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2"/>
  </p:notesMasterIdLst>
  <p:sldIdLst>
    <p:sldId id="256" r:id="rId2"/>
    <p:sldId id="309" r:id="rId3"/>
    <p:sldId id="313" r:id="rId4"/>
    <p:sldId id="318" r:id="rId5"/>
    <p:sldId id="314" r:id="rId6"/>
    <p:sldId id="316" r:id="rId7"/>
    <p:sldId id="315" r:id="rId8"/>
    <p:sldId id="317" r:id="rId9"/>
    <p:sldId id="319" r:id="rId10"/>
    <p:sldId id="302" r:id="rId11"/>
  </p:sldIdLst>
  <p:sldSz cx="9144000" cy="6858000" type="screen4x3"/>
  <p:notesSz cx="6858000" cy="9077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558" autoAdjust="0"/>
  </p:normalViewPr>
  <p:slideViewPr>
    <p:cSldViewPr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BB7D0E0-FB47-495C-8484-0704FDF2F37E}" type="datetimeFigureOut">
              <a:rPr lang="en-US"/>
              <a:pPr>
                <a:defRPr/>
              </a:pPr>
              <a:t>7/12/2012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650"/>
            <a:ext cx="5486400" cy="4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06AC155-5F39-4AA1-A0C7-C022A244D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75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3789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90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F554B-6FF5-4E8A-B42C-EFD35B9C8D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06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56254-D5F2-43DB-8433-716D64F3B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5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99E83-D890-4892-A584-EB441931F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65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54B7F-25D7-4A30-A267-D12FF1978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22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13D8A-1674-4407-9252-DC86FFFA69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57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0BDBC-CE83-4591-8E40-1AE8FCFF7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7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C000"/>
              </a:buClr>
              <a:defRPr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214F7-789D-423B-80C1-F00D69FC9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9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86D4-7E41-4431-B84A-C2EF3A2C5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69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buClr>
                <a:schemeClr val="accent4">
                  <a:lumMod val="40000"/>
                  <a:lumOff val="60000"/>
                </a:schemeClr>
              </a:buCl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61460-3C1E-4C7F-8D17-D27BE1643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5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F16E1-8756-4E35-82B7-8656BC1EA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4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CDEDD-32F8-4A57-88C9-A5CA10C7E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5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FD41A-21F9-4368-953B-17017BFED6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3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6C272-99AB-49BE-B57B-4A0DE6FFD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5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31ED9-B083-45BC-8E5C-7CA1FB73E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7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670604F-674C-4072-B0F2-82D05B87E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687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3687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3687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3687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3687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</p:grpSp>
        <p:sp>
          <p:nvSpPr>
            <p:cNvPr id="3687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687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3687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7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000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8BFDF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848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solidFill>
                  <a:schemeClr val="tx1"/>
                </a:solidFill>
              </a:rPr>
              <a:t>City of Winter Park</a:t>
            </a:r>
            <a:br>
              <a:rPr lang="en-US" sz="440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chemeClr val="tx1"/>
                </a:solidFill>
              </a:rPr>
              <a:t>Lake </a:t>
            </a:r>
            <a:r>
              <a:rPr lang="en-US" sz="4400" dirty="0" err="1" smtClean="0">
                <a:solidFill>
                  <a:schemeClr val="tx1"/>
                </a:solidFill>
              </a:rPr>
              <a:t>Jesup</a:t>
            </a:r>
            <a:r>
              <a:rPr lang="en-US" sz="4400" dirty="0" smtClean="0">
                <a:solidFill>
                  <a:schemeClr val="tx1"/>
                </a:solidFill>
              </a:rPr>
              <a:t> BMAP Update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10200"/>
            <a:ext cx="7696200" cy="14478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July 19, 2012</a:t>
            </a:r>
          </a:p>
        </p:txBody>
      </p:sp>
      <p:pic>
        <p:nvPicPr>
          <p:cNvPr id="5" name="Picture 4" descr="City Se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1981200"/>
            <a:ext cx="32004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5875"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Maitland 00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304800" y="1219200"/>
            <a:ext cx="259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sz="4000">
                <a:solidFill>
                  <a:srgbClr val="002060"/>
                </a:solidFill>
              </a:rPr>
              <a:t>Questions?</a:t>
            </a: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2209800" y="6096000"/>
            <a:ext cx="464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sz="2800">
                <a:solidFill>
                  <a:srgbClr val="FFC000"/>
                </a:solidFill>
              </a:rPr>
              <a:t>www.cityofwinterpark.org/lakes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152400"/>
            <a:ext cx="80010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Summary of BMAP Activities </a:t>
            </a:r>
            <a:r>
              <a:rPr lang="en-US" sz="3200" dirty="0" smtClean="0">
                <a:solidFill>
                  <a:schemeClr val="tx1"/>
                </a:solidFill>
              </a:rPr>
              <a:t>2011/12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534400" cy="5791200"/>
          </a:xfrm>
        </p:spPr>
        <p:txBody>
          <a:bodyPr/>
          <a:lstStyle/>
          <a:p>
            <a:pPr eaLnBrk="1" hangingPunct="1">
              <a:buSzPct val="50000"/>
              <a:defRPr/>
            </a:pPr>
            <a:r>
              <a:rPr lang="en-US" dirty="0" smtClean="0"/>
              <a:t>Retrofits/Capital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Cortland Avenue Improvements (Lake </a:t>
            </a:r>
            <a:r>
              <a:rPr lang="en-US" dirty="0" err="1" smtClean="0"/>
              <a:t>Mizell</a:t>
            </a:r>
            <a:r>
              <a:rPr lang="en-US" dirty="0" smtClean="0"/>
              <a:t>)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Morse Boulevard Improvements (Lake Osceola)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Alabama Drive Improvements (Lake Maitland)</a:t>
            </a:r>
          </a:p>
          <a:p>
            <a:pPr eaLnBrk="1" hangingPunct="1">
              <a:buSzPct val="50000"/>
              <a:defRPr/>
            </a:pPr>
            <a:r>
              <a:rPr lang="en-US" dirty="0" smtClean="0"/>
              <a:t>O &amp; M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Added two maintenance positions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Continued retrofit cleaning &amp; street sweeping activities</a:t>
            </a:r>
          </a:p>
          <a:p>
            <a:pPr eaLnBrk="1" hangingPunct="1">
              <a:buSzPct val="50000"/>
              <a:defRPr/>
            </a:pPr>
            <a:r>
              <a:rPr lang="en-US" dirty="0" smtClean="0"/>
              <a:t>Public Education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Newsletters (2)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Florida Yards and Neighborhoods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Misc. – School events, inlet signing</a:t>
            </a:r>
          </a:p>
          <a:p>
            <a:pPr eaLnBrk="1" hangingPunct="1">
              <a:buSzPct val="50000"/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152400"/>
            <a:ext cx="8001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Cortland Avenue Improvements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800600"/>
          </a:xfrm>
        </p:spPr>
        <p:txBody>
          <a:bodyPr/>
          <a:lstStyle/>
          <a:p>
            <a:pPr eaLnBrk="1" hangingPunct="1">
              <a:buSzPct val="50000"/>
              <a:defRPr/>
            </a:pPr>
            <a:r>
              <a:rPr lang="en-US" dirty="0" smtClean="0"/>
              <a:t>Problems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Two outfalls treated with alum still discharging leaves and sediment to Lake </a:t>
            </a:r>
            <a:r>
              <a:rPr lang="en-US" dirty="0" err="1" smtClean="0"/>
              <a:t>Mizell</a:t>
            </a:r>
            <a:endParaRPr lang="en-US" dirty="0" smtClean="0"/>
          </a:p>
          <a:p>
            <a:pPr lvl="1" eaLnBrk="1" hangingPunct="1">
              <a:buSzPct val="50000"/>
              <a:defRPr/>
            </a:pPr>
            <a:r>
              <a:rPr lang="en-US" dirty="0" smtClean="0"/>
              <a:t>Sub-basin includes residential areas with heavy oak canopy</a:t>
            </a:r>
          </a:p>
          <a:p>
            <a:pPr eaLnBrk="1" hangingPunct="1">
              <a:buSzPct val="50000"/>
              <a:defRPr/>
            </a:pPr>
            <a:r>
              <a:rPr lang="en-US" dirty="0" smtClean="0"/>
              <a:t>Solution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Installed two 2</a:t>
            </a:r>
            <a:r>
              <a:rPr lang="en-US" baseline="30000" dirty="0" smtClean="0"/>
              <a:t>nd</a:t>
            </a:r>
            <a:r>
              <a:rPr lang="en-US" dirty="0" smtClean="0"/>
              <a:t> generation baffle boxes (</a:t>
            </a:r>
            <a:r>
              <a:rPr lang="en-US" dirty="0" err="1" smtClean="0"/>
              <a:t>Suntree</a:t>
            </a:r>
            <a:r>
              <a:rPr lang="en-US" dirty="0" smtClean="0"/>
              <a:t>)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Constructed in part with 319 grant</a:t>
            </a:r>
          </a:p>
          <a:p>
            <a:pPr eaLnBrk="1" hangingPunct="1">
              <a:buSzPct val="50000"/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DSCF56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28600"/>
            <a:ext cx="3251200" cy="24384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2" descr="DSCF56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4267200" cy="32004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3" descr="DSCF581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3251200" cy="24384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 descr="DSCF583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0"/>
            <a:ext cx="3048000" cy="22860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5" descr="DSCF620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"/>
            <a:ext cx="4267200" cy="32004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724400"/>
          </a:xfrm>
        </p:spPr>
        <p:txBody>
          <a:bodyPr/>
          <a:lstStyle/>
          <a:p>
            <a:pPr eaLnBrk="1" hangingPunct="1">
              <a:buSzPct val="50000"/>
              <a:defRPr/>
            </a:pPr>
            <a:r>
              <a:rPr lang="en-US" dirty="0" smtClean="0"/>
              <a:t>Problems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Two outfalls treated with alum still discharging leaves, sediment and litter to Lake Osceola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Sub-basin includes downtown commercial district</a:t>
            </a:r>
          </a:p>
          <a:p>
            <a:pPr eaLnBrk="1" hangingPunct="1">
              <a:buSzPct val="50000"/>
              <a:defRPr/>
            </a:pPr>
            <a:r>
              <a:rPr lang="en-US" dirty="0" smtClean="0"/>
              <a:t>Solution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Installed two 2</a:t>
            </a:r>
            <a:r>
              <a:rPr lang="en-US" baseline="30000" dirty="0" smtClean="0"/>
              <a:t>nd</a:t>
            </a:r>
            <a:r>
              <a:rPr lang="en-US" dirty="0" smtClean="0"/>
              <a:t> generation baffle boxes (</a:t>
            </a:r>
            <a:r>
              <a:rPr lang="en-US" dirty="0" err="1" smtClean="0"/>
              <a:t>Suntree</a:t>
            </a:r>
            <a:r>
              <a:rPr lang="en-US" dirty="0" smtClean="0"/>
              <a:t>)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Constructed by in house crews -very deep installation vulnerable to rainfall during construction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Constructed in part with 319 grant</a:t>
            </a:r>
          </a:p>
          <a:p>
            <a:pPr eaLnBrk="1" hangingPunct="1">
              <a:buSzPct val="50000"/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Morse Boulevard Improvements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DSC_0002 (2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1336" b="6667"/>
          <a:stretch>
            <a:fillRect/>
          </a:stretch>
        </p:blipFill>
        <p:spPr bwMode="auto">
          <a:xfrm>
            <a:off x="4724400" y="228600"/>
            <a:ext cx="4038600" cy="6400800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2" descr="overhead sh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"/>
          <a:stretch>
            <a:fillRect/>
          </a:stretch>
        </p:blipFill>
        <p:spPr bwMode="auto">
          <a:xfrm>
            <a:off x="381000" y="228600"/>
            <a:ext cx="4191000" cy="3067050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5" descr="DSC_0040 (2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r="2946"/>
          <a:stretch>
            <a:fillRect/>
          </a:stretch>
        </p:blipFill>
        <p:spPr bwMode="auto">
          <a:xfrm>
            <a:off x="381000" y="3429000"/>
            <a:ext cx="4197350" cy="3206750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876800"/>
          </a:xfrm>
        </p:spPr>
        <p:txBody>
          <a:bodyPr/>
          <a:lstStyle/>
          <a:p>
            <a:pPr eaLnBrk="1" hangingPunct="1">
              <a:buSzPct val="50000"/>
              <a:defRPr/>
            </a:pPr>
            <a:r>
              <a:rPr lang="en-US" dirty="0" smtClean="0"/>
              <a:t>Problems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2 uncontrolled overland discharges to Lake Maitland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One untreated outfall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No curbing – runoff pulling sediments from yards</a:t>
            </a:r>
          </a:p>
          <a:p>
            <a:pPr eaLnBrk="1" hangingPunct="1">
              <a:buSzPct val="50000"/>
              <a:defRPr/>
            </a:pPr>
            <a:r>
              <a:rPr lang="en-US" dirty="0" smtClean="0"/>
              <a:t>Solutions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Installed curbing to reduce sedimentation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Constructed two small retention ponds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Added one outfall with baffle box to control flow</a:t>
            </a:r>
          </a:p>
          <a:p>
            <a:pPr lvl="1" eaLnBrk="1" hangingPunct="1">
              <a:buSzPct val="50000"/>
              <a:defRPr/>
            </a:pPr>
            <a:r>
              <a:rPr lang="en-US" dirty="0" smtClean="0"/>
              <a:t>Added sediment removal inlet to existing outfall</a:t>
            </a:r>
          </a:p>
          <a:p>
            <a:pPr eaLnBrk="1" hangingPunct="1">
              <a:buSzPct val="50000"/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Alabama Drive Improvements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Alabama Drive improvements 0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"/>
            <a:ext cx="4343400" cy="32575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2" descr="Alabama Drive improvements 0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 t="8801" b="7576"/>
          <a:stretch>
            <a:fillRect/>
          </a:stretch>
        </p:blipFill>
        <p:spPr bwMode="auto">
          <a:xfrm>
            <a:off x="4495800" y="3581400"/>
            <a:ext cx="4349750" cy="315912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labama Drive improvements 00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5797" b="10146"/>
          <a:stretch>
            <a:fillRect/>
          </a:stretch>
        </p:blipFill>
        <p:spPr bwMode="auto">
          <a:xfrm>
            <a:off x="685800" y="228600"/>
            <a:ext cx="3006725" cy="19812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6" descr="Alabama Drive improvements 00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" r="3847" b="20512"/>
          <a:stretch>
            <a:fillRect/>
          </a:stretch>
        </p:blipFill>
        <p:spPr bwMode="auto">
          <a:xfrm>
            <a:off x="457200" y="2438400"/>
            <a:ext cx="2998788" cy="19367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5" descr="Alabama Drive improvements 01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0"/>
          <a:stretch>
            <a:fillRect/>
          </a:stretch>
        </p:blipFill>
        <p:spPr bwMode="auto">
          <a:xfrm>
            <a:off x="152400" y="4572000"/>
            <a:ext cx="3003550" cy="21145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nlet markers 002.jpg"/>
          <p:cNvPicPr>
            <a:picLocks noChangeAspect="1"/>
          </p:cNvPicPr>
          <p:nvPr/>
        </p:nvPicPr>
        <p:blipFill>
          <a:blip r:embed="rId7"/>
          <a:srcRect l="33401" t="45623" r="31734" b="7891"/>
          <a:stretch>
            <a:fillRect/>
          </a:stretch>
        </p:blipFill>
        <p:spPr>
          <a:xfrm>
            <a:off x="2895600" y="5334000"/>
            <a:ext cx="1219200" cy="1219200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Projects Planned or Underway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Howell Branch Road </a:t>
            </a:r>
            <a:r>
              <a:rPr lang="en-US" dirty="0" err="1" smtClean="0"/>
              <a:t>Stormwater</a:t>
            </a:r>
            <a:r>
              <a:rPr lang="en-US" dirty="0" smtClean="0"/>
              <a:t> Pond Retrofit</a:t>
            </a:r>
          </a:p>
          <a:p>
            <a:pPr lvl="1">
              <a:defRPr/>
            </a:pPr>
            <a:r>
              <a:rPr lang="en-US" dirty="0" smtClean="0"/>
              <a:t>Existing pond provides only flow attenuation</a:t>
            </a:r>
          </a:p>
          <a:p>
            <a:pPr lvl="1">
              <a:defRPr/>
            </a:pPr>
            <a:r>
              <a:rPr lang="en-US" dirty="0" smtClean="0"/>
              <a:t>Modifications to provide treatment and reuse </a:t>
            </a:r>
          </a:p>
          <a:p>
            <a:pPr>
              <a:defRPr/>
            </a:pPr>
            <a:r>
              <a:rPr lang="en-US" dirty="0" smtClean="0"/>
              <a:t>Alum Station Upgrades</a:t>
            </a:r>
          </a:p>
          <a:p>
            <a:pPr lvl="1">
              <a:defRPr/>
            </a:pPr>
            <a:r>
              <a:rPr lang="en-US" dirty="0" smtClean="0"/>
              <a:t>Replace aging equipment</a:t>
            </a:r>
          </a:p>
          <a:p>
            <a:pPr lvl="1">
              <a:defRPr/>
            </a:pPr>
            <a:r>
              <a:rPr lang="en-US" dirty="0" smtClean="0"/>
              <a:t>Simplify operation</a:t>
            </a:r>
          </a:p>
          <a:p>
            <a:pPr lvl="1">
              <a:defRPr/>
            </a:pPr>
            <a:r>
              <a:rPr lang="en-US" dirty="0" smtClean="0"/>
              <a:t>Add telemetry</a:t>
            </a:r>
          </a:p>
          <a:p>
            <a:pPr>
              <a:defRPr/>
            </a:pPr>
            <a:r>
              <a:rPr lang="en-US" dirty="0" smtClean="0"/>
              <a:t>Lake Forest Retrofit</a:t>
            </a:r>
          </a:p>
          <a:p>
            <a:pPr lvl="1">
              <a:defRPr/>
            </a:pPr>
            <a:r>
              <a:rPr lang="en-US" dirty="0" smtClean="0"/>
              <a:t>Small lake controlled by </a:t>
            </a:r>
            <a:r>
              <a:rPr lang="en-US" dirty="0" err="1" smtClean="0"/>
              <a:t>drainwell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Baffle box and pond planned for largest outfall</a:t>
            </a:r>
            <a:endParaRPr lang="en-US" dirty="0"/>
          </a:p>
        </p:txBody>
      </p:sp>
      <p:pic>
        <p:nvPicPr>
          <p:cNvPr id="11268" name="Picture 3" descr="retrofits 0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00400"/>
            <a:ext cx="3048000" cy="22860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9028</TotalTime>
  <Words>256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Garamond</vt:lpstr>
      <vt:lpstr>Arial</vt:lpstr>
      <vt:lpstr>Wingdings</vt:lpstr>
      <vt:lpstr>Calibri</vt:lpstr>
      <vt:lpstr>Stream</vt:lpstr>
      <vt:lpstr>City of Winter Park Lake Jesup BMAP Update</vt:lpstr>
      <vt:lpstr>Summary of BMAP Activities 2011/12</vt:lpstr>
      <vt:lpstr>Cortland Avenue Improvements</vt:lpstr>
      <vt:lpstr>PowerPoint Presentation</vt:lpstr>
      <vt:lpstr> Morse Boulevard Improvements </vt:lpstr>
      <vt:lpstr>PowerPoint Presentation</vt:lpstr>
      <vt:lpstr> Alabama Drive Improvements </vt:lpstr>
      <vt:lpstr>PowerPoint Presentation</vt:lpstr>
      <vt:lpstr>Projects Planned or Underway</vt:lpstr>
      <vt:lpstr>PowerPoint Presentation</vt:lpstr>
    </vt:vector>
  </TitlesOfParts>
  <Company>City of Winter 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Winter Park State of the Lakes 2002</dc:title>
  <dc:creator>City of Winter Park</dc:creator>
  <cp:lastModifiedBy>tegan</cp:lastModifiedBy>
  <cp:revision>379</cp:revision>
  <dcterms:created xsi:type="dcterms:W3CDTF">2002-01-22T12:54:57Z</dcterms:created>
  <dcterms:modified xsi:type="dcterms:W3CDTF">2012-07-12T11:23:00Z</dcterms:modified>
</cp:coreProperties>
</file>