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9"/>
  </p:notesMasterIdLst>
  <p:sldIdLst>
    <p:sldId id="256" r:id="rId2"/>
    <p:sldId id="281" r:id="rId3"/>
    <p:sldId id="257" r:id="rId4"/>
    <p:sldId id="262" r:id="rId5"/>
    <p:sldId id="261" r:id="rId6"/>
    <p:sldId id="259" r:id="rId7"/>
    <p:sldId id="260" r:id="rId8"/>
    <p:sldId id="270" r:id="rId9"/>
    <p:sldId id="265" r:id="rId10"/>
    <p:sldId id="269" r:id="rId11"/>
    <p:sldId id="290" r:id="rId12"/>
    <p:sldId id="266" r:id="rId13"/>
    <p:sldId id="271" r:id="rId14"/>
    <p:sldId id="276" r:id="rId15"/>
    <p:sldId id="286" r:id="rId16"/>
    <p:sldId id="288" r:id="rId17"/>
    <p:sldId id="287" r:id="rId18"/>
    <p:sldId id="277" r:id="rId19"/>
    <p:sldId id="279" r:id="rId20"/>
    <p:sldId id="264" r:id="rId21"/>
    <p:sldId id="268" r:id="rId22"/>
    <p:sldId id="272" r:id="rId23"/>
    <p:sldId id="273" r:id="rId24"/>
    <p:sldId id="283" r:id="rId25"/>
    <p:sldId id="284" r:id="rId26"/>
    <p:sldId id="289" r:id="rId27"/>
    <p:sldId id="27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31E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77" autoAdjust="0"/>
  </p:normalViewPr>
  <p:slideViewPr>
    <p:cSldViewPr>
      <p:cViewPr>
        <p:scale>
          <a:sx n="60" d="100"/>
          <a:sy n="60" d="100"/>
        </p:scale>
        <p:origin x="-516" y="-11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91A97-C108-4291-89FF-B36C86760144}" type="datetimeFigureOut">
              <a:rPr lang="en-US" smtClean="0"/>
              <a:pPr/>
              <a:t>7/19/2012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0E483C-ABBF-4EE8-90C5-0B8FAF7C642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Introduction and Purpose of Presentation</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finished pictures</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Lake Concord project summary:</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Much of the stormwater flow that goes into Lake Concord comes from</a:t>
            </a:r>
          </a:p>
          <a:p>
            <a:r>
              <a:rPr lang="en-US" sz="1200" kern="1200" dirty="0" smtClean="0">
                <a:solidFill>
                  <a:schemeClr val="tx1"/>
                </a:solidFill>
                <a:latin typeface="+mn-lt"/>
                <a:ea typeface="+mn-ea"/>
                <a:cs typeface="+mn-cs"/>
              </a:rPr>
              <a:t>Edgewater Drive and gets into the lake through two storm-sewer pipes.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 City has installed two baffle boxes on the land next to the Don</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Dudley Park. The land is bought from the private owner. The first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baffle box provides treatment for stormwater runoff from State Road 50</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through a conveyance system along Edgewater Drive. The second baffle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box provides treatment for stormwater runoff from the residential area</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along Edgewater Drive.</a:t>
            </a:r>
          </a:p>
          <a:p>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Summarize</a:t>
            </a:r>
            <a:r>
              <a:rPr lang="en-US" baseline="0" dirty="0" smtClean="0"/>
              <a:t> that 2 projects are completed so far this year.</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20</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Grant monies were used for some aspects of the project; total City costs are $232,641</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21</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 Baffle boxes treating stormwater from the neighborhoods around Edgewater Dr. (landscaping pollution and residential source loading</a:t>
            </a:r>
            <a:r>
              <a:rPr lang="en-US" baseline="0" dirty="0" smtClean="0"/>
              <a:t> prevention) and flow stormwater flow from SR 50/Colonial Dr.</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22</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Moving closer to the goal of 979 lbs./year TP removed from the Lake Jesup Basin, the City</a:t>
            </a:r>
            <a:r>
              <a:rPr lang="en-US" baseline="0" dirty="0" smtClean="0"/>
              <a:t> only has 19.9 lbs./yr left to meet our goal.  </a:t>
            </a:r>
          </a:p>
          <a:p>
            <a:r>
              <a:rPr lang="en-US" baseline="0" dirty="0" smtClean="0"/>
              <a:t>Under budget for this time period? </a:t>
            </a:r>
          </a:p>
          <a:p>
            <a:r>
              <a:rPr lang="en-US" baseline="0" dirty="0" smtClean="0"/>
              <a:t>On schedule for load reduction goals? </a:t>
            </a:r>
          </a:p>
          <a:p>
            <a:r>
              <a:rPr lang="en-US" baseline="0" dirty="0" smtClean="0"/>
              <a:t>Annual reduction goals met?</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23</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B59761-E9FF-4C82-8A00-79F48BB21606}" type="slidenum">
              <a:rPr lang="en-US" smtClean="0"/>
              <a:pPr/>
              <a:t>25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Outline of Area of BMAP; 11 cities and towns</a:t>
            </a:r>
            <a:r>
              <a:rPr lang="en-US" baseline="0" dirty="0" smtClean="0"/>
              <a:t> and </a:t>
            </a:r>
            <a:r>
              <a:rPr lang="en-US" dirty="0" smtClean="0"/>
              <a:t>3 counties; FDOT</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Proximity of City of Orlando to Lake Jesup / location perspective;</a:t>
            </a:r>
            <a:r>
              <a:rPr lang="en-US" baseline="0" dirty="0" smtClean="0"/>
              <a:t> approximately ____ miles as the crow flies; ____ miles of drainage ways</a:t>
            </a:r>
            <a:endParaRPr lang="en-US" dirty="0"/>
          </a:p>
        </p:txBody>
      </p:sp>
      <p:sp>
        <p:nvSpPr>
          <p:cNvPr id="4" name="Slide Number Placeholder 3"/>
          <p:cNvSpPr>
            <a:spLocks noGrp="1"/>
          </p:cNvSpPr>
          <p:nvPr>
            <p:ph type="sldNum" sz="quarter" idx="10"/>
          </p:nvPr>
        </p:nvSpPr>
        <p:spPr/>
        <p:txBody>
          <a:bodyPr/>
          <a:lstStyle/>
          <a:p>
            <a:fld id="{8900E034-21E1-4E73-AFE1-93951C797E93}"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City’s contribution to Lake Jesup</a:t>
            </a:r>
            <a:r>
              <a:rPr lang="en-US" baseline="0" dirty="0" smtClean="0"/>
              <a:t> comes from the Howell Branch Chain; City’s responsibility</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Previous projects allocated to reducing TP loading into / through the Howell Branch Chain; reviewed 6 specific projects last year (Spring Lake/Rio Grande Nutrient Separating Baffle Box, Spring Lake Pond FDOT, Overbrook Stormwater</a:t>
            </a:r>
            <a:r>
              <a:rPr lang="en-US" baseline="0" dirty="0" smtClean="0"/>
              <a:t> Improvements, Lake Adair/Reading Nutrient Separating Baffle Box, Lake Winyah/West Chester-Wilkinson Nutrient Separating Baffle Box, Mills Avenue Storm-Flo Litter Collection Screen)</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 new projects completed since last update presentation: Guernsey Park Wet Detention Pond Expansion and the Lake Concord/Don Dudley Park 2</a:t>
            </a:r>
            <a:r>
              <a:rPr lang="en-US" baseline="30000" dirty="0" smtClean="0"/>
              <a:t>nd</a:t>
            </a:r>
            <a:r>
              <a:rPr lang="en-US" dirty="0" smtClean="0"/>
              <a:t> Generation Baffle Box </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Guernsey Park is a small municipal park located southwest of the intersection of Guernsey Street and Northumberland Avenue, northwest of Lake Adair. Area residents use the park for passive recreation. The park contains a basketball court and a small wet detention pond. The pond is shallow, has very steep slopes. The pond discharges to Lake Adair through an existing pipe conveyance system. </a:t>
            </a:r>
          </a:p>
          <a:p>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project proposes the expansion of an existing wet detention pond at Guernsey Park by increasing the size and depth of pond to increase treatment volume, and reduce the grade of the side slopes to allow for the construction of a functional and aesthetic littoral area around the edge of the pond. This project provides additional attenuation to improve the quality of stormwater runoff to Lake Adair, an impaired water body in the City of Orlando.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The construction consists of enlarging the existing Guernsey Park Pond, removing and replanting existing cypress trees in the pond, installing a new drainage outfall system,  plugging the existing drainage outfall, constructing an overlook in the expanded pond, re-grading areas of the park and installing sod,  and installing landscape material. </a:t>
            </a:r>
          </a:p>
          <a:p>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Pictures of construction – grading and excavation</a:t>
            </a:r>
            <a:endParaRPr lang="en-US" dirty="0"/>
          </a:p>
        </p:txBody>
      </p:sp>
      <p:sp>
        <p:nvSpPr>
          <p:cNvPr id="4" name="Slide Number Placeholder 3"/>
          <p:cNvSpPr>
            <a:spLocks noGrp="1"/>
          </p:cNvSpPr>
          <p:nvPr>
            <p:ph type="sldNum" sz="quarter" idx="10"/>
          </p:nvPr>
        </p:nvSpPr>
        <p:spPr/>
        <p:txBody>
          <a:bodyPr/>
          <a:lstStyle/>
          <a:p>
            <a:fld id="{800E483C-ABBF-4EE8-90C5-0B8FAF7C642A}"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lowchart: Document 6"/>
          <p:cNvSpPr/>
          <p:nvPr/>
        </p:nvSpPr>
        <p:spPr>
          <a:xfrm rot="10800000">
            <a:off x="1" y="1520731"/>
            <a:ext cx="9144000" cy="3435579"/>
          </a:xfrm>
          <a:custGeom>
            <a:avLst/>
            <a:gdLst>
              <a:gd name="connsiteX0" fmla="*/ 0 w 21600"/>
              <a:gd name="connsiteY0" fmla="*/ 0 h 18805"/>
              <a:gd name="connsiteX1" fmla="*/ 21600 w 21600"/>
              <a:gd name="connsiteY1" fmla="*/ 0 h 18805"/>
              <a:gd name="connsiteX2" fmla="*/ 21600 w 21600"/>
              <a:gd name="connsiteY2" fmla="*/ 17322 h 18805"/>
              <a:gd name="connsiteX3" fmla="*/ 0 w 21600"/>
              <a:gd name="connsiteY3" fmla="*/ 18805 h 18805"/>
              <a:gd name="connsiteX4" fmla="*/ 0 w 21600"/>
              <a:gd name="connsiteY4" fmla="*/ 0 h 18805"/>
              <a:gd name="connsiteX0" fmla="*/ 0 w 21600"/>
              <a:gd name="connsiteY0" fmla="*/ 0 h 18805"/>
              <a:gd name="connsiteX1" fmla="*/ 21600 w 21600"/>
              <a:gd name="connsiteY1" fmla="*/ 0 h 18805"/>
              <a:gd name="connsiteX2" fmla="*/ 21600 w 21600"/>
              <a:gd name="connsiteY2" fmla="*/ 17322 h 18805"/>
              <a:gd name="connsiteX3" fmla="*/ 0 w 21600"/>
              <a:gd name="connsiteY3" fmla="*/ 18805 h 18805"/>
              <a:gd name="connsiteX4" fmla="*/ 0 w 21600"/>
              <a:gd name="connsiteY4" fmla="*/ 0 h 18805"/>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8916"/>
              <a:gd name="connsiteX1" fmla="*/ 21600 w 21600"/>
              <a:gd name="connsiteY1" fmla="*/ 0 h 18916"/>
              <a:gd name="connsiteX2" fmla="*/ 21600 w 21600"/>
              <a:gd name="connsiteY2" fmla="*/ 17322 h 18916"/>
              <a:gd name="connsiteX3" fmla="*/ 0 w 21600"/>
              <a:gd name="connsiteY3" fmla="*/ 18916 h 18916"/>
              <a:gd name="connsiteX4" fmla="*/ 0 w 21600"/>
              <a:gd name="connsiteY4" fmla="*/ 0 h 18916"/>
              <a:gd name="connsiteX0" fmla="*/ 0 w 21600"/>
              <a:gd name="connsiteY0" fmla="*/ 0 h 19355"/>
              <a:gd name="connsiteX1" fmla="*/ 21600 w 21600"/>
              <a:gd name="connsiteY1" fmla="*/ 0 h 19355"/>
              <a:gd name="connsiteX2" fmla="*/ 21600 w 21600"/>
              <a:gd name="connsiteY2" fmla="*/ 17322 h 19355"/>
              <a:gd name="connsiteX3" fmla="*/ 0 w 21600"/>
              <a:gd name="connsiteY3" fmla="*/ 19355 h 19355"/>
              <a:gd name="connsiteX4" fmla="*/ 0 w 21600"/>
              <a:gd name="connsiteY4" fmla="*/ 0 h 19355"/>
              <a:gd name="connsiteX0" fmla="*/ 0 w 21600"/>
              <a:gd name="connsiteY0" fmla="*/ 0 h 19355"/>
              <a:gd name="connsiteX1" fmla="*/ 21600 w 21600"/>
              <a:gd name="connsiteY1" fmla="*/ 0 h 19355"/>
              <a:gd name="connsiteX2" fmla="*/ 21600 w 21600"/>
              <a:gd name="connsiteY2" fmla="*/ 17322 h 19355"/>
              <a:gd name="connsiteX3" fmla="*/ 0 w 21600"/>
              <a:gd name="connsiteY3" fmla="*/ 19355 h 19355"/>
              <a:gd name="connsiteX4" fmla="*/ 0 w 21600"/>
              <a:gd name="connsiteY4" fmla="*/ 0 h 19355"/>
              <a:gd name="connsiteX0" fmla="*/ 0 w 21600"/>
              <a:gd name="connsiteY0" fmla="*/ 0 h 19794"/>
              <a:gd name="connsiteX1" fmla="*/ 21600 w 21600"/>
              <a:gd name="connsiteY1" fmla="*/ 0 h 19794"/>
              <a:gd name="connsiteX2" fmla="*/ 21600 w 21600"/>
              <a:gd name="connsiteY2" fmla="*/ 17322 h 19794"/>
              <a:gd name="connsiteX3" fmla="*/ 0 w 21600"/>
              <a:gd name="connsiteY3" fmla="*/ 19794 h 19794"/>
              <a:gd name="connsiteX4" fmla="*/ 0 w 21600"/>
              <a:gd name="connsiteY4" fmla="*/ 0 h 19794"/>
              <a:gd name="connsiteX0" fmla="*/ 0 w 21600"/>
              <a:gd name="connsiteY0" fmla="*/ 0 h 19794"/>
              <a:gd name="connsiteX1" fmla="*/ 21600 w 21600"/>
              <a:gd name="connsiteY1" fmla="*/ 0 h 19794"/>
              <a:gd name="connsiteX2" fmla="*/ 21600 w 21600"/>
              <a:gd name="connsiteY2" fmla="*/ 17322 h 19794"/>
              <a:gd name="connsiteX3" fmla="*/ 0 w 21600"/>
              <a:gd name="connsiteY3" fmla="*/ 19794 h 19794"/>
              <a:gd name="connsiteX4" fmla="*/ 0 w 21600"/>
              <a:gd name="connsiteY4" fmla="*/ 0 h 19794"/>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19794">
                <a:moveTo>
                  <a:pt x="0" y="0"/>
                </a:moveTo>
                <a:lnTo>
                  <a:pt x="21600" y="0"/>
                </a:lnTo>
                <a:lnTo>
                  <a:pt x="21600" y="17322"/>
                </a:lnTo>
                <a:cubicBezTo>
                  <a:pt x="10800" y="17322"/>
                  <a:pt x="7466" y="25350"/>
                  <a:pt x="0" y="19794"/>
                </a:cubicBezTo>
                <a:lnTo>
                  <a:pt x="0" y="0"/>
                </a:lnTo>
                <a:close/>
              </a:path>
            </a:pathLst>
          </a:custGeom>
          <a:gradFill>
            <a:gsLst>
              <a:gs pos="100000">
                <a:schemeClr val="bg2">
                  <a:tint val="28000"/>
                  <a:satMod val="2000000"/>
                  <a:alpha val="30000"/>
                </a:schemeClr>
              </a:gs>
              <a:gs pos="35000">
                <a:schemeClr val="bg2">
                  <a:shade val="100000"/>
                  <a:satMod val="600000"/>
                  <a:alpha val="0"/>
                </a:schemeClr>
              </a:gs>
            </a:gsLst>
            <a:lin ang="54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9" name="Title 8"/>
          <p:cNvSpPr>
            <a:spLocks noGrp="1"/>
          </p:cNvSpPr>
          <p:nvPr>
            <p:ph type="ctrTitle"/>
          </p:nvPr>
        </p:nvSpPr>
        <p:spPr>
          <a:xfrm>
            <a:off x="502920" y="2775745"/>
            <a:ext cx="8229600" cy="2167128"/>
          </a:xfrm>
        </p:spPr>
        <p:txBody>
          <a:bodyPr tIns="0" bIns="0" anchor="t"/>
          <a:lstStyle>
            <a:lvl1pPr>
              <a:defRPr sz="5000" cap="all" baseline="0">
                <a:effectLst>
                  <a:outerShdw blurRad="30000" dist="30000" dir="2700000" algn="tl" rotWithShape="0">
                    <a:schemeClr val="bg2">
                      <a:shade val="45000"/>
                      <a:satMod val="150000"/>
                      <a:alpha val="90000"/>
                    </a:schemeClr>
                  </a:outerShdw>
                  <a:reflection blurRad="12000" stA="25000" endPos="49000" dist="5000" dir="5400000" sy="-100000" algn="bl" rotWithShape="0"/>
                </a:effectLst>
              </a:defRPr>
            </a:lvl1pPr>
          </a:lstStyle>
          <a:p>
            <a:r>
              <a:rPr lang="en-US" smtClean="0"/>
              <a:t>Click to edit Master title style</a:t>
            </a:r>
            <a:endParaRPr lang="en-US" dirty="0"/>
          </a:p>
        </p:txBody>
      </p:sp>
      <p:sp>
        <p:nvSpPr>
          <p:cNvPr id="17" name="Subtitle 16"/>
          <p:cNvSpPr>
            <a:spLocks noGrp="1"/>
          </p:cNvSpPr>
          <p:nvPr>
            <p:ph type="subTitle" idx="1"/>
          </p:nvPr>
        </p:nvSpPr>
        <p:spPr>
          <a:xfrm>
            <a:off x="500064" y="1559720"/>
            <a:ext cx="5105400" cy="1219200"/>
          </a:xfrm>
        </p:spPr>
        <p:txBody>
          <a:bodyPr lIns="0" tIns="0" rIns="0" bIns="0" anchor="b"/>
          <a:lstStyle>
            <a:lvl1pPr marL="0" indent="0" algn="l">
              <a:buNone/>
              <a:defRPr sz="19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30" name="Date Placeholder 29"/>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990600"/>
            <a:ext cx="7772400" cy="1362456"/>
          </a:xfrm>
        </p:spPr>
        <p:txBody>
          <a:bodyPr>
            <a:noAutofit/>
          </a:bodyPr>
          <a:lstStyle>
            <a:lvl1pPr algn="l">
              <a:buNone/>
              <a:defRPr sz="48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352677"/>
            <a:ext cx="7772400" cy="1509712"/>
          </a:xfrm>
        </p:spPr>
        <p:txBody>
          <a:bodyPr anchor="t"/>
          <a:lstStyle>
            <a:lvl1pPr>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tIns="9144" bIns="9144"/>
          <a:lstStyle/>
          <a:p>
            <a:r>
              <a:rPr lang="en-US" smtClean="0"/>
              <a:t>Click to edit Master title style</a:t>
            </a:r>
            <a:endParaRPr lang="en-US" dirty="0"/>
          </a:p>
        </p:txBody>
      </p:sp>
      <p:sp>
        <p:nvSpPr>
          <p:cNvPr id="3" name="Content Placeholder 2"/>
          <p:cNvSpPr>
            <a:spLocks noGrp="1"/>
          </p:cNvSpPr>
          <p:nvPr>
            <p:ph sz="half" idx="1"/>
          </p:nvPr>
        </p:nvSpPr>
        <p:spPr>
          <a:xfrm>
            <a:off x="457200" y="2199800"/>
            <a:ext cx="4038600" cy="416052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199800"/>
            <a:ext cx="4038600" cy="416052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tIns="9144" bIns="9144" anchor="b"/>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112168"/>
            <a:ext cx="4040188" cy="502920"/>
          </a:xfrm>
        </p:spPr>
        <p:txBody>
          <a:bodyPr anchor="b">
            <a:noAutofit/>
          </a:bodyPr>
          <a:lstStyle>
            <a:lvl1pPr>
              <a:buNone/>
              <a:defRPr sz="2200" b="1">
                <a:effectLst>
                  <a:outerShdw blurRad="38000" dist="38000" dir="2700000" algn="tl" rotWithShape="0">
                    <a:schemeClr val="bg2">
                      <a:shade val="45000"/>
                      <a:satMod val="150000"/>
                      <a:alpha val="90000"/>
                    </a:schemeClr>
                  </a:outerShdw>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2112168"/>
            <a:ext cx="4041775" cy="502920"/>
          </a:xfrm>
        </p:spPr>
        <p:txBody>
          <a:bodyPr anchor="b">
            <a:noAutofit/>
          </a:bodyPr>
          <a:lstStyle>
            <a:lvl1pPr>
              <a:buNone/>
              <a:defRPr sz="2200" b="1">
                <a:effectLst>
                  <a:outerShdw blurRad="30000" dist="30000" dir="2700000" algn="tl" rotWithShape="0">
                    <a:schemeClr val="bg2">
                      <a:shade val="45000"/>
                      <a:satMod val="150000"/>
                      <a:alpha val="90000"/>
                    </a:schemeClr>
                  </a:outerShdw>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667000"/>
            <a:ext cx="4040188" cy="3657600"/>
          </a:xfrm>
        </p:spPr>
        <p:txBody>
          <a:bodyPr/>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45025" y="2667000"/>
            <a:ext cx="4041775" cy="3657600"/>
          </a:xfrm>
        </p:spPr>
        <p:txBody>
          <a:bodyPr/>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a:effectLst/>
        </p:spPr>
        <p:txBody>
          <a:bodyPr tIns="9144" bIns="9144" anchor="b"/>
          <a:lstStyle>
            <a:lvl1pPr>
              <a:defRPr sz="4800" cap="none" baseline="0">
                <a:effectLst>
                  <a:outerShdw blurRad="30000" dist="30000" dir="2700000" algn="tl" rotWithShape="0">
                    <a:schemeClr val="bg2">
                      <a:shade val="45000"/>
                      <a:satMod val="150000"/>
                      <a:alpha val="90000"/>
                    </a:schemeClr>
                  </a:outerShdw>
                </a:effectLst>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1440"/>
            <a:ext cx="8229600" cy="914400"/>
          </a:xfrm>
        </p:spPr>
        <p:txBody>
          <a:bodyPr tIns="0" bIns="0" anchor="b"/>
          <a:lstStyle>
            <a:lvl1pPr algn="l">
              <a:buNone/>
              <a:defRPr sz="5000" b="1"/>
            </a:lvl1pPr>
          </a:lstStyle>
          <a:p>
            <a:r>
              <a:rPr lang="en-US" smtClean="0"/>
              <a:t>Click to edit Master title style</a:t>
            </a:r>
            <a:endParaRPr lang="en-US" dirty="0"/>
          </a:p>
        </p:txBody>
      </p:sp>
      <p:sp>
        <p:nvSpPr>
          <p:cNvPr id="3" name="Text Placeholder 2"/>
          <p:cNvSpPr>
            <a:spLocks noGrp="1"/>
          </p:cNvSpPr>
          <p:nvPr>
            <p:ph type="body" idx="2"/>
          </p:nvPr>
        </p:nvSpPr>
        <p:spPr>
          <a:xfrm>
            <a:off x="457200" y="1133856"/>
            <a:ext cx="2590800" cy="5181600"/>
          </a:xfrm>
        </p:spPr>
        <p:txBody>
          <a:bodyPr lIns="45720" tIns="45720" rIns="0"/>
          <a:lstStyle>
            <a:lvl1pPr marL="0" indent="0">
              <a:spcBef>
                <a:spcPts val="300"/>
              </a:spcBef>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429000" y="1133472"/>
            <a:ext cx="5257800" cy="5191128"/>
          </a:xfrm>
        </p:spPr>
        <p:txBody>
          <a:bodyPr/>
          <a:lstStyle>
            <a:lvl1pPr algn="l">
              <a:defRPr sz="3000"/>
            </a:lvl1pPr>
            <a:lvl2pPr algn="l">
              <a:defRPr sz="2800"/>
            </a:lvl2pPr>
            <a:lvl3pPr algn="l">
              <a:defRPr sz="2400"/>
            </a:lvl3pPr>
            <a:lvl4pPr algn="l">
              <a:defRPr sz="2000"/>
            </a:lvl4pPr>
            <a:lvl5pPr algn="l">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8F3D9A-CDD8-4562-9C5A-554DE7FC9A6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6240" y="1981200"/>
            <a:ext cx="3429000" cy="522288"/>
          </a:xfrm>
        </p:spPr>
        <p:txBody>
          <a:bodyPr tIns="0" bIns="0" anchor="b"/>
          <a:lstStyle>
            <a:lvl1pPr algn="r">
              <a:buNone/>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4093368" y="1066800"/>
            <a:ext cx="4572000" cy="4572000"/>
          </a:xfrm>
          <a:solidFill>
            <a:schemeClr val="bg2">
              <a:shade val="75000"/>
            </a:schemeClr>
          </a:solidFill>
          <a:ln w="60325">
            <a:solidFill>
              <a:srgbClr val="FFFFFF"/>
            </a:solidFill>
            <a:miter lim="800000"/>
          </a:ln>
          <a:effectLst>
            <a:outerShdw blurRad="36195" dist="10000" dir="5400000" algn="tl" rotWithShape="0">
              <a:srgbClr val="000000">
                <a:alpha val="75000"/>
              </a:srgbClr>
            </a:outerShdw>
            <a:reflection stA="21000" endA="500" endPos="10000" dist="20000" dir="5400000" sy="-100000" algn="bl" rotWithShape="0"/>
          </a:effectLst>
        </p:spPr>
        <p:txBody>
          <a:bodyPr/>
          <a:lstStyle>
            <a:lvl1pPr>
              <a:buNone/>
              <a:defRPr sz="3200"/>
            </a:lvl1pPr>
          </a:lstStyle>
          <a:p>
            <a:r>
              <a:rPr lang="en-US" dirty="0" smtClean="0"/>
              <a:t>Click icon to add picture</a:t>
            </a:r>
            <a:endParaRPr lang="en-US" dirty="0"/>
          </a:p>
        </p:txBody>
      </p:sp>
      <p:sp>
        <p:nvSpPr>
          <p:cNvPr id="4" name="Text Placeholder 3"/>
          <p:cNvSpPr>
            <a:spLocks noGrp="1"/>
          </p:cNvSpPr>
          <p:nvPr>
            <p:ph type="body" sz="half" idx="2"/>
          </p:nvPr>
        </p:nvSpPr>
        <p:spPr>
          <a:xfrm>
            <a:off x="376240" y="2543176"/>
            <a:ext cx="3429000" cy="914400"/>
          </a:xfrm>
        </p:spPr>
        <p:txBody>
          <a:bodyPr lIns="0" tIns="0" rIns="0" bIns="0" anchor="t"/>
          <a:lstStyle>
            <a:lvl1pPr indent="0" algn="r">
              <a:spcBef>
                <a:spcPts val="300"/>
              </a:spcBef>
              <a:buFontTx/>
              <a:buNone/>
              <a:defRPr sz="1400" baseline="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p>
            <a:fld id="{48CDFA90-02DD-446A-9316-D0F015608043}" type="datetimeFigureOut">
              <a:rPr lang="en-US" smtClean="0"/>
              <a:pPr/>
              <a:t>7/19/2012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153400" y="6356350"/>
            <a:ext cx="533400" cy="365125"/>
          </a:xfrm>
        </p:spPr>
        <p:txBody>
          <a:bodyPr/>
          <a:lstStyle/>
          <a:p>
            <a:fld id="{C08F3D9A-CDD8-4562-9C5A-554DE7FC9A6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Flowchart: Document 6"/>
          <p:cNvSpPr/>
          <p:nvPr/>
        </p:nvSpPr>
        <p:spPr>
          <a:xfrm rot="10800000">
            <a:off x="1" y="1142899"/>
            <a:ext cx="9144000" cy="5562705"/>
          </a:xfrm>
          <a:custGeom>
            <a:avLst/>
            <a:gdLst>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378"/>
              <a:gd name="connsiteX1" fmla="*/ 21600 w 21600"/>
              <a:gd name="connsiteY1" fmla="*/ 0 h 19378"/>
              <a:gd name="connsiteX2" fmla="*/ 21600 w 21600"/>
              <a:gd name="connsiteY2" fmla="*/ 17322 h 19378"/>
              <a:gd name="connsiteX3" fmla="*/ 0 w 21600"/>
              <a:gd name="connsiteY3" fmla="*/ 19378 h 19378"/>
              <a:gd name="connsiteX4" fmla="*/ 0 w 21600"/>
              <a:gd name="connsiteY4" fmla="*/ 0 h 19378"/>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19974"/>
              <a:gd name="connsiteX1" fmla="*/ 21600 w 21600"/>
              <a:gd name="connsiteY1" fmla="*/ 0 h 19974"/>
              <a:gd name="connsiteX2" fmla="*/ 21600 w 21600"/>
              <a:gd name="connsiteY2" fmla="*/ 17322 h 19974"/>
              <a:gd name="connsiteX3" fmla="*/ 0 w 21600"/>
              <a:gd name="connsiteY3" fmla="*/ 19974 h 19974"/>
              <a:gd name="connsiteX4" fmla="*/ 0 w 21600"/>
              <a:gd name="connsiteY4" fmla="*/ 0 h 19974"/>
              <a:gd name="connsiteX0" fmla="*/ 0 w 21600"/>
              <a:gd name="connsiteY0" fmla="*/ 0 h 20252"/>
              <a:gd name="connsiteX1" fmla="*/ 21600 w 21600"/>
              <a:gd name="connsiteY1" fmla="*/ 0 h 20252"/>
              <a:gd name="connsiteX2" fmla="*/ 21600 w 21600"/>
              <a:gd name="connsiteY2" fmla="*/ 17322 h 20252"/>
              <a:gd name="connsiteX3" fmla="*/ 0 w 21600"/>
              <a:gd name="connsiteY3" fmla="*/ 20252 h 20252"/>
              <a:gd name="connsiteX4" fmla="*/ 0 w 21600"/>
              <a:gd name="connsiteY4" fmla="*/ 0 h 20252"/>
              <a:gd name="connsiteX0" fmla="*/ 0 w 21600"/>
              <a:gd name="connsiteY0" fmla="*/ 0 h 20252"/>
              <a:gd name="connsiteX1" fmla="*/ 21600 w 21600"/>
              <a:gd name="connsiteY1" fmla="*/ 0 h 20252"/>
              <a:gd name="connsiteX2" fmla="*/ 21600 w 21600"/>
              <a:gd name="connsiteY2" fmla="*/ 17322 h 20252"/>
              <a:gd name="connsiteX3" fmla="*/ 0 w 21600"/>
              <a:gd name="connsiteY3" fmla="*/ 20252 h 20252"/>
              <a:gd name="connsiteX4" fmla="*/ 0 w 21600"/>
              <a:gd name="connsiteY4" fmla="*/ 0 h 20252"/>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20252">
                <a:moveTo>
                  <a:pt x="0" y="0"/>
                </a:moveTo>
                <a:lnTo>
                  <a:pt x="21600" y="0"/>
                </a:lnTo>
                <a:lnTo>
                  <a:pt x="21600" y="17322"/>
                </a:lnTo>
                <a:cubicBezTo>
                  <a:pt x="10800" y="17322"/>
                  <a:pt x="10056" y="24231"/>
                  <a:pt x="0" y="20252"/>
                </a:cubicBezTo>
                <a:lnTo>
                  <a:pt x="0" y="0"/>
                </a:lnTo>
                <a:close/>
              </a:path>
            </a:pathLst>
          </a:custGeom>
          <a:gradFill>
            <a:gsLst>
              <a:gs pos="100000">
                <a:schemeClr val="bg2">
                  <a:tint val="55000"/>
                  <a:satMod val="1800000"/>
                  <a:alpha val="55000"/>
                </a:schemeClr>
              </a:gs>
              <a:gs pos="65000">
                <a:schemeClr val="bg2">
                  <a:shade val="100000"/>
                  <a:satMod val="600000"/>
                  <a:alpha val="0"/>
                </a:schemeClr>
              </a:gs>
            </a:gsLst>
            <a:lin ang="48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8" name="Flowchart: Document 7"/>
          <p:cNvSpPr/>
          <p:nvPr/>
        </p:nvSpPr>
        <p:spPr>
          <a:xfrm rot="10800000">
            <a:off x="1" y="1341133"/>
            <a:ext cx="9144000" cy="4480425"/>
          </a:xfrm>
          <a:custGeom>
            <a:avLst/>
            <a:gdLst>
              <a:gd name="connsiteX0" fmla="*/ 0 w 21600"/>
              <a:gd name="connsiteY0" fmla="*/ 0 h 18944"/>
              <a:gd name="connsiteX1" fmla="*/ 21600 w 21600"/>
              <a:gd name="connsiteY1" fmla="*/ 0 h 18944"/>
              <a:gd name="connsiteX2" fmla="*/ 21600 w 21600"/>
              <a:gd name="connsiteY2" fmla="*/ 17322 h 18944"/>
              <a:gd name="connsiteX3" fmla="*/ 0 w 21600"/>
              <a:gd name="connsiteY3" fmla="*/ 18944 h 18944"/>
              <a:gd name="connsiteX4" fmla="*/ 0 w 21600"/>
              <a:gd name="connsiteY4" fmla="*/ 0 h 18944"/>
              <a:gd name="connsiteX0" fmla="*/ 0 w 21600"/>
              <a:gd name="connsiteY0" fmla="*/ 0 h 18944"/>
              <a:gd name="connsiteX1" fmla="*/ 21600 w 21600"/>
              <a:gd name="connsiteY1" fmla="*/ 0 h 18944"/>
              <a:gd name="connsiteX2" fmla="*/ 21600 w 21600"/>
              <a:gd name="connsiteY2" fmla="*/ 17322 h 18944"/>
              <a:gd name="connsiteX3" fmla="*/ 0 w 21600"/>
              <a:gd name="connsiteY3" fmla="*/ 18944 h 18944"/>
              <a:gd name="connsiteX4" fmla="*/ 0 w 21600"/>
              <a:gd name="connsiteY4" fmla="*/ 0 h 18944"/>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350"/>
              <a:gd name="connsiteX1" fmla="*/ 21600 w 21600"/>
              <a:gd name="connsiteY1" fmla="*/ 0 h 19350"/>
              <a:gd name="connsiteX2" fmla="*/ 21600 w 21600"/>
              <a:gd name="connsiteY2" fmla="*/ 17322 h 19350"/>
              <a:gd name="connsiteX3" fmla="*/ 0 w 21600"/>
              <a:gd name="connsiteY3" fmla="*/ 19350 h 19350"/>
              <a:gd name="connsiteX4" fmla="*/ 0 w 21600"/>
              <a:gd name="connsiteY4" fmla="*/ 0 h 19350"/>
              <a:gd name="connsiteX0" fmla="*/ 0 w 21600"/>
              <a:gd name="connsiteY0" fmla="*/ 0 h 19691"/>
              <a:gd name="connsiteX1" fmla="*/ 21600 w 21600"/>
              <a:gd name="connsiteY1" fmla="*/ 0 h 19691"/>
              <a:gd name="connsiteX2" fmla="*/ 21600 w 21600"/>
              <a:gd name="connsiteY2" fmla="*/ 17322 h 19691"/>
              <a:gd name="connsiteX3" fmla="*/ 0 w 21600"/>
              <a:gd name="connsiteY3" fmla="*/ 19691 h 19691"/>
              <a:gd name="connsiteX4" fmla="*/ 0 w 21600"/>
              <a:gd name="connsiteY4" fmla="*/ 0 h 19691"/>
              <a:gd name="connsiteX0" fmla="*/ 0 w 21600"/>
              <a:gd name="connsiteY0" fmla="*/ 0 h 19691"/>
              <a:gd name="connsiteX1" fmla="*/ 21600 w 21600"/>
              <a:gd name="connsiteY1" fmla="*/ 0 h 19691"/>
              <a:gd name="connsiteX2" fmla="*/ 21600 w 21600"/>
              <a:gd name="connsiteY2" fmla="*/ 17322 h 19691"/>
              <a:gd name="connsiteX3" fmla="*/ 0 w 21600"/>
              <a:gd name="connsiteY3" fmla="*/ 19691 h 19691"/>
              <a:gd name="connsiteX4" fmla="*/ 0 w 21600"/>
              <a:gd name="connsiteY4" fmla="*/ 0 h 19691"/>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 name="connsiteX0" fmla="*/ 0 w 21600"/>
              <a:gd name="connsiteY0" fmla="*/ 0 h 20032"/>
              <a:gd name="connsiteX1" fmla="*/ 21600 w 21600"/>
              <a:gd name="connsiteY1" fmla="*/ 0 h 20032"/>
              <a:gd name="connsiteX2" fmla="*/ 21600 w 21600"/>
              <a:gd name="connsiteY2" fmla="*/ 17322 h 20032"/>
              <a:gd name="connsiteX3" fmla="*/ 0 w 21600"/>
              <a:gd name="connsiteY3" fmla="*/ 20032 h 20032"/>
              <a:gd name="connsiteX4" fmla="*/ 0 w 21600"/>
              <a:gd name="connsiteY4" fmla="*/ 0 h 20032"/>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21600" h="20032">
                <a:moveTo>
                  <a:pt x="0" y="0"/>
                </a:moveTo>
                <a:lnTo>
                  <a:pt x="21600" y="0"/>
                </a:lnTo>
                <a:lnTo>
                  <a:pt x="21600" y="17322"/>
                </a:lnTo>
                <a:cubicBezTo>
                  <a:pt x="10800" y="17322"/>
                  <a:pt x="8684" y="24776"/>
                  <a:pt x="0" y="20032"/>
                </a:cubicBezTo>
                <a:lnTo>
                  <a:pt x="0" y="0"/>
                </a:lnTo>
                <a:close/>
              </a:path>
            </a:pathLst>
          </a:custGeom>
          <a:gradFill>
            <a:gsLst>
              <a:gs pos="100000">
                <a:schemeClr val="bg2">
                  <a:tint val="40000"/>
                  <a:satMod val="1900000"/>
                  <a:alpha val="30000"/>
                </a:schemeClr>
              </a:gs>
              <a:gs pos="65000">
                <a:schemeClr val="bg2">
                  <a:shade val="100000"/>
                  <a:satMod val="600000"/>
                  <a:alpha val="0"/>
                </a:schemeClr>
              </a:gs>
            </a:gsLst>
            <a:lin ang="4800000" scaled="1"/>
          </a:gradFill>
          <a:ln w="317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9" name="Title Placeholder 8"/>
          <p:cNvSpPr>
            <a:spLocks noGrp="1"/>
          </p:cNvSpPr>
          <p:nvPr>
            <p:ph type="title"/>
          </p:nvPr>
        </p:nvSpPr>
        <p:spPr>
          <a:xfrm>
            <a:off x="457200" y="533400"/>
            <a:ext cx="8229600" cy="1524000"/>
          </a:xfrm>
          <a:prstGeom prst="rect">
            <a:avLst/>
          </a:prstGeom>
        </p:spPr>
        <p:txBody>
          <a:bodyPr vert="horz" lIns="0" tIns="9144" rIns="0" bIns="9144" anchor="b">
            <a:normAutofit/>
          </a:bodyPr>
          <a:lstStyle/>
          <a:p>
            <a:r>
              <a:rPr lang="en-US" smtClean="0"/>
              <a:t>Click to edit Master title style</a:t>
            </a:r>
            <a:endParaRPr lang="en-US" dirty="0"/>
          </a:p>
        </p:txBody>
      </p:sp>
      <p:sp>
        <p:nvSpPr>
          <p:cNvPr id="30" name="Text Placeholder 29"/>
          <p:cNvSpPr>
            <a:spLocks noGrp="1"/>
          </p:cNvSpPr>
          <p:nvPr>
            <p:ph type="body" idx="1"/>
          </p:nvPr>
        </p:nvSpPr>
        <p:spPr>
          <a:xfrm>
            <a:off x="457200" y="2179637"/>
            <a:ext cx="8229600" cy="4114800"/>
          </a:xfrm>
          <a:prstGeom prst="rect">
            <a:avLst/>
          </a:prstGeom>
        </p:spPr>
        <p:txBody>
          <a:bodyPr vert="horz" lIns="9144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2"/>
          </p:nvPr>
        </p:nvSpPr>
        <p:spPr>
          <a:xfrm>
            <a:off x="457200" y="6356350"/>
            <a:ext cx="1981200" cy="365125"/>
          </a:xfrm>
          <a:prstGeom prst="rect">
            <a:avLst/>
          </a:prstGeom>
        </p:spPr>
        <p:txBody>
          <a:bodyPr vert="horz" anchor="b"/>
          <a:lstStyle>
            <a:lvl1pPr algn="ctr">
              <a:defRPr sz="1200">
                <a:solidFill>
                  <a:schemeClr val="tx2">
                    <a:shade val="50000"/>
                  </a:schemeClr>
                </a:solidFill>
              </a:defRPr>
            </a:lvl1pPr>
          </a:lstStyle>
          <a:p>
            <a:fld id="{48CDFA90-02DD-446A-9316-D0F015608043}" type="datetimeFigureOut">
              <a:rPr lang="en-US" smtClean="0"/>
              <a:pPr/>
              <a:t>7/19/2012</a:t>
            </a:fld>
            <a:endParaRPr lang="en-US" dirty="0"/>
          </a:p>
        </p:txBody>
      </p:sp>
      <p:sp>
        <p:nvSpPr>
          <p:cNvPr id="22" name="Footer Placeholder 21"/>
          <p:cNvSpPr>
            <a:spLocks noGrp="1"/>
          </p:cNvSpPr>
          <p:nvPr>
            <p:ph type="ftr" sz="quarter" idx="3"/>
          </p:nvPr>
        </p:nvSpPr>
        <p:spPr>
          <a:xfrm>
            <a:off x="2438400" y="6356350"/>
            <a:ext cx="2895600" cy="365125"/>
          </a:xfrm>
          <a:prstGeom prst="rect">
            <a:avLst/>
          </a:prstGeom>
        </p:spPr>
        <p:txBody>
          <a:bodyPr vert="horz" lIns="0" anchor="b"/>
          <a:lstStyle>
            <a:lvl1pPr algn="l">
              <a:defRPr sz="1200">
                <a:solidFill>
                  <a:schemeClr val="tx2">
                    <a:shade val="50000"/>
                  </a:schemeClr>
                </a:solidFill>
              </a:defRPr>
            </a:lvl1pPr>
          </a:lstStyle>
          <a:p>
            <a:endParaRPr lang="en-US" dirty="0"/>
          </a:p>
        </p:txBody>
      </p:sp>
      <p:sp>
        <p:nvSpPr>
          <p:cNvPr id="18" name="Slide Number Placeholder 17"/>
          <p:cNvSpPr>
            <a:spLocks noGrp="1"/>
          </p:cNvSpPr>
          <p:nvPr>
            <p:ph type="sldNum" sz="quarter" idx="4"/>
          </p:nvPr>
        </p:nvSpPr>
        <p:spPr>
          <a:xfrm>
            <a:off x="8153400" y="6356350"/>
            <a:ext cx="533400" cy="365125"/>
          </a:xfrm>
          <a:prstGeom prst="rect">
            <a:avLst/>
          </a:prstGeom>
        </p:spPr>
        <p:txBody>
          <a:bodyPr vert="horz" lIns="91440" rIns="0" anchor="b"/>
          <a:lstStyle>
            <a:lvl1pPr algn="r">
              <a:defRPr sz="1400">
                <a:solidFill>
                  <a:schemeClr val="tx2">
                    <a:shade val="50000"/>
                  </a:schemeClr>
                </a:solidFill>
              </a:defRPr>
            </a:lvl1pPr>
          </a:lstStyle>
          <a:p>
            <a:fld id="{C08F3D9A-CDD8-4562-9C5A-554DE7FC9A6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sz="4800" b="1" kern="1200">
          <a:ln w="500">
            <a:solidFill>
              <a:schemeClr val="tx2">
                <a:shade val="20000"/>
                <a:satMod val="350000"/>
              </a:schemeClr>
            </a:solidFill>
          </a:ln>
          <a:solidFill>
            <a:schemeClr val="tx2">
              <a:tint val="100000"/>
              <a:satMod val="250000"/>
            </a:schemeClr>
          </a:solidFill>
          <a:effectLst>
            <a:outerShdw blurRad="30000" dist="30000" dir="2700000" algn="tl" rotWithShape="0">
              <a:schemeClr val="bg2">
                <a:shade val="45000"/>
                <a:satMod val="150000"/>
                <a:alpha val="90000"/>
              </a:schemeClr>
            </a:outerShdw>
          </a:effectLst>
          <a:latin typeface="+mj-lt"/>
          <a:ea typeface="+mj-ea"/>
          <a:cs typeface="+mj-cs"/>
        </a:defRPr>
      </a:lvl1pPr>
    </p:titleStyle>
    <p:bodyStyle>
      <a:lvl1pPr marL="320040" indent="-320040" algn="l" rtl="0" eaLnBrk="1" latinLnBrk="0" hangingPunct="1">
        <a:spcBef>
          <a:spcPct val="20000"/>
        </a:spcBef>
        <a:buClr>
          <a:schemeClr val="accent1"/>
        </a:buClr>
        <a:buSzPct val="70000"/>
        <a:buFont typeface="Wingdings 2"/>
        <a:buChar char=""/>
        <a:defRPr sz="3000" kern="1200">
          <a:solidFill>
            <a:schemeClr val="tx1"/>
          </a:solidFill>
          <a:latin typeface="+mn-lt"/>
          <a:ea typeface="+mn-ea"/>
          <a:cs typeface="+mn-cs"/>
        </a:defRPr>
      </a:lvl1pPr>
      <a:lvl2pPr marL="630936" indent="-274320" algn="l" rtl="0" eaLnBrk="1" latinLnBrk="0" hangingPunct="1">
        <a:spcBef>
          <a:spcPct val="20000"/>
        </a:spcBef>
        <a:buClr>
          <a:schemeClr val="accent2"/>
        </a:buClr>
        <a:buFont typeface="Wingdings 2"/>
        <a:buChar char=""/>
        <a:defRPr sz="2600" kern="1200">
          <a:solidFill>
            <a:schemeClr val="tx1"/>
          </a:solidFill>
          <a:latin typeface="+mn-lt"/>
          <a:ea typeface="+mn-ea"/>
          <a:cs typeface="+mn-cs"/>
        </a:defRPr>
      </a:lvl2pPr>
      <a:lvl3pPr marL="923544" indent="-274320" algn="l" rtl="0" eaLnBrk="1" latinLnBrk="0" hangingPunct="1">
        <a:spcBef>
          <a:spcPct val="20000"/>
        </a:spcBef>
        <a:buClr>
          <a:schemeClr val="accent3"/>
        </a:buClr>
        <a:buFont typeface="Wingdings 2"/>
        <a:buChar char=""/>
        <a:defRPr sz="2400" kern="1200">
          <a:solidFill>
            <a:schemeClr val="tx1"/>
          </a:solidFill>
          <a:latin typeface="+mn-lt"/>
          <a:ea typeface="+mn-ea"/>
          <a:cs typeface="+mn-cs"/>
        </a:defRPr>
      </a:lvl3pPr>
      <a:lvl4pPr marL="1188720" indent="-228600" algn="l" rtl="0" eaLnBrk="1" latinLnBrk="0" hangingPunct="1">
        <a:spcBef>
          <a:spcPct val="20000"/>
        </a:spcBef>
        <a:buClr>
          <a:schemeClr val="accent4"/>
        </a:buClr>
        <a:buFont typeface="Wingdings 2"/>
        <a:buChar char=""/>
        <a:defRPr sz="2200" kern="1200">
          <a:solidFill>
            <a:schemeClr val="tx1"/>
          </a:solidFill>
          <a:latin typeface="+mn-lt"/>
          <a:ea typeface="+mn-ea"/>
          <a:cs typeface="+mn-cs"/>
        </a:defRPr>
      </a:lvl4pPr>
      <a:lvl5pPr marL="1426464" indent="-228600" algn="l" rtl="0" eaLnBrk="1" latinLnBrk="0" hangingPunct="1">
        <a:spcBef>
          <a:spcPct val="20000"/>
        </a:spcBef>
        <a:buClr>
          <a:schemeClr val="accent5"/>
        </a:buClr>
        <a:buFont typeface="Wingdings 2"/>
        <a:buChar char=""/>
        <a:defRPr sz="2000" kern="1200">
          <a:solidFill>
            <a:schemeClr val="tx1"/>
          </a:solidFill>
          <a:latin typeface="+mn-lt"/>
          <a:ea typeface="+mn-ea"/>
          <a:cs typeface="+mn-cs"/>
        </a:defRPr>
      </a:lvl5pPr>
      <a:lvl6pPr marL="1673352" indent="-228600" algn="l" rtl="0" eaLnBrk="1" latinLnBrk="0" hangingPunct="1">
        <a:spcBef>
          <a:spcPct val="20000"/>
        </a:spcBef>
        <a:buClr>
          <a:schemeClr val="accent6"/>
        </a:buClr>
        <a:buFont typeface="Wingdings 2"/>
        <a:buChar char=""/>
        <a:defRPr sz="1800" kern="1200">
          <a:solidFill>
            <a:schemeClr val="tx1"/>
          </a:solidFill>
          <a:latin typeface="+mn-lt"/>
          <a:ea typeface="+mn-ea"/>
          <a:cs typeface="+mn-cs"/>
        </a:defRPr>
      </a:lvl6pPr>
      <a:lvl7pPr marL="1911096" indent="-228600" algn="l" rtl="0" eaLnBrk="1" latinLnBrk="0" hangingPunct="1">
        <a:spcBef>
          <a:spcPct val="20000"/>
        </a:spcBef>
        <a:buClr>
          <a:schemeClr val="tx2"/>
        </a:buClr>
        <a:buFont typeface="Wingdings 2"/>
        <a:buChar char=""/>
        <a:defRPr sz="1600" kern="1200">
          <a:solidFill>
            <a:schemeClr val="tx1"/>
          </a:solidFill>
          <a:latin typeface="+mn-lt"/>
          <a:ea typeface="+mn-ea"/>
          <a:cs typeface="+mn-cs"/>
        </a:defRPr>
      </a:lvl7pPr>
      <a:lvl8pPr marL="2121408" indent="-18288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8pPr>
      <a:lvl9pPr marL="2322576" indent="-18288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4"/>
          <p:cNvSpPr>
            <a:spLocks noGrp="1"/>
          </p:cNvSpPr>
          <p:nvPr>
            <p:ph type="ctrTitle"/>
          </p:nvPr>
        </p:nvSpPr>
        <p:spPr>
          <a:xfrm>
            <a:off x="1981200" y="2057400"/>
            <a:ext cx="5715000" cy="3048000"/>
          </a:xfrm>
        </p:spPr>
        <p:txBody>
          <a:bodyPr>
            <a:normAutofit fontScale="90000"/>
          </a:bodyPr>
          <a:lstStyle/>
          <a:p>
            <a:pPr algn="ctr"/>
            <a:r>
              <a:rPr lang="en-US" sz="4400" b="1" dirty="0" smtClean="0">
                <a:solidFill>
                  <a:srgbClr val="FFC000"/>
                </a:solidFill>
                <a:effectLst>
                  <a:outerShdw blurRad="38100" dist="38100" dir="2700000" algn="tl">
                    <a:srgbClr val="000000">
                      <a:alpha val="43137"/>
                    </a:srgbClr>
                  </a:outerShdw>
                </a:effectLst>
                <a:latin typeface="Book Antiqua" pitchFamily="18" charset="0"/>
              </a:rPr>
              <a:t>2012 Update:</a:t>
            </a:r>
            <a:br>
              <a:rPr lang="en-US" sz="4400" b="1" dirty="0" smtClean="0">
                <a:solidFill>
                  <a:srgbClr val="FFC000"/>
                </a:solidFill>
                <a:effectLst>
                  <a:outerShdw blurRad="38100" dist="38100" dir="2700000" algn="tl">
                    <a:srgbClr val="000000">
                      <a:alpha val="43137"/>
                    </a:srgbClr>
                  </a:outerShdw>
                </a:effectLst>
                <a:latin typeface="Book Antiqua" pitchFamily="18" charset="0"/>
              </a:rPr>
            </a:br>
            <a:r>
              <a:rPr lang="en-US" sz="4400" dirty="0" smtClean="0">
                <a:solidFill>
                  <a:srgbClr val="FFC000"/>
                </a:solidFill>
                <a:effectLst>
                  <a:outerShdw blurRad="38100" dist="38100" dir="2700000" algn="tl">
                    <a:srgbClr val="000000">
                      <a:alpha val="43137"/>
                    </a:srgbClr>
                  </a:outerShdw>
                </a:effectLst>
                <a:latin typeface="Book Antiqua" pitchFamily="18" charset="0"/>
              </a:rPr>
              <a:t>Projects Completed  </a:t>
            </a:r>
            <a:r>
              <a:rPr lang="en-US" sz="4400" b="1" dirty="0" smtClean="0">
                <a:solidFill>
                  <a:srgbClr val="FFC000"/>
                </a:solidFill>
                <a:effectLst>
                  <a:outerShdw blurRad="38100" dist="38100" dir="2700000" algn="tl">
                    <a:srgbClr val="000000">
                      <a:alpha val="43137"/>
                    </a:srgbClr>
                  </a:outerShdw>
                </a:effectLst>
                <a:latin typeface="Book Antiqua" pitchFamily="18" charset="0"/>
              </a:rPr>
              <a:t>for </a:t>
            </a:r>
            <a:br>
              <a:rPr lang="en-US" sz="4400" b="1" dirty="0" smtClean="0">
                <a:solidFill>
                  <a:srgbClr val="FFC000"/>
                </a:solidFill>
                <a:effectLst>
                  <a:outerShdw blurRad="38100" dist="38100" dir="2700000" algn="tl">
                    <a:srgbClr val="000000">
                      <a:alpha val="43137"/>
                    </a:srgbClr>
                  </a:outerShdw>
                </a:effectLst>
                <a:latin typeface="Book Antiqua" pitchFamily="18" charset="0"/>
              </a:rPr>
            </a:br>
            <a:r>
              <a:rPr lang="en-US" sz="4400" b="1" dirty="0" smtClean="0">
                <a:solidFill>
                  <a:srgbClr val="FFC000"/>
                </a:solidFill>
                <a:effectLst>
                  <a:outerShdw blurRad="38100" dist="38100" dir="2700000" algn="tl">
                    <a:srgbClr val="000000">
                      <a:alpha val="43137"/>
                    </a:srgbClr>
                  </a:outerShdw>
                </a:effectLst>
                <a:latin typeface="Book Antiqua" pitchFamily="18" charset="0"/>
              </a:rPr>
              <a:t>the Lake Jesup BMAP</a:t>
            </a:r>
            <a:endParaRPr lang="en-US" sz="4400" b="1" dirty="0">
              <a:solidFill>
                <a:srgbClr val="FFC000"/>
              </a:solidFill>
              <a:effectLst>
                <a:outerShdw blurRad="38100" dist="38100" dir="2700000" algn="tl">
                  <a:srgbClr val="000000">
                    <a:alpha val="43137"/>
                  </a:srgbClr>
                </a:outerShdw>
              </a:effectLst>
              <a:latin typeface="Book Antiqua" pitchFamily="18" charset="0"/>
            </a:endParaRPr>
          </a:p>
        </p:txBody>
      </p:sp>
      <p:sp>
        <p:nvSpPr>
          <p:cNvPr id="6" name="TextBox 5"/>
          <p:cNvSpPr txBox="1"/>
          <p:nvPr/>
        </p:nvSpPr>
        <p:spPr>
          <a:xfrm>
            <a:off x="304800" y="5105400"/>
            <a:ext cx="8686800" cy="1477328"/>
          </a:xfrm>
          <a:prstGeom prst="rect">
            <a:avLst/>
          </a:prstGeom>
          <a:noFill/>
        </p:spPr>
        <p:txBody>
          <a:bodyPr wrap="square" rtlCol="0">
            <a:spAutoFit/>
          </a:bodyPr>
          <a:lstStyle/>
          <a:p>
            <a:pPr algn="ctr"/>
            <a:endParaRPr lang="en-US" dirty="0" smtClean="0">
              <a:solidFill>
                <a:schemeClr val="tx1">
                  <a:lumMod val="65000"/>
                  <a:lumOff val="35000"/>
                </a:schemeClr>
              </a:solidFill>
              <a:effectLst>
                <a:outerShdw blurRad="38100" dist="38100" dir="2700000" algn="tl">
                  <a:srgbClr val="000000">
                    <a:alpha val="43137"/>
                  </a:srgbClr>
                </a:outerShdw>
              </a:effectLst>
              <a:latin typeface="Book Antiqua" pitchFamily="18" charset="0"/>
            </a:endParaRPr>
          </a:p>
          <a:p>
            <a:pPr algn="ctr"/>
            <a:r>
              <a:rPr lang="en-US" dirty="0" smtClean="0">
                <a:solidFill>
                  <a:schemeClr val="tx1">
                    <a:lumMod val="65000"/>
                    <a:lumOff val="35000"/>
                  </a:schemeClr>
                </a:solidFill>
                <a:effectLst>
                  <a:outerShdw blurRad="38100" dist="38100" dir="2700000" algn="tl">
                    <a:srgbClr val="000000">
                      <a:alpha val="43137"/>
                    </a:srgbClr>
                  </a:outerShdw>
                </a:effectLst>
                <a:latin typeface="Book Antiqua" pitchFamily="18" charset="0"/>
              </a:rPr>
              <a:t>By: Nabil Muhaisen</a:t>
            </a:r>
          </a:p>
          <a:p>
            <a:pPr algn="ctr"/>
            <a:r>
              <a:rPr lang="en-US" dirty="0" smtClean="0">
                <a:solidFill>
                  <a:schemeClr val="tx1">
                    <a:lumMod val="65000"/>
                    <a:lumOff val="35000"/>
                  </a:schemeClr>
                </a:solidFill>
                <a:effectLst>
                  <a:outerShdw blurRad="38100" dist="38100" dir="2700000" algn="tl">
                    <a:srgbClr val="000000">
                      <a:alpha val="43137"/>
                    </a:srgbClr>
                  </a:outerShdw>
                </a:effectLst>
                <a:latin typeface="Book Antiqua" pitchFamily="18" charset="0"/>
              </a:rPr>
              <a:t>Stormwater Assistant Division Manager</a:t>
            </a:r>
          </a:p>
          <a:p>
            <a:pPr algn="ctr"/>
            <a:r>
              <a:rPr lang="en-US" dirty="0" smtClean="0">
                <a:solidFill>
                  <a:schemeClr val="tx1">
                    <a:lumMod val="65000"/>
                    <a:lumOff val="35000"/>
                  </a:schemeClr>
                </a:solidFill>
                <a:effectLst>
                  <a:outerShdw blurRad="38100" dist="38100" dir="2700000" algn="tl">
                    <a:srgbClr val="000000">
                      <a:alpha val="43137"/>
                    </a:srgbClr>
                  </a:outerShdw>
                </a:effectLst>
                <a:latin typeface="Book Antiqua" pitchFamily="18" charset="0"/>
              </a:rPr>
              <a:t>Streets and Stormwater Division</a:t>
            </a:r>
          </a:p>
          <a:p>
            <a:pPr algn="ctr"/>
            <a:endParaRPr lang="en-US" dirty="0">
              <a:solidFill>
                <a:schemeClr val="tx1">
                  <a:lumMod val="65000"/>
                  <a:lumOff val="35000"/>
                </a:schemeClr>
              </a:solidFill>
              <a:effectLst>
                <a:outerShdw blurRad="38100" dist="38100" dir="2700000" algn="tl">
                  <a:srgbClr val="000000">
                    <a:alpha val="43137"/>
                  </a:srgbClr>
                </a:outerShdw>
              </a:effectLst>
              <a:latin typeface="Book Antiqua" pitchFamily="18" charset="0"/>
            </a:endParaRPr>
          </a:p>
        </p:txBody>
      </p:sp>
      <p:sp>
        <p:nvSpPr>
          <p:cNvPr id="7" name="TextBox 6"/>
          <p:cNvSpPr txBox="1"/>
          <p:nvPr/>
        </p:nvSpPr>
        <p:spPr>
          <a:xfrm>
            <a:off x="0" y="762000"/>
            <a:ext cx="9144000" cy="923330"/>
          </a:xfrm>
          <a:prstGeom prst="rect">
            <a:avLst/>
          </a:prstGeom>
          <a:noFill/>
        </p:spPr>
        <p:txBody>
          <a:bodyPr wrap="square" rtlCol="0">
            <a:spAutoFit/>
          </a:bodyPr>
          <a:lstStyle/>
          <a:p>
            <a:pPr algn="ctr"/>
            <a:r>
              <a:rPr lang="en-US" sz="5400" b="1" u="sng" dirty="0" smtClean="0">
                <a:solidFill>
                  <a:schemeClr val="tx1">
                    <a:lumMod val="65000"/>
                    <a:lumOff val="35000"/>
                  </a:schemeClr>
                </a:solidFill>
                <a:effectLst>
                  <a:outerShdw blurRad="38100" dist="38100" dir="2700000" algn="tl">
                    <a:srgbClr val="000000">
                      <a:alpha val="43137"/>
                    </a:srgbClr>
                  </a:outerShdw>
                </a:effectLst>
                <a:latin typeface="Book Antiqua" pitchFamily="18" charset="0"/>
              </a:rPr>
              <a:t>City of Orlando</a:t>
            </a:r>
            <a:endParaRPr lang="en-US" sz="5400" b="1" u="sng" dirty="0">
              <a:solidFill>
                <a:schemeClr val="tx1">
                  <a:lumMod val="65000"/>
                  <a:lumOff val="35000"/>
                </a:schemeClr>
              </a:solidFill>
              <a:effectLst>
                <a:outerShdw blurRad="38100" dist="38100" dir="2700000" algn="tl">
                  <a:srgbClr val="000000">
                    <a:alpha val="43137"/>
                  </a:srgbClr>
                </a:outerShdw>
              </a:effectLst>
              <a:latin typeface="Book Antiqua" pitchFamily="18" charset="0"/>
            </a:endParaRPr>
          </a:p>
        </p:txBody>
      </p:sp>
      <p:pic>
        <p:nvPicPr>
          <p:cNvPr id="9" name="Picture 8" descr="City Logo.jpg"/>
          <p:cNvPicPr>
            <a:picLocks noChangeAspect="1"/>
          </p:cNvPicPr>
          <p:nvPr/>
        </p:nvPicPr>
        <p:blipFill>
          <a:blip r:embed="rId3" cstate="print"/>
          <a:stretch>
            <a:fillRect/>
          </a:stretch>
        </p:blipFill>
        <p:spPr>
          <a:xfrm>
            <a:off x="7620000" y="5105400"/>
            <a:ext cx="1219200" cy="151180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57200"/>
            <a:ext cx="9144000" cy="523220"/>
          </a:xfrm>
          <a:prstGeom prst="rect">
            <a:avLst/>
          </a:prstGeom>
          <a:noFill/>
        </p:spPr>
        <p:txBody>
          <a:bodyPr wrap="square" rtlCol="0">
            <a:spAutoFit/>
          </a:bodyPr>
          <a:lstStyle/>
          <a:p>
            <a:pPr algn="ctr"/>
            <a:r>
              <a:rPr lang="en-US" sz="2800" b="1" dirty="0" smtClean="0">
                <a:solidFill>
                  <a:srgbClr val="FFC000"/>
                </a:solidFill>
                <a:latin typeface="Book Antiqua" pitchFamily="18" charset="0"/>
              </a:rPr>
              <a:t>Guernsey Park Wet Detention Pond Expansion </a:t>
            </a:r>
          </a:p>
        </p:txBody>
      </p:sp>
      <p:pic>
        <p:nvPicPr>
          <p:cNvPr id="3074" name="Picture 2" descr="C:\Documents and Settings\SPR19086\Desktop\Lake Howell Branch BMAP Update Presentation\Photos\DSC01830.JPG"/>
          <p:cNvPicPr>
            <a:picLocks noChangeAspect="1" noChangeArrowheads="1"/>
          </p:cNvPicPr>
          <p:nvPr/>
        </p:nvPicPr>
        <p:blipFill>
          <a:blip r:embed="rId3" cstate="print"/>
          <a:srcRect/>
          <a:stretch>
            <a:fillRect/>
          </a:stretch>
        </p:blipFill>
        <p:spPr bwMode="auto">
          <a:xfrm>
            <a:off x="4978400" y="1143000"/>
            <a:ext cx="3860800" cy="2895600"/>
          </a:xfrm>
          <a:prstGeom prst="rect">
            <a:avLst/>
          </a:prstGeom>
          <a:noFill/>
        </p:spPr>
      </p:pic>
      <p:sp>
        <p:nvSpPr>
          <p:cNvPr id="4" name="TextBox 3"/>
          <p:cNvSpPr txBox="1"/>
          <p:nvPr/>
        </p:nvSpPr>
        <p:spPr>
          <a:xfrm>
            <a:off x="381000" y="1752600"/>
            <a:ext cx="4343400" cy="1077218"/>
          </a:xfrm>
          <a:prstGeom prst="rect">
            <a:avLst/>
          </a:prstGeom>
          <a:solidFill>
            <a:srgbClr val="FFC000"/>
          </a:solidFill>
        </p:spPr>
        <p:txBody>
          <a:bodyPr wrap="square" rtlCol="0">
            <a:spAutoFit/>
          </a:bodyPr>
          <a:lstStyle/>
          <a:p>
            <a:pPr algn="ctr"/>
            <a:r>
              <a:rPr lang="en-US" sz="3200" b="1" dirty="0" smtClean="0">
                <a:solidFill>
                  <a:schemeClr val="bg1"/>
                </a:solidFill>
                <a:latin typeface="Book Antiqua" pitchFamily="18" charset="0"/>
              </a:rPr>
              <a:t>Excavation and </a:t>
            </a:r>
          </a:p>
          <a:p>
            <a:pPr algn="ctr"/>
            <a:r>
              <a:rPr lang="en-US" sz="3200" b="1" dirty="0" smtClean="0">
                <a:solidFill>
                  <a:schemeClr val="bg1"/>
                </a:solidFill>
                <a:latin typeface="Book Antiqua" pitchFamily="18" charset="0"/>
              </a:rPr>
              <a:t>re-grading</a:t>
            </a:r>
            <a:endParaRPr lang="en-US" sz="3200" b="1" dirty="0">
              <a:solidFill>
                <a:schemeClr val="bg1"/>
              </a:solidFill>
              <a:latin typeface="Book Antiqua" pitchFamily="18" charset="0"/>
            </a:endParaRPr>
          </a:p>
        </p:txBody>
      </p:sp>
      <p:pic>
        <p:nvPicPr>
          <p:cNvPr id="3075" name="Picture 3" descr="C:\Documents and Settings\SPR19086\Desktop\Lake Howell Branch BMAP Update Presentation\Photos\DSC01850.JPG"/>
          <p:cNvPicPr>
            <a:picLocks noChangeAspect="1" noChangeArrowheads="1"/>
          </p:cNvPicPr>
          <p:nvPr/>
        </p:nvPicPr>
        <p:blipFill>
          <a:blip r:embed="rId4" cstate="print"/>
          <a:srcRect/>
          <a:stretch>
            <a:fillRect/>
          </a:stretch>
        </p:blipFill>
        <p:spPr bwMode="auto">
          <a:xfrm>
            <a:off x="304800" y="3276600"/>
            <a:ext cx="4394200" cy="3295650"/>
          </a:xfrm>
          <a:prstGeom prst="rect">
            <a:avLst/>
          </a:prstGeom>
          <a:noFill/>
        </p:spPr>
      </p:pic>
      <p:sp>
        <p:nvSpPr>
          <p:cNvPr id="6" name="TextBox 5"/>
          <p:cNvSpPr txBox="1"/>
          <p:nvPr/>
        </p:nvSpPr>
        <p:spPr>
          <a:xfrm>
            <a:off x="4953000" y="4572000"/>
            <a:ext cx="3886199" cy="1569660"/>
          </a:xfrm>
          <a:prstGeom prst="rect">
            <a:avLst/>
          </a:prstGeom>
          <a:noFill/>
        </p:spPr>
        <p:txBody>
          <a:bodyPr wrap="square" rtlCol="0">
            <a:spAutoFit/>
          </a:bodyPr>
          <a:lstStyle/>
          <a:p>
            <a:pPr algn="ctr"/>
            <a:r>
              <a:rPr lang="en-US" sz="3200" b="1" dirty="0" smtClean="0">
                <a:solidFill>
                  <a:srgbClr val="FFC000"/>
                </a:solidFill>
                <a:latin typeface="Book Antiqua" pitchFamily="18" charset="0"/>
              </a:rPr>
              <a:t>Approximately  80 drainage acres of treatment</a:t>
            </a:r>
            <a:endParaRPr lang="en-US" sz="3200" b="1" dirty="0">
              <a:solidFill>
                <a:srgbClr val="FFC000"/>
              </a:solidFill>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838200"/>
            <a:ext cx="7086600" cy="990600"/>
          </a:xfrm>
        </p:spPr>
        <p:txBody>
          <a:bodyPr>
            <a:normAutofit fontScale="90000"/>
          </a:bodyPr>
          <a:lstStyle/>
          <a:p>
            <a:r>
              <a:rPr lang="en-US" sz="4000" u="sng" dirty="0" smtClean="0">
                <a:solidFill>
                  <a:srgbClr val="FFC000"/>
                </a:solidFill>
                <a:latin typeface="Book Antiqua" pitchFamily="18" charset="0"/>
              </a:rPr>
              <a:t>Guernsey Park Wet Detention Pond Expansion  </a:t>
            </a:r>
            <a:r>
              <a:rPr lang="en-US" sz="4000" u="sng" dirty="0" smtClean="0">
                <a:solidFill>
                  <a:srgbClr val="FFC000"/>
                </a:solidFill>
                <a:latin typeface="Book Antiqua" pitchFamily="18" charset="0"/>
              </a:rPr>
              <a:t>(Continued)</a:t>
            </a:r>
            <a:r>
              <a:rPr lang="en-US" u="sng" dirty="0" smtClean="0">
                <a:solidFill>
                  <a:srgbClr val="FFC000"/>
                </a:solidFill>
                <a:latin typeface="Book Antiqua" pitchFamily="18" charset="0"/>
              </a:rPr>
              <a:t/>
            </a:r>
            <a:br>
              <a:rPr lang="en-US" u="sng" dirty="0" smtClean="0">
                <a:solidFill>
                  <a:srgbClr val="FFC000"/>
                </a:solidFill>
                <a:latin typeface="Book Antiqua" pitchFamily="18" charset="0"/>
              </a:rPr>
            </a:br>
            <a:endParaRPr lang="en-US" dirty="0"/>
          </a:p>
        </p:txBody>
      </p:sp>
      <p:sp>
        <p:nvSpPr>
          <p:cNvPr id="3" name="Content Placeholder 2"/>
          <p:cNvSpPr>
            <a:spLocks noGrp="1"/>
          </p:cNvSpPr>
          <p:nvPr>
            <p:ph idx="1"/>
          </p:nvPr>
        </p:nvSpPr>
        <p:spPr>
          <a:xfrm>
            <a:off x="457200" y="1600200"/>
            <a:ext cx="8229600" cy="4084637"/>
          </a:xfrm>
        </p:spPr>
        <p:txBody>
          <a:bodyPr>
            <a:normAutofit fontScale="92500" lnSpcReduction="20000"/>
          </a:bodyPr>
          <a:lstStyle/>
          <a:p>
            <a:pPr>
              <a:buClr>
                <a:schemeClr val="tx2">
                  <a:lumMod val="50000"/>
                </a:schemeClr>
              </a:buClr>
              <a:buFont typeface="Wingdings" pitchFamily="2" charset="2"/>
              <a:buChar char="Ø"/>
            </a:pPr>
            <a:r>
              <a:rPr lang="en-US" sz="3500" b="1" dirty="0" smtClean="0">
                <a:solidFill>
                  <a:srgbClr val="FFC000"/>
                </a:solidFill>
                <a:latin typeface="Book Antiqua" pitchFamily="18" charset="0"/>
              </a:rPr>
              <a:t>Slip-lining existing 42-inch inlet pipe;</a:t>
            </a:r>
          </a:p>
          <a:p>
            <a:pPr>
              <a:buClr>
                <a:schemeClr val="tx2">
                  <a:lumMod val="50000"/>
                </a:schemeClr>
              </a:buClr>
              <a:buFont typeface="Wingdings" pitchFamily="2" charset="2"/>
              <a:buChar char="Ø"/>
            </a:pPr>
            <a:endParaRPr lang="en-US" sz="3500" b="1" dirty="0" smtClean="0">
              <a:solidFill>
                <a:srgbClr val="FFC000"/>
              </a:solidFill>
              <a:latin typeface="Book Antiqua" pitchFamily="18" charset="0"/>
            </a:endParaRPr>
          </a:p>
          <a:p>
            <a:pPr>
              <a:buClr>
                <a:schemeClr val="tx2">
                  <a:lumMod val="50000"/>
                </a:schemeClr>
              </a:buClr>
              <a:buFont typeface="Wingdings" pitchFamily="2" charset="2"/>
              <a:buChar char="Ø"/>
            </a:pPr>
            <a:r>
              <a:rPr lang="en-US" sz="3500" b="1" dirty="0" smtClean="0">
                <a:solidFill>
                  <a:srgbClr val="FFC000"/>
                </a:solidFill>
                <a:latin typeface="Book Antiqua" pitchFamily="18" charset="0"/>
              </a:rPr>
              <a:t>New manholes and weirs in outfall drainage system – increase treatment time</a:t>
            </a:r>
          </a:p>
          <a:p>
            <a:pPr>
              <a:buClr>
                <a:schemeClr val="tx2">
                  <a:lumMod val="50000"/>
                </a:schemeClr>
              </a:buClr>
              <a:buNone/>
            </a:pPr>
            <a:endParaRPr lang="en-US" sz="3500" b="1" dirty="0" smtClean="0">
              <a:solidFill>
                <a:srgbClr val="FFC000"/>
              </a:solidFill>
              <a:latin typeface="Book Antiqua" pitchFamily="18" charset="0"/>
            </a:endParaRPr>
          </a:p>
          <a:p>
            <a:pPr>
              <a:buClr>
                <a:schemeClr val="tx2">
                  <a:lumMod val="50000"/>
                </a:schemeClr>
              </a:buClr>
              <a:buFont typeface="Wingdings" pitchFamily="2" charset="2"/>
              <a:buChar char="Ø"/>
            </a:pPr>
            <a:r>
              <a:rPr lang="en-US" sz="3500" b="1" dirty="0" smtClean="0">
                <a:solidFill>
                  <a:srgbClr val="FFC000"/>
                </a:solidFill>
                <a:latin typeface="Book Antiqua" pitchFamily="18" charset="0"/>
              </a:rPr>
              <a:t>Re-grading and stabilization – reduce erosion/sedimentary pollution, and runoff loading</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57200"/>
            <a:ext cx="9144000" cy="523220"/>
          </a:xfrm>
          <a:prstGeom prst="rect">
            <a:avLst/>
          </a:prstGeom>
          <a:noFill/>
        </p:spPr>
        <p:txBody>
          <a:bodyPr wrap="square" rtlCol="0">
            <a:spAutoFit/>
          </a:bodyPr>
          <a:lstStyle/>
          <a:p>
            <a:pPr algn="ctr"/>
            <a:r>
              <a:rPr lang="en-US" sz="2800" b="1" u="sng" dirty="0" smtClean="0">
                <a:solidFill>
                  <a:srgbClr val="FFC000"/>
                </a:solidFill>
                <a:effectLst>
                  <a:outerShdw blurRad="38100" dist="38100" dir="2700000" algn="tl">
                    <a:srgbClr val="000000">
                      <a:alpha val="43137"/>
                    </a:srgbClr>
                  </a:outerShdw>
                </a:effectLst>
                <a:latin typeface="Book Antiqua" pitchFamily="18" charset="0"/>
              </a:rPr>
              <a:t>Guernsey Park Wet Detention Pond Expansion </a:t>
            </a:r>
          </a:p>
        </p:txBody>
      </p:sp>
      <p:pic>
        <p:nvPicPr>
          <p:cNvPr id="4098" name="Picture 2" descr="C:\Documents and Settings\SPR19086\Desktop\Lake Howell Branch BMAP Update Presentation\Photos\IMG_0033.JPG"/>
          <p:cNvPicPr>
            <a:picLocks noChangeAspect="1" noChangeArrowheads="1"/>
          </p:cNvPicPr>
          <p:nvPr/>
        </p:nvPicPr>
        <p:blipFill>
          <a:blip r:embed="rId3" cstate="print"/>
          <a:srcRect/>
          <a:stretch>
            <a:fillRect/>
          </a:stretch>
        </p:blipFill>
        <p:spPr bwMode="auto">
          <a:xfrm rot="20993863">
            <a:off x="3769394" y="1939982"/>
            <a:ext cx="5079836" cy="38099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9" name="Picture 3" descr="C:\Documents and Settings\SPR19086\Desktop\Lake Howell Branch BMAP Update Presentation\Photos\IMG_0044.JPG"/>
          <p:cNvPicPr>
            <a:picLocks noChangeAspect="1" noChangeArrowheads="1"/>
          </p:cNvPicPr>
          <p:nvPr/>
        </p:nvPicPr>
        <p:blipFill>
          <a:blip r:embed="rId4" cstate="print"/>
          <a:srcRect/>
          <a:stretch>
            <a:fillRect/>
          </a:stretch>
        </p:blipFill>
        <p:spPr bwMode="auto">
          <a:xfrm rot="661365">
            <a:off x="624157" y="1977298"/>
            <a:ext cx="5111561" cy="38337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Scale>
                                      <p:cBhvr>
                                        <p:cTn id="7" dur="1000" decel="50000" fill="hold">
                                          <p:stCondLst>
                                            <p:cond delay="0"/>
                                          </p:stCondLst>
                                        </p:cTn>
                                        <p:tgtEl>
                                          <p:spTgt spid="409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098"/>
                                        </p:tgtEl>
                                        <p:attrNameLst>
                                          <p:attrName>ppt_x</p:attrName>
                                          <p:attrName>ppt_y</p:attrName>
                                        </p:attrNameLst>
                                      </p:cBhvr>
                                    </p:animMotion>
                                    <p:animEffect transition="in" filter="fade">
                                      <p:cBhvr>
                                        <p:cTn id="9" dur="1000"/>
                                        <p:tgtEl>
                                          <p:spTgt spid="4098"/>
                                        </p:tgtEl>
                                      </p:cBhvr>
                                    </p:animEffect>
                                  </p:childTnLst>
                                </p:cTn>
                              </p:par>
                            </p:childTnLst>
                          </p:cTn>
                        </p:par>
                        <p:par>
                          <p:cTn id="10" fill="hold">
                            <p:stCondLst>
                              <p:cond delay="1000"/>
                            </p:stCondLst>
                            <p:childTnLst>
                              <p:par>
                                <p:cTn id="11" presetID="52" presetClass="entr" presetSubtype="0" fill="hold" nodeType="afterEffect">
                                  <p:stCondLst>
                                    <p:cond delay="2000"/>
                                  </p:stCondLst>
                                  <p:childTnLst>
                                    <p:set>
                                      <p:cBhvr>
                                        <p:cTn id="12" dur="1" fill="hold">
                                          <p:stCondLst>
                                            <p:cond delay="0"/>
                                          </p:stCondLst>
                                        </p:cTn>
                                        <p:tgtEl>
                                          <p:spTgt spid="4099"/>
                                        </p:tgtEl>
                                        <p:attrNameLst>
                                          <p:attrName>style.visibility</p:attrName>
                                        </p:attrNameLst>
                                      </p:cBhvr>
                                      <p:to>
                                        <p:strVal val="visible"/>
                                      </p:to>
                                    </p:set>
                                    <p:animScale>
                                      <p:cBhvr>
                                        <p:cTn id="13" dur="1000" decel="50000" fill="hold">
                                          <p:stCondLst>
                                            <p:cond delay="0"/>
                                          </p:stCondLst>
                                        </p:cTn>
                                        <p:tgtEl>
                                          <p:spTgt spid="409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4099"/>
                                        </p:tgtEl>
                                        <p:attrNameLst>
                                          <p:attrName>ppt_x</p:attrName>
                                          <p:attrName>ppt_y</p:attrName>
                                        </p:attrNameLst>
                                      </p:cBhvr>
                                    </p:animMotion>
                                    <p:animEffect transition="in" filter="fade">
                                      <p:cBhvr>
                                        <p:cTn id="15"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57200"/>
            <a:ext cx="9144000" cy="954107"/>
          </a:xfrm>
          <a:prstGeom prst="rect">
            <a:avLst/>
          </a:prstGeom>
          <a:noFill/>
        </p:spPr>
        <p:txBody>
          <a:bodyPr wrap="square" rtlCol="0">
            <a:spAutoFit/>
          </a:bodyPr>
          <a:lstStyle/>
          <a:p>
            <a:pPr algn="ctr"/>
            <a:r>
              <a:rPr lang="en-US" sz="2800" b="1" u="sng" dirty="0" smtClean="0">
                <a:solidFill>
                  <a:srgbClr val="FFC000"/>
                </a:solidFill>
                <a:latin typeface="Book Antiqua" pitchFamily="18" charset="0"/>
              </a:rPr>
              <a:t>Lake Concord (Don </a:t>
            </a:r>
            <a:r>
              <a:rPr lang="en-US" sz="2800" b="1" u="sng" dirty="0">
                <a:solidFill>
                  <a:srgbClr val="FFC000"/>
                </a:solidFill>
                <a:latin typeface="Book Antiqua" pitchFamily="18" charset="0"/>
              </a:rPr>
              <a:t>D</a:t>
            </a:r>
            <a:r>
              <a:rPr lang="en-US" sz="2800" b="1" u="sng" dirty="0" smtClean="0">
                <a:solidFill>
                  <a:srgbClr val="FFC000"/>
                </a:solidFill>
                <a:latin typeface="Book Antiqua" pitchFamily="18" charset="0"/>
              </a:rPr>
              <a:t>udley Park) </a:t>
            </a:r>
          </a:p>
          <a:p>
            <a:pPr algn="ctr"/>
            <a:r>
              <a:rPr lang="en-US" sz="2800" b="1" u="sng" dirty="0" smtClean="0">
                <a:solidFill>
                  <a:srgbClr val="FFC000"/>
                </a:solidFill>
                <a:latin typeface="Book Antiqua" pitchFamily="18" charset="0"/>
              </a:rPr>
              <a:t>2</a:t>
            </a:r>
            <a:r>
              <a:rPr lang="en-US" sz="2800" b="1" u="sng" baseline="30000" dirty="0" smtClean="0">
                <a:solidFill>
                  <a:srgbClr val="FFC000"/>
                </a:solidFill>
                <a:latin typeface="Book Antiqua" pitchFamily="18" charset="0"/>
              </a:rPr>
              <a:t>nd</a:t>
            </a:r>
            <a:r>
              <a:rPr lang="en-US" sz="2800" b="1" u="sng" dirty="0" smtClean="0">
                <a:solidFill>
                  <a:srgbClr val="FFC000"/>
                </a:solidFill>
                <a:latin typeface="Book Antiqua" pitchFamily="18" charset="0"/>
              </a:rPr>
              <a:t> Generation Baffle Box Installation</a:t>
            </a:r>
          </a:p>
        </p:txBody>
      </p:sp>
      <p:pic>
        <p:nvPicPr>
          <p:cNvPr id="6146" name="Picture 2"/>
          <p:cNvPicPr>
            <a:picLocks noChangeAspect="1" noChangeArrowheads="1"/>
          </p:cNvPicPr>
          <p:nvPr/>
        </p:nvPicPr>
        <p:blipFill>
          <a:blip r:embed="rId3" cstate="print"/>
          <a:srcRect/>
          <a:stretch>
            <a:fillRect/>
          </a:stretch>
        </p:blipFill>
        <p:spPr bwMode="auto">
          <a:xfrm>
            <a:off x="1143000" y="1600200"/>
            <a:ext cx="6897753" cy="4862513"/>
          </a:xfrm>
          <a:prstGeom prst="rect">
            <a:avLst/>
          </a:prstGeom>
          <a:noFill/>
          <a:ln w="9525">
            <a:noFill/>
            <a:miter lim="800000"/>
            <a:headEnd/>
            <a:tailEnd/>
          </a:ln>
        </p:spPr>
      </p:pic>
      <p:sp>
        <p:nvSpPr>
          <p:cNvPr id="16" name="TextBox 15"/>
          <p:cNvSpPr txBox="1"/>
          <p:nvPr/>
        </p:nvSpPr>
        <p:spPr>
          <a:xfrm>
            <a:off x="2971800" y="4191000"/>
            <a:ext cx="1183466"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Lake Adair</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
        <p:nvSpPr>
          <p:cNvPr id="17" name="TextBox 16"/>
          <p:cNvSpPr txBox="1"/>
          <p:nvPr/>
        </p:nvSpPr>
        <p:spPr>
          <a:xfrm>
            <a:off x="6248400" y="3124200"/>
            <a:ext cx="1434945"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Lake Ivanhoe</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
        <p:nvSpPr>
          <p:cNvPr id="18" name="TextBox 17"/>
          <p:cNvSpPr txBox="1"/>
          <p:nvPr/>
        </p:nvSpPr>
        <p:spPr>
          <a:xfrm>
            <a:off x="4114800" y="5029200"/>
            <a:ext cx="2174121" cy="523220"/>
          </a:xfrm>
          <a:prstGeom prst="rect">
            <a:avLst/>
          </a:prstGeom>
          <a:noFill/>
        </p:spPr>
        <p:txBody>
          <a:bodyPr wrap="none" rtlCol="0">
            <a:spAutoFit/>
          </a:bodyPr>
          <a:lstStyle/>
          <a:p>
            <a:r>
              <a:rPr lang="en-US" sz="2800" b="1" dirty="0" smtClean="0">
                <a:ln w="12700">
                  <a:solidFill>
                    <a:schemeClr val="tx2">
                      <a:satMod val="155000"/>
                    </a:schemeClr>
                  </a:solidFill>
                  <a:prstDash val="solid"/>
                </a:ln>
                <a:solidFill>
                  <a:schemeClr val="bg2">
                    <a:tint val="85000"/>
                    <a:satMod val="155000"/>
                  </a:schemeClr>
                </a:solidFill>
                <a:effectLst>
                  <a:glow rad="139700">
                    <a:schemeClr val="accent6">
                      <a:satMod val="175000"/>
                      <a:alpha val="40000"/>
                    </a:schemeClr>
                  </a:glow>
                  <a:outerShdw blurRad="41275" dist="20320" dir="1800000" algn="tl" rotWithShape="0">
                    <a:srgbClr val="000000">
                      <a:alpha val="40000"/>
                    </a:srgbClr>
                  </a:outerShdw>
                </a:effectLst>
              </a:rPr>
              <a:t>Lake Concord</a:t>
            </a:r>
            <a:endParaRPr lang="en-US" sz="2800" b="1" dirty="0">
              <a:ln w="12700">
                <a:solidFill>
                  <a:schemeClr val="tx2">
                    <a:satMod val="155000"/>
                  </a:schemeClr>
                </a:solidFill>
                <a:prstDash val="solid"/>
              </a:ln>
              <a:solidFill>
                <a:schemeClr val="bg2">
                  <a:tint val="85000"/>
                  <a:satMod val="155000"/>
                </a:schemeClr>
              </a:solidFill>
              <a:effectLst>
                <a:glow rad="139700">
                  <a:schemeClr val="accent6">
                    <a:satMod val="175000"/>
                    <a:alpha val="40000"/>
                  </a:schemeClr>
                </a:glow>
                <a:outerShdw blurRad="41275" dist="20320" dir="1800000" algn="tl" rotWithShape="0">
                  <a:srgbClr val="000000">
                    <a:alpha val="40000"/>
                  </a:srgbClr>
                </a:outerShdw>
              </a:effectLst>
            </a:endParaRPr>
          </a:p>
        </p:txBody>
      </p:sp>
      <p:sp>
        <p:nvSpPr>
          <p:cNvPr id="19" name="TextBox 18"/>
          <p:cNvSpPr txBox="1"/>
          <p:nvPr/>
        </p:nvSpPr>
        <p:spPr>
          <a:xfrm>
            <a:off x="1600200" y="3200400"/>
            <a:ext cx="1632755"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Guernsey Pond</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repeatCount="400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2000" fill="hold"/>
                                        <p:tgtEl>
                                          <p:spTgt spid="18"/>
                                        </p:tgtEl>
                                        <p:attrNameLst>
                                          <p:attrName>ppt_w</p:attrName>
                                        </p:attrNameLst>
                                      </p:cBhvr>
                                      <p:tavLst>
                                        <p:tav tm="0">
                                          <p:val>
                                            <p:fltVal val="0"/>
                                          </p:val>
                                        </p:tav>
                                        <p:tav tm="100000">
                                          <p:val>
                                            <p:strVal val="#ppt_w"/>
                                          </p:val>
                                        </p:tav>
                                      </p:tavLst>
                                    </p:anim>
                                    <p:anim calcmode="lin" valueType="num">
                                      <p:cBhvr>
                                        <p:cTn id="8" dur="2000" fill="hold"/>
                                        <p:tgtEl>
                                          <p:spTgt spid="18"/>
                                        </p:tgtEl>
                                        <p:attrNameLst>
                                          <p:attrName>ppt_h</p:attrName>
                                        </p:attrNameLst>
                                      </p:cBhvr>
                                      <p:tavLst>
                                        <p:tav tm="0">
                                          <p:val>
                                            <p:fltVal val="0"/>
                                          </p:val>
                                        </p:tav>
                                        <p:tav tm="100000">
                                          <p:val>
                                            <p:strVal val="#ppt_h"/>
                                          </p:val>
                                        </p:tav>
                                      </p:tavLst>
                                    </p:anim>
                                    <p:animEffect transition="in" filter="fade">
                                      <p:cBhvr>
                                        <p:cTn id="9"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u="sng" dirty="0" smtClean="0">
                <a:solidFill>
                  <a:srgbClr val="FFC000"/>
                </a:solidFill>
                <a:latin typeface="Book Antiqua" pitchFamily="18" charset="0"/>
              </a:rPr>
              <a:t>Lake Concord (Don Dudley Park)</a:t>
            </a:r>
            <a:br>
              <a:rPr lang="en-US" sz="4000" u="sng" dirty="0" smtClean="0">
                <a:solidFill>
                  <a:srgbClr val="FFC000"/>
                </a:solidFill>
                <a:latin typeface="Book Antiqua" pitchFamily="18" charset="0"/>
              </a:rPr>
            </a:br>
            <a:r>
              <a:rPr lang="en-US" sz="4000" u="sng" dirty="0" smtClean="0">
                <a:solidFill>
                  <a:srgbClr val="FFC000"/>
                </a:solidFill>
                <a:latin typeface="Book Antiqua" pitchFamily="18" charset="0"/>
              </a:rPr>
              <a:t>2</a:t>
            </a:r>
            <a:r>
              <a:rPr lang="en-US" sz="4000" u="sng" baseline="30000" dirty="0" smtClean="0">
                <a:solidFill>
                  <a:srgbClr val="FFC000"/>
                </a:solidFill>
                <a:latin typeface="Book Antiqua" pitchFamily="18" charset="0"/>
              </a:rPr>
              <a:t>nd</a:t>
            </a:r>
            <a:r>
              <a:rPr lang="en-US" sz="4000" u="sng" dirty="0" smtClean="0">
                <a:solidFill>
                  <a:srgbClr val="FFC000"/>
                </a:solidFill>
                <a:latin typeface="Book Antiqua" pitchFamily="18" charset="0"/>
              </a:rPr>
              <a:t> Generation Baffle Box Installation</a:t>
            </a:r>
            <a:r>
              <a:rPr lang="en-US" u="sng" dirty="0" smtClean="0">
                <a:solidFill>
                  <a:schemeClr val="bg1"/>
                </a:solidFill>
                <a:latin typeface="Book Antiqua" pitchFamily="18" charset="0"/>
              </a:rPr>
              <a:t/>
            </a:r>
            <a:br>
              <a:rPr lang="en-US" u="sng" dirty="0" smtClean="0">
                <a:solidFill>
                  <a:schemeClr val="bg1"/>
                </a:solidFill>
                <a:latin typeface="Book Antiqua" pitchFamily="18" charset="0"/>
              </a:rPr>
            </a:br>
            <a:endParaRPr lang="en-US" dirty="0"/>
          </a:p>
        </p:txBody>
      </p:sp>
      <p:pic>
        <p:nvPicPr>
          <p:cNvPr id="4" name="Picture 2"/>
          <p:cNvPicPr>
            <a:picLocks noGrp="1" noChangeAspect="1" noChangeArrowheads="1"/>
          </p:cNvPicPr>
          <p:nvPr>
            <p:ph idx="1"/>
          </p:nvPr>
        </p:nvPicPr>
        <p:blipFill>
          <a:blip r:embed="rId3" cstate="print"/>
          <a:srcRect/>
          <a:stretch>
            <a:fillRect/>
          </a:stretch>
        </p:blipFill>
        <p:spPr bwMode="auto">
          <a:xfrm>
            <a:off x="533400" y="1600199"/>
            <a:ext cx="8229600" cy="5151423"/>
          </a:xfrm>
          <a:prstGeom prst="rect">
            <a:avLst/>
          </a:prstGeom>
          <a:noFill/>
          <a:ln w="9525">
            <a:noFill/>
            <a:miter lim="800000"/>
            <a:headEnd/>
            <a:tailEnd/>
          </a:ln>
        </p:spPr>
      </p:pic>
      <p:sp>
        <p:nvSpPr>
          <p:cNvPr id="7" name="Rectangle 6"/>
          <p:cNvSpPr/>
          <p:nvPr/>
        </p:nvSpPr>
        <p:spPr>
          <a:xfrm>
            <a:off x="3505200" y="3886200"/>
            <a:ext cx="1527278" cy="369332"/>
          </a:xfrm>
          <a:prstGeom prst="rect">
            <a:avLst/>
          </a:prstGeom>
        </p:spPr>
        <p:txBody>
          <a:bodyPr wrap="none">
            <a:spAutoFit/>
          </a:bodyPr>
          <a:lstStyle/>
          <a:p>
            <a:r>
              <a:rPr lang="en-US" b="1" dirty="0" smtClean="0">
                <a:ln w="12700">
                  <a:solidFill>
                    <a:schemeClr val="tx2">
                      <a:satMod val="155000"/>
                    </a:schemeClr>
                  </a:solidFill>
                  <a:prstDash val="solid"/>
                </a:ln>
                <a:solidFill>
                  <a:schemeClr val="bg2">
                    <a:tint val="85000"/>
                    <a:satMod val="155000"/>
                  </a:schemeClr>
                </a:solidFill>
                <a:effectLst>
                  <a:glow rad="139700">
                    <a:schemeClr val="accent6">
                      <a:satMod val="175000"/>
                      <a:alpha val="40000"/>
                    </a:schemeClr>
                  </a:glow>
                  <a:outerShdw blurRad="41275" dist="20320" dir="1800000" algn="tl" rotWithShape="0">
                    <a:srgbClr val="000000">
                      <a:alpha val="40000"/>
                    </a:srgbClr>
                  </a:outerShdw>
                </a:effectLst>
              </a:rPr>
              <a:t>Lake Concord</a:t>
            </a:r>
            <a:endParaRPr lang="en-US" b="1" dirty="0">
              <a:ln w="12700">
                <a:solidFill>
                  <a:schemeClr val="tx2">
                    <a:satMod val="155000"/>
                  </a:schemeClr>
                </a:solidFill>
                <a:prstDash val="solid"/>
              </a:ln>
              <a:solidFill>
                <a:schemeClr val="bg2">
                  <a:tint val="85000"/>
                  <a:satMod val="155000"/>
                </a:schemeClr>
              </a:solidFill>
              <a:effectLst>
                <a:glow rad="139700">
                  <a:schemeClr val="accent6">
                    <a:satMod val="175000"/>
                    <a:alpha val="40000"/>
                  </a:schemeClr>
                </a:glow>
                <a:outerShdw blurRad="41275" dist="20320" dir="1800000" algn="tl" rotWithShape="0">
                  <a:srgbClr val="000000">
                    <a:alpha val="40000"/>
                  </a:srgbClr>
                </a:outerShdw>
              </a:effectLst>
            </a:endParaRPr>
          </a:p>
        </p:txBody>
      </p:sp>
      <p:sp>
        <p:nvSpPr>
          <p:cNvPr id="8" name="Up Arrow 7"/>
          <p:cNvSpPr/>
          <p:nvPr/>
        </p:nvSpPr>
        <p:spPr>
          <a:xfrm>
            <a:off x="2743200" y="525780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p:spPr>
        <p:txBody>
          <a:bodyPr>
            <a:normAutofit/>
          </a:bodyPr>
          <a:lstStyle/>
          <a:p>
            <a:r>
              <a:rPr lang="en-US" sz="3600" u="sng" dirty="0" smtClean="0">
                <a:solidFill>
                  <a:srgbClr val="FFC000"/>
                </a:solidFill>
                <a:latin typeface="Book Antiqua" pitchFamily="18" charset="0"/>
              </a:rPr>
              <a:t>Lake Concord (Don Dudley Park)</a:t>
            </a:r>
            <a:br>
              <a:rPr lang="en-US" sz="3600" u="sng" dirty="0" smtClean="0">
                <a:solidFill>
                  <a:srgbClr val="FFC000"/>
                </a:solidFill>
                <a:latin typeface="Book Antiqua" pitchFamily="18" charset="0"/>
              </a:rPr>
            </a:br>
            <a:r>
              <a:rPr lang="en-US" sz="3600" u="sng" dirty="0" smtClean="0">
                <a:solidFill>
                  <a:srgbClr val="FFC000"/>
                </a:solidFill>
                <a:latin typeface="Book Antiqua" pitchFamily="18" charset="0"/>
              </a:rPr>
              <a:t>2</a:t>
            </a:r>
            <a:r>
              <a:rPr lang="en-US" sz="3600" u="sng" baseline="30000" dirty="0" smtClean="0">
                <a:solidFill>
                  <a:srgbClr val="FFC000"/>
                </a:solidFill>
                <a:latin typeface="Book Antiqua" pitchFamily="18" charset="0"/>
              </a:rPr>
              <a:t>nd</a:t>
            </a:r>
            <a:r>
              <a:rPr lang="en-US" sz="3600" u="sng" dirty="0" smtClean="0">
                <a:solidFill>
                  <a:srgbClr val="FFC000"/>
                </a:solidFill>
                <a:latin typeface="Book Antiqua" pitchFamily="18" charset="0"/>
              </a:rPr>
              <a:t> Generation Baffle Box Installation</a:t>
            </a:r>
            <a:endParaRPr lang="en-US" sz="3600" dirty="0">
              <a:solidFill>
                <a:srgbClr val="FFC000"/>
              </a:solidFill>
            </a:endParaRPr>
          </a:p>
        </p:txBody>
      </p:sp>
      <p:pic>
        <p:nvPicPr>
          <p:cNvPr id="4" name="Content Placeholder 3" descr="O:\common\Lihua\Inspector Photos\2011-09-06 LC 6.JPG"/>
          <p:cNvPicPr>
            <a:picLocks noGrp="1" noChangeAspect="1" noChangeArrowheads="1"/>
          </p:cNvPicPr>
          <p:nvPr>
            <p:ph idx="1"/>
          </p:nvPr>
        </p:nvPicPr>
        <p:blipFill>
          <a:blip r:embed="rId2" cstate="print"/>
          <a:srcRect/>
          <a:stretch>
            <a:fillRect/>
          </a:stretch>
        </p:blipFill>
        <p:spPr bwMode="auto">
          <a:xfrm rot="370656">
            <a:off x="1145192" y="1973891"/>
            <a:ext cx="6943134" cy="431119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solidFill>
                  <a:srgbClr val="FFC000"/>
                </a:solidFill>
                <a:latin typeface="Book Antiqua" pitchFamily="18" charset="0"/>
              </a:rPr>
              <a:t>Baffle Box Transport  &amp; Installation</a:t>
            </a:r>
            <a:endParaRPr lang="en-US" sz="4400" dirty="0">
              <a:latin typeface="Book Antiqua" pitchFamily="18" charset="0"/>
            </a:endParaRPr>
          </a:p>
        </p:txBody>
      </p:sp>
      <p:pic>
        <p:nvPicPr>
          <p:cNvPr id="4" name="Picture 4" descr="O:\common\Lihua\Inspector Photos\2011-08-31 LC 5.JPG"/>
          <p:cNvPicPr>
            <a:picLocks noGrp="1" noChangeAspect="1" noChangeArrowheads="1"/>
          </p:cNvPicPr>
          <p:nvPr>
            <p:ph idx="1"/>
          </p:nvPr>
        </p:nvPicPr>
        <p:blipFill>
          <a:blip r:embed="rId2" cstate="print"/>
          <a:srcRect/>
          <a:stretch>
            <a:fillRect/>
          </a:stretch>
        </p:blipFill>
        <p:spPr bwMode="auto">
          <a:xfrm rot="21332860">
            <a:off x="987113" y="2252864"/>
            <a:ext cx="7158932" cy="4114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C000"/>
                </a:solidFill>
                <a:latin typeface="Book Antiqua" pitchFamily="18" charset="0"/>
              </a:rPr>
              <a:t>Designed  In-House Double Boxes</a:t>
            </a:r>
            <a:r>
              <a:rPr lang="en-US" dirty="0" smtClean="0">
                <a:solidFill>
                  <a:srgbClr val="FFC000"/>
                </a:solidFill>
              </a:rPr>
              <a:t/>
            </a:r>
            <a:br>
              <a:rPr lang="en-US" dirty="0" smtClean="0">
                <a:solidFill>
                  <a:srgbClr val="FFC000"/>
                </a:solidFill>
              </a:rPr>
            </a:br>
            <a:endParaRPr lang="en-US" dirty="0">
              <a:solidFill>
                <a:srgbClr val="FFC000"/>
              </a:solidFill>
            </a:endParaRPr>
          </a:p>
        </p:txBody>
      </p:sp>
      <p:pic>
        <p:nvPicPr>
          <p:cNvPr id="4" name="Picture 9" descr="O:\common\Lihua\Inspector Photos\2011-09-15 LC 2.JPG"/>
          <p:cNvPicPr>
            <a:picLocks noGrp="1" noChangeAspect="1" noChangeArrowheads="1"/>
          </p:cNvPicPr>
          <p:nvPr>
            <p:ph idx="1"/>
          </p:nvPr>
        </p:nvPicPr>
        <p:blipFill>
          <a:blip r:embed="rId2" cstate="print"/>
          <a:srcRect/>
          <a:stretch>
            <a:fillRect/>
          </a:stretch>
        </p:blipFill>
        <p:spPr bwMode="auto">
          <a:xfrm rot="218101">
            <a:off x="899824" y="2059584"/>
            <a:ext cx="7177376" cy="4575493"/>
          </a:xfrm>
          <a:prstGeom prst="rect">
            <a:avLst/>
          </a:prstGeom>
          <a:noFill/>
        </p:spPr>
      </p:pic>
      <p:pic>
        <p:nvPicPr>
          <p:cNvPr id="5" name="Picture 9" descr="O:\common\Lihua\Inspector Photos\2011-09-15 LC 2.JPG"/>
          <p:cNvPicPr>
            <a:picLocks noChangeAspect="1" noChangeArrowheads="1"/>
          </p:cNvPicPr>
          <p:nvPr/>
        </p:nvPicPr>
        <p:blipFill>
          <a:blip r:embed="rId2" cstate="print"/>
          <a:srcRect/>
          <a:stretch>
            <a:fillRect/>
          </a:stretch>
        </p:blipFill>
        <p:spPr bwMode="auto">
          <a:xfrm rot="218101">
            <a:off x="321135" y="3684236"/>
            <a:ext cx="4064000"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O:\common\Lihua\Inspector Photos\2011-09-15 LC 2.JPG"/>
          <p:cNvPicPr>
            <a:picLocks noChangeAspect="1" noChangeArrowheads="1"/>
          </p:cNvPicPr>
          <p:nvPr/>
        </p:nvPicPr>
        <p:blipFill>
          <a:blip r:embed="rId2" cstate="print"/>
          <a:srcRect/>
          <a:stretch>
            <a:fillRect/>
          </a:stretch>
        </p:blipFill>
        <p:spPr bwMode="auto">
          <a:xfrm rot="218101">
            <a:off x="321134" y="3684235"/>
            <a:ext cx="4064000" cy="3048000"/>
          </a:xfrm>
          <a:prstGeom prst="rect">
            <a:avLst/>
          </a:prstGeom>
          <a:noFill/>
        </p:spPr>
      </p:pic>
      <p:sp>
        <p:nvSpPr>
          <p:cNvPr id="2" name="Title 1"/>
          <p:cNvSpPr>
            <a:spLocks noGrp="1"/>
          </p:cNvSpPr>
          <p:nvPr>
            <p:ph type="title"/>
          </p:nvPr>
        </p:nvSpPr>
        <p:spPr>
          <a:xfrm>
            <a:off x="533400" y="381000"/>
            <a:ext cx="8001000" cy="1752600"/>
          </a:xfrm>
        </p:spPr>
        <p:txBody>
          <a:bodyPr>
            <a:normAutofit fontScale="90000"/>
          </a:bodyPr>
          <a:lstStyle/>
          <a:p>
            <a:r>
              <a:rPr lang="en-US" sz="3100" u="sng" dirty="0" smtClean="0">
                <a:solidFill>
                  <a:srgbClr val="FFC000"/>
                </a:solidFill>
                <a:latin typeface="Book Antiqua" pitchFamily="18" charset="0"/>
              </a:rPr>
              <a:t>Lake</a:t>
            </a:r>
            <a:r>
              <a:rPr lang="en-US" sz="4000" u="sng" dirty="0" smtClean="0">
                <a:solidFill>
                  <a:srgbClr val="FFC000"/>
                </a:solidFill>
                <a:latin typeface="Book Antiqua" pitchFamily="18" charset="0"/>
              </a:rPr>
              <a:t> Concord (Don Dudley Park)</a:t>
            </a:r>
            <a:br>
              <a:rPr lang="en-US" sz="4000" u="sng" dirty="0" smtClean="0">
                <a:solidFill>
                  <a:srgbClr val="FFC000"/>
                </a:solidFill>
                <a:latin typeface="Book Antiqua" pitchFamily="18" charset="0"/>
              </a:rPr>
            </a:br>
            <a:r>
              <a:rPr lang="en-US" sz="4000" u="sng" dirty="0" smtClean="0">
                <a:solidFill>
                  <a:srgbClr val="FFC000"/>
                </a:solidFill>
                <a:latin typeface="Book Antiqua" pitchFamily="18" charset="0"/>
              </a:rPr>
              <a:t>2</a:t>
            </a:r>
            <a:r>
              <a:rPr lang="en-US" sz="4000" u="sng" baseline="30000" dirty="0" smtClean="0">
                <a:solidFill>
                  <a:srgbClr val="FFC000"/>
                </a:solidFill>
                <a:latin typeface="Book Antiqua" pitchFamily="18" charset="0"/>
              </a:rPr>
              <a:t>nd</a:t>
            </a:r>
            <a:r>
              <a:rPr lang="en-US" sz="4000" u="sng" dirty="0" smtClean="0">
                <a:solidFill>
                  <a:srgbClr val="FFC000"/>
                </a:solidFill>
                <a:latin typeface="Book Antiqua" pitchFamily="18" charset="0"/>
              </a:rPr>
              <a:t> Generation Baffle Box Installation</a:t>
            </a:r>
            <a:r>
              <a:rPr lang="en-US" u="sng" dirty="0" smtClean="0">
                <a:solidFill>
                  <a:schemeClr val="bg1"/>
                </a:solidFill>
                <a:latin typeface="Book Antiqua" pitchFamily="18" charset="0"/>
              </a:rPr>
              <a:t/>
            </a:r>
            <a:br>
              <a:rPr lang="en-US" u="sng" dirty="0" smtClean="0">
                <a:solidFill>
                  <a:schemeClr val="bg1"/>
                </a:solidFill>
                <a:latin typeface="Book Antiqua" pitchFamily="18" charset="0"/>
              </a:rPr>
            </a:br>
            <a:endParaRPr lang="en-US" dirty="0"/>
          </a:p>
        </p:txBody>
      </p:sp>
      <p:pic>
        <p:nvPicPr>
          <p:cNvPr id="5" name="Picture 11" descr="O:\common\Lihua\Inspector Photos\2011-09-16 LC 3.JPG"/>
          <p:cNvPicPr>
            <a:picLocks noGrp="1" noChangeAspect="1" noChangeArrowheads="1"/>
          </p:cNvPicPr>
          <p:nvPr>
            <p:ph idx="1"/>
          </p:nvPr>
        </p:nvPicPr>
        <p:blipFill>
          <a:blip r:embed="rId3" cstate="print"/>
          <a:stretch>
            <a:fillRect/>
          </a:stretch>
        </p:blipFill>
        <p:spPr bwMode="auto">
          <a:xfrm>
            <a:off x="1752600" y="1828800"/>
            <a:ext cx="5486400" cy="4114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O:\common\Lihua\Inspector Photos\2011-09-06 LC 18.JPG"/>
          <p:cNvPicPr>
            <a:picLocks noChangeAspect="1" noChangeArrowheads="1"/>
          </p:cNvPicPr>
          <p:nvPr/>
        </p:nvPicPr>
        <p:blipFill>
          <a:blip r:embed="rId2" cstate="print"/>
          <a:srcRect/>
          <a:stretch>
            <a:fillRect/>
          </a:stretch>
        </p:blipFill>
        <p:spPr bwMode="auto">
          <a:xfrm rot="21160551">
            <a:off x="4902297" y="3563389"/>
            <a:ext cx="4064000" cy="3048000"/>
          </a:xfrm>
          <a:prstGeom prst="rect">
            <a:avLst/>
          </a:prstGeom>
          <a:noFill/>
        </p:spPr>
      </p:pic>
      <p:pic>
        <p:nvPicPr>
          <p:cNvPr id="3" name="Picture 5" descr="O:\common\Lihua\Inspector Photos\2011-09-06 LC 2.JPG"/>
          <p:cNvPicPr>
            <a:picLocks noChangeAspect="1" noChangeArrowheads="1"/>
          </p:cNvPicPr>
          <p:nvPr/>
        </p:nvPicPr>
        <p:blipFill>
          <a:blip r:embed="rId3" cstate="print"/>
          <a:srcRect/>
          <a:stretch>
            <a:fillRect/>
          </a:stretch>
        </p:blipFill>
        <p:spPr bwMode="auto">
          <a:xfrm rot="241541">
            <a:off x="787776" y="367494"/>
            <a:ext cx="4064000" cy="3048000"/>
          </a:xfrm>
          <a:prstGeom prst="rect">
            <a:avLst/>
          </a:prstGeom>
          <a:noFill/>
        </p:spPr>
      </p:pic>
      <p:pic>
        <p:nvPicPr>
          <p:cNvPr id="4" name="Picture 10" descr="O:\common\Lihua\Inspector Photos\2011-09-15 LC 4.JPG"/>
          <p:cNvPicPr>
            <a:picLocks noChangeAspect="1" noChangeArrowheads="1"/>
          </p:cNvPicPr>
          <p:nvPr/>
        </p:nvPicPr>
        <p:blipFill>
          <a:blip r:embed="rId4" cstate="print"/>
          <a:srcRect/>
          <a:stretch>
            <a:fillRect/>
          </a:stretch>
        </p:blipFill>
        <p:spPr bwMode="auto">
          <a:xfrm rot="318628">
            <a:off x="513328" y="3458126"/>
            <a:ext cx="4064000" cy="3048000"/>
          </a:xfrm>
          <a:prstGeom prst="rect">
            <a:avLst/>
          </a:prstGeom>
          <a:noFill/>
        </p:spPr>
      </p:pic>
      <p:pic>
        <p:nvPicPr>
          <p:cNvPr id="5" name="Picture 8" descr="O:\common\Lihua\Inspector Photos\2011-09-14 LC 10.JPG"/>
          <p:cNvPicPr>
            <a:picLocks noChangeAspect="1" noChangeArrowheads="1"/>
          </p:cNvPicPr>
          <p:nvPr/>
        </p:nvPicPr>
        <p:blipFill>
          <a:blip r:embed="rId5" cstate="print"/>
          <a:srcRect/>
          <a:stretch>
            <a:fillRect/>
          </a:stretch>
        </p:blipFill>
        <p:spPr bwMode="auto">
          <a:xfrm rot="21316894">
            <a:off x="4961523" y="390586"/>
            <a:ext cx="4064000"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fill="hold"/>
                                        <p:tgtEl>
                                          <p:spTgt spid="4"/>
                                        </p:tgtEl>
                                        <p:attrNameLst>
                                          <p:attrName>ppt_x</p:attrName>
                                        </p:attrNameLst>
                                      </p:cBhvr>
                                      <p:tavLst>
                                        <p:tav tm="0">
                                          <p:val>
                                            <p:strVal val="#ppt_x"/>
                                          </p:val>
                                        </p:tav>
                                        <p:tav tm="100000">
                                          <p:val>
                                            <p:strVal val="#ppt_x"/>
                                          </p:val>
                                        </p:tav>
                                      </p:tavLst>
                                    </p:anim>
                                    <p:anim calcmode="lin" valueType="num">
                                      <p:cBhvr additive="base">
                                        <p:cTn id="1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1000" fill="hold"/>
                                        <p:tgtEl>
                                          <p:spTgt spid="5"/>
                                        </p:tgtEl>
                                        <p:attrNameLst>
                                          <p:attrName>ppt_x</p:attrName>
                                        </p:attrNameLst>
                                      </p:cBhvr>
                                      <p:tavLst>
                                        <p:tav tm="0">
                                          <p:val>
                                            <p:strVal val="#ppt_x"/>
                                          </p:val>
                                        </p:tav>
                                        <p:tav tm="100000">
                                          <p:val>
                                            <p:strVal val="#ppt_x"/>
                                          </p:val>
                                        </p:tav>
                                      </p:tavLst>
                                    </p:anim>
                                    <p:anim calcmode="lin" valueType="num">
                                      <p:cBhvr additive="base">
                                        <p:cTn id="24"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rot="21260949">
            <a:off x="486506" y="726855"/>
            <a:ext cx="4198141" cy="5445668"/>
          </a:xfrm>
          <a:prstGeom prst="rect">
            <a:avLst/>
          </a:prstGeom>
          <a:noFill/>
          <a:ln w="9525">
            <a:noFill/>
            <a:miter lim="800000"/>
            <a:headEnd/>
            <a:tailEnd/>
          </a:ln>
          <a:effectLst>
            <a:glow rad="228600">
              <a:schemeClr val="accent5">
                <a:satMod val="175000"/>
                <a:alpha val="40000"/>
              </a:schemeClr>
            </a:glow>
          </a:effectLst>
        </p:spPr>
      </p:pic>
      <p:sp>
        <p:nvSpPr>
          <p:cNvPr id="5" name="TextBox 4"/>
          <p:cNvSpPr txBox="1"/>
          <p:nvPr/>
        </p:nvSpPr>
        <p:spPr>
          <a:xfrm>
            <a:off x="5105400" y="1295400"/>
            <a:ext cx="3810000" cy="378565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n-US" sz="2400" b="1" u="sng" dirty="0" smtClean="0">
                <a:solidFill>
                  <a:schemeClr val="bg1"/>
                </a:solidFill>
                <a:latin typeface="Book Antiqua" pitchFamily="18" charset="0"/>
              </a:rPr>
              <a:t>Lake Jesup </a:t>
            </a:r>
          </a:p>
          <a:p>
            <a:endParaRPr lang="en-US" sz="2400" b="1" dirty="0">
              <a:solidFill>
                <a:schemeClr val="bg1"/>
              </a:solidFill>
              <a:latin typeface="Book Antiqua" pitchFamily="18" charset="0"/>
            </a:endParaRPr>
          </a:p>
          <a:p>
            <a:r>
              <a:rPr lang="en-US" sz="2400" b="1" dirty="0" smtClean="0">
                <a:solidFill>
                  <a:schemeClr val="bg1"/>
                </a:solidFill>
                <a:latin typeface="Book Antiqua" pitchFamily="18" charset="0"/>
              </a:rPr>
              <a:t>TMDL’s Adopted 2006 </a:t>
            </a:r>
          </a:p>
          <a:p>
            <a:r>
              <a:rPr lang="en-US" sz="2400" b="1" dirty="0" smtClean="0">
                <a:solidFill>
                  <a:schemeClr val="bg1"/>
                </a:solidFill>
                <a:latin typeface="Book Antiqua" pitchFamily="18" charset="0"/>
              </a:rPr>
              <a:t>for TN and TP</a:t>
            </a:r>
          </a:p>
          <a:p>
            <a:endParaRPr lang="en-US" sz="2400" b="1" dirty="0">
              <a:solidFill>
                <a:schemeClr val="bg1"/>
              </a:solidFill>
              <a:latin typeface="Book Antiqua" pitchFamily="18" charset="0"/>
            </a:endParaRPr>
          </a:p>
          <a:p>
            <a:r>
              <a:rPr lang="en-US" sz="2400" b="1" dirty="0" smtClean="0">
                <a:solidFill>
                  <a:schemeClr val="bg1"/>
                </a:solidFill>
                <a:latin typeface="Book Antiqua" pitchFamily="18" charset="0"/>
              </a:rPr>
              <a:t>BMAP Finalized April 2010</a:t>
            </a:r>
          </a:p>
          <a:p>
            <a:endParaRPr lang="en-US" sz="2400" b="1" dirty="0">
              <a:solidFill>
                <a:schemeClr val="bg1"/>
              </a:solidFill>
              <a:latin typeface="Book Antiqua" pitchFamily="18" charset="0"/>
            </a:endParaRPr>
          </a:p>
          <a:p>
            <a:r>
              <a:rPr lang="en-US" sz="2400" b="1" dirty="0" smtClean="0">
                <a:solidFill>
                  <a:schemeClr val="bg1"/>
                </a:solidFill>
                <a:latin typeface="Book Antiqua" pitchFamily="18" charset="0"/>
              </a:rPr>
              <a:t>15 Year Reduction Timeframe</a:t>
            </a:r>
            <a:endParaRPr lang="en-US" sz="2400" b="1" dirty="0">
              <a:solidFill>
                <a:schemeClr val="bg1"/>
              </a:solidFill>
              <a:latin typeface="Book Antiqua" pitchFamily="18" charset="0"/>
            </a:endParaRPr>
          </a:p>
        </p:txBody>
      </p:sp>
      <p:pic>
        <p:nvPicPr>
          <p:cNvPr id="6" name="Picture 5" descr="OrlandoSeal_Wht_hi.jpg"/>
          <p:cNvPicPr>
            <a:picLocks noChangeAspect="1"/>
          </p:cNvPicPr>
          <p:nvPr/>
        </p:nvPicPr>
        <p:blipFill>
          <a:blip r:embed="rId3" cstate="print"/>
          <a:stretch>
            <a:fillRect/>
          </a:stretch>
        </p:blipFill>
        <p:spPr>
          <a:xfrm>
            <a:off x="3886200" y="5029200"/>
            <a:ext cx="1314450" cy="1314450"/>
          </a:xfrm>
          <a:prstGeom prst="rect">
            <a:avLst/>
          </a:prstGeom>
          <a:ln>
            <a:solidFill>
              <a:srgbClr val="FF0000"/>
            </a:solid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par>
                          <p:cTn id="13" fill="hold">
                            <p:stCondLst>
                              <p:cond delay="2000"/>
                            </p:stCondLst>
                            <p:childTnLst>
                              <p:par>
                                <p:cTn id="14" presetID="53"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62000"/>
            <a:ext cx="9144000" cy="1446550"/>
          </a:xfrm>
          <a:prstGeom prst="rect">
            <a:avLst/>
          </a:prstGeom>
          <a:noFill/>
        </p:spPr>
        <p:txBody>
          <a:bodyPr wrap="square" rtlCol="0">
            <a:spAutoFit/>
          </a:bodyPr>
          <a:lstStyle/>
          <a:p>
            <a:pPr algn="ctr"/>
            <a:r>
              <a:rPr lang="en-US" sz="4400" b="1" dirty="0" smtClean="0">
                <a:solidFill>
                  <a:srgbClr val="FFC000"/>
                </a:solidFill>
                <a:latin typeface="Book Antiqua" pitchFamily="18" charset="0"/>
              </a:rPr>
              <a:t>Completed Projects for 2012 Update:</a:t>
            </a:r>
          </a:p>
        </p:txBody>
      </p:sp>
      <p:pic>
        <p:nvPicPr>
          <p:cNvPr id="3" name="Picture 2" descr="Seal_K_3IN_Simple.jpg"/>
          <p:cNvPicPr>
            <a:picLocks noChangeAspect="1"/>
          </p:cNvPicPr>
          <p:nvPr/>
        </p:nvPicPr>
        <p:blipFill>
          <a:blip r:embed="rId3" cstate="print">
            <a:lum bright="40000"/>
          </a:blip>
          <a:stretch>
            <a:fillRect/>
          </a:stretch>
        </p:blipFill>
        <p:spPr>
          <a:xfrm>
            <a:off x="7543800" y="5257800"/>
            <a:ext cx="1447800" cy="1447800"/>
          </a:xfrm>
          <a:prstGeom prst="rect">
            <a:avLst/>
          </a:prstGeom>
        </p:spPr>
      </p:pic>
      <p:sp>
        <p:nvSpPr>
          <p:cNvPr id="4" name="TextBox 3"/>
          <p:cNvSpPr txBox="1"/>
          <p:nvPr/>
        </p:nvSpPr>
        <p:spPr>
          <a:xfrm>
            <a:off x="533400" y="2286000"/>
            <a:ext cx="7315200" cy="3539430"/>
          </a:xfrm>
          <a:prstGeom prst="rect">
            <a:avLst/>
          </a:prstGeom>
          <a:noFill/>
        </p:spPr>
        <p:txBody>
          <a:bodyPr wrap="square" rtlCol="0">
            <a:spAutoFit/>
          </a:bodyPr>
          <a:lstStyle/>
          <a:p>
            <a:endParaRPr lang="en-US" sz="3200" b="1" dirty="0">
              <a:solidFill>
                <a:srgbClr val="FFC000"/>
              </a:solidFill>
              <a:latin typeface="Book Antiqua" pitchFamily="18" charset="0"/>
            </a:endParaRPr>
          </a:p>
          <a:p>
            <a:pPr>
              <a:buFont typeface="Wingdings" pitchFamily="2" charset="2"/>
              <a:buChar char="q"/>
            </a:pPr>
            <a:r>
              <a:rPr lang="en-US" sz="3200" b="1" dirty="0" smtClean="0">
                <a:solidFill>
                  <a:srgbClr val="FFC000"/>
                </a:solidFill>
                <a:latin typeface="Book Antiqua" pitchFamily="18" charset="0"/>
              </a:rPr>
              <a:t>Guernsey Park Wet Detention Pond Expansion</a:t>
            </a:r>
          </a:p>
          <a:p>
            <a:pPr>
              <a:buFont typeface="Wingdings" pitchFamily="2" charset="2"/>
              <a:buChar char="q"/>
            </a:pPr>
            <a:endParaRPr lang="en-US" sz="3200" b="1" dirty="0">
              <a:solidFill>
                <a:srgbClr val="FFC000"/>
              </a:solidFill>
              <a:latin typeface="Book Antiqua" pitchFamily="18" charset="0"/>
            </a:endParaRPr>
          </a:p>
          <a:p>
            <a:pPr>
              <a:buFont typeface="Wingdings" pitchFamily="2" charset="2"/>
              <a:buChar char="q"/>
            </a:pPr>
            <a:r>
              <a:rPr lang="en-US" sz="3200" b="1" dirty="0" smtClean="0">
                <a:solidFill>
                  <a:srgbClr val="FFC000"/>
                </a:solidFill>
                <a:latin typeface="Book Antiqua" pitchFamily="18" charset="0"/>
              </a:rPr>
              <a:t>Lake Concord (Don Dudley Park)      2</a:t>
            </a:r>
            <a:r>
              <a:rPr lang="en-US" sz="3200" b="1" baseline="30000" dirty="0" smtClean="0">
                <a:solidFill>
                  <a:srgbClr val="FFC000"/>
                </a:solidFill>
                <a:latin typeface="Book Antiqua" pitchFamily="18" charset="0"/>
              </a:rPr>
              <a:t>nd</a:t>
            </a:r>
            <a:r>
              <a:rPr lang="en-US" sz="3200" b="1" dirty="0" smtClean="0">
                <a:solidFill>
                  <a:srgbClr val="FFC000"/>
                </a:solidFill>
                <a:latin typeface="Book Antiqua" pitchFamily="18" charset="0"/>
              </a:rPr>
              <a:t> Generation Baffle Boxes</a:t>
            </a:r>
          </a:p>
          <a:p>
            <a:endParaRPr lang="en-US" sz="3200" b="1" dirty="0" smtClean="0">
              <a:solidFill>
                <a:schemeClr val="tx1">
                  <a:lumMod val="65000"/>
                  <a:lumOff val="3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7200"/>
            <a:ext cx="9144000" cy="1323439"/>
          </a:xfrm>
          <a:prstGeom prst="rect">
            <a:avLst/>
          </a:prstGeom>
          <a:noFill/>
        </p:spPr>
        <p:txBody>
          <a:bodyPr wrap="square" rtlCol="0">
            <a:spAutoFit/>
          </a:bodyPr>
          <a:lstStyle/>
          <a:p>
            <a:pPr algn="ctr"/>
            <a:r>
              <a:rPr lang="en-US" sz="4000" b="1" dirty="0" smtClean="0">
                <a:solidFill>
                  <a:srgbClr val="FFC000"/>
                </a:solidFill>
                <a:latin typeface="Book Antiqua" pitchFamily="18" charset="0"/>
              </a:rPr>
              <a:t>Guernsey Park Wet Detention Pond Expansion</a:t>
            </a:r>
          </a:p>
        </p:txBody>
      </p:sp>
      <p:sp>
        <p:nvSpPr>
          <p:cNvPr id="3" name="TextBox 2"/>
          <p:cNvSpPr txBox="1"/>
          <p:nvPr/>
        </p:nvSpPr>
        <p:spPr>
          <a:xfrm>
            <a:off x="609600" y="2667000"/>
            <a:ext cx="7315200" cy="3046988"/>
          </a:xfrm>
          <a:prstGeom prst="rect">
            <a:avLst/>
          </a:prstGeom>
          <a:noFill/>
        </p:spPr>
        <p:txBody>
          <a:bodyPr wrap="square" rtlCol="0">
            <a:spAutoFit/>
          </a:bodyPr>
          <a:lstStyle/>
          <a:p>
            <a:r>
              <a:rPr lang="en-US" sz="3200" b="1" dirty="0">
                <a:solidFill>
                  <a:srgbClr val="FFC000"/>
                </a:solidFill>
                <a:latin typeface="Book Antiqua" pitchFamily="18" charset="0"/>
              </a:rPr>
              <a:t>	</a:t>
            </a:r>
            <a:endParaRPr lang="en-US" sz="3200" b="1" dirty="0" smtClean="0">
              <a:solidFill>
                <a:srgbClr val="FFC000"/>
              </a:solidFill>
              <a:latin typeface="Book Antiqua" pitchFamily="18" charset="0"/>
            </a:endParaRPr>
          </a:p>
          <a:p>
            <a:pPr>
              <a:buFont typeface="Wingdings" pitchFamily="2" charset="2"/>
              <a:buChar char="q"/>
            </a:pPr>
            <a:r>
              <a:rPr lang="en-US" sz="3200" b="1" dirty="0">
                <a:solidFill>
                  <a:srgbClr val="FFC000"/>
                </a:solidFill>
                <a:latin typeface="Book Antiqua" pitchFamily="18" charset="0"/>
              </a:rPr>
              <a:t>	</a:t>
            </a:r>
            <a:r>
              <a:rPr lang="en-US" sz="3200" b="1" dirty="0" smtClean="0">
                <a:solidFill>
                  <a:srgbClr val="FFC000"/>
                </a:solidFill>
                <a:latin typeface="Book Antiqua" pitchFamily="18" charset="0"/>
              </a:rPr>
              <a:t>80 acres of drainage treated</a:t>
            </a:r>
          </a:p>
          <a:p>
            <a:pPr>
              <a:buFont typeface="Wingdings" pitchFamily="2" charset="2"/>
              <a:buChar char="q"/>
            </a:pPr>
            <a:endParaRPr lang="en-US" sz="3200" b="1" dirty="0" smtClean="0">
              <a:solidFill>
                <a:srgbClr val="FFC000"/>
              </a:solidFill>
              <a:latin typeface="Book Antiqua" pitchFamily="18" charset="0"/>
            </a:endParaRPr>
          </a:p>
          <a:p>
            <a:pPr>
              <a:buFont typeface="Wingdings" pitchFamily="2" charset="2"/>
              <a:buChar char="q"/>
            </a:pPr>
            <a:r>
              <a:rPr lang="en-US" sz="3200" b="1" dirty="0">
                <a:solidFill>
                  <a:srgbClr val="FFC000"/>
                </a:solidFill>
                <a:latin typeface="Book Antiqua" pitchFamily="18" charset="0"/>
              </a:rPr>
              <a:t>	</a:t>
            </a:r>
            <a:r>
              <a:rPr lang="en-US" sz="3200" b="1" dirty="0" smtClean="0">
                <a:solidFill>
                  <a:srgbClr val="FFC000"/>
                </a:solidFill>
                <a:latin typeface="Book Antiqua" pitchFamily="18" charset="0"/>
              </a:rPr>
              <a:t>$232,641 total construction cost</a:t>
            </a:r>
          </a:p>
          <a:p>
            <a:endParaRPr lang="en-US" sz="3200" b="1" dirty="0">
              <a:solidFill>
                <a:schemeClr val="tx1">
                  <a:lumMod val="65000"/>
                  <a:lumOff val="35000"/>
                </a:schemeClr>
              </a:solidFill>
              <a:latin typeface="Book Antiqua" pitchFamily="18" charset="0"/>
            </a:endParaRPr>
          </a:p>
          <a:p>
            <a:endParaRPr lang="en-US" sz="3200" b="1" dirty="0" smtClean="0">
              <a:solidFill>
                <a:schemeClr val="tx1">
                  <a:lumMod val="65000"/>
                  <a:lumOff val="35000"/>
                </a:schemeClr>
              </a:solidFill>
              <a:latin typeface="Book Antiqua" pitchFamily="18" charset="0"/>
            </a:endParaRPr>
          </a:p>
        </p:txBody>
      </p:sp>
      <p:pic>
        <p:nvPicPr>
          <p:cNvPr id="4" name="Picture 3" descr="Seal_K_3IN_Simple.jpg"/>
          <p:cNvPicPr>
            <a:picLocks noChangeAspect="1"/>
          </p:cNvPicPr>
          <p:nvPr/>
        </p:nvPicPr>
        <p:blipFill>
          <a:blip r:embed="rId3" cstate="print">
            <a:lum bright="40000"/>
          </a:blip>
          <a:stretch>
            <a:fillRect/>
          </a:stretch>
        </p:blipFill>
        <p:spPr>
          <a:xfrm>
            <a:off x="7543800" y="5257800"/>
            <a:ext cx="1447800" cy="14478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077200" cy="1015663"/>
          </a:xfrm>
          <a:prstGeom prst="rect">
            <a:avLst/>
          </a:prstGeom>
          <a:noFill/>
        </p:spPr>
        <p:txBody>
          <a:bodyPr wrap="square" rtlCol="0">
            <a:spAutoFit/>
          </a:bodyPr>
          <a:lstStyle/>
          <a:p>
            <a:pPr algn="ctr"/>
            <a:r>
              <a:rPr lang="en-US" sz="6000" b="1" u="sng" dirty="0" smtClean="0">
                <a:latin typeface="Book Antiqua" pitchFamily="18" charset="0"/>
              </a:rPr>
              <a:t>City of Orlando</a:t>
            </a:r>
          </a:p>
        </p:txBody>
      </p:sp>
      <p:sp>
        <p:nvSpPr>
          <p:cNvPr id="3" name="TextBox 2"/>
          <p:cNvSpPr txBox="1"/>
          <p:nvPr/>
        </p:nvSpPr>
        <p:spPr>
          <a:xfrm>
            <a:off x="609600" y="1752600"/>
            <a:ext cx="7315200" cy="4524315"/>
          </a:xfrm>
          <a:prstGeom prst="rect">
            <a:avLst/>
          </a:prstGeom>
          <a:noFill/>
        </p:spPr>
        <p:txBody>
          <a:bodyPr wrap="square" rtlCol="0">
            <a:spAutoFit/>
          </a:bodyPr>
          <a:lstStyle/>
          <a:p>
            <a:r>
              <a:rPr lang="en-US" sz="3200" b="1" dirty="0" smtClean="0">
                <a:solidFill>
                  <a:srgbClr val="FFC000"/>
                </a:solidFill>
                <a:latin typeface="Book Antiqua" pitchFamily="18" charset="0"/>
              </a:rPr>
              <a:t>Lake Concord (Don Dudley Park) 2</a:t>
            </a:r>
            <a:r>
              <a:rPr lang="en-US" sz="3200" b="1" baseline="30000" dirty="0" smtClean="0">
                <a:solidFill>
                  <a:srgbClr val="FFC000"/>
                </a:solidFill>
                <a:latin typeface="Book Antiqua" pitchFamily="18" charset="0"/>
              </a:rPr>
              <a:t>nd</a:t>
            </a:r>
            <a:r>
              <a:rPr lang="en-US" sz="3200" b="1" dirty="0" smtClean="0">
                <a:solidFill>
                  <a:srgbClr val="FFC000"/>
                </a:solidFill>
                <a:latin typeface="Book Antiqua" pitchFamily="18" charset="0"/>
              </a:rPr>
              <a:t> Generation Baffle Box Installation</a:t>
            </a:r>
          </a:p>
          <a:p>
            <a:r>
              <a:rPr lang="en-US" sz="3200" b="1" dirty="0">
                <a:solidFill>
                  <a:srgbClr val="FFC000"/>
                </a:solidFill>
                <a:latin typeface="Book Antiqua" pitchFamily="18" charset="0"/>
              </a:rPr>
              <a:t>	</a:t>
            </a:r>
            <a:endParaRPr lang="en-US" sz="3200" b="1" dirty="0" smtClean="0">
              <a:solidFill>
                <a:srgbClr val="FFC000"/>
              </a:solidFill>
              <a:latin typeface="Book Antiqua" pitchFamily="18" charset="0"/>
            </a:endParaRPr>
          </a:p>
          <a:p>
            <a:r>
              <a:rPr lang="en-US" sz="3200" b="1" dirty="0">
                <a:solidFill>
                  <a:srgbClr val="FFC000"/>
                </a:solidFill>
                <a:latin typeface="Book Antiqua" pitchFamily="18" charset="0"/>
              </a:rPr>
              <a:t>	</a:t>
            </a:r>
            <a:r>
              <a:rPr lang="en-US" sz="3200" b="1" dirty="0" smtClean="0">
                <a:solidFill>
                  <a:srgbClr val="FFC000"/>
                </a:solidFill>
                <a:latin typeface="Book Antiqua" pitchFamily="18" charset="0"/>
              </a:rPr>
              <a:t>Treatment from SR 50 and 	Edgewater Dr. (2 inflows)</a:t>
            </a:r>
          </a:p>
          <a:p>
            <a:endParaRPr lang="en-US" sz="3200" b="1" dirty="0" smtClean="0">
              <a:solidFill>
                <a:srgbClr val="FFC000"/>
              </a:solidFill>
              <a:latin typeface="Book Antiqua" pitchFamily="18" charset="0"/>
            </a:endParaRPr>
          </a:p>
          <a:p>
            <a:r>
              <a:rPr lang="en-US" sz="3200" b="1" dirty="0">
                <a:solidFill>
                  <a:srgbClr val="FFC000"/>
                </a:solidFill>
                <a:latin typeface="Book Antiqua" pitchFamily="18" charset="0"/>
              </a:rPr>
              <a:t>	</a:t>
            </a:r>
            <a:r>
              <a:rPr lang="en-US" sz="3200" b="1" u="sng" dirty="0" smtClean="0">
                <a:solidFill>
                  <a:srgbClr val="FFC000"/>
                </a:solidFill>
                <a:latin typeface="Book Antiqua" pitchFamily="18" charset="0"/>
              </a:rPr>
              <a:t>$202,606 </a:t>
            </a:r>
            <a:r>
              <a:rPr lang="en-US" sz="3200" b="1" dirty="0" smtClean="0">
                <a:solidFill>
                  <a:srgbClr val="FFC000"/>
                </a:solidFill>
                <a:latin typeface="Book Antiqua" pitchFamily="18" charset="0"/>
              </a:rPr>
              <a:t>total construction cost</a:t>
            </a:r>
          </a:p>
          <a:p>
            <a:endParaRPr lang="en-US" sz="3200" b="1" dirty="0">
              <a:solidFill>
                <a:schemeClr val="tx1">
                  <a:lumMod val="65000"/>
                  <a:lumOff val="35000"/>
                </a:schemeClr>
              </a:solidFill>
              <a:latin typeface="Book Antiqua" pitchFamily="18" charset="0"/>
            </a:endParaRPr>
          </a:p>
          <a:p>
            <a:endParaRPr lang="en-US" sz="3200" b="1" dirty="0" smtClean="0">
              <a:solidFill>
                <a:schemeClr val="tx1">
                  <a:lumMod val="65000"/>
                  <a:lumOff val="35000"/>
                </a:schemeClr>
              </a:solidFill>
              <a:latin typeface="Book Antiqua" pitchFamily="18" charset="0"/>
            </a:endParaRPr>
          </a:p>
        </p:txBody>
      </p:sp>
      <p:pic>
        <p:nvPicPr>
          <p:cNvPr id="4" name="Picture 3" descr="Seal_K_3IN_Simple.jpg"/>
          <p:cNvPicPr>
            <a:picLocks noChangeAspect="1"/>
          </p:cNvPicPr>
          <p:nvPr/>
        </p:nvPicPr>
        <p:blipFill>
          <a:blip r:embed="rId3" cstate="print">
            <a:lum bright="40000"/>
          </a:blip>
          <a:stretch>
            <a:fillRect/>
          </a:stretch>
        </p:blipFill>
        <p:spPr>
          <a:xfrm>
            <a:off x="7543800" y="5257800"/>
            <a:ext cx="1447800" cy="14478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7200"/>
            <a:ext cx="9144000" cy="707886"/>
          </a:xfrm>
          <a:prstGeom prst="rect">
            <a:avLst/>
          </a:prstGeom>
          <a:noFill/>
        </p:spPr>
        <p:txBody>
          <a:bodyPr wrap="square" rtlCol="0">
            <a:spAutoFit/>
          </a:bodyPr>
          <a:lstStyle/>
          <a:p>
            <a:pPr algn="ctr"/>
            <a:r>
              <a:rPr lang="en-US" sz="4000" b="1" u="sng" dirty="0" smtClean="0">
                <a:solidFill>
                  <a:srgbClr val="FFC000"/>
                </a:solidFill>
                <a:latin typeface="Book Antiqua" pitchFamily="18" charset="0"/>
              </a:rPr>
              <a:t>City of Orlando</a:t>
            </a:r>
          </a:p>
        </p:txBody>
      </p:sp>
      <p:sp>
        <p:nvSpPr>
          <p:cNvPr id="3" name="TextBox 2"/>
          <p:cNvSpPr txBox="1"/>
          <p:nvPr/>
        </p:nvSpPr>
        <p:spPr>
          <a:xfrm>
            <a:off x="609600" y="1752600"/>
            <a:ext cx="7315200" cy="4893647"/>
          </a:xfrm>
          <a:prstGeom prst="rect">
            <a:avLst/>
          </a:prstGeom>
          <a:noFill/>
        </p:spPr>
        <p:txBody>
          <a:bodyPr wrap="square" rtlCol="0">
            <a:spAutoFit/>
          </a:bodyPr>
          <a:lstStyle/>
          <a:p>
            <a:pPr>
              <a:buSzPct val="95000"/>
              <a:buFont typeface="Wingdings" pitchFamily="2" charset="2"/>
              <a:buChar char="q"/>
            </a:pPr>
            <a:r>
              <a:rPr lang="en-US" sz="4000" b="1" dirty="0" smtClean="0">
                <a:solidFill>
                  <a:srgbClr val="FFC000"/>
                </a:solidFill>
                <a:latin typeface="Book Antiqua" pitchFamily="18" charset="0"/>
              </a:rPr>
              <a:t>Total Annual Cost:     $435,247</a:t>
            </a:r>
          </a:p>
          <a:p>
            <a:pPr>
              <a:buSzPct val="95000"/>
              <a:buFont typeface="Wingdings" pitchFamily="2" charset="2"/>
              <a:buChar char="q"/>
            </a:pPr>
            <a:endParaRPr lang="en-US" sz="4000" b="1" dirty="0">
              <a:solidFill>
                <a:srgbClr val="FFC000"/>
              </a:solidFill>
              <a:latin typeface="Book Antiqua" pitchFamily="18" charset="0"/>
            </a:endParaRPr>
          </a:p>
          <a:p>
            <a:pPr>
              <a:buSzPct val="95000"/>
              <a:buFont typeface="Wingdings" pitchFamily="2" charset="2"/>
              <a:buChar char="q"/>
              <a:tabLst>
                <a:tab pos="6977063" algn="l"/>
              </a:tabLst>
            </a:pPr>
            <a:r>
              <a:rPr lang="en-US" sz="4000" b="1" dirty="0" smtClean="0">
                <a:solidFill>
                  <a:srgbClr val="FFC000"/>
                </a:solidFill>
                <a:latin typeface="Book Antiqua" pitchFamily="18" charset="0"/>
              </a:rPr>
              <a:t>TP Reductions Needed before 2024:               </a:t>
            </a:r>
            <a:r>
              <a:rPr lang="en-US" sz="4000" b="1" u="sng" dirty="0" smtClean="0">
                <a:solidFill>
                  <a:srgbClr val="FFC000"/>
                </a:solidFill>
                <a:latin typeface="Book Antiqua" pitchFamily="18" charset="0"/>
              </a:rPr>
              <a:t>25.9</a:t>
            </a:r>
            <a:r>
              <a:rPr lang="en-US" sz="4000" b="1" dirty="0" smtClean="0">
                <a:solidFill>
                  <a:srgbClr val="FFC000"/>
                </a:solidFill>
                <a:latin typeface="Book Antiqua" pitchFamily="18" charset="0"/>
              </a:rPr>
              <a:t>lbs./yr</a:t>
            </a:r>
          </a:p>
          <a:p>
            <a:endParaRPr lang="en-US" sz="4000" b="1" dirty="0" smtClean="0">
              <a:solidFill>
                <a:srgbClr val="FFC000"/>
              </a:solidFill>
              <a:latin typeface="Book Antiqua" pitchFamily="18" charset="0"/>
            </a:endParaRPr>
          </a:p>
          <a:p>
            <a:r>
              <a:rPr lang="en-US" sz="4000" b="1" dirty="0">
                <a:solidFill>
                  <a:srgbClr val="FFC000"/>
                </a:solidFill>
                <a:latin typeface="Book Antiqua" pitchFamily="18" charset="0"/>
              </a:rPr>
              <a:t>	</a:t>
            </a:r>
            <a:r>
              <a:rPr lang="en-US" sz="4000" b="1" dirty="0" smtClean="0">
                <a:solidFill>
                  <a:srgbClr val="FFC000"/>
                </a:solidFill>
                <a:latin typeface="Book Antiqua" pitchFamily="18" charset="0"/>
              </a:rPr>
              <a:t>	</a:t>
            </a:r>
            <a:endParaRPr lang="en-US" sz="4000" b="1" dirty="0">
              <a:solidFill>
                <a:srgbClr val="FFC000"/>
              </a:solidFill>
              <a:latin typeface="Book Antiqua" pitchFamily="18" charset="0"/>
            </a:endParaRPr>
          </a:p>
          <a:p>
            <a:endParaRPr lang="en-US" sz="3200" b="1" dirty="0" smtClean="0">
              <a:solidFill>
                <a:schemeClr val="tx1">
                  <a:lumMod val="65000"/>
                  <a:lumOff val="35000"/>
                </a:schemeClr>
              </a:solidFill>
              <a:latin typeface="Book Antiqua" pitchFamily="18" charset="0"/>
            </a:endParaRPr>
          </a:p>
        </p:txBody>
      </p:sp>
      <p:pic>
        <p:nvPicPr>
          <p:cNvPr id="4" name="Picture 3" descr="Seal_K_3IN_Simple.jpg"/>
          <p:cNvPicPr>
            <a:picLocks noChangeAspect="1"/>
          </p:cNvPicPr>
          <p:nvPr/>
        </p:nvPicPr>
        <p:blipFill>
          <a:blip r:embed="rId3" cstate="print">
            <a:lum bright="40000"/>
          </a:blip>
          <a:stretch>
            <a:fillRect/>
          </a:stretch>
        </p:blipFill>
        <p:spPr>
          <a:xfrm>
            <a:off x="7543800" y="5257800"/>
            <a:ext cx="1447800" cy="14478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620000" cy="1447800"/>
          </a:xfrm>
        </p:spPr>
        <p:txBody>
          <a:bodyPr>
            <a:normAutofit/>
          </a:bodyPr>
          <a:lstStyle/>
          <a:p>
            <a:r>
              <a:rPr lang="en-US" sz="4400" u="sng" dirty="0" smtClean="0">
                <a:effectLst>
                  <a:outerShdw blurRad="38100" dist="38100" dir="2700000" algn="tl">
                    <a:srgbClr val="000000">
                      <a:alpha val="43137"/>
                    </a:srgbClr>
                  </a:outerShdw>
                </a:effectLst>
                <a:latin typeface="Constantia" pitchFamily="18" charset="0"/>
              </a:rPr>
              <a:t>Project </a:t>
            </a:r>
            <a:r>
              <a:rPr lang="en-US" sz="4400" u="sng" dirty="0" smtClean="0">
                <a:effectLst>
                  <a:outerShdw blurRad="38100" dist="38100" dir="2700000" algn="tl">
                    <a:srgbClr val="000000">
                      <a:alpha val="43137"/>
                    </a:srgbClr>
                  </a:outerShdw>
                </a:effectLst>
                <a:latin typeface="Constantia" pitchFamily="18" charset="0"/>
              </a:rPr>
              <a:t>Update:</a:t>
            </a:r>
            <a:endParaRPr lang="en-US" sz="4400" dirty="0"/>
          </a:p>
        </p:txBody>
      </p:sp>
      <p:sp>
        <p:nvSpPr>
          <p:cNvPr id="3" name="Content Placeholder 2"/>
          <p:cNvSpPr>
            <a:spLocks noGrp="1"/>
          </p:cNvSpPr>
          <p:nvPr>
            <p:ph idx="1"/>
          </p:nvPr>
        </p:nvSpPr>
        <p:spPr/>
        <p:txBody>
          <a:bodyPr>
            <a:normAutofit lnSpcReduction="10000"/>
          </a:bodyPr>
          <a:lstStyle/>
          <a:p>
            <a:pPr>
              <a:buClr>
                <a:schemeClr val="accent4">
                  <a:lumMod val="75000"/>
                </a:schemeClr>
              </a:buClr>
              <a:buFont typeface="Wingdings" pitchFamily="2" charset="2"/>
              <a:buChar char="q"/>
            </a:pPr>
            <a:r>
              <a:rPr lang="en-US" sz="3500" dirty="0" smtClean="0">
                <a:solidFill>
                  <a:srgbClr val="FFC000"/>
                </a:solidFill>
                <a:effectLst>
                  <a:outerShdw blurRad="38100" dist="38100" dir="2700000" algn="tl">
                    <a:srgbClr val="000000">
                      <a:alpha val="43137"/>
                    </a:srgbClr>
                  </a:outerShdw>
                </a:effectLst>
                <a:latin typeface="Constantia" pitchFamily="18" charset="0"/>
              </a:rPr>
              <a:t>Lake Concord Alum Treatment and [Nutrient Separating]Baffle Box-</a:t>
            </a:r>
            <a:r>
              <a:rPr lang="en-US" sz="3500" dirty="0" smtClean="0">
                <a:effectLst>
                  <a:outerShdw blurRad="38100" dist="38100" dir="2700000" algn="tl">
                    <a:srgbClr val="000000">
                      <a:alpha val="43137"/>
                    </a:srgbClr>
                  </a:outerShdw>
                </a:effectLst>
                <a:latin typeface="Constantia" pitchFamily="18" charset="0"/>
              </a:rPr>
              <a:t>--(Completed)</a:t>
            </a:r>
          </a:p>
          <a:p>
            <a:pPr>
              <a:buClr>
                <a:schemeClr val="accent4">
                  <a:lumMod val="75000"/>
                </a:schemeClr>
              </a:buClr>
              <a:buFont typeface="Wingdings" pitchFamily="2" charset="2"/>
              <a:buChar char="q"/>
            </a:pPr>
            <a:r>
              <a:rPr lang="en-US" sz="3500" dirty="0" smtClean="0">
                <a:solidFill>
                  <a:srgbClr val="FFC000"/>
                </a:solidFill>
                <a:effectLst>
                  <a:outerShdw blurRad="38100" dist="38100" dir="2700000" algn="tl">
                    <a:srgbClr val="000000">
                      <a:alpha val="43137"/>
                    </a:srgbClr>
                  </a:outerShdw>
                </a:effectLst>
                <a:latin typeface="Constantia" pitchFamily="18" charset="0"/>
              </a:rPr>
              <a:t>Guernsey Park Wet Detention Pond Expansion. </a:t>
            </a:r>
            <a:r>
              <a:rPr lang="en-US" sz="3500" dirty="0" smtClean="0">
                <a:effectLst>
                  <a:outerShdw blurRad="38100" dist="38100" dir="2700000" algn="tl">
                    <a:srgbClr val="000000">
                      <a:alpha val="43137"/>
                    </a:srgbClr>
                  </a:outerShdw>
                </a:effectLst>
                <a:latin typeface="Constantia" pitchFamily="18" charset="0"/>
              </a:rPr>
              <a:t>(Completed)</a:t>
            </a:r>
          </a:p>
          <a:p>
            <a:pPr>
              <a:buClr>
                <a:schemeClr val="accent4">
                  <a:lumMod val="75000"/>
                </a:schemeClr>
              </a:buClr>
              <a:buFont typeface="Wingdings" pitchFamily="2" charset="2"/>
              <a:buChar char="q"/>
            </a:pPr>
            <a:r>
              <a:rPr lang="en-US" sz="3500" dirty="0" smtClean="0">
                <a:solidFill>
                  <a:srgbClr val="FFC000"/>
                </a:solidFill>
                <a:effectLst>
                  <a:outerShdw blurRad="38100" dist="38100" dir="2700000" algn="tl">
                    <a:srgbClr val="000000">
                      <a:alpha val="43137"/>
                    </a:srgbClr>
                  </a:outerShdw>
                </a:effectLst>
                <a:latin typeface="Constantia" pitchFamily="18" charset="0"/>
              </a:rPr>
              <a:t>Lake Ivanhoe Plaza Park Exfiltration</a:t>
            </a:r>
          </a:p>
          <a:p>
            <a:pPr>
              <a:buClr>
                <a:schemeClr val="accent4">
                  <a:lumMod val="75000"/>
                </a:schemeClr>
              </a:buClr>
              <a:buNone/>
            </a:pPr>
            <a:r>
              <a:rPr lang="en-US" sz="3500" dirty="0" smtClean="0">
                <a:solidFill>
                  <a:srgbClr val="FFC000"/>
                </a:solidFill>
                <a:effectLst>
                  <a:outerShdw blurRad="38100" dist="38100" dir="2700000" algn="tl">
                    <a:srgbClr val="000000">
                      <a:alpha val="43137"/>
                    </a:srgbClr>
                  </a:outerShdw>
                </a:effectLst>
                <a:latin typeface="Constantia" pitchFamily="18" charset="0"/>
              </a:rPr>
              <a:t>   </a:t>
            </a:r>
            <a:r>
              <a:rPr lang="en-US" sz="3500" dirty="0" smtClean="0">
                <a:effectLst>
                  <a:outerShdw blurRad="38100" dist="38100" dir="2700000" algn="tl">
                    <a:srgbClr val="000000">
                      <a:alpha val="43137"/>
                    </a:srgbClr>
                  </a:outerShdw>
                </a:effectLst>
                <a:latin typeface="Constantia" pitchFamily="18" charset="0"/>
              </a:rPr>
              <a:t>(Underway)</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1066800" y="1219200"/>
          <a:ext cx="6934200" cy="4084320"/>
        </p:xfrm>
        <a:graphic>
          <a:graphicData uri="http://schemas.openxmlformats.org/drawingml/2006/table">
            <a:tbl>
              <a:tblPr firstRow="1" bandRow="1">
                <a:tableStyleId>{5940675A-B579-460E-94D1-54222C63F5DA}</a:tableStyleId>
              </a:tblPr>
              <a:tblGrid>
                <a:gridCol w="3776663"/>
                <a:gridCol w="3157537"/>
              </a:tblGrid>
              <a:tr h="935636">
                <a:tc>
                  <a:txBody>
                    <a:bodyPr/>
                    <a:lstStyle/>
                    <a:p>
                      <a:pPr algn="ctr"/>
                      <a:r>
                        <a:rPr lang="en-US" sz="3200" baseline="0" dirty="0" smtClean="0">
                          <a:effectLst>
                            <a:outerShdw blurRad="38100" dist="38100" dir="2700000" algn="tl">
                              <a:srgbClr val="000000">
                                <a:alpha val="43137"/>
                              </a:srgbClr>
                            </a:outerShdw>
                          </a:effectLst>
                        </a:rPr>
                        <a:t>City of Orlando </a:t>
                      </a:r>
                    </a:p>
                    <a:p>
                      <a:pPr algn="ctr"/>
                      <a:r>
                        <a:rPr lang="en-US" sz="3200" dirty="0" smtClean="0">
                          <a:effectLst>
                            <a:outerShdw blurRad="38100" dist="38100" dir="2700000" algn="tl">
                              <a:srgbClr val="000000">
                                <a:alpha val="43137"/>
                              </a:srgbClr>
                            </a:outerShdw>
                          </a:effectLst>
                        </a:rPr>
                        <a:t>Project </a:t>
                      </a:r>
                      <a:r>
                        <a:rPr lang="en-US" sz="3200" baseline="0" dirty="0" smtClean="0">
                          <a:effectLst>
                            <a:outerShdw blurRad="38100" dist="38100" dir="2700000" algn="tl">
                              <a:srgbClr val="000000">
                                <a:alpha val="43137"/>
                              </a:srgbClr>
                            </a:outerShdw>
                          </a:effectLst>
                        </a:rPr>
                        <a:t>Summary</a:t>
                      </a:r>
                      <a:endParaRPr lang="en-US" sz="3200" dirty="0" smtClean="0">
                        <a:effectLst>
                          <a:outerShdw blurRad="38100" dist="38100" dir="2700000" algn="tl">
                            <a:srgbClr val="000000">
                              <a:alpha val="43137"/>
                            </a:srgbClr>
                          </a:outerShdw>
                        </a:effectLst>
                      </a:endParaRPr>
                    </a:p>
                  </a:txBody>
                  <a:tcPr>
                    <a:solidFill>
                      <a:schemeClr val="tx2">
                        <a:lumMod val="50000"/>
                      </a:schemeClr>
                    </a:solidFill>
                  </a:tcPr>
                </a:tc>
                <a:tc>
                  <a:txBody>
                    <a:bodyPr/>
                    <a:lstStyle/>
                    <a:p>
                      <a:pPr algn="ctr"/>
                      <a:r>
                        <a:rPr lang="en-US" sz="3200" dirty="0" smtClean="0">
                          <a:effectLst>
                            <a:outerShdw blurRad="38100" dist="38100" dir="2700000" algn="tl">
                              <a:srgbClr val="000000">
                                <a:alpha val="43137"/>
                              </a:srgbClr>
                            </a:outerShdw>
                          </a:effectLst>
                        </a:rPr>
                        <a:t>TP</a:t>
                      </a:r>
                      <a:r>
                        <a:rPr lang="en-US" sz="3200" baseline="0" dirty="0" smtClean="0">
                          <a:effectLst>
                            <a:outerShdw blurRad="38100" dist="38100" dir="2700000" algn="tl">
                              <a:srgbClr val="000000">
                                <a:alpha val="43137"/>
                              </a:srgbClr>
                            </a:outerShdw>
                          </a:effectLst>
                        </a:rPr>
                        <a:t> Reduction (lbs/yr)</a:t>
                      </a:r>
                      <a:endParaRPr lang="en-US" sz="3200" b="1" dirty="0">
                        <a:effectLst>
                          <a:outerShdw blurRad="38100" dist="38100" dir="2700000" algn="tl">
                            <a:srgbClr val="000000">
                              <a:alpha val="43137"/>
                            </a:srgbClr>
                          </a:outerShdw>
                        </a:effectLst>
                      </a:endParaRPr>
                    </a:p>
                  </a:txBody>
                  <a:tcPr>
                    <a:solidFill>
                      <a:schemeClr val="tx2">
                        <a:lumMod val="50000"/>
                      </a:schemeClr>
                    </a:solidFill>
                  </a:tcPr>
                </a:tc>
              </a:tr>
              <a:tr h="400987">
                <a:tc>
                  <a:txBody>
                    <a:bodyPr/>
                    <a:lstStyle/>
                    <a:p>
                      <a:r>
                        <a:rPr lang="en-US" sz="2400" dirty="0" smtClean="0">
                          <a:effectLst>
                            <a:outerShdw blurRad="38100" dist="38100" dir="2700000" algn="tl">
                              <a:srgbClr val="000000">
                                <a:alpha val="43137"/>
                              </a:srgbClr>
                            </a:outerShdw>
                          </a:effectLst>
                        </a:rPr>
                        <a:t>BMAP Allocations</a:t>
                      </a:r>
                    </a:p>
                  </a:txBody>
                  <a:tcPr/>
                </a:tc>
                <a:tc>
                  <a:txBody>
                    <a:bodyPr/>
                    <a:lstStyle/>
                    <a:p>
                      <a:pPr algn="ctr"/>
                      <a:r>
                        <a:rPr lang="en-US" sz="2400" dirty="0" smtClean="0">
                          <a:effectLst>
                            <a:outerShdw blurRad="38100" dist="38100" dir="2700000" algn="tl">
                              <a:srgbClr val="000000">
                                <a:alpha val="43137"/>
                              </a:srgbClr>
                            </a:outerShdw>
                          </a:effectLst>
                        </a:rPr>
                        <a:t>+ 979</a:t>
                      </a:r>
                      <a:endParaRPr lang="en-US" sz="2400" b="1" dirty="0">
                        <a:effectLst>
                          <a:outerShdw blurRad="38100" dist="38100" dir="2700000" algn="tl">
                            <a:srgbClr val="000000">
                              <a:alpha val="43137"/>
                            </a:srgbClr>
                          </a:outerShdw>
                        </a:effectLst>
                      </a:endParaRPr>
                    </a:p>
                  </a:txBody>
                  <a:tcPr/>
                </a:tc>
              </a:tr>
              <a:tr h="400987">
                <a:tc>
                  <a:txBody>
                    <a:bodyPr/>
                    <a:lstStyle/>
                    <a:p>
                      <a:r>
                        <a:rPr lang="en-US" sz="2400" dirty="0" smtClean="0">
                          <a:effectLst>
                            <a:outerShdw blurRad="38100" dist="38100" dir="2700000" algn="tl">
                              <a:srgbClr val="000000">
                                <a:alpha val="43137"/>
                              </a:srgbClr>
                            </a:outerShdw>
                          </a:effectLst>
                        </a:rPr>
                        <a:t>TMDL BMP’s</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- 684.4</a:t>
                      </a:r>
                      <a:endParaRPr lang="en-US" sz="2400" dirty="0">
                        <a:effectLst>
                          <a:outerShdw blurRad="38100" dist="38100" dir="2700000" algn="tl">
                            <a:srgbClr val="000000">
                              <a:alpha val="43137"/>
                            </a:srgbClr>
                          </a:outerShdw>
                        </a:effectLst>
                      </a:endParaRPr>
                    </a:p>
                  </a:txBody>
                  <a:tcPr/>
                </a:tc>
              </a:tr>
              <a:tr h="400987">
                <a:tc>
                  <a:txBody>
                    <a:bodyPr/>
                    <a:lstStyle/>
                    <a:p>
                      <a:r>
                        <a:rPr lang="en-US" sz="2400" dirty="0" smtClean="0">
                          <a:effectLst>
                            <a:outerShdw blurRad="38100" dist="38100" dir="2700000" algn="tl">
                              <a:srgbClr val="000000">
                                <a:alpha val="43137"/>
                              </a:srgbClr>
                            </a:outerShdw>
                          </a:effectLst>
                        </a:rPr>
                        <a:t>Projects Prior to 2005</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- 154.6</a:t>
                      </a:r>
                      <a:endParaRPr lang="en-US" sz="2400" dirty="0">
                        <a:effectLst>
                          <a:outerShdw blurRad="38100" dist="38100" dir="2700000" algn="tl">
                            <a:srgbClr val="000000">
                              <a:alpha val="43137"/>
                            </a:srgbClr>
                          </a:outerShdw>
                        </a:effectLst>
                      </a:endParaRPr>
                    </a:p>
                  </a:txBody>
                  <a:tcPr/>
                </a:tc>
              </a:tr>
              <a:tr h="400987">
                <a:tc>
                  <a:txBody>
                    <a:bodyPr/>
                    <a:lstStyle/>
                    <a:p>
                      <a:r>
                        <a:rPr lang="en-US" sz="2400" dirty="0" smtClean="0">
                          <a:effectLst>
                            <a:outerShdw blurRad="38100" dist="38100" dir="2700000" algn="tl">
                              <a:srgbClr val="000000">
                                <a:alpha val="43137"/>
                              </a:srgbClr>
                            </a:outerShdw>
                          </a:effectLst>
                        </a:rPr>
                        <a:t>Completed Projects</a:t>
                      </a:r>
                      <a:r>
                        <a:rPr lang="en-US" sz="2400" baseline="0" dirty="0" smtClean="0">
                          <a:effectLst>
                            <a:outerShdw blurRad="38100" dist="38100" dir="2700000" algn="tl">
                              <a:srgbClr val="000000">
                                <a:alpha val="43137"/>
                              </a:srgbClr>
                            </a:outerShdw>
                          </a:effectLst>
                        </a:rPr>
                        <a:t> thru 2012</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a:t>
                      </a:r>
                      <a:r>
                        <a:rPr lang="en-US" sz="2400" baseline="0" dirty="0" smtClean="0">
                          <a:effectLst>
                            <a:outerShdw blurRad="38100" dist="38100" dir="2700000" algn="tl">
                              <a:srgbClr val="000000">
                                <a:alpha val="43137"/>
                              </a:srgbClr>
                            </a:outerShdw>
                          </a:effectLst>
                        </a:rPr>
                        <a:t> 113.2</a:t>
                      </a:r>
                      <a:endParaRPr lang="en-US" sz="2400" dirty="0">
                        <a:effectLst>
                          <a:outerShdw blurRad="38100" dist="38100" dir="2700000" algn="tl">
                            <a:srgbClr val="000000">
                              <a:alpha val="43137"/>
                            </a:srgbClr>
                          </a:outerShdw>
                        </a:effectLst>
                      </a:endParaRPr>
                    </a:p>
                  </a:txBody>
                  <a:tcPr/>
                </a:tc>
              </a:tr>
              <a:tr h="721776">
                <a:tc>
                  <a:txBody>
                    <a:bodyPr/>
                    <a:lstStyle/>
                    <a:p>
                      <a:r>
                        <a:rPr lang="en-US" sz="2400" dirty="0" smtClean="0">
                          <a:effectLst>
                            <a:outerShdw blurRad="38100" dist="38100" dir="2700000" algn="tl">
                              <a:srgbClr val="000000">
                                <a:alpha val="43137"/>
                              </a:srgbClr>
                            </a:outerShdw>
                          </a:effectLst>
                        </a:rPr>
                        <a:t>Planned &amp;</a:t>
                      </a:r>
                      <a:r>
                        <a:rPr lang="en-US" sz="2400" baseline="0" dirty="0" smtClean="0">
                          <a:effectLst>
                            <a:outerShdw blurRad="38100" dist="38100" dir="2700000" algn="tl">
                              <a:srgbClr val="000000">
                                <a:alpha val="43137"/>
                              </a:srgbClr>
                            </a:outerShdw>
                          </a:effectLst>
                        </a:rPr>
                        <a:t> Funded Projects thru 2013</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- 6.0</a:t>
                      </a:r>
                      <a:endParaRPr lang="en-US" sz="2400" dirty="0">
                        <a:effectLst>
                          <a:outerShdw blurRad="38100" dist="38100" dir="2700000" algn="tl">
                            <a:srgbClr val="000000">
                              <a:alpha val="43137"/>
                            </a:srgbClr>
                          </a:outerShdw>
                        </a:effectLst>
                      </a:endParaRPr>
                    </a:p>
                  </a:txBody>
                  <a:tcPr/>
                </a:tc>
              </a:tr>
            </a:tbl>
          </a:graphicData>
        </a:graphic>
      </p:graphicFrame>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305800" cy="1524000"/>
          </a:xfrm>
        </p:spPr>
        <p:txBody>
          <a:bodyPr>
            <a:noAutofit/>
          </a:bodyPr>
          <a:lstStyle/>
          <a:p>
            <a:pPr algn="ctr"/>
            <a:r>
              <a:rPr lang="en-US" sz="6600" i="1" dirty="0" smtClean="0">
                <a:ln w="18415" cmpd="sng">
                  <a:solidFill>
                    <a:schemeClr val="accent3">
                      <a:lumMod val="50000"/>
                    </a:schemeClr>
                  </a:solidFill>
                  <a:prstDash val="solid"/>
                </a:ln>
                <a:solidFill>
                  <a:schemeClr val="tx2">
                    <a:lumMod val="40000"/>
                    <a:lumOff val="60000"/>
                  </a:schemeClr>
                </a:solidFill>
                <a:effectLst>
                  <a:outerShdw blurRad="63500" dir="3600000" algn="tl" rotWithShape="0">
                    <a:srgbClr val="000000">
                      <a:alpha val="70000"/>
                    </a:srgbClr>
                  </a:outerShdw>
                </a:effectLst>
                <a:latin typeface="Book Antiqua" pitchFamily="18" charset="0"/>
              </a:rPr>
              <a:t>Thank You!</a:t>
            </a:r>
            <a:br>
              <a:rPr lang="en-US" sz="6600" i="1" dirty="0" smtClean="0">
                <a:ln w="18415" cmpd="sng">
                  <a:solidFill>
                    <a:schemeClr val="accent3">
                      <a:lumMod val="50000"/>
                    </a:schemeClr>
                  </a:solidFill>
                  <a:prstDash val="solid"/>
                </a:ln>
                <a:solidFill>
                  <a:schemeClr val="tx2">
                    <a:lumMod val="40000"/>
                    <a:lumOff val="60000"/>
                  </a:schemeClr>
                </a:solidFill>
                <a:effectLst>
                  <a:outerShdw blurRad="63500" dir="3600000" algn="tl" rotWithShape="0">
                    <a:srgbClr val="000000">
                      <a:alpha val="70000"/>
                    </a:srgbClr>
                  </a:outerShdw>
                </a:effectLst>
                <a:latin typeface="Book Antiqua" pitchFamily="18" charset="0"/>
              </a:rPr>
            </a:br>
            <a:endParaRPr lang="en-US" sz="6600" dirty="0"/>
          </a:p>
        </p:txBody>
      </p:sp>
      <p:pic>
        <p:nvPicPr>
          <p:cNvPr id="4" name="Content Placeholder 3" descr="Ducks.jpg"/>
          <p:cNvPicPr>
            <a:picLocks noGrp="1" noChangeAspect="1"/>
          </p:cNvPicPr>
          <p:nvPr>
            <p:ph idx="1"/>
          </p:nvPr>
        </p:nvPicPr>
        <p:blipFill>
          <a:blip r:embed="rId2" cstate="print"/>
          <a:stretch>
            <a:fillRect/>
          </a:stretch>
        </p:blipFill>
        <p:spPr>
          <a:xfrm>
            <a:off x="609600" y="2246313"/>
            <a:ext cx="7924800" cy="398145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rlandoSeal_Color_HiRes.jpg"/>
          <p:cNvPicPr>
            <a:picLocks noChangeAspect="1"/>
          </p:cNvPicPr>
          <p:nvPr/>
        </p:nvPicPr>
        <p:blipFill>
          <a:blip r:embed="rId2" cstate="print"/>
          <a:stretch>
            <a:fillRect/>
          </a:stretch>
        </p:blipFill>
        <p:spPr>
          <a:xfrm>
            <a:off x="2743200" y="381000"/>
            <a:ext cx="4191000" cy="4267200"/>
          </a:xfrm>
          <a:prstGeom prst="rect">
            <a:avLst/>
          </a:prstGeom>
        </p:spPr>
      </p:pic>
      <p:sp>
        <p:nvSpPr>
          <p:cNvPr id="3" name="TextBox 2"/>
          <p:cNvSpPr txBox="1"/>
          <p:nvPr/>
        </p:nvSpPr>
        <p:spPr>
          <a:xfrm>
            <a:off x="0" y="4876800"/>
            <a:ext cx="9144000" cy="1200329"/>
          </a:xfrm>
          <a:prstGeom prst="rect">
            <a:avLst/>
          </a:prstGeom>
          <a:noFill/>
        </p:spPr>
        <p:txBody>
          <a:bodyPr wrap="square" rtlCol="0">
            <a:spAutoFit/>
          </a:bodyPr>
          <a:lstStyle/>
          <a:p>
            <a:pPr algn="ctr"/>
            <a:r>
              <a:rPr lang="en-US" sz="7200" i="1" dirty="0" smtClean="0">
                <a:ln w="18415" cmpd="sng">
                  <a:solidFill>
                    <a:schemeClr val="accent3">
                      <a:lumMod val="50000"/>
                    </a:schemeClr>
                  </a:solidFill>
                  <a:prstDash val="solid"/>
                </a:ln>
                <a:solidFill>
                  <a:schemeClr val="tx2">
                    <a:lumMod val="40000"/>
                    <a:lumOff val="60000"/>
                  </a:schemeClr>
                </a:solidFill>
                <a:effectLst>
                  <a:outerShdw blurRad="63500" dir="3600000" algn="tl" rotWithShape="0">
                    <a:srgbClr val="000000">
                      <a:alpha val="70000"/>
                    </a:srgbClr>
                  </a:outerShdw>
                </a:effectLst>
                <a:latin typeface="Book Antiqua" pitchFamily="18" charset="0"/>
              </a:rPr>
              <a:t>Questions ?</a:t>
            </a:r>
            <a:endParaRPr lang="en-US" sz="7200" i="1" dirty="0">
              <a:ln w="18415" cmpd="sng">
                <a:solidFill>
                  <a:schemeClr val="accent3">
                    <a:lumMod val="50000"/>
                  </a:schemeClr>
                </a:solidFill>
                <a:prstDash val="solid"/>
              </a:ln>
              <a:solidFill>
                <a:schemeClr val="tx2">
                  <a:lumMod val="40000"/>
                  <a:lumOff val="60000"/>
                </a:schemeClr>
              </a:solidFill>
              <a:effectLst>
                <a:outerShdw blurRad="63500" dir="3600000" algn="tl" rotWithShape="0">
                  <a:srgbClr val="000000">
                    <a:alpha val="70000"/>
                  </a:srgbClr>
                </a:outerShdw>
              </a:effectLst>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752600" y="1676400"/>
            <a:ext cx="6032136" cy="4657725"/>
          </a:xfrm>
          <a:prstGeom prst="rect">
            <a:avLst/>
          </a:prstGeom>
          <a:noFill/>
          <a:ln w="9525">
            <a:noFill/>
            <a:miter lim="800000"/>
            <a:headEnd/>
            <a:tailEnd/>
          </a:ln>
        </p:spPr>
      </p:pic>
      <p:sp>
        <p:nvSpPr>
          <p:cNvPr id="3" name="TextBox 2"/>
          <p:cNvSpPr txBox="1"/>
          <p:nvPr/>
        </p:nvSpPr>
        <p:spPr>
          <a:xfrm>
            <a:off x="0" y="457200"/>
            <a:ext cx="9144000" cy="1077218"/>
          </a:xfrm>
          <a:prstGeom prst="rect">
            <a:avLst/>
          </a:prstGeom>
          <a:noFill/>
        </p:spPr>
        <p:txBody>
          <a:bodyPr wrap="square" rtlCol="0">
            <a:spAutoFit/>
          </a:bodyPr>
          <a:lstStyle/>
          <a:p>
            <a:pPr algn="ctr"/>
            <a:r>
              <a:rPr lang="en-US" sz="3200" b="1" dirty="0" smtClean="0">
                <a:solidFill>
                  <a:srgbClr val="FFC000"/>
                </a:solidFill>
                <a:latin typeface="Book Antiqua" pitchFamily="18" charset="0"/>
              </a:rPr>
              <a:t>Lake Jesup BMAP Area </a:t>
            </a:r>
          </a:p>
          <a:p>
            <a:pPr algn="ctr"/>
            <a:r>
              <a:rPr lang="en-US" sz="3200" b="1" dirty="0" smtClean="0">
                <a:solidFill>
                  <a:srgbClr val="FFC000"/>
                </a:solidFill>
                <a:latin typeface="Book Antiqua" pitchFamily="18" charset="0"/>
              </a:rPr>
              <a:t>and Local Governments</a:t>
            </a:r>
            <a:endParaRPr lang="en-US" sz="3200" b="1" dirty="0">
              <a:solidFill>
                <a:srgbClr val="FFC000"/>
              </a:solidFill>
              <a:latin typeface="Book Antiqua" pitchFamily="18" charset="0"/>
            </a:endParaRPr>
          </a:p>
        </p:txBody>
      </p:sp>
      <p:pic>
        <p:nvPicPr>
          <p:cNvPr id="4" name="Picture 3" descr="SEAL_Blue_Simple.jpg"/>
          <p:cNvPicPr>
            <a:picLocks noChangeAspect="1"/>
          </p:cNvPicPr>
          <p:nvPr/>
        </p:nvPicPr>
        <p:blipFill>
          <a:blip r:embed="rId4" cstate="print"/>
          <a:stretch>
            <a:fillRect/>
          </a:stretch>
        </p:blipFill>
        <p:spPr>
          <a:xfrm>
            <a:off x="152400" y="5486400"/>
            <a:ext cx="1230086" cy="12192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k Jesup and Orlando2_Google.jpg"/>
          <p:cNvPicPr>
            <a:picLocks noChangeAspect="1"/>
          </p:cNvPicPr>
          <p:nvPr/>
        </p:nvPicPr>
        <p:blipFill>
          <a:blip r:embed="rId3" cstate="print">
            <a:lum bright="-20000" contrast="-28000"/>
          </a:blip>
          <a:stretch>
            <a:fillRect/>
          </a:stretch>
        </p:blipFill>
        <p:spPr>
          <a:xfrm>
            <a:off x="0" y="0"/>
            <a:ext cx="9143999" cy="6858000"/>
          </a:xfrm>
          <a:prstGeom prst="rect">
            <a:avLst/>
          </a:prstGeom>
        </p:spPr>
      </p:pic>
      <p:sp>
        <p:nvSpPr>
          <p:cNvPr id="6" name="TextBox 5"/>
          <p:cNvSpPr txBox="1"/>
          <p:nvPr/>
        </p:nvSpPr>
        <p:spPr>
          <a:xfrm>
            <a:off x="1066800" y="4648200"/>
            <a:ext cx="2133600" cy="707886"/>
          </a:xfrm>
          <a:prstGeom prst="rect">
            <a:avLst/>
          </a:prstGeom>
          <a:no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4000" b="1" dirty="0" smtClean="0">
                <a:ln w="12700">
                  <a:solidFill>
                    <a:schemeClr val="tx2">
                      <a:lumMod val="75000"/>
                    </a:schemeClr>
                  </a:solidFill>
                  <a:prstDash val="solid"/>
                </a:ln>
                <a:solidFill>
                  <a:schemeClr val="bg1">
                    <a:lumMod val="95000"/>
                  </a:schemeClr>
                </a:solidFill>
                <a:effectLst>
                  <a:outerShdw blurRad="41275" dist="20320" dir="1800000" algn="tl" rotWithShape="0">
                    <a:srgbClr val="000000">
                      <a:alpha val="40000"/>
                    </a:srgbClr>
                  </a:outerShdw>
                </a:effectLst>
                <a:latin typeface="Book Antiqua" pitchFamily="18" charset="0"/>
              </a:rPr>
              <a:t>Orlando</a:t>
            </a:r>
            <a:endParaRPr lang="en-US" sz="3600" b="1" dirty="0" smtClean="0">
              <a:ln w="12700">
                <a:solidFill>
                  <a:schemeClr val="tx2">
                    <a:lumMod val="75000"/>
                  </a:schemeClr>
                </a:solidFill>
                <a:prstDash val="solid"/>
              </a:ln>
              <a:solidFill>
                <a:schemeClr val="bg1">
                  <a:lumMod val="95000"/>
                </a:schemeClr>
              </a:solidFill>
              <a:effectLst>
                <a:outerShdw blurRad="41275" dist="20320" dir="1800000" algn="tl" rotWithShape="0">
                  <a:srgbClr val="000000">
                    <a:alpha val="40000"/>
                  </a:srgbClr>
                </a:outerShdw>
              </a:effectLst>
              <a:latin typeface="Book Antiqua" pitchFamily="18" charset="0"/>
            </a:endParaRPr>
          </a:p>
        </p:txBody>
      </p:sp>
      <p:sp>
        <p:nvSpPr>
          <p:cNvPr id="7" name="Right Arrow 6"/>
          <p:cNvSpPr/>
          <p:nvPr/>
        </p:nvSpPr>
        <p:spPr>
          <a:xfrm rot="5400000">
            <a:off x="1859367" y="5455833"/>
            <a:ext cx="459526" cy="215861"/>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6248400" y="685800"/>
            <a:ext cx="2505814" cy="646331"/>
          </a:xfrm>
          <a:prstGeom prst="rect">
            <a:avLst/>
          </a:prstGeom>
          <a:noFill/>
        </p:spPr>
        <p:txBody>
          <a:bodyPr wrap="none" rtlCol="0">
            <a:spAutoFit/>
          </a:bodyPr>
          <a:lstStyle/>
          <a:p>
            <a:r>
              <a:rPr lang="en-US" sz="3600" b="1" dirty="0" smtClean="0">
                <a:ln w="12700">
                  <a:solidFill>
                    <a:schemeClr val="tx2">
                      <a:lumMod val="75000"/>
                    </a:schemeClr>
                  </a:solidFill>
                  <a:prstDash val="solid"/>
                </a:ln>
                <a:solidFill>
                  <a:schemeClr val="bg1">
                    <a:lumMod val="95000"/>
                  </a:schemeClr>
                </a:solidFill>
                <a:effectLst>
                  <a:outerShdw blurRad="41275" dist="20320" dir="1800000" algn="tl" rotWithShape="0">
                    <a:srgbClr val="000000">
                      <a:alpha val="40000"/>
                    </a:srgbClr>
                  </a:outerShdw>
                </a:effectLst>
                <a:latin typeface="Book Antiqua" pitchFamily="18" charset="0"/>
              </a:rPr>
              <a:t>Lake Jesup</a:t>
            </a:r>
            <a:endParaRPr lang="en-US" sz="3600" b="1" dirty="0">
              <a:ln w="12700">
                <a:solidFill>
                  <a:schemeClr val="tx2">
                    <a:lumMod val="75000"/>
                  </a:schemeClr>
                </a:solidFill>
                <a:prstDash val="solid"/>
              </a:ln>
              <a:solidFill>
                <a:schemeClr val="bg1">
                  <a:lumMod val="95000"/>
                </a:schemeClr>
              </a:solidFill>
              <a:effectLst>
                <a:outerShdw blurRad="41275" dist="20320" dir="1800000" algn="tl" rotWithShape="0">
                  <a:srgbClr val="000000">
                    <a:alpha val="40000"/>
                  </a:srgbClr>
                </a:outerShdw>
              </a:effectLst>
              <a:latin typeface="Book Antiqua"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well Br_Google.jpg"/>
          <p:cNvPicPr>
            <a:picLocks noChangeAspect="1"/>
          </p:cNvPicPr>
          <p:nvPr/>
        </p:nvPicPr>
        <p:blipFill>
          <a:blip r:embed="rId3" cstate="print">
            <a:lum bright="-11000" contrast="-25000"/>
          </a:blip>
          <a:stretch>
            <a:fillRect/>
          </a:stretch>
        </p:blipFill>
        <p:spPr>
          <a:xfrm>
            <a:off x="0" y="0"/>
            <a:ext cx="9144000" cy="6896695"/>
          </a:xfrm>
          <a:prstGeom prst="rect">
            <a:avLst/>
          </a:prstGeom>
          <a:gradFill flip="none" rotWithShape="1">
            <a:gsLst>
              <a:gs pos="0">
                <a:srgbClr val="000082"/>
              </a:gs>
              <a:gs pos="30000">
                <a:srgbClr val="66008F"/>
              </a:gs>
              <a:gs pos="64999">
                <a:srgbClr val="BA0066"/>
              </a:gs>
              <a:gs pos="89999">
                <a:srgbClr val="FF0000"/>
              </a:gs>
              <a:gs pos="100000">
                <a:srgbClr val="FF8200"/>
              </a:gs>
            </a:gsLst>
            <a:lin ang="0" scaled="0"/>
            <a:tileRect/>
          </a:gradFill>
          <a:ln>
            <a:noFill/>
          </a:ln>
        </p:spPr>
      </p:pic>
      <p:sp>
        <p:nvSpPr>
          <p:cNvPr id="3" name="Right Arrow 2"/>
          <p:cNvSpPr/>
          <p:nvPr/>
        </p:nvSpPr>
        <p:spPr>
          <a:xfrm rot="20233951">
            <a:off x="1238743" y="5535106"/>
            <a:ext cx="693994" cy="240727"/>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ight Arrow 3"/>
          <p:cNvSpPr/>
          <p:nvPr/>
        </p:nvSpPr>
        <p:spPr>
          <a:xfrm rot="2005994">
            <a:off x="2312769" y="5663611"/>
            <a:ext cx="451325" cy="229775"/>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ight Arrow 4"/>
          <p:cNvSpPr/>
          <p:nvPr/>
        </p:nvSpPr>
        <p:spPr>
          <a:xfrm rot="1890857">
            <a:off x="2846170" y="4673011"/>
            <a:ext cx="451325" cy="229775"/>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Arrow 5"/>
          <p:cNvSpPr/>
          <p:nvPr/>
        </p:nvSpPr>
        <p:spPr>
          <a:xfrm rot="17934232">
            <a:off x="3013425" y="5520975"/>
            <a:ext cx="451325" cy="229775"/>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Arrow 6"/>
          <p:cNvSpPr/>
          <p:nvPr/>
        </p:nvSpPr>
        <p:spPr>
          <a:xfrm rot="16200000">
            <a:off x="2468967" y="6217832"/>
            <a:ext cx="459526" cy="215861"/>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Arrow 7"/>
          <p:cNvSpPr/>
          <p:nvPr/>
        </p:nvSpPr>
        <p:spPr>
          <a:xfrm rot="19396413">
            <a:off x="4125595" y="4655196"/>
            <a:ext cx="612585" cy="239447"/>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rot="3259413">
            <a:off x="4891428" y="3321915"/>
            <a:ext cx="409663" cy="246217"/>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Arrow 9"/>
          <p:cNvSpPr/>
          <p:nvPr/>
        </p:nvSpPr>
        <p:spPr>
          <a:xfrm rot="5400000">
            <a:off x="5364567" y="3855633"/>
            <a:ext cx="459526" cy="215861"/>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Arrow 10"/>
          <p:cNvSpPr/>
          <p:nvPr/>
        </p:nvSpPr>
        <p:spPr>
          <a:xfrm rot="16200000">
            <a:off x="6126568" y="3703232"/>
            <a:ext cx="459526" cy="215861"/>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Arrow 11"/>
          <p:cNvSpPr/>
          <p:nvPr/>
        </p:nvSpPr>
        <p:spPr>
          <a:xfrm rot="16200000">
            <a:off x="6278967" y="2560232"/>
            <a:ext cx="459526" cy="215861"/>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Arrow 12"/>
          <p:cNvSpPr/>
          <p:nvPr/>
        </p:nvSpPr>
        <p:spPr>
          <a:xfrm rot="13903298">
            <a:off x="4038363" y="5319556"/>
            <a:ext cx="459526" cy="215861"/>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Arrow 13"/>
          <p:cNvSpPr/>
          <p:nvPr/>
        </p:nvSpPr>
        <p:spPr>
          <a:xfrm rot="20376926">
            <a:off x="5013185" y="4252995"/>
            <a:ext cx="451325" cy="229775"/>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rot="13668146">
            <a:off x="6234352" y="4399124"/>
            <a:ext cx="429254" cy="205430"/>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p:cNvCxnSpPr/>
          <p:nvPr/>
        </p:nvCxnSpPr>
        <p:spPr>
          <a:xfrm rot="16200000" flipH="1">
            <a:off x="6664035" y="4772890"/>
            <a:ext cx="152401" cy="152400"/>
          </a:xfrm>
          <a:prstGeom prst="line">
            <a:avLst/>
          </a:prstGeom>
          <a:ln w="92075"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6892635" y="5022271"/>
            <a:ext cx="152401" cy="152400"/>
          </a:xfrm>
          <a:prstGeom prst="line">
            <a:avLst/>
          </a:prstGeom>
          <a:ln w="92075"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7114310" y="5257801"/>
            <a:ext cx="152401" cy="152400"/>
          </a:xfrm>
          <a:prstGeom prst="line">
            <a:avLst/>
          </a:prstGeom>
          <a:ln w="92075"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0" y="0"/>
            <a:ext cx="4648200" cy="1323439"/>
          </a:xfrm>
          <a:prstGeom prst="rect">
            <a:avLst/>
          </a:prstGeom>
          <a:no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4000" b="1" dirty="0" smtClean="0">
                <a:ln w="12700">
                  <a:solidFill>
                    <a:schemeClr val="accent1">
                      <a:lumMod val="75000"/>
                    </a:schemeClr>
                  </a:solidFill>
                </a:ln>
                <a:solidFill>
                  <a:srgbClr val="FFC000"/>
                </a:solidFill>
                <a:latin typeface="Book Antiqua" pitchFamily="18" charset="0"/>
              </a:rPr>
              <a:t>Howell Branch </a:t>
            </a:r>
          </a:p>
          <a:p>
            <a:pPr algn="ctr"/>
            <a:r>
              <a:rPr lang="en-US" sz="4000" b="1" dirty="0" smtClean="0">
                <a:ln w="12700">
                  <a:solidFill>
                    <a:schemeClr val="accent1">
                      <a:lumMod val="75000"/>
                    </a:schemeClr>
                  </a:solidFill>
                </a:ln>
                <a:solidFill>
                  <a:srgbClr val="FFC000"/>
                </a:solidFill>
                <a:latin typeface="Book Antiqua" pitchFamily="18" charset="0"/>
              </a:rPr>
              <a:t>Chain of Lakes</a:t>
            </a:r>
            <a:endParaRPr lang="en-US" sz="3600" b="1" dirty="0" smtClean="0">
              <a:ln w="12700">
                <a:solidFill>
                  <a:schemeClr val="accent1">
                    <a:lumMod val="75000"/>
                  </a:schemeClr>
                </a:solidFill>
              </a:ln>
              <a:solidFill>
                <a:srgbClr val="FFC000"/>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3"/>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1000" fill="hold"/>
                                        <p:tgtEl>
                                          <p:spTgt spid="4"/>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1000" fill="hold"/>
                                        <p:tgtEl>
                                          <p:spTgt spid="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1000" fill="hold"/>
                                        <p:tgtEl>
                                          <p:spTgt spid="6"/>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100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1000" fill="hold"/>
                                        <p:tgtEl>
                                          <p:spTgt spid="13"/>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1000" fill="hold"/>
                                        <p:tgtEl>
                                          <p:spTgt spid="8"/>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1000" fill="hold"/>
                                        <p:tgtEl>
                                          <p:spTgt spid="14"/>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100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100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100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100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1000" fill="hold"/>
                                        <p:tgtEl>
                                          <p:spTgt spid="15"/>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nodeType="withEffect">
                                  <p:stCondLst>
                                    <p:cond delay="0"/>
                                  </p:stCondLst>
                                  <p:childTnLst>
                                    <p:anim calcmode="discrete" valueType="str">
                                      <p:cBhvr>
                                        <p:cTn id="32" dur="1000" fill="hold"/>
                                        <p:tgtEl>
                                          <p:spTgt spid="16"/>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nodeType="withEffect">
                                  <p:stCondLst>
                                    <p:cond delay="0"/>
                                  </p:stCondLst>
                                  <p:childTnLst>
                                    <p:anim calcmode="discrete" valueType="str">
                                      <p:cBhvr>
                                        <p:cTn id="34" dur="1000" fill="hold"/>
                                        <p:tgtEl>
                                          <p:spTgt spid="17"/>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nodeType="withEffect">
                                  <p:stCondLst>
                                    <p:cond delay="0"/>
                                  </p:stCondLst>
                                  <p:childTnLst>
                                    <p:anim calcmode="discrete" valueType="str">
                                      <p:cBhvr>
                                        <p:cTn id="36" dur="1000" fill="hold"/>
                                        <p:tgtEl>
                                          <p:spTgt spid="18"/>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7200"/>
            <a:ext cx="9144000" cy="707886"/>
          </a:xfrm>
          <a:prstGeom prst="rect">
            <a:avLst/>
          </a:prstGeom>
          <a:noFill/>
        </p:spPr>
        <p:txBody>
          <a:bodyPr wrap="square" rtlCol="0">
            <a:spAutoFit/>
          </a:bodyPr>
          <a:lstStyle/>
          <a:p>
            <a:pPr algn="ctr"/>
            <a:r>
              <a:rPr lang="en-US" sz="4000" b="1" u="sng" dirty="0" smtClean="0">
                <a:solidFill>
                  <a:schemeClr val="tx1">
                    <a:lumMod val="65000"/>
                    <a:lumOff val="35000"/>
                  </a:schemeClr>
                </a:solidFill>
                <a:latin typeface="Book Antiqua" pitchFamily="18" charset="0"/>
              </a:rPr>
              <a:t>City of Orlando</a:t>
            </a:r>
          </a:p>
        </p:txBody>
      </p:sp>
      <p:sp>
        <p:nvSpPr>
          <p:cNvPr id="3" name="TextBox 2"/>
          <p:cNvSpPr txBox="1"/>
          <p:nvPr/>
        </p:nvSpPr>
        <p:spPr>
          <a:xfrm>
            <a:off x="609600" y="1905000"/>
            <a:ext cx="7924800" cy="4524315"/>
          </a:xfrm>
          <a:prstGeom prst="rect">
            <a:avLst/>
          </a:prstGeom>
          <a:noFill/>
        </p:spPr>
        <p:txBody>
          <a:bodyPr wrap="square" rtlCol="0">
            <a:spAutoFit/>
          </a:bodyPr>
          <a:lstStyle/>
          <a:p>
            <a:r>
              <a:rPr lang="en-US" sz="3600" b="1" dirty="0" smtClean="0">
                <a:solidFill>
                  <a:srgbClr val="FFC000"/>
                </a:solidFill>
                <a:latin typeface="Book Antiqua" pitchFamily="18" charset="0"/>
              </a:rPr>
              <a:t>Projects prior to 2005: 154.6 lbs./yr TP reduction</a:t>
            </a:r>
          </a:p>
          <a:p>
            <a:endParaRPr lang="en-US" sz="3600" b="1" dirty="0" smtClean="0">
              <a:solidFill>
                <a:srgbClr val="FFC000"/>
              </a:solidFill>
              <a:latin typeface="Book Antiqua" pitchFamily="18" charset="0"/>
            </a:endParaRPr>
          </a:p>
          <a:p>
            <a:r>
              <a:rPr lang="en-US" sz="3600" b="1" dirty="0" smtClean="0">
                <a:solidFill>
                  <a:srgbClr val="FFC000"/>
                </a:solidFill>
                <a:latin typeface="Book Antiqua" pitchFamily="18" charset="0"/>
              </a:rPr>
              <a:t>2006 – 2011: 6 projects, $1M</a:t>
            </a:r>
          </a:p>
          <a:p>
            <a:endParaRPr lang="en-US" sz="3600" b="1" dirty="0">
              <a:solidFill>
                <a:srgbClr val="FFC000"/>
              </a:solidFill>
              <a:latin typeface="Book Antiqua" pitchFamily="18" charset="0"/>
            </a:endParaRPr>
          </a:p>
          <a:p>
            <a:r>
              <a:rPr lang="en-US" sz="3600" b="1" dirty="0" smtClean="0">
                <a:solidFill>
                  <a:srgbClr val="FFC000"/>
                </a:solidFill>
                <a:latin typeface="Book Antiqua" pitchFamily="18" charset="0"/>
              </a:rPr>
              <a:t>TP reduction: 113.2 lbs./yr</a:t>
            </a:r>
          </a:p>
          <a:p>
            <a:endParaRPr lang="en-US" sz="3600" b="1" dirty="0" smtClean="0">
              <a:solidFill>
                <a:schemeClr val="tx1">
                  <a:lumMod val="65000"/>
                  <a:lumOff val="35000"/>
                </a:schemeClr>
              </a:solidFill>
              <a:latin typeface="Book Antiqua" pitchFamily="18" charset="0"/>
            </a:endParaRPr>
          </a:p>
          <a:p>
            <a:endParaRPr lang="en-US" sz="3600" b="1" dirty="0" smtClean="0">
              <a:solidFill>
                <a:schemeClr val="tx1">
                  <a:lumMod val="65000"/>
                  <a:lumOff val="35000"/>
                </a:schemeClr>
              </a:solidFill>
              <a:latin typeface="Book Antiqua" pitchFamily="18" charset="0"/>
            </a:endParaRPr>
          </a:p>
        </p:txBody>
      </p:sp>
      <p:pic>
        <p:nvPicPr>
          <p:cNvPr id="7" name="Picture 6" descr="Seal_K_3IN_Simple.jpg"/>
          <p:cNvPicPr>
            <a:picLocks noChangeAspect="1"/>
          </p:cNvPicPr>
          <p:nvPr/>
        </p:nvPicPr>
        <p:blipFill>
          <a:blip r:embed="rId3" cstate="print">
            <a:lum bright="40000"/>
          </a:blip>
          <a:stretch>
            <a:fillRect/>
          </a:stretch>
        </p:blipFill>
        <p:spPr>
          <a:xfrm>
            <a:off x="7543800" y="5257800"/>
            <a:ext cx="1447800" cy="14478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7200"/>
            <a:ext cx="9144000" cy="707886"/>
          </a:xfrm>
          <a:prstGeom prst="rect">
            <a:avLst/>
          </a:prstGeom>
          <a:noFill/>
        </p:spPr>
        <p:txBody>
          <a:bodyPr wrap="square" rtlCol="0">
            <a:spAutoFit/>
          </a:bodyPr>
          <a:lstStyle/>
          <a:p>
            <a:pPr algn="ctr"/>
            <a:r>
              <a:rPr lang="en-US" sz="4000" b="1" u="sng" dirty="0" smtClean="0">
                <a:solidFill>
                  <a:schemeClr val="tx1">
                    <a:lumMod val="65000"/>
                    <a:lumOff val="35000"/>
                  </a:schemeClr>
                </a:solidFill>
                <a:latin typeface="Book Antiqua" pitchFamily="18" charset="0"/>
              </a:rPr>
              <a:t>City of Orlando</a:t>
            </a:r>
          </a:p>
        </p:txBody>
      </p:sp>
      <p:pic>
        <p:nvPicPr>
          <p:cNvPr id="3" name="Picture 2" descr="Seal_K_3IN_Simple.jpg"/>
          <p:cNvPicPr>
            <a:picLocks noChangeAspect="1"/>
          </p:cNvPicPr>
          <p:nvPr/>
        </p:nvPicPr>
        <p:blipFill>
          <a:blip r:embed="rId3" cstate="print">
            <a:lum bright="40000"/>
          </a:blip>
          <a:stretch>
            <a:fillRect/>
          </a:stretch>
        </p:blipFill>
        <p:spPr>
          <a:xfrm>
            <a:off x="7543800" y="5257800"/>
            <a:ext cx="1447800" cy="1447800"/>
          </a:xfrm>
          <a:prstGeom prst="rect">
            <a:avLst/>
          </a:prstGeom>
        </p:spPr>
      </p:pic>
      <p:sp>
        <p:nvSpPr>
          <p:cNvPr id="4" name="TextBox 3"/>
          <p:cNvSpPr txBox="1"/>
          <p:nvPr/>
        </p:nvSpPr>
        <p:spPr>
          <a:xfrm>
            <a:off x="609600" y="1905000"/>
            <a:ext cx="7315200" cy="4031873"/>
          </a:xfrm>
          <a:prstGeom prst="rect">
            <a:avLst/>
          </a:prstGeom>
          <a:noFill/>
        </p:spPr>
        <p:txBody>
          <a:bodyPr wrap="square" rtlCol="0">
            <a:spAutoFit/>
          </a:bodyPr>
          <a:lstStyle/>
          <a:p>
            <a:r>
              <a:rPr lang="en-US" sz="3200" b="1" dirty="0" smtClean="0">
                <a:solidFill>
                  <a:srgbClr val="FFC000"/>
                </a:solidFill>
                <a:latin typeface="Book Antiqua" pitchFamily="18" charset="0"/>
              </a:rPr>
              <a:t>Completed Projects for 2012 Update:</a:t>
            </a:r>
          </a:p>
          <a:p>
            <a:endParaRPr lang="en-US" sz="3200" b="1" dirty="0">
              <a:solidFill>
                <a:srgbClr val="FFC000"/>
              </a:solidFill>
              <a:latin typeface="Book Antiqua" pitchFamily="18" charset="0"/>
            </a:endParaRPr>
          </a:p>
          <a:p>
            <a:pPr lvl="1">
              <a:buFont typeface="Wingdings" pitchFamily="2" charset="2"/>
              <a:buChar char="q"/>
            </a:pPr>
            <a:r>
              <a:rPr lang="en-US" sz="3200" b="1" dirty="0" smtClean="0">
                <a:solidFill>
                  <a:srgbClr val="FFC000"/>
                </a:solidFill>
                <a:latin typeface="Book Antiqua" pitchFamily="18" charset="0"/>
              </a:rPr>
              <a:t>Guernsey Park Wet Detention Pond Expansion</a:t>
            </a:r>
          </a:p>
          <a:p>
            <a:pPr>
              <a:buFont typeface="Wingdings" pitchFamily="2" charset="2"/>
              <a:buChar char="q"/>
            </a:pPr>
            <a:endParaRPr lang="en-US" sz="3200" b="1" dirty="0" smtClean="0">
              <a:solidFill>
                <a:srgbClr val="FFC000"/>
              </a:solidFill>
              <a:latin typeface="Book Antiqua" pitchFamily="18" charset="0"/>
            </a:endParaRPr>
          </a:p>
          <a:p>
            <a:pPr lvl="1">
              <a:buFont typeface="Wingdings" pitchFamily="2" charset="2"/>
              <a:buChar char="q"/>
            </a:pPr>
            <a:r>
              <a:rPr lang="en-US" sz="3200" b="1" dirty="0" smtClean="0">
                <a:solidFill>
                  <a:srgbClr val="FFC000"/>
                </a:solidFill>
                <a:latin typeface="Book Antiqua" pitchFamily="18" charset="0"/>
              </a:rPr>
              <a:t>Lake Concord/Don Dudley Park      2</a:t>
            </a:r>
            <a:r>
              <a:rPr lang="en-US" sz="3200" b="1" baseline="30000" dirty="0" smtClean="0">
                <a:solidFill>
                  <a:srgbClr val="FFC000"/>
                </a:solidFill>
                <a:latin typeface="Book Antiqua" pitchFamily="18" charset="0"/>
              </a:rPr>
              <a:t>nd</a:t>
            </a:r>
            <a:r>
              <a:rPr lang="en-US" sz="3200" b="1" dirty="0" smtClean="0">
                <a:solidFill>
                  <a:srgbClr val="FFC000"/>
                </a:solidFill>
                <a:latin typeface="Book Antiqua" pitchFamily="18" charset="0"/>
              </a:rPr>
              <a:t> Generation Baffle Boxes</a:t>
            </a:r>
          </a:p>
          <a:p>
            <a:endParaRPr lang="en-US" sz="3200" b="1" dirty="0" smtClean="0">
              <a:solidFill>
                <a:schemeClr val="tx1">
                  <a:lumMod val="65000"/>
                  <a:lumOff val="3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57200"/>
            <a:ext cx="9144000" cy="523220"/>
          </a:xfrm>
          <a:prstGeom prst="rect">
            <a:avLst/>
          </a:prstGeom>
          <a:noFill/>
        </p:spPr>
        <p:txBody>
          <a:bodyPr wrap="square" rtlCol="0">
            <a:spAutoFit/>
          </a:bodyPr>
          <a:lstStyle/>
          <a:p>
            <a:pPr algn="ctr"/>
            <a:r>
              <a:rPr lang="en-US" sz="2800" b="1" u="sng" dirty="0" smtClean="0">
                <a:solidFill>
                  <a:srgbClr val="FFC000"/>
                </a:solidFill>
                <a:latin typeface="Book Antiqua" pitchFamily="18" charset="0"/>
              </a:rPr>
              <a:t>Guernsey Park Wet Detention Pond Expansion </a:t>
            </a:r>
          </a:p>
        </p:txBody>
      </p:sp>
      <p:pic>
        <p:nvPicPr>
          <p:cNvPr id="5123" name="Picture 3"/>
          <p:cNvPicPr>
            <a:picLocks noChangeAspect="1" noChangeArrowheads="1"/>
          </p:cNvPicPr>
          <p:nvPr/>
        </p:nvPicPr>
        <p:blipFill>
          <a:blip r:embed="rId3" cstate="print"/>
          <a:srcRect/>
          <a:stretch>
            <a:fillRect/>
          </a:stretch>
        </p:blipFill>
        <p:spPr bwMode="auto">
          <a:xfrm>
            <a:off x="304800" y="1143000"/>
            <a:ext cx="8458200" cy="5544864"/>
          </a:xfrm>
          <a:prstGeom prst="rect">
            <a:avLst/>
          </a:prstGeom>
          <a:noFill/>
          <a:ln w="9525">
            <a:noFill/>
            <a:miter lim="800000"/>
            <a:headEnd/>
            <a:tailEnd/>
          </a:ln>
        </p:spPr>
      </p:pic>
      <p:sp>
        <p:nvSpPr>
          <p:cNvPr id="8" name="TextBox 7"/>
          <p:cNvSpPr txBox="1"/>
          <p:nvPr/>
        </p:nvSpPr>
        <p:spPr>
          <a:xfrm>
            <a:off x="3352800" y="6248400"/>
            <a:ext cx="1242200"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Downtown</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
        <p:nvSpPr>
          <p:cNvPr id="9" name="TextBox 8"/>
          <p:cNvSpPr txBox="1"/>
          <p:nvPr/>
        </p:nvSpPr>
        <p:spPr>
          <a:xfrm>
            <a:off x="6400800" y="1828800"/>
            <a:ext cx="1398781"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Lake Virginia</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
        <p:nvSpPr>
          <p:cNvPr id="10" name="TextBox 9"/>
          <p:cNvSpPr txBox="1"/>
          <p:nvPr/>
        </p:nvSpPr>
        <p:spPr>
          <a:xfrm>
            <a:off x="5638800" y="2895600"/>
            <a:ext cx="1016753"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Lake Sue</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
        <p:nvSpPr>
          <p:cNvPr id="11" name="TextBox 10"/>
          <p:cNvSpPr txBox="1"/>
          <p:nvPr/>
        </p:nvSpPr>
        <p:spPr>
          <a:xfrm>
            <a:off x="2057400" y="4572000"/>
            <a:ext cx="1183466"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Lake Adair</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
        <p:nvSpPr>
          <p:cNvPr id="12" name="TextBox 11"/>
          <p:cNvSpPr txBox="1"/>
          <p:nvPr/>
        </p:nvSpPr>
        <p:spPr>
          <a:xfrm>
            <a:off x="2667000" y="4876800"/>
            <a:ext cx="1458413"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Lake Concord</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
        <p:nvSpPr>
          <p:cNvPr id="13" name="TextBox 12"/>
          <p:cNvSpPr txBox="1"/>
          <p:nvPr/>
        </p:nvSpPr>
        <p:spPr>
          <a:xfrm>
            <a:off x="3276600" y="4267200"/>
            <a:ext cx="1434945" cy="369332"/>
          </a:xfrm>
          <a:prstGeom prst="rect">
            <a:avLst/>
          </a:prstGeom>
          <a:noFill/>
        </p:spPr>
        <p:txBody>
          <a:bodyPr wrap="none" rtlCol="0">
            <a:spAutoFit/>
          </a:bodyPr>
          <a:lstStyle/>
          <a:p>
            <a:r>
              <a:rPr lang="en-US" b="1" dirty="0" smtClean="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rPr>
              <a:t>Lake Ivanhoe</a:t>
            </a:r>
            <a:endParaRPr lang="en-US" b="1" dirty="0">
              <a:ln w="12700">
                <a:solidFill>
                  <a:schemeClr val="tx2">
                    <a:satMod val="155000"/>
                  </a:schemeClr>
                </a:solidFill>
                <a:prstDash val="solid"/>
              </a:ln>
              <a:solidFill>
                <a:schemeClr val="bg2">
                  <a:tint val="85000"/>
                  <a:satMod val="155000"/>
                </a:schemeClr>
              </a:solidFill>
              <a:effectLst>
                <a:glow rad="101600">
                  <a:schemeClr val="accent5">
                    <a:satMod val="175000"/>
                    <a:alpha val="40000"/>
                  </a:schemeClr>
                </a:glow>
                <a:outerShdw blurRad="41275" dist="20320" dir="1800000" algn="tl" rotWithShape="0">
                  <a:srgbClr val="000000">
                    <a:alpha val="40000"/>
                  </a:srgbClr>
                </a:outerShdw>
              </a:effectLst>
            </a:endParaRPr>
          </a:p>
        </p:txBody>
      </p:sp>
      <p:sp>
        <p:nvSpPr>
          <p:cNvPr id="14" name="TextBox 13"/>
          <p:cNvSpPr txBox="1"/>
          <p:nvPr/>
        </p:nvSpPr>
        <p:spPr>
          <a:xfrm>
            <a:off x="914400" y="3276600"/>
            <a:ext cx="2442207" cy="523220"/>
          </a:xfrm>
          <a:prstGeom prst="rect">
            <a:avLst/>
          </a:prstGeom>
          <a:noFill/>
        </p:spPr>
        <p:txBody>
          <a:bodyPr wrap="none" rtlCol="0">
            <a:spAutoFit/>
          </a:bodyPr>
          <a:lstStyle/>
          <a:p>
            <a:r>
              <a:rPr lang="en-US" sz="2800" b="1" dirty="0" smtClean="0">
                <a:ln w="12700">
                  <a:solidFill>
                    <a:schemeClr val="tx2">
                      <a:satMod val="155000"/>
                    </a:schemeClr>
                  </a:solidFill>
                  <a:prstDash val="solid"/>
                </a:ln>
                <a:solidFill>
                  <a:schemeClr val="bg2">
                    <a:tint val="85000"/>
                    <a:satMod val="155000"/>
                  </a:schemeClr>
                </a:solidFill>
                <a:effectLst>
                  <a:glow rad="101600">
                    <a:schemeClr val="accent6">
                      <a:satMod val="175000"/>
                      <a:alpha val="40000"/>
                    </a:schemeClr>
                  </a:glow>
                  <a:outerShdw blurRad="41275" dist="20320" dir="1800000" algn="tl" rotWithShape="0">
                    <a:srgbClr val="000000">
                      <a:alpha val="40000"/>
                    </a:srgbClr>
                  </a:outerShdw>
                </a:effectLst>
              </a:rPr>
              <a:t>Guernsey Pond</a:t>
            </a:r>
            <a:endParaRPr lang="en-US" sz="2800" b="1" dirty="0">
              <a:ln w="12700">
                <a:solidFill>
                  <a:schemeClr val="tx2">
                    <a:satMod val="155000"/>
                  </a:schemeClr>
                </a:solidFill>
                <a:prstDash val="solid"/>
              </a:ln>
              <a:solidFill>
                <a:schemeClr val="bg2">
                  <a:tint val="85000"/>
                  <a:satMod val="155000"/>
                </a:schemeClr>
              </a:solidFill>
              <a:effectLst>
                <a:glow rad="101600">
                  <a:schemeClr val="accent6">
                    <a:satMod val="175000"/>
                    <a:alpha val="40000"/>
                  </a:schemeClr>
                </a:glow>
                <a:outerShdw blurRad="41275" dist="20320" dir="1800000" algn="tl" rotWithShape="0">
                  <a:srgbClr val="000000">
                    <a:alpha val="40000"/>
                  </a:srgbClr>
                </a:outerShdw>
              </a:effectLst>
            </a:endParaRPr>
          </a:p>
        </p:txBody>
      </p:sp>
      <p:sp>
        <p:nvSpPr>
          <p:cNvPr id="15" name="Down Arrow 14"/>
          <p:cNvSpPr/>
          <p:nvPr/>
        </p:nvSpPr>
        <p:spPr>
          <a:xfrm>
            <a:off x="2003289" y="3851533"/>
            <a:ext cx="321643" cy="552070"/>
          </a:xfrm>
          <a:prstGeom prst="downArrow">
            <a:avLst/>
          </a:prstGeom>
          <a:solidFill>
            <a:srgbClr val="FF0000"/>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fltVal val="0"/>
                                          </p:val>
                                        </p:tav>
                                        <p:tav tm="100000">
                                          <p:val>
                                            <p:strVal val="#ppt_h"/>
                                          </p:val>
                                        </p:tav>
                                      </p:tavLst>
                                    </p:anim>
                                    <p:animEffect transition="in" filter="fade">
                                      <p:cBhvr>
                                        <p:cTn id="1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57200"/>
            <a:ext cx="9144000" cy="584775"/>
          </a:xfrm>
          <a:prstGeom prst="rect">
            <a:avLst/>
          </a:prstGeom>
          <a:noFill/>
        </p:spPr>
        <p:txBody>
          <a:bodyPr wrap="square" rtlCol="0">
            <a:spAutoFit/>
          </a:bodyPr>
          <a:lstStyle/>
          <a:p>
            <a:pPr algn="ctr"/>
            <a:r>
              <a:rPr lang="en-US" sz="3200" b="1" u="sng" dirty="0" smtClean="0">
                <a:solidFill>
                  <a:srgbClr val="FFC000"/>
                </a:solidFill>
                <a:latin typeface="Book Antiqua" pitchFamily="18" charset="0"/>
              </a:rPr>
              <a:t>Guernsey Park Wet Detention Pond Expansion </a:t>
            </a:r>
          </a:p>
        </p:txBody>
      </p:sp>
      <p:sp>
        <p:nvSpPr>
          <p:cNvPr id="4" name="TextBox 3"/>
          <p:cNvSpPr txBox="1"/>
          <p:nvPr/>
        </p:nvSpPr>
        <p:spPr>
          <a:xfrm>
            <a:off x="609600" y="2209800"/>
            <a:ext cx="7924800" cy="3908762"/>
          </a:xfrm>
          <a:prstGeom prst="rect">
            <a:avLst/>
          </a:prstGeom>
          <a:noFill/>
        </p:spPr>
        <p:txBody>
          <a:bodyPr wrap="square" rtlCol="0">
            <a:spAutoFit/>
          </a:bodyPr>
          <a:lstStyle/>
          <a:p>
            <a:pPr>
              <a:buClr>
                <a:schemeClr val="tx2">
                  <a:lumMod val="50000"/>
                </a:schemeClr>
              </a:buClr>
              <a:buFont typeface="Wingdings" pitchFamily="2" charset="2"/>
              <a:buChar char="Ø"/>
            </a:pPr>
            <a:r>
              <a:rPr lang="en-US" sz="3200" b="1" dirty="0" smtClean="0">
                <a:solidFill>
                  <a:srgbClr val="FFC000"/>
                </a:solidFill>
                <a:latin typeface="Book Antiqua" pitchFamily="18" charset="0"/>
              </a:rPr>
              <a:t>Enlarging Guernsey Pond - Removal of 8,500 cubic ft of soil and liner installation for expansion of treatment area</a:t>
            </a:r>
          </a:p>
          <a:p>
            <a:pPr>
              <a:buClr>
                <a:schemeClr val="tx2">
                  <a:lumMod val="50000"/>
                </a:schemeClr>
              </a:buClr>
              <a:buFont typeface="Wingdings" pitchFamily="2" charset="2"/>
              <a:buChar char="Ø"/>
            </a:pPr>
            <a:endParaRPr lang="en-US" sz="3200" b="1" dirty="0">
              <a:solidFill>
                <a:srgbClr val="FFC000"/>
              </a:solidFill>
              <a:latin typeface="Book Antiqua" pitchFamily="18" charset="0"/>
            </a:endParaRPr>
          </a:p>
          <a:p>
            <a:pPr>
              <a:buClr>
                <a:schemeClr val="tx2">
                  <a:lumMod val="50000"/>
                </a:schemeClr>
              </a:buClr>
              <a:buFont typeface="Wingdings" pitchFamily="2" charset="2"/>
              <a:buChar char="Ø"/>
            </a:pPr>
            <a:r>
              <a:rPr lang="en-US" sz="3200" b="1" dirty="0" smtClean="0">
                <a:solidFill>
                  <a:srgbClr val="FFC000"/>
                </a:solidFill>
                <a:latin typeface="Book Antiqua" pitchFamily="18" charset="0"/>
              </a:rPr>
              <a:t>Plugging existing drainage outfall and installing new drainage system – more efficient flow and drainage of </a:t>
            </a:r>
            <a:r>
              <a:rPr lang="en-US" sz="3200" b="1" dirty="0" smtClean="0">
                <a:solidFill>
                  <a:srgbClr val="FFC000"/>
                </a:solidFill>
                <a:latin typeface="Book Antiqua" pitchFamily="18" charset="0"/>
              </a:rPr>
              <a:t>system</a:t>
            </a:r>
          </a:p>
          <a:p>
            <a:pPr>
              <a:buClr>
                <a:schemeClr val="tx2">
                  <a:lumMod val="50000"/>
                </a:schemeClr>
              </a:buClr>
              <a:buFont typeface="Wingdings" pitchFamily="2" charset="2"/>
              <a:buChar char="Ø"/>
            </a:pPr>
            <a:endParaRPr lang="en-US" sz="2400" b="1" dirty="0" smtClean="0">
              <a:solidFill>
                <a:srgbClr val="FFC000"/>
              </a:solidFill>
              <a:latin typeface="Book Antiqua"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luxe">
  <a:themeElements>
    <a:clrScheme name="Deluxe">
      <a:dk1>
        <a:sysClr val="windowText" lastClr="000000"/>
      </a:dk1>
      <a:lt1>
        <a:sysClr val="window" lastClr="FFFFFF"/>
      </a:lt1>
      <a:dk2>
        <a:srgbClr val="30356E"/>
      </a:dk2>
      <a:lt2>
        <a:srgbClr val="FFF9E5"/>
      </a:lt2>
      <a:accent1>
        <a:srgbClr val="CC4757"/>
      </a:accent1>
      <a:accent2>
        <a:srgbClr val="FF6F61"/>
      </a:accent2>
      <a:accent3>
        <a:srgbClr val="FF953E"/>
      </a:accent3>
      <a:accent4>
        <a:srgbClr val="F8BD52"/>
      </a:accent4>
      <a:accent5>
        <a:srgbClr val="46A6BD"/>
      </a:accent5>
      <a:accent6>
        <a:srgbClr val="5488BC"/>
      </a:accent6>
      <a:hlink>
        <a:srgbClr val="FA7D7A"/>
      </a:hlink>
      <a:folHlink>
        <a:srgbClr val="FFCF3E"/>
      </a:folHlink>
    </a:clrScheme>
    <a:fontScheme name="Deluxe">
      <a:majorFont>
        <a:latin typeface="Corbel"/>
        <a:ea typeface=""/>
        <a:cs typeface=""/>
        <a:font script="Jpan" typeface="HGｺﾞｼｯｸM"/>
        <a:font script="Hang" typeface="HY엽서L"/>
        <a:font script="Hans" typeface="华文新魏"/>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新魏"/>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luxe">
      <a:fillStyleLst>
        <a:solidFill>
          <a:schemeClr val="phClr"/>
        </a:solidFill>
        <a:gradFill rotWithShape="1">
          <a:gsLst>
            <a:gs pos="0">
              <a:schemeClr val="phClr">
                <a:tint val="20000"/>
                <a:satMod val="280000"/>
              </a:schemeClr>
            </a:gs>
            <a:gs pos="14000">
              <a:schemeClr val="phClr">
                <a:tint val="37000"/>
                <a:satMod val="250000"/>
              </a:schemeClr>
            </a:gs>
            <a:gs pos="45000">
              <a:schemeClr val="phClr">
                <a:tint val="53000"/>
                <a:satMod val="220000"/>
              </a:schemeClr>
            </a:gs>
            <a:gs pos="65000">
              <a:schemeClr val="phClr">
                <a:tint val="53000"/>
                <a:satMod val="220000"/>
              </a:schemeClr>
            </a:gs>
            <a:gs pos="86000">
              <a:schemeClr val="phClr">
                <a:tint val="42000"/>
                <a:satMod val="240000"/>
              </a:schemeClr>
            </a:gs>
            <a:gs pos="100000">
              <a:schemeClr val="phClr">
                <a:tint val="20000"/>
                <a:satMod val="230000"/>
              </a:schemeClr>
            </a:gs>
          </a:gsLst>
          <a:lin ang="16200000" scaled="1"/>
        </a:gradFill>
        <a:gradFill rotWithShape="1">
          <a:gsLst>
            <a:gs pos="0">
              <a:schemeClr val="phClr">
                <a:shade val="75000"/>
                <a:satMod val="160000"/>
              </a:schemeClr>
            </a:gs>
            <a:gs pos="60000">
              <a:schemeClr val="phClr">
                <a:satMod val="150000"/>
              </a:schemeClr>
            </a:gs>
            <a:gs pos="100000">
              <a:schemeClr val="phClr">
                <a:tint val="75000"/>
                <a:satMod val="200000"/>
              </a:schemeClr>
            </a:gs>
          </a:gsLst>
          <a:lin ang="16200000" scaled="1"/>
        </a:gradFill>
      </a:fillStyleLst>
      <a:lnStyleLst>
        <a:ln w="9525" cap="flat" cmpd="sng" algn="ctr">
          <a:solidFill>
            <a:schemeClr val="phClr">
              <a:satMod val="140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outerShdw blurRad="50800" dist="25400" dir="5400000" rotWithShape="0">
              <a:srgbClr val="000000">
                <a:alpha val="43137"/>
              </a:srgbClr>
            </a:outerShdw>
          </a:effectLst>
        </a:effectStyle>
        <a:effectStyle>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prstMaterial="powder">
            <a:bevelT w="152400"/>
            <a:contourClr>
              <a:schemeClr val="phClr"/>
            </a:contourClr>
          </a:sp3d>
        </a:effectStyle>
        <a:effectStyle>
          <a:effectLst>
            <a:reflection blurRad="12700" stA="26000" endPos="28000" dist="38100" dir="5400000" sy="-100000"/>
          </a:effectLst>
          <a:scene3d>
            <a:camera prst="orthographicFront" fov="0">
              <a:rot lat="0" lon="0" rev="0"/>
            </a:camera>
            <a:lightRig rig="contrasting" dir="t">
              <a:rot lat="0" lon="0" rev="16500000"/>
            </a:lightRig>
          </a:scene3d>
          <a:sp3d prstMaterial="powder">
            <a:bevelT w="190500" h="101600"/>
            <a:contourClr>
              <a:schemeClr val="phClr"/>
            </a:contourClr>
          </a:sp3d>
        </a:effectStyle>
      </a:effectStyleLst>
      <a:bgFillStyleLst>
        <a:solidFill>
          <a:schemeClr val="phClr"/>
        </a:solidFill>
        <a:gradFill rotWithShape="1">
          <a:gsLst>
            <a:gs pos="0">
              <a:schemeClr val="phClr">
                <a:tint val="43000"/>
                <a:satMod val="1550000"/>
              </a:schemeClr>
            </a:gs>
            <a:gs pos="1000">
              <a:schemeClr val="phClr">
                <a:tint val="48000"/>
                <a:satMod val="1550000"/>
              </a:schemeClr>
            </a:gs>
            <a:gs pos="90000">
              <a:schemeClr val="phClr">
                <a:shade val="18000"/>
                <a:satMod val="275000"/>
              </a:schemeClr>
            </a:gs>
          </a:gsLst>
          <a:path path="circle">
            <a:fillToRect r="210000" b="300000"/>
          </a:path>
        </a:gradFill>
        <a:gradFill rotWithShape="1">
          <a:gsLst>
            <a:gs pos="5000">
              <a:schemeClr val="phClr">
                <a:tint val="38000"/>
                <a:satMod val="1800000"/>
              </a:schemeClr>
            </a:gs>
            <a:gs pos="5000">
              <a:schemeClr val="phClr">
                <a:tint val="40000"/>
                <a:satMod val="1800000"/>
              </a:schemeClr>
            </a:gs>
            <a:gs pos="90000">
              <a:schemeClr val="phClr">
                <a:shade val="18000"/>
                <a:satMod val="275000"/>
              </a:schemeClr>
            </a:gs>
          </a:gsLst>
          <a:path path="circle">
            <a:fillToRect l="20000" t="30000" r="135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1576</TotalTime>
  <Words>937</Words>
  <Application>Microsoft Office PowerPoint</Application>
  <PresentationFormat>On-screen Show (4:3)</PresentationFormat>
  <Paragraphs>149</Paragraphs>
  <Slides>27</Slides>
  <Notes>17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Deluxe</vt:lpstr>
      <vt:lpstr>2012 Update: Projects Completed  for  the Lake Jesup BMAP</vt:lpstr>
      <vt:lpstr>Slide 2</vt:lpstr>
      <vt:lpstr>Slide 3</vt:lpstr>
      <vt:lpstr>Slide 4</vt:lpstr>
      <vt:lpstr>Slide 5</vt:lpstr>
      <vt:lpstr>Slide 6</vt:lpstr>
      <vt:lpstr>Slide 7</vt:lpstr>
      <vt:lpstr>Slide 8</vt:lpstr>
      <vt:lpstr>Slide 9</vt:lpstr>
      <vt:lpstr>Slide 10</vt:lpstr>
      <vt:lpstr>Guernsey Park Wet Detention Pond Expansion  (Continued) </vt:lpstr>
      <vt:lpstr>Slide 12</vt:lpstr>
      <vt:lpstr>Slide 13</vt:lpstr>
      <vt:lpstr>Lake Concord (Don Dudley Park) 2nd Generation Baffle Box Installation </vt:lpstr>
      <vt:lpstr>Lake Concord (Don Dudley Park) 2nd Generation Baffle Box Installation</vt:lpstr>
      <vt:lpstr>Baffle Box Transport  &amp; Installation</vt:lpstr>
      <vt:lpstr>Designed  In-House Double Boxes </vt:lpstr>
      <vt:lpstr>Lake Concord (Don Dudley Park) 2nd Generation Baffle Box Installation </vt:lpstr>
      <vt:lpstr>Slide 19</vt:lpstr>
      <vt:lpstr>Slide 20</vt:lpstr>
      <vt:lpstr>Slide 21</vt:lpstr>
      <vt:lpstr>Slide 22</vt:lpstr>
      <vt:lpstr>Slide 23</vt:lpstr>
      <vt:lpstr>Project Update:</vt:lpstr>
      <vt:lpstr>Slide 25</vt:lpstr>
      <vt:lpstr>Thank You! </vt:lpstr>
      <vt:lpstr>Slide 27</vt:lpstr>
    </vt:vector>
  </TitlesOfParts>
  <Company>City of Orlando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SPR19086</dc:creator>
  <cp:lastModifiedBy>MUH18883</cp:lastModifiedBy>
  <cp:revision>123</cp:revision>
  <dcterms:created xsi:type="dcterms:W3CDTF">2012-07-17T11:12:09Z</dcterms:created>
  <dcterms:modified xsi:type="dcterms:W3CDTF">2012-07-19T16:49:14Z</dcterms:modified>
</cp:coreProperties>
</file>