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7.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58" r:id="rId3"/>
    <p:sldId id="281" r:id="rId4"/>
    <p:sldId id="271" r:id="rId5"/>
    <p:sldId id="287" r:id="rId6"/>
    <p:sldId id="277" r:id="rId7"/>
    <p:sldId id="288" r:id="rId8"/>
    <p:sldId id="278" r:id="rId9"/>
    <p:sldId id="270" r:id="rId10"/>
    <p:sldId id="286" r:id="rId11"/>
    <p:sldId id="279" r:id="rId12"/>
    <p:sldId id="284" r:id="rId13"/>
    <p:sldId id="285" r:id="rId14"/>
    <p:sldId id="280" r:id="rId15"/>
    <p:sldId id="289" r:id="rId16"/>
    <p:sldId id="276" r:id="rId17"/>
    <p:sldId id="283"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913" autoAdjust="0"/>
  </p:normalViewPr>
  <p:slideViewPr>
    <p:cSldViewPr>
      <p:cViewPr varScale="1">
        <p:scale>
          <a:sx n="100" d="100"/>
          <a:sy n="100" d="100"/>
        </p:scale>
        <p:origin x="-29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1DF4A1A-F56D-4A1D-A502-7469D1EE29AB}" type="datetimeFigureOut">
              <a:rPr lang="en-US" smtClean="0"/>
              <a:pPr/>
              <a:t>7/30/2012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9A7C47-D079-4B96-802C-6826667DA2F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17</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C93E492C-E947-4D3B-8AC4-6AB8DB56A3E4}" type="datetimeFigureOut">
              <a:rPr lang="en-US" smtClean="0"/>
              <a:pPr/>
              <a:t>7/30/2012</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E420A41E-23B3-4163-9675-CDC37146D12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93E492C-E947-4D3B-8AC4-6AB8DB56A3E4}" type="datetimeFigureOut">
              <a:rPr lang="en-US" smtClean="0"/>
              <a:pPr/>
              <a:t>7/30/2012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20A41E-23B3-4163-9675-CDC37146D12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93E492C-E947-4D3B-8AC4-6AB8DB56A3E4}" type="datetimeFigureOut">
              <a:rPr lang="en-US" smtClean="0"/>
              <a:pPr/>
              <a:t>7/30/2012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20A41E-23B3-4163-9675-CDC37146D12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93E492C-E947-4D3B-8AC4-6AB8DB56A3E4}" type="datetimeFigureOut">
              <a:rPr lang="en-US" smtClean="0"/>
              <a:pPr/>
              <a:t>7/30/2012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20A41E-23B3-4163-9675-CDC37146D127}"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93E492C-E947-4D3B-8AC4-6AB8DB56A3E4}" type="datetimeFigureOut">
              <a:rPr lang="en-US" smtClean="0"/>
              <a:pPr/>
              <a:t>7/30/2012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20A41E-23B3-4163-9675-CDC37146D127}"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93E492C-E947-4D3B-8AC4-6AB8DB56A3E4}" type="datetimeFigureOut">
              <a:rPr lang="en-US" smtClean="0"/>
              <a:pPr/>
              <a:t>7/30/2012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420A41E-23B3-4163-9675-CDC37146D127}"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93E492C-E947-4D3B-8AC4-6AB8DB56A3E4}" type="datetimeFigureOut">
              <a:rPr lang="en-US" smtClean="0"/>
              <a:pPr/>
              <a:t>7/30/2012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420A41E-23B3-4163-9675-CDC37146D127}"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93E492C-E947-4D3B-8AC4-6AB8DB56A3E4}" type="datetimeFigureOut">
              <a:rPr lang="en-US" smtClean="0"/>
              <a:pPr/>
              <a:t>7/30/2012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420A41E-23B3-4163-9675-CDC37146D12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3E492C-E947-4D3B-8AC4-6AB8DB56A3E4}" type="datetimeFigureOut">
              <a:rPr lang="en-US" smtClean="0"/>
              <a:pPr/>
              <a:t>7/30/2012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420A41E-23B3-4163-9675-CDC37146D12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93E492C-E947-4D3B-8AC4-6AB8DB56A3E4}" type="datetimeFigureOut">
              <a:rPr lang="en-US" smtClean="0"/>
              <a:pPr/>
              <a:t>7/30/2012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420A41E-23B3-4163-9675-CDC37146D127}"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93E492C-E947-4D3B-8AC4-6AB8DB56A3E4}" type="datetimeFigureOut">
              <a:rPr lang="en-US" smtClean="0"/>
              <a:pPr/>
              <a:t>7/30/2012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E420A41E-23B3-4163-9675-CDC37146D127}"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93E492C-E947-4D3B-8AC4-6AB8DB56A3E4}" type="datetimeFigureOut">
              <a:rPr lang="en-US" smtClean="0"/>
              <a:pPr/>
              <a:t>7/30/2012</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420A41E-23B3-4163-9675-CDC37146D127}"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676400"/>
            <a:ext cx="7851648" cy="1828800"/>
          </a:xfrm>
        </p:spPr>
        <p:txBody>
          <a:bodyPr>
            <a:normAutofit/>
          </a:bodyPr>
          <a:lstStyle/>
          <a:p>
            <a:pPr algn="ctr"/>
            <a:r>
              <a:rPr lang="en-US" dirty="0" smtClean="0">
                <a:effectLst/>
              </a:rPr>
              <a:t>Lake Jesup BMAP 2012 Annual Progress Report</a:t>
            </a:r>
            <a:endParaRPr lang="en-US" dirty="0">
              <a:effectLst/>
            </a:endParaRPr>
          </a:p>
        </p:txBody>
      </p:sp>
      <p:sp>
        <p:nvSpPr>
          <p:cNvPr id="3" name="Subtitle 2"/>
          <p:cNvSpPr>
            <a:spLocks noGrp="1"/>
          </p:cNvSpPr>
          <p:nvPr>
            <p:ph type="subTitle" idx="1"/>
          </p:nvPr>
        </p:nvSpPr>
        <p:spPr>
          <a:xfrm>
            <a:off x="533400" y="3733800"/>
            <a:ext cx="7854696" cy="1752600"/>
          </a:xfrm>
        </p:spPr>
        <p:txBody>
          <a:bodyPr/>
          <a:lstStyle/>
          <a:p>
            <a:pPr algn="ctr"/>
            <a:r>
              <a:rPr lang="en-US" dirty="0" smtClean="0"/>
              <a:t>Basin Working Group Meeting</a:t>
            </a:r>
          </a:p>
          <a:p>
            <a:pPr algn="ctr"/>
            <a:r>
              <a:rPr lang="en-US" dirty="0" smtClean="0"/>
              <a:t>July 19, 2012</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Research Accomplishments, con’t</a:t>
            </a:r>
            <a:endParaRPr lang="en-US" dirty="0"/>
          </a:p>
        </p:txBody>
      </p:sp>
      <p:sp>
        <p:nvSpPr>
          <p:cNvPr id="3" name="Content Placeholder 2"/>
          <p:cNvSpPr>
            <a:spLocks noGrp="1"/>
          </p:cNvSpPr>
          <p:nvPr>
            <p:ph idx="1"/>
          </p:nvPr>
        </p:nvSpPr>
        <p:spPr/>
        <p:txBody>
          <a:bodyPr/>
          <a:lstStyle/>
          <a:p>
            <a:r>
              <a:rPr lang="en-US" dirty="0" smtClean="0"/>
              <a:t>Oviedo completed a study to determine the loading from the North Corporate Oviedo basin to Lake Jesup.</a:t>
            </a:r>
          </a:p>
          <a:p>
            <a:r>
              <a:rPr lang="en-US" dirty="0" smtClean="0"/>
              <a:t>Seminole County began the second phase of the seepage study to quantify loading from sediments and groundwater in Lake Jesup.</a:t>
            </a:r>
          </a:p>
          <a:p>
            <a:r>
              <a:rPr lang="en-US" dirty="0" smtClean="0"/>
              <a:t>The county is also starting efficiency monitoring of its Red Bug Lake Regional Stormwater Facility.</a:t>
            </a:r>
          </a:p>
          <a:p>
            <a:pPr>
              <a:buNone/>
            </a:pPr>
            <a:endParaRPr lang="en-US" dirty="0"/>
          </a:p>
        </p:txBody>
      </p:sp>
      <p:pic>
        <p:nvPicPr>
          <p:cNvPr id="6" name="Picture 5" descr="Oviedo Logo"/>
          <p:cNvPicPr>
            <a:picLocks noChangeAspect="1"/>
          </p:cNvPicPr>
          <p:nvPr/>
        </p:nvPicPr>
        <p:blipFill>
          <a:blip r:embed="rId3" cstate="email"/>
          <a:stretch>
            <a:fillRect/>
          </a:stretch>
        </p:blipFill>
        <p:spPr>
          <a:xfrm>
            <a:off x="2819400" y="5114544"/>
            <a:ext cx="1348694" cy="1362456"/>
          </a:xfrm>
          <a:prstGeom prst="rect">
            <a:avLst/>
          </a:prstGeom>
        </p:spPr>
      </p:pic>
      <p:pic>
        <p:nvPicPr>
          <p:cNvPr id="7" name="Picture 6" descr="SJRWMD logo"/>
          <p:cNvPicPr>
            <a:picLocks noChangeAspect="1"/>
          </p:cNvPicPr>
          <p:nvPr/>
        </p:nvPicPr>
        <p:blipFill>
          <a:blip r:embed="rId4" cstate="email"/>
          <a:stretch>
            <a:fillRect/>
          </a:stretch>
        </p:blipFill>
        <p:spPr>
          <a:xfrm>
            <a:off x="4495800" y="5257800"/>
            <a:ext cx="2504418" cy="9525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fontScale="90000"/>
          </a:bodyPr>
          <a:lstStyle/>
          <a:p>
            <a:pPr algn="ctr"/>
            <a:r>
              <a:rPr lang="en-US" dirty="0" smtClean="0"/>
              <a:t>Research Accomplishments, con’t</a:t>
            </a:r>
            <a:endParaRPr lang="en-US" dirty="0"/>
          </a:p>
        </p:txBody>
      </p:sp>
      <p:sp>
        <p:nvSpPr>
          <p:cNvPr id="3" name="Content Placeholder 2"/>
          <p:cNvSpPr>
            <a:spLocks noGrp="1"/>
          </p:cNvSpPr>
          <p:nvPr>
            <p:ph idx="1"/>
          </p:nvPr>
        </p:nvSpPr>
        <p:spPr>
          <a:xfrm>
            <a:off x="228600" y="1447800"/>
            <a:ext cx="8763000" cy="4038600"/>
          </a:xfrm>
        </p:spPr>
        <p:txBody>
          <a:bodyPr>
            <a:normAutofit fontScale="85000" lnSpcReduction="20000"/>
          </a:bodyPr>
          <a:lstStyle/>
          <a:p>
            <a:r>
              <a:rPr lang="en-US" sz="3000" dirty="0" smtClean="0"/>
              <a:t>St. Johns River Water Management District (SJRWMD) completed its sediment nutrient flux research study, which found high rates of sediment resuspension and deposition in Lake Jesup.  The TP flux between the sediments and water column was estimated at 23 metric tons per year.</a:t>
            </a:r>
          </a:p>
          <a:p>
            <a:r>
              <a:rPr lang="en-US" sz="3000" dirty="0" smtClean="0"/>
              <a:t>SJRWMD estimated reuse contributions in the watershed using a model.  The model estimated the TP load to be 5 metric tons per year.  SJRWMD, FDEP, and University of Florida – Institute of Food and Agricultural Sciences are developing fertilizer BMPs for reuse irrigation.</a:t>
            </a:r>
          </a:p>
          <a:p>
            <a:endParaRPr lang="en-US" dirty="0" smtClean="0"/>
          </a:p>
          <a:p>
            <a:endParaRPr lang="en-US" dirty="0"/>
          </a:p>
        </p:txBody>
      </p:sp>
      <p:pic>
        <p:nvPicPr>
          <p:cNvPr id="5" name="Picture 4" descr="SJRWMD logo"/>
          <p:cNvPicPr>
            <a:picLocks noChangeAspect="1"/>
          </p:cNvPicPr>
          <p:nvPr/>
        </p:nvPicPr>
        <p:blipFill>
          <a:blip r:embed="rId3" cstate="email"/>
          <a:stretch>
            <a:fillRect/>
          </a:stretch>
        </p:blipFill>
        <p:spPr>
          <a:xfrm>
            <a:off x="3657600" y="5105400"/>
            <a:ext cx="1752600" cy="17526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066800"/>
            <a:ext cx="8991600" cy="1143000"/>
          </a:xfrm>
        </p:spPr>
        <p:txBody>
          <a:bodyPr>
            <a:noAutofit/>
          </a:bodyPr>
          <a:lstStyle/>
          <a:p>
            <a:pPr algn="ctr"/>
            <a:r>
              <a:rPr lang="en-US" sz="4800" dirty="0" smtClean="0"/>
              <a:t>Lake Jesup Interagency Restoration Strategy</a:t>
            </a:r>
            <a:endParaRPr lang="en-US" sz="4800" dirty="0"/>
          </a:p>
        </p:txBody>
      </p:sp>
      <p:sp>
        <p:nvSpPr>
          <p:cNvPr id="8" name="Content Placeholder 7"/>
          <p:cNvSpPr>
            <a:spLocks noGrp="1"/>
          </p:cNvSpPr>
          <p:nvPr>
            <p:ph idx="1"/>
          </p:nvPr>
        </p:nvSpPr>
        <p:spPr>
          <a:xfrm>
            <a:off x="304800" y="2240280"/>
            <a:ext cx="8534400" cy="4465320"/>
          </a:xfrm>
        </p:spPr>
        <p:txBody>
          <a:bodyPr>
            <a:normAutofit/>
          </a:bodyPr>
          <a:lstStyle/>
          <a:p>
            <a:r>
              <a:rPr lang="en-US" dirty="0" smtClean="0"/>
              <a:t>The Strategy was jointly developed by FDEP, SJRWMD, and the Florida Fish and Wildlife Conservation Commission (FWC).</a:t>
            </a:r>
          </a:p>
          <a:p>
            <a:r>
              <a:rPr lang="en-US" dirty="0" smtClean="0"/>
              <a:t>Includes two phases:</a:t>
            </a:r>
          </a:p>
          <a:p>
            <a:pPr marL="850392" lvl="1" indent="-457200">
              <a:buClr>
                <a:schemeClr val="accent3"/>
              </a:buClr>
            </a:pPr>
            <a:r>
              <a:rPr lang="en-US" dirty="0" smtClean="0"/>
              <a:t>Phase 1 - Development of BMAP, reduce external loading to the lake, and reduce nutrients in the water column.</a:t>
            </a:r>
          </a:p>
          <a:p>
            <a:pPr marL="850392" lvl="1" indent="-457200">
              <a:buClr>
                <a:schemeClr val="accent3"/>
              </a:buClr>
            </a:pPr>
            <a:r>
              <a:rPr lang="en-US" dirty="0" smtClean="0"/>
              <a:t>Phase 2 – Implemented as needed based on results of Phase 1.</a:t>
            </a:r>
          </a:p>
          <a:p>
            <a:pPr marL="484632" indent="-457200"/>
            <a:r>
              <a:rPr lang="en-US" dirty="0" smtClean="0"/>
              <a:t>Strategy was endorsed by the agencies in January 2008.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143000"/>
          </a:xfrm>
        </p:spPr>
        <p:txBody>
          <a:bodyPr>
            <a:normAutofit fontScale="90000"/>
          </a:bodyPr>
          <a:lstStyle/>
          <a:p>
            <a:pPr algn="ctr"/>
            <a:r>
              <a:rPr lang="en-US" dirty="0" smtClean="0"/>
              <a:t>Interagency Restoration Strategy, con’t</a:t>
            </a:r>
            <a:endParaRPr lang="en-US" dirty="0"/>
          </a:p>
        </p:txBody>
      </p:sp>
      <p:sp>
        <p:nvSpPr>
          <p:cNvPr id="3" name="Content Placeholder 2"/>
          <p:cNvSpPr>
            <a:spLocks noGrp="1"/>
          </p:cNvSpPr>
          <p:nvPr>
            <p:ph idx="1"/>
          </p:nvPr>
        </p:nvSpPr>
        <p:spPr>
          <a:xfrm>
            <a:off x="457200" y="2164080"/>
            <a:ext cx="8229600" cy="4389120"/>
          </a:xfrm>
        </p:spPr>
        <p:txBody>
          <a:bodyPr>
            <a:normAutofit lnSpcReduction="10000"/>
          </a:bodyPr>
          <a:lstStyle/>
          <a:p>
            <a:r>
              <a:rPr lang="en-US" dirty="0" smtClean="0"/>
              <a:t>An addendum to the Strategy was finalized in January 2011 to address several changes in the basin:</a:t>
            </a:r>
          </a:p>
          <a:p>
            <a:pPr lvl="1">
              <a:buClr>
                <a:schemeClr val="accent3"/>
              </a:buClr>
            </a:pPr>
            <a:r>
              <a:rPr lang="en-US" dirty="0" smtClean="0"/>
              <a:t>BMAP spread the reductions over 15 years.</a:t>
            </a:r>
          </a:p>
          <a:p>
            <a:pPr lvl="1">
              <a:buClr>
                <a:schemeClr val="accent3"/>
              </a:buClr>
            </a:pPr>
            <a:r>
              <a:rPr lang="en-US" dirty="0" smtClean="0"/>
              <a:t>Improved reuse management and elimination of sludge disposal at Site 10.</a:t>
            </a:r>
          </a:p>
          <a:p>
            <a:pPr lvl="1">
              <a:buClr>
                <a:schemeClr val="accent3"/>
              </a:buClr>
            </a:pPr>
            <a:r>
              <a:rPr lang="en-US" dirty="0" smtClean="0"/>
              <a:t>U.S. Army Corps of Engineers 1135 project determination.</a:t>
            </a:r>
          </a:p>
          <a:p>
            <a:pPr lvl="1">
              <a:buClr>
                <a:schemeClr val="accent3"/>
              </a:buClr>
            </a:pPr>
            <a:r>
              <a:rPr lang="en-US" dirty="0" smtClean="0"/>
              <a:t>Construction of new State Road 46 high-span bridge.</a:t>
            </a:r>
          </a:p>
          <a:p>
            <a:pPr lvl="1">
              <a:buClr>
                <a:schemeClr val="accent3"/>
              </a:buClr>
            </a:pPr>
            <a:r>
              <a:rPr lang="en-US" dirty="0" smtClean="0"/>
              <a:t>Updated list of regional projects.</a:t>
            </a:r>
          </a:p>
          <a:p>
            <a:pPr lvl="1">
              <a:buClr>
                <a:schemeClr val="accent3"/>
              </a:buClr>
            </a:pPr>
            <a:r>
              <a:rPr lang="en-US" dirty="0" smtClean="0"/>
              <a:t>New timeline with parallel efforts to replace previous sequential timeline.</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143000"/>
          </a:xfrm>
        </p:spPr>
        <p:txBody>
          <a:bodyPr>
            <a:normAutofit fontScale="90000"/>
          </a:bodyPr>
          <a:lstStyle/>
          <a:p>
            <a:pPr algn="ctr"/>
            <a:r>
              <a:rPr lang="en-US" dirty="0" smtClean="0"/>
              <a:t>Interagency Restoration  Strategy, con’t</a:t>
            </a:r>
            <a:endParaRPr lang="en-US" dirty="0"/>
          </a:p>
        </p:txBody>
      </p:sp>
      <p:sp>
        <p:nvSpPr>
          <p:cNvPr id="3" name="Content Placeholder 2"/>
          <p:cNvSpPr>
            <a:spLocks noGrp="1"/>
          </p:cNvSpPr>
          <p:nvPr>
            <p:ph idx="1"/>
          </p:nvPr>
        </p:nvSpPr>
        <p:spPr>
          <a:xfrm>
            <a:off x="457200" y="2240280"/>
            <a:ext cx="8229600" cy="4084320"/>
          </a:xfrm>
        </p:spPr>
        <p:txBody>
          <a:bodyPr>
            <a:normAutofit/>
          </a:bodyPr>
          <a:lstStyle/>
          <a:p>
            <a:r>
              <a:rPr lang="en-US" dirty="0" smtClean="0"/>
              <a:t>The Strategy addendum was not signed by the Executive Directors at each agency.</a:t>
            </a:r>
          </a:p>
          <a:p>
            <a:r>
              <a:rPr lang="en-US" dirty="0" smtClean="0"/>
              <a:t>Agency staff determined that the modifications in the addendum were not significant and were consistent with the goals in the original Strategy, which the Executive Directors have signed.</a:t>
            </a:r>
          </a:p>
          <a:p>
            <a:r>
              <a:rPr lang="en-US" dirty="0" smtClean="0"/>
              <a:t>The activities in the Strategy are being implemented and an update is included in the BMAP annual progress report.</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143000"/>
          </a:xfrm>
        </p:spPr>
        <p:txBody>
          <a:bodyPr>
            <a:normAutofit fontScale="90000"/>
          </a:bodyPr>
          <a:lstStyle/>
          <a:p>
            <a:pPr algn="ctr"/>
            <a:r>
              <a:rPr lang="en-US" dirty="0" smtClean="0"/>
              <a:t>Interagency Restoration Strategy, con’t</a:t>
            </a:r>
            <a:endParaRPr lang="en-US" dirty="0"/>
          </a:p>
        </p:txBody>
      </p:sp>
      <p:sp>
        <p:nvSpPr>
          <p:cNvPr id="3" name="Content Placeholder 2"/>
          <p:cNvSpPr>
            <a:spLocks noGrp="1"/>
          </p:cNvSpPr>
          <p:nvPr>
            <p:ph idx="1"/>
          </p:nvPr>
        </p:nvSpPr>
        <p:spPr>
          <a:xfrm>
            <a:off x="457200" y="2133600"/>
            <a:ext cx="8229600" cy="4724400"/>
          </a:xfrm>
        </p:spPr>
        <p:txBody>
          <a:bodyPr>
            <a:normAutofit lnSpcReduction="10000"/>
          </a:bodyPr>
          <a:lstStyle/>
          <a:p>
            <a:r>
              <a:rPr lang="en-US" dirty="0" smtClean="0"/>
              <a:t>As part of the Strategy, SJRWMD has completed feasibility studies for several regional projects:</a:t>
            </a:r>
          </a:p>
          <a:p>
            <a:pPr lvl="1">
              <a:buClr>
                <a:schemeClr val="accent3"/>
              </a:buClr>
            </a:pPr>
            <a:r>
              <a:rPr lang="en-US" dirty="0" smtClean="0"/>
              <a:t>In-lake TP reduction pay-for-performance project completed its 3</a:t>
            </a:r>
            <a:r>
              <a:rPr lang="en-US" baseline="30000" dirty="0" smtClean="0"/>
              <a:t>rd</a:t>
            </a:r>
            <a:r>
              <a:rPr lang="en-US" dirty="0" smtClean="0"/>
              <a:t> year of the 5-year project timeframe.</a:t>
            </a:r>
          </a:p>
          <a:p>
            <a:pPr lvl="1">
              <a:buClr>
                <a:schemeClr val="accent3"/>
              </a:buClr>
            </a:pPr>
            <a:r>
              <a:rPr lang="en-US" dirty="0" smtClean="0"/>
              <a:t>First phase of the floating TP treatment feasibility study is complete.  Initial results show 40%-97% TP removal.  SJRWMD will provide technical support and the scope of work to any entity interested in this option.</a:t>
            </a:r>
          </a:p>
          <a:p>
            <a:pPr lvl="1">
              <a:buClr>
                <a:schemeClr val="accent3"/>
              </a:buClr>
            </a:pPr>
            <a:r>
              <a:rPr lang="en-US" dirty="0" smtClean="0"/>
              <a:t>Completed the feasibility study for using alum to reduce TP concentrations in the tributaries.  Conceptual systems can remove 4-6 metric tons/yr of TP.  Deciding factors on where to place the systems will be land availability and proximity to Lake Jesup.</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pPr algn="ctr"/>
            <a:r>
              <a:rPr lang="en-US" dirty="0" smtClean="0"/>
              <a:t>Issues</a:t>
            </a:r>
            <a:endParaRPr lang="en-US" dirty="0"/>
          </a:p>
        </p:txBody>
      </p:sp>
      <p:sp>
        <p:nvSpPr>
          <p:cNvPr id="3" name="Content Placeholder 2"/>
          <p:cNvSpPr>
            <a:spLocks noGrp="1"/>
          </p:cNvSpPr>
          <p:nvPr>
            <p:ph idx="1"/>
          </p:nvPr>
        </p:nvSpPr>
        <p:spPr>
          <a:xfrm>
            <a:off x="304800" y="1752600"/>
            <a:ext cx="8686800" cy="4800600"/>
          </a:xfrm>
        </p:spPr>
        <p:txBody>
          <a:bodyPr>
            <a:normAutofit lnSpcReduction="10000"/>
          </a:bodyPr>
          <a:lstStyle/>
          <a:p>
            <a:r>
              <a:rPr lang="en-US" dirty="0" smtClean="0"/>
              <a:t>Several entities have encountered delays with their project implementation.  However, these delays are not causing an issue with BMAP compliance because the stakeholders have either already achieved their BMAP required reductions or have still planned the projects during the first BMAP iteration. </a:t>
            </a:r>
          </a:p>
          <a:p>
            <a:r>
              <a:rPr lang="en-US" dirty="0" smtClean="0"/>
              <a:t>The stakeholders noted that obtaining funding for the projects and research studies has been an issue.  </a:t>
            </a:r>
          </a:p>
          <a:p>
            <a:r>
              <a:rPr lang="en-US" dirty="0" smtClean="0"/>
              <a:t>Data were not collected from a few of the monitoring stations due to low flow conditions from lack of rainfall.  The locations of these stations may need to be modified in the future if low flow continues to be an issue. </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70888"/>
            <a:ext cx="8305800" cy="2115312"/>
          </a:xfrm>
        </p:spPr>
        <p:txBody>
          <a:bodyPr>
            <a:normAutofit/>
          </a:bodyPr>
          <a:lstStyle/>
          <a:p>
            <a:pPr algn="ctr"/>
            <a:r>
              <a:rPr lang="en-US" dirty="0" smtClean="0"/>
              <a:t>Questions and Discussion on the Annual Progress Report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Annual Report Overview</a:t>
            </a:r>
            <a:endParaRPr lang="en-US" dirty="0"/>
          </a:p>
        </p:txBody>
      </p:sp>
      <p:sp>
        <p:nvSpPr>
          <p:cNvPr id="3" name="Content Placeholder 2"/>
          <p:cNvSpPr>
            <a:spLocks noGrp="1"/>
          </p:cNvSpPr>
          <p:nvPr>
            <p:ph idx="1"/>
          </p:nvPr>
        </p:nvSpPr>
        <p:spPr/>
        <p:txBody>
          <a:bodyPr/>
          <a:lstStyle/>
          <a:p>
            <a:r>
              <a:rPr lang="en-US" dirty="0" smtClean="0"/>
              <a:t>This is the second annual progress report on the basin management action plan (BMAP) activities.</a:t>
            </a:r>
          </a:p>
          <a:p>
            <a:r>
              <a:rPr lang="en-US" dirty="0" smtClean="0"/>
              <a:t>Information was provided by the stakeholders on activities from June 1, 2011 through May 31, 2012.</a:t>
            </a:r>
          </a:p>
          <a:p>
            <a:r>
              <a:rPr lang="en-US" dirty="0" smtClean="0"/>
              <a:t>The report includes:</a:t>
            </a:r>
          </a:p>
          <a:p>
            <a:pPr lvl="1">
              <a:buClr>
                <a:schemeClr val="accent3"/>
              </a:buClr>
            </a:pPr>
            <a:r>
              <a:rPr lang="en-US" dirty="0" smtClean="0"/>
              <a:t>Major accomplishments;</a:t>
            </a:r>
          </a:p>
          <a:p>
            <a:pPr lvl="1">
              <a:buClr>
                <a:schemeClr val="accent3"/>
              </a:buClr>
            </a:pPr>
            <a:r>
              <a:rPr lang="en-US" dirty="0" smtClean="0"/>
              <a:t>Major issues; and </a:t>
            </a:r>
          </a:p>
          <a:p>
            <a:pPr lvl="1">
              <a:buClr>
                <a:schemeClr val="accent3"/>
              </a:buClr>
            </a:pPr>
            <a:r>
              <a:rPr lang="en-US" dirty="0" smtClean="0"/>
              <a:t>Upcoming year activities.</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Background on the BMAP</a:t>
            </a:r>
            <a:endParaRPr lang="en-US" dirty="0"/>
          </a:p>
        </p:txBody>
      </p:sp>
      <p:sp>
        <p:nvSpPr>
          <p:cNvPr id="3" name="Content Placeholder 2"/>
          <p:cNvSpPr>
            <a:spLocks noGrp="1"/>
          </p:cNvSpPr>
          <p:nvPr>
            <p:ph idx="1"/>
          </p:nvPr>
        </p:nvSpPr>
        <p:spPr>
          <a:xfrm>
            <a:off x="457200" y="1935480"/>
            <a:ext cx="8229600" cy="4693920"/>
          </a:xfrm>
        </p:spPr>
        <p:txBody>
          <a:bodyPr>
            <a:normAutofit/>
          </a:bodyPr>
          <a:lstStyle/>
          <a:p>
            <a:r>
              <a:rPr lang="en-US" dirty="0" smtClean="0"/>
              <a:t>The total maximum daily loads (TMDLs) for Lake Jesup were adopted in April 2006 for total phosphorus (TP) and total nitrogen (TN).</a:t>
            </a:r>
          </a:p>
          <a:p>
            <a:r>
              <a:rPr lang="en-US" dirty="0" smtClean="0"/>
              <a:t>The BMAP focused on achieving the TP reductions over a 15-year period.</a:t>
            </a:r>
          </a:p>
          <a:p>
            <a:r>
              <a:rPr lang="en-US" dirty="0" smtClean="0"/>
              <a:t>Detailed allocations were made to the responsible stakeholders to achieve the first one-third of the reductions over a 5-year period.</a:t>
            </a:r>
          </a:p>
          <a:p>
            <a:r>
              <a:rPr lang="en-US" dirty="0" smtClean="0"/>
              <a:t>The BMAP was adopted by the Florida Department of Environmental Protection (FDEP) Secretary in May 2010.</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pPr algn="ctr"/>
            <a:r>
              <a:rPr lang="en-US" dirty="0" smtClean="0"/>
              <a:t>Accomplishments</a:t>
            </a:r>
            <a:endParaRPr lang="en-US" dirty="0"/>
          </a:p>
        </p:txBody>
      </p:sp>
      <p:sp>
        <p:nvSpPr>
          <p:cNvPr id="3" name="Content Placeholder 2"/>
          <p:cNvSpPr>
            <a:spLocks noGrp="1"/>
          </p:cNvSpPr>
          <p:nvPr>
            <p:ph idx="1"/>
          </p:nvPr>
        </p:nvSpPr>
        <p:spPr>
          <a:xfrm>
            <a:off x="457200" y="1600200"/>
            <a:ext cx="8229600" cy="2057400"/>
          </a:xfrm>
        </p:spPr>
        <p:txBody>
          <a:bodyPr>
            <a:normAutofit/>
          </a:bodyPr>
          <a:lstStyle/>
          <a:p>
            <a:pPr marL="274320" lvl="1" indent="-274320">
              <a:buClr>
                <a:schemeClr val="accent3"/>
              </a:buClr>
              <a:buSzPct val="95000"/>
            </a:pPr>
            <a:r>
              <a:rPr lang="en-US" dirty="0" smtClean="0"/>
              <a:t>City of Altamonte Springs completed a native vegetation planting along Lake Maltbie.</a:t>
            </a:r>
          </a:p>
          <a:p>
            <a:pPr marL="274320" lvl="1" indent="-274320">
              <a:buClr>
                <a:schemeClr val="accent3"/>
              </a:buClr>
              <a:buSzPct val="95000"/>
            </a:pPr>
            <a:r>
              <a:rPr lang="en-US" dirty="0" smtClean="0"/>
              <a:t>City of Casselberry installed 5 baffle boxes in the Howell Creek and Gee Creek subbasins as treatment for older subdivisions.</a:t>
            </a:r>
          </a:p>
          <a:p>
            <a:pPr marL="274320" lvl="1" indent="-274320">
              <a:buClr>
                <a:schemeClr val="accent3"/>
              </a:buClr>
              <a:buSzPct val="95000"/>
            </a:pPr>
            <a:endParaRPr lang="en-US" dirty="0" smtClean="0"/>
          </a:p>
          <a:p>
            <a:endParaRPr lang="en-US" dirty="0"/>
          </a:p>
        </p:txBody>
      </p:sp>
      <p:sp>
        <p:nvSpPr>
          <p:cNvPr id="5" name="TextBox 4"/>
          <p:cNvSpPr txBox="1"/>
          <p:nvPr/>
        </p:nvSpPr>
        <p:spPr>
          <a:xfrm>
            <a:off x="381000" y="6412468"/>
            <a:ext cx="4098558" cy="369332"/>
          </a:xfrm>
          <a:prstGeom prst="rect">
            <a:avLst/>
          </a:prstGeom>
          <a:noFill/>
        </p:spPr>
        <p:txBody>
          <a:bodyPr wrap="none" rtlCol="0">
            <a:spAutoFit/>
          </a:bodyPr>
          <a:lstStyle/>
          <a:p>
            <a:r>
              <a:rPr lang="en-US" dirty="0" smtClean="0"/>
              <a:t>City of Altamonte Springs Lake Maltbie</a:t>
            </a:r>
            <a:endParaRPr lang="en-US" dirty="0"/>
          </a:p>
        </p:txBody>
      </p:sp>
      <p:sp>
        <p:nvSpPr>
          <p:cNvPr id="7" name="TextBox 6"/>
          <p:cNvSpPr txBox="1"/>
          <p:nvPr/>
        </p:nvSpPr>
        <p:spPr>
          <a:xfrm>
            <a:off x="4800600" y="6412468"/>
            <a:ext cx="4305666" cy="369332"/>
          </a:xfrm>
          <a:prstGeom prst="rect">
            <a:avLst/>
          </a:prstGeom>
          <a:noFill/>
        </p:spPr>
        <p:txBody>
          <a:bodyPr wrap="none" rtlCol="0">
            <a:spAutoFit/>
          </a:bodyPr>
          <a:lstStyle/>
          <a:p>
            <a:r>
              <a:rPr lang="en-US" dirty="0" smtClean="0"/>
              <a:t>City of Casselberry Baffle Box Installation</a:t>
            </a:r>
            <a:endParaRPr lang="en-US" dirty="0"/>
          </a:p>
        </p:txBody>
      </p:sp>
      <p:pic>
        <p:nvPicPr>
          <p:cNvPr id="4" name="Picture 2" descr="City of Altamonte Springs Aerial Image of Lake Maltbie from the Seminole County Property Appraiser’s Website, 2012"/>
          <p:cNvPicPr>
            <a:picLocks noChangeAspect="1" noChangeArrowheads="1"/>
          </p:cNvPicPr>
          <p:nvPr/>
        </p:nvPicPr>
        <p:blipFill>
          <a:blip r:embed="rId3" cstate="print"/>
          <a:srcRect l="10275" t="32062" r="11176" b="7031"/>
          <a:stretch>
            <a:fillRect/>
          </a:stretch>
        </p:blipFill>
        <p:spPr bwMode="auto">
          <a:xfrm>
            <a:off x="171450" y="3640517"/>
            <a:ext cx="4476750" cy="2836483"/>
          </a:xfrm>
          <a:prstGeom prst="rect">
            <a:avLst/>
          </a:prstGeom>
          <a:noFill/>
          <a:ln w="9525">
            <a:noFill/>
            <a:miter lim="800000"/>
            <a:headEnd/>
            <a:tailEnd/>
          </a:ln>
        </p:spPr>
      </p:pic>
      <p:pic>
        <p:nvPicPr>
          <p:cNvPr id="6" name="Picture 5" descr="Photograph of the City of Casselberry installation of a baffle box with media filtration to protect Gee Creek."/>
          <p:cNvPicPr>
            <a:picLocks noChangeAspect="1" noChangeArrowheads="1"/>
          </p:cNvPicPr>
          <p:nvPr/>
        </p:nvPicPr>
        <p:blipFill>
          <a:blip r:embed="rId4" cstate="print"/>
          <a:srcRect/>
          <a:stretch>
            <a:fillRect/>
          </a:stretch>
        </p:blipFill>
        <p:spPr bwMode="auto">
          <a:xfrm>
            <a:off x="4991100" y="3429000"/>
            <a:ext cx="4000500" cy="3000375"/>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pPr algn="ctr"/>
            <a:r>
              <a:rPr lang="en-US" dirty="0" smtClean="0"/>
              <a:t>Accomplishments, continued</a:t>
            </a:r>
            <a:endParaRPr lang="en-US" dirty="0"/>
          </a:p>
        </p:txBody>
      </p:sp>
      <p:sp>
        <p:nvSpPr>
          <p:cNvPr id="3" name="Content Placeholder 2"/>
          <p:cNvSpPr>
            <a:spLocks noGrp="1"/>
          </p:cNvSpPr>
          <p:nvPr>
            <p:ph idx="1"/>
          </p:nvPr>
        </p:nvSpPr>
        <p:spPr>
          <a:xfrm>
            <a:off x="228600" y="1371600"/>
            <a:ext cx="8686800" cy="3657600"/>
          </a:xfrm>
        </p:spPr>
        <p:txBody>
          <a:bodyPr>
            <a:normAutofit/>
          </a:bodyPr>
          <a:lstStyle/>
          <a:p>
            <a:pPr marL="274320" lvl="1" indent="-274320">
              <a:buClr>
                <a:schemeClr val="accent3"/>
              </a:buClr>
              <a:buSzPct val="95000"/>
            </a:pPr>
            <a:r>
              <a:rPr lang="en-US" dirty="0" smtClean="0"/>
              <a:t>City of Casselberry also completed a shoreline re-vegetation project on Lake Hodge.</a:t>
            </a:r>
          </a:p>
          <a:p>
            <a:pPr marL="274320" lvl="1" indent="-274320">
              <a:buClr>
                <a:schemeClr val="accent3"/>
              </a:buClr>
              <a:buSzPct val="95000"/>
            </a:pPr>
            <a:r>
              <a:rPr lang="en-US" dirty="0" smtClean="0"/>
              <a:t>City of Maitland installed a baffle box on Packwood Avenue.</a:t>
            </a:r>
          </a:p>
          <a:p>
            <a:pPr marL="274320" lvl="1" indent="-274320">
              <a:buClr>
                <a:schemeClr val="accent3"/>
              </a:buClr>
              <a:buSzPct val="95000"/>
            </a:pPr>
            <a:r>
              <a:rPr lang="en-US" dirty="0" smtClean="0"/>
              <a:t>City of Orlando completed the expansion of the Guernsey Park wet pond and installed baffle boxes near Lake Concord.</a:t>
            </a:r>
          </a:p>
        </p:txBody>
      </p:sp>
      <p:sp>
        <p:nvSpPr>
          <p:cNvPr id="5" name="TextBox 4"/>
          <p:cNvSpPr txBox="1"/>
          <p:nvPr/>
        </p:nvSpPr>
        <p:spPr>
          <a:xfrm>
            <a:off x="4876800" y="6488668"/>
            <a:ext cx="4065793" cy="369332"/>
          </a:xfrm>
          <a:prstGeom prst="rect">
            <a:avLst/>
          </a:prstGeom>
          <a:noFill/>
        </p:spPr>
        <p:txBody>
          <a:bodyPr wrap="none" rtlCol="0">
            <a:spAutoFit/>
          </a:bodyPr>
          <a:lstStyle/>
          <a:p>
            <a:r>
              <a:rPr lang="en-US" dirty="0" smtClean="0"/>
              <a:t>City of Maitland Baffle Box Installation</a:t>
            </a:r>
            <a:endParaRPr lang="en-US" dirty="0"/>
          </a:p>
        </p:txBody>
      </p:sp>
      <p:pic>
        <p:nvPicPr>
          <p:cNvPr id="4" name="Picture 1" descr="City of Casselberry Volunteers at the Lake Hodge Shoreline Restoration Project"/>
          <p:cNvPicPr>
            <a:picLocks noChangeAspect="1" noChangeArrowheads="1"/>
          </p:cNvPicPr>
          <p:nvPr/>
        </p:nvPicPr>
        <p:blipFill>
          <a:blip r:embed="rId3" cstate="print"/>
          <a:srcRect/>
          <a:stretch>
            <a:fillRect/>
          </a:stretch>
        </p:blipFill>
        <p:spPr bwMode="auto">
          <a:xfrm>
            <a:off x="228600" y="3657601"/>
            <a:ext cx="3810000" cy="2857500"/>
          </a:xfrm>
          <a:prstGeom prst="rect">
            <a:avLst/>
          </a:prstGeom>
          <a:noFill/>
          <a:ln w="9525">
            <a:noFill/>
            <a:miter lim="800000"/>
            <a:headEnd/>
            <a:tailEnd/>
          </a:ln>
        </p:spPr>
      </p:pic>
      <p:sp>
        <p:nvSpPr>
          <p:cNvPr id="7" name="TextBox 6"/>
          <p:cNvSpPr txBox="1"/>
          <p:nvPr/>
        </p:nvSpPr>
        <p:spPr>
          <a:xfrm>
            <a:off x="381000" y="6488668"/>
            <a:ext cx="3336170" cy="369332"/>
          </a:xfrm>
          <a:prstGeom prst="rect">
            <a:avLst/>
          </a:prstGeom>
          <a:noFill/>
        </p:spPr>
        <p:txBody>
          <a:bodyPr wrap="none" rtlCol="0">
            <a:spAutoFit/>
          </a:bodyPr>
          <a:lstStyle/>
          <a:p>
            <a:r>
              <a:rPr lang="en-US" dirty="0" smtClean="0"/>
              <a:t>City of Casselberry Lake Hodge</a:t>
            </a:r>
            <a:endParaRPr lang="en-US" dirty="0"/>
          </a:p>
        </p:txBody>
      </p:sp>
      <p:pic>
        <p:nvPicPr>
          <p:cNvPr id="2052" name="Picture 2" descr="Photograph of the City of Maitland Packwood Avenue Baffle Box Installation"/>
          <p:cNvPicPr>
            <a:picLocks noChangeAspect="1" noChangeArrowheads="1"/>
          </p:cNvPicPr>
          <p:nvPr/>
        </p:nvPicPr>
        <p:blipFill>
          <a:blip r:embed="rId4" cstate="print"/>
          <a:srcRect/>
          <a:stretch>
            <a:fillRect/>
          </a:stretch>
        </p:blipFill>
        <p:spPr bwMode="auto">
          <a:xfrm>
            <a:off x="4800600" y="3581400"/>
            <a:ext cx="3905250" cy="29337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pPr algn="ctr"/>
            <a:r>
              <a:rPr lang="en-US" dirty="0" smtClean="0"/>
              <a:t>Accomplishments, continued</a:t>
            </a:r>
            <a:endParaRPr lang="en-US" dirty="0"/>
          </a:p>
        </p:txBody>
      </p:sp>
      <p:sp>
        <p:nvSpPr>
          <p:cNvPr id="3" name="Content Placeholder 2"/>
          <p:cNvSpPr>
            <a:spLocks noGrp="1"/>
          </p:cNvSpPr>
          <p:nvPr>
            <p:ph idx="1"/>
          </p:nvPr>
        </p:nvSpPr>
        <p:spPr>
          <a:xfrm>
            <a:off x="152400" y="1447800"/>
            <a:ext cx="8763000" cy="2362200"/>
          </a:xfrm>
        </p:spPr>
        <p:txBody>
          <a:bodyPr>
            <a:normAutofit/>
          </a:bodyPr>
          <a:lstStyle/>
          <a:p>
            <a:r>
              <a:rPr lang="en-US" dirty="0" smtClean="0"/>
              <a:t>City of Winter Park completed the Courtland Avenue alum system retrofit, Alabama Drive improvements, and Morse Boulevard Outfalls.</a:t>
            </a:r>
          </a:p>
          <a:p>
            <a:r>
              <a:rPr lang="en-US" dirty="0" smtClean="0"/>
              <a:t>City of Oviedo, City of Winter Springs, Seminole County, and SJRWMD completed the Solary Canal project.</a:t>
            </a:r>
          </a:p>
        </p:txBody>
      </p:sp>
      <p:sp>
        <p:nvSpPr>
          <p:cNvPr id="5" name="TextBox 4"/>
          <p:cNvSpPr txBox="1"/>
          <p:nvPr/>
        </p:nvSpPr>
        <p:spPr>
          <a:xfrm>
            <a:off x="76200" y="6477000"/>
            <a:ext cx="3845796" cy="369332"/>
          </a:xfrm>
          <a:prstGeom prst="rect">
            <a:avLst/>
          </a:prstGeom>
          <a:noFill/>
        </p:spPr>
        <p:txBody>
          <a:bodyPr wrap="none" rtlCol="0">
            <a:spAutoFit/>
          </a:bodyPr>
          <a:lstStyle/>
          <a:p>
            <a:r>
              <a:rPr lang="en-US" dirty="0" smtClean="0"/>
              <a:t>City of Winter Park Morse Boulevard</a:t>
            </a:r>
            <a:endParaRPr lang="en-US" dirty="0"/>
          </a:p>
        </p:txBody>
      </p:sp>
      <p:sp>
        <p:nvSpPr>
          <p:cNvPr id="7" name="TextBox 6"/>
          <p:cNvSpPr txBox="1"/>
          <p:nvPr/>
        </p:nvSpPr>
        <p:spPr>
          <a:xfrm>
            <a:off x="4572000" y="6488668"/>
            <a:ext cx="4131452" cy="369332"/>
          </a:xfrm>
          <a:prstGeom prst="rect">
            <a:avLst/>
          </a:prstGeom>
          <a:noFill/>
        </p:spPr>
        <p:txBody>
          <a:bodyPr wrap="none" rtlCol="0">
            <a:spAutoFit/>
          </a:bodyPr>
          <a:lstStyle/>
          <a:p>
            <a:r>
              <a:rPr lang="en-US" dirty="0" smtClean="0"/>
              <a:t>Aerial Image of the Solary Canal Project</a:t>
            </a:r>
            <a:endParaRPr lang="en-US" dirty="0"/>
          </a:p>
        </p:txBody>
      </p:sp>
      <p:pic>
        <p:nvPicPr>
          <p:cNvPr id="4" name="Picture 2" descr="Picture of the installation of two 2nd generation baffle boxes at Morse Boulevard."/>
          <p:cNvPicPr>
            <a:picLocks noChangeAspect="1" noChangeArrowheads="1"/>
          </p:cNvPicPr>
          <p:nvPr/>
        </p:nvPicPr>
        <p:blipFill>
          <a:blip r:embed="rId3" cstate="print"/>
          <a:srcRect/>
          <a:stretch>
            <a:fillRect/>
          </a:stretch>
        </p:blipFill>
        <p:spPr bwMode="auto">
          <a:xfrm>
            <a:off x="152400" y="3620539"/>
            <a:ext cx="3733800" cy="2808836"/>
          </a:xfrm>
          <a:prstGeom prst="rect">
            <a:avLst/>
          </a:prstGeom>
          <a:noFill/>
          <a:ln w="9525">
            <a:noFill/>
            <a:miter lim="800000"/>
            <a:headEnd/>
            <a:tailEnd/>
          </a:ln>
        </p:spPr>
      </p:pic>
      <p:pic>
        <p:nvPicPr>
          <p:cNvPr id="6" name="Picture 3" descr="Aerial image of the Solary Canal stormwater treatment area"/>
          <p:cNvPicPr>
            <a:picLocks noChangeAspect="1" noChangeArrowheads="1"/>
          </p:cNvPicPr>
          <p:nvPr/>
        </p:nvPicPr>
        <p:blipFill>
          <a:blip r:embed="rId4" cstate="print"/>
          <a:srcRect/>
          <a:stretch>
            <a:fillRect/>
          </a:stretch>
        </p:blipFill>
        <p:spPr bwMode="auto">
          <a:xfrm>
            <a:off x="4288022" y="3657600"/>
            <a:ext cx="4474978" cy="28194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pPr algn="ctr"/>
            <a:r>
              <a:rPr lang="en-US" dirty="0" smtClean="0"/>
              <a:t>Accomplishments, continued</a:t>
            </a:r>
            <a:endParaRPr lang="en-US" dirty="0"/>
          </a:p>
        </p:txBody>
      </p:sp>
      <p:sp>
        <p:nvSpPr>
          <p:cNvPr id="3" name="Content Placeholder 2"/>
          <p:cNvSpPr>
            <a:spLocks noGrp="1"/>
          </p:cNvSpPr>
          <p:nvPr>
            <p:ph idx="1"/>
          </p:nvPr>
        </p:nvSpPr>
        <p:spPr>
          <a:xfrm>
            <a:off x="228600" y="1447800"/>
            <a:ext cx="8686800" cy="3886200"/>
          </a:xfrm>
        </p:spPr>
        <p:txBody>
          <a:bodyPr>
            <a:normAutofit fontScale="92500"/>
          </a:bodyPr>
          <a:lstStyle/>
          <a:p>
            <a:r>
              <a:rPr lang="en-US" dirty="0" smtClean="0"/>
              <a:t>Seminole County completed the Lake Jesup Shoreline Restoration and Overlook Park Restoration projects and held the first Lake Jesup restoration event</a:t>
            </a:r>
          </a:p>
          <a:p>
            <a:r>
              <a:rPr lang="en-US" dirty="0" smtClean="0"/>
              <a:t>Florida Department of Agriculture and Consumer Services (FDACS) enrolled growers in the container nursery, citrus, and cow/calf best management practice (BMP) manuals.</a:t>
            </a:r>
          </a:p>
          <a:p>
            <a:r>
              <a:rPr lang="en-US" dirty="0" smtClean="0"/>
              <a:t>Total reductions from new urban projects are 946.5 lbs/yr TP.</a:t>
            </a:r>
          </a:p>
          <a:p>
            <a:r>
              <a:rPr lang="en-US" dirty="0" smtClean="0"/>
              <a:t>Agricultural BMPs estimated reductions are 37.1 lbs/yr TP.</a:t>
            </a:r>
          </a:p>
          <a:p>
            <a:endParaRPr lang="en-US" dirty="0"/>
          </a:p>
        </p:txBody>
      </p:sp>
      <p:pic>
        <p:nvPicPr>
          <p:cNvPr id="4098" name="Picture 2" descr="Seminole County Lake Jesup Shoreline Restoration Project "/>
          <p:cNvPicPr>
            <a:picLocks noChangeAspect="1" noChangeArrowheads="1"/>
          </p:cNvPicPr>
          <p:nvPr/>
        </p:nvPicPr>
        <p:blipFill>
          <a:blip r:embed="rId3" cstate="print"/>
          <a:srcRect/>
          <a:stretch>
            <a:fillRect/>
          </a:stretch>
        </p:blipFill>
        <p:spPr bwMode="auto">
          <a:xfrm>
            <a:off x="2514600" y="4622575"/>
            <a:ext cx="2971800" cy="2235425"/>
          </a:xfrm>
          <a:prstGeom prst="rect">
            <a:avLst/>
          </a:prstGeom>
          <a:noFill/>
          <a:ln w="9525">
            <a:noFill/>
            <a:miter lim="800000"/>
            <a:headEnd/>
            <a:tailEnd/>
          </a:ln>
        </p:spPr>
      </p:pic>
      <p:sp>
        <p:nvSpPr>
          <p:cNvPr id="6" name="TextBox 5"/>
          <p:cNvSpPr txBox="1"/>
          <p:nvPr/>
        </p:nvSpPr>
        <p:spPr>
          <a:xfrm>
            <a:off x="5562600" y="5486400"/>
            <a:ext cx="3200400" cy="646331"/>
          </a:xfrm>
          <a:prstGeom prst="rect">
            <a:avLst/>
          </a:prstGeom>
          <a:noFill/>
        </p:spPr>
        <p:txBody>
          <a:bodyPr wrap="square" rtlCol="0">
            <a:spAutoFit/>
          </a:bodyPr>
          <a:lstStyle/>
          <a:p>
            <a:r>
              <a:rPr lang="en-US" dirty="0" smtClean="0"/>
              <a:t>Seminole County Lake Jesup Shoreline Restoration</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pPr algn="ctr"/>
            <a:r>
              <a:rPr lang="en-US" dirty="0" smtClean="0"/>
              <a:t>Progress to the TMDL</a:t>
            </a:r>
            <a:endParaRPr lang="en-US" dirty="0"/>
          </a:p>
        </p:txBody>
      </p:sp>
      <p:sp>
        <p:nvSpPr>
          <p:cNvPr id="3" name="Content Placeholder 2"/>
          <p:cNvSpPr>
            <a:spLocks noGrp="1"/>
          </p:cNvSpPr>
          <p:nvPr>
            <p:ph idx="1"/>
          </p:nvPr>
        </p:nvSpPr>
        <p:spPr>
          <a:xfrm>
            <a:off x="457200" y="1447800"/>
            <a:ext cx="8229600" cy="4953000"/>
          </a:xfrm>
        </p:spPr>
        <p:txBody>
          <a:bodyPr>
            <a:normAutofit/>
          </a:bodyPr>
          <a:lstStyle/>
          <a:p>
            <a:r>
              <a:rPr lang="en-US" dirty="0" smtClean="0"/>
              <a:t>The total project reductions, including those projects shown as completed in the BMAP, are 9,171 lbs/yr TP.</a:t>
            </a:r>
          </a:p>
          <a:p>
            <a:pPr lvl="1">
              <a:buClr>
                <a:schemeClr val="accent3"/>
              </a:buClr>
            </a:pPr>
            <a:r>
              <a:rPr lang="en-US" dirty="0" smtClean="0"/>
              <a:t>This is greater than the required reduction for the first BMAP iteration of 6,249.5 lbs/yr TP.  </a:t>
            </a:r>
          </a:p>
        </p:txBody>
      </p:sp>
      <p:pic>
        <p:nvPicPr>
          <p:cNvPr id="5122" name="Chart 1" descr="Progress towards the Lake Jesup TP TMDL.  Starting load was 38,802 lbs/yr.  The May 2012 load (starting load minus project reductions and noncontributing areas) is 28,597 lbs/yr.  The TMDL allocation is 19,181 lbs/yr."/>
          <p:cNvPicPr>
            <a:picLocks noChangeArrowheads="1"/>
          </p:cNvPicPr>
          <p:nvPr/>
        </p:nvPicPr>
        <p:blipFill>
          <a:blip r:embed="rId3" cstate="print"/>
          <a:srcRect/>
          <a:stretch>
            <a:fillRect/>
          </a:stretch>
        </p:blipFill>
        <p:spPr bwMode="auto">
          <a:xfrm>
            <a:off x="1905000" y="3124200"/>
            <a:ext cx="5410200" cy="35052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1143000"/>
          </a:xfrm>
        </p:spPr>
        <p:txBody>
          <a:bodyPr>
            <a:noAutofit/>
          </a:bodyPr>
          <a:lstStyle/>
          <a:p>
            <a:pPr algn="ctr"/>
            <a:r>
              <a:rPr lang="en-US" sz="4000" dirty="0" smtClean="0"/>
              <a:t>Monitoring and Research Accomplishments</a:t>
            </a:r>
            <a:endParaRPr lang="en-US" sz="4000" dirty="0"/>
          </a:p>
        </p:txBody>
      </p:sp>
      <p:sp>
        <p:nvSpPr>
          <p:cNvPr id="3" name="Content Placeholder 2"/>
          <p:cNvSpPr>
            <a:spLocks noGrp="1"/>
          </p:cNvSpPr>
          <p:nvPr>
            <p:ph idx="1"/>
          </p:nvPr>
        </p:nvSpPr>
        <p:spPr>
          <a:xfrm>
            <a:off x="457200" y="1524000"/>
            <a:ext cx="8229600" cy="4541520"/>
          </a:xfrm>
        </p:spPr>
        <p:txBody>
          <a:bodyPr>
            <a:normAutofit/>
          </a:bodyPr>
          <a:lstStyle/>
          <a:p>
            <a:r>
              <a:rPr lang="en-US" dirty="0" smtClean="0"/>
              <a:t>All responsible stakeholders participated in the monitoring plan in the second year of BMAP implementation.</a:t>
            </a:r>
          </a:p>
          <a:p>
            <a:r>
              <a:rPr lang="en-US" dirty="0" smtClean="0"/>
              <a:t>Casselberry  completed a study on Queen’s Mirror and South Lake Triplet lakes to understand loading sources.  The study found that nutrient cycling contributes 21%-32% of the TP load, and groundwater seepage contributes 1%-8% of the TP load.  The city is planning on using whole lake alum treatment to reduce TP.</a:t>
            </a:r>
            <a:endParaRPr lang="en-US" i="1" dirty="0" smtClean="0"/>
          </a:p>
          <a:p>
            <a:endParaRPr lang="en-US" dirty="0"/>
          </a:p>
        </p:txBody>
      </p:sp>
      <p:pic>
        <p:nvPicPr>
          <p:cNvPr id="6146" name="Picture 2" descr="City of Casselberry logo"/>
          <p:cNvPicPr>
            <a:picLocks noChangeAspect="1" noChangeArrowheads="1"/>
          </p:cNvPicPr>
          <p:nvPr/>
        </p:nvPicPr>
        <p:blipFill>
          <a:blip r:embed="rId3" cstate="print"/>
          <a:srcRect/>
          <a:stretch>
            <a:fillRect/>
          </a:stretch>
        </p:blipFill>
        <p:spPr bwMode="auto">
          <a:xfrm>
            <a:off x="2895600" y="5334000"/>
            <a:ext cx="3314700" cy="1304925"/>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354</TotalTime>
  <Words>1150</Words>
  <Application>Microsoft Office PowerPoint</Application>
  <PresentationFormat>On-screen Show (4:3)</PresentationFormat>
  <Paragraphs>95</Paragraphs>
  <Slides>17</Slides>
  <Notes>17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Flow</vt:lpstr>
      <vt:lpstr>Lake Jesup BMAP 2012 Annual Progress Report</vt:lpstr>
      <vt:lpstr>Annual Report Overview</vt:lpstr>
      <vt:lpstr>Background on the BMAP</vt:lpstr>
      <vt:lpstr>Accomplishments</vt:lpstr>
      <vt:lpstr>Accomplishments, continued</vt:lpstr>
      <vt:lpstr>Accomplishments, continued</vt:lpstr>
      <vt:lpstr>Accomplishments, continued</vt:lpstr>
      <vt:lpstr>Progress to the TMDL</vt:lpstr>
      <vt:lpstr>Monitoring and Research Accomplishments</vt:lpstr>
      <vt:lpstr>Research Accomplishments, con’t</vt:lpstr>
      <vt:lpstr>Research Accomplishments, con’t</vt:lpstr>
      <vt:lpstr>Lake Jesup Interagency Restoration Strategy</vt:lpstr>
      <vt:lpstr>Interagency Restoration Strategy, con’t</vt:lpstr>
      <vt:lpstr>Interagency Restoration  Strategy, con’t</vt:lpstr>
      <vt:lpstr>Interagency Restoration Strategy, con’t</vt:lpstr>
      <vt:lpstr>Issues</vt:lpstr>
      <vt:lpstr>Questions and Discussion on the Annual Progress Report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Lower St. Johns River BMAP 2010 Annual Progress Report</dc:title>
  <dc:creator>Marcy Policastro</dc:creator>
  <cp:lastModifiedBy>budd_s</cp:lastModifiedBy>
  <cp:revision>47</cp:revision>
  <dcterms:created xsi:type="dcterms:W3CDTF">2011-02-17T16:08:37Z</dcterms:created>
  <dcterms:modified xsi:type="dcterms:W3CDTF">2012-07-30T20:20:54Z</dcterms:modified>
</cp:coreProperties>
</file>