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AE26F-17E7-492C-9943-9FBDF1537791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3B6DBC-E65B-45EA-9B8F-6327F657B9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B6DBC-E65B-45EA-9B8F-6327F657B9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4C18E8-07E7-4E22-8A24-75A95542F8C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1A7FFF-C585-4D89-81FA-B1B9FAE008D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FINAL%20MS4%20Load%20Reduction%20Tool_Lake%20Jesup.xls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057400"/>
            <a:ext cx="7851648" cy="1828800"/>
          </a:xfrm>
        </p:spPr>
        <p:txBody>
          <a:bodyPr/>
          <a:lstStyle/>
          <a:p>
            <a:pPr algn="ctr"/>
            <a:r>
              <a:rPr lang="en-US" dirty="0" smtClean="0">
                <a:effectLst/>
              </a:rPr>
              <a:t>Lake Jesup BMAP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Street Sweeping Credit</a:t>
            </a:r>
            <a:endParaRPr lang="en-US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191000"/>
            <a:ext cx="7854696" cy="1752600"/>
          </a:xfrm>
        </p:spPr>
        <p:txBody>
          <a:bodyPr/>
          <a:lstStyle/>
          <a:p>
            <a:pPr algn="ctr"/>
            <a:r>
              <a:rPr lang="en-US" dirty="0" smtClean="0"/>
              <a:t>July 19,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Reminder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Street sweeping credit was assigned in the BMAP using information from a U.S. Geological Survey (USGS) study in Massachusetts.</a:t>
            </a:r>
          </a:p>
          <a:p>
            <a:r>
              <a:rPr lang="en-US" dirty="0" smtClean="0"/>
              <a:t>The study found that the average total phosphorus (TP) load per road mile was 14 g/mi/day.</a:t>
            </a:r>
          </a:p>
          <a:p>
            <a:r>
              <a:rPr lang="en-US" dirty="0" smtClean="0"/>
              <a:t>For the Lake Jesup BMAP, this value was reduced by 50% for each of the following factors: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Uncertainty in the value as an aggregate across a variety of rainfall conditions; and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To account for the difference between Massachusetts values and Florida.</a:t>
            </a:r>
          </a:p>
          <a:p>
            <a:r>
              <a:rPr lang="en-US" dirty="0" smtClean="0"/>
              <a:t>Resulted in a value of 3.5 g/mi/day.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Reminder,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/>
          <a:lstStyle/>
          <a:p>
            <a:r>
              <a:rPr lang="en-US" dirty="0" smtClean="0"/>
              <a:t>Credit for street sweeping was assigned using the following efficiencies (from studies by the Center for Watershed Protection, Orange County, and Florida Department of Transportation) based on frequency of sweeping: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4145280"/>
          <a:ext cx="6096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 Removal Efficiency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Daily or 2 times/week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7%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Weekly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 2 times/month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Monthly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3%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2%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New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May 2011, the Florida Stormwater Association (FSA) released a report that quantifies nutrients loads associated with source control and maintenance practices.</a:t>
            </a:r>
          </a:p>
          <a:p>
            <a:r>
              <a:rPr lang="en-US" dirty="0" smtClean="0"/>
              <a:t>The report includes concentrations of TP and total nitrogen (TN) per kilogram of dry weight of material collected.</a:t>
            </a:r>
          </a:p>
          <a:p>
            <a:r>
              <a:rPr lang="en-US" dirty="0" smtClean="0"/>
              <a:t>This information was determined using data collected by municipal separate storm sewer systems (MS4s) across the state of Florida.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New Method,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FSA developed a spreadsheet to estimate the TN and TP reductions associated with street sweeping (as well as catch basin and best management practice [BMP] clean outs).</a:t>
            </a:r>
          </a:p>
          <a:p>
            <a:r>
              <a:rPr lang="en-US" dirty="0" smtClean="0"/>
              <a:t>Review the spreadsheet: </a:t>
            </a:r>
            <a:r>
              <a:rPr lang="en-US" dirty="0" smtClean="0">
                <a:hlinkClick r:id="rId3" action="ppaction://hlinkfile"/>
              </a:rPr>
              <a:t>FINAL MS4 Load Reduction </a:t>
            </a:r>
            <a:r>
              <a:rPr lang="en-US" dirty="0" err="1" smtClean="0">
                <a:hlinkClick r:id="rId3" action="ppaction://hlinkfile"/>
              </a:rPr>
              <a:t>Tool_Lake</a:t>
            </a:r>
            <a:r>
              <a:rPr lang="en-US" dirty="0" smtClean="0">
                <a:hlinkClick r:id="rId3" action="ppaction://hlinkfile"/>
              </a:rPr>
              <a:t> Jesup.xlsx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35480"/>
            <a:ext cx="8763000" cy="4389120"/>
          </a:xfrm>
        </p:spPr>
        <p:txBody>
          <a:bodyPr/>
          <a:lstStyle/>
          <a:p>
            <a:r>
              <a:rPr lang="en-US" dirty="0" smtClean="0"/>
              <a:t>Monthly street sweeping on 10 miles of roadway; 15 cubic yards of dry material collected each month.</a:t>
            </a:r>
          </a:p>
          <a:p>
            <a:r>
              <a:rPr lang="en-US" dirty="0" smtClean="0"/>
              <a:t>Credit under previous method: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10 miles * 1,277.5 g/mi/yr *3% removal = 332 g/yr =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0.7 lbs/yr</a:t>
            </a:r>
          </a:p>
          <a:p>
            <a:r>
              <a:rPr lang="en-US" dirty="0" smtClean="0"/>
              <a:t>Credit under new method: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180 cy/yr * 27 </a:t>
            </a:r>
            <a:r>
              <a:rPr lang="en-US" dirty="0" err="1" smtClean="0"/>
              <a:t>cf</a:t>
            </a:r>
            <a:r>
              <a:rPr lang="en-US" dirty="0" smtClean="0"/>
              <a:t>/cy * 84.9 lbs/</a:t>
            </a:r>
            <a:r>
              <a:rPr lang="en-US" dirty="0" err="1" smtClean="0"/>
              <a:t>cf</a:t>
            </a:r>
            <a:r>
              <a:rPr lang="en-US" dirty="0" smtClean="0"/>
              <a:t> * 0.4536 kg/lbs *361 mg TP/kg * 0.000001 kg/mg * 2.205 lbs/kg =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149 lbs/yr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Process to Update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Stakeholders should gather information about the weight or volume of material collected annually through street sweeping.</a:t>
            </a:r>
          </a:p>
          <a:p>
            <a:r>
              <a:rPr lang="en-US" dirty="0" smtClean="0"/>
              <a:t>As part of the next annual BMAP progress report, the spreadsheet will be sent with the BMAP information to update street sweeping credit.</a:t>
            </a:r>
          </a:p>
          <a:p>
            <a:r>
              <a:rPr lang="en-US" dirty="0" smtClean="0"/>
              <a:t>The 2013 progress report will include the revised street sweeping credit for stakeholders that provide updated information.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305800" cy="1143000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</TotalTime>
  <Words>429</Words>
  <Application>Microsoft Office PowerPoint</Application>
  <PresentationFormat>On-screen Show (4:3)</PresentationFormat>
  <Paragraphs>51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Lake Jesup BMAP Street Sweeping Credit</vt:lpstr>
      <vt:lpstr>Reminder</vt:lpstr>
      <vt:lpstr>Reminder, continued</vt:lpstr>
      <vt:lpstr>New Method</vt:lpstr>
      <vt:lpstr>New Method, continued</vt:lpstr>
      <vt:lpstr>Example Project</vt:lpstr>
      <vt:lpstr>Process to Update Credit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 Jesup BMAP – Street Sweeping Credit</dc:title>
  <dc:creator>Marcy Policastro</dc:creator>
  <cp:lastModifiedBy>Marcy Policastro</cp:lastModifiedBy>
  <cp:revision>6</cp:revision>
  <dcterms:created xsi:type="dcterms:W3CDTF">2012-07-18T14:17:37Z</dcterms:created>
  <dcterms:modified xsi:type="dcterms:W3CDTF">2012-07-19T12:58:59Z</dcterms:modified>
</cp:coreProperties>
</file>