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66" r:id="rId2"/>
    <p:sldId id="326" r:id="rId3"/>
    <p:sldId id="278" r:id="rId4"/>
    <p:sldId id="314" r:id="rId5"/>
    <p:sldId id="315" r:id="rId6"/>
    <p:sldId id="348" r:id="rId7"/>
    <p:sldId id="349" r:id="rId8"/>
    <p:sldId id="347" r:id="rId9"/>
    <p:sldId id="342" r:id="rId10"/>
    <p:sldId id="350" r:id="rId11"/>
    <p:sldId id="351" r:id="rId12"/>
    <p:sldId id="343" r:id="rId13"/>
    <p:sldId id="344" r:id="rId14"/>
    <p:sldId id="346" r:id="rId15"/>
    <p:sldId id="340" r:id="rId16"/>
    <p:sldId id="352" r:id="rId17"/>
    <p:sldId id="286" r:id="rId18"/>
    <p:sldId id="290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08" autoAdjust="0"/>
  </p:normalViewPr>
  <p:slideViewPr>
    <p:cSldViewPr>
      <p:cViewPr>
        <p:scale>
          <a:sx n="90" d="100"/>
          <a:sy n="90" d="100"/>
        </p:scale>
        <p:origin x="-749" y="35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D913A-6400-46FD-BB76-0B4AF07657EB}" type="datetimeFigureOut">
              <a:rPr lang="en-US" smtClean="0"/>
              <a:pPr/>
              <a:t>7/19/2012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75F49-485A-4152-B264-0BD94D521B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A3288-581D-4C34-9BFC-0500FB3E82E3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F1C38-1A1D-47F9-AB40-A228D567EBA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F1C38-1A1D-47F9-AB40-A228D567EBAB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EF1C38-1A1D-47F9-AB40-A228D567EBAB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3C0041-5275-44BE-BF33-DAF98DB94B2A}" type="datetimeFigureOut">
              <a:rPr lang="en-US" smtClean="0"/>
              <a:pPr/>
              <a:t>7/19/2012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6281B9F-A2B6-4C06-AF9D-6975031052E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kydrive.live.com/redir.aspx?cid=9f269c80272bfdc3&amp;page=play&amp;resid=9F269C80272BFDC3!1184&amp;parid=9F269C80272BFDC3!1182&amp;type=1&amp;Bsrc=Photomail&amp;Bpub=SDX.Photos&amp;authkey=!AIIaBnhzUOoAREA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hyperlink" Target="https://skydrive.live.com/redir.aspx?cid=9f269c80272bfdc3&amp;page=play&amp;resid=9F269C80272BFDC3!1187&amp;parid=9F269C80272BFDC3!1182&amp;type=1&amp;Bsrc=Photomail&amp;Bpub=SDX.Photos&amp;authkey=!AIIaBnhzUOoAREA" TargetMode="Externa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em Co logo-fu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1566307" cy="941832"/>
          </a:xfrm>
          <a:prstGeom prst="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Picture 4" descr="http://ts3.mm.bing.net/images/thumbnail.aspx?q=93469023178&amp;id=5a9dd2d8402e1b682c075fddfcd10620&amp;url=http%3a%2f%2fmedia2.myfoxorlando.com%2fphoto%2f2009%2f06%2f13%2fFWC-logo_20090613104722_320_24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152400"/>
            <a:ext cx="935831" cy="1143000"/>
          </a:xfrm>
          <a:prstGeom prst="rect">
            <a:avLst/>
          </a:prstGeom>
          <a:noFill/>
        </p:spPr>
      </p:pic>
      <p:pic>
        <p:nvPicPr>
          <p:cNvPr id="9" name="Picture 2" descr="O:\Glo\Photo Dump\P9160078.JPG"/>
          <p:cNvPicPr>
            <a:picLocks noChangeAspect="1" noChangeArrowheads="1"/>
          </p:cNvPicPr>
          <p:nvPr/>
        </p:nvPicPr>
        <p:blipFill>
          <a:blip r:embed="rId4" cstate="print"/>
          <a:srcRect l="11870" t="15827" r="15827" b="5276"/>
          <a:stretch>
            <a:fillRect/>
          </a:stretch>
        </p:blipFill>
        <p:spPr bwMode="auto">
          <a:xfrm>
            <a:off x="5410200" y="3962400"/>
            <a:ext cx="3276600" cy="2681637"/>
          </a:xfrm>
          <a:prstGeom prst="rect">
            <a:avLst/>
          </a:prstGeom>
          <a:noFill/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981200"/>
            <a:ext cx="4876800" cy="443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52400" y="1143000"/>
            <a:ext cx="876300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chemeClr val="tx2"/>
                </a:solidFill>
                <a:latin typeface="+mj-lt"/>
              </a:rPr>
              <a:t>Lake Jesup Vegetative Restoration 					     Update 2012</a:t>
            </a:r>
          </a:p>
          <a:p>
            <a:r>
              <a:rPr lang="en-US" sz="4000" dirty="0" smtClean="0">
                <a:solidFill>
                  <a:schemeClr val="tx2"/>
                </a:solidFill>
                <a:latin typeface="+mj-lt"/>
              </a:rPr>
              <a:t>						    </a:t>
            </a:r>
            <a:r>
              <a:rPr lang="en-US" sz="1400" dirty="0" smtClean="0">
                <a:solidFill>
                  <a:schemeClr val="tx2"/>
                </a:solidFill>
                <a:latin typeface="+mj-lt"/>
              </a:rPr>
              <a:t>Presented by</a:t>
            </a:r>
          </a:p>
          <a:p>
            <a:r>
              <a:rPr lang="en-US" sz="4000" dirty="0" smtClean="0">
                <a:solidFill>
                  <a:schemeClr val="tx2"/>
                </a:solidFill>
                <a:latin typeface="+mj-lt"/>
              </a:rPr>
              <a:t>						 </a:t>
            </a:r>
            <a:r>
              <a:rPr lang="en-US" dirty="0" smtClean="0">
                <a:solidFill>
                  <a:schemeClr val="tx2"/>
                </a:solidFill>
                <a:latin typeface="+mj-lt"/>
              </a:rPr>
              <a:t>Kim Ornberg, PE</a:t>
            </a:r>
          </a:p>
          <a:p>
            <a:r>
              <a:rPr lang="en-US" dirty="0" smtClean="0">
                <a:solidFill>
                  <a:schemeClr val="tx2"/>
                </a:solidFill>
                <a:latin typeface="+mj-lt"/>
              </a:rPr>
              <a:t>					      Seminole County Public Works</a:t>
            </a: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Experimental Phase:</a:t>
            </a: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3100" dirty="0" smtClean="0"/>
              <a:t>Coco-mat Plantings</a:t>
            </a:r>
            <a:endParaRPr lang="en-US" sz="3100" dirty="0"/>
          </a:p>
        </p:txBody>
      </p:sp>
      <p:pic>
        <p:nvPicPr>
          <p:cNvPr id="154626" name="Picture 2" descr="O:\Glo\Locations\Jesup\FWC SAV\P83047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981200"/>
            <a:ext cx="3210983" cy="2408237"/>
          </a:xfrm>
          <a:prstGeom prst="rect">
            <a:avLst/>
          </a:prstGeom>
          <a:noFill/>
        </p:spPr>
      </p:pic>
      <p:pic>
        <p:nvPicPr>
          <p:cNvPr id="154627" name="Picture 3" descr="O:\Glo\Locations\Jesup\FWC SAV\P83047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981200"/>
            <a:ext cx="3733800" cy="2800350"/>
          </a:xfrm>
          <a:prstGeom prst="rect">
            <a:avLst/>
          </a:prstGeom>
          <a:noFill/>
        </p:spPr>
      </p:pic>
      <p:pic>
        <p:nvPicPr>
          <p:cNvPr id="154628" name="Picture 4" descr="O:\Glo\Locations\Jesup\FWC SAV\P83047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4114800"/>
            <a:ext cx="3505200" cy="26289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00800" y="5410200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August 2011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2133600" y="3581400"/>
            <a:ext cx="45523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80% Survival</a:t>
            </a:r>
            <a:endParaRPr lang="en-US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Experimental Phase:</a:t>
            </a:r>
            <a:br>
              <a:rPr lang="en-US" sz="3600" dirty="0" smtClean="0"/>
            </a:br>
            <a:r>
              <a:rPr lang="en-US" sz="3100" dirty="0" smtClean="0"/>
              <a:t>Lake Howell Plantings</a:t>
            </a:r>
            <a:endParaRPr lang="en-US" sz="3100" dirty="0"/>
          </a:p>
        </p:txBody>
      </p:sp>
      <p:pic>
        <p:nvPicPr>
          <p:cNvPr id="1027" name="Picture 3" descr="O:\Glo\Locations\Jesup\FWC SAV\P60239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400300"/>
            <a:ext cx="5029200" cy="3771900"/>
          </a:xfrm>
          <a:prstGeom prst="rect">
            <a:avLst/>
          </a:prstGeom>
          <a:noFill/>
        </p:spPr>
      </p:pic>
      <p:pic>
        <p:nvPicPr>
          <p:cNvPr id="1028" name="Picture 4" descr="O:\Glo\Locations\Jesup\FWC SAV\P60139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981200"/>
            <a:ext cx="3048000" cy="2286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343400" y="4495800"/>
            <a:ext cx="455236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5400" b="1" cap="none" spc="0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&lt;5</a:t>
            </a:r>
            <a:r>
              <a:rPr lang="en-US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% Survival</a:t>
            </a:r>
            <a:endParaRPr lang="en-US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18288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June 2011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Restoration Phase:</a:t>
            </a:r>
            <a:r>
              <a:rPr lang="en-US" sz="7200" dirty="0" smtClean="0"/>
              <a:t/>
            </a:r>
            <a:br>
              <a:rPr lang="en-US" sz="7200" dirty="0" smtClean="0"/>
            </a:br>
            <a:r>
              <a:rPr lang="en-US" sz="3100" dirty="0" smtClean="0"/>
              <a:t>Nursery tubs</a:t>
            </a:r>
            <a:endParaRPr lang="en-US" sz="3100" dirty="0"/>
          </a:p>
        </p:txBody>
      </p:sp>
      <p:pic>
        <p:nvPicPr>
          <p:cNvPr id="1013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419600"/>
            <a:ext cx="2926080" cy="2194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057400"/>
            <a:ext cx="292576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138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71800" y="2057400"/>
            <a:ext cx="598308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52600" y="1676400"/>
            <a:ext cx="281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April 12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, 2012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 l="11238" t="19838" r="11238" b="5476"/>
          <a:stretch>
            <a:fillRect/>
          </a:stretch>
        </p:blipFill>
        <p:spPr bwMode="auto">
          <a:xfrm>
            <a:off x="3810000" y="1828800"/>
            <a:ext cx="295421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53340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Restoration Event</a:t>
            </a:r>
            <a:endParaRPr lang="en-US" sz="3600" dirty="0"/>
          </a:p>
        </p:txBody>
      </p:sp>
      <p:pic>
        <p:nvPicPr>
          <p:cNvPr id="102402" name="Picture 2" descr="O:\SERV\Photos\SERV Current Photos\Lake Jesup Restoration 4.14.12\Jesup Restoration 4.14.12\Use\DSC013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962400"/>
            <a:ext cx="3454400" cy="2590800"/>
          </a:xfrm>
          <a:prstGeom prst="rect">
            <a:avLst/>
          </a:prstGeom>
          <a:noFill/>
        </p:spPr>
      </p:pic>
      <p:pic>
        <p:nvPicPr>
          <p:cNvPr id="102405" name="Picture 5" descr="O:\SERV\Photos\SERV Current Photos\Lake Jesup Restoration 4.14.12\Jesup Restoration 4.14.12\Use\DSC01339.JPG"/>
          <p:cNvPicPr>
            <a:picLocks noChangeAspect="1" noChangeArrowheads="1"/>
          </p:cNvPicPr>
          <p:nvPr/>
        </p:nvPicPr>
        <p:blipFill>
          <a:blip r:embed="rId4" cstate="print"/>
          <a:srcRect l="8333" t="14815" r="11111"/>
          <a:stretch>
            <a:fillRect/>
          </a:stretch>
        </p:blipFill>
        <p:spPr bwMode="auto">
          <a:xfrm>
            <a:off x="6172200" y="0"/>
            <a:ext cx="2971800" cy="2356945"/>
          </a:xfrm>
          <a:prstGeom prst="rect">
            <a:avLst/>
          </a:prstGeom>
          <a:noFill/>
        </p:spPr>
      </p:pic>
      <p:pic>
        <p:nvPicPr>
          <p:cNvPr id="8" name="Picture 2" descr="O:\SERV\Photos\SERV Current Photos\Lake Jesup Restoration 4.14.12\Jesup Restoration 4.14.12\Jesup 4-14-2012 0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219200"/>
            <a:ext cx="3505200" cy="26289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733800" y="4267200"/>
            <a:ext cx="5410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November 2011 Event cancelled due to high water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Rescheduled April 14</a:t>
            </a:r>
            <a:r>
              <a:rPr lang="en-US" baseline="30000" dirty="0" smtClean="0"/>
              <a:t>th</a:t>
            </a:r>
            <a:r>
              <a:rPr lang="en-US" dirty="0" smtClean="0"/>
              <a:t> 2012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110 Volunteers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30,000 </a:t>
            </a:r>
            <a:r>
              <a:rPr lang="en-US" dirty="0" smtClean="0"/>
              <a:t>plants</a:t>
            </a: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1 acre plot planted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Partners: FWC, SCSO, SERV, SJRWMD, FOLJ, FDEP, &amp; Black Hammock Adventures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4572000" cy="6858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Restoration Event</a:t>
            </a:r>
            <a:endParaRPr lang="en-US" sz="3600" dirty="0"/>
          </a:p>
        </p:txBody>
      </p:sp>
      <p:pic>
        <p:nvPicPr>
          <p:cNvPr id="103426" name="Picture 2" descr="O:\SERV\Photos\SERV Current Photos\Lake Jesup Restoration 4.14.12\Jesup Restoration 4.14.12\Use\Jesup 4-14-2012 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828800"/>
            <a:ext cx="5384800" cy="4038600"/>
          </a:xfrm>
          <a:prstGeom prst="rect">
            <a:avLst/>
          </a:prstGeom>
          <a:noFill/>
        </p:spPr>
      </p:pic>
      <p:pic>
        <p:nvPicPr>
          <p:cNvPr id="103427" name="Picture 3" descr="O:\SERV\Photos\SERV Current Photos\Lake Jesup Restoration 4.14.12\Jesup Restoration 4.14.12\Use\Jesup 4-14-2012 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4114800"/>
            <a:ext cx="3657600" cy="2743200"/>
          </a:xfrm>
          <a:prstGeom prst="rect">
            <a:avLst/>
          </a:prstGeom>
          <a:noFill/>
        </p:spPr>
      </p:pic>
      <p:pic>
        <p:nvPicPr>
          <p:cNvPr id="103428" name="Picture 4" descr="O:\SERV\Photos\SERV Current Photos\Lake Jesup Restoration 4.14.12\Jesup Restoration 4.14.12\Use\Jesup restoration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4801" y="0"/>
            <a:ext cx="3759199" cy="281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Post-Event Growth</a:t>
            </a:r>
            <a:endParaRPr lang="en-US" dirty="0"/>
          </a:p>
        </p:txBody>
      </p:sp>
      <p:pic>
        <p:nvPicPr>
          <p:cNvPr id="97282" name="Picture 2" descr="O:\Glo\Thomas Lake Assessments\Jesup\Jesup eelgra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133600"/>
            <a:ext cx="6877050" cy="4559300"/>
          </a:xfrm>
          <a:prstGeom prst="rect">
            <a:avLst/>
          </a:prstGeom>
          <a:noFill/>
        </p:spPr>
      </p:pic>
      <p:pic>
        <p:nvPicPr>
          <p:cNvPr id="97283" name="Picture 3" descr="O:\Glo\Locations\Jesup AHRES\P90228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304800"/>
            <a:ext cx="2133600" cy="16002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762000" y="5715000"/>
            <a:ext cx="74676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80% Survival as of July 2012</a:t>
            </a:r>
            <a:endParaRPr lang="en-US" sz="4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886200" y="2743200"/>
            <a:ext cx="3276600" cy="2057400"/>
            <a:chOff x="3886200" y="2743200"/>
            <a:chExt cx="3276600" cy="2057400"/>
          </a:xfrm>
        </p:grpSpPr>
        <p:sp>
          <p:nvSpPr>
            <p:cNvPr id="5" name="Oval 4"/>
            <p:cNvSpPr/>
            <p:nvPr/>
          </p:nvSpPr>
          <p:spPr>
            <a:xfrm>
              <a:off x="3886200" y="3048000"/>
              <a:ext cx="1066800" cy="1752600"/>
            </a:xfrm>
            <a:prstGeom prst="ellipse">
              <a:avLst/>
            </a:prstGeom>
            <a:noFill/>
            <a:ln w="635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724400" y="2743200"/>
              <a:ext cx="2438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FFFF00"/>
                  </a:solidFill>
                </a:rPr>
                <a:t>Mother plant with 4 new daughter plants</a:t>
              </a:r>
              <a:endParaRPr lang="en-US" b="1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143000"/>
            <a:ext cx="3886200" cy="17526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Next Event:</a:t>
            </a:r>
            <a:br>
              <a:rPr lang="en-US" sz="4400" dirty="0" smtClean="0"/>
            </a:br>
            <a:r>
              <a:rPr lang="en-US" sz="3100" dirty="0" smtClean="0"/>
              <a:t>October 13,</a:t>
            </a:r>
            <a:r>
              <a:rPr lang="en-US" sz="3100" baseline="30000" dirty="0" smtClean="0"/>
              <a:t> </a:t>
            </a:r>
            <a:r>
              <a:rPr lang="en-US" sz="3100" dirty="0" smtClean="0"/>
              <a:t>2012</a:t>
            </a:r>
            <a:br>
              <a:rPr lang="en-US" sz="3100" dirty="0" smtClean="0"/>
            </a:br>
            <a:endParaRPr lang="en-US" sz="31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81000"/>
            <a:ext cx="4993805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View album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5052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View album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3505200"/>
            <a:ext cx="152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4800" y="5257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New tubs planted April 30, 2012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On-Going Efforts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382000" cy="4465320"/>
          </a:xfrm>
        </p:spPr>
        <p:txBody>
          <a:bodyPr/>
          <a:lstStyle/>
          <a:p>
            <a:r>
              <a:rPr lang="en-US" dirty="0" smtClean="0"/>
              <a:t>Continue Quarterly Monitoring of Macrophytes</a:t>
            </a:r>
          </a:p>
          <a:p>
            <a:r>
              <a:rPr lang="en-US" dirty="0" smtClean="0"/>
              <a:t>Continue/Expand Restoration Efforts with FWC</a:t>
            </a:r>
          </a:p>
          <a:p>
            <a:r>
              <a:rPr lang="en-US" dirty="0" smtClean="0"/>
              <a:t>Continue SAV Mapping</a:t>
            </a:r>
          </a:p>
          <a:p>
            <a:r>
              <a:rPr lang="en-US" dirty="0" smtClean="0"/>
              <a:t>Continue </a:t>
            </a:r>
            <a:r>
              <a:rPr lang="en-US" dirty="0" err="1" smtClean="0"/>
              <a:t>Bioassessments</a:t>
            </a:r>
            <a:r>
              <a:rPr lang="en-US" dirty="0" smtClean="0"/>
              <a:t> (LVI/</a:t>
            </a:r>
            <a:r>
              <a:rPr lang="en-US" dirty="0" err="1" smtClean="0"/>
              <a:t>Marcoinvertebrates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3074" name="Picture 2" descr="C:\Documents and Settings\geby\Desktop\Photos\PHOTO DUMP\DSC019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52400"/>
            <a:ext cx="24384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QUESTIONS???</a:t>
            </a:r>
            <a:endParaRPr lang="en-US" dirty="0"/>
          </a:p>
        </p:txBody>
      </p:sp>
      <p:pic>
        <p:nvPicPr>
          <p:cNvPr id="45058" name="Picture 2" descr="O:\Glo\Photo Dump\P113079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3892" y="1828801"/>
            <a:ext cx="5994400" cy="4495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19800" y="63246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Post-Freeze effects on Jesup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905000"/>
            <a:ext cx="1981200" cy="30480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Shoreline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restoration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000" baseline="0" dirty="0" smtClean="0">
                <a:solidFill>
                  <a:schemeClr val="tx2"/>
                </a:solidFill>
              </a:rPr>
              <a:t>Initiated 2009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14,500 LF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000" dirty="0" err="1" smtClean="0">
                <a:solidFill>
                  <a:schemeClr val="tx2"/>
                </a:solidFill>
              </a:rPr>
              <a:t>Phragmites</a:t>
            </a:r>
            <a:r>
              <a:rPr lang="en-US" sz="2000" dirty="0" smtClean="0">
                <a:solidFill>
                  <a:schemeClr val="tx2"/>
                </a:solidFill>
              </a:rPr>
              <a:t> removal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Native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replanting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lang="en-US" sz="2000" noProof="0" dirty="0" smtClean="0">
                <a:solidFill>
                  <a:schemeClr val="tx2"/>
                </a:solidFill>
              </a:rPr>
              <a:t>&gt;115,000 plants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0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21</a:t>
            </a:r>
            <a:r>
              <a:rPr kumimoji="0" lang="en-US" sz="20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different native species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FWC/Seminole Co Projects</a:t>
            </a:r>
            <a:endParaRPr lang="en-US" sz="4400" dirty="0"/>
          </a:p>
        </p:txBody>
      </p:sp>
      <p:pic>
        <p:nvPicPr>
          <p:cNvPr id="5" name="Picture 5" descr="Sem Co logo-fu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1566307" cy="941832"/>
          </a:xfrm>
          <a:prstGeom prst="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</p:spPr>
      </p:pic>
      <p:pic>
        <p:nvPicPr>
          <p:cNvPr id="6" name="Picture 4" descr="http://ts3.mm.bing.net/images/thumbnail.aspx?q=93469023178&amp;id=5a9dd2d8402e1b682c075fddfcd10620&amp;url=http%3a%2f%2fmedia2.myfoxorlando.com%2fphoto%2f2009%2f06%2f13%2fFWC-logo_20090613104722_320_24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152400"/>
            <a:ext cx="935831" cy="1143000"/>
          </a:xfrm>
          <a:prstGeom prst="rect">
            <a:avLst/>
          </a:prstGeom>
          <a:noFill/>
        </p:spPr>
      </p:pic>
      <p:pic>
        <p:nvPicPr>
          <p:cNvPr id="73730" name="Picture 2" descr="C:\Documents and Settings\geby.SEMCTY\Desktop\LK MGMT PROGRAM\AHRE FWC FUNDING\Site#1\Jesup AHRES_Site ma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1513" y="1905000"/>
            <a:ext cx="6874252" cy="4495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38200" y="2057400"/>
            <a:ext cx="7924800" cy="6858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Before:	Shoreline </a:t>
            </a:r>
            <a:r>
              <a:rPr lang="en-US" sz="2400" dirty="0" smtClean="0">
                <a:solidFill>
                  <a:schemeClr val="tx2"/>
                </a:solidFill>
              </a:rPr>
              <a:t>D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ominated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by </a:t>
            </a:r>
            <a:r>
              <a:rPr kumimoji="0" lang="en-US" sz="2400" b="0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Phragmites</a:t>
            </a:r>
            <a:endParaRPr kumimoji="0" lang="en-US" sz="2400" b="0" i="1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099" name="Picture 3" descr="O:\Glo\Photo Dump\DSC02523.JPG"/>
          <p:cNvPicPr>
            <a:picLocks noChangeAspect="1" noChangeArrowheads="1"/>
          </p:cNvPicPr>
          <p:nvPr/>
        </p:nvPicPr>
        <p:blipFill>
          <a:blip r:embed="rId2" cstate="print"/>
          <a:srcRect b="31849"/>
          <a:stretch>
            <a:fillRect/>
          </a:stretch>
        </p:blipFill>
        <p:spPr bwMode="auto">
          <a:xfrm>
            <a:off x="762000" y="2667000"/>
            <a:ext cx="7543800" cy="3855949"/>
          </a:xfrm>
          <a:prstGeom prst="rect">
            <a:avLst/>
          </a:prstGeom>
          <a:noFill/>
        </p:spPr>
      </p:pic>
      <p:sp>
        <p:nvSpPr>
          <p:cNvPr id="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/>
              <a:t>FWC/Seminole Co Projects</a:t>
            </a:r>
            <a:endParaRPr lang="en-US" dirty="0"/>
          </a:p>
        </p:txBody>
      </p:sp>
      <p:pic>
        <p:nvPicPr>
          <p:cNvPr id="8" name="Picture 5" descr="Sem Co logo-fu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1566307" cy="941832"/>
          </a:xfrm>
          <a:prstGeom prst="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Picture 4" descr="http://ts3.mm.bing.net/images/thumbnail.aspx?q=93469023178&amp;id=5a9dd2d8402e1b682c075fddfcd10620&amp;url=http%3a%2f%2fmedia2.myfoxorlando.com%2fphoto%2f2009%2f06%2f13%2fFWC-logo_20090613104722_320_24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00" y="152400"/>
            <a:ext cx="935831" cy="1143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09600" y="1905000"/>
            <a:ext cx="8077200" cy="5334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After:	Spring 2012 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Shoreline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/>
              <a:t>FWC/Seminole Co Projects</a:t>
            </a:r>
            <a:endParaRPr lang="en-US" dirty="0"/>
          </a:p>
        </p:txBody>
      </p:sp>
      <p:pic>
        <p:nvPicPr>
          <p:cNvPr id="6145" name="Picture 1" descr="F:\DCIM\100OLYMP\P60811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438400"/>
            <a:ext cx="2819400" cy="2114550"/>
          </a:xfrm>
          <a:prstGeom prst="rect">
            <a:avLst/>
          </a:prstGeom>
          <a:noFill/>
        </p:spPr>
      </p:pic>
      <p:pic>
        <p:nvPicPr>
          <p:cNvPr id="6146" name="Picture 2" descr="F:\DCIM\100OLYMP\P60811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352800"/>
            <a:ext cx="4368800" cy="3276600"/>
          </a:xfrm>
          <a:prstGeom prst="rect">
            <a:avLst/>
          </a:prstGeom>
          <a:noFill/>
        </p:spPr>
      </p:pic>
      <p:pic>
        <p:nvPicPr>
          <p:cNvPr id="8" name="Picture 5" descr="Sem Co logo-ful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52400"/>
            <a:ext cx="1566307" cy="941832"/>
          </a:xfrm>
          <a:prstGeom prst="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</p:spPr>
      </p:pic>
      <p:pic>
        <p:nvPicPr>
          <p:cNvPr id="9" name="Picture 4" descr="http://ts3.mm.bing.net/images/thumbnail.aspx?q=93469023178&amp;id=5a9dd2d8402e1b682c075fddfcd10620&amp;url=http%3a%2f%2fmedia2.myfoxorlando.com%2fphoto%2f2009%2f06%2f13%2fFWC-logo_20090613104722_320_240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1000" y="152400"/>
            <a:ext cx="935831" cy="1143000"/>
          </a:xfrm>
          <a:prstGeom prst="rect">
            <a:avLst/>
          </a:prstGeom>
          <a:noFill/>
        </p:spPr>
      </p:pic>
      <p:pic>
        <p:nvPicPr>
          <p:cNvPr id="147457" name="Picture 1" descr="Jesup 5-9-2012 (62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6800" y="4191000"/>
            <a:ext cx="321945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7458" name="Picture 2" descr="O:\Glo\Locations\Jesup AHRES\P902289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0" y="152400"/>
            <a:ext cx="1498600" cy="1123950"/>
          </a:xfrm>
          <a:prstGeom prst="rect">
            <a:avLst/>
          </a:prstGeom>
          <a:noFill/>
        </p:spPr>
      </p:pic>
      <p:pic>
        <p:nvPicPr>
          <p:cNvPr id="3074" name="Picture 2" descr="O:\Glo\Thomas Lake Assessments\Jesup\P602392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96000" y="2209800"/>
            <a:ext cx="2286000" cy="17145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81000" y="1981200"/>
            <a:ext cx="5257800" cy="533400"/>
          </a:xfrm>
          <a:prstGeom prst="rect">
            <a:avLst/>
          </a:prstGeom>
        </p:spPr>
        <p:txBody>
          <a:bodyPr/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After: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Spring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2012 Shoreline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sz="5400" dirty="0" smtClean="0"/>
              <a:t>FWC/Seminole Co Projects</a:t>
            </a:r>
            <a:endParaRPr lang="en-US" dirty="0"/>
          </a:p>
        </p:txBody>
      </p:sp>
      <p:pic>
        <p:nvPicPr>
          <p:cNvPr id="7" name="Picture 5" descr="Sem Co logo-fu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1566307" cy="941832"/>
          </a:xfrm>
          <a:prstGeom prst="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Picture 4" descr="http://ts3.mm.bing.net/images/thumbnail.aspx?q=93469023178&amp;id=5a9dd2d8402e1b682c075fddfcd10620&amp;url=http%3a%2f%2fmedia2.myfoxorlando.com%2fphoto%2f2009%2f06%2f13%2fFWC-logo_20090613104722_320_24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0" y="152400"/>
            <a:ext cx="935831" cy="1143000"/>
          </a:xfrm>
          <a:prstGeom prst="rect">
            <a:avLst/>
          </a:prstGeom>
          <a:noFill/>
        </p:spPr>
      </p:pic>
      <p:pic>
        <p:nvPicPr>
          <p:cNvPr id="9" name="Picture 8" descr="2012 048 (18).jpg"/>
          <p:cNvPicPr>
            <a:picLocks noChangeAspect="1"/>
          </p:cNvPicPr>
          <p:nvPr/>
        </p:nvPicPr>
        <p:blipFill>
          <a:blip r:embed="rId4" cstate="print"/>
          <a:srcRect l="2817" t="20765" r="4225"/>
          <a:stretch>
            <a:fillRect/>
          </a:stretch>
        </p:blipFill>
        <p:spPr>
          <a:xfrm>
            <a:off x="304800" y="2895600"/>
            <a:ext cx="5871021" cy="3733800"/>
          </a:xfrm>
          <a:prstGeom prst="rect">
            <a:avLst/>
          </a:prstGeom>
        </p:spPr>
      </p:pic>
      <p:pic>
        <p:nvPicPr>
          <p:cNvPr id="5121" name="Picture 1" descr="F:\DCIM\100OLYMP\P60812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43400" y="1905000"/>
            <a:ext cx="4673600" cy="3505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9067800" cy="762000"/>
          </a:xfrm>
        </p:spPr>
        <p:txBody>
          <a:bodyPr>
            <a:noAutofit/>
          </a:bodyPr>
          <a:lstStyle/>
          <a:p>
            <a:r>
              <a:rPr lang="en-US" sz="4000" dirty="0" smtClean="0"/>
              <a:t>  Phase 2 Shoreline Restoration</a:t>
            </a:r>
            <a:endParaRPr lang="en-US" sz="4000" dirty="0"/>
          </a:p>
        </p:txBody>
      </p:sp>
      <p:pic>
        <p:nvPicPr>
          <p:cNvPr id="106498" name="Picture 2" descr="C:\Documents and Settings\geby\Desktop\Jesup Planting RFP 2012\Jesup_sitemap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8388" y="2667000"/>
            <a:ext cx="7638411" cy="393814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8600" y="16764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 Initiated: June 2012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2"/>
                </a:solidFill>
              </a:rPr>
              <a:t> Completion date: September 2012</a:t>
            </a:r>
          </a:p>
          <a:p>
            <a:r>
              <a:rPr lang="en-US" sz="2400" dirty="0" smtClean="0">
                <a:solidFill>
                  <a:schemeClr val="tx2"/>
                </a:solidFill>
              </a:rPr>
              <a:t> </a:t>
            </a:r>
            <a:endParaRPr lang="en-US" sz="2400" dirty="0">
              <a:solidFill>
                <a:schemeClr val="tx2"/>
              </a:solidFill>
            </a:endParaRPr>
          </a:p>
        </p:txBody>
      </p:sp>
      <p:pic>
        <p:nvPicPr>
          <p:cNvPr id="5" name="Picture 5" descr="Sem Co logo-ful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1566307" cy="941832"/>
          </a:xfrm>
          <a:prstGeom prst="rect">
            <a:avLst/>
          </a:prstGeom>
          <a:noFill/>
          <a:ln w="25400"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48000" contrast="-27000"/>
          </a:blip>
          <a:srcRect t="20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3200"/>
            <a:ext cx="8991600" cy="12954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/>
              <a:t>Lake Jesup SAV Restoration: </a:t>
            </a:r>
            <a:br>
              <a:rPr lang="en-US" sz="4400" b="1" dirty="0" smtClean="0"/>
            </a:br>
            <a:r>
              <a:rPr lang="en-US" sz="4400" b="1" dirty="0" smtClean="0"/>
              <a:t>Eelgrass Project</a:t>
            </a:r>
            <a:br>
              <a:rPr lang="en-US" sz="4400" b="1" dirty="0" smtClean="0"/>
            </a:br>
            <a:r>
              <a:rPr lang="en-US" sz="4400" b="1" dirty="0" smtClean="0"/>
              <a:t/>
            </a:r>
            <a:br>
              <a:rPr lang="en-US" sz="4400" b="1" dirty="0" smtClean="0"/>
            </a:br>
            <a:endParaRPr lang="en-US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3352800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2"/>
                </a:solidFill>
                <a:latin typeface="+mj-lt"/>
              </a:rPr>
              <a:t> Additional Cooperative Efforts, Research &amp; Partners</a:t>
            </a:r>
          </a:p>
          <a:p>
            <a:r>
              <a:rPr lang="en-US" b="1" dirty="0" smtClean="0">
                <a:solidFill>
                  <a:schemeClr val="tx2"/>
                </a:solidFill>
                <a:latin typeface="+mj-lt"/>
              </a:rPr>
              <a:t> </a:t>
            </a:r>
            <a:endParaRPr lang="en-US" dirty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:\Marie\Aerial View of County July 2012\July 17, 2012\2012 048 (2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28800"/>
            <a:ext cx="6185682" cy="46482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620000" cy="11430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Eelgrass Restoration Project</a:t>
            </a:r>
            <a:br>
              <a:rPr lang="en-US" sz="2800" dirty="0" smtClean="0"/>
            </a:br>
            <a:r>
              <a:rPr lang="en-US" sz="2700" dirty="0" smtClean="0"/>
              <a:t>Experimental Phase: 2011</a:t>
            </a:r>
            <a:br>
              <a:rPr lang="en-US" sz="2700" dirty="0" smtClean="0"/>
            </a:br>
            <a:r>
              <a:rPr lang="en-US" sz="2700" dirty="0" smtClean="0"/>
              <a:t>Restoration Phase: 2012</a:t>
            </a:r>
            <a:endParaRPr lang="en-US" sz="2700" dirty="0"/>
          </a:p>
        </p:txBody>
      </p:sp>
      <p:pic>
        <p:nvPicPr>
          <p:cNvPr id="105475" name="Picture 3" descr="C:\Documents and Settings\geby\Desktop\LK MGMT PROGRAM\jesupsit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5638" y="0"/>
            <a:ext cx="3228362" cy="2362200"/>
          </a:xfrm>
          <a:prstGeom prst="rect">
            <a:avLst/>
          </a:prstGeom>
          <a:noFill/>
        </p:spPr>
      </p:pic>
      <p:pic>
        <p:nvPicPr>
          <p:cNvPr id="105477" name="Picture 5" descr="O:\Glo\Locations\Jesup\FWC SAV\PA1257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4038600"/>
            <a:ext cx="3276600" cy="2457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Experimental Phase: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/>
              <a:t>Initial Plantings- </a:t>
            </a:r>
            <a:br>
              <a:rPr lang="en-US" sz="2800" dirty="0" smtClean="0"/>
            </a:br>
            <a:r>
              <a:rPr lang="en-US" sz="2800" dirty="0" smtClean="0"/>
              <a:t>Purchased Eelgrass</a:t>
            </a:r>
            <a:endParaRPr lang="en-US" sz="2800" dirty="0"/>
          </a:p>
        </p:txBody>
      </p:sp>
      <p:pic>
        <p:nvPicPr>
          <p:cNvPr id="100354" name="Picture 2" descr="O:\Glo\Thomas Lake Assessments\Jesup\6-22-11 install of purchased eelgrass\P6234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2133600"/>
            <a:ext cx="5852583" cy="438943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72200" y="1524000"/>
            <a:ext cx="1447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June 2011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2362200" y="5029200"/>
            <a:ext cx="45523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0% Survival</a:t>
            </a:r>
            <a:endParaRPr lang="en-US" sz="54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3994</TotalTime>
  <Words>210</Words>
  <Application>Microsoft Office PowerPoint</Application>
  <PresentationFormat>On-screen Show (4:3)</PresentationFormat>
  <Paragraphs>61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Flow</vt:lpstr>
      <vt:lpstr>Slide 1</vt:lpstr>
      <vt:lpstr>FWC/Seminole Co Projects</vt:lpstr>
      <vt:lpstr>FWC/Seminole Co Projects</vt:lpstr>
      <vt:lpstr>FWC/Seminole Co Projects</vt:lpstr>
      <vt:lpstr>FWC/Seminole Co Projects</vt:lpstr>
      <vt:lpstr>  Phase 2 Shoreline Restoration</vt:lpstr>
      <vt:lpstr>Lake Jesup SAV Restoration:  Eelgrass Project  </vt:lpstr>
      <vt:lpstr>Eelgrass Restoration Project Experimental Phase: 2011 Restoration Phase: 2012</vt:lpstr>
      <vt:lpstr>Experimental Phase: Initial Plantings-  Purchased Eelgrass</vt:lpstr>
      <vt:lpstr>Experimental Phase: Coco-mat Plantings</vt:lpstr>
      <vt:lpstr>Experimental Phase: Lake Howell Plantings</vt:lpstr>
      <vt:lpstr>Restoration Phase: Nursery tubs</vt:lpstr>
      <vt:lpstr>Restoration Event</vt:lpstr>
      <vt:lpstr>Restoration Event</vt:lpstr>
      <vt:lpstr>Post-Event Growth</vt:lpstr>
      <vt:lpstr>Next Event: October 13, 2012 </vt:lpstr>
      <vt:lpstr>On-Going Efforts</vt:lpstr>
      <vt:lpstr>QUESTIONS???</vt:lpstr>
    </vt:vector>
  </TitlesOfParts>
  <Company>Seminole County Government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Seminole County Lake Management Program   Tuskawilla Lake    </dc:title>
  <dc:creator>GEby</dc:creator>
  <cp:lastModifiedBy>kornberg</cp:lastModifiedBy>
  <cp:revision>314</cp:revision>
  <dcterms:created xsi:type="dcterms:W3CDTF">2010-03-12T17:55:50Z</dcterms:created>
  <dcterms:modified xsi:type="dcterms:W3CDTF">2012-07-19T15:30:05Z</dcterms:modified>
</cp:coreProperties>
</file>