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25"/>
  </p:notesMasterIdLst>
  <p:handoutMasterIdLst>
    <p:handoutMasterId r:id="rId26"/>
  </p:handoutMasterIdLst>
  <p:sldIdLst>
    <p:sldId id="494" r:id="rId2"/>
    <p:sldId id="480" r:id="rId3"/>
    <p:sldId id="482" r:id="rId4"/>
    <p:sldId id="508" r:id="rId5"/>
    <p:sldId id="518" r:id="rId6"/>
    <p:sldId id="551" r:id="rId7"/>
    <p:sldId id="552" r:id="rId8"/>
    <p:sldId id="554" r:id="rId9"/>
    <p:sldId id="553" r:id="rId10"/>
    <p:sldId id="555" r:id="rId11"/>
    <p:sldId id="556" r:id="rId12"/>
    <p:sldId id="549" r:id="rId13"/>
    <p:sldId id="483" r:id="rId14"/>
    <p:sldId id="484" r:id="rId15"/>
    <p:sldId id="525" r:id="rId16"/>
    <p:sldId id="487" r:id="rId17"/>
    <p:sldId id="488" r:id="rId18"/>
    <p:sldId id="527" r:id="rId19"/>
    <p:sldId id="491" r:id="rId20"/>
    <p:sldId id="492" r:id="rId21"/>
    <p:sldId id="546" r:id="rId22"/>
    <p:sldId id="524" r:id="rId23"/>
    <p:sldId id="451" r:id="rId24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871" autoAdjust="0"/>
    <p:restoredTop sz="94706" autoAdjust="0"/>
  </p:normalViewPr>
  <p:slideViewPr>
    <p:cSldViewPr>
      <p:cViewPr varScale="1">
        <p:scale>
          <a:sx n="118" d="100"/>
          <a:sy n="118" d="100"/>
        </p:scale>
        <p:origin x="-14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022FF2-0916-4653-8086-7CA5E3B33E03}" type="doc">
      <dgm:prSet loTypeId="urn:microsoft.com/office/officeart/2005/8/layout/cycle8" loCatId="cycle" qsTypeId="urn:microsoft.com/office/officeart/2005/8/quickstyle/3d1" qsCatId="3D" csTypeId="urn:microsoft.com/office/officeart/2005/8/colors/accent1_5" csCatId="accent1" phldr="1"/>
      <dgm:spPr/>
    </dgm:pt>
    <dgm:pt modelId="{43B8C0C9-60B6-4C0E-8987-127BD926C6D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cap="none" normalizeH="0" baseline="0" dirty="0" smtClean="0">
              <a:ln/>
              <a:effectLst/>
              <a:latin typeface="Arial" pitchFamily="34" charset="0"/>
            </a:rPr>
            <a:t>Redevelopment  of Anniversary Park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100" b="1" i="0" u="none" strike="noStrike" cap="none" normalizeH="0" baseline="0" dirty="0" smtClean="0">
              <a:ln/>
              <a:effectLst/>
              <a:latin typeface="Arial" pitchFamily="34" charset="0"/>
            </a:rPr>
            <a:t>-Part of City Center Concept</a:t>
          </a:r>
        </a:p>
      </dgm:t>
    </dgm:pt>
    <dgm:pt modelId="{92DF5615-CA9F-4172-A503-90E368B0254F}" type="parTrans" cxnId="{3303190B-5383-4C8B-B262-DB7623A61BB2}">
      <dgm:prSet/>
      <dgm:spPr/>
      <dgm:t>
        <a:bodyPr/>
        <a:lstStyle/>
        <a:p>
          <a:endParaRPr lang="en-US" sz="2000" b="1"/>
        </a:p>
      </dgm:t>
    </dgm:pt>
    <dgm:pt modelId="{BF2C06EF-D07D-42F8-86A0-46F95EE20565}" type="sibTrans" cxnId="{3303190B-5383-4C8B-B262-DB7623A61BB2}">
      <dgm:prSet/>
      <dgm:spPr/>
      <dgm:t>
        <a:bodyPr/>
        <a:lstStyle/>
        <a:p>
          <a:endParaRPr lang="en-US" sz="2000" b="1"/>
        </a:p>
      </dgm:t>
    </dgm:pt>
    <dgm:pt modelId="{46D3E77A-7AA1-4FF1-8141-4A5F921D19C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cap="none" normalizeH="0" baseline="0" dirty="0" smtClean="0">
              <a:ln/>
              <a:effectLst/>
              <a:latin typeface="Arial" pitchFamily="34" charset="0"/>
            </a:rPr>
            <a:t>Park Facilities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1" i="0" u="none" strike="noStrike" cap="none" normalizeH="0" baseline="0" dirty="0" smtClean="0">
              <a:ln/>
              <a:effectLst/>
              <a:latin typeface="Arial" pitchFamily="34" charset="0"/>
            </a:rPr>
            <a:t>-</a:t>
          </a:r>
          <a:r>
            <a:rPr kumimoji="0" lang="en-US" sz="1100" b="1" i="0" u="none" strike="noStrike" cap="none" normalizeH="0" baseline="0" dirty="0" smtClean="0">
              <a:ln/>
              <a:effectLst/>
              <a:latin typeface="Arial" pitchFamily="34" charset="0"/>
            </a:rPr>
            <a:t>Venue for special events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100" b="1" i="0" u="none" strike="noStrike" cap="none" normalizeH="0" baseline="0" dirty="0" smtClean="0">
              <a:ln/>
              <a:effectLst/>
              <a:latin typeface="Arial" pitchFamily="34" charset="0"/>
            </a:rPr>
            <a:t>and recreation</a:t>
          </a:r>
        </a:p>
      </dgm:t>
    </dgm:pt>
    <dgm:pt modelId="{54985C0A-2A68-4608-B6E9-ACA1325B31E6}" type="parTrans" cxnId="{6AFB32AD-C76A-4C65-97BE-D3281F295F97}">
      <dgm:prSet/>
      <dgm:spPr/>
      <dgm:t>
        <a:bodyPr/>
        <a:lstStyle/>
        <a:p>
          <a:endParaRPr lang="en-US" sz="2000" b="1"/>
        </a:p>
      </dgm:t>
    </dgm:pt>
    <dgm:pt modelId="{7BE133CF-0642-4327-B237-274238D78933}" type="sibTrans" cxnId="{6AFB32AD-C76A-4C65-97BE-D3281F295F97}">
      <dgm:prSet/>
      <dgm:spPr/>
      <dgm:t>
        <a:bodyPr/>
        <a:lstStyle/>
        <a:p>
          <a:endParaRPr lang="en-US" sz="2000" b="1"/>
        </a:p>
      </dgm:t>
    </dgm:pt>
    <dgm:pt modelId="{34EDA33F-725B-4A60-973D-2B2F5581EBA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400" b="1" i="0" u="none" strike="noStrike" cap="none" normalizeH="0" baseline="0" dirty="0" smtClean="0">
            <a:ln/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cap="none" normalizeH="0" baseline="0" dirty="0" smtClean="0">
              <a:ln/>
              <a:effectLst/>
              <a:latin typeface="Arial" pitchFamily="34" charset="0"/>
            </a:rPr>
            <a:t>Stormwater/Water </a:t>
          </a:r>
          <a:r>
            <a:rPr kumimoji="0" lang="en-US" sz="1400" b="1" i="0" u="none" strike="noStrike" cap="none" normalizeH="0" baseline="0" dirty="0" smtClean="0">
              <a:ln/>
              <a:effectLst/>
              <a:latin typeface="Arial" pitchFamily="34" charset="0"/>
            </a:rPr>
            <a:t>Quality Retrofits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100" b="1" i="0" u="none" strike="noStrike" cap="none" normalizeH="0" baseline="0" dirty="0" smtClean="0">
              <a:ln/>
              <a:effectLst/>
              <a:latin typeface="Arial" pitchFamily="34" charset="0"/>
            </a:rPr>
            <a:t>-Part of Stormwater Master </a:t>
          </a:r>
          <a:r>
            <a:rPr kumimoji="0" lang="en-US" sz="1100" b="1" i="0" u="none" strike="noStrike" cap="none" normalizeH="0" baseline="0" dirty="0" smtClean="0">
              <a:ln/>
              <a:effectLst/>
              <a:latin typeface="Arial" pitchFamily="34" charset="0"/>
            </a:rPr>
            <a:t>Plan &amp; Lake Jesup BMAP</a:t>
          </a:r>
          <a:endParaRPr kumimoji="0" lang="en-US" sz="1100" b="1" i="0" u="none" strike="noStrike" cap="none" normalizeH="0" baseline="0" dirty="0" smtClean="0">
            <a:ln/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100" b="1" i="0" u="none" strike="noStrike" cap="none" normalizeH="0" baseline="0" dirty="0" smtClean="0">
              <a:ln/>
              <a:effectLst/>
              <a:latin typeface="Arial" pitchFamily="34" charset="0"/>
            </a:rPr>
            <a:t>-Serves portion of City Municipal Complex and other areas</a:t>
          </a:r>
        </a:p>
      </dgm:t>
    </dgm:pt>
    <dgm:pt modelId="{81EC059B-6AE8-448B-8219-0DECE18988C6}" type="parTrans" cxnId="{57794E2F-8701-4910-BF26-A8F0C6CD877D}">
      <dgm:prSet/>
      <dgm:spPr/>
      <dgm:t>
        <a:bodyPr/>
        <a:lstStyle/>
        <a:p>
          <a:endParaRPr lang="en-US" sz="2000" b="1"/>
        </a:p>
      </dgm:t>
    </dgm:pt>
    <dgm:pt modelId="{791D510E-15D7-44AE-9F5E-C0B13FB4CC44}" type="sibTrans" cxnId="{57794E2F-8701-4910-BF26-A8F0C6CD877D}">
      <dgm:prSet/>
      <dgm:spPr/>
      <dgm:t>
        <a:bodyPr/>
        <a:lstStyle/>
        <a:p>
          <a:endParaRPr lang="en-US" sz="2000" b="1"/>
        </a:p>
      </dgm:t>
    </dgm:pt>
    <dgm:pt modelId="{87C73C2A-1056-46AB-8F3F-A4238119CCA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cap="none" normalizeH="0" baseline="0" dirty="0" smtClean="0">
              <a:ln/>
              <a:effectLst/>
              <a:latin typeface="Arial" pitchFamily="34" charset="0"/>
            </a:rPr>
            <a:t>Public Education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cap="none" normalizeH="0" baseline="0" dirty="0" smtClean="0">
              <a:ln/>
              <a:effectLst/>
              <a:latin typeface="Arial" pitchFamily="34" charset="0"/>
            </a:rPr>
            <a:t>Opportunities</a:t>
          </a:r>
        </a:p>
      </dgm:t>
    </dgm:pt>
    <dgm:pt modelId="{6D45B0A7-EF34-40CA-A362-9DB7600AAEB4}" type="parTrans" cxnId="{6AE26F69-77D3-495A-A5BF-CF18BCF45F74}">
      <dgm:prSet/>
      <dgm:spPr/>
      <dgm:t>
        <a:bodyPr/>
        <a:lstStyle/>
        <a:p>
          <a:endParaRPr lang="en-US" sz="2000" b="1"/>
        </a:p>
      </dgm:t>
    </dgm:pt>
    <dgm:pt modelId="{4F32395D-0EDF-4076-A6B8-473971D53D8F}" type="sibTrans" cxnId="{6AE26F69-77D3-495A-A5BF-CF18BCF45F74}">
      <dgm:prSet/>
      <dgm:spPr/>
      <dgm:t>
        <a:bodyPr/>
        <a:lstStyle/>
        <a:p>
          <a:endParaRPr lang="en-US" sz="2000" b="1"/>
        </a:p>
      </dgm:t>
    </dgm:pt>
    <dgm:pt modelId="{3E9DF167-B688-4561-B02B-26570A7B7931}" type="pres">
      <dgm:prSet presAssocID="{C8022FF2-0916-4653-8086-7CA5E3B33E03}" presName="compositeShape" presStyleCnt="0">
        <dgm:presLayoutVars>
          <dgm:chMax val="7"/>
          <dgm:dir/>
          <dgm:resizeHandles val="exact"/>
        </dgm:presLayoutVars>
      </dgm:prSet>
      <dgm:spPr/>
    </dgm:pt>
    <dgm:pt modelId="{3BAF1FBF-6A5F-4C5D-BF9D-9ED14EB27797}" type="pres">
      <dgm:prSet presAssocID="{C8022FF2-0916-4653-8086-7CA5E3B33E03}" presName="wedge1" presStyleLbl="node1" presStyleIdx="0" presStyleCnt="4"/>
      <dgm:spPr/>
      <dgm:t>
        <a:bodyPr/>
        <a:lstStyle/>
        <a:p>
          <a:endParaRPr lang="en-US"/>
        </a:p>
      </dgm:t>
    </dgm:pt>
    <dgm:pt modelId="{F1204C83-8231-478C-B792-72FAF9401FA4}" type="pres">
      <dgm:prSet presAssocID="{C8022FF2-0916-4653-8086-7CA5E3B33E03}" presName="dummy1a" presStyleCnt="0"/>
      <dgm:spPr/>
    </dgm:pt>
    <dgm:pt modelId="{9635B252-D80B-4C71-B72B-9E52C7E4D6BD}" type="pres">
      <dgm:prSet presAssocID="{C8022FF2-0916-4653-8086-7CA5E3B33E03}" presName="dummy1b" presStyleCnt="0"/>
      <dgm:spPr/>
    </dgm:pt>
    <dgm:pt modelId="{48EB0CE7-97BB-4AF1-B68C-662D02908E81}" type="pres">
      <dgm:prSet presAssocID="{C8022FF2-0916-4653-8086-7CA5E3B33E03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D52AF-57FB-49DA-B012-1E502989CAA0}" type="pres">
      <dgm:prSet presAssocID="{C8022FF2-0916-4653-8086-7CA5E3B33E03}" presName="wedge2" presStyleLbl="node1" presStyleIdx="1" presStyleCnt="4"/>
      <dgm:spPr/>
      <dgm:t>
        <a:bodyPr/>
        <a:lstStyle/>
        <a:p>
          <a:endParaRPr lang="en-US"/>
        </a:p>
      </dgm:t>
    </dgm:pt>
    <dgm:pt modelId="{6D5738CE-1E6A-45E8-94D0-DC2341F60256}" type="pres">
      <dgm:prSet presAssocID="{C8022FF2-0916-4653-8086-7CA5E3B33E03}" presName="dummy2a" presStyleCnt="0"/>
      <dgm:spPr/>
    </dgm:pt>
    <dgm:pt modelId="{AB4ED98E-6674-409F-AB1B-3DBD47031BAD}" type="pres">
      <dgm:prSet presAssocID="{C8022FF2-0916-4653-8086-7CA5E3B33E03}" presName="dummy2b" presStyleCnt="0"/>
      <dgm:spPr/>
    </dgm:pt>
    <dgm:pt modelId="{E6DF4224-87F3-4E2F-B96B-174B64624BF4}" type="pres">
      <dgm:prSet presAssocID="{C8022FF2-0916-4653-8086-7CA5E3B33E03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902857-D32B-4076-BC64-1314AB6633EB}" type="pres">
      <dgm:prSet presAssocID="{C8022FF2-0916-4653-8086-7CA5E3B33E03}" presName="wedge3" presStyleLbl="node1" presStyleIdx="2" presStyleCnt="4"/>
      <dgm:spPr/>
      <dgm:t>
        <a:bodyPr/>
        <a:lstStyle/>
        <a:p>
          <a:endParaRPr lang="en-US"/>
        </a:p>
      </dgm:t>
    </dgm:pt>
    <dgm:pt modelId="{9919A4DA-0ECD-403C-BEF7-3357C1A7FB13}" type="pres">
      <dgm:prSet presAssocID="{C8022FF2-0916-4653-8086-7CA5E3B33E03}" presName="dummy3a" presStyleCnt="0"/>
      <dgm:spPr/>
    </dgm:pt>
    <dgm:pt modelId="{654F9722-CE82-4F31-AD09-F4CA513F5048}" type="pres">
      <dgm:prSet presAssocID="{C8022FF2-0916-4653-8086-7CA5E3B33E03}" presName="dummy3b" presStyleCnt="0"/>
      <dgm:spPr/>
    </dgm:pt>
    <dgm:pt modelId="{8DD6CA29-E0DF-4255-B476-EDB9AEB5F878}" type="pres">
      <dgm:prSet presAssocID="{C8022FF2-0916-4653-8086-7CA5E3B33E03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61FBAF-B182-41B4-ADE7-02FC4D9598F2}" type="pres">
      <dgm:prSet presAssocID="{C8022FF2-0916-4653-8086-7CA5E3B33E03}" presName="wedge4" presStyleLbl="node1" presStyleIdx="3" presStyleCnt="4"/>
      <dgm:spPr/>
      <dgm:t>
        <a:bodyPr/>
        <a:lstStyle/>
        <a:p>
          <a:endParaRPr lang="en-US"/>
        </a:p>
      </dgm:t>
    </dgm:pt>
    <dgm:pt modelId="{BFD40C92-DCBB-40D2-B494-E031B456A6FF}" type="pres">
      <dgm:prSet presAssocID="{C8022FF2-0916-4653-8086-7CA5E3B33E03}" presName="dummy4a" presStyleCnt="0"/>
      <dgm:spPr/>
    </dgm:pt>
    <dgm:pt modelId="{0828FBC2-59DA-4513-87F0-D7AC38638FCD}" type="pres">
      <dgm:prSet presAssocID="{C8022FF2-0916-4653-8086-7CA5E3B33E03}" presName="dummy4b" presStyleCnt="0"/>
      <dgm:spPr/>
    </dgm:pt>
    <dgm:pt modelId="{39091368-D9F2-462D-880D-A8717CAA3F9B}" type="pres">
      <dgm:prSet presAssocID="{C8022FF2-0916-4653-8086-7CA5E3B33E03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FE9D4D-4C0B-4EE8-8601-F656B4542A2E}" type="pres">
      <dgm:prSet presAssocID="{BF2C06EF-D07D-42F8-86A0-46F95EE20565}" presName="arrowWedge1" presStyleLbl="fgSibTrans2D1" presStyleIdx="0" presStyleCnt="4"/>
      <dgm:spPr/>
    </dgm:pt>
    <dgm:pt modelId="{5992E75B-5D3C-4B2F-BECE-EBAC742DB7C6}" type="pres">
      <dgm:prSet presAssocID="{7BE133CF-0642-4327-B237-274238D78933}" presName="arrowWedge2" presStyleLbl="fgSibTrans2D1" presStyleIdx="1" presStyleCnt="4"/>
      <dgm:spPr/>
    </dgm:pt>
    <dgm:pt modelId="{64C5601F-31FC-471A-B71E-34DE9160290E}" type="pres">
      <dgm:prSet presAssocID="{791D510E-15D7-44AE-9F5E-C0B13FB4CC44}" presName="arrowWedge3" presStyleLbl="fgSibTrans2D1" presStyleIdx="2" presStyleCnt="4"/>
      <dgm:spPr/>
    </dgm:pt>
    <dgm:pt modelId="{4B7596DC-B56A-4461-A5D9-046425DFC18B}" type="pres">
      <dgm:prSet presAssocID="{4F32395D-0EDF-4076-A6B8-473971D53D8F}" presName="arrowWedge4" presStyleLbl="fgSibTrans2D1" presStyleIdx="3" presStyleCnt="4"/>
      <dgm:spPr/>
    </dgm:pt>
  </dgm:ptLst>
  <dgm:cxnLst>
    <dgm:cxn modelId="{5B0D3178-7A91-41F1-AB9F-A91E0D14B3C3}" type="presOf" srcId="{34EDA33F-725B-4A60-973D-2B2F5581EBA8}" destId="{86902857-D32B-4076-BC64-1314AB6633EB}" srcOrd="0" destOrd="0" presId="urn:microsoft.com/office/officeart/2005/8/layout/cycle8"/>
    <dgm:cxn modelId="{5A516C30-3C1E-4C26-A272-4BE176B8FFFB}" type="presOf" srcId="{C8022FF2-0916-4653-8086-7CA5E3B33E03}" destId="{3E9DF167-B688-4561-B02B-26570A7B7931}" srcOrd="0" destOrd="0" presId="urn:microsoft.com/office/officeart/2005/8/layout/cycle8"/>
    <dgm:cxn modelId="{6AE26F69-77D3-495A-A5BF-CF18BCF45F74}" srcId="{C8022FF2-0916-4653-8086-7CA5E3B33E03}" destId="{87C73C2A-1056-46AB-8F3F-A4238119CCA1}" srcOrd="3" destOrd="0" parTransId="{6D45B0A7-EF34-40CA-A362-9DB7600AAEB4}" sibTransId="{4F32395D-0EDF-4076-A6B8-473971D53D8F}"/>
    <dgm:cxn modelId="{8932839F-F58A-405C-A7AD-035AB6B624EE}" type="presOf" srcId="{43B8C0C9-60B6-4C0E-8987-127BD926C6D9}" destId="{48EB0CE7-97BB-4AF1-B68C-662D02908E81}" srcOrd="1" destOrd="0" presId="urn:microsoft.com/office/officeart/2005/8/layout/cycle8"/>
    <dgm:cxn modelId="{57794E2F-8701-4910-BF26-A8F0C6CD877D}" srcId="{C8022FF2-0916-4653-8086-7CA5E3B33E03}" destId="{34EDA33F-725B-4A60-973D-2B2F5581EBA8}" srcOrd="2" destOrd="0" parTransId="{81EC059B-6AE8-448B-8219-0DECE18988C6}" sibTransId="{791D510E-15D7-44AE-9F5E-C0B13FB4CC44}"/>
    <dgm:cxn modelId="{DAE1C86C-D7F6-4594-819F-9A809FEF6E1F}" type="presOf" srcId="{87C73C2A-1056-46AB-8F3F-A4238119CCA1}" destId="{9B61FBAF-B182-41B4-ADE7-02FC4D9598F2}" srcOrd="0" destOrd="0" presId="urn:microsoft.com/office/officeart/2005/8/layout/cycle8"/>
    <dgm:cxn modelId="{E750C7BD-98FB-42B8-8D54-2EE3309F8FB9}" type="presOf" srcId="{46D3E77A-7AA1-4FF1-8141-4A5F921D19C2}" destId="{8A4D52AF-57FB-49DA-B012-1E502989CAA0}" srcOrd="0" destOrd="0" presId="urn:microsoft.com/office/officeart/2005/8/layout/cycle8"/>
    <dgm:cxn modelId="{3303190B-5383-4C8B-B262-DB7623A61BB2}" srcId="{C8022FF2-0916-4653-8086-7CA5E3B33E03}" destId="{43B8C0C9-60B6-4C0E-8987-127BD926C6D9}" srcOrd="0" destOrd="0" parTransId="{92DF5615-CA9F-4172-A503-90E368B0254F}" sibTransId="{BF2C06EF-D07D-42F8-86A0-46F95EE20565}"/>
    <dgm:cxn modelId="{4891DB12-3EB7-4D73-8D96-66AC1EFD0E50}" type="presOf" srcId="{43B8C0C9-60B6-4C0E-8987-127BD926C6D9}" destId="{3BAF1FBF-6A5F-4C5D-BF9D-9ED14EB27797}" srcOrd="0" destOrd="0" presId="urn:microsoft.com/office/officeart/2005/8/layout/cycle8"/>
    <dgm:cxn modelId="{51F77AA6-3B41-42E3-A441-86097C8FD27E}" type="presOf" srcId="{87C73C2A-1056-46AB-8F3F-A4238119CCA1}" destId="{39091368-D9F2-462D-880D-A8717CAA3F9B}" srcOrd="1" destOrd="0" presId="urn:microsoft.com/office/officeart/2005/8/layout/cycle8"/>
    <dgm:cxn modelId="{BC7429BC-EF5B-428E-9C50-645031CF6D0D}" type="presOf" srcId="{46D3E77A-7AA1-4FF1-8141-4A5F921D19C2}" destId="{E6DF4224-87F3-4E2F-B96B-174B64624BF4}" srcOrd="1" destOrd="0" presId="urn:microsoft.com/office/officeart/2005/8/layout/cycle8"/>
    <dgm:cxn modelId="{83AB1660-F687-4AA2-A9B9-1A5A5BC0E57B}" type="presOf" srcId="{34EDA33F-725B-4A60-973D-2B2F5581EBA8}" destId="{8DD6CA29-E0DF-4255-B476-EDB9AEB5F878}" srcOrd="1" destOrd="0" presId="urn:microsoft.com/office/officeart/2005/8/layout/cycle8"/>
    <dgm:cxn modelId="{6AFB32AD-C76A-4C65-97BE-D3281F295F97}" srcId="{C8022FF2-0916-4653-8086-7CA5E3B33E03}" destId="{46D3E77A-7AA1-4FF1-8141-4A5F921D19C2}" srcOrd="1" destOrd="0" parTransId="{54985C0A-2A68-4608-B6E9-ACA1325B31E6}" sibTransId="{7BE133CF-0642-4327-B237-274238D78933}"/>
    <dgm:cxn modelId="{D78404FE-BE01-4469-9EA2-4182A4EB1FC3}" type="presParOf" srcId="{3E9DF167-B688-4561-B02B-26570A7B7931}" destId="{3BAF1FBF-6A5F-4C5D-BF9D-9ED14EB27797}" srcOrd="0" destOrd="0" presId="urn:microsoft.com/office/officeart/2005/8/layout/cycle8"/>
    <dgm:cxn modelId="{35EA921D-89DC-47BF-8DB0-6DBE6758F4B0}" type="presParOf" srcId="{3E9DF167-B688-4561-B02B-26570A7B7931}" destId="{F1204C83-8231-478C-B792-72FAF9401FA4}" srcOrd="1" destOrd="0" presId="urn:microsoft.com/office/officeart/2005/8/layout/cycle8"/>
    <dgm:cxn modelId="{F2E70B6C-F299-49B3-8501-5756918064AA}" type="presParOf" srcId="{3E9DF167-B688-4561-B02B-26570A7B7931}" destId="{9635B252-D80B-4C71-B72B-9E52C7E4D6BD}" srcOrd="2" destOrd="0" presId="urn:microsoft.com/office/officeart/2005/8/layout/cycle8"/>
    <dgm:cxn modelId="{9C88C6B7-8E25-45E8-9DDC-DA252A690E01}" type="presParOf" srcId="{3E9DF167-B688-4561-B02B-26570A7B7931}" destId="{48EB0CE7-97BB-4AF1-B68C-662D02908E81}" srcOrd="3" destOrd="0" presId="urn:microsoft.com/office/officeart/2005/8/layout/cycle8"/>
    <dgm:cxn modelId="{56B967AA-5B14-49E0-B925-9D9F7A16A08C}" type="presParOf" srcId="{3E9DF167-B688-4561-B02B-26570A7B7931}" destId="{8A4D52AF-57FB-49DA-B012-1E502989CAA0}" srcOrd="4" destOrd="0" presId="urn:microsoft.com/office/officeart/2005/8/layout/cycle8"/>
    <dgm:cxn modelId="{461AFC32-7656-4802-9AF4-BD5B0773B9D3}" type="presParOf" srcId="{3E9DF167-B688-4561-B02B-26570A7B7931}" destId="{6D5738CE-1E6A-45E8-94D0-DC2341F60256}" srcOrd="5" destOrd="0" presId="urn:microsoft.com/office/officeart/2005/8/layout/cycle8"/>
    <dgm:cxn modelId="{E8FABD58-C954-4A4A-898B-333AD1DE7045}" type="presParOf" srcId="{3E9DF167-B688-4561-B02B-26570A7B7931}" destId="{AB4ED98E-6674-409F-AB1B-3DBD47031BAD}" srcOrd="6" destOrd="0" presId="urn:microsoft.com/office/officeart/2005/8/layout/cycle8"/>
    <dgm:cxn modelId="{230C423C-BB3D-4F57-9051-76791B21BCCC}" type="presParOf" srcId="{3E9DF167-B688-4561-B02B-26570A7B7931}" destId="{E6DF4224-87F3-4E2F-B96B-174B64624BF4}" srcOrd="7" destOrd="0" presId="urn:microsoft.com/office/officeart/2005/8/layout/cycle8"/>
    <dgm:cxn modelId="{01A28293-46BB-4286-B047-23B10AAC3EBF}" type="presParOf" srcId="{3E9DF167-B688-4561-B02B-26570A7B7931}" destId="{86902857-D32B-4076-BC64-1314AB6633EB}" srcOrd="8" destOrd="0" presId="urn:microsoft.com/office/officeart/2005/8/layout/cycle8"/>
    <dgm:cxn modelId="{8F63088E-96BE-4844-9E0F-0541CE150EBA}" type="presParOf" srcId="{3E9DF167-B688-4561-B02B-26570A7B7931}" destId="{9919A4DA-0ECD-403C-BEF7-3357C1A7FB13}" srcOrd="9" destOrd="0" presId="urn:microsoft.com/office/officeart/2005/8/layout/cycle8"/>
    <dgm:cxn modelId="{3EFBD039-C471-4E16-B449-17EF95F6F69B}" type="presParOf" srcId="{3E9DF167-B688-4561-B02B-26570A7B7931}" destId="{654F9722-CE82-4F31-AD09-F4CA513F5048}" srcOrd="10" destOrd="0" presId="urn:microsoft.com/office/officeart/2005/8/layout/cycle8"/>
    <dgm:cxn modelId="{338250EB-CE9C-4E05-8856-CA78D4C77A77}" type="presParOf" srcId="{3E9DF167-B688-4561-B02B-26570A7B7931}" destId="{8DD6CA29-E0DF-4255-B476-EDB9AEB5F878}" srcOrd="11" destOrd="0" presId="urn:microsoft.com/office/officeart/2005/8/layout/cycle8"/>
    <dgm:cxn modelId="{83514DF2-D755-45BF-836D-28DA56106331}" type="presParOf" srcId="{3E9DF167-B688-4561-B02B-26570A7B7931}" destId="{9B61FBAF-B182-41B4-ADE7-02FC4D9598F2}" srcOrd="12" destOrd="0" presId="urn:microsoft.com/office/officeart/2005/8/layout/cycle8"/>
    <dgm:cxn modelId="{732E89DD-4C43-4AF3-B5C1-425776A7C01F}" type="presParOf" srcId="{3E9DF167-B688-4561-B02B-26570A7B7931}" destId="{BFD40C92-DCBB-40D2-B494-E031B456A6FF}" srcOrd="13" destOrd="0" presId="urn:microsoft.com/office/officeart/2005/8/layout/cycle8"/>
    <dgm:cxn modelId="{B545E96B-1F88-406C-88AB-2BEFECD97341}" type="presParOf" srcId="{3E9DF167-B688-4561-B02B-26570A7B7931}" destId="{0828FBC2-59DA-4513-87F0-D7AC38638FCD}" srcOrd="14" destOrd="0" presId="urn:microsoft.com/office/officeart/2005/8/layout/cycle8"/>
    <dgm:cxn modelId="{19D116BA-7508-4EC6-973D-D167EED6DE22}" type="presParOf" srcId="{3E9DF167-B688-4561-B02B-26570A7B7931}" destId="{39091368-D9F2-462D-880D-A8717CAA3F9B}" srcOrd="15" destOrd="0" presId="urn:microsoft.com/office/officeart/2005/8/layout/cycle8"/>
    <dgm:cxn modelId="{EB91B828-C753-4216-8899-ED8CFBA83929}" type="presParOf" srcId="{3E9DF167-B688-4561-B02B-26570A7B7931}" destId="{46FE9D4D-4C0B-4EE8-8601-F656B4542A2E}" srcOrd="16" destOrd="0" presId="urn:microsoft.com/office/officeart/2005/8/layout/cycle8"/>
    <dgm:cxn modelId="{9B51CDA8-8A8E-4C94-93AF-2B4601C054CE}" type="presParOf" srcId="{3E9DF167-B688-4561-B02B-26570A7B7931}" destId="{5992E75B-5D3C-4B2F-BECE-EBAC742DB7C6}" srcOrd="17" destOrd="0" presId="urn:microsoft.com/office/officeart/2005/8/layout/cycle8"/>
    <dgm:cxn modelId="{66850385-AB6C-4195-A880-A62C94D2B116}" type="presParOf" srcId="{3E9DF167-B688-4561-B02B-26570A7B7931}" destId="{64C5601F-31FC-471A-B71E-34DE9160290E}" srcOrd="18" destOrd="0" presId="urn:microsoft.com/office/officeart/2005/8/layout/cycle8"/>
    <dgm:cxn modelId="{E1A05736-2C25-4371-8A3C-A2CAC5102124}" type="presParOf" srcId="{3E9DF167-B688-4561-B02B-26570A7B7931}" destId="{4B7596DC-B56A-4461-A5D9-046425DFC18B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AF1FBF-6A5F-4C5D-BF9D-9ED14EB27797}">
      <dsp:nvSpPr>
        <dsp:cNvPr id="0" name=""/>
        <dsp:cNvSpPr/>
      </dsp:nvSpPr>
      <dsp:spPr>
        <a:xfrm>
          <a:off x="2253118" y="318445"/>
          <a:ext cx="4288536" cy="4288536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kern="1200" cap="none" normalizeH="0" baseline="0" dirty="0" smtClean="0">
              <a:ln/>
              <a:effectLst/>
              <a:latin typeface="Arial" pitchFamily="34" charset="0"/>
            </a:rPr>
            <a:t>Redevelopment  of Anniversary Park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100" b="1" i="0" u="none" strike="noStrike" kern="1200" cap="none" normalizeH="0" baseline="0" dirty="0" smtClean="0">
              <a:ln/>
              <a:effectLst/>
              <a:latin typeface="Arial" pitchFamily="34" charset="0"/>
            </a:rPr>
            <a:t>-Part of City Center Concept</a:t>
          </a:r>
        </a:p>
      </dsp:txBody>
      <dsp:txXfrm>
        <a:off x="4529616" y="1207296"/>
        <a:ext cx="1582674" cy="1174242"/>
      </dsp:txXfrm>
    </dsp:sp>
    <dsp:sp modelId="{8A4D52AF-57FB-49DA-B012-1E502989CAA0}">
      <dsp:nvSpPr>
        <dsp:cNvPr id="0" name=""/>
        <dsp:cNvSpPr/>
      </dsp:nvSpPr>
      <dsp:spPr>
        <a:xfrm>
          <a:off x="2253118" y="462418"/>
          <a:ext cx="4288536" cy="4288536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kern="1200" cap="none" normalizeH="0" baseline="0" dirty="0" smtClean="0">
              <a:ln/>
              <a:effectLst/>
              <a:latin typeface="Arial" pitchFamily="34" charset="0"/>
            </a:rPr>
            <a:t>Park Facilities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1" i="0" u="none" strike="noStrike" kern="1200" cap="none" normalizeH="0" baseline="0" dirty="0" smtClean="0">
              <a:ln/>
              <a:effectLst/>
              <a:latin typeface="Arial" pitchFamily="34" charset="0"/>
            </a:rPr>
            <a:t>-</a:t>
          </a:r>
          <a:r>
            <a:rPr kumimoji="0" lang="en-US" sz="1100" b="1" i="0" u="none" strike="noStrike" kern="1200" cap="none" normalizeH="0" baseline="0" dirty="0" smtClean="0">
              <a:ln/>
              <a:effectLst/>
              <a:latin typeface="Arial" pitchFamily="34" charset="0"/>
            </a:rPr>
            <a:t>Venue for special events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100" b="1" i="0" u="none" strike="noStrike" kern="1200" cap="none" normalizeH="0" baseline="0" dirty="0" smtClean="0">
              <a:ln/>
              <a:effectLst/>
              <a:latin typeface="Arial" pitchFamily="34" charset="0"/>
            </a:rPr>
            <a:t>and recreation</a:t>
          </a:r>
        </a:p>
      </dsp:txBody>
      <dsp:txXfrm>
        <a:off x="4529616" y="2687862"/>
        <a:ext cx="1582674" cy="1174242"/>
      </dsp:txXfrm>
    </dsp:sp>
    <dsp:sp modelId="{86902857-D32B-4076-BC64-1314AB6633EB}">
      <dsp:nvSpPr>
        <dsp:cNvPr id="0" name=""/>
        <dsp:cNvSpPr/>
      </dsp:nvSpPr>
      <dsp:spPr>
        <a:xfrm>
          <a:off x="2109145" y="462418"/>
          <a:ext cx="4288536" cy="4288536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400" b="1" i="0" u="none" strike="noStrike" kern="1200" cap="none" normalizeH="0" baseline="0" dirty="0" smtClean="0">
            <a:ln/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kern="1200" cap="none" normalizeH="0" baseline="0" dirty="0" smtClean="0">
              <a:ln/>
              <a:effectLst/>
              <a:latin typeface="Arial" pitchFamily="34" charset="0"/>
            </a:rPr>
            <a:t>Stormwater/Water </a:t>
          </a:r>
          <a:r>
            <a:rPr kumimoji="0" lang="en-US" sz="1400" b="1" i="0" u="none" strike="noStrike" kern="1200" cap="none" normalizeH="0" baseline="0" dirty="0" smtClean="0">
              <a:ln/>
              <a:effectLst/>
              <a:latin typeface="Arial" pitchFamily="34" charset="0"/>
            </a:rPr>
            <a:t>Quality Retrofits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100" b="1" i="0" u="none" strike="noStrike" kern="1200" cap="none" normalizeH="0" baseline="0" dirty="0" smtClean="0">
              <a:ln/>
              <a:effectLst/>
              <a:latin typeface="Arial" pitchFamily="34" charset="0"/>
            </a:rPr>
            <a:t>-Part of Stormwater Master </a:t>
          </a:r>
          <a:r>
            <a:rPr kumimoji="0" lang="en-US" sz="1100" b="1" i="0" u="none" strike="noStrike" kern="1200" cap="none" normalizeH="0" baseline="0" dirty="0" smtClean="0">
              <a:ln/>
              <a:effectLst/>
              <a:latin typeface="Arial" pitchFamily="34" charset="0"/>
            </a:rPr>
            <a:t>Plan &amp; Lake Jesup BMAP</a:t>
          </a:r>
          <a:endParaRPr kumimoji="0" lang="en-US" sz="1100" b="1" i="0" u="none" strike="noStrike" kern="1200" cap="none" normalizeH="0" baseline="0" dirty="0" smtClean="0">
            <a:ln/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100" b="1" i="0" u="none" strike="noStrike" kern="1200" cap="none" normalizeH="0" baseline="0" dirty="0" smtClean="0">
              <a:ln/>
              <a:effectLst/>
              <a:latin typeface="Arial" pitchFamily="34" charset="0"/>
            </a:rPr>
            <a:t>-Serves portion of City Municipal Complex and other areas</a:t>
          </a:r>
        </a:p>
      </dsp:txBody>
      <dsp:txXfrm>
        <a:off x="2538510" y="2687862"/>
        <a:ext cx="1582674" cy="1174242"/>
      </dsp:txXfrm>
    </dsp:sp>
    <dsp:sp modelId="{9B61FBAF-B182-41B4-ADE7-02FC4D9598F2}">
      <dsp:nvSpPr>
        <dsp:cNvPr id="0" name=""/>
        <dsp:cNvSpPr/>
      </dsp:nvSpPr>
      <dsp:spPr>
        <a:xfrm>
          <a:off x="2109145" y="318445"/>
          <a:ext cx="4288536" cy="4288536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kern="1200" cap="none" normalizeH="0" baseline="0" dirty="0" smtClean="0">
              <a:ln/>
              <a:effectLst/>
              <a:latin typeface="Arial" pitchFamily="34" charset="0"/>
            </a:rPr>
            <a:t>Public Education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kern="1200" cap="none" normalizeH="0" baseline="0" dirty="0" smtClean="0">
              <a:ln/>
              <a:effectLst/>
              <a:latin typeface="Arial" pitchFamily="34" charset="0"/>
            </a:rPr>
            <a:t>Opportunities</a:t>
          </a:r>
        </a:p>
      </dsp:txBody>
      <dsp:txXfrm>
        <a:off x="2538510" y="1207296"/>
        <a:ext cx="1582674" cy="1174242"/>
      </dsp:txXfrm>
    </dsp:sp>
    <dsp:sp modelId="{46FE9D4D-4C0B-4EE8-8601-F656B4542A2E}">
      <dsp:nvSpPr>
        <dsp:cNvPr id="0" name=""/>
        <dsp:cNvSpPr/>
      </dsp:nvSpPr>
      <dsp:spPr>
        <a:xfrm>
          <a:off x="1987637" y="52965"/>
          <a:ext cx="4819497" cy="4819497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92E75B-5D3C-4B2F-BECE-EBAC742DB7C6}">
      <dsp:nvSpPr>
        <dsp:cNvPr id="0" name=""/>
        <dsp:cNvSpPr/>
      </dsp:nvSpPr>
      <dsp:spPr>
        <a:xfrm>
          <a:off x="1987637" y="196937"/>
          <a:ext cx="4819497" cy="4819497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1">
                <a:shade val="90000"/>
                <a:hueOff val="225414"/>
                <a:satOff val="-17296"/>
                <a:lumOff val="14656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225414"/>
                <a:satOff val="-17296"/>
                <a:lumOff val="14656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225414"/>
                <a:satOff val="-17296"/>
                <a:lumOff val="146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5601F-31FC-471A-B71E-34DE9160290E}">
      <dsp:nvSpPr>
        <dsp:cNvPr id="0" name=""/>
        <dsp:cNvSpPr/>
      </dsp:nvSpPr>
      <dsp:spPr>
        <a:xfrm>
          <a:off x="1843665" y="196937"/>
          <a:ext cx="4819497" cy="4819497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1">
                <a:shade val="90000"/>
                <a:hueOff val="450827"/>
                <a:satOff val="-34592"/>
                <a:lumOff val="29312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450827"/>
                <a:satOff val="-34592"/>
                <a:lumOff val="29312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450827"/>
                <a:satOff val="-34592"/>
                <a:lumOff val="293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7596DC-B56A-4461-A5D9-046425DFC18B}">
      <dsp:nvSpPr>
        <dsp:cNvPr id="0" name=""/>
        <dsp:cNvSpPr/>
      </dsp:nvSpPr>
      <dsp:spPr>
        <a:xfrm>
          <a:off x="1843665" y="52965"/>
          <a:ext cx="4819497" cy="4819497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1">
                <a:shade val="90000"/>
                <a:hueOff val="676241"/>
                <a:satOff val="-51888"/>
                <a:lumOff val="43968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676241"/>
                <a:satOff val="-51888"/>
                <a:lumOff val="43968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676241"/>
                <a:satOff val="-51888"/>
                <a:lumOff val="4396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E8A62D0-A0BF-44D8-8F79-2D35B5538B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3A9F7DA-4CC1-42D7-8307-9B2DB16A95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9012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012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72C23-5852-4F88-A87A-A9B6D0003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CA243-2072-4927-B080-F1856ED6B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0704F-0BAF-451B-9F31-4548150580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E7764-F750-46DC-8411-982D3D60CD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57170-178B-4AE6-B59C-E0F0899529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3305C-9220-4CE4-A7E9-65B1E84409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4054B-FFD1-464E-B104-CFE22F9E87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F9155-1BBA-4DE4-9F16-55399F7B8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82C68-7F9A-46E5-AB79-7CA9E1871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80C78-50FD-43F1-91FD-7C7283D214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BC6DA-0724-4543-AFBB-0032DB1B4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2B59D-300F-40F6-AF72-0D91683EA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BA0A4-C44C-4036-8E5F-D49A053271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453F47FA-1399-41FD-9802-6C6EF4D6E5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909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8909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8909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8909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8909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sp>
          <p:nvSpPr>
            <p:cNvPr id="8909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910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8910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910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10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6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800600" y="304800"/>
            <a:ext cx="4191000" cy="2209800"/>
          </a:xfrm>
        </p:spPr>
        <p:txBody>
          <a:bodyPr/>
          <a:lstStyle/>
          <a:p>
            <a:pPr algn="l"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5400" i="1" dirty="0" smtClean="0"/>
              <a:t>Lake Concord Park</a:t>
            </a:r>
          </a:p>
        </p:txBody>
      </p:sp>
      <p:pic>
        <p:nvPicPr>
          <p:cNvPr id="25603" name="Picture 2" descr="\\Ch-jefferson\pccommon\PUBWRKS\Library\Stormwater and Lakes Management\Awards\Lake Concord Park\Landscape Showcase Award\Pictures by Kathyrn\Lake Concord Landscape Pictures by Kathyrn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4800"/>
            <a:ext cx="4233863" cy="632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91200"/>
            <a:ext cx="1657350" cy="83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4876800" y="3714750"/>
            <a:ext cx="40386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Kelly H. </a:t>
            </a:r>
            <a:r>
              <a:rPr lang="en-US" sz="20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Brock, Ph.D., P.E., LEED </a:t>
            </a: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Assistant Public Works Director/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City Engineer – City of Casselberry</a:t>
            </a:r>
            <a:endParaRPr lang="en-US" sz="2000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6248400"/>
            <a:ext cx="40386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July 21, 2011</a:t>
            </a:r>
            <a:endParaRPr lang="en-US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76800" y="5029200"/>
            <a:ext cx="40386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Lake Jesup BMAP Meeting</a:t>
            </a:r>
            <a:endParaRPr lang="en-US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53000" y="2971800"/>
            <a:ext cx="40386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Water Quality BMP Showcase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Educational Components</a:t>
            </a:r>
            <a:endParaRPr lang="en-US" dirty="0"/>
          </a:p>
        </p:txBody>
      </p:sp>
      <p:pic>
        <p:nvPicPr>
          <p:cNvPr id="76802" name="Picture 2" descr="\\Ch-jefferson\util$\2011\Kelly\Site Visits\Lake Concord Park 2011_07_19-20\Selected\P7200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447800"/>
            <a:ext cx="6604559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Educational </a:t>
            </a:r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4267200" cy="4343400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Joint ASCE and CFLMS meeting (with tour)</a:t>
            </a:r>
          </a:p>
          <a:p>
            <a:pPr>
              <a:defRPr/>
            </a:pPr>
            <a:r>
              <a:rPr lang="en-US" sz="2400" dirty="0" smtClean="0"/>
              <a:t>University of Florida Agricultural &amp; Biological Engineering Tour</a:t>
            </a:r>
          </a:p>
          <a:p>
            <a:pPr>
              <a:defRPr/>
            </a:pPr>
            <a:r>
              <a:rPr lang="en-US" sz="2400" dirty="0" smtClean="0"/>
              <a:t>Florida Stormwater Association Training</a:t>
            </a: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SJRWMD staff</a:t>
            </a:r>
          </a:p>
          <a:p>
            <a:pPr>
              <a:defRPr/>
            </a:pPr>
            <a:r>
              <a:rPr lang="en-US" sz="2400" dirty="0" smtClean="0"/>
              <a:t>Rotary Club – Denmark</a:t>
            </a:r>
          </a:p>
          <a:p>
            <a:pPr>
              <a:defRPr/>
            </a:pPr>
            <a:r>
              <a:rPr lang="en-US" sz="2400" dirty="0" smtClean="0"/>
              <a:t>Earth Day</a:t>
            </a:r>
          </a:p>
          <a:p>
            <a:pPr>
              <a:defRPr/>
            </a:pPr>
            <a:endParaRPr lang="en-US" sz="2400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\\Ch-jefferson\pccommon\PUBWRKS\Photos\2011\Earth Day\IMG_28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219200"/>
            <a:ext cx="4035278" cy="302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\\Ch-jefferson\pccommon\PUBWRKS\Photos\2011\Earth Day\IMG_2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581400"/>
            <a:ext cx="4038600" cy="30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4267200" cy="5334000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2010 Excellence Award (Florida Stormwater Association)</a:t>
            </a:r>
          </a:p>
          <a:p>
            <a:pPr>
              <a:defRPr/>
            </a:pPr>
            <a:r>
              <a:rPr lang="en-US" sz="2400" dirty="0" smtClean="0"/>
              <a:t>2010 Community Project (Landscape Contractor Magazine)</a:t>
            </a: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2010 Friends of Our Urban Forest Outstanding Project (Florida Urban Forestry Council)</a:t>
            </a:r>
          </a:p>
          <a:p>
            <a:pPr>
              <a:defRPr/>
            </a:pPr>
            <a:r>
              <a:rPr lang="en-US" sz="2400" dirty="0" smtClean="0"/>
              <a:t>2011 Program Excellence Award (Florida City and County Management Association)</a:t>
            </a:r>
            <a:endParaRPr lang="en-US" sz="2400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7" name="Picture 6" descr="\\Ch-jefferson\util$\Projects\2008 Projects\Project 0808 - Anniversary Park - Lake Concord Stormwater Park\Photos\April 2010\IMG_2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752600"/>
            <a:ext cx="4571341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47800"/>
            <a:ext cx="6950075" cy="520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Befores</a:t>
            </a:r>
            <a:r>
              <a:rPr lang="en-US" dirty="0" smtClean="0"/>
              <a:t> and </a:t>
            </a:r>
            <a:r>
              <a:rPr lang="en-US" dirty="0" err="1" smtClean="0"/>
              <a:t>Afters</a:t>
            </a:r>
            <a:r>
              <a:rPr lang="en-US" dirty="0" smtClean="0"/>
              <a:t>”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\\Ch-jefferson\util$\Projects\2008 Projects\Project 0808 - Anniversary Park - Lake Concord Stormwater Park\Photos\Construction Photo Sequence - Kelly\Addnl Photos for FSA Presentation\IMG_18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47800"/>
            <a:ext cx="6950075" cy="5211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Befores</a:t>
            </a:r>
            <a:r>
              <a:rPr lang="en-US" dirty="0" smtClean="0"/>
              <a:t> and </a:t>
            </a:r>
            <a:r>
              <a:rPr lang="en-US" dirty="0" err="1" smtClean="0"/>
              <a:t>Afters</a:t>
            </a:r>
            <a:r>
              <a:rPr lang="en-US" dirty="0" smtClean="0"/>
              <a:t>”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Ch-jefferson\util$\Projects\2008 Projects\Project 0808 - Anniversary Park - Lake Concord Stormwater Park\Photos\Construction Photo Sequence - Kelly\Addnl Photos for FSA Presentation\IMG_1846.jpg"/>
          <p:cNvPicPr>
            <a:picLocks noChangeAspect="1" noChangeArrowheads="1"/>
          </p:cNvPicPr>
          <p:nvPr/>
        </p:nvPicPr>
        <p:blipFill>
          <a:blip r:embed="rId2" cstate="print"/>
          <a:srcRect l="9991" t="6667" b="2543"/>
          <a:stretch>
            <a:fillRect/>
          </a:stretch>
        </p:blipFill>
        <p:spPr bwMode="auto">
          <a:xfrm>
            <a:off x="1143000" y="1447800"/>
            <a:ext cx="6950075" cy="525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Befores</a:t>
            </a:r>
            <a:r>
              <a:rPr lang="en-US" dirty="0" smtClean="0"/>
              <a:t> and </a:t>
            </a:r>
            <a:r>
              <a:rPr lang="en-US" dirty="0" err="1" smtClean="0"/>
              <a:t>Afters</a:t>
            </a:r>
            <a:r>
              <a:rPr lang="en-US" dirty="0" smtClean="0"/>
              <a:t>”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5"/>
          <p:cNvPicPr>
            <a:picLocks noChangeAspect="1" noChangeArrowheads="1"/>
          </p:cNvPicPr>
          <p:nvPr/>
        </p:nvPicPr>
        <p:blipFill>
          <a:blip r:embed="rId2" cstate="print"/>
          <a:srcRect l="3078" r="3036"/>
          <a:stretch>
            <a:fillRect/>
          </a:stretch>
        </p:blipFill>
        <p:spPr bwMode="auto">
          <a:xfrm>
            <a:off x="1050925" y="1409700"/>
            <a:ext cx="6950075" cy="525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Befores</a:t>
            </a:r>
            <a:r>
              <a:rPr lang="en-US" dirty="0" smtClean="0"/>
              <a:t> and </a:t>
            </a:r>
            <a:r>
              <a:rPr lang="en-US" dirty="0" err="1" smtClean="0"/>
              <a:t>Afters</a:t>
            </a:r>
            <a:r>
              <a:rPr lang="en-US" dirty="0" smtClean="0"/>
              <a:t>” (cont.)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\\Ch-jefferson\util$\Projects\2008 Projects\Project 0808 - Anniversary Park - Lake Concord Stormwater Park\Photos\Construction Photo Sequence - Kelly\Addnl Photos for FSA Presentation\IMG_1847.jpg"/>
          <p:cNvPicPr>
            <a:picLocks noChangeAspect="1" noChangeArrowheads="1"/>
          </p:cNvPicPr>
          <p:nvPr/>
        </p:nvPicPr>
        <p:blipFill>
          <a:blip r:embed="rId2" cstate="print"/>
          <a:srcRect l="24837" t="35677" r="9831" b="-2634"/>
          <a:stretch>
            <a:fillRect/>
          </a:stretch>
        </p:blipFill>
        <p:spPr bwMode="auto">
          <a:xfrm>
            <a:off x="1066800" y="1439863"/>
            <a:ext cx="6950075" cy="5341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Befores</a:t>
            </a:r>
            <a:r>
              <a:rPr lang="en-US" dirty="0" smtClean="0"/>
              <a:t> and </a:t>
            </a:r>
            <a:r>
              <a:rPr lang="en-US" dirty="0" err="1" smtClean="0"/>
              <a:t>Afters</a:t>
            </a:r>
            <a:r>
              <a:rPr lang="en-US" dirty="0" smtClean="0"/>
              <a:t>” (cont.)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\\Ch-jefferson\util$\Projects\2008 Projects\Project 0808 - Anniversary Park - Lake Concord Stormwater Park\Photos\Oct 2010 (vantage points)\IMG_2493.jpg"/>
          <p:cNvPicPr>
            <a:picLocks noChangeAspect="1" noChangeArrowheads="1"/>
          </p:cNvPicPr>
          <p:nvPr/>
        </p:nvPicPr>
        <p:blipFill>
          <a:blip r:embed="rId2" cstate="print"/>
          <a:srcRect l="13159" t="23392" r="15564" b="6433"/>
          <a:stretch>
            <a:fillRect/>
          </a:stretch>
        </p:blipFill>
        <p:spPr bwMode="auto">
          <a:xfrm>
            <a:off x="1066800" y="1447800"/>
            <a:ext cx="6934200" cy="5121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Befores</a:t>
            </a:r>
            <a:r>
              <a:rPr lang="en-US" dirty="0" smtClean="0"/>
              <a:t> and </a:t>
            </a:r>
            <a:r>
              <a:rPr lang="en-US" dirty="0" err="1" smtClean="0"/>
              <a:t>Afters</a:t>
            </a:r>
            <a:r>
              <a:rPr lang="en-US" dirty="0" smtClean="0"/>
              <a:t>” (cont.)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6" descr="Untitled-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1700" y="1447800"/>
            <a:ext cx="7340600" cy="5191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Befores</a:t>
            </a:r>
            <a:r>
              <a:rPr lang="en-US" dirty="0" smtClean="0"/>
              <a:t> and </a:t>
            </a:r>
            <a:r>
              <a:rPr lang="en-US" dirty="0" err="1" smtClean="0"/>
              <a:t>Afters</a:t>
            </a:r>
            <a:r>
              <a:rPr lang="en-US" dirty="0" smtClean="0"/>
              <a:t>” (cont.)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Project Location</a:t>
            </a:r>
          </a:p>
        </p:txBody>
      </p:sp>
      <p:pic>
        <p:nvPicPr>
          <p:cNvPr id="409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371600"/>
            <a:ext cx="7620000" cy="5318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5" descr="Untitled-1.jpg"/>
          <p:cNvPicPr>
            <a:picLocks noChangeAspect="1"/>
          </p:cNvPicPr>
          <p:nvPr/>
        </p:nvPicPr>
        <p:blipFill>
          <a:blip r:embed="rId2" cstate="print"/>
          <a:srcRect l="7385"/>
          <a:stretch>
            <a:fillRect/>
          </a:stretch>
        </p:blipFill>
        <p:spPr bwMode="auto">
          <a:xfrm>
            <a:off x="952500" y="1447800"/>
            <a:ext cx="7239000" cy="5173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Befores</a:t>
            </a:r>
            <a:r>
              <a:rPr lang="en-US" dirty="0" smtClean="0"/>
              <a:t> and </a:t>
            </a:r>
            <a:r>
              <a:rPr lang="en-US" dirty="0" err="1" smtClean="0"/>
              <a:t>Afters</a:t>
            </a:r>
            <a:r>
              <a:rPr lang="en-US" dirty="0" smtClean="0"/>
              <a:t>” (cont.)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Ch-jefferson\pccommon\PUBWRKS\Photos\2011\Earth Day\IMG_2826.jpg"/>
          <p:cNvPicPr>
            <a:picLocks noChangeAspect="1" noChangeArrowheads="1"/>
          </p:cNvPicPr>
          <p:nvPr/>
        </p:nvPicPr>
        <p:blipFill>
          <a:blip r:embed="rId2" cstate="print"/>
          <a:srcRect l="12126" t="14026" r="1889"/>
          <a:stretch>
            <a:fillRect/>
          </a:stretch>
        </p:blipFill>
        <p:spPr bwMode="auto">
          <a:xfrm>
            <a:off x="1143000" y="1447800"/>
            <a:ext cx="7010400" cy="5257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Befores</a:t>
            </a:r>
            <a:r>
              <a:rPr lang="en-US" dirty="0" smtClean="0"/>
              <a:t> and </a:t>
            </a:r>
            <a:r>
              <a:rPr lang="en-US" dirty="0" err="1" smtClean="0"/>
              <a:t>Afters</a:t>
            </a:r>
            <a:r>
              <a:rPr lang="en-US" dirty="0" smtClean="0"/>
              <a:t>” (cont.)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Ch-jefferson\pccommon\PUBWRKS\Library\Stormwater and Lakes Management\Awards\Lake Concord Park\Landscape Showcase Award\Lake Concord Landcape 071410\Fountain Pictures 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4762500"/>
            <a:ext cx="2590800" cy="1943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Lake Concord Park Now Means to the 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5334000" cy="5257800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New focal point of downtown community</a:t>
            </a:r>
          </a:p>
          <a:p>
            <a:pPr lvl="1">
              <a:defRPr/>
            </a:pPr>
            <a:r>
              <a:rPr lang="en-US" sz="2400" dirty="0" smtClean="0"/>
              <a:t>Helps regenerate the US 17-92 corridor in alignment with the City’s vision</a:t>
            </a:r>
          </a:p>
          <a:p>
            <a:pPr lvl="1">
              <a:defRPr/>
            </a:pPr>
            <a:r>
              <a:rPr lang="en-US" sz="2400" dirty="0" smtClean="0"/>
              <a:t>Cultural </a:t>
            </a:r>
            <a:r>
              <a:rPr lang="en-US" sz="2400" dirty="0" smtClean="0"/>
              <a:t>center</a:t>
            </a:r>
          </a:p>
          <a:p>
            <a:pPr>
              <a:defRPr/>
            </a:pPr>
            <a:r>
              <a:rPr lang="en-US" sz="2400" dirty="0" smtClean="0"/>
              <a:t>Improved pedestrian </a:t>
            </a:r>
            <a:r>
              <a:rPr lang="en-US" sz="2400" dirty="0" smtClean="0"/>
              <a:t>connectivity</a:t>
            </a:r>
          </a:p>
          <a:p>
            <a:pPr>
              <a:defRPr/>
            </a:pPr>
            <a:r>
              <a:rPr lang="en-US" sz="2400" dirty="0" smtClean="0"/>
              <a:t>Unique </a:t>
            </a:r>
            <a:r>
              <a:rPr lang="en-US" sz="2400" dirty="0" smtClean="0"/>
              <a:t>environmental teaching and promotional tool</a:t>
            </a:r>
          </a:p>
          <a:p>
            <a:pPr lvl="1">
              <a:defRPr/>
            </a:pPr>
            <a:r>
              <a:rPr lang="en-US" sz="2400" dirty="0" smtClean="0"/>
              <a:t>Unsurpassed public </a:t>
            </a:r>
            <a:r>
              <a:rPr lang="en-US" sz="2400" dirty="0" smtClean="0"/>
              <a:t>exposure</a:t>
            </a:r>
          </a:p>
          <a:p>
            <a:pPr lvl="1">
              <a:defRPr/>
            </a:pPr>
            <a:r>
              <a:rPr lang="en-US" sz="2400" dirty="0" smtClean="0"/>
              <a:t>Exemplifies contemporary stormwater BMPs</a:t>
            </a:r>
            <a:endParaRPr lang="en-US" sz="2400" dirty="0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 cstate="print"/>
          <a:srcRect b="17355"/>
          <a:stretch>
            <a:fillRect/>
          </a:stretch>
        </p:blipFill>
        <p:spPr bwMode="auto">
          <a:xfrm>
            <a:off x="6858000" y="3352800"/>
            <a:ext cx="21336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\\Ch-jefferson\pccommon\ADM SERVICES\Sheeba\Neighborhood Analysis\images\LCPark 0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524000"/>
            <a:ext cx="2979559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153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Comments/Questions?</a:t>
            </a:r>
            <a:br>
              <a:rPr lang="en-US" sz="4000" dirty="0" smtClean="0"/>
            </a:br>
            <a:endParaRPr lang="en-US" sz="2000" dirty="0" smtClean="0"/>
          </a:p>
        </p:txBody>
      </p:sp>
      <p:sp>
        <p:nvSpPr>
          <p:cNvPr id="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62000" y="5181600"/>
            <a:ext cx="7924800" cy="2819400"/>
          </a:xfrm>
        </p:spPr>
        <p:txBody>
          <a:bodyPr/>
          <a:lstStyle/>
          <a:p>
            <a:pPr algn="ctr" eaLnBrk="1" hangingPunct="1"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For more </a:t>
            </a:r>
            <a:r>
              <a:rPr lang="en-US" sz="2400" dirty="0" smtClean="0"/>
              <a:t>information:</a:t>
            </a:r>
            <a:br>
              <a:rPr lang="en-US" sz="2400" dirty="0" smtClean="0"/>
            </a:br>
            <a:r>
              <a:rPr lang="en-US" sz="3600" dirty="0" smtClean="0"/>
              <a:t>www.casselberry.org/lakes</a:t>
            </a:r>
            <a:endParaRPr lang="en-US" sz="2400" dirty="0" smtClean="0"/>
          </a:p>
          <a:p>
            <a:pPr lvl="1" eaLnBrk="1" hangingPunct="1">
              <a:lnSpc>
                <a:spcPct val="140000"/>
              </a:lnSpc>
              <a:defRPr/>
            </a:pPr>
            <a:endParaRPr lang="en-US" sz="1600" dirty="0" smtClean="0"/>
          </a:p>
          <a:p>
            <a:pPr lvl="1" eaLnBrk="1" hangingPunct="1">
              <a:lnSpc>
                <a:spcPct val="140000"/>
              </a:lnSpc>
              <a:defRPr/>
            </a:pPr>
            <a:endParaRPr lang="en-US" sz="1600" dirty="0" smtClean="0"/>
          </a:p>
          <a:p>
            <a:pPr lvl="1" eaLnBrk="1" hangingPunct="1">
              <a:lnSpc>
                <a:spcPct val="140000"/>
              </a:lnSpc>
              <a:defRPr/>
            </a:pPr>
            <a:endParaRPr lang="en-US" sz="1600" dirty="0" smtClean="0"/>
          </a:p>
          <a:p>
            <a:pPr lvl="1" eaLnBrk="1" hangingPunct="1">
              <a:lnSpc>
                <a:spcPct val="140000"/>
              </a:lnSpc>
              <a:defRPr/>
            </a:pPr>
            <a:endParaRPr lang="en-US" sz="1600" dirty="0" smtClean="0"/>
          </a:p>
          <a:p>
            <a:pPr lvl="1" eaLnBrk="1" hangingPunct="1">
              <a:lnSpc>
                <a:spcPct val="140000"/>
              </a:lnSpc>
              <a:defRPr/>
            </a:pPr>
            <a:endParaRPr lang="en-US" sz="2000" dirty="0" smtClean="0"/>
          </a:p>
          <a:p>
            <a:pPr eaLnBrk="1" hangingPunct="1">
              <a:lnSpc>
                <a:spcPct val="14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140000"/>
              </a:lnSpc>
              <a:defRPr/>
            </a:pPr>
            <a:endParaRPr lang="en-US" sz="1400" dirty="0" smtClean="0"/>
          </a:p>
        </p:txBody>
      </p:sp>
      <p:pic>
        <p:nvPicPr>
          <p:cNvPr id="43012" name="Picture 4" descr="\\Ch-jefferson\pccommon\PUBWRKS\Library\Stormwater and Lakes Management\Awards\Lake Concord Park\Landscape Showcase Award\Pictures by Kathyrn\Lake Concord Landscape Pictures by Kathyrn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6984" y="1066800"/>
            <a:ext cx="6259216" cy="4191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5943600"/>
            <a:ext cx="15065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Project Purpose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228600" y="1447800"/>
          <a:ext cx="8686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Design Elements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143000"/>
            <a:ext cx="8077200" cy="4114800"/>
          </a:xfrm>
        </p:spPr>
        <p:txBody>
          <a:bodyPr/>
          <a:lstStyle/>
          <a:p>
            <a:pPr>
              <a:defRPr/>
            </a:pPr>
            <a:r>
              <a:rPr lang="en-US" sz="2200" dirty="0" smtClean="0"/>
              <a:t>Stormwater BMP retrofits</a:t>
            </a:r>
          </a:p>
          <a:p>
            <a:pPr lvl="1">
              <a:defRPr/>
            </a:pPr>
            <a:r>
              <a:rPr lang="en-US" sz="2200" dirty="0" err="1" smtClean="0"/>
              <a:t>Exfiltration</a:t>
            </a:r>
            <a:endParaRPr lang="en-US" sz="2200" dirty="0" smtClean="0"/>
          </a:p>
          <a:p>
            <a:pPr lvl="1">
              <a:defRPr/>
            </a:pPr>
            <a:r>
              <a:rPr lang="en-US" sz="2200" dirty="0" smtClean="0"/>
              <a:t>Dry detention</a:t>
            </a:r>
          </a:p>
          <a:p>
            <a:pPr lvl="1">
              <a:defRPr/>
            </a:pPr>
            <a:r>
              <a:rPr lang="en-US" sz="2200" dirty="0" smtClean="0"/>
              <a:t>Two baffle boxes</a:t>
            </a:r>
          </a:p>
          <a:p>
            <a:pPr lvl="1">
              <a:defRPr/>
            </a:pPr>
            <a:r>
              <a:rPr lang="en-US" sz="2200" dirty="0" err="1" smtClean="0"/>
              <a:t>Bioretention</a:t>
            </a:r>
            <a:r>
              <a:rPr lang="en-US" sz="2200" dirty="0" smtClean="0"/>
              <a:t> </a:t>
            </a:r>
            <a:r>
              <a:rPr lang="en-US" sz="2200" dirty="0" smtClean="0"/>
              <a:t>(“rain gardens”)</a:t>
            </a:r>
          </a:p>
          <a:p>
            <a:pPr lvl="1">
              <a:defRPr/>
            </a:pPr>
            <a:r>
              <a:rPr lang="en-US" sz="2200" dirty="0" smtClean="0"/>
              <a:t>Stormwater harvesting/reuse</a:t>
            </a:r>
          </a:p>
          <a:p>
            <a:pPr lvl="1">
              <a:defRPr/>
            </a:pPr>
            <a:r>
              <a:rPr lang="en-US" sz="2200" dirty="0" smtClean="0"/>
              <a:t>Pervious pavement systems</a:t>
            </a:r>
            <a:endParaRPr lang="en-US" sz="2200" dirty="0" smtClean="0"/>
          </a:p>
          <a:p>
            <a:pPr lvl="1">
              <a:defRPr/>
            </a:pPr>
            <a:r>
              <a:rPr lang="en-US" sz="2200" dirty="0" smtClean="0"/>
              <a:t>Environmental swale/</a:t>
            </a:r>
            <a:r>
              <a:rPr lang="en-US" sz="2200" dirty="0" err="1" smtClean="0"/>
              <a:t>berm</a:t>
            </a:r>
            <a:endParaRPr lang="en-US" sz="2200" dirty="0" smtClean="0"/>
          </a:p>
          <a:p>
            <a:pPr lvl="1">
              <a:defRPr/>
            </a:pPr>
            <a:r>
              <a:rPr lang="en-US" sz="2200" dirty="0" smtClean="0"/>
              <a:t>Lakeshore </a:t>
            </a:r>
            <a:r>
              <a:rPr lang="en-US" sz="2200" dirty="0" err="1" smtClean="0"/>
              <a:t>revegetation</a:t>
            </a:r>
            <a:endParaRPr lang="en-US" sz="2200" dirty="0" smtClean="0"/>
          </a:p>
          <a:p>
            <a:pPr lvl="1">
              <a:defRPr/>
            </a:pPr>
            <a:r>
              <a:rPr lang="en-US" sz="2200" dirty="0" smtClean="0"/>
              <a:t>Rain Barrels</a:t>
            </a:r>
          </a:p>
          <a:p>
            <a:pPr>
              <a:defRPr/>
            </a:pPr>
            <a:r>
              <a:rPr lang="en-US" sz="2200" dirty="0" smtClean="0"/>
              <a:t>Low Impact Development (LID)</a:t>
            </a:r>
          </a:p>
          <a:p>
            <a:pPr>
              <a:defRPr/>
            </a:pPr>
            <a:r>
              <a:rPr lang="en-US" sz="2200" dirty="0" smtClean="0"/>
              <a:t>Florida-friendly landscaping</a:t>
            </a:r>
          </a:p>
          <a:p>
            <a:pPr>
              <a:defRPr/>
            </a:pPr>
            <a:r>
              <a:rPr lang="en-US" sz="2200" dirty="0" smtClean="0"/>
              <a:t>LED lighting</a:t>
            </a:r>
          </a:p>
          <a:p>
            <a:pPr>
              <a:defRPr/>
            </a:pPr>
            <a:r>
              <a:rPr lang="en-US" sz="2200" dirty="0" smtClean="0"/>
              <a:t>Recycled Materials</a:t>
            </a:r>
            <a:endParaRPr lang="en-US" sz="2200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95300" y="1371600"/>
            <a:ext cx="8153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ts val="2600"/>
              </a:lnSpc>
              <a:spcBef>
                <a:spcPts val="500"/>
              </a:spcBef>
              <a:spcAft>
                <a:spcPts val="400"/>
              </a:spcAft>
              <a:buClr>
                <a:srgbClr val="FFFF99"/>
              </a:buClr>
              <a:buSzPct val="85000"/>
              <a:buFont typeface="Monotype Sorts" pitchFamily="2" charset="2"/>
              <a:buChar char="u"/>
              <a:defRPr/>
            </a:pPr>
            <a:endParaRPr lang="en-US" sz="24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3319" name="Picture 7" descr="\\Ch-jefferson\util$\2011\Kelly\Site Visits\Lake Concord Park 2011_07_19-20\Selected\Copy of P7200023.JPG"/>
          <p:cNvPicPr>
            <a:picLocks noChangeAspect="1" noChangeArrowheads="1"/>
          </p:cNvPicPr>
          <p:nvPr/>
        </p:nvPicPr>
        <p:blipFill>
          <a:blip r:embed="rId2" cstate="print"/>
          <a:srcRect l="12508" r="12499"/>
          <a:stretch>
            <a:fillRect/>
          </a:stretch>
        </p:blipFill>
        <p:spPr bwMode="auto">
          <a:xfrm>
            <a:off x="4487708" y="1524000"/>
            <a:ext cx="457200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Educational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47800"/>
            <a:ext cx="3810000" cy="4114800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Stormwater BMP educational signage installed throughout the park</a:t>
            </a:r>
            <a:endParaRPr lang="en-US" sz="2400" dirty="0"/>
          </a:p>
        </p:txBody>
      </p:sp>
      <p:pic>
        <p:nvPicPr>
          <p:cNvPr id="23560" name="Picture 8" descr="\\Ch-jefferson\util$\2011\Kelly\Site Visits\Lake Concord Park 2011_07_19-20\Selected\Copy of P7200026.JPG"/>
          <p:cNvPicPr>
            <a:picLocks noChangeAspect="1" noChangeArrowheads="1"/>
          </p:cNvPicPr>
          <p:nvPr/>
        </p:nvPicPr>
        <p:blipFill>
          <a:blip r:embed="rId2" cstate="print"/>
          <a:srcRect b="10000"/>
          <a:stretch>
            <a:fillRect/>
          </a:stretch>
        </p:blipFill>
        <p:spPr bwMode="auto">
          <a:xfrm>
            <a:off x="533401" y="3122308"/>
            <a:ext cx="5421928" cy="3659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9" name="Picture 7" descr="\\Ch-jefferson\util$\2011\Kelly\Site Visits\Lake Concord Park 2011_07_19-20\Selected\LCP Mas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3583" y="1219200"/>
            <a:ext cx="436917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3" descr="\\Ch-jefferson\util$\2011\Kelly\Site Visits\Lake Concord Park 2011_07_19-20\Selected\Copy of P7200028.JPG"/>
          <p:cNvPicPr>
            <a:picLocks noChangeAspect="1" noChangeArrowheads="1"/>
          </p:cNvPicPr>
          <p:nvPr/>
        </p:nvPicPr>
        <p:blipFill>
          <a:blip r:embed="rId2" cstate="print"/>
          <a:srcRect l="3808" t="18750" r="18757"/>
          <a:stretch>
            <a:fillRect/>
          </a:stretch>
        </p:blipFill>
        <p:spPr bwMode="auto">
          <a:xfrm>
            <a:off x="152400" y="1143000"/>
            <a:ext cx="46482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Educational Components</a:t>
            </a:r>
            <a:endParaRPr lang="en-US" dirty="0"/>
          </a:p>
        </p:txBody>
      </p:sp>
      <p:pic>
        <p:nvPicPr>
          <p:cNvPr id="72708" name="Picture 4" descr="\\Ch-jefferson\util$\2011\Kelly\Site Visits\Lake Concord Park 2011_07_19-20\Selected\Copy of P7200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3048000"/>
            <a:ext cx="4877213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Educational Components</a:t>
            </a:r>
            <a:endParaRPr lang="en-US" dirty="0"/>
          </a:p>
        </p:txBody>
      </p:sp>
      <p:pic>
        <p:nvPicPr>
          <p:cNvPr id="73730" name="Picture 2" descr="\\Ch-jefferson\util$\2011\Kelly\Site Visits\Lake Concord Park 2011_07_19-20\Selected\Copy of P7200031.JPG"/>
          <p:cNvPicPr>
            <a:picLocks noChangeAspect="1" noChangeArrowheads="1"/>
          </p:cNvPicPr>
          <p:nvPr/>
        </p:nvPicPr>
        <p:blipFill>
          <a:blip r:embed="rId2" cstate="print"/>
          <a:srcRect l="4687" t="10417" r="14070"/>
          <a:stretch>
            <a:fillRect/>
          </a:stretch>
        </p:blipFill>
        <p:spPr bwMode="auto">
          <a:xfrm>
            <a:off x="152400" y="1066800"/>
            <a:ext cx="4146698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3731" name="Picture 3" descr="\\Ch-jefferson\util$\2011\Kelly\Site Visits\Lake Concord Park 2011_07_19-20\Selected\Copy of P7200035.JPG"/>
          <p:cNvPicPr>
            <a:picLocks noChangeAspect="1" noChangeArrowheads="1"/>
          </p:cNvPicPr>
          <p:nvPr/>
        </p:nvPicPr>
        <p:blipFill>
          <a:blip r:embed="rId3" cstate="print"/>
          <a:srcRect t="16667" r="15632" b="10417"/>
          <a:stretch>
            <a:fillRect/>
          </a:stretch>
        </p:blipFill>
        <p:spPr bwMode="auto">
          <a:xfrm>
            <a:off x="3581400" y="3225800"/>
            <a:ext cx="5486400" cy="3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Educational Components</a:t>
            </a:r>
            <a:endParaRPr lang="en-US" dirty="0"/>
          </a:p>
        </p:txBody>
      </p:sp>
      <p:pic>
        <p:nvPicPr>
          <p:cNvPr id="74755" name="Picture 3" descr="\\Ch-jefferson\util$\2011\Kelly\Site Visits\Lake Concord Park 2011_07_19-20\Selected\Copy of P7200036.JPG"/>
          <p:cNvPicPr>
            <a:picLocks noChangeAspect="1" noChangeArrowheads="1"/>
          </p:cNvPicPr>
          <p:nvPr/>
        </p:nvPicPr>
        <p:blipFill>
          <a:blip r:embed="rId2" cstate="print"/>
          <a:srcRect l="9374" t="20833" r="11087" b="21591"/>
          <a:stretch>
            <a:fillRect/>
          </a:stretch>
        </p:blipFill>
        <p:spPr bwMode="auto">
          <a:xfrm>
            <a:off x="76200" y="1143000"/>
            <a:ext cx="5334000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4754" name="Picture 2" descr="\\Ch-jefferson\util$\2011\Kelly\Site Visits\Lake Concord Park 2011_07_19-20\Selected\Copy of P7200041.JPG"/>
          <p:cNvPicPr>
            <a:picLocks noChangeAspect="1" noChangeArrowheads="1"/>
          </p:cNvPicPr>
          <p:nvPr/>
        </p:nvPicPr>
        <p:blipFill>
          <a:blip r:embed="rId3" cstate="print"/>
          <a:srcRect l="8118" t="18552" r="7658" b="11256"/>
          <a:stretch>
            <a:fillRect/>
          </a:stretch>
        </p:blipFill>
        <p:spPr bwMode="auto">
          <a:xfrm>
            <a:off x="3886200" y="3581400"/>
            <a:ext cx="5181600" cy="3238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Educational Components</a:t>
            </a:r>
            <a:endParaRPr lang="en-US" dirty="0"/>
          </a:p>
        </p:txBody>
      </p:sp>
      <p:pic>
        <p:nvPicPr>
          <p:cNvPr id="75778" name="Picture 2" descr="\\Ch-jefferson\util$\2011\Kelly\Site Visits\Lake Concord Park 2011_07_19-20\Selected\P7200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3048000"/>
            <a:ext cx="4877213" cy="3657600"/>
          </a:xfrm>
          <a:prstGeom prst="rect">
            <a:avLst/>
          </a:prstGeom>
          <a:noFill/>
        </p:spPr>
      </p:pic>
      <p:pic>
        <p:nvPicPr>
          <p:cNvPr id="75779" name="Picture 3" descr="\\Ch-jefferson\util$\2011\Kelly\Site Visits\Lake Concord Park 2011_07_19-20\Selected\P7200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143000"/>
            <a:ext cx="4877213" cy="36576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4285</TotalTime>
  <Words>329</Words>
  <Application>Microsoft Office PowerPoint</Application>
  <PresentationFormat>On-screen Show (4:3)</PresentationFormat>
  <Paragraphs>78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Garamond</vt:lpstr>
      <vt:lpstr>Arial</vt:lpstr>
      <vt:lpstr>Wingdings</vt:lpstr>
      <vt:lpstr>Monotype Sorts</vt:lpstr>
      <vt:lpstr>Stream</vt:lpstr>
      <vt:lpstr> Lake Concord Park</vt:lpstr>
      <vt:lpstr>Project Location</vt:lpstr>
      <vt:lpstr>Project Purpose</vt:lpstr>
      <vt:lpstr>Design Elements</vt:lpstr>
      <vt:lpstr>Educational Components</vt:lpstr>
      <vt:lpstr>Educational Components</vt:lpstr>
      <vt:lpstr>Educational Components</vt:lpstr>
      <vt:lpstr>Educational Components</vt:lpstr>
      <vt:lpstr>Educational Components</vt:lpstr>
      <vt:lpstr>Educational Components</vt:lpstr>
      <vt:lpstr>Educational Events</vt:lpstr>
      <vt:lpstr>Awards</vt:lpstr>
      <vt:lpstr>“Befores and Afters”</vt:lpstr>
      <vt:lpstr>“Befores and Afters”</vt:lpstr>
      <vt:lpstr>“Befores and Afters”</vt:lpstr>
      <vt:lpstr>“Befores and Afters” (cont.)</vt:lpstr>
      <vt:lpstr>“Befores and Afters” (cont.)</vt:lpstr>
      <vt:lpstr>“Befores and Afters” (cont.)</vt:lpstr>
      <vt:lpstr>“Befores and Afters” (cont.)</vt:lpstr>
      <vt:lpstr>“Befores and Afters” (cont.)</vt:lpstr>
      <vt:lpstr>“Befores and Afters” (cont.)</vt:lpstr>
      <vt:lpstr>What Lake Concord Park Now Means to the City</vt:lpstr>
      <vt:lpstr> Comments/Questions?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kbrock</cp:lastModifiedBy>
  <cp:revision>248</cp:revision>
  <cp:lastPrinted>1601-01-01T00:00:00Z</cp:lastPrinted>
  <dcterms:created xsi:type="dcterms:W3CDTF">1601-01-01T00:00:00Z</dcterms:created>
  <dcterms:modified xsi:type="dcterms:W3CDTF">2011-07-20T21:05:34Z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