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86" r:id="rId2"/>
    <p:sldId id="589" r:id="rId3"/>
    <p:sldId id="587" r:id="rId4"/>
    <p:sldId id="591" r:id="rId5"/>
    <p:sldId id="603" r:id="rId6"/>
    <p:sldId id="592" r:id="rId7"/>
    <p:sldId id="594" r:id="rId8"/>
    <p:sldId id="596" r:id="rId9"/>
    <p:sldId id="595" r:id="rId10"/>
    <p:sldId id="597" r:id="rId11"/>
    <p:sldId id="598" r:id="rId12"/>
    <p:sldId id="599" r:id="rId13"/>
    <p:sldId id="600" r:id="rId14"/>
    <p:sldId id="601" r:id="rId15"/>
    <p:sldId id="602" r:id="rId16"/>
    <p:sldId id="604" r:id="rId17"/>
  </p:sldIdLst>
  <p:sldSz cx="9144000" cy="6858000" type="screen4x3"/>
  <p:notesSz cx="70104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FFCC"/>
    <a:srgbClr val="0038B4"/>
    <a:srgbClr val="0707BF"/>
    <a:srgbClr val="008000"/>
    <a:srgbClr val="A50021"/>
    <a:srgbClr val="006600"/>
    <a:srgbClr val="006699"/>
    <a:srgbClr val="FF0000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7306" autoAdjust="0"/>
    <p:restoredTop sz="80320" autoAdjust="0"/>
  </p:normalViewPr>
  <p:slideViewPr>
    <p:cSldViewPr>
      <p:cViewPr varScale="1">
        <p:scale>
          <a:sx n="100" d="100"/>
          <a:sy n="100" d="100"/>
        </p:scale>
        <p:origin x="-96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0"/>
    </p:cViewPr>
  </p:sorterViewPr>
  <p:notesViewPr>
    <p:cSldViewPr>
      <p:cViewPr>
        <p:scale>
          <a:sx n="100" d="100"/>
          <a:sy n="100" d="100"/>
        </p:scale>
        <p:origin x="-1524" y="366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4838"/>
            <a:ext cx="5140325" cy="4184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781" tIns="45085" rIns="91781" bIns="450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notes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0625" y="703263"/>
            <a:ext cx="4630738" cy="34734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61200" y="304800"/>
            <a:ext cx="1778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27200" y="304800"/>
            <a:ext cx="5181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76400"/>
            <a:ext cx="7086600" cy="495300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1600200" y="6400800"/>
            <a:ext cx="75438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52600" y="1676400"/>
            <a:ext cx="34671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2100" y="1676400"/>
            <a:ext cx="34671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9804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1727200" y="304800"/>
            <a:ext cx="711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</a:t>
            </a:r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52600" y="1676400"/>
            <a:ext cx="7086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63" name="Rectangle 39"/>
          <p:cNvSpPr>
            <a:spLocks noChangeArrowheads="1"/>
          </p:cNvSpPr>
          <p:nvPr userDrawn="1"/>
        </p:nvSpPr>
        <p:spPr bwMode="auto">
          <a:xfrm>
            <a:off x="0" y="6502400"/>
            <a:ext cx="9144000" cy="355600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064" name="Picture 40" descr="lilypad5.jpg                                                   00044EBDHD_1                           B40D4C00: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600200" cy="6859588"/>
          </a:xfrm>
          <a:prstGeom prst="rect">
            <a:avLst/>
          </a:prstGeom>
          <a:noFill/>
        </p:spPr>
      </p:pic>
      <p:pic>
        <p:nvPicPr>
          <p:cNvPr id="1065" name="Picture 41" descr="C:\a photos\clrlog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76200"/>
            <a:ext cx="1371600" cy="887413"/>
          </a:xfrm>
          <a:prstGeom prst="rect">
            <a:avLst/>
          </a:prstGeom>
          <a:noFill/>
        </p:spPr>
      </p:pic>
      <p:sp>
        <p:nvSpPr>
          <p:cNvPr id="1067" name="Text Box 43"/>
          <p:cNvSpPr txBox="1">
            <a:spLocks noChangeArrowheads="1"/>
          </p:cNvSpPr>
          <p:nvPr userDrawn="1"/>
        </p:nvSpPr>
        <p:spPr bwMode="auto">
          <a:xfrm>
            <a:off x="-50800" y="914400"/>
            <a:ext cx="14732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Florida Department of Environmental Protection</a:t>
            </a:r>
          </a:p>
        </p:txBody>
      </p:sp>
      <p:sp>
        <p:nvSpPr>
          <p:cNvPr id="1068" name="Text Box 44"/>
          <p:cNvSpPr txBox="1">
            <a:spLocks noChangeArrowheads="1"/>
          </p:cNvSpPr>
          <p:nvPr userDrawn="1"/>
        </p:nvSpPr>
        <p:spPr bwMode="auto">
          <a:xfrm>
            <a:off x="0" y="3629025"/>
            <a:ext cx="14478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Florida Fish and Wildlife Conservation Commission</a:t>
            </a:r>
          </a:p>
        </p:txBody>
      </p:sp>
      <p:pic>
        <p:nvPicPr>
          <p:cNvPr id="1069" name="Picture 45" descr="C:\a photos\FWC logo2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2863" y="2057400"/>
            <a:ext cx="1309687" cy="1652588"/>
          </a:xfrm>
          <a:prstGeom prst="rect">
            <a:avLst/>
          </a:prstGeom>
          <a:noFill/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Monotype Sorts" charset="2"/>
        <a:buChar char="u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files.dep.state.fl.us/DEAR/BMAP/MiddleStJohns/Lake_Jesup/Lake_Jesup_Interagency_Restoration_Strategy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209800"/>
            <a:ext cx="7772400" cy="1470025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Lake Jesup Interagency Restoration Strategy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Addendum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600200" y="3962400"/>
            <a:ext cx="6400800" cy="1752600"/>
          </a:xfrm>
        </p:spPr>
        <p:txBody>
          <a:bodyPr/>
          <a:lstStyle/>
          <a:p>
            <a:r>
              <a:rPr lang="en-US" dirty="0" smtClean="0"/>
              <a:t>Response to Changes Since 2008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 TP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Adsorptive media effective at the TP range exhibited in Lake Jesup</a:t>
            </a:r>
          </a:p>
          <a:p>
            <a:r>
              <a:rPr lang="en-US" sz="2800" dirty="0" smtClean="0"/>
              <a:t>Very, very small footprint for adsorptive media alone</a:t>
            </a:r>
          </a:p>
          <a:p>
            <a:r>
              <a:rPr lang="en-US" sz="2800" dirty="0" smtClean="0"/>
              <a:t>Minimal by-product</a:t>
            </a:r>
          </a:p>
          <a:p>
            <a:r>
              <a:rPr lang="en-US" sz="2800" dirty="0" smtClean="0"/>
              <a:t>Some biological or alternative filtering required</a:t>
            </a:r>
          </a:p>
          <a:p>
            <a:r>
              <a:rPr lang="en-US" sz="2800" dirty="0" smtClean="0"/>
              <a:t>Ready and willing to work with stakeholders to customize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Phragmites</a:t>
            </a:r>
            <a:r>
              <a:rPr lang="en-US" dirty="0" smtClean="0"/>
              <a:t> Harvest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Lake Jesup </a:t>
            </a:r>
            <a:r>
              <a:rPr lang="en-US" i="1" dirty="0" smtClean="0"/>
              <a:t>Phragmites</a:t>
            </a:r>
            <a:r>
              <a:rPr lang="en-US" dirty="0" smtClean="0"/>
              <a:t> nets 10-20 lbs per acre removal</a:t>
            </a:r>
          </a:p>
          <a:p>
            <a:r>
              <a:rPr lang="en-US" dirty="0" smtClean="0"/>
              <a:t>Ideal harvest period coincides with ideal harvest conditions</a:t>
            </a:r>
          </a:p>
          <a:p>
            <a:r>
              <a:rPr lang="en-US" dirty="0" smtClean="0"/>
              <a:t>Cost estimates $50 - $300/lb P</a:t>
            </a:r>
          </a:p>
          <a:p>
            <a:r>
              <a:rPr lang="en-US" dirty="0" smtClean="0"/>
              <a:t>Leaving sprayed </a:t>
            </a:r>
            <a:r>
              <a:rPr lang="en-US" i="1" dirty="0" smtClean="0"/>
              <a:t>Phragmites</a:t>
            </a:r>
            <a:r>
              <a:rPr lang="en-US" dirty="0" smtClean="0"/>
              <a:t> in situ pumps over 8lbs/acre P back into lake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Alum Network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57400" y="1143000"/>
            <a:ext cx="6553200" cy="285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752600" y="4038600"/>
            <a:ext cx="7086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charset="2"/>
              <a:buChar char="l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treatment sites close to lake where concentrations and flows highest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charset="2"/>
              <a:buChar char="l"/>
              <a:tabLst/>
              <a:defRPr/>
            </a:pPr>
            <a:r>
              <a:rPr lang="en-US" sz="2800" kern="0" dirty="0" smtClean="0">
                <a:latin typeface="+mn-lt"/>
              </a:rPr>
              <a:t>All tributaries responded to reasonable alum dosage with no need for buffering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charset="2"/>
              <a:buChar char="l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generation ranged from 0.175 to 0.560 % of treatment volume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Alum Treatment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295400"/>
            <a:ext cx="696575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3810000"/>
            <a:ext cx="6934200" cy="280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157984" y="2819400"/>
            <a:ext cx="6272784" cy="3048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 for Performance Project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976" y="3018765"/>
            <a:ext cx="6271847" cy="226827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2644170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http://publicfiles.dep.state.fl.us</a:t>
            </a:r>
            <a:r>
              <a:rPr lang="en-US" dirty="0" smtClean="0">
                <a:hlinkClick r:id="rId2"/>
              </a:rPr>
              <a:t>/</a:t>
            </a:r>
          </a:p>
          <a:p>
            <a:r>
              <a:rPr lang="en-US" dirty="0" smtClean="0">
                <a:hlinkClick r:id="rId2"/>
              </a:rPr>
              <a:t>DEAR/BMAP/</a:t>
            </a:r>
            <a:r>
              <a:rPr lang="en-US" dirty="0" err="1" smtClean="0">
                <a:hlinkClick r:id="rId2"/>
              </a:rPr>
              <a:t>MiddleStJohns</a:t>
            </a:r>
            <a:r>
              <a:rPr lang="en-US" dirty="0" smtClean="0">
                <a:hlinkClick r:id="rId2"/>
              </a:rPr>
              <a:t>/</a:t>
            </a:r>
            <a:r>
              <a:rPr lang="en-US" dirty="0" err="1" smtClean="0">
                <a:hlinkClick r:id="rId2"/>
              </a:rPr>
              <a:t>Lake_Jesup</a:t>
            </a:r>
            <a:r>
              <a:rPr lang="en-US" dirty="0" smtClean="0">
                <a:hlinkClick r:id="rId2"/>
              </a:rPr>
              <a:t>/</a:t>
            </a:r>
          </a:p>
          <a:p>
            <a:r>
              <a:rPr lang="en-US" dirty="0" err="1" smtClean="0">
                <a:hlinkClick r:id="rId2"/>
              </a:rPr>
              <a:t>Lake_Jesup_Interagency_Restoration_Strategy</a:t>
            </a:r>
            <a:r>
              <a:rPr lang="en-US" dirty="0" smtClean="0">
                <a:hlinkClick r:id="rId2"/>
              </a:rPr>
              <a:t>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Solary</a:t>
            </a:r>
            <a:r>
              <a:rPr lang="en-US" dirty="0" smtClean="0"/>
              <a:t> Canal</a:t>
            </a:r>
            <a:endParaRPr lang="en-US" dirty="0"/>
          </a:p>
        </p:txBody>
      </p:sp>
      <p:pic>
        <p:nvPicPr>
          <p:cNvPr id="4" name="Content Placeholder 3" descr="October 4 2010 aeri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5000" y="1295400"/>
            <a:ext cx="6934200" cy="53582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 Jesup Interagency Restoration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76400"/>
            <a:ext cx="7086600" cy="4953000"/>
          </a:xfrm>
        </p:spPr>
        <p:txBody>
          <a:bodyPr/>
          <a:lstStyle/>
          <a:p>
            <a:r>
              <a:rPr lang="en-US" sz="2800" dirty="0" smtClean="0"/>
              <a:t>Written as a broad lake restoration strategy</a:t>
            </a:r>
          </a:p>
          <a:p>
            <a:r>
              <a:rPr lang="en-US" sz="2800" dirty="0" smtClean="0"/>
              <a:t>Supplemental to BMAP that focuses on current anthropogenic loads and TMDL targets</a:t>
            </a:r>
          </a:p>
          <a:p>
            <a:r>
              <a:rPr lang="en-US" sz="2800" dirty="0" smtClean="0"/>
              <a:t>Represents cooperative agreement between FDEP, FWC and SJRWMD</a:t>
            </a:r>
          </a:p>
          <a:p>
            <a:r>
              <a:rPr lang="en-US" sz="2800" dirty="0" smtClean="0"/>
              <a:t>Uses Adaptive Management model to ensure efficient, effective actions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27200" y="304800"/>
            <a:ext cx="7112000" cy="609600"/>
          </a:xfrm>
        </p:spPr>
        <p:txBody>
          <a:bodyPr/>
          <a:lstStyle/>
          <a:p>
            <a:r>
              <a:rPr lang="en-US" dirty="0" smtClean="0"/>
              <a:t>Current Progress</a:t>
            </a:r>
            <a:endParaRPr lang="en-US" dirty="0"/>
          </a:p>
        </p:txBody>
      </p:sp>
      <p:sp>
        <p:nvSpPr>
          <p:cNvPr id="72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371600"/>
            <a:ext cx="7391400" cy="5029200"/>
          </a:xfrm>
        </p:spPr>
        <p:txBody>
          <a:bodyPr anchor="t"/>
          <a:lstStyle/>
          <a:p>
            <a:pPr>
              <a:lnSpc>
                <a:spcPct val="90000"/>
              </a:lnSpc>
            </a:pPr>
            <a:r>
              <a:rPr lang="en-US" sz="2800" dirty="0" smtClean="0"/>
              <a:t>BMAP approved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SJRWMD budgeted </a:t>
            </a:r>
            <a:r>
              <a:rPr lang="en-US" sz="2800" dirty="0"/>
              <a:t>$2.5M for Jesup Pay-For-Performance nutrient removal </a:t>
            </a:r>
            <a:r>
              <a:rPr lang="en-US" sz="2800" dirty="0" smtClean="0"/>
              <a:t>project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Cautious optimism about process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Focus on lake removal because tributary treatment not feasible at time of proposal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Research studies in progress or complete to address data gaps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Several regional treatment feasibility studies complete</a:t>
            </a:r>
            <a:endParaRPr lang="en-US" sz="2800" dirty="0"/>
          </a:p>
          <a:p>
            <a:pPr>
              <a:lnSpc>
                <a:spcPct val="90000"/>
              </a:lnSpc>
              <a:buFont typeface="Monotype Sorts" charset="2"/>
              <a:buNone/>
            </a:pPr>
            <a:endParaRPr lang="en-US" sz="28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Addendum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47800"/>
            <a:ext cx="7086600" cy="4953000"/>
          </a:xfrm>
        </p:spPr>
        <p:txBody>
          <a:bodyPr/>
          <a:lstStyle/>
          <a:p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and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Phases now parallel</a:t>
            </a:r>
          </a:p>
          <a:p>
            <a:r>
              <a:rPr lang="en-US" sz="2800" dirty="0" smtClean="0"/>
              <a:t>BMAP focus on external reductions still holds until TMDL revisit 2014</a:t>
            </a:r>
          </a:p>
          <a:p>
            <a:r>
              <a:rPr lang="en-US" sz="2800" dirty="0" smtClean="0"/>
              <a:t>Commitment to incorporate new data into 2014 TMDL revisit</a:t>
            </a:r>
          </a:p>
          <a:p>
            <a:r>
              <a:rPr lang="en-US" sz="2800" dirty="0" smtClean="0"/>
              <a:t>Additional regional treatment projects included</a:t>
            </a:r>
          </a:p>
          <a:p>
            <a:r>
              <a:rPr lang="en-US" sz="2800" dirty="0" smtClean="0"/>
              <a:t>Updates on feasibility studies provided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1219200"/>
            <a:ext cx="3505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smtClean="0">
                <a:solidFill>
                  <a:srgbClr val="FFC000"/>
                </a:solidFill>
                <a:latin typeface="+mn-lt"/>
              </a:rPr>
              <a:t>UPDATES</a:t>
            </a:r>
            <a:endParaRPr lang="en-US" sz="1800" b="1" i="1" dirty="0" smtClean="0">
              <a:solidFill>
                <a:srgbClr val="FFC000"/>
              </a:solidFill>
              <a:latin typeface="+mn-lt"/>
            </a:endParaRPr>
          </a:p>
          <a:p>
            <a:pPr algn="l"/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-Monitoring </a:t>
            </a:r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results </a:t>
            </a:r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for </a:t>
            </a:r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Site 10 </a:t>
            </a:r>
          </a:p>
          <a:p>
            <a:pPr algn="l"/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-Summary </a:t>
            </a:r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of Regional P Removal Feasibility Studies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Alum Tributary Treatment 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Floating Phosphorus Treatment 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Phragmites Harvest for Phosphorus Removal &amp; Floodplain Management 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Pay-for-Performance Project 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Potential Regional Projects </a:t>
            </a:r>
            <a:r>
              <a:rPr lang="en-US" sz="1800" i="1" u="sng" dirty="0" smtClean="0">
                <a:latin typeface="+mn-lt"/>
              </a:rPr>
              <a:t>Updated</a:t>
            </a:r>
          </a:p>
          <a:p>
            <a:pPr algn="l"/>
            <a:r>
              <a:rPr lang="en-US" sz="1800" b="1" dirty="0" smtClean="0">
                <a:solidFill>
                  <a:srgbClr val="FFC000"/>
                </a:solidFill>
                <a:latin typeface="+mn-lt"/>
              </a:rPr>
              <a:t>PLANNING FOR NEW POLLUTANT LOAD REDUCTION GOALS/TOTAL MAXIMUM DAILY LOADS</a:t>
            </a:r>
          </a:p>
          <a:p>
            <a:pPr algn="l"/>
            <a:endParaRPr lang="en-US" sz="1800" i="1" u="sng" dirty="0" smtClean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400" y="1219200"/>
            <a:ext cx="3505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-Gaps </a:t>
            </a:r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in </a:t>
            </a:r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Information</a:t>
            </a:r>
            <a:endParaRPr lang="en-US" sz="1800" b="1" i="1" u="sng" dirty="0" smtClean="0">
              <a:solidFill>
                <a:srgbClr val="00FFCC"/>
              </a:solidFill>
              <a:latin typeface="+mn-lt"/>
            </a:endParaRPr>
          </a:p>
          <a:p>
            <a:pPr lvl="1" algn="l"/>
            <a:r>
              <a:rPr lang="en-US" sz="1800" i="1" u="sng" dirty="0" smtClean="0">
                <a:latin typeface="+mn-lt"/>
              </a:rPr>
              <a:t>Nitrogen Fixation Results 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Sediment Nutrient Releases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Groundwater Inputs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Load Sources and Attenuation (County and Municipality Allocations) </a:t>
            </a:r>
          </a:p>
          <a:p>
            <a:pPr algn="l"/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-SJRWMD PLRG Schedule </a:t>
            </a:r>
          </a:p>
          <a:p>
            <a:pPr algn="l"/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-FDEP TMDL Schedule </a:t>
            </a:r>
          </a:p>
          <a:p>
            <a:pPr algn="l"/>
            <a:r>
              <a:rPr lang="en-US" sz="1800" b="1" i="1" dirty="0" smtClean="0">
                <a:solidFill>
                  <a:srgbClr val="00FFCC"/>
                </a:solidFill>
                <a:latin typeface="+mn-lt"/>
              </a:rPr>
              <a:t>-Update on Other Activities Completed or In Progress 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Native Vegetation Restoration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Update Lake Jesup QUAL2K Water Quality Model</a:t>
            </a:r>
          </a:p>
          <a:p>
            <a:pPr lvl="1" algn="l"/>
            <a:r>
              <a:rPr lang="en-US" sz="1800" i="1" u="sng" dirty="0" smtClean="0">
                <a:latin typeface="+mn-lt"/>
              </a:rPr>
              <a:t>Changes in Targeted Dredging Process</a:t>
            </a:r>
          </a:p>
          <a:p>
            <a:pPr algn="l"/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Update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76400"/>
            <a:ext cx="7086600" cy="3657600"/>
          </a:xfrm>
        </p:spPr>
        <p:txBody>
          <a:bodyPr/>
          <a:lstStyle/>
          <a:p>
            <a:r>
              <a:rPr lang="en-US" dirty="0" smtClean="0"/>
              <a:t>Once a year  instead of twice</a:t>
            </a:r>
          </a:p>
          <a:p>
            <a:r>
              <a:rPr lang="en-US" dirty="0" smtClean="0"/>
              <a:t>Simpler format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76400"/>
            <a:ext cx="7086600" cy="4038600"/>
          </a:xfrm>
        </p:spPr>
        <p:txBody>
          <a:bodyPr/>
          <a:lstStyle/>
          <a:p>
            <a:r>
              <a:rPr lang="en-US" dirty="0" smtClean="0"/>
              <a:t>Send </a:t>
            </a:r>
            <a:r>
              <a:rPr lang="en-US" dirty="0" smtClean="0"/>
              <a:t>to Executive Offices of three agencies for approval</a:t>
            </a:r>
          </a:p>
          <a:p>
            <a:r>
              <a:rPr lang="en-US" dirty="0" smtClean="0"/>
              <a:t>Distribute final document</a:t>
            </a:r>
          </a:p>
          <a:p>
            <a:r>
              <a:rPr lang="en-US" dirty="0" smtClean="0"/>
              <a:t>Next meeting in June, </a:t>
            </a:r>
            <a:r>
              <a:rPr lang="en-US" dirty="0" smtClean="0"/>
              <a:t>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371600" y="2133600"/>
            <a:ext cx="7772400" cy="1470025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Updates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 Nutrient Cycle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FIU studying sediment cycling in Jesup</a:t>
            </a:r>
          </a:p>
          <a:p>
            <a:r>
              <a:rPr lang="en-US" dirty="0" smtClean="0"/>
              <a:t>Using isotope dating to assess potential source – legacy versus new external</a:t>
            </a:r>
          </a:p>
          <a:p>
            <a:r>
              <a:rPr lang="en-US" dirty="0" smtClean="0"/>
              <a:t>Preliminary findings – August 4, 2:30PM at SJRWMD HQ</a:t>
            </a:r>
          </a:p>
          <a:p>
            <a:r>
              <a:rPr lang="en-US" dirty="0" smtClean="0"/>
              <a:t>Final report September 30,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opics">
  <a:themeElements>
    <a:clrScheme name="">
      <a:dk1>
        <a:srgbClr val="3C0023"/>
      </a:dk1>
      <a:lt1>
        <a:srgbClr val="FFFFFF"/>
      </a:lt1>
      <a:dk2>
        <a:srgbClr val="0039B5"/>
      </a:dk2>
      <a:lt2>
        <a:srgbClr val="FAFD00"/>
      </a:lt2>
      <a:accent1>
        <a:srgbClr val="F35B1B"/>
      </a:accent1>
      <a:accent2>
        <a:srgbClr val="DC0081"/>
      </a:accent2>
      <a:accent3>
        <a:srgbClr val="AAAED7"/>
      </a:accent3>
      <a:accent4>
        <a:srgbClr val="DADADA"/>
      </a:accent4>
      <a:accent5>
        <a:srgbClr val="F8B5AB"/>
      </a:accent5>
      <a:accent6>
        <a:srgbClr val="C70074"/>
      </a:accent6>
      <a:hlink>
        <a:srgbClr val="FE9B03"/>
      </a:hlink>
      <a:folHlink>
        <a:srgbClr val="9234DB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tropic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opic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opic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opic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opic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opic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opic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y:\apps\msoffice\template\sldshow\tropics.ppt</Template>
  <TotalTime>14006</TotalTime>
  <Pages>10</Pages>
  <Words>441</Words>
  <Application>Microsoft Office PowerPoint</Application>
  <PresentationFormat>On-screen Show (4:3)</PresentationFormat>
  <Paragraphs>75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tropics</vt:lpstr>
      <vt:lpstr>Lake Jesup Interagency Restoration Strategy Addendum</vt:lpstr>
      <vt:lpstr>Lake Jesup Interagency Restoration Strategy</vt:lpstr>
      <vt:lpstr>Current Progress</vt:lpstr>
      <vt:lpstr>Addendum Changes</vt:lpstr>
      <vt:lpstr>Contents</vt:lpstr>
      <vt:lpstr>Future Update Changes</vt:lpstr>
      <vt:lpstr>Next Steps</vt:lpstr>
      <vt:lpstr>Project Updates</vt:lpstr>
      <vt:lpstr>Sediment Nutrient Cycle Study</vt:lpstr>
      <vt:lpstr>Floating TP Treatment</vt:lpstr>
      <vt:lpstr>Phragmites Harvest</vt:lpstr>
      <vt:lpstr>Alum Network</vt:lpstr>
      <vt:lpstr>Alum Treatment</vt:lpstr>
      <vt:lpstr>Pay for Performance Project</vt:lpstr>
      <vt:lpstr>Slide 15</vt:lpstr>
      <vt:lpstr>Solary Canal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Lake Apopka  Bird Mortality Investigation</dc:title>
  <dc:subject>Roxanne &amp; Erich's seminar</dc:subject>
  <dc:creator>Sherry Brandt-Williams</dc:creator>
  <cp:keywords>apopka, FLMS</cp:keywords>
  <cp:lastModifiedBy> </cp:lastModifiedBy>
  <cp:revision>555</cp:revision>
  <cp:lastPrinted>2000-06-29T12:59:25Z</cp:lastPrinted>
  <dcterms:created xsi:type="dcterms:W3CDTF">1996-05-20T14:03:46Z</dcterms:created>
  <dcterms:modified xsi:type="dcterms:W3CDTF">2011-07-20T19:50:57Z</dcterms:modified>
</cp:coreProperties>
</file>