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256" r:id="rId2"/>
    <p:sldId id="258" r:id="rId3"/>
    <p:sldId id="281" r:id="rId4"/>
    <p:sldId id="271" r:id="rId5"/>
    <p:sldId id="287" r:id="rId6"/>
    <p:sldId id="277" r:id="rId7"/>
    <p:sldId id="278" r:id="rId8"/>
    <p:sldId id="270" r:id="rId9"/>
    <p:sldId id="286" r:id="rId10"/>
    <p:sldId id="279" r:id="rId11"/>
    <p:sldId id="284" r:id="rId12"/>
    <p:sldId id="285" r:id="rId13"/>
    <p:sldId id="280" r:id="rId14"/>
    <p:sldId id="276" r:id="rId15"/>
    <p:sldId id="283"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1" d="100"/>
          <a:sy n="111" d="100"/>
        </p:scale>
        <p:origin x="-1614" y="-7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1DF4A1A-F56D-4A1D-A502-7469D1EE29AB}" type="datetimeFigureOut">
              <a:rPr lang="en-US" smtClean="0"/>
              <a:pPr/>
              <a:t>7/12/2011</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39A7C47-D079-4B96-802C-6826667DA2FE}"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39A7C47-D079-4B96-802C-6826667DA2FE}"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39A7C47-D079-4B96-802C-6826667DA2FE}"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39A7C47-D079-4B96-802C-6826667DA2FE}"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39A7C47-D079-4B96-802C-6826667DA2FE}"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39A7C47-D079-4B96-802C-6826667DA2FE}"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39A7C47-D079-4B96-802C-6826667DA2FE}"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39A7C47-D079-4B96-802C-6826667DA2FE}" type="slidenum">
              <a:rPr lang="en-US" smtClean="0"/>
              <a:pPr/>
              <a:t>15</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39A7C47-D079-4B96-802C-6826667DA2FE}" type="slidenum">
              <a:rPr lang="en-US" smtClean="0"/>
              <a:pPr/>
              <a:t>2</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39A7C47-D079-4B96-802C-6826667DA2FE}" type="slidenum">
              <a:rPr lang="en-US" smtClean="0"/>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39A7C47-D079-4B96-802C-6826667DA2FE}"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39A7C47-D079-4B96-802C-6826667DA2FE}"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39A7C47-D079-4B96-802C-6826667DA2FE}"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1"/>
            <a:r>
              <a:rPr lang="en-US" dirty="0" smtClean="0"/>
              <a:t>First bar:  TMDL starting loads for stormwater runoff and septic tanks from the TMDL.  </a:t>
            </a:r>
          </a:p>
          <a:p>
            <a:pPr lvl="1"/>
            <a:r>
              <a:rPr lang="en-US" dirty="0" smtClean="0"/>
              <a:t>Second bar: Current estimated loading, including project reductions</a:t>
            </a:r>
            <a:r>
              <a:rPr lang="en-US" baseline="0" dirty="0" smtClean="0"/>
              <a:t> and noncontributing areas</a:t>
            </a:r>
            <a:r>
              <a:rPr lang="en-US" dirty="0" smtClean="0"/>
              <a:t>. </a:t>
            </a:r>
          </a:p>
          <a:p>
            <a:pPr lvl="1"/>
            <a:r>
              <a:rPr lang="en-US" dirty="0" smtClean="0"/>
              <a:t>Third bar:  Total allocation for stormwater runoff and septic tanks to meet the TMDL.</a:t>
            </a:r>
            <a:endParaRPr lang="en-US" dirty="0"/>
          </a:p>
        </p:txBody>
      </p:sp>
      <p:sp>
        <p:nvSpPr>
          <p:cNvPr id="4" name="Slide Number Placeholder 3"/>
          <p:cNvSpPr>
            <a:spLocks noGrp="1"/>
          </p:cNvSpPr>
          <p:nvPr>
            <p:ph type="sldNum" sz="quarter" idx="10"/>
          </p:nvPr>
        </p:nvSpPr>
        <p:spPr/>
        <p:txBody>
          <a:bodyPr/>
          <a:lstStyle/>
          <a:p>
            <a:fld id="{D39A7C47-D079-4B96-802C-6826667DA2FE}"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39A7C47-D079-4B96-802C-6826667DA2FE}"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39A7C47-D079-4B96-802C-6826667DA2FE}"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C93E492C-E947-4D3B-8AC4-6AB8DB56A3E4}" type="datetimeFigureOut">
              <a:rPr lang="en-US" smtClean="0"/>
              <a:pPr/>
              <a:t>7/12/2011</a:t>
            </a:fld>
            <a:endParaRPr lang="en-US" dirty="0"/>
          </a:p>
        </p:txBody>
      </p:sp>
      <p:sp>
        <p:nvSpPr>
          <p:cNvPr id="19" name="Footer Placeholder 18"/>
          <p:cNvSpPr>
            <a:spLocks noGrp="1"/>
          </p:cNvSpPr>
          <p:nvPr>
            <p:ph type="ftr" sz="quarter" idx="11"/>
          </p:nvPr>
        </p:nvSpPr>
        <p:spPr/>
        <p:txBody>
          <a:bodyPr/>
          <a:lstStyle/>
          <a:p>
            <a:endParaRPr lang="en-US" dirty="0"/>
          </a:p>
        </p:txBody>
      </p:sp>
      <p:sp>
        <p:nvSpPr>
          <p:cNvPr id="27" name="Slide Number Placeholder 26"/>
          <p:cNvSpPr>
            <a:spLocks noGrp="1"/>
          </p:cNvSpPr>
          <p:nvPr>
            <p:ph type="sldNum" sz="quarter" idx="12"/>
          </p:nvPr>
        </p:nvSpPr>
        <p:spPr/>
        <p:txBody>
          <a:bodyPr/>
          <a:lstStyle/>
          <a:p>
            <a:fld id="{E420A41E-23B3-4163-9675-CDC37146D127}"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93E492C-E947-4D3B-8AC4-6AB8DB56A3E4}" type="datetimeFigureOut">
              <a:rPr lang="en-US" smtClean="0"/>
              <a:pPr/>
              <a:t>7/12/2011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420A41E-23B3-4163-9675-CDC37146D127}"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93E492C-E947-4D3B-8AC4-6AB8DB56A3E4}" type="datetimeFigureOut">
              <a:rPr lang="en-US" smtClean="0"/>
              <a:pPr/>
              <a:t>7/12/2011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420A41E-23B3-4163-9675-CDC37146D127}"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93E492C-E947-4D3B-8AC4-6AB8DB56A3E4}" type="datetimeFigureOut">
              <a:rPr lang="en-US" smtClean="0"/>
              <a:pPr/>
              <a:t>7/12/2011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420A41E-23B3-4163-9675-CDC37146D127}"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C93E492C-E947-4D3B-8AC4-6AB8DB56A3E4}" type="datetimeFigureOut">
              <a:rPr lang="en-US" smtClean="0"/>
              <a:pPr/>
              <a:t>7/12/2011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420A41E-23B3-4163-9675-CDC37146D127}"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C93E492C-E947-4D3B-8AC4-6AB8DB56A3E4}" type="datetimeFigureOut">
              <a:rPr lang="en-US" smtClean="0"/>
              <a:pPr/>
              <a:t>7/12/2011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420A41E-23B3-4163-9675-CDC37146D127}"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C93E492C-E947-4D3B-8AC4-6AB8DB56A3E4}" type="datetimeFigureOut">
              <a:rPr lang="en-US" smtClean="0"/>
              <a:pPr/>
              <a:t>7/12/2011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420A41E-23B3-4163-9675-CDC37146D127}"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C93E492C-E947-4D3B-8AC4-6AB8DB56A3E4}" type="datetimeFigureOut">
              <a:rPr lang="en-US" smtClean="0"/>
              <a:pPr/>
              <a:t>7/12/2011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420A41E-23B3-4163-9675-CDC37146D127}"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3E492C-E947-4D3B-8AC4-6AB8DB56A3E4}" type="datetimeFigureOut">
              <a:rPr lang="en-US" smtClean="0"/>
              <a:pPr/>
              <a:t>7/12/2011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420A41E-23B3-4163-9675-CDC37146D127}"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C93E492C-E947-4D3B-8AC4-6AB8DB56A3E4}" type="datetimeFigureOut">
              <a:rPr lang="en-US" smtClean="0"/>
              <a:pPr/>
              <a:t>7/12/2011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420A41E-23B3-4163-9675-CDC37146D127}"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C93E492C-E947-4D3B-8AC4-6AB8DB56A3E4}" type="datetimeFigureOut">
              <a:rPr lang="en-US" smtClean="0"/>
              <a:pPr/>
              <a:t>7/12/2011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8077200" y="6356350"/>
            <a:ext cx="609600" cy="365125"/>
          </a:xfrm>
        </p:spPr>
        <p:txBody>
          <a:bodyPr/>
          <a:lstStyle/>
          <a:p>
            <a:fld id="{E420A41E-23B3-4163-9675-CDC37146D127}" type="slidenum">
              <a:rPr lang="en-US" smtClean="0"/>
              <a:pPr/>
              <a:t>‹#›</a:t>
            </a:fld>
            <a:endParaRPr lang="en-US" dirty="0"/>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dirty="0"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C93E492C-E947-4D3B-8AC4-6AB8DB56A3E4}" type="datetimeFigureOut">
              <a:rPr lang="en-US" smtClean="0"/>
              <a:pPr/>
              <a:t>7/12/2011</a:t>
            </a:fld>
            <a:endParaRPr lang="en-US"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dirty="0"/>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E420A41E-23B3-4163-9675-CDC37146D127}" type="slidenum">
              <a:rPr lang="en-US" smtClean="0"/>
              <a:pPr/>
              <a:t>‹#›</a:t>
            </a:fld>
            <a:endParaRPr lang="en-US" dirty="0"/>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676400"/>
            <a:ext cx="7851648" cy="1828800"/>
          </a:xfrm>
        </p:spPr>
        <p:txBody>
          <a:bodyPr>
            <a:normAutofit/>
          </a:bodyPr>
          <a:lstStyle/>
          <a:p>
            <a:pPr algn="ctr"/>
            <a:r>
              <a:rPr lang="en-US" dirty="0" smtClean="0">
                <a:effectLst/>
              </a:rPr>
              <a:t>Lake Jesup BMAP 2011 Annual Progress Report</a:t>
            </a:r>
            <a:endParaRPr lang="en-US" dirty="0">
              <a:effectLst/>
            </a:endParaRPr>
          </a:p>
        </p:txBody>
      </p:sp>
      <p:sp>
        <p:nvSpPr>
          <p:cNvPr id="3" name="Subtitle 2"/>
          <p:cNvSpPr>
            <a:spLocks noGrp="1"/>
          </p:cNvSpPr>
          <p:nvPr>
            <p:ph type="subTitle" idx="1"/>
          </p:nvPr>
        </p:nvSpPr>
        <p:spPr>
          <a:xfrm>
            <a:off x="533400" y="3733800"/>
            <a:ext cx="7854696" cy="1752600"/>
          </a:xfrm>
        </p:spPr>
        <p:txBody>
          <a:bodyPr/>
          <a:lstStyle/>
          <a:p>
            <a:pPr algn="ctr"/>
            <a:r>
              <a:rPr lang="en-US" dirty="0" smtClean="0"/>
              <a:t>Basin Working Group Meeting</a:t>
            </a:r>
          </a:p>
          <a:p>
            <a:pPr algn="ctr"/>
            <a:r>
              <a:rPr lang="en-US" dirty="0" smtClean="0"/>
              <a:t>July 21, 2011</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normAutofit fontScale="90000"/>
          </a:bodyPr>
          <a:lstStyle/>
          <a:p>
            <a:pPr algn="ctr"/>
            <a:r>
              <a:rPr lang="en-US" dirty="0" smtClean="0"/>
              <a:t>Research Accomplishments, con’t</a:t>
            </a:r>
            <a:endParaRPr lang="en-US" dirty="0"/>
          </a:p>
        </p:txBody>
      </p:sp>
      <p:sp>
        <p:nvSpPr>
          <p:cNvPr id="3" name="Content Placeholder 2"/>
          <p:cNvSpPr>
            <a:spLocks noGrp="1"/>
          </p:cNvSpPr>
          <p:nvPr>
            <p:ph idx="1"/>
          </p:nvPr>
        </p:nvSpPr>
        <p:spPr>
          <a:xfrm>
            <a:off x="457200" y="1524000"/>
            <a:ext cx="8229600" cy="4724400"/>
          </a:xfrm>
        </p:spPr>
        <p:txBody>
          <a:bodyPr>
            <a:normAutofit fontScale="92500" lnSpcReduction="10000"/>
          </a:bodyPr>
          <a:lstStyle/>
          <a:p>
            <a:r>
              <a:rPr lang="en-US" sz="3000" dirty="0" smtClean="0"/>
              <a:t>Seminole County is conducting a seepage study to determine the surficial groundwater quality and quantity into and out of Lake Jesup. </a:t>
            </a:r>
            <a:r>
              <a:rPr lang="en-US" sz="3000" i="1" dirty="0" smtClean="0"/>
              <a:t>Phase 2 completion: June 2012.  </a:t>
            </a:r>
          </a:p>
          <a:p>
            <a:r>
              <a:rPr lang="en-US" sz="3000" dirty="0" smtClean="0"/>
              <a:t>The county is also working on an update of the QUAL2K model for the lake.  </a:t>
            </a:r>
            <a:r>
              <a:rPr lang="en-US" sz="3000" i="1" dirty="0" smtClean="0"/>
              <a:t>Scheduled completion: December 2011.</a:t>
            </a:r>
          </a:p>
          <a:p>
            <a:r>
              <a:rPr lang="en-US" sz="3000" dirty="0" smtClean="0"/>
              <a:t>Seminole County is including BMP efficiency monitoring as part of the Navy Canal and Cameron Ditch RSFs.  </a:t>
            </a:r>
            <a:r>
              <a:rPr lang="en-US" sz="3000" i="1" dirty="0" smtClean="0"/>
              <a:t>Scheduled completion: July 2011.  </a:t>
            </a:r>
          </a:p>
          <a:p>
            <a:endParaRPr lang="en-US" dirty="0" smtClean="0"/>
          </a:p>
          <a:p>
            <a:endParaRPr lang="en-US" dirty="0"/>
          </a:p>
        </p:txBody>
      </p:sp>
      <p:pic>
        <p:nvPicPr>
          <p:cNvPr id="4" name="Picture 3" descr="SJRWMD logo"/>
          <p:cNvPicPr>
            <a:picLocks noChangeAspect="1"/>
          </p:cNvPicPr>
          <p:nvPr/>
        </p:nvPicPr>
        <p:blipFill>
          <a:blip r:embed="rId3" cstate="email"/>
          <a:stretch>
            <a:fillRect/>
          </a:stretch>
        </p:blipFill>
        <p:spPr>
          <a:xfrm>
            <a:off x="5791201" y="5638800"/>
            <a:ext cx="2504418" cy="9525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143000"/>
          </a:xfrm>
        </p:spPr>
        <p:txBody>
          <a:bodyPr>
            <a:normAutofit fontScale="90000"/>
          </a:bodyPr>
          <a:lstStyle/>
          <a:p>
            <a:r>
              <a:rPr lang="en-US" dirty="0" smtClean="0"/>
              <a:t>Research Accomplishments, </a:t>
            </a:r>
            <a:r>
              <a:rPr lang="en-US" dirty="0" err="1" smtClean="0"/>
              <a:t>con’t</a:t>
            </a:r>
            <a:endParaRPr lang="en-US" dirty="0"/>
          </a:p>
        </p:txBody>
      </p:sp>
      <p:sp>
        <p:nvSpPr>
          <p:cNvPr id="3" name="Content Placeholder 2"/>
          <p:cNvSpPr>
            <a:spLocks noGrp="1"/>
          </p:cNvSpPr>
          <p:nvPr>
            <p:ph idx="1"/>
          </p:nvPr>
        </p:nvSpPr>
        <p:spPr>
          <a:xfrm>
            <a:off x="457200" y="1828800"/>
            <a:ext cx="8229600" cy="4389120"/>
          </a:xfrm>
        </p:spPr>
        <p:txBody>
          <a:bodyPr>
            <a:normAutofit/>
          </a:bodyPr>
          <a:lstStyle/>
          <a:p>
            <a:r>
              <a:rPr lang="en-US" sz="2800" dirty="0" smtClean="0"/>
              <a:t>Seminole County and SJRWMD added three storm event samplers to the Howell Creek </a:t>
            </a:r>
            <a:r>
              <a:rPr lang="en-US" sz="2800" dirty="0" err="1" smtClean="0"/>
              <a:t>subbasin</a:t>
            </a:r>
            <a:r>
              <a:rPr lang="en-US" sz="2800" dirty="0" smtClean="0"/>
              <a:t> to determine storm event loading.</a:t>
            </a:r>
          </a:p>
          <a:p>
            <a:endParaRPr lang="en-US" dirty="0"/>
          </a:p>
        </p:txBody>
      </p:sp>
      <p:pic>
        <p:nvPicPr>
          <p:cNvPr id="4" name="Picture 3" descr="Example of an autosampler"/>
          <p:cNvPicPr>
            <a:picLocks noChangeAspect="1"/>
          </p:cNvPicPr>
          <p:nvPr/>
        </p:nvPicPr>
        <p:blipFill>
          <a:blip r:embed="rId3" cstate="email"/>
          <a:stretch>
            <a:fillRect/>
          </a:stretch>
        </p:blipFill>
        <p:spPr>
          <a:xfrm>
            <a:off x="3581400" y="3581400"/>
            <a:ext cx="2048178" cy="2679700"/>
          </a:xfrm>
          <a:prstGeom prst="rect">
            <a:avLst/>
          </a:prstGeom>
        </p:spPr>
      </p:pic>
      <p:pic>
        <p:nvPicPr>
          <p:cNvPr id="5" name="Picture 4" descr="Seminole County logo"/>
          <p:cNvPicPr>
            <a:picLocks noChangeAspect="1"/>
          </p:cNvPicPr>
          <p:nvPr/>
        </p:nvPicPr>
        <p:blipFill>
          <a:blip r:embed="rId4" cstate="email"/>
          <a:stretch>
            <a:fillRect/>
          </a:stretch>
        </p:blipFill>
        <p:spPr>
          <a:xfrm>
            <a:off x="457200" y="4572000"/>
            <a:ext cx="2905125" cy="1104900"/>
          </a:xfrm>
          <a:prstGeom prst="rect">
            <a:avLst/>
          </a:prstGeom>
        </p:spPr>
      </p:pic>
      <p:pic>
        <p:nvPicPr>
          <p:cNvPr id="6" name="Picture 5" descr="SJRWMD logo"/>
          <p:cNvPicPr>
            <a:picLocks noChangeAspect="1"/>
          </p:cNvPicPr>
          <p:nvPr/>
        </p:nvPicPr>
        <p:blipFill>
          <a:blip r:embed="rId5" cstate="email"/>
          <a:stretch>
            <a:fillRect/>
          </a:stretch>
        </p:blipFill>
        <p:spPr>
          <a:xfrm>
            <a:off x="6400800" y="4267200"/>
            <a:ext cx="1575816" cy="1575816"/>
          </a:xfrm>
          <a:prstGeom prst="rect">
            <a:avLst/>
          </a:prstGeom>
        </p:spPr>
      </p:pic>
      <p:sp>
        <p:nvSpPr>
          <p:cNvPr id="7" name="TextBox 6"/>
          <p:cNvSpPr txBox="1"/>
          <p:nvPr/>
        </p:nvSpPr>
        <p:spPr>
          <a:xfrm>
            <a:off x="3276600" y="6248400"/>
            <a:ext cx="2638799" cy="369332"/>
          </a:xfrm>
          <a:prstGeom prst="rect">
            <a:avLst/>
          </a:prstGeom>
          <a:noFill/>
        </p:spPr>
        <p:txBody>
          <a:bodyPr wrap="none" rtlCol="0">
            <a:spAutoFit/>
          </a:bodyPr>
          <a:lstStyle/>
          <a:p>
            <a:r>
              <a:rPr lang="en-US" sz="1600" dirty="0" smtClean="0"/>
              <a:t>Example of an </a:t>
            </a:r>
            <a:r>
              <a:rPr lang="en-US" sz="1600" dirty="0" err="1" smtClean="0"/>
              <a:t>autosampler</a:t>
            </a:r>
            <a:r>
              <a:rPr lang="en-US" dirty="0" smtClean="0"/>
              <a:t>.</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Research Accomplishments, </a:t>
            </a:r>
            <a:r>
              <a:rPr lang="en-US" dirty="0" err="1" smtClean="0"/>
              <a:t>con’t</a:t>
            </a:r>
            <a:endParaRPr lang="en-US" dirty="0"/>
          </a:p>
        </p:txBody>
      </p:sp>
      <p:sp>
        <p:nvSpPr>
          <p:cNvPr id="3" name="Content Placeholder 2"/>
          <p:cNvSpPr>
            <a:spLocks noGrp="1"/>
          </p:cNvSpPr>
          <p:nvPr>
            <p:ph idx="1"/>
          </p:nvPr>
        </p:nvSpPr>
        <p:spPr/>
        <p:txBody>
          <a:bodyPr/>
          <a:lstStyle/>
          <a:p>
            <a:r>
              <a:rPr lang="en-US" sz="2400" dirty="0" smtClean="0"/>
              <a:t>SJRWMD added additional elements to the sediment nutrient flux study.  The deadline for the final report is September 30, 2011. </a:t>
            </a:r>
          </a:p>
          <a:p>
            <a:r>
              <a:rPr lang="en-US" sz="2400" dirty="0" smtClean="0"/>
              <a:t>SJRWMD </a:t>
            </a:r>
            <a:r>
              <a:rPr lang="en-US" sz="2400" dirty="0" smtClean="0"/>
              <a:t>also estimated reuse nutrient contributions for the Lake Jesup watershed and the entire Middle St. Johns River Basin.  Less than 50% of reuse sources monitor TP data and destination volume data are insufficient for accurate modeling of potential loads.</a:t>
            </a:r>
          </a:p>
          <a:p>
            <a:endParaRPr lang="en-US" dirty="0"/>
          </a:p>
        </p:txBody>
      </p:sp>
      <p:pic>
        <p:nvPicPr>
          <p:cNvPr id="7" name="Picture 6" descr="SJRWMD logo"/>
          <p:cNvPicPr>
            <a:picLocks noChangeAspect="1"/>
          </p:cNvPicPr>
          <p:nvPr/>
        </p:nvPicPr>
        <p:blipFill>
          <a:blip r:embed="rId3" cstate="email"/>
          <a:stretch>
            <a:fillRect/>
          </a:stretch>
        </p:blipFill>
        <p:spPr>
          <a:xfrm>
            <a:off x="3962400" y="5105400"/>
            <a:ext cx="1423416" cy="1423416"/>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fontScale="90000"/>
          </a:bodyPr>
          <a:lstStyle/>
          <a:p>
            <a:pPr algn="ctr"/>
            <a:r>
              <a:rPr lang="en-US" dirty="0" smtClean="0"/>
              <a:t>Research Accomplishments, con’t</a:t>
            </a:r>
            <a:endParaRPr lang="en-US" dirty="0"/>
          </a:p>
        </p:txBody>
      </p:sp>
      <p:sp>
        <p:nvSpPr>
          <p:cNvPr id="3" name="Content Placeholder 2"/>
          <p:cNvSpPr>
            <a:spLocks noGrp="1"/>
          </p:cNvSpPr>
          <p:nvPr>
            <p:ph idx="1"/>
          </p:nvPr>
        </p:nvSpPr>
        <p:spPr>
          <a:xfrm>
            <a:off x="457200" y="1600200"/>
            <a:ext cx="8229600" cy="4084320"/>
          </a:xfrm>
        </p:spPr>
        <p:txBody>
          <a:bodyPr>
            <a:normAutofit fontScale="92500"/>
          </a:bodyPr>
          <a:lstStyle/>
          <a:p>
            <a:r>
              <a:rPr lang="en-US" dirty="0" smtClean="0"/>
              <a:t>As part of the </a:t>
            </a:r>
            <a:r>
              <a:rPr lang="en-US" i="1" dirty="0" smtClean="0"/>
              <a:t>Lake Jesup Interagency Restoration Strategy</a:t>
            </a:r>
            <a:r>
              <a:rPr lang="en-US" dirty="0" smtClean="0"/>
              <a:t> SJRWMD completed several feasibility studies:</a:t>
            </a:r>
          </a:p>
          <a:p>
            <a:pPr lvl="1"/>
            <a:r>
              <a:rPr lang="en-US" dirty="0" smtClean="0"/>
              <a:t>TP reductions from the Pay-for-Performance project  are 60% - 80%.</a:t>
            </a:r>
          </a:p>
          <a:p>
            <a:pPr lvl="1"/>
            <a:r>
              <a:rPr lang="en-US" dirty="0" smtClean="0"/>
              <a:t>The first phase of the floating TP treatment feasibility study is complete with initial estimates of 40% - 97% TP removal.</a:t>
            </a:r>
          </a:p>
          <a:p>
            <a:pPr lvl="2"/>
            <a:r>
              <a:rPr lang="en-US" dirty="0" smtClean="0"/>
              <a:t>SJRWMD does not have funding for the second phase to optimize the removal but will provide technical support to interested entities.</a:t>
            </a:r>
          </a:p>
          <a:p>
            <a:pPr lvl="1"/>
            <a:r>
              <a:rPr lang="en-US" dirty="0" smtClean="0"/>
              <a:t>Alum treatment was found to be feasible on Gee Creek, Soldiers Creek, and Howell Creek. Twenty-year phosphorus removal costs range from $138-$163/lb of TP removed.</a:t>
            </a:r>
          </a:p>
          <a:p>
            <a:pPr lvl="1"/>
            <a:endParaRPr lang="en-US" dirty="0"/>
          </a:p>
        </p:txBody>
      </p:sp>
      <p:pic>
        <p:nvPicPr>
          <p:cNvPr id="4" name="Picture 3" descr="SJRWMD logo&#10;"/>
          <p:cNvPicPr>
            <a:picLocks noChangeAspect="1"/>
          </p:cNvPicPr>
          <p:nvPr/>
        </p:nvPicPr>
        <p:blipFill>
          <a:blip r:embed="rId3" cstate="email"/>
          <a:stretch>
            <a:fillRect/>
          </a:stretch>
        </p:blipFill>
        <p:spPr>
          <a:xfrm>
            <a:off x="7696200" y="5334000"/>
            <a:ext cx="1219200" cy="12192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pPr algn="ctr"/>
            <a:r>
              <a:rPr lang="en-US" dirty="0" smtClean="0"/>
              <a:t>Issues</a:t>
            </a:r>
            <a:endParaRPr lang="en-US" dirty="0"/>
          </a:p>
        </p:txBody>
      </p:sp>
      <p:sp>
        <p:nvSpPr>
          <p:cNvPr id="3" name="Content Placeholder 2"/>
          <p:cNvSpPr>
            <a:spLocks noGrp="1"/>
          </p:cNvSpPr>
          <p:nvPr>
            <p:ph idx="1"/>
          </p:nvPr>
        </p:nvSpPr>
        <p:spPr>
          <a:xfrm>
            <a:off x="304800" y="1219200"/>
            <a:ext cx="8686800" cy="3810000"/>
          </a:xfrm>
        </p:spPr>
        <p:txBody>
          <a:bodyPr>
            <a:normAutofit lnSpcReduction="10000"/>
          </a:bodyPr>
          <a:lstStyle/>
          <a:p>
            <a:r>
              <a:rPr lang="en-US" dirty="0" smtClean="0"/>
              <a:t>Several entities have encountered delays with their project implementation.  However, these delays are not causing an issue with BMAP compliance.  </a:t>
            </a:r>
          </a:p>
          <a:p>
            <a:r>
              <a:rPr lang="en-US" dirty="0" smtClean="0"/>
              <a:t>The stakeholders </a:t>
            </a:r>
            <a:r>
              <a:rPr lang="en-US" dirty="0" smtClean="0"/>
              <a:t>noted </a:t>
            </a:r>
            <a:r>
              <a:rPr lang="en-US" dirty="0" smtClean="0"/>
              <a:t>that obtaining funding </a:t>
            </a:r>
            <a:r>
              <a:rPr lang="en-US" dirty="0" smtClean="0"/>
              <a:t>for </a:t>
            </a:r>
            <a:r>
              <a:rPr lang="en-US" dirty="0" smtClean="0"/>
              <a:t>the projects and research studies has been an issue.  </a:t>
            </a:r>
          </a:p>
          <a:p>
            <a:r>
              <a:rPr lang="en-US" dirty="0" smtClean="0"/>
              <a:t>Data were not collected from a few of the </a:t>
            </a:r>
            <a:r>
              <a:rPr lang="en-US" dirty="0" smtClean="0"/>
              <a:t>monitoring </a:t>
            </a:r>
            <a:r>
              <a:rPr lang="en-US" dirty="0" smtClean="0"/>
              <a:t>stations due to low flow conditions from lack of rainfall.  The locations of these stations may need to be modified in the future if low flow continues to be an issue. </a:t>
            </a:r>
            <a:endParaRPr lang="en-US" dirty="0"/>
          </a:p>
        </p:txBody>
      </p:sp>
      <p:pic>
        <p:nvPicPr>
          <p:cNvPr id="5122" name="Picture 2" descr="Photograph of the sampling site at the outlet of Big Lake Mary."/>
          <p:cNvPicPr>
            <a:picLocks noChangeAspect="1" noChangeArrowheads="1"/>
          </p:cNvPicPr>
          <p:nvPr/>
        </p:nvPicPr>
        <p:blipFill>
          <a:blip r:embed="rId3" cstate="print"/>
          <a:srcRect/>
          <a:stretch>
            <a:fillRect/>
          </a:stretch>
        </p:blipFill>
        <p:spPr bwMode="auto">
          <a:xfrm>
            <a:off x="2667000" y="4724400"/>
            <a:ext cx="2619375" cy="1962839"/>
          </a:xfrm>
          <a:prstGeom prst="rect">
            <a:avLst/>
          </a:prstGeom>
          <a:noFill/>
          <a:ln w="9525">
            <a:noFill/>
            <a:miter lim="800000"/>
            <a:headEnd/>
            <a:tailEnd/>
          </a:ln>
        </p:spPr>
      </p:pic>
      <p:sp>
        <p:nvSpPr>
          <p:cNvPr id="5" name="TextBox 4"/>
          <p:cNvSpPr txBox="1"/>
          <p:nvPr/>
        </p:nvSpPr>
        <p:spPr>
          <a:xfrm>
            <a:off x="5257800" y="5221069"/>
            <a:ext cx="3048000" cy="646331"/>
          </a:xfrm>
          <a:prstGeom prst="rect">
            <a:avLst/>
          </a:prstGeom>
          <a:noFill/>
        </p:spPr>
        <p:txBody>
          <a:bodyPr wrap="square" rtlCol="0">
            <a:spAutoFit/>
          </a:bodyPr>
          <a:lstStyle/>
          <a:p>
            <a:r>
              <a:rPr lang="en-US" dirty="0" smtClean="0"/>
              <a:t>City of Lake Mary </a:t>
            </a:r>
          </a:p>
          <a:p>
            <a:r>
              <a:rPr lang="en-US" dirty="0" smtClean="0"/>
              <a:t>Outlet of Big Lake Mary site</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70888"/>
            <a:ext cx="8305800" cy="2115312"/>
          </a:xfrm>
        </p:spPr>
        <p:txBody>
          <a:bodyPr>
            <a:normAutofit/>
          </a:bodyPr>
          <a:lstStyle/>
          <a:p>
            <a:pPr algn="ctr"/>
            <a:r>
              <a:rPr lang="en-US" dirty="0" smtClean="0"/>
              <a:t>Questions and Discussion on the Annual Progress Report</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Annual Report Overview</a:t>
            </a:r>
            <a:endParaRPr lang="en-US" dirty="0"/>
          </a:p>
        </p:txBody>
      </p:sp>
      <p:sp>
        <p:nvSpPr>
          <p:cNvPr id="3" name="Content Placeholder 2"/>
          <p:cNvSpPr>
            <a:spLocks noGrp="1"/>
          </p:cNvSpPr>
          <p:nvPr>
            <p:ph idx="1"/>
          </p:nvPr>
        </p:nvSpPr>
        <p:spPr/>
        <p:txBody>
          <a:bodyPr/>
          <a:lstStyle/>
          <a:p>
            <a:r>
              <a:rPr lang="en-US" dirty="0" smtClean="0"/>
              <a:t>This is the first annual progress report on the basin management action plan (BMAP) activities.</a:t>
            </a:r>
          </a:p>
          <a:p>
            <a:r>
              <a:rPr lang="en-US" dirty="0" smtClean="0"/>
              <a:t>Information was provided by the stakeholders on activities from BMAP adoption (May 2010) through May 31, 2011.</a:t>
            </a:r>
          </a:p>
          <a:p>
            <a:r>
              <a:rPr lang="en-US" dirty="0" smtClean="0"/>
              <a:t>The report includes:</a:t>
            </a:r>
          </a:p>
          <a:p>
            <a:pPr lvl="1"/>
            <a:r>
              <a:rPr lang="en-US" dirty="0" smtClean="0"/>
              <a:t>Major accomplishments;</a:t>
            </a:r>
          </a:p>
          <a:p>
            <a:pPr lvl="1"/>
            <a:r>
              <a:rPr lang="en-US" dirty="0" smtClean="0"/>
              <a:t>Major issues; and </a:t>
            </a:r>
          </a:p>
          <a:p>
            <a:pPr lvl="1"/>
            <a:r>
              <a:rPr lang="en-US" dirty="0" smtClean="0"/>
              <a:t>Upcoming year activities.</a:t>
            </a:r>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Background on the BMAP</a:t>
            </a:r>
            <a:endParaRPr lang="en-US" dirty="0"/>
          </a:p>
        </p:txBody>
      </p:sp>
      <p:sp>
        <p:nvSpPr>
          <p:cNvPr id="3" name="Content Placeholder 2"/>
          <p:cNvSpPr>
            <a:spLocks noGrp="1"/>
          </p:cNvSpPr>
          <p:nvPr>
            <p:ph idx="1"/>
          </p:nvPr>
        </p:nvSpPr>
        <p:spPr>
          <a:xfrm>
            <a:off x="457200" y="1935480"/>
            <a:ext cx="8229600" cy="4693920"/>
          </a:xfrm>
        </p:spPr>
        <p:txBody>
          <a:bodyPr>
            <a:normAutofit/>
          </a:bodyPr>
          <a:lstStyle/>
          <a:p>
            <a:r>
              <a:rPr lang="en-US" dirty="0" smtClean="0"/>
              <a:t>The total maximum daily loads (TMDLs) for Lake Jesup were adopted in April 2006 for total phosphorus (TP) and total nitrogen (TN).</a:t>
            </a:r>
          </a:p>
          <a:p>
            <a:r>
              <a:rPr lang="en-US" dirty="0" smtClean="0"/>
              <a:t>The BMAP focused on achieving the TP reductions over a 15-year period.</a:t>
            </a:r>
          </a:p>
          <a:p>
            <a:r>
              <a:rPr lang="en-US" dirty="0" smtClean="0"/>
              <a:t>Detailed allocations were made to the responsible stakeholders to achieve the first one-third of the reductions over a five-year period.</a:t>
            </a:r>
          </a:p>
          <a:p>
            <a:r>
              <a:rPr lang="en-US" dirty="0" smtClean="0"/>
              <a:t>The BMAP was adopted by the Florida Department of Environmental Protection (FDEP) Secretary in May 2010.</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a:bodyPr>
          <a:lstStyle/>
          <a:p>
            <a:pPr algn="ctr"/>
            <a:r>
              <a:rPr lang="en-US" dirty="0" smtClean="0"/>
              <a:t>Accomplishments</a:t>
            </a:r>
            <a:endParaRPr lang="en-US" dirty="0"/>
          </a:p>
        </p:txBody>
      </p:sp>
      <p:sp>
        <p:nvSpPr>
          <p:cNvPr id="3" name="Content Placeholder 2"/>
          <p:cNvSpPr>
            <a:spLocks noGrp="1"/>
          </p:cNvSpPr>
          <p:nvPr>
            <p:ph idx="1"/>
          </p:nvPr>
        </p:nvSpPr>
        <p:spPr>
          <a:xfrm>
            <a:off x="457200" y="1600200"/>
            <a:ext cx="8229600" cy="1798320"/>
          </a:xfrm>
        </p:spPr>
        <p:txBody>
          <a:bodyPr>
            <a:normAutofit/>
          </a:bodyPr>
          <a:lstStyle/>
          <a:p>
            <a:pPr marL="274320" lvl="1" indent="-274320">
              <a:buClr>
                <a:schemeClr val="accent3"/>
              </a:buClr>
              <a:buSzPct val="95000"/>
            </a:pPr>
            <a:r>
              <a:rPr lang="en-US" dirty="0" smtClean="0"/>
              <a:t>City of Casselberry Lake Concord Stormwater Park/Anniversary Park and Anchor Road Reconstruction.</a:t>
            </a:r>
          </a:p>
          <a:p>
            <a:pPr marL="274320" lvl="1" indent="-274320">
              <a:buClr>
                <a:schemeClr val="accent3"/>
              </a:buClr>
              <a:buSzPct val="95000"/>
            </a:pPr>
            <a:r>
              <a:rPr lang="en-US" dirty="0" smtClean="0"/>
              <a:t>City of Maitland Lake Maitland Basin and North Lake Maitland Leaf Trap</a:t>
            </a:r>
            <a:r>
              <a:rPr lang="en-US" dirty="0" smtClean="0"/>
              <a:t>.</a:t>
            </a:r>
            <a:endParaRPr lang="en-US" dirty="0" smtClean="0"/>
          </a:p>
          <a:p>
            <a:pPr marL="274320" lvl="1" indent="-274320">
              <a:buClr>
                <a:schemeClr val="accent3"/>
              </a:buClr>
              <a:buSzPct val="95000"/>
            </a:pPr>
            <a:endParaRPr lang="en-US" dirty="0" smtClean="0"/>
          </a:p>
          <a:p>
            <a:endParaRPr lang="en-US" dirty="0"/>
          </a:p>
        </p:txBody>
      </p:sp>
      <p:pic>
        <p:nvPicPr>
          <p:cNvPr id="1026" name="Picture 4" descr="Casselberry Earth Day 2011 at Lake Concord Park education rain garden in bloom."/>
          <p:cNvPicPr>
            <a:picLocks noChangeAspect="1" noChangeArrowheads="1"/>
          </p:cNvPicPr>
          <p:nvPr/>
        </p:nvPicPr>
        <p:blipFill>
          <a:blip r:embed="rId3" cstate="print"/>
          <a:srcRect/>
          <a:stretch>
            <a:fillRect/>
          </a:stretch>
        </p:blipFill>
        <p:spPr bwMode="auto">
          <a:xfrm>
            <a:off x="685800" y="3581400"/>
            <a:ext cx="3327400" cy="2495550"/>
          </a:xfrm>
          <a:prstGeom prst="rect">
            <a:avLst/>
          </a:prstGeom>
          <a:noFill/>
          <a:ln w="9525">
            <a:noFill/>
            <a:miter lim="800000"/>
            <a:headEnd/>
            <a:tailEnd/>
          </a:ln>
        </p:spPr>
      </p:pic>
      <p:sp>
        <p:nvSpPr>
          <p:cNvPr id="5" name="TextBox 4"/>
          <p:cNvSpPr txBox="1"/>
          <p:nvPr/>
        </p:nvSpPr>
        <p:spPr>
          <a:xfrm>
            <a:off x="381000" y="6096000"/>
            <a:ext cx="3987566" cy="369332"/>
          </a:xfrm>
          <a:prstGeom prst="rect">
            <a:avLst/>
          </a:prstGeom>
          <a:noFill/>
        </p:spPr>
        <p:txBody>
          <a:bodyPr wrap="none" rtlCol="0">
            <a:spAutoFit/>
          </a:bodyPr>
          <a:lstStyle/>
          <a:p>
            <a:r>
              <a:rPr lang="en-US" dirty="0" smtClean="0"/>
              <a:t>City of Casselberry Lake Concord Park</a:t>
            </a:r>
            <a:endParaRPr lang="en-US" dirty="0"/>
          </a:p>
        </p:txBody>
      </p:sp>
      <p:pic>
        <p:nvPicPr>
          <p:cNvPr id="1027" name="Picture 1" descr="City of Maitland Lake Maitland Drainage Improvements Project"/>
          <p:cNvPicPr>
            <a:picLocks noChangeAspect="1" noChangeArrowheads="1"/>
          </p:cNvPicPr>
          <p:nvPr/>
        </p:nvPicPr>
        <p:blipFill>
          <a:blip r:embed="rId4" cstate="print"/>
          <a:srcRect/>
          <a:stretch>
            <a:fillRect/>
          </a:stretch>
        </p:blipFill>
        <p:spPr bwMode="auto">
          <a:xfrm>
            <a:off x="4953000" y="3581400"/>
            <a:ext cx="3352800" cy="2514600"/>
          </a:xfrm>
          <a:prstGeom prst="rect">
            <a:avLst/>
          </a:prstGeom>
          <a:noFill/>
          <a:ln w="9525">
            <a:noFill/>
            <a:miter lim="800000"/>
            <a:headEnd/>
            <a:tailEnd/>
          </a:ln>
        </p:spPr>
      </p:pic>
      <p:sp>
        <p:nvSpPr>
          <p:cNvPr id="7" name="TextBox 6"/>
          <p:cNvSpPr txBox="1"/>
          <p:nvPr/>
        </p:nvSpPr>
        <p:spPr>
          <a:xfrm>
            <a:off x="4800600" y="6107668"/>
            <a:ext cx="3893245" cy="369332"/>
          </a:xfrm>
          <a:prstGeom prst="rect">
            <a:avLst/>
          </a:prstGeom>
          <a:noFill/>
        </p:spPr>
        <p:txBody>
          <a:bodyPr wrap="none" rtlCol="0">
            <a:spAutoFit/>
          </a:bodyPr>
          <a:lstStyle/>
          <a:p>
            <a:r>
              <a:rPr lang="en-US" dirty="0" smtClean="0"/>
              <a:t>City of Maitland Lake Maitland Basin</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pPr algn="ctr"/>
            <a:r>
              <a:rPr lang="en-US" dirty="0" smtClean="0"/>
              <a:t>Accomplishments, continued</a:t>
            </a:r>
            <a:endParaRPr lang="en-US" dirty="0"/>
          </a:p>
        </p:txBody>
      </p:sp>
      <p:sp>
        <p:nvSpPr>
          <p:cNvPr id="3" name="Content Placeholder 2"/>
          <p:cNvSpPr>
            <a:spLocks noGrp="1"/>
          </p:cNvSpPr>
          <p:nvPr>
            <p:ph idx="1"/>
          </p:nvPr>
        </p:nvSpPr>
        <p:spPr>
          <a:xfrm>
            <a:off x="457200" y="1371600"/>
            <a:ext cx="8229600" cy="3657600"/>
          </a:xfrm>
        </p:spPr>
        <p:txBody>
          <a:bodyPr>
            <a:normAutofit/>
          </a:bodyPr>
          <a:lstStyle/>
          <a:p>
            <a:pPr marL="274320" lvl="1" indent="-274320">
              <a:buClr>
                <a:schemeClr val="accent3"/>
              </a:buClr>
              <a:buSzPct val="95000"/>
            </a:pPr>
            <a:r>
              <a:rPr lang="en-US" dirty="0" smtClean="0"/>
              <a:t>City of Orlando Mills Avenue Retrofit, Overbrook Stormwater Improvements, </a:t>
            </a:r>
            <a:r>
              <a:rPr lang="en-US" dirty="0" err="1" smtClean="0"/>
              <a:t>Winyah</a:t>
            </a:r>
            <a:r>
              <a:rPr lang="en-US" dirty="0" smtClean="0"/>
              <a:t> 2nd Generation Baffle Box, Reading Drive 2nd Generation Baffle Box at Lake Adair, Spring Lake 2nd Generation Baffle Box at Rio Grande, and Florida Department of Transportation (FDOT) Pond Maintenance.</a:t>
            </a:r>
          </a:p>
          <a:p>
            <a:pPr marL="274320" lvl="1" indent="-274320">
              <a:buClr>
                <a:schemeClr val="accent3"/>
              </a:buClr>
              <a:buSzPct val="95000"/>
            </a:pPr>
            <a:r>
              <a:rPr lang="en-US" dirty="0" smtClean="0"/>
              <a:t>FDOT State 46 Bridge Replacement Wet Detention Pond</a:t>
            </a:r>
            <a:r>
              <a:rPr lang="en-US" dirty="0" smtClean="0"/>
              <a:t>.</a:t>
            </a:r>
          </a:p>
          <a:p>
            <a:r>
              <a:rPr lang="en-US" dirty="0" smtClean="0"/>
              <a:t>Orange County Hall Road Improvements and Lake </a:t>
            </a:r>
            <a:r>
              <a:rPr lang="en-US" dirty="0" err="1" smtClean="0"/>
              <a:t>Wauntta</a:t>
            </a:r>
            <a:r>
              <a:rPr lang="en-US" dirty="0" smtClean="0"/>
              <a:t> Improvements</a:t>
            </a:r>
            <a:r>
              <a:rPr lang="en-US" dirty="0" smtClean="0"/>
              <a:t>.</a:t>
            </a:r>
            <a:endParaRPr lang="en-US" dirty="0" smtClean="0"/>
          </a:p>
        </p:txBody>
      </p:sp>
      <p:pic>
        <p:nvPicPr>
          <p:cNvPr id="2050" name="Picture 2" descr="Orange County inlet basket"/>
          <p:cNvPicPr>
            <a:picLocks noChangeAspect="1" noChangeArrowheads="1"/>
          </p:cNvPicPr>
          <p:nvPr/>
        </p:nvPicPr>
        <p:blipFill>
          <a:blip r:embed="rId3" cstate="print"/>
          <a:srcRect/>
          <a:stretch>
            <a:fillRect/>
          </a:stretch>
        </p:blipFill>
        <p:spPr bwMode="auto">
          <a:xfrm>
            <a:off x="5562600" y="4504480"/>
            <a:ext cx="2743200" cy="2048719"/>
          </a:xfrm>
          <a:prstGeom prst="rect">
            <a:avLst/>
          </a:prstGeom>
          <a:noFill/>
          <a:ln w="9525">
            <a:noFill/>
            <a:miter lim="800000"/>
            <a:headEnd/>
            <a:tailEnd/>
          </a:ln>
        </p:spPr>
      </p:pic>
      <p:sp>
        <p:nvSpPr>
          <p:cNvPr id="5" name="TextBox 4"/>
          <p:cNvSpPr txBox="1"/>
          <p:nvPr/>
        </p:nvSpPr>
        <p:spPr>
          <a:xfrm>
            <a:off x="5410200" y="6488668"/>
            <a:ext cx="2931444" cy="369332"/>
          </a:xfrm>
          <a:prstGeom prst="rect">
            <a:avLst/>
          </a:prstGeom>
          <a:noFill/>
        </p:spPr>
        <p:txBody>
          <a:bodyPr wrap="none" rtlCol="0">
            <a:spAutoFit/>
          </a:bodyPr>
          <a:lstStyle/>
          <a:p>
            <a:r>
              <a:rPr lang="en-US" dirty="0" smtClean="0"/>
              <a:t>Orange County Inlet Basket</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lstStyle/>
          <a:p>
            <a:pPr algn="ctr"/>
            <a:r>
              <a:rPr lang="en-US" dirty="0" smtClean="0"/>
              <a:t>Accomplishments, continued</a:t>
            </a:r>
            <a:endParaRPr lang="en-US" dirty="0"/>
          </a:p>
        </p:txBody>
      </p:sp>
      <p:sp>
        <p:nvSpPr>
          <p:cNvPr id="3" name="Content Placeholder 2"/>
          <p:cNvSpPr>
            <a:spLocks noGrp="1"/>
          </p:cNvSpPr>
          <p:nvPr>
            <p:ph idx="1"/>
          </p:nvPr>
        </p:nvSpPr>
        <p:spPr>
          <a:xfrm>
            <a:off x="457200" y="1447800"/>
            <a:ext cx="8229600" cy="2895600"/>
          </a:xfrm>
        </p:spPr>
        <p:txBody>
          <a:bodyPr>
            <a:normAutofit fontScale="92500"/>
          </a:bodyPr>
          <a:lstStyle/>
          <a:p>
            <a:r>
              <a:rPr lang="en-US" dirty="0" smtClean="0"/>
              <a:t>Seminole County Red Bug Lake Regional Stormwater Facility (RSF) and Anchor Road Reconstruction.</a:t>
            </a:r>
          </a:p>
          <a:p>
            <a:r>
              <a:rPr lang="en-US" dirty="0" smtClean="0"/>
              <a:t>Florida </a:t>
            </a:r>
            <a:r>
              <a:rPr lang="en-US" dirty="0" smtClean="0"/>
              <a:t>Department of Agriculture and Consumer Services (FDACS) enrolled growers in the container nursery, citrus, and cow/calf best management practice (BMP) manuals.</a:t>
            </a:r>
          </a:p>
          <a:p>
            <a:r>
              <a:rPr lang="en-US" dirty="0" smtClean="0"/>
              <a:t>Total reductions from all new projects (excluding agricultural BMPs) are 133.9 lbs/yr of TP.</a:t>
            </a:r>
            <a:endParaRPr lang="en-US" dirty="0"/>
          </a:p>
        </p:txBody>
      </p:sp>
      <p:pic>
        <p:nvPicPr>
          <p:cNvPr id="3074" name="Picture 2" descr="Aerial photograph of the City of Lake Mary's rain garden at Trailhead Park."/>
          <p:cNvPicPr>
            <a:picLocks noChangeAspect="1" noChangeArrowheads="1"/>
          </p:cNvPicPr>
          <p:nvPr/>
        </p:nvPicPr>
        <p:blipFill>
          <a:blip r:embed="rId3" cstate="print"/>
          <a:srcRect/>
          <a:stretch>
            <a:fillRect/>
          </a:stretch>
        </p:blipFill>
        <p:spPr bwMode="auto">
          <a:xfrm>
            <a:off x="1143000" y="4273997"/>
            <a:ext cx="2667000" cy="2059726"/>
          </a:xfrm>
          <a:prstGeom prst="rect">
            <a:avLst/>
          </a:prstGeom>
          <a:noFill/>
          <a:ln w="9525">
            <a:noFill/>
            <a:miter lim="800000"/>
            <a:headEnd/>
            <a:tailEnd/>
          </a:ln>
        </p:spPr>
      </p:pic>
      <p:sp>
        <p:nvSpPr>
          <p:cNvPr id="5" name="TextBox 4"/>
          <p:cNvSpPr txBox="1"/>
          <p:nvPr/>
        </p:nvSpPr>
        <p:spPr>
          <a:xfrm>
            <a:off x="1025735" y="6324600"/>
            <a:ext cx="3241465" cy="369332"/>
          </a:xfrm>
          <a:prstGeom prst="rect">
            <a:avLst/>
          </a:prstGeom>
          <a:noFill/>
        </p:spPr>
        <p:txBody>
          <a:bodyPr wrap="none" rtlCol="0">
            <a:spAutoFit/>
          </a:bodyPr>
          <a:lstStyle/>
          <a:p>
            <a:r>
              <a:rPr lang="en-US" dirty="0" smtClean="0"/>
              <a:t>City of Lake Mary Rain Garden</a:t>
            </a:r>
            <a:endParaRPr lang="en-US" dirty="0"/>
          </a:p>
        </p:txBody>
      </p:sp>
      <p:pic>
        <p:nvPicPr>
          <p:cNvPr id="3075" name="Picture 2" descr="City of Winter Springs FYN Workshop"/>
          <p:cNvPicPr>
            <a:picLocks noChangeAspect="1" noChangeArrowheads="1"/>
          </p:cNvPicPr>
          <p:nvPr/>
        </p:nvPicPr>
        <p:blipFill>
          <a:blip r:embed="rId4" cstate="print"/>
          <a:srcRect/>
          <a:stretch>
            <a:fillRect/>
          </a:stretch>
        </p:blipFill>
        <p:spPr bwMode="auto">
          <a:xfrm>
            <a:off x="4953000" y="4213988"/>
            <a:ext cx="2819400" cy="2110612"/>
          </a:xfrm>
          <a:prstGeom prst="rect">
            <a:avLst/>
          </a:prstGeom>
          <a:noFill/>
          <a:ln w="9525">
            <a:noFill/>
            <a:miter lim="800000"/>
            <a:headEnd/>
            <a:tailEnd/>
          </a:ln>
        </p:spPr>
      </p:pic>
      <p:sp>
        <p:nvSpPr>
          <p:cNvPr id="7" name="TextBox 6"/>
          <p:cNvSpPr txBox="1"/>
          <p:nvPr/>
        </p:nvSpPr>
        <p:spPr>
          <a:xfrm>
            <a:off x="4572000" y="6324600"/>
            <a:ext cx="3986348" cy="369332"/>
          </a:xfrm>
          <a:prstGeom prst="rect">
            <a:avLst/>
          </a:prstGeom>
          <a:noFill/>
        </p:spPr>
        <p:txBody>
          <a:bodyPr wrap="none" rtlCol="0">
            <a:spAutoFit/>
          </a:bodyPr>
          <a:lstStyle/>
          <a:p>
            <a:r>
              <a:rPr lang="en-US" dirty="0" smtClean="0"/>
              <a:t>City of Winter Springs FYN Workshop</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lstStyle/>
          <a:p>
            <a:pPr algn="ctr"/>
            <a:r>
              <a:rPr lang="en-US" dirty="0" smtClean="0"/>
              <a:t>Progress to the TMDL</a:t>
            </a:r>
            <a:endParaRPr lang="en-US" dirty="0"/>
          </a:p>
        </p:txBody>
      </p:sp>
      <p:sp>
        <p:nvSpPr>
          <p:cNvPr id="3" name="Content Placeholder 2"/>
          <p:cNvSpPr>
            <a:spLocks noGrp="1"/>
          </p:cNvSpPr>
          <p:nvPr>
            <p:ph idx="1"/>
          </p:nvPr>
        </p:nvSpPr>
        <p:spPr>
          <a:xfrm>
            <a:off x="457200" y="1447800"/>
            <a:ext cx="8229600" cy="4953000"/>
          </a:xfrm>
        </p:spPr>
        <p:txBody>
          <a:bodyPr>
            <a:normAutofit/>
          </a:bodyPr>
          <a:lstStyle/>
          <a:p>
            <a:r>
              <a:rPr lang="en-US" dirty="0" smtClean="0"/>
              <a:t>The total project reductions, including those projects shown as completed in the BMAP, are 8,224 lbs/yr TP.</a:t>
            </a:r>
          </a:p>
          <a:p>
            <a:pPr lvl="1"/>
            <a:r>
              <a:rPr lang="en-US" dirty="0" smtClean="0"/>
              <a:t>This is greater than the required reduction for the first BMAP iteration of 6,249.5 lbs/yr TP.  </a:t>
            </a:r>
          </a:p>
        </p:txBody>
      </p:sp>
      <p:pic>
        <p:nvPicPr>
          <p:cNvPr id="4" name="Picture 3" descr="Progress towards the Lake Jesup TP TMDL "/>
          <p:cNvPicPr>
            <a:picLocks noChangeAspect="1" noChangeArrowheads="1"/>
          </p:cNvPicPr>
          <p:nvPr/>
        </p:nvPicPr>
        <p:blipFill>
          <a:blip r:embed="rId3" cstate="email"/>
          <a:srcRect/>
          <a:stretch>
            <a:fillRect/>
          </a:stretch>
        </p:blipFill>
        <p:spPr bwMode="auto">
          <a:xfrm>
            <a:off x="1752600" y="3200400"/>
            <a:ext cx="5479831" cy="3276600"/>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685800"/>
            <a:ext cx="8839200" cy="1143000"/>
          </a:xfrm>
        </p:spPr>
        <p:txBody>
          <a:bodyPr>
            <a:noAutofit/>
          </a:bodyPr>
          <a:lstStyle/>
          <a:p>
            <a:pPr algn="ctr"/>
            <a:r>
              <a:rPr lang="en-US" sz="4000" dirty="0" smtClean="0"/>
              <a:t>Monitoring and Research Accomplishments</a:t>
            </a:r>
            <a:endParaRPr lang="en-US" sz="4000" dirty="0"/>
          </a:p>
        </p:txBody>
      </p:sp>
      <p:sp>
        <p:nvSpPr>
          <p:cNvPr id="3" name="Content Placeholder 2"/>
          <p:cNvSpPr>
            <a:spLocks noGrp="1"/>
          </p:cNvSpPr>
          <p:nvPr>
            <p:ph idx="1"/>
          </p:nvPr>
        </p:nvSpPr>
        <p:spPr>
          <a:xfrm>
            <a:off x="457200" y="1752600"/>
            <a:ext cx="8229600" cy="4312920"/>
          </a:xfrm>
        </p:spPr>
        <p:txBody>
          <a:bodyPr>
            <a:normAutofit/>
          </a:bodyPr>
          <a:lstStyle/>
          <a:p>
            <a:r>
              <a:rPr lang="en-US" dirty="0" smtClean="0"/>
              <a:t>All responsible stakeholders participated in the monitoring plan in the first year of BMAP implementation.</a:t>
            </a:r>
          </a:p>
          <a:p>
            <a:r>
              <a:rPr lang="en-US" dirty="0" smtClean="0"/>
              <a:t>Oviedo is working on a research study to determine the loading from the North Corporate Oviedo drainage area.  </a:t>
            </a:r>
            <a:r>
              <a:rPr lang="en-US" i="1" dirty="0" smtClean="0"/>
              <a:t>Draft report was under review until July 11</a:t>
            </a:r>
            <a:r>
              <a:rPr lang="en-US" i="1" baseline="30000" dirty="0" smtClean="0"/>
              <a:t>th</a:t>
            </a:r>
            <a:r>
              <a:rPr lang="en-US" i="1" dirty="0" smtClean="0"/>
              <a:t>.</a:t>
            </a:r>
          </a:p>
          <a:p>
            <a:endParaRPr lang="en-US" dirty="0"/>
          </a:p>
        </p:txBody>
      </p:sp>
      <p:pic>
        <p:nvPicPr>
          <p:cNvPr id="4" name="Picture 3" descr="Oviedo Logo"/>
          <p:cNvPicPr>
            <a:picLocks noChangeAspect="1"/>
          </p:cNvPicPr>
          <p:nvPr/>
        </p:nvPicPr>
        <p:blipFill>
          <a:blip r:embed="rId3" cstate="email"/>
          <a:stretch>
            <a:fillRect/>
          </a:stretch>
        </p:blipFill>
        <p:spPr>
          <a:xfrm>
            <a:off x="4114800" y="4648200"/>
            <a:ext cx="1348694" cy="1362456"/>
          </a:xfrm>
          <a:prstGeom prst="rect">
            <a:avLst/>
          </a:prstGeom>
        </p:spPr>
      </p:pic>
      <p:pic>
        <p:nvPicPr>
          <p:cNvPr id="4098" name="Picture 2" descr="Photograph of the sampling site at Soldiers Creek downstream."/>
          <p:cNvPicPr>
            <a:picLocks noChangeAspect="1" noChangeArrowheads="1"/>
          </p:cNvPicPr>
          <p:nvPr/>
        </p:nvPicPr>
        <p:blipFill>
          <a:blip r:embed="rId4" cstate="print"/>
          <a:srcRect/>
          <a:stretch>
            <a:fillRect/>
          </a:stretch>
        </p:blipFill>
        <p:spPr bwMode="auto">
          <a:xfrm>
            <a:off x="914400" y="4421554"/>
            <a:ext cx="2743200" cy="2055446"/>
          </a:xfrm>
          <a:prstGeom prst="rect">
            <a:avLst/>
          </a:prstGeom>
          <a:noFill/>
          <a:ln w="9525">
            <a:noFill/>
            <a:miter lim="800000"/>
            <a:headEnd/>
            <a:tailEnd/>
          </a:ln>
        </p:spPr>
      </p:pic>
      <p:sp>
        <p:nvSpPr>
          <p:cNvPr id="6" name="TextBox 5"/>
          <p:cNvSpPr txBox="1"/>
          <p:nvPr/>
        </p:nvSpPr>
        <p:spPr>
          <a:xfrm>
            <a:off x="76200" y="6400800"/>
            <a:ext cx="4468211" cy="369332"/>
          </a:xfrm>
          <a:prstGeom prst="rect">
            <a:avLst/>
          </a:prstGeom>
          <a:noFill/>
        </p:spPr>
        <p:txBody>
          <a:bodyPr wrap="none" rtlCol="0">
            <a:spAutoFit/>
          </a:bodyPr>
          <a:lstStyle/>
          <a:p>
            <a:r>
              <a:rPr lang="en-US" dirty="0" smtClean="0"/>
              <a:t>Lake Mary Soldiers Creek Downstream Site</a:t>
            </a:r>
            <a:endParaRPr lang="en-US" dirty="0"/>
          </a:p>
        </p:txBody>
      </p:sp>
      <p:pic>
        <p:nvPicPr>
          <p:cNvPr id="4099" name="Picture 3" descr="Orange County Lake Burkett monitoring station"/>
          <p:cNvPicPr>
            <a:picLocks noChangeAspect="1" noChangeArrowheads="1"/>
          </p:cNvPicPr>
          <p:nvPr/>
        </p:nvPicPr>
        <p:blipFill>
          <a:blip r:embed="rId5" cstate="print"/>
          <a:srcRect/>
          <a:stretch>
            <a:fillRect/>
          </a:stretch>
        </p:blipFill>
        <p:spPr bwMode="auto">
          <a:xfrm>
            <a:off x="5867400" y="4267200"/>
            <a:ext cx="2819400" cy="2110935"/>
          </a:xfrm>
          <a:prstGeom prst="rect">
            <a:avLst/>
          </a:prstGeom>
          <a:noFill/>
          <a:ln w="9525">
            <a:noFill/>
            <a:miter lim="800000"/>
            <a:headEnd/>
            <a:tailEnd/>
          </a:ln>
        </p:spPr>
      </p:pic>
      <p:sp>
        <p:nvSpPr>
          <p:cNvPr id="8" name="TextBox 7"/>
          <p:cNvSpPr txBox="1"/>
          <p:nvPr/>
        </p:nvSpPr>
        <p:spPr>
          <a:xfrm>
            <a:off x="5617817" y="6336268"/>
            <a:ext cx="3449983" cy="369332"/>
          </a:xfrm>
          <a:prstGeom prst="rect">
            <a:avLst/>
          </a:prstGeom>
          <a:noFill/>
        </p:spPr>
        <p:txBody>
          <a:bodyPr wrap="none" rtlCol="0">
            <a:spAutoFit/>
          </a:bodyPr>
          <a:lstStyle/>
          <a:p>
            <a:r>
              <a:rPr lang="en-US" dirty="0" smtClean="0"/>
              <a:t>Orange County Lake Burkett Site</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Research Accomplishments, </a:t>
            </a:r>
            <a:r>
              <a:rPr lang="en-US" dirty="0" err="1" smtClean="0"/>
              <a:t>con’t</a:t>
            </a:r>
            <a:endParaRPr lang="en-US" dirty="0"/>
          </a:p>
        </p:txBody>
      </p:sp>
      <p:sp>
        <p:nvSpPr>
          <p:cNvPr id="3" name="Content Placeholder 2"/>
          <p:cNvSpPr>
            <a:spLocks noGrp="1"/>
          </p:cNvSpPr>
          <p:nvPr>
            <p:ph idx="1"/>
          </p:nvPr>
        </p:nvSpPr>
        <p:spPr/>
        <p:txBody>
          <a:bodyPr/>
          <a:lstStyle/>
          <a:p>
            <a:r>
              <a:rPr lang="en-US" dirty="0" smtClean="0"/>
              <a:t>Orange County has been collecting monitoring data to determine the pollutant load being discharged from the county through Lake Burkett.  </a:t>
            </a:r>
          </a:p>
          <a:p>
            <a:r>
              <a:rPr lang="en-US" dirty="0" smtClean="0"/>
              <a:t>The county is also gathering data to determine if Lake Georgia  and Lake Killarney discharge to the Lake Jesup Basin.</a:t>
            </a:r>
          </a:p>
          <a:p>
            <a:pPr>
              <a:buNone/>
            </a:pPr>
            <a:endParaRPr lang="en-US" dirty="0"/>
          </a:p>
        </p:txBody>
      </p:sp>
      <p:pic>
        <p:nvPicPr>
          <p:cNvPr id="5" name="Picture 4" descr="Orange County logo"/>
          <p:cNvPicPr>
            <a:picLocks noChangeAspect="1"/>
          </p:cNvPicPr>
          <p:nvPr/>
        </p:nvPicPr>
        <p:blipFill>
          <a:blip r:embed="rId3" cstate="email"/>
          <a:stretch>
            <a:fillRect/>
          </a:stretch>
        </p:blipFill>
        <p:spPr>
          <a:xfrm>
            <a:off x="2286000" y="4800600"/>
            <a:ext cx="4495800" cy="1025965"/>
          </a:xfrm>
          <a:prstGeom prst="rect">
            <a:avLst/>
          </a:prstGeom>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214</TotalTime>
  <Words>944</Words>
  <Application>Microsoft Office PowerPoint</Application>
  <PresentationFormat>On-screen Show (4:3)</PresentationFormat>
  <Paragraphs>83</Paragraphs>
  <Slides>15</Slides>
  <Notes>15</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Flow</vt:lpstr>
      <vt:lpstr>Lake Jesup BMAP 2011 Annual Progress Report</vt:lpstr>
      <vt:lpstr>Annual Report Overview</vt:lpstr>
      <vt:lpstr>Background on the BMAP</vt:lpstr>
      <vt:lpstr>Accomplishments</vt:lpstr>
      <vt:lpstr>Accomplishments, continued</vt:lpstr>
      <vt:lpstr>Accomplishments, continued</vt:lpstr>
      <vt:lpstr>Progress to the TMDL</vt:lpstr>
      <vt:lpstr>Monitoring and Research Accomplishments</vt:lpstr>
      <vt:lpstr>Research Accomplishments, con’t</vt:lpstr>
      <vt:lpstr>Research Accomplishments, con’t</vt:lpstr>
      <vt:lpstr>Research Accomplishments, con’t</vt:lpstr>
      <vt:lpstr>Research Accomplishments, con’t</vt:lpstr>
      <vt:lpstr>Research Accomplishments, con’t</vt:lpstr>
      <vt:lpstr>Issues</vt:lpstr>
      <vt:lpstr>Questions and Discussion on the Annual Progress Report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Lower St. Johns River BMAP 2010 Annual Progress Report</dc:title>
  <dc:creator>Marcy Policastro</dc:creator>
  <cp:lastModifiedBy>Marcy Policastro</cp:lastModifiedBy>
  <cp:revision>33</cp:revision>
  <dcterms:created xsi:type="dcterms:W3CDTF">2011-02-17T16:08:37Z</dcterms:created>
  <dcterms:modified xsi:type="dcterms:W3CDTF">2011-07-12T18:42:42Z</dcterms:modified>
</cp:coreProperties>
</file>