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39" r:id="rId2"/>
    <p:sldId id="294" r:id="rId3"/>
    <p:sldId id="337" r:id="rId4"/>
    <p:sldId id="305" r:id="rId5"/>
    <p:sldId id="295" r:id="rId6"/>
    <p:sldId id="330" r:id="rId7"/>
    <p:sldId id="340" r:id="rId8"/>
    <p:sldId id="334" r:id="rId9"/>
    <p:sldId id="341" r:id="rId10"/>
    <p:sldId id="342" r:id="rId11"/>
    <p:sldId id="343" r:id="rId12"/>
    <p:sldId id="308" r:id="rId13"/>
    <p:sldId id="312" r:id="rId14"/>
    <p:sldId id="344" r:id="rId15"/>
    <p:sldId id="320" r:id="rId16"/>
    <p:sldId id="322" r:id="rId17"/>
  </p:sldIdLst>
  <p:sldSz cx="9144000" cy="6858000" type="screen4x3"/>
  <p:notesSz cx="7086600" cy="9410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0000"/>
    <a:srgbClr val="66CCFF"/>
    <a:srgbClr val="0066CC"/>
    <a:srgbClr val="0109AB"/>
    <a:srgbClr val="FFFFFF"/>
    <a:srgbClr val="0000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89" autoAdjust="0"/>
    <p:restoredTop sz="83863" autoAdjust="0"/>
  </p:normalViewPr>
  <p:slideViewPr>
    <p:cSldViewPr>
      <p:cViewPr varScale="1">
        <p:scale>
          <a:sx n="95" d="100"/>
          <a:sy n="95" d="100"/>
        </p:scale>
        <p:origin x="-14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58" tIns="47129" rIns="94258" bIns="47129" numCol="1" anchor="t" anchorCtr="0" compatLnSpc="1">
            <a:prstTxWarp prst="textNoShape">
              <a:avLst/>
            </a:prstTxWarp>
          </a:bodyPr>
          <a:lstStyle>
            <a:lvl1pPr defTabSz="942975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13200" y="0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58" tIns="47129" rIns="94258" bIns="47129" numCol="1" anchor="t" anchorCtr="0" compatLnSpc="1">
            <a:prstTxWarp prst="textNoShape">
              <a:avLst/>
            </a:prstTxWarp>
          </a:bodyPr>
          <a:lstStyle>
            <a:lvl1pPr algn="r" defTabSz="942975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37625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58" tIns="47129" rIns="94258" bIns="47129" numCol="1" anchor="b" anchorCtr="0" compatLnSpc="1">
            <a:prstTxWarp prst="textNoShape">
              <a:avLst/>
            </a:prstTxWarp>
          </a:bodyPr>
          <a:lstStyle>
            <a:lvl1pPr defTabSz="942975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13200" y="8937625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58" tIns="47129" rIns="94258" bIns="47129" numCol="1" anchor="b" anchorCtr="0" compatLnSpc="1">
            <a:prstTxWarp prst="textNoShape">
              <a:avLst/>
            </a:prstTxWarp>
          </a:bodyPr>
          <a:lstStyle>
            <a:lvl1pPr algn="r" defTabSz="942975" eaLnBrk="1" hangingPunct="1">
              <a:defRPr sz="1200"/>
            </a:lvl1pPr>
          </a:lstStyle>
          <a:p>
            <a:pPr>
              <a:defRPr/>
            </a:pPr>
            <a:fld id="{4911460B-6970-4CA6-AC88-543DC647B4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B2591507-A553-4623-9C4D-CFD080F34C60}" type="datetimeFigureOut">
              <a:rPr lang="en-US"/>
              <a:pPr>
                <a:defRPr/>
              </a:pPr>
              <a:t>7/21/2011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6438"/>
            <a:ext cx="4705350" cy="35290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70400"/>
            <a:ext cx="5670550" cy="4233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39213"/>
            <a:ext cx="3070225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39213"/>
            <a:ext cx="3070225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A6AA6AD1-6C73-4B59-834A-DDE74A1AE2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1E2BD36-32DC-4DE0-8342-A5AAE4884538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AA6AD1-6C73-4B59-834A-DDE74A1AE22A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AA6AD1-6C73-4B59-834A-DDE74A1AE22A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AA6AD1-6C73-4B59-834A-DDE74A1AE22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AA6AD1-6C73-4B59-834A-DDE74A1AE22A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AA6AD1-6C73-4B59-834A-DDE74A1AE22A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AA6AD1-6C73-4B59-834A-DDE74A1AE22A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AA6AD1-6C73-4B59-834A-DDE74A1AE22A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AA6AD1-6C73-4B59-834A-DDE74A1AE22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AA6AD1-6C73-4B59-834A-DDE74A1AE22A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AA6AD1-6C73-4B59-834A-DDE74A1AE22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AA6AD1-6C73-4B59-834A-DDE74A1AE22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AA6AD1-6C73-4B59-834A-DDE74A1AE22A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AA6AD1-6C73-4B59-834A-DDE74A1AE22A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792163" y="2133600"/>
            <a:ext cx="7559675" cy="33115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endParaRPr lang="en-US"/>
          </a:p>
        </p:txBody>
      </p:sp>
      <p:pic>
        <p:nvPicPr>
          <p:cNvPr id="5" name="Picture 4" descr="2001sclogocolor with sm.gif"/>
          <p:cNvPicPr>
            <a:picLocks noChangeAspect="1"/>
          </p:cNvPicPr>
          <p:nvPr/>
        </p:nvPicPr>
        <p:blipFill>
          <a:blip r:embed="rId3" cstate="print"/>
          <a:srcRect l="-2222" t="-5912" r="-2222" b="-6419"/>
          <a:stretch>
            <a:fillRect/>
          </a:stretch>
        </p:blipFill>
        <p:spPr>
          <a:xfrm>
            <a:off x="2765258" y="838200"/>
            <a:ext cx="3613484" cy="1460771"/>
          </a:xfrm>
          <a:prstGeom prst="roundRect">
            <a:avLst>
              <a:gd name="adj" fmla="val 8594"/>
            </a:avLst>
          </a:prstGeom>
          <a:solidFill>
            <a:schemeClr val="tx1"/>
          </a:solidFill>
          <a:ln w="15875">
            <a:solidFill>
              <a:srgbClr val="00B05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38213" y="2903538"/>
            <a:ext cx="7162800" cy="1143000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11300" y="4198938"/>
            <a:ext cx="6056313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17FE-6B22-494C-904F-859C573935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9A563-FDAA-448B-8C9D-08DF963489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657225"/>
            <a:ext cx="1898650" cy="5003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8063" y="657225"/>
            <a:ext cx="5545137" cy="5003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CE287-AD27-4C85-A2C0-E4E8020D0F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B9C55-8186-4728-873F-EB596AB9C0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D6A1B-6EFD-452F-82EF-D121E24406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8063" y="1844675"/>
            <a:ext cx="3721100" cy="381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1563" y="1844675"/>
            <a:ext cx="3722687" cy="381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02754-FD43-442D-BBE6-BC783EB987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F93D3-F520-494C-8E95-5FFA649FD6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3273FF-97C0-4CF1-AC62-581400737E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71C75-3727-4D1B-9368-81B98AD559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2EF6F3-D284-48E9-AD1B-8EEC6EE25F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1FA328-0776-4236-A747-B5772D547E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6021388"/>
            <a:ext cx="9144000" cy="468312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2988" y="657225"/>
            <a:ext cx="75247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0066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08063" y="1844675"/>
            <a:ext cx="7596187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33600" y="6065838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7188" y="6065838"/>
            <a:ext cx="2843212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065838"/>
            <a:ext cx="1828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A487A5F5-4290-40D2-ABD1-7613A74744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9" name="Picture 8" descr="2001sclogocolor with sm.gif"/>
          <p:cNvPicPr>
            <a:picLocks noChangeAspect="1"/>
          </p:cNvPicPr>
          <p:nvPr/>
        </p:nvPicPr>
        <p:blipFill>
          <a:blip r:embed="rId14" cstate="print"/>
          <a:srcRect l="-2222" t="-5912" r="-2222" b="-6419"/>
          <a:stretch>
            <a:fillRect/>
          </a:stretch>
        </p:blipFill>
        <p:spPr>
          <a:xfrm>
            <a:off x="153837" y="5851860"/>
            <a:ext cx="1827363" cy="738721"/>
          </a:xfrm>
          <a:prstGeom prst="roundRect">
            <a:avLst>
              <a:gd name="adj" fmla="val 8594"/>
            </a:avLst>
          </a:prstGeom>
          <a:solidFill>
            <a:schemeClr val="tx1"/>
          </a:solidFill>
          <a:ln w="15875">
            <a:solidFill>
              <a:srgbClr val="00B05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95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pular-pics.com/Photo?photoId=2571&amp;lsp=1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wm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9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4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4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0" y="2362200"/>
            <a:ext cx="9144000" cy="30480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b="1" dirty="0" smtClean="0">
                <a:solidFill>
                  <a:schemeClr val="tx1"/>
                </a:solidFill>
                <a:latin typeface="+mn-lt"/>
              </a:rPr>
              <a:t>Seminole County </a:t>
            </a:r>
            <a:br>
              <a:rPr lang="en-US" sz="4800" b="1" dirty="0" smtClean="0">
                <a:solidFill>
                  <a:schemeClr val="tx1"/>
                </a:solidFill>
                <a:latin typeface="+mn-lt"/>
              </a:rPr>
            </a:br>
            <a:r>
              <a:rPr lang="en-US" sz="4800" b="1" dirty="0" smtClean="0">
                <a:solidFill>
                  <a:schemeClr val="tx1"/>
                </a:solidFill>
                <a:latin typeface="+mn-lt"/>
              </a:rPr>
              <a:t>Jesup BMAP Monitoring Update</a:t>
            </a:r>
            <a:br>
              <a:rPr lang="en-US" sz="4800" b="1" dirty="0" smtClean="0">
                <a:solidFill>
                  <a:schemeClr val="tx1"/>
                </a:solidFill>
                <a:latin typeface="+mn-lt"/>
              </a:rPr>
            </a:br>
            <a:r>
              <a:rPr lang="en-US" sz="1800" b="1" dirty="0" smtClean="0">
                <a:solidFill>
                  <a:schemeClr val="tx1"/>
                </a:solidFill>
                <a:latin typeface="+mn-lt"/>
              </a:rPr>
              <a:t>  </a:t>
            </a:r>
            <a:endParaRPr lang="en-US" sz="3200" b="1" dirty="0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791200"/>
            <a:ext cx="4343400" cy="1219200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July 21, 2011</a:t>
            </a: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 smtClean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90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Group 14"/>
          <p:cNvGrpSpPr/>
          <p:nvPr/>
        </p:nvGrpSpPr>
        <p:grpSpPr>
          <a:xfrm>
            <a:off x="0" y="17766"/>
            <a:ext cx="4114800" cy="4935234"/>
            <a:chOff x="0" y="17766"/>
            <a:chExt cx="4114800" cy="4935234"/>
          </a:xfrm>
        </p:grpSpPr>
        <p:grpSp>
          <p:nvGrpSpPr>
            <p:cNvPr id="9" name="Group 8"/>
            <p:cNvGrpSpPr/>
            <p:nvPr/>
          </p:nvGrpSpPr>
          <p:grpSpPr>
            <a:xfrm>
              <a:off x="0" y="17766"/>
              <a:ext cx="3962400" cy="2954033"/>
              <a:chOff x="0" y="17767"/>
              <a:chExt cx="3657600" cy="2728986"/>
            </a:xfrm>
          </p:grpSpPr>
          <p:pic>
            <p:nvPicPr>
              <p:cNvPr id="7" name="Picture 6" descr="HOWC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0" y="17767"/>
                <a:ext cx="3657600" cy="2728986"/>
              </a:xfrm>
              <a:prstGeom prst="rect">
                <a:avLst/>
              </a:prstGeom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0" y="212539"/>
                <a:ext cx="361509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/>
                  <a:t>Howell Creek @ SR 434</a:t>
                </a:r>
                <a:endParaRPr lang="en-US" sz="2400" b="1" dirty="0"/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2362200" y="2362200"/>
              <a:ext cx="1549783" cy="584775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2"/>
                  </a:solidFill>
                </a:rPr>
                <a:t>0.113 mg/L TP</a:t>
              </a:r>
            </a:p>
            <a:p>
              <a:r>
                <a:rPr lang="en-US" sz="1600" b="1" dirty="0" smtClean="0">
                  <a:solidFill>
                    <a:schemeClr val="bg2"/>
                  </a:solidFill>
                </a:rPr>
                <a:t>0.96 mg/L TN</a:t>
              </a:r>
              <a:endParaRPr lang="en-US" sz="1600" b="1" dirty="0">
                <a:solidFill>
                  <a:schemeClr val="bg2"/>
                </a:solidFill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 bwMode="auto">
            <a:xfrm rot="16200000" flipH="1">
              <a:off x="3009900" y="3848100"/>
              <a:ext cx="2057400" cy="15240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8" name="Group 17"/>
          <p:cNvGrpSpPr/>
          <p:nvPr/>
        </p:nvGrpSpPr>
        <p:grpSpPr>
          <a:xfrm>
            <a:off x="2819400" y="3962400"/>
            <a:ext cx="6324600" cy="3048000"/>
            <a:chOff x="2819400" y="3962400"/>
            <a:chExt cx="6324600" cy="3048000"/>
          </a:xfrm>
        </p:grpSpPr>
        <p:grpSp>
          <p:nvGrpSpPr>
            <p:cNvPr id="12" name="Group 11"/>
            <p:cNvGrpSpPr/>
            <p:nvPr/>
          </p:nvGrpSpPr>
          <p:grpSpPr>
            <a:xfrm>
              <a:off x="5058833" y="3962400"/>
              <a:ext cx="4085167" cy="3048000"/>
              <a:chOff x="5058833" y="2209800"/>
              <a:chExt cx="4085167" cy="3048000"/>
            </a:xfrm>
          </p:grpSpPr>
          <p:pic>
            <p:nvPicPr>
              <p:cNvPr id="10" name="Picture 9" descr="HOWIN.jp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5058833" y="2209800"/>
                <a:ext cx="4085167" cy="3048000"/>
              </a:xfrm>
              <a:prstGeom prst="rect">
                <a:avLst/>
              </a:prstGeom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5181600" y="2362200"/>
                <a:ext cx="3732112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400" b="1" dirty="0" smtClean="0"/>
                  <a:t>Howell Creek @ County </a:t>
                </a:r>
              </a:p>
              <a:p>
                <a:pPr algn="ctr"/>
                <a:r>
                  <a:rPr lang="en-US" sz="2400" b="1" dirty="0" smtClean="0"/>
                  <a:t>Border</a:t>
                </a:r>
                <a:endParaRPr lang="en-US" sz="2400" b="1" dirty="0"/>
              </a:p>
            </p:txBody>
          </p:sp>
        </p:grpSp>
        <p:sp>
          <p:nvSpPr>
            <p:cNvPr id="3" name="TextBox 2"/>
            <p:cNvSpPr txBox="1"/>
            <p:nvPr/>
          </p:nvSpPr>
          <p:spPr>
            <a:xfrm>
              <a:off x="5181600" y="6273225"/>
              <a:ext cx="1561133" cy="584775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2"/>
                  </a:solidFill>
                </a:rPr>
                <a:t>0.037 mg/L TP</a:t>
              </a:r>
            </a:p>
            <a:p>
              <a:r>
                <a:rPr lang="en-US" sz="1600" b="1" dirty="0" smtClean="0">
                  <a:solidFill>
                    <a:schemeClr val="bg2"/>
                  </a:solidFill>
                </a:rPr>
                <a:t>0.82 mg/L TN</a:t>
              </a:r>
            </a:p>
          </p:txBody>
        </p:sp>
        <p:cxnSp>
          <p:nvCxnSpPr>
            <p:cNvPr id="17" name="Straight Connector 16"/>
            <p:cNvCxnSpPr/>
            <p:nvPr/>
          </p:nvCxnSpPr>
          <p:spPr bwMode="auto">
            <a:xfrm rot="10800000" flipV="1">
              <a:off x="2819400" y="6096000"/>
              <a:ext cx="2286000" cy="15240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5" name="Group 24"/>
          <p:cNvGrpSpPr/>
          <p:nvPr/>
        </p:nvGrpSpPr>
        <p:grpSpPr>
          <a:xfrm>
            <a:off x="1295400" y="4114800"/>
            <a:ext cx="2971800" cy="1066800"/>
            <a:chOff x="1295400" y="4114800"/>
            <a:chExt cx="2971800" cy="1066800"/>
          </a:xfrm>
        </p:grpSpPr>
        <p:sp>
          <p:nvSpPr>
            <p:cNvPr id="6" name="TextBox 5"/>
            <p:cNvSpPr txBox="1"/>
            <p:nvPr/>
          </p:nvSpPr>
          <p:spPr>
            <a:xfrm>
              <a:off x="1295400" y="4114800"/>
              <a:ext cx="1561133" cy="830997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chemeClr val="bg2"/>
                  </a:solidFill>
                </a:rPr>
                <a:t>Bear Creek</a:t>
              </a:r>
            </a:p>
            <a:p>
              <a:pPr algn="ctr"/>
              <a:r>
                <a:rPr lang="en-US" sz="1600" b="1" dirty="0" smtClean="0">
                  <a:solidFill>
                    <a:schemeClr val="bg2"/>
                  </a:solidFill>
                </a:rPr>
                <a:t>0.122 mg/L TP</a:t>
              </a:r>
            </a:p>
            <a:p>
              <a:pPr algn="ctr"/>
              <a:r>
                <a:rPr lang="en-US" sz="1600" b="1" dirty="0" smtClean="0">
                  <a:solidFill>
                    <a:schemeClr val="bg2"/>
                  </a:solidFill>
                </a:rPr>
                <a:t>0.90 mg/L TN</a:t>
              </a:r>
              <a:endParaRPr lang="en-US" sz="1600" b="1" dirty="0">
                <a:solidFill>
                  <a:schemeClr val="bg2"/>
                </a:solidFill>
              </a:endParaRPr>
            </a:p>
          </p:txBody>
        </p:sp>
        <p:cxnSp>
          <p:nvCxnSpPr>
            <p:cNvPr id="24" name="Straight Connector 23"/>
            <p:cNvCxnSpPr/>
            <p:nvPr/>
          </p:nvCxnSpPr>
          <p:spPr bwMode="auto">
            <a:xfrm>
              <a:off x="2819400" y="4876800"/>
              <a:ext cx="1447800" cy="30480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9" name="Group 28"/>
          <p:cNvGrpSpPr/>
          <p:nvPr/>
        </p:nvGrpSpPr>
        <p:grpSpPr>
          <a:xfrm>
            <a:off x="381000" y="5181600"/>
            <a:ext cx="3429000" cy="830997"/>
            <a:chOff x="381000" y="5181600"/>
            <a:chExt cx="3429000" cy="830997"/>
          </a:xfrm>
        </p:grpSpPr>
        <p:sp>
          <p:nvSpPr>
            <p:cNvPr id="4" name="TextBox 3"/>
            <p:cNvSpPr txBox="1"/>
            <p:nvPr/>
          </p:nvSpPr>
          <p:spPr>
            <a:xfrm>
              <a:off x="381000" y="5181600"/>
              <a:ext cx="2630848" cy="830997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chemeClr val="bg2"/>
                  </a:solidFill>
                </a:rPr>
                <a:t>Howell Creek @ Red Bug</a:t>
              </a:r>
            </a:p>
            <a:p>
              <a:pPr algn="ctr"/>
              <a:r>
                <a:rPr lang="en-US" sz="1600" b="1" dirty="0" smtClean="0">
                  <a:solidFill>
                    <a:schemeClr val="bg2"/>
                  </a:solidFill>
                </a:rPr>
                <a:t>0.056 mg/L TP</a:t>
              </a:r>
            </a:p>
            <a:p>
              <a:pPr algn="ctr"/>
              <a:r>
                <a:rPr lang="en-US" sz="1600" b="1" dirty="0" smtClean="0">
                  <a:solidFill>
                    <a:schemeClr val="bg2"/>
                  </a:solidFill>
                </a:rPr>
                <a:t>0.88 mg/L TN</a:t>
              </a:r>
              <a:endParaRPr lang="en-US" sz="1600" b="1" dirty="0">
                <a:solidFill>
                  <a:schemeClr val="bg2"/>
                </a:solidFill>
              </a:endParaRPr>
            </a:p>
          </p:txBody>
        </p:sp>
        <p:cxnSp>
          <p:nvCxnSpPr>
            <p:cNvPr id="27" name="Straight Connector 26"/>
            <p:cNvCxnSpPr/>
            <p:nvPr/>
          </p:nvCxnSpPr>
          <p:spPr bwMode="auto">
            <a:xfrm>
              <a:off x="2971800" y="5867400"/>
              <a:ext cx="838200" cy="7620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90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" name="Group 17"/>
          <p:cNvGrpSpPr/>
          <p:nvPr/>
        </p:nvGrpSpPr>
        <p:grpSpPr>
          <a:xfrm>
            <a:off x="0" y="0"/>
            <a:ext cx="4876800" cy="4953000"/>
            <a:chOff x="0" y="0"/>
            <a:chExt cx="4876800" cy="4953000"/>
          </a:xfrm>
        </p:grpSpPr>
        <p:grpSp>
          <p:nvGrpSpPr>
            <p:cNvPr id="15" name="Group 14"/>
            <p:cNvGrpSpPr/>
            <p:nvPr/>
          </p:nvGrpSpPr>
          <p:grpSpPr>
            <a:xfrm>
              <a:off x="0" y="0"/>
              <a:ext cx="3983037" cy="2971800"/>
              <a:chOff x="0" y="0"/>
              <a:chExt cx="3983037" cy="2971800"/>
            </a:xfrm>
          </p:grpSpPr>
          <p:pic>
            <p:nvPicPr>
              <p:cNvPr id="13" name="Picture 12" descr="solary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0" y="0"/>
                <a:ext cx="3983037" cy="2971800"/>
              </a:xfrm>
              <a:prstGeom prst="rect">
                <a:avLst/>
              </a:prstGeom>
            </p:spPr>
          </p:pic>
          <p:sp>
            <p:nvSpPr>
              <p:cNvPr id="14" name="TextBox 13"/>
              <p:cNvSpPr txBox="1"/>
              <p:nvPr/>
            </p:nvSpPr>
            <p:spPr>
              <a:xfrm>
                <a:off x="762000" y="228600"/>
                <a:ext cx="236154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 smtClean="0"/>
                  <a:t>Solary</a:t>
                </a:r>
                <a:r>
                  <a:rPr lang="en-US" sz="2800" b="1" dirty="0" smtClean="0"/>
                  <a:t> Canal</a:t>
                </a:r>
                <a:endParaRPr lang="en-US" sz="2800" b="1" dirty="0"/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2362200" y="2286000"/>
              <a:ext cx="1561133" cy="584775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2"/>
                  </a:solidFill>
                </a:rPr>
                <a:t>0.231 mg/L TP</a:t>
              </a:r>
            </a:p>
            <a:p>
              <a:r>
                <a:rPr lang="en-US" sz="1600" b="1" dirty="0" smtClean="0">
                  <a:solidFill>
                    <a:schemeClr val="bg2"/>
                  </a:solidFill>
                </a:rPr>
                <a:t>1.61 mg/L TN</a:t>
              </a:r>
              <a:endParaRPr lang="en-US" sz="1600" b="1" dirty="0">
                <a:solidFill>
                  <a:schemeClr val="bg2"/>
                </a:solidFill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 bwMode="auto">
            <a:xfrm rot="16200000" flipH="1">
              <a:off x="3390900" y="3467100"/>
              <a:ext cx="2057400" cy="91440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1" name="Group 20"/>
          <p:cNvGrpSpPr/>
          <p:nvPr/>
        </p:nvGrpSpPr>
        <p:grpSpPr>
          <a:xfrm>
            <a:off x="5154085" y="0"/>
            <a:ext cx="3989915" cy="4495800"/>
            <a:chOff x="5154085" y="0"/>
            <a:chExt cx="3989915" cy="4495800"/>
          </a:xfrm>
        </p:grpSpPr>
        <p:grpSp>
          <p:nvGrpSpPr>
            <p:cNvPr id="9" name="Group 8"/>
            <p:cNvGrpSpPr/>
            <p:nvPr/>
          </p:nvGrpSpPr>
          <p:grpSpPr>
            <a:xfrm>
              <a:off x="5154085" y="0"/>
              <a:ext cx="3989915" cy="2931366"/>
              <a:chOff x="0" y="0"/>
              <a:chExt cx="3989915" cy="2931366"/>
            </a:xfrm>
          </p:grpSpPr>
          <p:pic>
            <p:nvPicPr>
              <p:cNvPr id="7" name="Picture 6" descr="salt.jpg"/>
              <p:cNvPicPr>
                <a:picLocks noChangeAspect="1"/>
              </p:cNvPicPr>
              <p:nvPr/>
            </p:nvPicPr>
            <p:blipFill>
              <a:blip r:embed="rId5" cstate="print"/>
              <a:srcRect l="7505" t="9472" r="560"/>
              <a:stretch>
                <a:fillRect/>
              </a:stretch>
            </p:blipFill>
            <p:spPr>
              <a:xfrm>
                <a:off x="0" y="0"/>
                <a:ext cx="3989915" cy="2931366"/>
              </a:xfrm>
              <a:prstGeom prst="rect">
                <a:avLst/>
              </a:prstGeom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990600" y="152400"/>
                <a:ext cx="194316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/>
                  <a:t>Salt Creek</a:t>
                </a:r>
                <a:endParaRPr lang="en-US" sz="2800" b="1" dirty="0"/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5334000" y="2286000"/>
              <a:ext cx="1561133" cy="584775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2"/>
                  </a:solidFill>
                </a:rPr>
                <a:t>0.299 mg/L TP</a:t>
              </a:r>
            </a:p>
            <a:p>
              <a:r>
                <a:rPr lang="en-US" sz="1600" b="1" dirty="0" smtClean="0">
                  <a:solidFill>
                    <a:schemeClr val="bg2"/>
                  </a:solidFill>
                </a:rPr>
                <a:t>1.79 mg/L TN</a:t>
              </a:r>
              <a:endParaRPr lang="en-US" sz="1600" b="1" dirty="0">
                <a:solidFill>
                  <a:schemeClr val="bg2"/>
                </a:solidFill>
              </a:endParaRPr>
            </a:p>
          </p:txBody>
        </p:sp>
        <p:cxnSp>
          <p:nvCxnSpPr>
            <p:cNvPr id="20" name="Straight Connector 19"/>
            <p:cNvCxnSpPr/>
            <p:nvPr/>
          </p:nvCxnSpPr>
          <p:spPr bwMode="auto">
            <a:xfrm rot="16200000" flipH="1">
              <a:off x="4648200" y="3505200"/>
              <a:ext cx="1600200" cy="38100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6" name="Group 25"/>
          <p:cNvGrpSpPr/>
          <p:nvPr/>
        </p:nvGrpSpPr>
        <p:grpSpPr>
          <a:xfrm>
            <a:off x="5334000" y="4648200"/>
            <a:ext cx="3810000" cy="2367333"/>
            <a:chOff x="5334000" y="4648200"/>
            <a:chExt cx="3810000" cy="2367333"/>
          </a:xfrm>
        </p:grpSpPr>
        <p:grpSp>
          <p:nvGrpSpPr>
            <p:cNvPr id="12" name="Group 11"/>
            <p:cNvGrpSpPr/>
            <p:nvPr/>
          </p:nvGrpSpPr>
          <p:grpSpPr>
            <a:xfrm>
              <a:off x="5971117" y="4648200"/>
              <a:ext cx="3172883" cy="2367333"/>
              <a:chOff x="5971117" y="4648200"/>
              <a:chExt cx="3172883" cy="2367333"/>
            </a:xfrm>
          </p:grpSpPr>
          <p:pic>
            <p:nvPicPr>
              <p:cNvPr id="10" name="Picture 9" descr="sweet2.jp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5971117" y="4648200"/>
                <a:ext cx="3172883" cy="2367333"/>
              </a:xfrm>
              <a:prstGeom prst="rect">
                <a:avLst/>
              </a:prstGeom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6172200" y="4876800"/>
                <a:ext cx="282160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/>
                  <a:t>Sweetwater Creek</a:t>
                </a:r>
                <a:endParaRPr lang="en-US" sz="2400" b="1" dirty="0"/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6019800" y="6273225"/>
              <a:ext cx="1561133" cy="584775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2"/>
                  </a:solidFill>
                </a:rPr>
                <a:t>0.437 mg/L TP</a:t>
              </a:r>
            </a:p>
            <a:p>
              <a:r>
                <a:rPr lang="en-US" sz="1600" b="1" dirty="0" smtClean="0">
                  <a:solidFill>
                    <a:schemeClr val="bg2"/>
                  </a:solidFill>
                </a:rPr>
                <a:t>1.42 mg/L TN</a:t>
              </a:r>
              <a:endParaRPr lang="en-US" sz="1600" b="1" dirty="0">
                <a:solidFill>
                  <a:schemeClr val="bg2"/>
                </a:solidFill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 bwMode="auto">
            <a:xfrm rot="10800000" flipV="1">
              <a:off x="5334000" y="4724400"/>
              <a:ext cx="685800" cy="7620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2209800" y="228600"/>
            <a:ext cx="5105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600" b="1" dirty="0" smtClean="0"/>
              <a:t>Biological Monitoring</a:t>
            </a:r>
            <a:endParaRPr lang="en-US" sz="3600" b="1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447800"/>
            <a:ext cx="4343400" cy="419100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sz="2400" b="1" dirty="0" smtClean="0"/>
              <a:t>Detects </a:t>
            </a:r>
            <a:r>
              <a:rPr lang="en-US" sz="2400" b="1" dirty="0"/>
              <a:t>Acute and Chronic Pollutant </a:t>
            </a:r>
            <a:r>
              <a:rPr lang="en-US" sz="2400" b="1" dirty="0" smtClean="0"/>
              <a:t>Impacts</a:t>
            </a:r>
          </a:p>
          <a:p>
            <a:pPr>
              <a:buFont typeface="Wingdings" pitchFamily="2" charset="2"/>
              <a:buChar char="§"/>
            </a:pPr>
            <a:r>
              <a:rPr lang="en-US" sz="2400" b="1" dirty="0" smtClean="0"/>
              <a:t>Long </a:t>
            </a:r>
            <a:r>
              <a:rPr lang="en-US" sz="2400" b="1" dirty="0"/>
              <a:t>Term Water Quality  </a:t>
            </a:r>
            <a:r>
              <a:rPr lang="en-US" sz="2400" b="1" dirty="0" smtClean="0"/>
              <a:t>Monitoring</a:t>
            </a:r>
            <a:endParaRPr lang="en-US" sz="2400" b="1" dirty="0"/>
          </a:p>
          <a:p>
            <a:pPr>
              <a:buFont typeface="Wingdings" pitchFamily="2" charset="2"/>
              <a:buChar char="§"/>
            </a:pPr>
            <a:r>
              <a:rPr lang="en-US" sz="2400" b="1" dirty="0"/>
              <a:t>Data Comparable to Known Reference </a:t>
            </a:r>
            <a:r>
              <a:rPr lang="en-US" sz="2400" b="1" dirty="0" smtClean="0"/>
              <a:t>Station</a:t>
            </a:r>
            <a:endParaRPr lang="en-US" sz="2400" b="1" dirty="0"/>
          </a:p>
          <a:p>
            <a:pPr>
              <a:buFont typeface="Wingdings" pitchFamily="2" charset="2"/>
              <a:buChar char="§"/>
            </a:pPr>
            <a:endParaRPr lang="en-US" sz="2400" dirty="0"/>
          </a:p>
        </p:txBody>
      </p:sp>
      <p:pic>
        <p:nvPicPr>
          <p:cNvPr id="10" name="Picture 3" descr="O:\STORMWATER\MARIANNE\Water Atlas\WApics\Spring\PA170172.JPG"/>
          <p:cNvPicPr>
            <a:picLocks noChangeAspect="1" noChangeArrowheads="1"/>
          </p:cNvPicPr>
          <p:nvPr/>
        </p:nvPicPr>
        <p:blipFill>
          <a:blip r:embed="rId3" cstate="print"/>
          <a:srcRect l="48204" t="22352" r="1497" b="5006"/>
          <a:stretch>
            <a:fillRect/>
          </a:stretch>
        </p:blipFill>
        <p:spPr bwMode="auto">
          <a:xfrm>
            <a:off x="5638800" y="3200400"/>
            <a:ext cx="3048000" cy="33020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</p:pic>
      <p:pic>
        <p:nvPicPr>
          <p:cNvPr id="3074" name="Picture 2" descr="C:\Documents and Settings\swetzel\Local Settings\Temporary Internet Files\Content.IE5\CVANG41F\MC90034691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1066800"/>
            <a:ext cx="4127685" cy="1828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 bwMode="auto">
          <a:xfrm>
            <a:off x="2819400" y="4114800"/>
            <a:ext cx="457200" cy="381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3124200" y="4419600"/>
            <a:ext cx="457200" cy="381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3886200" y="4648200"/>
            <a:ext cx="457200" cy="381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4114800" y="4876800"/>
            <a:ext cx="457200" cy="381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3733800" y="5029200"/>
            <a:ext cx="457200" cy="381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4648200" y="4648200"/>
            <a:ext cx="457200" cy="381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5410200" y="4191000"/>
            <a:ext cx="457200" cy="381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4343400" y="4114800"/>
            <a:ext cx="457200" cy="381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3581400" y="5562600"/>
            <a:ext cx="457200" cy="381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3276600" y="5715000"/>
            <a:ext cx="457200" cy="381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2819400" y="5791200"/>
            <a:ext cx="457200" cy="381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438400" y="4114800"/>
            <a:ext cx="739305" cy="276999"/>
          </a:xfrm>
          <a:prstGeom prst="rect">
            <a:avLst/>
          </a:prstGeom>
          <a:solidFill>
            <a:schemeClr val="tx1"/>
          </a:solidFill>
          <a:ln w="19050"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2"/>
                </a:solidFill>
              </a:rPr>
              <a:t>Healthy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67000" y="4572000"/>
            <a:ext cx="739305" cy="276999"/>
          </a:xfrm>
          <a:prstGeom prst="rect">
            <a:avLst/>
          </a:prstGeom>
          <a:solidFill>
            <a:schemeClr val="tx1"/>
          </a:solidFill>
          <a:ln w="19050"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2"/>
                </a:solidFill>
              </a:rPr>
              <a:t>Healthy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86200" y="4648200"/>
            <a:ext cx="739305" cy="276999"/>
          </a:xfrm>
          <a:prstGeom prst="rect">
            <a:avLst/>
          </a:prstGeom>
          <a:solidFill>
            <a:schemeClr val="tx1"/>
          </a:solidFill>
          <a:ln w="19050"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2"/>
                </a:solidFill>
              </a:rPr>
              <a:t>Healthy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81400" y="5105400"/>
            <a:ext cx="739305" cy="276999"/>
          </a:xfrm>
          <a:prstGeom prst="rect">
            <a:avLst/>
          </a:prstGeom>
          <a:solidFill>
            <a:schemeClr val="tx1"/>
          </a:solidFill>
          <a:ln w="19050"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2"/>
                </a:solidFill>
              </a:rPr>
              <a:t>Healthy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7600" y="5562600"/>
            <a:ext cx="739305" cy="276999"/>
          </a:xfrm>
          <a:prstGeom prst="rect">
            <a:avLst/>
          </a:prstGeom>
          <a:solidFill>
            <a:schemeClr val="tx1"/>
          </a:solidFill>
          <a:ln w="19050"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2"/>
                </a:solidFill>
              </a:rPr>
              <a:t>Healthy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43400" y="4876800"/>
            <a:ext cx="1048685" cy="276999"/>
          </a:xfrm>
          <a:prstGeom prst="rect">
            <a:avLst/>
          </a:prstGeom>
          <a:solidFill>
            <a:schemeClr val="tx1"/>
          </a:solidFill>
          <a:ln w="19050"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2"/>
                </a:solidFill>
              </a:rPr>
              <a:t>Exceptional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57800" y="3962400"/>
            <a:ext cx="902363" cy="276999"/>
          </a:xfrm>
          <a:prstGeom prst="rect">
            <a:avLst/>
          </a:prstGeom>
          <a:solidFill>
            <a:schemeClr val="tx1"/>
          </a:solidFill>
          <a:ln w="19050"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2"/>
                </a:solidFill>
              </a:rPr>
              <a:t>Very Poor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0" y="4495800"/>
            <a:ext cx="902363" cy="276999"/>
          </a:xfrm>
          <a:prstGeom prst="rect">
            <a:avLst/>
          </a:prstGeom>
          <a:solidFill>
            <a:schemeClr val="tx1"/>
          </a:solidFill>
          <a:ln w="19050"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2"/>
                </a:solidFill>
              </a:rPr>
              <a:t>Very Poor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43400" y="3886200"/>
            <a:ext cx="902363" cy="276999"/>
          </a:xfrm>
          <a:prstGeom prst="rect">
            <a:avLst/>
          </a:prstGeom>
          <a:solidFill>
            <a:schemeClr val="tx1"/>
          </a:solidFill>
          <a:ln w="19050"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2"/>
                </a:solidFill>
              </a:rPr>
              <a:t>Very Poor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71800" y="5562600"/>
            <a:ext cx="466794" cy="276999"/>
          </a:xfrm>
          <a:prstGeom prst="rect">
            <a:avLst/>
          </a:prstGeom>
          <a:solidFill>
            <a:schemeClr val="tx1"/>
          </a:solidFill>
          <a:ln w="19050"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2"/>
                </a:solidFill>
              </a:rPr>
              <a:t>Fair</a:t>
            </a:r>
            <a:endParaRPr lang="en-US" sz="1200" b="1" dirty="0">
              <a:solidFill>
                <a:schemeClr val="bg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67000" y="5791200"/>
            <a:ext cx="535724" cy="276999"/>
          </a:xfrm>
          <a:prstGeom prst="rect">
            <a:avLst/>
          </a:prstGeom>
          <a:solidFill>
            <a:schemeClr val="tx1"/>
          </a:solidFill>
          <a:ln w="19050"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2"/>
                </a:solidFill>
              </a:rPr>
              <a:t>Poor</a:t>
            </a:r>
            <a:endParaRPr lang="en-US" sz="1200" b="1" dirty="0">
              <a:solidFill>
                <a:schemeClr val="bg2"/>
              </a:solidFill>
            </a:endParaRPr>
          </a:p>
        </p:txBody>
      </p:sp>
      <p:pic>
        <p:nvPicPr>
          <p:cNvPr id="15" name="Picture 10" descr="cad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445678">
            <a:off x="6930024" y="4567824"/>
            <a:ext cx="1577766" cy="1577766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</p:pic>
      <p:pic>
        <p:nvPicPr>
          <p:cNvPr id="16" name="Picture 7" descr="macroinvertebrate_collage"/>
          <p:cNvPicPr>
            <a:picLocks noChangeAspect="1" noChangeArrowheads="1"/>
          </p:cNvPicPr>
          <p:nvPr/>
        </p:nvPicPr>
        <p:blipFill>
          <a:blip r:embed="rId4" cstate="print"/>
          <a:srcRect l="65217" t="39519" r="2174" b="42367"/>
          <a:stretch>
            <a:fillRect/>
          </a:stretch>
        </p:blipFill>
        <p:spPr bwMode="auto">
          <a:xfrm rot="19992630">
            <a:off x="4986107" y="3054492"/>
            <a:ext cx="1143000" cy="4191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7" name="Picture 6" descr="Insects_Nymph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965181" cy="19812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8333" t="7213" r="11111" b="8818"/>
          <a:stretch>
            <a:fillRect/>
          </a:stretch>
        </p:blipFill>
        <p:spPr bwMode="auto">
          <a:xfrm>
            <a:off x="0" y="52316"/>
            <a:ext cx="5181600" cy="6805684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078" name="Picture 6" descr="http://plants.ifas.ufl.edu/images/valame/valame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1219200"/>
            <a:ext cx="3263348" cy="45720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72931">
            <a:off x="-310740" y="-260625"/>
            <a:ext cx="9816311" cy="7404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4297802" y="3810000"/>
            <a:ext cx="484619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/>
              <a:t>Questions?</a:t>
            </a:r>
            <a:endParaRPr lang="en-US" sz="6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941"/>
            <a:ext cx="9144000" cy="6990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90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 bwMode="auto">
          <a:xfrm>
            <a:off x="2209800" y="3886200"/>
            <a:ext cx="457200" cy="381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Oval 3"/>
          <p:cNvSpPr/>
          <p:nvPr/>
        </p:nvSpPr>
        <p:spPr bwMode="auto">
          <a:xfrm>
            <a:off x="4648200" y="3124200"/>
            <a:ext cx="457200" cy="381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2895600" y="3505200"/>
            <a:ext cx="457200" cy="381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2514600" y="3962400"/>
            <a:ext cx="457200" cy="381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4191000" y="3581400"/>
            <a:ext cx="457200" cy="381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4648200" y="4800600"/>
            <a:ext cx="457200" cy="381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2590800" y="4876800"/>
            <a:ext cx="457200" cy="381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676400"/>
            <a:ext cx="8978740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u="sng" dirty="0" smtClean="0"/>
          </a:p>
          <a:p>
            <a:r>
              <a:rPr lang="en-US" sz="2000" b="1" dirty="0" err="1" smtClean="0"/>
              <a:t>Interlocal</a:t>
            </a:r>
            <a:r>
              <a:rPr lang="en-US" sz="2000" b="1" dirty="0" smtClean="0"/>
              <a:t> Agreement for TMDL Activities, executed July 6, 2007</a:t>
            </a:r>
          </a:p>
          <a:p>
            <a:r>
              <a:rPr lang="en-US" sz="2000" b="1" dirty="0" smtClean="0"/>
              <a:t>	- </a:t>
            </a:r>
            <a:r>
              <a:rPr lang="en-US" sz="2000" b="1" dirty="0" err="1" smtClean="0"/>
              <a:t>Interlocal</a:t>
            </a:r>
            <a:r>
              <a:rPr lang="en-US" sz="2000" b="1" dirty="0" smtClean="0"/>
              <a:t> created to streamline inter-governmental cooperation</a:t>
            </a:r>
          </a:p>
          <a:p>
            <a:r>
              <a:rPr lang="en-US" sz="2000" b="1" dirty="0" smtClean="0"/>
              <a:t>	  and funding opportunities.  </a:t>
            </a:r>
          </a:p>
          <a:p>
            <a:r>
              <a:rPr lang="en-US" sz="2000" b="1" dirty="0" smtClean="0"/>
              <a:t>			</a:t>
            </a:r>
          </a:p>
          <a:p>
            <a:r>
              <a:rPr lang="en-US" sz="2000" b="1" dirty="0" smtClean="0"/>
              <a:t>	Letter of Understanding currently executed with each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			City of Casselberry</a:t>
            </a:r>
          </a:p>
          <a:p>
            <a:r>
              <a:rPr lang="en-US" sz="2000" b="1" dirty="0" smtClean="0"/>
              <a:t>			City of Sanford</a:t>
            </a:r>
          </a:p>
          <a:p>
            <a:r>
              <a:rPr lang="en-US" sz="2000" b="1" dirty="0" smtClean="0"/>
              <a:t>			City of Lake Mary</a:t>
            </a:r>
          </a:p>
          <a:p>
            <a:r>
              <a:rPr lang="en-US" sz="2000" b="1" dirty="0" smtClean="0"/>
              <a:t>			City of </a:t>
            </a:r>
            <a:r>
              <a:rPr lang="en-US" sz="2000" b="1" dirty="0" smtClean="0"/>
              <a:t>Oviedo</a:t>
            </a:r>
          </a:p>
          <a:p>
            <a:r>
              <a:rPr lang="en-US" sz="2000" b="1" dirty="0" smtClean="0"/>
              <a:t>			*FDOT</a:t>
            </a:r>
            <a:endParaRPr lang="en-US" sz="2000" b="1" dirty="0" smtClean="0"/>
          </a:p>
          <a:p>
            <a:r>
              <a:rPr lang="en-US" sz="2000" b="1" dirty="0" smtClean="0"/>
              <a:t>			City of Longwood (pending</a:t>
            </a:r>
            <a:r>
              <a:rPr lang="en-US" sz="2000" b="1" dirty="0" smtClean="0"/>
              <a:t>)</a:t>
            </a:r>
            <a:endParaRPr lang="en-US" sz="2000" b="1" dirty="0" smtClean="0"/>
          </a:p>
          <a:p>
            <a:endParaRPr lang="en-US" sz="2000" b="1" dirty="0" smtClean="0"/>
          </a:p>
          <a:p>
            <a:r>
              <a:rPr lang="en-US" sz="2000" b="1" dirty="0" smtClean="0"/>
              <a:t>		</a:t>
            </a:r>
            <a:r>
              <a:rPr lang="en-US" sz="2000" b="1" dirty="0" smtClean="0"/>
              <a:t>	Set </a:t>
            </a:r>
            <a:r>
              <a:rPr lang="en-US" sz="2000" b="1" dirty="0" smtClean="0"/>
              <a:t>up purchase order with quarterly invoicing </a:t>
            </a:r>
          </a:p>
          <a:p>
            <a:endParaRPr lang="en-US" sz="20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2895600" y="381000"/>
            <a:ext cx="2210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Logistics</a:t>
            </a:r>
            <a:endParaRPr lang="en-US" sz="3600" b="1" dirty="0"/>
          </a:p>
        </p:txBody>
      </p:sp>
      <p:sp>
        <p:nvSpPr>
          <p:cNvPr id="4" name="Bent-Up Arrow 3"/>
          <p:cNvSpPr/>
          <p:nvPr/>
        </p:nvSpPr>
        <p:spPr bwMode="auto">
          <a:xfrm rot="5400000">
            <a:off x="99060" y="2720340"/>
            <a:ext cx="1143000" cy="731520"/>
          </a:xfrm>
          <a:prstGeom prst="bent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Bent-Up Arrow 4"/>
          <p:cNvSpPr/>
          <p:nvPr/>
        </p:nvSpPr>
        <p:spPr bwMode="auto">
          <a:xfrm rot="5400000">
            <a:off x="1257300" y="4686300"/>
            <a:ext cx="2590800" cy="685800"/>
          </a:xfrm>
          <a:prstGeom prst="bent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80899" name="Picture 3" descr="Funny Logistics (5)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0"/>
            <a:ext cx="2286000" cy="1981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 cstate="print"/>
          <a:srcRect t="11429" r="66757" b="4762"/>
          <a:stretch>
            <a:fillRect/>
          </a:stretch>
        </p:blipFill>
        <p:spPr bwMode="auto">
          <a:xfrm>
            <a:off x="152400" y="1066800"/>
            <a:ext cx="6219998" cy="55626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219200" y="228600"/>
            <a:ext cx="66821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Where Does All The Data Go?</a:t>
            </a:r>
            <a:endParaRPr lang="en-US" sz="3600" b="1" dirty="0"/>
          </a:p>
        </p:txBody>
      </p:sp>
      <p:sp>
        <p:nvSpPr>
          <p:cNvPr id="6" name="Right Arrow 5"/>
          <p:cNvSpPr/>
          <p:nvPr/>
        </p:nvSpPr>
        <p:spPr bwMode="auto">
          <a:xfrm>
            <a:off x="6477000" y="3276600"/>
            <a:ext cx="838200" cy="637032"/>
          </a:xfrm>
          <a:prstGeom prst="rightArrow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15200" y="3276600"/>
            <a:ext cx="18411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STORET</a:t>
            </a:r>
            <a:endParaRPr lang="en-US" sz="3200" b="1" dirty="0"/>
          </a:p>
        </p:txBody>
      </p:sp>
      <p:pic>
        <p:nvPicPr>
          <p:cNvPr id="77825" name="Picture 1" descr="C:\Program Files\Microsoft Office\MEDIA\CAGCAT10\j030052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3800" y="3886200"/>
            <a:ext cx="1295400" cy="11140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81000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Some Preliminary Results…..</a:t>
            </a:r>
            <a:endParaRPr lang="en-US" sz="3600" b="1" dirty="0"/>
          </a:p>
        </p:txBody>
      </p:sp>
      <p:pic>
        <p:nvPicPr>
          <p:cNvPr id="4" name="Picture 5" descr="PB208451"/>
          <p:cNvPicPr>
            <a:picLocks noChangeAspect="1" noChangeArrowheads="1"/>
          </p:cNvPicPr>
          <p:nvPr/>
        </p:nvPicPr>
        <p:blipFill>
          <a:blip r:embed="rId3" cstate="print"/>
          <a:srcRect l="23271" t="20854" b="2742"/>
          <a:stretch>
            <a:fillRect/>
          </a:stretch>
        </p:blipFill>
        <p:spPr bwMode="auto">
          <a:xfrm>
            <a:off x="4876800" y="1143000"/>
            <a:ext cx="4038600" cy="3232532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</p:pic>
      <p:pic>
        <p:nvPicPr>
          <p:cNvPr id="2050" name="Picture 2" descr="Q:\2011 PRESENTATION\city sample sites 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143000"/>
            <a:ext cx="3810000" cy="32004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</p:pic>
      <p:pic>
        <p:nvPicPr>
          <p:cNvPr id="7" name="Picture 4" descr="PB20837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24200" y="3505200"/>
            <a:ext cx="4497242" cy="30480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</p:pic>
      <p:pic>
        <p:nvPicPr>
          <p:cNvPr id="2053" name="Picture 5" descr="C:\Documents and Settings\swetzel\Local Settings\Temporary Internet Files\Content.IE5\K87AJZNP\MC900241555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3380" y="4648200"/>
            <a:ext cx="1520620" cy="1447800"/>
          </a:xfrm>
          <a:prstGeom prst="rect">
            <a:avLst/>
          </a:prstGeom>
          <a:noFill/>
        </p:spPr>
      </p:pic>
      <p:pic>
        <p:nvPicPr>
          <p:cNvPr id="2055" name="Picture 7" descr="C:\Documents and Settings\swetzel\Local Settings\Temporary Internet Files\Content.IE5\K87AJZNP\MC900071219[1]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876800"/>
            <a:ext cx="2426733" cy="18212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941"/>
            <a:ext cx="9144000" cy="6990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" name="Group 18"/>
          <p:cNvGrpSpPr/>
          <p:nvPr/>
        </p:nvGrpSpPr>
        <p:grpSpPr>
          <a:xfrm>
            <a:off x="0" y="17767"/>
            <a:ext cx="4419600" cy="3716033"/>
            <a:chOff x="0" y="17767"/>
            <a:chExt cx="4419600" cy="3716033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17767"/>
              <a:ext cx="4038600" cy="3013256"/>
              <a:chOff x="0" y="17767"/>
              <a:chExt cx="4038600" cy="3013256"/>
            </a:xfrm>
          </p:grpSpPr>
          <p:pic>
            <p:nvPicPr>
              <p:cNvPr id="9" name="Picture 8" descr="navy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0" y="17767"/>
                <a:ext cx="4038600" cy="3013256"/>
              </a:xfrm>
              <a:prstGeom prst="rect">
                <a:avLst/>
              </a:prstGeom>
            </p:spPr>
          </p:pic>
          <p:sp>
            <p:nvSpPr>
              <p:cNvPr id="10" name="TextBox 9"/>
              <p:cNvSpPr txBox="1"/>
              <p:nvPr/>
            </p:nvSpPr>
            <p:spPr>
              <a:xfrm>
                <a:off x="762000" y="304800"/>
                <a:ext cx="239360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/>
                  <a:t>Navy Canal</a:t>
                </a:r>
                <a:endParaRPr lang="en-US" sz="3200" b="1" dirty="0"/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293059" y="2286000"/>
              <a:ext cx="1561133" cy="584775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2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chemeClr val="bg2"/>
                  </a:solidFill>
                </a:rPr>
                <a:t>0.085 mg/L TP</a:t>
              </a:r>
            </a:p>
            <a:p>
              <a:pPr algn="ctr"/>
              <a:r>
                <a:rPr lang="en-US" sz="1600" b="1" dirty="0" smtClean="0">
                  <a:solidFill>
                    <a:schemeClr val="bg2"/>
                  </a:solidFill>
                </a:rPr>
                <a:t>0.75 mg/L TN</a:t>
              </a:r>
              <a:endParaRPr lang="en-US" sz="1600" b="1" dirty="0">
                <a:solidFill>
                  <a:schemeClr val="bg2"/>
                </a:solidFill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 bwMode="auto">
            <a:xfrm rot="16200000" flipH="1">
              <a:off x="3771900" y="3086100"/>
              <a:ext cx="838200" cy="45720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4" name="Group 23"/>
          <p:cNvGrpSpPr/>
          <p:nvPr/>
        </p:nvGrpSpPr>
        <p:grpSpPr>
          <a:xfrm>
            <a:off x="4953000" y="3352800"/>
            <a:ext cx="4191000" cy="3505200"/>
            <a:chOff x="4953000" y="3352800"/>
            <a:chExt cx="4191000" cy="3505200"/>
          </a:xfrm>
        </p:grpSpPr>
        <p:grpSp>
          <p:nvGrpSpPr>
            <p:cNvPr id="6" name="Group 5"/>
            <p:cNvGrpSpPr/>
            <p:nvPr/>
          </p:nvGrpSpPr>
          <p:grpSpPr>
            <a:xfrm>
              <a:off x="5791200" y="3505200"/>
              <a:ext cx="3352800" cy="3352800"/>
              <a:chOff x="5791200" y="3505200"/>
              <a:chExt cx="3352800" cy="3352800"/>
            </a:xfrm>
          </p:grpSpPr>
          <p:pic>
            <p:nvPicPr>
              <p:cNvPr id="4" name="Picture 2" descr="Q:\2011 PRESENTATION\city sample sites 001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791200" y="3505200"/>
                <a:ext cx="3352800" cy="3352800"/>
              </a:xfrm>
              <a:prstGeom prst="rect">
                <a:avLst/>
              </a:prstGeom>
              <a:noFill/>
              <a:ln w="19050">
                <a:noFill/>
              </a:ln>
            </p:spPr>
          </p:pic>
          <p:sp>
            <p:nvSpPr>
              <p:cNvPr id="5" name="TextBox 4"/>
              <p:cNvSpPr txBox="1"/>
              <p:nvPr/>
            </p:nvSpPr>
            <p:spPr>
              <a:xfrm>
                <a:off x="6248400" y="3733800"/>
                <a:ext cx="1497794" cy="419604"/>
              </a:xfrm>
              <a:prstGeom prst="rect">
                <a:avLst/>
              </a:prstGeom>
              <a:noFill/>
              <a:ln w="19050">
                <a:solidFill>
                  <a:srgbClr val="00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/>
                  <a:t>Chub Creek</a:t>
                </a:r>
                <a:endParaRPr lang="en-US" sz="3200" b="1" dirty="0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770059" y="5943600"/>
              <a:ext cx="1561133" cy="584775"/>
            </a:xfrm>
            <a:prstGeom prst="rect">
              <a:avLst/>
            </a:prstGeom>
            <a:solidFill>
              <a:schemeClr val="tx1"/>
            </a:solidFill>
            <a:ln w="15875">
              <a:solidFill>
                <a:schemeClr val="bg2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chemeClr val="bg2"/>
                  </a:solidFill>
                </a:rPr>
                <a:t>0.482 mg/L TP</a:t>
              </a:r>
            </a:p>
            <a:p>
              <a:pPr algn="ctr"/>
              <a:r>
                <a:rPr lang="en-US" sz="1600" b="1" dirty="0" smtClean="0">
                  <a:solidFill>
                    <a:schemeClr val="bg2"/>
                  </a:solidFill>
                </a:rPr>
                <a:t>1.87 mg/L TN</a:t>
              </a:r>
              <a:endParaRPr lang="en-US" sz="1600" b="1" dirty="0">
                <a:solidFill>
                  <a:schemeClr val="bg2"/>
                </a:solidFill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 bwMode="auto">
            <a:xfrm>
              <a:off x="4953000" y="3352800"/>
              <a:ext cx="990600" cy="30480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7" name="Group 26"/>
          <p:cNvGrpSpPr/>
          <p:nvPr/>
        </p:nvGrpSpPr>
        <p:grpSpPr>
          <a:xfrm>
            <a:off x="0" y="4114800"/>
            <a:ext cx="3733800" cy="2877833"/>
            <a:chOff x="0" y="4114800"/>
            <a:chExt cx="3733800" cy="2877833"/>
          </a:xfrm>
        </p:grpSpPr>
        <p:grpSp>
          <p:nvGrpSpPr>
            <p:cNvPr id="14" name="Group 13"/>
            <p:cNvGrpSpPr/>
            <p:nvPr/>
          </p:nvGrpSpPr>
          <p:grpSpPr>
            <a:xfrm>
              <a:off x="0" y="4343400"/>
              <a:ext cx="3550708" cy="2649233"/>
              <a:chOff x="0" y="4343400"/>
              <a:chExt cx="3550708" cy="2649233"/>
            </a:xfrm>
          </p:grpSpPr>
          <p:pic>
            <p:nvPicPr>
              <p:cNvPr id="12" name="Picture 11" descr="six 2.jp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0" y="4343400"/>
                <a:ext cx="3550708" cy="2649233"/>
              </a:xfrm>
              <a:prstGeom prst="rect">
                <a:avLst/>
              </a:prstGeom>
            </p:spPr>
          </p:pic>
          <p:sp>
            <p:nvSpPr>
              <p:cNvPr id="13" name="TextBox 12"/>
              <p:cNvSpPr txBox="1"/>
              <p:nvPr/>
            </p:nvSpPr>
            <p:spPr>
              <a:xfrm>
                <a:off x="304800" y="4572000"/>
                <a:ext cx="296427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/>
                  <a:t>Six Mile Creek</a:t>
                </a:r>
                <a:endParaRPr lang="en-US" sz="3200" b="1" dirty="0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52400" y="6273225"/>
              <a:ext cx="1561133" cy="584775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bg2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2"/>
                  </a:solidFill>
                </a:rPr>
                <a:t>0.158 mg/L TP</a:t>
              </a:r>
            </a:p>
            <a:p>
              <a:r>
                <a:rPr lang="en-US" sz="1600" b="1" dirty="0" smtClean="0">
                  <a:solidFill>
                    <a:schemeClr val="bg2"/>
                  </a:solidFill>
                </a:rPr>
                <a:t>1.46 mg/L TN</a:t>
              </a:r>
              <a:endParaRPr lang="en-US" sz="1600" b="1" dirty="0">
                <a:solidFill>
                  <a:schemeClr val="bg2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 bwMode="auto">
            <a:xfrm rot="5400000" flipH="1" flipV="1">
              <a:off x="3429000" y="4114800"/>
              <a:ext cx="304800" cy="30480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6051" t="14547" r="30914" b="14913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638800" y="609600"/>
            <a:ext cx="13852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2"/>
                </a:solidFill>
              </a:rPr>
              <a:t>0.482 mg/L TP</a:t>
            </a:r>
          </a:p>
          <a:p>
            <a:r>
              <a:rPr lang="en-US" sz="1400" b="1" dirty="0" smtClean="0">
                <a:solidFill>
                  <a:schemeClr val="bg2"/>
                </a:solidFill>
              </a:rPr>
              <a:t>1.87 mg/L TN</a:t>
            </a:r>
            <a:endParaRPr lang="en-US" sz="1400" b="1" dirty="0">
              <a:solidFill>
                <a:schemeClr val="bg2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81000" y="1828800"/>
            <a:ext cx="5562600" cy="4672584"/>
            <a:chOff x="152400" y="914400"/>
            <a:chExt cx="5562600" cy="4672584"/>
          </a:xfrm>
        </p:grpSpPr>
        <p:pic>
          <p:nvPicPr>
            <p:cNvPr id="13" name="Picture 2" descr="Q:\2011 PRESENTATION\city sample sites 001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2400" y="914400"/>
              <a:ext cx="5562600" cy="4672584"/>
            </a:xfrm>
            <a:prstGeom prst="rect">
              <a:avLst/>
            </a:prstGeom>
            <a:noFill/>
            <a:ln w="19050">
              <a:solidFill>
                <a:srgbClr val="000000"/>
              </a:solidFill>
            </a:ln>
          </p:spPr>
        </p:pic>
        <p:sp>
          <p:nvSpPr>
            <p:cNvPr id="14" name="TextBox 13"/>
            <p:cNvSpPr txBox="1"/>
            <p:nvPr/>
          </p:nvSpPr>
          <p:spPr>
            <a:xfrm>
              <a:off x="1600200" y="1143000"/>
              <a:ext cx="2484976" cy="584775"/>
            </a:xfrm>
            <a:prstGeom prst="rect">
              <a:avLst/>
            </a:prstGeom>
            <a:noFill/>
            <a:ln w="19050"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/>
                <a:t>Chub Creek</a:t>
              </a:r>
              <a:endParaRPr lang="en-US" sz="3200" b="1" dirty="0"/>
            </a:p>
          </p:txBody>
        </p:sp>
      </p:grp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9941"/>
            <a:ext cx="9144000" cy="6990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" name="Group 25"/>
          <p:cNvGrpSpPr/>
          <p:nvPr/>
        </p:nvGrpSpPr>
        <p:grpSpPr>
          <a:xfrm>
            <a:off x="0" y="0"/>
            <a:ext cx="3803200" cy="3886200"/>
            <a:chOff x="0" y="0"/>
            <a:chExt cx="3803200" cy="3886200"/>
          </a:xfrm>
        </p:grpSpPr>
        <p:grpSp>
          <p:nvGrpSpPr>
            <p:cNvPr id="22" name="Group 21"/>
            <p:cNvGrpSpPr/>
            <p:nvPr/>
          </p:nvGrpSpPr>
          <p:grpSpPr>
            <a:xfrm>
              <a:off x="0" y="0"/>
              <a:ext cx="3803200" cy="2971800"/>
              <a:chOff x="5410200" y="228600"/>
              <a:chExt cx="3803200" cy="2971800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5410200" y="228600"/>
                <a:ext cx="3803200" cy="2971800"/>
                <a:chOff x="-342900" y="-82550"/>
                <a:chExt cx="4171950" cy="3112954"/>
              </a:xfrm>
            </p:grpSpPr>
            <p:pic>
              <p:nvPicPr>
                <p:cNvPr id="11" name="Picture 4" descr="Q:\2011 PRESENTATION\city sample sites 010.jpg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-342900" y="-82550"/>
                  <a:ext cx="4171950" cy="3112954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</p:pic>
            <p:sp>
              <p:nvSpPr>
                <p:cNvPr id="12" name="Rectangle 11"/>
                <p:cNvSpPr/>
                <p:nvPr/>
              </p:nvSpPr>
              <p:spPr>
                <a:xfrm>
                  <a:off x="-152400" y="0"/>
                  <a:ext cx="3909334" cy="483593"/>
                </a:xfrm>
                <a:prstGeom prst="rect">
                  <a:avLst/>
                </a:prstGeom>
                <a:ln w="1905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="1" dirty="0" smtClean="0"/>
                    <a:t>Soldier’s Creek - Upstr</a:t>
                  </a:r>
                  <a:r>
                    <a:rPr lang="en-US" sz="2400" b="1" dirty="0" smtClean="0"/>
                    <a:t>eam</a:t>
                  </a:r>
                  <a:endParaRPr lang="en-US" sz="2400" b="1" dirty="0"/>
                </a:p>
              </p:txBody>
            </p:sp>
          </p:grpSp>
          <p:sp>
            <p:nvSpPr>
              <p:cNvPr id="19" name="TextBox 18"/>
              <p:cNvSpPr txBox="1"/>
              <p:nvPr/>
            </p:nvSpPr>
            <p:spPr>
              <a:xfrm>
                <a:off x="5638800" y="2438400"/>
                <a:ext cx="1561133" cy="584775"/>
              </a:xfrm>
              <a:prstGeom prst="rect">
                <a:avLst/>
              </a:prstGeom>
              <a:solidFill>
                <a:schemeClr val="tx1"/>
              </a:solidFill>
              <a:ln w="25400">
                <a:solidFill>
                  <a:schemeClr val="bg2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>
                    <a:solidFill>
                      <a:schemeClr val="bg2"/>
                    </a:solidFill>
                  </a:rPr>
                  <a:t>0.069 mg/L TP</a:t>
                </a:r>
              </a:p>
              <a:p>
                <a:r>
                  <a:rPr lang="en-US" sz="1600" b="1" dirty="0" smtClean="0">
                    <a:solidFill>
                      <a:schemeClr val="bg2"/>
                    </a:solidFill>
                  </a:rPr>
                  <a:t>1.32 mg/L TN</a:t>
                </a:r>
                <a:endParaRPr lang="en-US" sz="1600" b="1" dirty="0">
                  <a:solidFill>
                    <a:schemeClr val="bg2"/>
                  </a:solidFill>
                </a:endParaRPr>
              </a:p>
            </p:txBody>
          </p:sp>
        </p:grpSp>
        <p:cxnSp>
          <p:nvCxnSpPr>
            <p:cNvPr id="24" name="Straight Connector 23"/>
            <p:cNvCxnSpPr/>
            <p:nvPr/>
          </p:nvCxnSpPr>
          <p:spPr bwMode="auto">
            <a:xfrm rot="10800000" flipV="1">
              <a:off x="2590800" y="2895600"/>
              <a:ext cx="1143000" cy="99060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9" name="Group 28"/>
          <p:cNvGrpSpPr/>
          <p:nvPr/>
        </p:nvGrpSpPr>
        <p:grpSpPr>
          <a:xfrm>
            <a:off x="3124200" y="3352800"/>
            <a:ext cx="6019800" cy="3385088"/>
            <a:chOff x="3124200" y="3352800"/>
            <a:chExt cx="6019800" cy="3385088"/>
          </a:xfrm>
        </p:grpSpPr>
        <p:grpSp>
          <p:nvGrpSpPr>
            <p:cNvPr id="16" name="Group 15"/>
            <p:cNvGrpSpPr/>
            <p:nvPr/>
          </p:nvGrpSpPr>
          <p:grpSpPr>
            <a:xfrm>
              <a:off x="5410200" y="3352800"/>
              <a:ext cx="3733800" cy="3385088"/>
              <a:chOff x="7010400" y="3203602"/>
              <a:chExt cx="4419600" cy="3537488"/>
            </a:xfrm>
          </p:grpSpPr>
          <p:pic>
            <p:nvPicPr>
              <p:cNvPr id="17" name="Picture 5" descr="PB208451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 l="23271" t="20854" b="2742"/>
              <a:stretch>
                <a:fillRect/>
              </a:stretch>
            </p:blipFill>
            <p:spPr bwMode="auto">
              <a:xfrm>
                <a:off x="7010400" y="3203602"/>
                <a:ext cx="4419600" cy="3537488"/>
              </a:xfrm>
              <a:prstGeom prst="rect">
                <a:avLst/>
              </a:prstGeom>
              <a:noFill/>
              <a:ln w="19050">
                <a:noFill/>
              </a:ln>
            </p:spPr>
          </p:pic>
          <p:sp>
            <p:nvSpPr>
              <p:cNvPr id="18" name="TextBox 17"/>
              <p:cNvSpPr txBox="1"/>
              <p:nvPr/>
            </p:nvSpPr>
            <p:spPr>
              <a:xfrm>
                <a:off x="7280988" y="3362863"/>
                <a:ext cx="3920474" cy="418123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/>
                  <a:t>Soldier’s Creek @ CR 419</a:t>
                </a:r>
                <a:endParaRPr lang="en-US" sz="2000" b="1" dirty="0"/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5867400" y="5867400"/>
              <a:ext cx="1561133" cy="584775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2"/>
                  </a:solidFill>
                </a:rPr>
                <a:t>0.145 mg/L TP</a:t>
              </a:r>
            </a:p>
            <a:p>
              <a:r>
                <a:rPr lang="en-US" sz="1600" b="1" dirty="0" smtClean="0">
                  <a:solidFill>
                    <a:schemeClr val="bg2"/>
                  </a:solidFill>
                </a:rPr>
                <a:t>1.10 mg/L TN</a:t>
              </a:r>
              <a:endParaRPr lang="en-US" sz="1600" b="1" dirty="0">
                <a:solidFill>
                  <a:schemeClr val="bg2"/>
                </a:solidFill>
              </a:endParaRPr>
            </a:p>
          </p:txBody>
        </p:sp>
        <p:cxnSp>
          <p:nvCxnSpPr>
            <p:cNvPr id="28" name="Straight Connector 27"/>
            <p:cNvCxnSpPr/>
            <p:nvPr/>
          </p:nvCxnSpPr>
          <p:spPr bwMode="auto">
            <a:xfrm rot="10800000" flipV="1">
              <a:off x="3124200" y="4267200"/>
              <a:ext cx="2286000" cy="15240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2" name="Group 31"/>
          <p:cNvGrpSpPr/>
          <p:nvPr/>
        </p:nvGrpSpPr>
        <p:grpSpPr>
          <a:xfrm>
            <a:off x="228600" y="4191000"/>
            <a:ext cx="2624436" cy="1043464"/>
            <a:chOff x="228600" y="4191000"/>
            <a:chExt cx="2624436" cy="1043464"/>
          </a:xfrm>
        </p:grpSpPr>
        <p:sp>
          <p:nvSpPr>
            <p:cNvPr id="20" name="TextBox 19"/>
            <p:cNvSpPr txBox="1"/>
            <p:nvPr/>
          </p:nvSpPr>
          <p:spPr>
            <a:xfrm>
              <a:off x="228600" y="4495800"/>
              <a:ext cx="2624436" cy="738664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chemeClr val="bg2"/>
                  </a:solidFill>
                </a:rPr>
                <a:t>Soldier’s Creek-Downstream</a:t>
              </a:r>
            </a:p>
            <a:p>
              <a:r>
                <a:rPr lang="en-US" sz="1400" b="1" dirty="0" smtClean="0">
                  <a:solidFill>
                    <a:schemeClr val="bg2"/>
                  </a:solidFill>
                </a:rPr>
                <a:t>0.083 mg/L TP</a:t>
              </a:r>
            </a:p>
            <a:p>
              <a:r>
                <a:rPr lang="en-US" sz="1400" b="1" dirty="0" smtClean="0">
                  <a:solidFill>
                    <a:schemeClr val="bg2"/>
                  </a:solidFill>
                </a:rPr>
                <a:t>1.79 mg/L TN</a:t>
              </a:r>
              <a:endParaRPr lang="en-US" sz="1400" b="1" dirty="0">
                <a:solidFill>
                  <a:schemeClr val="bg2"/>
                </a:solidFill>
              </a:endParaRPr>
            </a:p>
          </p:txBody>
        </p:sp>
        <p:cxnSp>
          <p:nvCxnSpPr>
            <p:cNvPr id="31" name="Straight Connector 30"/>
            <p:cNvCxnSpPr/>
            <p:nvPr/>
          </p:nvCxnSpPr>
          <p:spPr bwMode="auto">
            <a:xfrm rot="5400000" flipH="1" flipV="1">
              <a:off x="2552700" y="4305300"/>
              <a:ext cx="304800" cy="7620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6051" t="14547" r="30914" b="14913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638800" y="609600"/>
            <a:ext cx="13852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2"/>
                </a:solidFill>
              </a:rPr>
              <a:t>0.482 mg/L TP</a:t>
            </a:r>
          </a:p>
          <a:p>
            <a:r>
              <a:rPr lang="en-US" sz="1400" b="1" dirty="0" smtClean="0">
                <a:solidFill>
                  <a:schemeClr val="bg2"/>
                </a:solidFill>
              </a:rPr>
              <a:t>1.87 mg/L TN</a:t>
            </a:r>
            <a:endParaRPr lang="en-US" sz="1400" b="1" dirty="0">
              <a:solidFill>
                <a:schemeClr val="bg2"/>
              </a:solidFill>
            </a:endParaRPr>
          </a:p>
        </p:txBody>
      </p:sp>
      <p:grpSp>
        <p:nvGrpSpPr>
          <p:cNvPr id="2" name="Group 14"/>
          <p:cNvGrpSpPr/>
          <p:nvPr/>
        </p:nvGrpSpPr>
        <p:grpSpPr>
          <a:xfrm>
            <a:off x="381000" y="1828800"/>
            <a:ext cx="5562600" cy="4672584"/>
            <a:chOff x="152400" y="914400"/>
            <a:chExt cx="5562600" cy="4672584"/>
          </a:xfrm>
        </p:grpSpPr>
        <p:pic>
          <p:nvPicPr>
            <p:cNvPr id="13" name="Picture 2" descr="Q:\2011 PRESENTATION\city sample sites 001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2400" y="914400"/>
              <a:ext cx="5562600" cy="4672584"/>
            </a:xfrm>
            <a:prstGeom prst="rect">
              <a:avLst/>
            </a:prstGeom>
            <a:noFill/>
            <a:ln w="19050">
              <a:solidFill>
                <a:srgbClr val="000000"/>
              </a:solidFill>
            </a:ln>
          </p:spPr>
        </p:pic>
        <p:sp>
          <p:nvSpPr>
            <p:cNvPr id="14" name="TextBox 13"/>
            <p:cNvSpPr txBox="1"/>
            <p:nvPr/>
          </p:nvSpPr>
          <p:spPr>
            <a:xfrm>
              <a:off x="1600200" y="1143000"/>
              <a:ext cx="2484976" cy="584775"/>
            </a:xfrm>
            <a:prstGeom prst="rect">
              <a:avLst/>
            </a:prstGeom>
            <a:noFill/>
            <a:ln w="19050"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/>
                <a:t>Chub Creek</a:t>
              </a:r>
              <a:endParaRPr lang="en-US" sz="3200" b="1" dirty="0"/>
            </a:p>
          </p:txBody>
        </p:sp>
      </p:grp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9941"/>
            <a:ext cx="9144000" cy="6990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" name="Group 17"/>
          <p:cNvGrpSpPr/>
          <p:nvPr/>
        </p:nvGrpSpPr>
        <p:grpSpPr>
          <a:xfrm>
            <a:off x="3429000" y="152400"/>
            <a:ext cx="5564042" cy="4495800"/>
            <a:chOff x="3429000" y="152400"/>
            <a:chExt cx="5564042" cy="4495800"/>
          </a:xfrm>
        </p:grpSpPr>
        <p:grpSp>
          <p:nvGrpSpPr>
            <p:cNvPr id="22" name="Group 21"/>
            <p:cNvGrpSpPr/>
            <p:nvPr/>
          </p:nvGrpSpPr>
          <p:grpSpPr>
            <a:xfrm>
              <a:off x="4953000" y="152400"/>
              <a:ext cx="4040042" cy="3048000"/>
              <a:chOff x="533400" y="2209800"/>
              <a:chExt cx="4040042" cy="3030538"/>
            </a:xfrm>
          </p:grpSpPr>
          <p:pic>
            <p:nvPicPr>
              <p:cNvPr id="23" name="Picture 4" descr="PB208379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33400" y="2209800"/>
                <a:ext cx="4040042" cy="3030538"/>
              </a:xfrm>
              <a:prstGeom prst="rect">
                <a:avLst/>
              </a:prstGeom>
              <a:noFill/>
              <a:ln w="19050">
                <a:noFill/>
              </a:ln>
            </p:spPr>
          </p:pic>
          <p:sp>
            <p:nvSpPr>
              <p:cNvPr id="24" name="Rectangle 23"/>
              <p:cNvSpPr/>
              <p:nvPr/>
            </p:nvSpPr>
            <p:spPr>
              <a:xfrm>
                <a:off x="609600" y="2362200"/>
                <a:ext cx="3829895" cy="461665"/>
              </a:xfrm>
              <a:prstGeom prst="rect">
                <a:avLst/>
              </a:prstGeom>
              <a:ln w="19050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/>
                  <a:t>Gee Creek - Downstream</a:t>
                </a:r>
                <a:endParaRPr lang="en-US" sz="2400" b="1" dirty="0"/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5105400" y="2514600"/>
              <a:ext cx="1503425" cy="584775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2"/>
                  </a:solidFill>
                </a:rPr>
                <a:t>0.136mg/L TP</a:t>
              </a:r>
            </a:p>
            <a:p>
              <a:r>
                <a:rPr lang="en-US" sz="1600" b="1" dirty="0" smtClean="0">
                  <a:solidFill>
                    <a:schemeClr val="bg2"/>
                  </a:solidFill>
                </a:rPr>
                <a:t>1.12 mg/L TN</a:t>
              </a:r>
              <a:endParaRPr lang="en-US" sz="1600" b="1" dirty="0">
                <a:solidFill>
                  <a:schemeClr val="bg2"/>
                </a:solidFill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 bwMode="auto">
            <a:xfrm rot="5400000">
              <a:off x="3314700" y="3009900"/>
              <a:ext cx="1752600" cy="152400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9" name="Group 28"/>
          <p:cNvGrpSpPr/>
          <p:nvPr/>
        </p:nvGrpSpPr>
        <p:grpSpPr>
          <a:xfrm>
            <a:off x="2819400" y="3352800"/>
            <a:ext cx="6172200" cy="3200400"/>
            <a:chOff x="2819400" y="3352800"/>
            <a:chExt cx="6172200" cy="3200400"/>
          </a:xfrm>
        </p:grpSpPr>
        <p:grpSp>
          <p:nvGrpSpPr>
            <p:cNvPr id="25" name="Group 24"/>
            <p:cNvGrpSpPr/>
            <p:nvPr/>
          </p:nvGrpSpPr>
          <p:grpSpPr>
            <a:xfrm>
              <a:off x="4953000" y="3352800"/>
              <a:ext cx="4038600" cy="3200400"/>
              <a:chOff x="-2362200" y="3733800"/>
              <a:chExt cx="4187022" cy="3124200"/>
            </a:xfrm>
          </p:grpSpPr>
          <p:pic>
            <p:nvPicPr>
              <p:cNvPr id="26" name="Picture 3" descr="Q:\2011 PRESENTATION\city sample sites 007.jp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-2362200" y="3733800"/>
                <a:ext cx="4187022" cy="3124200"/>
              </a:xfrm>
              <a:prstGeom prst="rect">
                <a:avLst/>
              </a:prstGeom>
              <a:noFill/>
              <a:ln w="19050">
                <a:noFill/>
              </a:ln>
            </p:spPr>
          </p:pic>
          <p:sp>
            <p:nvSpPr>
              <p:cNvPr id="27" name="Rectangle 26"/>
              <p:cNvSpPr/>
              <p:nvPr/>
            </p:nvSpPr>
            <p:spPr>
              <a:xfrm>
                <a:off x="-1981200" y="3886200"/>
                <a:ext cx="3403496" cy="461665"/>
              </a:xfrm>
              <a:prstGeom prst="rect">
                <a:avLst/>
              </a:prstGeom>
              <a:ln w="19050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/>
                  <a:t>Gee Creek - Upstream</a:t>
                </a:r>
                <a:endParaRPr lang="en-US" sz="2400" b="1" dirty="0"/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5105400" y="5867400"/>
              <a:ext cx="1561133" cy="584775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2"/>
                  </a:solidFill>
                </a:rPr>
                <a:t>0.043 mg/L TP</a:t>
              </a:r>
            </a:p>
            <a:p>
              <a:r>
                <a:rPr lang="en-US" sz="1600" b="1" dirty="0" smtClean="0">
                  <a:solidFill>
                    <a:schemeClr val="bg2"/>
                  </a:solidFill>
                </a:rPr>
                <a:t>0.88 mg/L TN</a:t>
              </a:r>
              <a:endParaRPr lang="en-US" sz="1600" b="1" dirty="0">
                <a:solidFill>
                  <a:schemeClr val="bg2"/>
                </a:solidFill>
              </a:endParaRPr>
            </a:p>
          </p:txBody>
        </p:sp>
        <p:cxnSp>
          <p:nvCxnSpPr>
            <p:cNvPr id="28" name="Straight Connector 27"/>
            <p:cNvCxnSpPr/>
            <p:nvPr/>
          </p:nvCxnSpPr>
          <p:spPr bwMode="auto">
            <a:xfrm rot="10800000">
              <a:off x="2819400" y="5105400"/>
              <a:ext cx="2133600" cy="7620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eminole County Dark Blue">
  <a:themeElements>
    <a:clrScheme name="Blue gel design template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Blue gel design templat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ue gel design template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gel design template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gel design template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gel design template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gel design template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gel design template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gel design template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gel design template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gel design template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gel design template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gel design template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gel design template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gel design template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gel design template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3815</TotalTime>
  <Words>233</Words>
  <Application>Microsoft Office PowerPoint</Application>
  <PresentationFormat>On-screen Show (4:3)</PresentationFormat>
  <Paragraphs>104</Paragraphs>
  <Slides>16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Seminole County Dark Blue</vt:lpstr>
      <vt:lpstr>Seminole County  Jesup BMAP Monitoring Update  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Manager/>
  <Company>Seminole County Government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Title</dc:title>
  <dc:subject/>
  <dc:creator>Erin K. Maciejewski</dc:creator>
  <cp:keywords/>
  <dc:description/>
  <cp:lastModifiedBy>SWetzel</cp:lastModifiedBy>
  <cp:revision>445</cp:revision>
  <cp:lastPrinted>1601-01-01T00:00:00Z</cp:lastPrinted>
  <dcterms:created xsi:type="dcterms:W3CDTF">2008-11-13T16:39:59Z</dcterms:created>
  <dcterms:modified xsi:type="dcterms:W3CDTF">2011-07-21T12:38:18Z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TC010721191033</vt:lpwstr>
  </property>
</Properties>
</file>