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32" r:id="rId1"/>
  </p:sldMasterIdLst>
  <p:notesMasterIdLst>
    <p:notesMasterId r:id="rId16"/>
  </p:notesMasterIdLst>
  <p:sldIdLst>
    <p:sldId id="368" r:id="rId2"/>
    <p:sldId id="406" r:id="rId3"/>
    <p:sldId id="407" r:id="rId4"/>
    <p:sldId id="408" r:id="rId5"/>
    <p:sldId id="409" r:id="rId6"/>
    <p:sldId id="410" r:id="rId7"/>
    <p:sldId id="411" r:id="rId8"/>
    <p:sldId id="440" r:id="rId9"/>
    <p:sldId id="412" r:id="rId10"/>
    <p:sldId id="441" r:id="rId11"/>
    <p:sldId id="413" r:id="rId12"/>
    <p:sldId id="418" r:id="rId13"/>
    <p:sldId id="414" r:id="rId14"/>
    <p:sldId id="439" r:id="rId15"/>
  </p:sldIdLst>
  <p:sldSz cx="9144000" cy="6858000" type="screen4x3"/>
  <p:notesSz cx="7010400" cy="9296400"/>
  <p:embeddedFontLst>
    <p:embeddedFont>
      <p:font typeface="Comic Sans MS" pitchFamily="66" charset="0"/>
      <p:regular r:id="rId17"/>
      <p:bold r:id="rId18"/>
    </p:embeddedFont>
    <p:embeddedFont>
      <p:font typeface="Arial Unicode MS" pitchFamily="34" charset="-128"/>
      <p:regular r:id="rId19"/>
    </p:embeddedFont>
    <p:embeddedFont>
      <p:font typeface="Calibri" pitchFamily="34" charset="0"/>
      <p:regular r:id="rId20"/>
      <p:bold r:id="rId21"/>
      <p:italic r:id="rId22"/>
      <p:boldItalic r:id="rId23"/>
    </p:embeddedFont>
    <p:embeddedFont>
      <p:font typeface="Verdana"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29CB"/>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86518" autoAdjust="0"/>
  </p:normalViewPr>
  <p:slideViewPr>
    <p:cSldViewPr>
      <p:cViewPr varScale="1">
        <p:scale>
          <a:sx n="94" d="100"/>
          <a:sy n="94" d="100"/>
        </p:scale>
        <p:origin x="-486"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B3D237C-8ABB-47EB-A038-3CFE4DA70C5E}" type="datetimeFigureOut">
              <a:rPr lang="en-US" smtClean="0"/>
              <a:pPr/>
              <a:t>10/7/2010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2863C52-DB4F-43FA-A903-D3A7800C6B5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863C52-DB4F-43FA-A903-D3A7800C6B54}" type="slidenum">
              <a:rPr lang="en-US" smtClean="0"/>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130425"/>
            <a:ext cx="68580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667000" y="3886200"/>
            <a:ext cx="5105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61200" y="304800"/>
            <a:ext cx="17780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27200" y="304800"/>
            <a:ext cx="51816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cene3d>
            <a:camera prst="orthographicFront"/>
            <a:lightRig rig="threePt" dir="t"/>
          </a:scene3d>
          <a:sp3d extrusionH="57150">
            <a:bevelT w="38100" h="38100"/>
            <a:extrusionClr>
              <a:schemeClr val="tx2">
                <a:lumMod val="75000"/>
              </a:schemeClr>
            </a:extrusionClr>
          </a:sp3d>
        </p:spPr>
        <p:txBody>
          <a:bodyPr anchor="t" anchorCtr="1">
            <a:sp3d extrusionH="57150">
              <a:bevelT w="38100" h="38100"/>
              <a:extrusionClr>
                <a:schemeClr val="accent5">
                  <a:lumMod val="60000"/>
                  <a:lumOff val="40000"/>
                </a:schemeClr>
              </a:extrusionClr>
            </a:sp3d>
          </a:bodyPr>
          <a:lstStyle>
            <a:lvl1pPr>
              <a:defRPr>
                <a:solidFill>
                  <a:srgbClr val="F729CB"/>
                </a:solidFill>
                <a:latin typeface="Comic Sans MS" pitchFamily="66"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52600" y="1257300"/>
            <a:ext cx="3467100" cy="5143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72100" y="1257300"/>
            <a:ext cx="3467100" cy="5143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0"/>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3315" name="Rectangle 3"/>
          <p:cNvSpPr>
            <a:spLocks noGrp="1" noChangeArrowheads="1"/>
          </p:cNvSpPr>
          <p:nvPr>
            <p:ph type="title"/>
          </p:nvPr>
        </p:nvSpPr>
        <p:spPr bwMode="auto">
          <a:xfrm>
            <a:off x="1727200" y="304800"/>
            <a:ext cx="7112000" cy="704850"/>
          </a:xfrm>
          <a:prstGeom prst="rect">
            <a:avLst/>
          </a:prstGeom>
          <a:noFill/>
          <a:ln w="9525">
            <a:noFill/>
            <a:miter lim="800000"/>
            <a:headEnd/>
            <a:tailEnd/>
          </a:ln>
          <a:effectLst>
            <a:outerShdw sy="50000" rotWithShape="0">
              <a:schemeClr val="bg2"/>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3316" name="Rectangle 4"/>
          <p:cNvSpPr>
            <a:spLocks noGrp="1" noChangeArrowheads="1"/>
          </p:cNvSpPr>
          <p:nvPr>
            <p:ph type="body" idx="1"/>
          </p:nvPr>
        </p:nvSpPr>
        <p:spPr bwMode="auto">
          <a:xfrm>
            <a:off x="1752600" y="1257300"/>
            <a:ext cx="7086600" cy="51435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3330" name="Picture 18" descr="lilypad5.jpg                                                   00044EBDHD_1                           B40D4C00:"/>
          <p:cNvPicPr>
            <a:picLocks noChangeAspect="1" noChangeArrowheads="1"/>
          </p:cNvPicPr>
          <p:nvPr/>
        </p:nvPicPr>
        <p:blipFill>
          <a:blip r:embed="rId13" cstate="print"/>
          <a:srcRect/>
          <a:stretch>
            <a:fillRect/>
          </a:stretch>
        </p:blipFill>
        <p:spPr bwMode="auto">
          <a:xfrm>
            <a:off x="0" y="0"/>
            <a:ext cx="1600200" cy="6859588"/>
          </a:xfrm>
          <a:prstGeom prst="rect">
            <a:avLst/>
          </a:prstGeom>
          <a:noFill/>
        </p:spPr>
      </p:pic>
    </p:spTree>
  </p:cSld>
  <p:clrMap bg1="dk2" tx1="lt1" bg2="dk1"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txStyles>
    <p:titleStyle>
      <a:lvl1pPr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mj-lt"/>
          <a:ea typeface="+mj-ea"/>
          <a:cs typeface="+mj-cs"/>
        </a:defRPr>
      </a:lvl1pPr>
      <a:lvl2pPr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2pPr>
      <a:lvl3pPr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3pPr>
      <a:lvl4pPr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4pPr>
      <a:lvl5pPr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5pPr>
      <a:lvl6pPr marL="457200"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6pPr>
      <a:lvl7pPr marL="914400"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7pPr>
      <a:lvl8pPr marL="1371600"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8pPr>
      <a:lvl9pPr marL="1828800" algn="l" rtl="0" eaLnBrk="1" fontAlgn="base" hangingPunct="1">
        <a:spcBef>
          <a:spcPct val="0"/>
        </a:spcBef>
        <a:spcAft>
          <a:spcPct val="0"/>
        </a:spcAft>
        <a:defRPr sz="3600" b="1" i="1">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0"/>
        </a:spcBef>
        <a:spcAft>
          <a:spcPct val="0"/>
        </a:spcAft>
        <a:buClr>
          <a:srgbClr val="00FF00"/>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0"/>
        </a:spcBef>
        <a:spcAft>
          <a:spcPct val="0"/>
        </a:spcAft>
        <a:buClr>
          <a:srgbClr val="00FF00"/>
        </a:buClr>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0"/>
        </a:spcBef>
        <a:spcAft>
          <a:spcPct val="0"/>
        </a:spcAft>
        <a:buClr>
          <a:srgbClr val="00FF00"/>
        </a:buClr>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0"/>
        </a:spcBef>
        <a:spcAft>
          <a:spcPct val="0"/>
        </a:spcAft>
        <a:buClr>
          <a:srgbClr val="00FF00"/>
        </a:buClr>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0"/>
        </a:spcBef>
        <a:spcAft>
          <a:spcPct val="0"/>
        </a:spcAft>
        <a:buClr>
          <a:srgbClr val="00FF00"/>
        </a:buClr>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0"/>
        </a:spcBef>
        <a:spcAft>
          <a:spcPct val="0"/>
        </a:spcAft>
        <a:buClr>
          <a:srgbClr val="00FF00"/>
        </a:buClr>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0"/>
        </a:spcBef>
        <a:spcAft>
          <a:spcPct val="0"/>
        </a:spcAft>
        <a:buClr>
          <a:srgbClr val="00FF00"/>
        </a:buClr>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0"/>
        </a:spcBef>
        <a:spcAft>
          <a:spcPct val="0"/>
        </a:spcAft>
        <a:buClr>
          <a:srgbClr val="00FF00"/>
        </a:buClr>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0"/>
        </a:spcBef>
        <a:spcAft>
          <a:spcPct val="0"/>
        </a:spcAft>
        <a:buClr>
          <a:srgbClr val="00FF00"/>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sjrwmd.com/technicalreports/pdfs/SP/SJ2008-SP3.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1066800"/>
          </a:xfrm>
        </p:spPr>
        <p:txBody>
          <a:bodyPr/>
          <a:lstStyle/>
          <a:p>
            <a:pPr algn="ctr"/>
            <a:r>
              <a:rPr lang="en-US" sz="4000" dirty="0" smtClean="0">
                <a:solidFill>
                  <a:schemeClr val="tx1"/>
                </a:solidFill>
              </a:rPr>
              <a:t>And Now For Something </a:t>
            </a:r>
            <a:br>
              <a:rPr lang="en-US" sz="4000" dirty="0" smtClean="0">
                <a:solidFill>
                  <a:schemeClr val="tx1"/>
                </a:solidFill>
              </a:rPr>
            </a:br>
            <a:r>
              <a:rPr lang="en-US" sz="4000" dirty="0" smtClean="0">
                <a:solidFill>
                  <a:schemeClr val="tx1"/>
                </a:solidFill>
              </a:rPr>
              <a:t>Completely Different</a:t>
            </a:r>
            <a:endParaRPr lang="en-US" sz="4000" dirty="0">
              <a:solidFill>
                <a:schemeClr val="tx1"/>
              </a:solidFill>
            </a:endParaRPr>
          </a:p>
        </p:txBody>
      </p:sp>
      <p:pic>
        <p:nvPicPr>
          <p:cNvPr id="1027" name="Picture 3"/>
          <p:cNvPicPr>
            <a:picLocks noChangeAspect="1" noChangeArrowheads="1"/>
          </p:cNvPicPr>
          <p:nvPr/>
        </p:nvPicPr>
        <p:blipFill>
          <a:blip r:embed="rId2" cstate="print"/>
          <a:srcRect/>
          <a:stretch>
            <a:fillRect/>
          </a:stretch>
        </p:blipFill>
        <p:spPr bwMode="auto">
          <a:xfrm>
            <a:off x="5490028" y="1447800"/>
            <a:ext cx="3577772" cy="5181600"/>
          </a:xfrm>
          <a:prstGeom prst="rect">
            <a:avLst/>
          </a:prstGeom>
          <a:noFill/>
          <a:ln w="9525">
            <a:noFill/>
            <a:miter lim="800000"/>
            <a:headEnd/>
            <a:tailEnd/>
          </a:ln>
          <a:effectLst/>
        </p:spPr>
      </p:pic>
      <p:sp>
        <p:nvSpPr>
          <p:cNvPr id="7" name="Content Placeholder 2"/>
          <p:cNvSpPr txBox="1">
            <a:spLocks/>
          </p:cNvSpPr>
          <p:nvPr/>
        </p:nvSpPr>
        <p:spPr bwMode="auto">
          <a:xfrm>
            <a:off x="1600200" y="1957863"/>
            <a:ext cx="38862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Clr>
                <a:srgbClr val="FFFF00"/>
              </a:buClr>
              <a:buSzPct val="100000"/>
            </a:pPr>
            <a:r>
              <a:rPr lang="en-US" sz="3200" kern="0" dirty="0" smtClean="0">
                <a:effectLst>
                  <a:outerShdw blurRad="38100" dist="38100" dir="2700000" algn="tl">
                    <a:srgbClr val="000000"/>
                  </a:outerShdw>
                </a:effectLst>
                <a:latin typeface="Arial" pitchFamily="34" charset="0"/>
                <a:cs typeface="Arial" pitchFamily="34" charset="0"/>
              </a:rPr>
              <a:t>I want to take you back to Dr. Dave Tomasko’s presentation at the March 6, 2009 BMAP meeting and consider some recent data</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990600"/>
          </a:xfrm>
        </p:spPr>
        <p:txBody>
          <a:bodyPr/>
          <a:lstStyle/>
          <a:p>
            <a:pPr algn="ctr"/>
            <a:r>
              <a:rPr lang="en-US" sz="2800" dirty="0" smtClean="0">
                <a:solidFill>
                  <a:schemeClr val="tx1"/>
                </a:solidFill>
              </a:rPr>
              <a:t>Relationship Between Discharge &amp; Nitrate</a:t>
            </a:r>
            <a:br>
              <a:rPr lang="en-US" sz="2800" dirty="0" smtClean="0">
                <a:solidFill>
                  <a:schemeClr val="tx1"/>
                </a:solidFill>
              </a:rPr>
            </a:br>
            <a:r>
              <a:rPr lang="en-US" sz="2800" dirty="0" smtClean="0">
                <a:solidFill>
                  <a:schemeClr val="tx1"/>
                </a:solidFill>
              </a:rPr>
              <a:t>Rock Spring</a:t>
            </a:r>
            <a:endParaRPr lang="en-US" sz="2800" dirty="0">
              <a:solidFill>
                <a:schemeClr val="tx1"/>
              </a:solidFill>
            </a:endParaRPr>
          </a:p>
        </p:txBody>
      </p:sp>
      <p:pic>
        <p:nvPicPr>
          <p:cNvPr id="5123" name="Picture 3"/>
          <p:cNvPicPr>
            <a:picLocks noChangeAspect="1" noChangeArrowheads="1"/>
          </p:cNvPicPr>
          <p:nvPr/>
        </p:nvPicPr>
        <p:blipFill>
          <a:blip r:embed="rId2" cstate="print"/>
          <a:srcRect/>
          <a:stretch>
            <a:fillRect/>
          </a:stretch>
        </p:blipFill>
        <p:spPr bwMode="auto">
          <a:xfrm>
            <a:off x="2286000" y="1447800"/>
            <a:ext cx="5900737" cy="5155314"/>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dissolve">
                                      <p:cBhvr>
                                        <p:cTn id="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990600"/>
          </a:xfrm>
        </p:spPr>
        <p:txBody>
          <a:bodyPr/>
          <a:lstStyle/>
          <a:p>
            <a:pPr algn="ctr"/>
            <a:r>
              <a:rPr lang="en-US" sz="2800" dirty="0" smtClean="0">
                <a:solidFill>
                  <a:schemeClr val="tx1"/>
                </a:solidFill>
              </a:rPr>
              <a:t>Relationship Between Discharge &amp; Nitrate</a:t>
            </a:r>
            <a:endParaRPr lang="en-US" sz="2800" dirty="0">
              <a:solidFill>
                <a:schemeClr val="tx1"/>
              </a:solidFill>
            </a:endParaRPr>
          </a:p>
        </p:txBody>
      </p:sp>
      <p:sp>
        <p:nvSpPr>
          <p:cNvPr id="5" name="Content Placeholder 2"/>
          <p:cNvSpPr txBox="1">
            <a:spLocks/>
          </p:cNvSpPr>
          <p:nvPr/>
        </p:nvSpPr>
        <p:spPr bwMode="auto">
          <a:xfrm>
            <a:off x="1600200" y="1207531"/>
            <a:ext cx="74168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Clr>
                <a:srgbClr val="FFFF00"/>
              </a:buClr>
              <a:buSzPct val="100000"/>
            </a:pPr>
            <a:r>
              <a:rPr lang="en-US" sz="2400" dirty="0" smtClean="0">
                <a:latin typeface="Arial" pitchFamily="34" charset="0"/>
                <a:cs typeface="Arial" pitchFamily="34" charset="0"/>
              </a:rPr>
              <a:t>One explanation for this relationship is that discharge is the result of a mix of older Floridan water, which tends to be less enriched with nutrients, and younger, shallower groundwater that due to its proximity to the surface is more nutrient enriched.  During wetter periods when this shallower water contributes to the spring’s discharge, this younger water carries a higher nutrient content.  This explanation is supported by Copeland et al. (2009).</a:t>
            </a:r>
          </a:p>
          <a:p>
            <a:pPr marL="571500" lvl="0" indent="-571500" fontAlgn="base">
              <a:spcBef>
                <a:spcPct val="0"/>
              </a:spcBef>
              <a:spcAft>
                <a:spcPct val="0"/>
              </a:spcAft>
              <a:buClr>
                <a:srgbClr val="FFFF00"/>
              </a:buClr>
              <a:buSzPct val="100000"/>
            </a:pPr>
            <a:endParaRPr lang="en-US" sz="2400" kern="0" dirty="0" smtClean="0">
              <a:effectLst>
                <a:outerShdw blurRad="38100" dist="38100" dir="2700000" algn="tl">
                  <a:srgbClr val="000000"/>
                </a:outerShdw>
              </a:effectLst>
              <a:latin typeface="Arial" pitchFamily="34" charset="0"/>
              <a:cs typeface="Arial" pitchFamily="34" charset="0"/>
            </a:endParaRPr>
          </a:p>
        </p:txBody>
      </p:sp>
      <p:sp>
        <p:nvSpPr>
          <p:cNvPr id="6" name="Content Placeholder 2"/>
          <p:cNvSpPr txBox="1">
            <a:spLocks/>
          </p:cNvSpPr>
          <p:nvPr/>
        </p:nvSpPr>
        <p:spPr bwMode="auto">
          <a:xfrm>
            <a:off x="1600200" y="5226784"/>
            <a:ext cx="75438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000" dirty="0" smtClean="0">
                <a:latin typeface="Arial" pitchFamily="34" charset="0"/>
                <a:cs typeface="Arial" pitchFamily="34" charset="0"/>
              </a:rPr>
              <a:t>Copeland, R., N. A. Doran, A. J. White and S. B. Upchurch. 2009. Regional and Statewide Trends in Florida's Spring and Well Groundwater Quality (1991-2003). Florida Geological Survey Bulletin No. 69. Tallahassee, FL: Florida Department of Environmental Protection.</a:t>
            </a:r>
            <a:endParaRPr lang="en-US" sz="2000" kern="0" dirty="0" smtClean="0">
              <a:effectLst>
                <a:outerShdw blurRad="38100" dist="38100" dir="2700000" algn="tl">
                  <a:srgbClr val="000000"/>
                </a:outerShdw>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609600"/>
          </a:xfrm>
        </p:spPr>
        <p:txBody>
          <a:bodyPr/>
          <a:lstStyle/>
          <a:p>
            <a:pPr algn="ctr"/>
            <a:r>
              <a:rPr lang="en-US" sz="2800" dirty="0" smtClean="0">
                <a:solidFill>
                  <a:schemeClr val="tx1"/>
                </a:solidFill>
              </a:rPr>
              <a:t>Wekiva River Minimum Flows &amp; Levels</a:t>
            </a:r>
            <a:endParaRPr lang="en-US" sz="2800" dirty="0">
              <a:solidFill>
                <a:schemeClr val="tx1"/>
              </a:solidFill>
            </a:endParaRPr>
          </a:p>
        </p:txBody>
      </p:sp>
      <p:sp>
        <p:nvSpPr>
          <p:cNvPr id="5" name="Content Placeholder 2"/>
          <p:cNvSpPr txBox="1">
            <a:spLocks/>
          </p:cNvSpPr>
          <p:nvPr/>
        </p:nvSpPr>
        <p:spPr bwMode="auto">
          <a:xfrm>
            <a:off x="1600200" y="1066800"/>
            <a:ext cx="51054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indent="-457200" fontAlgn="base">
              <a:spcBef>
                <a:spcPct val="0"/>
              </a:spcBef>
              <a:spcAft>
                <a:spcPct val="0"/>
              </a:spcAft>
              <a:buClr>
                <a:schemeClr val="tx1"/>
              </a:buClr>
              <a:buSzPct val="100000"/>
              <a:buFont typeface="Arial" pitchFamily="34" charset="0"/>
              <a:buChar char="•"/>
            </a:pPr>
            <a:r>
              <a:rPr lang="en-US" sz="2400" dirty="0" smtClean="0">
                <a:latin typeface="Arial" pitchFamily="34" charset="0"/>
                <a:cs typeface="Arial" pitchFamily="34" charset="0"/>
              </a:rPr>
              <a:t>Five MFLs approved in 1992 for Wekiva River @ SR46</a:t>
            </a:r>
          </a:p>
          <a:p>
            <a:pPr marL="457200" indent="-457200" fontAlgn="base">
              <a:spcBef>
                <a:spcPct val="0"/>
              </a:spcBef>
              <a:spcAft>
                <a:spcPct val="0"/>
              </a:spcAft>
              <a:buClr>
                <a:schemeClr val="tx1"/>
              </a:buClr>
              <a:buSzPct val="100000"/>
              <a:buFont typeface="Arial" pitchFamily="34" charset="0"/>
              <a:buChar char="•"/>
            </a:pPr>
            <a:r>
              <a:rPr lang="en-US" sz="2400" dirty="0" smtClean="0">
                <a:latin typeface="Arial" pitchFamily="34" charset="0"/>
                <a:cs typeface="Arial" pitchFamily="34" charset="0"/>
              </a:rPr>
              <a:t>A 2008 analysis concluded that all discharge MFLs are being met (1936 – 2004 data).</a:t>
            </a:r>
            <a:endParaRPr lang="en-US" sz="2400" kern="0" dirty="0" smtClean="0">
              <a:effectLst>
                <a:outerShdw blurRad="38100" dist="38100" dir="2700000" algn="tl">
                  <a:srgbClr val="000000"/>
                </a:outerShdw>
              </a:effectLst>
              <a:latin typeface="Arial" pitchFamily="34" charset="0"/>
              <a:cs typeface="Arial" pitchFamily="34" charset="0"/>
            </a:endParaRPr>
          </a:p>
        </p:txBody>
      </p:sp>
      <p:sp>
        <p:nvSpPr>
          <p:cNvPr id="6" name="Content Placeholder 2"/>
          <p:cNvSpPr txBox="1">
            <a:spLocks/>
          </p:cNvSpPr>
          <p:nvPr/>
        </p:nvSpPr>
        <p:spPr bwMode="auto">
          <a:xfrm>
            <a:off x="1600200" y="6457890"/>
            <a:ext cx="754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000" dirty="0" smtClean="0">
                <a:latin typeface="Arial" pitchFamily="34" charset="0"/>
                <a:cs typeface="Arial" pitchFamily="34" charset="0"/>
                <a:hlinkClick r:id="rId2"/>
              </a:rPr>
              <a:t>http://www.sjrwmd.com/technicalreports/pdfs/SP/SJ2008-SP3.pdf</a:t>
            </a:r>
            <a:r>
              <a:rPr lang="en-US" sz="2000" dirty="0" smtClean="0">
                <a:latin typeface="Arial" pitchFamily="34" charset="0"/>
                <a:cs typeface="Arial" pitchFamily="34" charset="0"/>
              </a:rPr>
              <a:t> </a:t>
            </a:r>
            <a:endParaRPr lang="en-US" sz="2000" kern="0" dirty="0" smtClean="0">
              <a:effectLst>
                <a:outerShdw blurRad="38100" dist="38100" dir="2700000" algn="tl">
                  <a:srgbClr val="000000"/>
                </a:outerShdw>
              </a:effectLst>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6629400" y="914400"/>
            <a:ext cx="2354085" cy="3048000"/>
          </a:xfrm>
          <a:prstGeom prst="rect">
            <a:avLst/>
          </a:prstGeom>
          <a:noFill/>
          <a:ln w="9525">
            <a:noFill/>
            <a:miter lim="800000"/>
            <a:headEnd/>
            <a:tailEnd/>
          </a:ln>
          <a:effectLst/>
        </p:spPr>
      </p:pic>
      <p:sp>
        <p:nvSpPr>
          <p:cNvPr id="7" name="Content Placeholder 2"/>
          <p:cNvSpPr txBox="1">
            <a:spLocks/>
          </p:cNvSpPr>
          <p:nvPr/>
        </p:nvSpPr>
        <p:spPr bwMode="auto">
          <a:xfrm>
            <a:off x="1600200" y="3905309"/>
            <a:ext cx="75438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indent="-457200" fontAlgn="base">
              <a:spcBef>
                <a:spcPct val="0"/>
              </a:spcBef>
              <a:spcAft>
                <a:spcPct val="0"/>
              </a:spcAft>
              <a:buClr>
                <a:schemeClr val="tx1"/>
              </a:buClr>
              <a:buSzPct val="100000"/>
              <a:buFont typeface="Arial" pitchFamily="34" charset="0"/>
              <a:buChar char="•"/>
            </a:pPr>
            <a:r>
              <a:rPr lang="en-US" sz="2000" dirty="0" smtClean="0">
                <a:latin typeface="Arial" pitchFamily="34" charset="0"/>
                <a:cs typeface="Arial" pitchFamily="34" charset="0"/>
              </a:rPr>
              <a:t>“It appears, regulation of the Ocklawaha chain of lakes maintaining higher lake levels in about 1960 increased the groundwater contribution to the Wekiva River basin.  This report estimates this increase as about 27.5 cfs for the Wekiva River at the S.R. 46 Bridge.  However, how this increased groundwater contribution benefited MFLs is not specifically analyzed in this report.”</a:t>
            </a:r>
            <a:endParaRPr lang="en-US" sz="2000" kern="0" dirty="0" smtClean="0">
              <a:effectLst>
                <a:outerShdw blurRad="38100" dist="38100" dir="2700000" algn="tl">
                  <a:srgbClr val="000000"/>
                </a:outerShdw>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990600"/>
          </a:xfrm>
        </p:spPr>
        <p:txBody>
          <a:bodyPr/>
          <a:lstStyle/>
          <a:p>
            <a:pPr algn="ctr"/>
            <a:r>
              <a:rPr lang="en-US" sz="2800" dirty="0" smtClean="0">
                <a:solidFill>
                  <a:schemeClr val="tx1"/>
                </a:solidFill>
              </a:rPr>
              <a:t>Potential Consequences of Relationship Between Discharge &amp; Nitrate</a:t>
            </a:r>
            <a:endParaRPr lang="en-US" sz="2800" dirty="0">
              <a:solidFill>
                <a:schemeClr val="tx1"/>
              </a:solidFill>
            </a:endParaRPr>
          </a:p>
        </p:txBody>
      </p:sp>
      <p:sp>
        <p:nvSpPr>
          <p:cNvPr id="5" name="Content Placeholder 2"/>
          <p:cNvSpPr txBox="1">
            <a:spLocks/>
          </p:cNvSpPr>
          <p:nvPr/>
        </p:nvSpPr>
        <p:spPr bwMode="auto">
          <a:xfrm>
            <a:off x="1600200" y="1080701"/>
            <a:ext cx="73914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4950" indent="-234950">
              <a:buFont typeface="Arial" pitchFamily="34" charset="0"/>
              <a:buChar char="•"/>
            </a:pPr>
            <a:r>
              <a:rPr lang="en-US" sz="2000" dirty="0" smtClean="0">
                <a:latin typeface="Arial" pitchFamily="34" charset="0"/>
                <a:cs typeface="Arial" pitchFamily="34" charset="0"/>
              </a:rPr>
              <a:t>Springs protection involves both protecting against discharge reductions and nutrient enrichment, thus maintaining discharge will require reducing nutrient inputs to the shallower, younger groundwater.  </a:t>
            </a:r>
          </a:p>
          <a:p>
            <a:pPr marL="234950" indent="-234950">
              <a:buFont typeface="Arial" pitchFamily="34" charset="0"/>
              <a:buChar char="•"/>
            </a:pPr>
            <a:r>
              <a:rPr lang="en-US" sz="2000" dirty="0" smtClean="0">
                <a:latin typeface="Arial" pitchFamily="34" charset="0"/>
                <a:cs typeface="Arial" pitchFamily="34" charset="0"/>
              </a:rPr>
              <a:t>There is a declining trend in nitrate, which is likely a result of several factors, including as Dr. Tomasko hypothesized, a reduction in nitrogen loading from citrus.  The nitrate decline could also be the result of declining contributions of shallow groundwater. </a:t>
            </a:r>
          </a:p>
          <a:p>
            <a:pPr marL="234950" indent="-234950">
              <a:buFont typeface="Arial" pitchFamily="34" charset="0"/>
              <a:buChar char="•"/>
            </a:pPr>
            <a:r>
              <a:rPr lang="en-US" sz="2000" dirty="0" smtClean="0">
                <a:latin typeface="Arial" pitchFamily="34" charset="0"/>
                <a:cs typeface="Arial" pitchFamily="34" charset="0"/>
              </a:rPr>
              <a:t>To the extent that efforts to better manage springs consists of efforts to both maintain or increase their discharge and reduce nutrient concentrations, then special attention should be focused on limiting nutrient enrichment to portions of the springshed contributing younger water.  </a:t>
            </a:r>
          </a:p>
          <a:p>
            <a:pPr marL="234950" indent="-234950">
              <a:buFont typeface="Arial" pitchFamily="34" charset="0"/>
              <a:buChar char="•"/>
            </a:pPr>
            <a:r>
              <a:rPr lang="en-US" sz="2000" dirty="0" smtClean="0">
                <a:latin typeface="Arial" pitchFamily="34" charset="0"/>
                <a:cs typeface="Arial" pitchFamily="34" charset="0"/>
              </a:rPr>
              <a:t>Rock Springs has similar trends and significant relationships, although the slope between discharge and nitrate is not as large, perhaps suggesting that a greater fraction of Wekiwa’s springshed is more developed relative to Rock Springs.</a:t>
            </a:r>
            <a:endParaRPr lang="en-US" sz="2000" kern="0" dirty="0" smtClean="0">
              <a:effectLst>
                <a:outerShdw blurRad="38100" dist="38100" dir="2700000" algn="tl">
                  <a:srgbClr val="000000"/>
                </a:outerShdw>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a photos\2007\070501\PICT4718.JPG"/>
          <p:cNvPicPr>
            <a:picLocks noChangeAspect="1" noChangeArrowheads="1"/>
          </p:cNvPicPr>
          <p:nvPr/>
        </p:nvPicPr>
        <p:blipFill>
          <a:blip r:embed="rId3" cstate="print"/>
          <a:srcRect/>
          <a:stretch>
            <a:fillRect/>
          </a:stretch>
        </p:blipFill>
        <p:spPr bwMode="auto">
          <a:xfrm>
            <a:off x="1524000" y="990599"/>
            <a:ext cx="7620000" cy="5715001"/>
          </a:xfrm>
          <a:prstGeom prst="rect">
            <a:avLst/>
          </a:prstGeom>
          <a:noFill/>
        </p:spPr>
      </p:pic>
      <p:sp>
        <p:nvSpPr>
          <p:cNvPr id="3" name="Title 2"/>
          <p:cNvSpPr>
            <a:spLocks noGrp="1"/>
          </p:cNvSpPr>
          <p:nvPr>
            <p:ph type="title"/>
          </p:nvPr>
        </p:nvSpPr>
        <p:spPr>
          <a:xfrm>
            <a:off x="1371600" y="152400"/>
            <a:ext cx="7772400" cy="639762"/>
          </a:xfrm>
        </p:spPr>
        <p:txBody>
          <a:bodyPr>
            <a:noAutofit/>
          </a:bodyPr>
          <a:lstStyle/>
          <a:p>
            <a:r>
              <a:rPr lang="en-US" sz="3400" dirty="0">
                <a:solidFill>
                  <a:schemeClr val="tx1"/>
                </a:solidFill>
              </a:rPr>
              <a:t>Questions? Comments? Discussion?</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1066800"/>
          </a:xfrm>
        </p:spPr>
        <p:txBody>
          <a:bodyPr/>
          <a:lstStyle/>
          <a:p>
            <a:pPr algn="ctr"/>
            <a:r>
              <a:rPr lang="en-US" sz="3200" dirty="0" smtClean="0">
                <a:solidFill>
                  <a:schemeClr val="tx1"/>
                </a:solidFill>
              </a:rPr>
              <a:t>Dr. Dave Tomasko, PBSJ</a:t>
            </a:r>
            <a:br>
              <a:rPr lang="en-US" sz="3200" dirty="0" smtClean="0">
                <a:solidFill>
                  <a:schemeClr val="tx1"/>
                </a:solidFill>
              </a:rPr>
            </a:br>
            <a:r>
              <a:rPr lang="en-US" sz="3200" dirty="0" smtClean="0">
                <a:solidFill>
                  <a:schemeClr val="tx1"/>
                </a:solidFill>
              </a:rPr>
              <a:t>Wekiva BMAP March 6, 2009</a:t>
            </a:r>
            <a:endParaRPr lang="en-US" sz="32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1905000" y="1295400"/>
            <a:ext cx="7086600" cy="5395888"/>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1066800"/>
          </a:xfrm>
        </p:spPr>
        <p:txBody>
          <a:bodyPr/>
          <a:lstStyle/>
          <a:p>
            <a:pPr algn="ctr"/>
            <a:r>
              <a:rPr lang="en-US" sz="3200" dirty="0" smtClean="0">
                <a:solidFill>
                  <a:schemeClr val="tx1"/>
                </a:solidFill>
              </a:rPr>
              <a:t>Dr. Dave Tomasko, PBSJ</a:t>
            </a:r>
            <a:br>
              <a:rPr lang="en-US" sz="3200" dirty="0" smtClean="0">
                <a:solidFill>
                  <a:schemeClr val="tx1"/>
                </a:solidFill>
              </a:rPr>
            </a:br>
            <a:r>
              <a:rPr lang="en-US" sz="3200" dirty="0" smtClean="0">
                <a:solidFill>
                  <a:schemeClr val="tx1"/>
                </a:solidFill>
              </a:rPr>
              <a:t>Wekiva BMAP March 6, 2009</a:t>
            </a:r>
            <a:endParaRPr lang="en-US" sz="3200" dirty="0">
              <a:solidFill>
                <a:schemeClr val="tx1"/>
              </a:solidFill>
            </a:endParaRPr>
          </a:p>
        </p:txBody>
      </p:sp>
      <p:pic>
        <p:nvPicPr>
          <p:cNvPr id="3074" name="Picture 2"/>
          <p:cNvPicPr>
            <a:picLocks noChangeAspect="1" noChangeArrowheads="1"/>
          </p:cNvPicPr>
          <p:nvPr/>
        </p:nvPicPr>
        <p:blipFill>
          <a:blip r:embed="rId2" cstate="print"/>
          <a:srcRect/>
          <a:stretch>
            <a:fillRect/>
          </a:stretch>
        </p:blipFill>
        <p:spPr bwMode="auto">
          <a:xfrm>
            <a:off x="1828800" y="1600200"/>
            <a:ext cx="6817930" cy="4724399"/>
          </a:xfrm>
          <a:prstGeom prst="rect">
            <a:avLst/>
          </a:prstGeom>
          <a:noFill/>
          <a:ln w="9525">
            <a:noFill/>
            <a:miter lim="800000"/>
            <a:headEnd/>
            <a:tailEnd/>
          </a:ln>
          <a:effectLst/>
        </p:spPr>
      </p:pic>
      <p:sp>
        <p:nvSpPr>
          <p:cNvPr id="8" name="Rectangle 7"/>
          <p:cNvSpPr/>
          <p:nvPr/>
        </p:nvSpPr>
        <p:spPr bwMode="auto">
          <a:xfrm>
            <a:off x="1828800" y="4953000"/>
            <a:ext cx="6781800" cy="1371600"/>
          </a:xfrm>
          <a:prstGeom prst="rect">
            <a:avLst/>
          </a:prstGeom>
          <a:solidFill>
            <a:srgbClr val="FFFF00">
              <a:alpha val="25000"/>
            </a:srgbClr>
          </a:solidFill>
          <a:ln w="698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1" u="none" strike="noStrike" cap="none" normalizeH="0" baseline="0" dirty="0" smtClean="0">
              <a:ln>
                <a:noFill/>
              </a:ln>
              <a:solidFill>
                <a:schemeClr val="tx1"/>
              </a:solidFill>
              <a:effectLst/>
              <a:latin typeface="Arial Unicode MS"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1066800"/>
          </a:xfrm>
        </p:spPr>
        <p:txBody>
          <a:bodyPr/>
          <a:lstStyle/>
          <a:p>
            <a:pPr algn="ctr"/>
            <a:r>
              <a:rPr lang="en-US" sz="3200" dirty="0" smtClean="0">
                <a:solidFill>
                  <a:schemeClr val="tx1"/>
                </a:solidFill>
              </a:rPr>
              <a:t>Dr. Dave Tomasko, PBSJ</a:t>
            </a:r>
            <a:br>
              <a:rPr lang="en-US" sz="3200" dirty="0" smtClean="0">
                <a:solidFill>
                  <a:schemeClr val="tx1"/>
                </a:solidFill>
              </a:rPr>
            </a:br>
            <a:r>
              <a:rPr lang="en-US" sz="3200" dirty="0" smtClean="0">
                <a:solidFill>
                  <a:schemeClr val="tx1"/>
                </a:solidFill>
              </a:rPr>
              <a:t>Wekiva BMAP March 6, 2009</a:t>
            </a:r>
            <a:endParaRPr lang="en-US" sz="3200" dirty="0">
              <a:solidFill>
                <a:schemeClr val="tx1"/>
              </a:solidFill>
            </a:endParaRPr>
          </a:p>
        </p:txBody>
      </p:sp>
      <p:pic>
        <p:nvPicPr>
          <p:cNvPr id="3077" name="Picture 5"/>
          <p:cNvPicPr>
            <a:picLocks noChangeAspect="1" noChangeArrowheads="1"/>
          </p:cNvPicPr>
          <p:nvPr/>
        </p:nvPicPr>
        <p:blipFill>
          <a:blip r:embed="rId2" cstate="print"/>
          <a:srcRect/>
          <a:stretch>
            <a:fillRect/>
          </a:stretch>
        </p:blipFill>
        <p:spPr bwMode="auto">
          <a:xfrm>
            <a:off x="2057400" y="1447800"/>
            <a:ext cx="6711776" cy="48768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1066800"/>
          </a:xfrm>
        </p:spPr>
        <p:txBody>
          <a:bodyPr/>
          <a:lstStyle/>
          <a:p>
            <a:pPr algn="ctr"/>
            <a:r>
              <a:rPr lang="en-US" sz="3000" dirty="0" smtClean="0">
                <a:solidFill>
                  <a:schemeClr val="tx1"/>
                </a:solidFill>
              </a:rPr>
              <a:t>Dr. Dave Tomasko, PBS&amp;J</a:t>
            </a:r>
            <a:br>
              <a:rPr lang="en-US" sz="3000" dirty="0" smtClean="0">
                <a:solidFill>
                  <a:schemeClr val="tx1"/>
                </a:solidFill>
              </a:rPr>
            </a:br>
            <a:r>
              <a:rPr lang="en-US" sz="3000" dirty="0" smtClean="0">
                <a:solidFill>
                  <a:schemeClr val="tx1"/>
                </a:solidFill>
              </a:rPr>
              <a:t>Wekiva BMAP Meeting - March 6, 2009</a:t>
            </a:r>
            <a:endParaRPr lang="en-US" sz="3000" dirty="0">
              <a:solidFill>
                <a:schemeClr val="tx1"/>
              </a:solidFill>
            </a:endParaRPr>
          </a:p>
        </p:txBody>
      </p:sp>
      <p:pic>
        <p:nvPicPr>
          <p:cNvPr id="3075" name="Picture 3"/>
          <p:cNvPicPr>
            <a:picLocks noChangeAspect="1" noChangeArrowheads="1"/>
          </p:cNvPicPr>
          <p:nvPr/>
        </p:nvPicPr>
        <p:blipFill>
          <a:blip r:embed="rId2" cstate="print"/>
          <a:srcRect/>
          <a:stretch>
            <a:fillRect/>
          </a:stretch>
        </p:blipFill>
        <p:spPr bwMode="auto">
          <a:xfrm>
            <a:off x="2057400" y="1219200"/>
            <a:ext cx="6705600" cy="535586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1066800"/>
          </a:xfrm>
        </p:spPr>
        <p:txBody>
          <a:bodyPr/>
          <a:lstStyle/>
          <a:p>
            <a:pPr algn="ctr"/>
            <a:r>
              <a:rPr lang="en-US" sz="3200" dirty="0" smtClean="0">
                <a:solidFill>
                  <a:schemeClr val="tx1"/>
                </a:solidFill>
              </a:rPr>
              <a:t>Dr. Dave Tomasko, PBSJ</a:t>
            </a:r>
            <a:br>
              <a:rPr lang="en-US" sz="3200" dirty="0" smtClean="0">
                <a:solidFill>
                  <a:schemeClr val="tx1"/>
                </a:solidFill>
              </a:rPr>
            </a:br>
            <a:r>
              <a:rPr lang="en-US" sz="3200" dirty="0" smtClean="0">
                <a:solidFill>
                  <a:schemeClr val="tx1"/>
                </a:solidFill>
              </a:rPr>
              <a:t>Wekiva BMAP March 6, 2009</a:t>
            </a:r>
            <a:endParaRPr lang="en-US" sz="3200" dirty="0">
              <a:solidFill>
                <a:schemeClr val="tx1"/>
              </a:solidFill>
            </a:endParaRPr>
          </a:p>
        </p:txBody>
      </p:sp>
      <p:pic>
        <p:nvPicPr>
          <p:cNvPr id="3076" name="Picture 4"/>
          <p:cNvPicPr>
            <a:picLocks noChangeAspect="1" noChangeArrowheads="1"/>
          </p:cNvPicPr>
          <p:nvPr/>
        </p:nvPicPr>
        <p:blipFill>
          <a:blip r:embed="rId2" cstate="print"/>
          <a:srcRect/>
          <a:stretch>
            <a:fillRect/>
          </a:stretch>
        </p:blipFill>
        <p:spPr bwMode="auto">
          <a:xfrm>
            <a:off x="1676400" y="1524000"/>
            <a:ext cx="7095228" cy="49530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990600"/>
          </a:xfrm>
        </p:spPr>
        <p:txBody>
          <a:bodyPr/>
          <a:lstStyle/>
          <a:p>
            <a:pPr algn="ctr"/>
            <a:r>
              <a:rPr lang="en-US" sz="2800" dirty="0" smtClean="0">
                <a:solidFill>
                  <a:schemeClr val="tx1"/>
                </a:solidFill>
              </a:rPr>
              <a:t>Relationship Between Discharge &amp; Nitrate</a:t>
            </a:r>
            <a:br>
              <a:rPr lang="en-US" sz="2800" dirty="0" smtClean="0">
                <a:solidFill>
                  <a:schemeClr val="tx1"/>
                </a:solidFill>
              </a:rPr>
            </a:br>
            <a:r>
              <a:rPr lang="en-US" sz="2800" dirty="0" smtClean="0">
                <a:solidFill>
                  <a:schemeClr val="tx1"/>
                </a:solidFill>
              </a:rPr>
              <a:t>Wekiwa Spring</a:t>
            </a:r>
            <a:endParaRPr lang="en-US" sz="2800" dirty="0">
              <a:solidFill>
                <a:schemeClr val="tx1"/>
              </a:solidFill>
            </a:endParaRPr>
          </a:p>
        </p:txBody>
      </p:sp>
      <p:pic>
        <p:nvPicPr>
          <p:cNvPr id="4098" name="Picture 2"/>
          <p:cNvPicPr>
            <a:picLocks noChangeAspect="1" noChangeArrowheads="1"/>
          </p:cNvPicPr>
          <p:nvPr/>
        </p:nvPicPr>
        <p:blipFill>
          <a:blip r:embed="rId2" cstate="print"/>
          <a:srcRect/>
          <a:stretch>
            <a:fillRect/>
          </a:stretch>
        </p:blipFill>
        <p:spPr bwMode="auto">
          <a:xfrm>
            <a:off x="1676400" y="1979664"/>
            <a:ext cx="7467600" cy="3284423"/>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nodeType="withEffect">
                                  <p:stCondLst>
                                    <p:cond delay="0"/>
                                  </p:stCondLst>
                                  <p:childTnLst>
                                    <p:animEffect transition="out" filter="dissolve">
                                      <p:cBhvr>
                                        <p:cTn id="6" dur="500"/>
                                        <p:tgtEl>
                                          <p:spTgt spid="4098"/>
                                        </p:tgtEl>
                                      </p:cBhvr>
                                    </p:animEffect>
                                    <p:set>
                                      <p:cBhvr>
                                        <p:cTn id="7" dur="1" fill="hold">
                                          <p:stCondLst>
                                            <p:cond delay="499"/>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990600"/>
          </a:xfrm>
        </p:spPr>
        <p:txBody>
          <a:bodyPr/>
          <a:lstStyle/>
          <a:p>
            <a:pPr algn="ctr"/>
            <a:r>
              <a:rPr lang="en-US" sz="2800" dirty="0" smtClean="0">
                <a:solidFill>
                  <a:schemeClr val="tx1"/>
                </a:solidFill>
              </a:rPr>
              <a:t>Relationship Between Discharge &amp; Nitrate</a:t>
            </a:r>
            <a:br>
              <a:rPr lang="en-US" sz="2800" dirty="0" smtClean="0">
                <a:solidFill>
                  <a:schemeClr val="tx1"/>
                </a:solidFill>
              </a:rPr>
            </a:br>
            <a:r>
              <a:rPr lang="en-US" sz="2800" dirty="0" smtClean="0">
                <a:solidFill>
                  <a:schemeClr val="tx1"/>
                </a:solidFill>
              </a:rPr>
              <a:t>Wekiwa Spring</a:t>
            </a:r>
            <a:endParaRPr lang="en-US" sz="2800" dirty="0">
              <a:solidFill>
                <a:schemeClr val="tx1"/>
              </a:solidFill>
            </a:endParaRPr>
          </a:p>
        </p:txBody>
      </p:sp>
      <p:pic>
        <p:nvPicPr>
          <p:cNvPr id="4099" name="Picture 3"/>
          <p:cNvPicPr>
            <a:picLocks noChangeAspect="1" noChangeArrowheads="1"/>
          </p:cNvPicPr>
          <p:nvPr/>
        </p:nvPicPr>
        <p:blipFill>
          <a:blip r:embed="rId2" cstate="print"/>
          <a:srcRect/>
          <a:stretch>
            <a:fillRect/>
          </a:stretch>
        </p:blipFill>
        <p:spPr bwMode="auto">
          <a:xfrm>
            <a:off x="2057400" y="1446264"/>
            <a:ext cx="6019800" cy="525933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dissolve">
                                      <p:cBhvr>
                                        <p:cTn id="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772400" cy="990600"/>
          </a:xfrm>
        </p:spPr>
        <p:txBody>
          <a:bodyPr/>
          <a:lstStyle/>
          <a:p>
            <a:pPr algn="ctr"/>
            <a:r>
              <a:rPr lang="en-US" sz="2800" dirty="0" smtClean="0">
                <a:solidFill>
                  <a:schemeClr val="tx1"/>
                </a:solidFill>
              </a:rPr>
              <a:t>Relationship Between Discharge &amp; Nitrate</a:t>
            </a:r>
            <a:br>
              <a:rPr lang="en-US" sz="2800" dirty="0" smtClean="0">
                <a:solidFill>
                  <a:schemeClr val="tx1"/>
                </a:solidFill>
              </a:rPr>
            </a:br>
            <a:r>
              <a:rPr lang="en-US" sz="2800" dirty="0" smtClean="0">
                <a:solidFill>
                  <a:schemeClr val="tx1"/>
                </a:solidFill>
              </a:rPr>
              <a:t>Rock Spring</a:t>
            </a:r>
            <a:endParaRPr lang="en-US" sz="2800" dirty="0">
              <a:solidFill>
                <a:schemeClr val="tx1"/>
              </a:solidFill>
            </a:endParaRPr>
          </a:p>
        </p:txBody>
      </p:sp>
      <p:pic>
        <p:nvPicPr>
          <p:cNvPr id="5122" name="Picture 2"/>
          <p:cNvPicPr>
            <a:picLocks noChangeAspect="1" noChangeArrowheads="1"/>
          </p:cNvPicPr>
          <p:nvPr/>
        </p:nvPicPr>
        <p:blipFill>
          <a:blip r:embed="rId2" cstate="print"/>
          <a:srcRect/>
          <a:stretch>
            <a:fillRect/>
          </a:stretch>
        </p:blipFill>
        <p:spPr bwMode="auto">
          <a:xfrm>
            <a:off x="1524000" y="1876185"/>
            <a:ext cx="7620000" cy="3351452"/>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nodeType="withEffect">
                                  <p:stCondLst>
                                    <p:cond delay="0"/>
                                  </p:stCondLst>
                                  <p:childTnLst>
                                    <p:animEffect transition="out" filter="dissolve">
                                      <p:cBhvr>
                                        <p:cTn id="6" dur="500"/>
                                        <p:tgtEl>
                                          <p:spTgt spid="5122"/>
                                        </p:tgtEl>
                                      </p:cBhvr>
                                    </p:animEffect>
                                    <p:set>
                                      <p:cBhvr>
                                        <p:cTn id="7" dur="1" fill="hold">
                                          <p:stCondLst>
                                            <p:cond delay="4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b_pres">
  <a:themeElements>
    <a:clrScheme name="Custom 2">
      <a:dk1>
        <a:srgbClr val="000000"/>
      </a:dk1>
      <a:lt1>
        <a:srgbClr val="FFFFFF"/>
      </a:lt1>
      <a:dk2>
        <a:srgbClr val="000099"/>
      </a:dk2>
      <a:lt2>
        <a:srgbClr val="BEFC24"/>
      </a:lt2>
      <a:accent1>
        <a:srgbClr val="8FFFFF"/>
      </a:accent1>
      <a:accent2>
        <a:srgbClr val="00FFFF"/>
      </a:accent2>
      <a:accent3>
        <a:srgbClr val="AAAACA"/>
      </a:accent3>
      <a:accent4>
        <a:srgbClr val="DADADA"/>
      </a:accent4>
      <a:accent5>
        <a:srgbClr val="BFBF00"/>
      </a:accent5>
      <a:accent6>
        <a:srgbClr val="00E7E7"/>
      </a:accent6>
      <a:hlink>
        <a:srgbClr val="FFFFFF"/>
      </a:hlink>
      <a:folHlink>
        <a:srgbClr val="969696"/>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1" i="1" u="none" strike="noStrike" cap="none" normalizeH="0" baseline="0" smtClean="0">
            <a:ln>
              <a:noFill/>
            </a:ln>
            <a:solidFill>
              <a:schemeClr val="tx1"/>
            </a:solidFill>
            <a:effectLst/>
            <a:latin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1" i="1" u="none" strike="noStrike" cap="none" normalizeH="0" baseline="0" smtClean="0">
            <a:ln>
              <a:noFill/>
            </a:ln>
            <a:solidFill>
              <a:schemeClr val="tx1"/>
            </a:solidFill>
            <a:effectLst/>
            <a:latin typeface="Arial Unicode MS" pitchFamily="34" charset="-128"/>
          </a:defRPr>
        </a:defPPr>
      </a:lstStyle>
    </a:lnDef>
  </a:objectDefaults>
  <a:extraClrSchemeLst>
    <a:extraClrScheme>
      <a:clrScheme name="lb_pr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b_pr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b_pr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b_pr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b_pr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b_pr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b_pr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lb_pres 8">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SJRWMD template 2</Template>
  <TotalTime>9803</TotalTime>
  <Words>329</Words>
  <Application>Microsoft Office PowerPoint</Application>
  <PresentationFormat>On-screen Show (4:3)</PresentationFormat>
  <Paragraphs>26</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Comic Sans MS</vt:lpstr>
      <vt:lpstr>Arial Unicode MS</vt:lpstr>
      <vt:lpstr>Calibri</vt:lpstr>
      <vt:lpstr>Verdana</vt:lpstr>
      <vt:lpstr>lb_pres</vt:lpstr>
      <vt:lpstr>And Now For Something  Completely Different</vt:lpstr>
      <vt:lpstr>Dr. Dave Tomasko, PBSJ Wekiva BMAP March 6, 2009</vt:lpstr>
      <vt:lpstr>Dr. Dave Tomasko, PBSJ Wekiva BMAP March 6, 2009</vt:lpstr>
      <vt:lpstr>Dr. Dave Tomasko, PBSJ Wekiva BMAP March 6, 2009</vt:lpstr>
      <vt:lpstr>Dr. Dave Tomasko, PBS&amp;J Wekiva BMAP Meeting - March 6, 2009</vt:lpstr>
      <vt:lpstr>Dr. Dave Tomasko, PBSJ Wekiva BMAP March 6, 2009</vt:lpstr>
      <vt:lpstr>Relationship Between Discharge &amp; Nitrate Wekiwa Spring</vt:lpstr>
      <vt:lpstr>Relationship Between Discharge &amp; Nitrate Wekiwa Spring</vt:lpstr>
      <vt:lpstr>Relationship Between Discharge &amp; Nitrate Rock Spring</vt:lpstr>
      <vt:lpstr>Relationship Between Discharge &amp; Nitrate Rock Spring</vt:lpstr>
      <vt:lpstr>Relationship Between Discharge &amp; Nitrate</vt:lpstr>
      <vt:lpstr>Wekiva River Minimum Flows &amp; Levels</vt:lpstr>
      <vt:lpstr>Potential Consequences of Relationship Between Discharge &amp; Nitrate</vt:lpstr>
      <vt:lpstr>Questions? Comments? Discussion?</vt:lpstr>
    </vt:vector>
  </TitlesOfParts>
  <Company>sjrwmd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Reuse</dc:title>
  <dc:creator>Erich Marzolf</dc:creator>
  <cp:lastModifiedBy>budd_s</cp:lastModifiedBy>
  <cp:revision>686</cp:revision>
  <dcterms:created xsi:type="dcterms:W3CDTF">2007-10-01T14:06:10Z</dcterms:created>
  <dcterms:modified xsi:type="dcterms:W3CDTF">2010-10-07T12:50:32Z</dcterms:modified>
</cp:coreProperties>
</file>