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311" r:id="rId2"/>
    <p:sldId id="323" r:id="rId3"/>
    <p:sldId id="313" r:id="rId4"/>
    <p:sldId id="312" r:id="rId5"/>
    <p:sldId id="328" r:id="rId6"/>
    <p:sldId id="314" r:id="rId7"/>
    <p:sldId id="317" r:id="rId8"/>
    <p:sldId id="318" r:id="rId9"/>
    <p:sldId id="319" r:id="rId10"/>
    <p:sldId id="321" r:id="rId11"/>
    <p:sldId id="322" r:id="rId12"/>
    <p:sldId id="320" r:id="rId13"/>
    <p:sldId id="315" r:id="rId14"/>
    <p:sldId id="324" r:id="rId15"/>
    <p:sldId id="325" r:id="rId16"/>
    <p:sldId id="327" r:id="rId17"/>
    <p:sldId id="326" r:id="rId18"/>
    <p:sldId id="329" r:id="rId19"/>
    <p:sldId id="330" r:id="rId20"/>
    <p:sldId id="332" r:id="rId21"/>
    <p:sldId id="294" r:id="rId22"/>
    <p:sldId id="310" r:id="rId23"/>
    <p:sldId id="295" r:id="rId24"/>
    <p:sldId id="296" r:id="rId25"/>
    <p:sldId id="297" r:id="rId26"/>
    <p:sldId id="309" r:id="rId27"/>
    <p:sldId id="299" r:id="rId28"/>
    <p:sldId id="300" r:id="rId29"/>
    <p:sldId id="331"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BD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72"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0FF8D9-5439-4FF6-BD98-B60719A9D3C9}" type="datetimeFigureOut">
              <a:rPr lang="en-US" smtClean="0"/>
              <a:pPr/>
              <a:t>12/28/2011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DE0A41-8073-4B92-B19C-3C8E21F9F409}" type="slidenum">
              <a:rPr lang="en-US" smtClean="0"/>
              <a:pPr/>
              <a:t>‹#›</a:t>
            </a:fld>
            <a:endParaRPr lang="en-US"/>
          </a:p>
        </p:txBody>
      </p:sp>
    </p:spTree>
    <p:extLst>
      <p:ext uri="{BB962C8B-B14F-4D97-AF65-F5344CB8AC3E}">
        <p14:creationId xmlns:p14="http://schemas.microsoft.com/office/powerpoint/2010/main" xmlns="" val="1191376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357B710-5D7D-4364-86A4-1C268C9A976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22</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23</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CA9E07-49FC-4509-B718-9B8F2F84FD34}" type="datetimeFigureOut">
              <a:rPr lang="en-US" smtClean="0"/>
              <a:pPr/>
              <a:t>12/28/2011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35B0C54-4D4F-417F-BE72-5A44D42358F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CA9E07-49FC-4509-B718-9B8F2F84FD34}" type="datetimeFigureOut">
              <a:rPr lang="en-US" smtClean="0"/>
              <a:pPr/>
              <a:t>12/28/2011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35B0C54-4D4F-417F-BE72-5A44D42358F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publicfiles.dep.state.fl.us/DEAR/BMAP/Wekiv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publicfiles.dep.state.fl.us/DEAR/BMAP/Wekiv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905000"/>
            <a:ext cx="8763000" cy="1828800"/>
          </a:xfrm>
        </p:spPr>
        <p:txBody>
          <a:bodyPr>
            <a:normAutofit/>
          </a:bodyPr>
          <a:lstStyle/>
          <a:p>
            <a:pPr algn="ctr"/>
            <a:r>
              <a:rPr lang="en-US" dirty="0" err="1" smtClean="0"/>
              <a:t>Wekiva</a:t>
            </a:r>
            <a:r>
              <a:rPr lang="en-US" dirty="0" smtClean="0"/>
              <a:t> Basin Working Group Meeting</a:t>
            </a:r>
            <a:endParaRPr lang="en-US" dirty="0"/>
          </a:p>
        </p:txBody>
      </p:sp>
      <p:sp>
        <p:nvSpPr>
          <p:cNvPr id="3" name="Subtitle 2"/>
          <p:cNvSpPr>
            <a:spLocks noGrp="1"/>
          </p:cNvSpPr>
          <p:nvPr>
            <p:ph type="subTitle" idx="1"/>
          </p:nvPr>
        </p:nvSpPr>
        <p:spPr>
          <a:xfrm>
            <a:off x="533400" y="4038600"/>
            <a:ext cx="7854696" cy="1752600"/>
          </a:xfrm>
        </p:spPr>
        <p:txBody>
          <a:bodyPr/>
          <a:lstStyle/>
          <a:p>
            <a:pPr algn="ctr"/>
            <a:r>
              <a:rPr lang="en-US" dirty="0" smtClean="0"/>
              <a:t>December 16,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WWTF Changes: </a:t>
            </a:r>
            <a:r>
              <a:rPr lang="en-US" dirty="0" err="1" smtClean="0"/>
              <a:t>Wekiva</a:t>
            </a:r>
            <a:r>
              <a:rPr lang="en-US" dirty="0" smtClean="0"/>
              <a:t> Parkway and Protection Act (cont’d)</a:t>
            </a:r>
            <a:endParaRPr lang="en-US" dirty="0"/>
          </a:p>
        </p:txBody>
      </p:sp>
      <p:sp>
        <p:nvSpPr>
          <p:cNvPr id="3" name="Content Placeholder 2"/>
          <p:cNvSpPr>
            <a:spLocks noGrp="1"/>
          </p:cNvSpPr>
          <p:nvPr>
            <p:ph idx="1"/>
          </p:nvPr>
        </p:nvSpPr>
        <p:spPr>
          <a:xfrm>
            <a:off x="533400" y="2209800"/>
            <a:ext cx="8229600" cy="4389120"/>
          </a:xfrm>
        </p:spPr>
        <p:txBody>
          <a:bodyPr/>
          <a:lstStyle/>
          <a:p>
            <a:r>
              <a:rPr lang="en-US" dirty="0" smtClean="0"/>
              <a:t>Secondary Protection Zone	</a:t>
            </a:r>
          </a:p>
          <a:p>
            <a:pPr lvl="1"/>
            <a:r>
              <a:rPr lang="en-US" dirty="0" smtClean="0"/>
              <a:t>New RIB systems are allowed</a:t>
            </a:r>
          </a:p>
          <a:p>
            <a:pPr lvl="1"/>
            <a:r>
              <a:rPr lang="en-US" dirty="0" smtClean="0"/>
              <a:t>New reclaimed water limits:</a:t>
            </a:r>
          </a:p>
          <a:p>
            <a:pPr lvl="2"/>
            <a:r>
              <a:rPr lang="en-US" dirty="0" smtClean="0"/>
              <a:t>Existing RIBs – 6 mg/L Total Nitrogen</a:t>
            </a:r>
          </a:p>
          <a:p>
            <a:pPr lvl="2"/>
            <a:r>
              <a:rPr lang="en-US" dirty="0" smtClean="0"/>
              <a:t>Reuse irrigation systems – 10 mg/L Total Nitrogen                  (including RIBS as back-up to reuse)</a:t>
            </a:r>
          </a:p>
          <a:p>
            <a:pPr lvl="2"/>
            <a:r>
              <a:rPr lang="en-US" dirty="0" smtClean="0"/>
              <a:t>Package Plants – 10 mg/L Total Nitrogen or connect</a:t>
            </a:r>
          </a:p>
        </p:txBody>
      </p:sp>
      <p:sp>
        <p:nvSpPr>
          <p:cNvPr id="4" name="Content Placeholder 2"/>
          <p:cNvSpPr txBox="1">
            <a:spLocks/>
          </p:cNvSpPr>
          <p:nvPr/>
        </p:nvSpPr>
        <p:spPr>
          <a:xfrm>
            <a:off x="838200" y="5638800"/>
            <a:ext cx="4114800" cy="6858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 - Rule 62-600.550, FAC</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WWTF Changes: </a:t>
            </a:r>
            <a:r>
              <a:rPr lang="en-US" dirty="0" err="1" smtClean="0"/>
              <a:t>Wekiva</a:t>
            </a:r>
            <a:r>
              <a:rPr lang="en-US" dirty="0" smtClean="0"/>
              <a:t> Parkway and Protection Act (cont’d)</a:t>
            </a:r>
            <a:endParaRPr lang="en-US" dirty="0"/>
          </a:p>
        </p:txBody>
      </p:sp>
      <p:sp>
        <p:nvSpPr>
          <p:cNvPr id="3" name="Content Placeholder 2"/>
          <p:cNvSpPr>
            <a:spLocks noGrp="1"/>
          </p:cNvSpPr>
          <p:nvPr>
            <p:ph idx="1"/>
          </p:nvPr>
        </p:nvSpPr>
        <p:spPr>
          <a:xfrm>
            <a:off x="685800" y="2590800"/>
            <a:ext cx="8229600" cy="1066800"/>
          </a:xfrm>
        </p:spPr>
        <p:txBody>
          <a:bodyPr/>
          <a:lstStyle/>
          <a:p>
            <a:r>
              <a:rPr lang="en-US" dirty="0" smtClean="0"/>
              <a:t>Tertiary Protection Zone	</a:t>
            </a:r>
          </a:p>
          <a:p>
            <a:pPr lvl="1"/>
            <a:r>
              <a:rPr lang="en-US" dirty="0" smtClean="0"/>
              <a:t>Meet existing regulations</a:t>
            </a:r>
          </a:p>
        </p:txBody>
      </p:sp>
      <p:sp>
        <p:nvSpPr>
          <p:cNvPr id="4" name="Content Placeholder 2"/>
          <p:cNvSpPr txBox="1">
            <a:spLocks/>
          </p:cNvSpPr>
          <p:nvPr/>
        </p:nvSpPr>
        <p:spPr>
          <a:xfrm>
            <a:off x="838200" y="5638800"/>
            <a:ext cx="4114800" cy="6858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 - Rule 62-600.550, FAC</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Budd_S\AppData\Local\Microsoft\Windows\Temporary Internet Files\Content.Outlook\6PGQJU3W\Wastewater_Treatment_Facilities_and_WAVA_01.jpg"/>
          <p:cNvPicPr>
            <a:picLocks noChangeAspect="1" noChangeArrowheads="1"/>
          </p:cNvPicPr>
          <p:nvPr/>
        </p:nvPicPr>
        <p:blipFill>
          <a:blip r:embed="rId2" cstate="print"/>
          <a:srcRect/>
          <a:stretch>
            <a:fillRect/>
          </a:stretch>
        </p:blipFill>
        <p:spPr bwMode="auto">
          <a:xfrm>
            <a:off x="1922318" y="0"/>
            <a:ext cx="5299364"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1676400"/>
            <a:ext cx="8229600" cy="4389120"/>
          </a:xfrm>
        </p:spPr>
        <p:txBody>
          <a:bodyPr/>
          <a:lstStyle/>
          <a:p>
            <a:pPr>
              <a:buNone/>
            </a:pPr>
            <a:r>
              <a:rPr lang="en-US" sz="3200" dirty="0" smtClean="0"/>
              <a:t>   Previous meeting information, presentations, handouts, meeting summaries, and reference documents can be found on the FDEP’s ftp site:</a:t>
            </a:r>
          </a:p>
          <a:p>
            <a:pPr>
              <a:buNone/>
            </a:pPr>
            <a:endParaRPr lang="en-US" dirty="0" smtClean="0"/>
          </a:p>
          <a:p>
            <a:pPr>
              <a:buNone/>
            </a:pPr>
            <a:r>
              <a:rPr lang="en-US" dirty="0" smtClean="0">
                <a:solidFill>
                  <a:srgbClr val="0070C0"/>
                </a:solidFill>
                <a:hlinkClick r:id="rId2"/>
              </a:rPr>
              <a:t>http://publicfiles.dep.state.fl.us/DEAR/BMAP/Wekiva/</a:t>
            </a:r>
            <a:r>
              <a:rPr lang="en-US" dirty="0" smtClean="0">
                <a:solidFill>
                  <a:srgbClr val="0070C0"/>
                </a:solidFill>
              </a:rPr>
              <a:t> </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514600"/>
            <a:ext cx="8229600" cy="1143000"/>
          </a:xfrm>
        </p:spPr>
        <p:txBody>
          <a:bodyPr/>
          <a:lstStyle/>
          <a:p>
            <a:r>
              <a:rPr lang="en-US" dirty="0" smtClean="0"/>
              <a:t>Non-WWTF Project Submittals	</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143000"/>
          </a:xfrm>
        </p:spPr>
        <p:txBody>
          <a:bodyPr>
            <a:normAutofit fontScale="90000"/>
          </a:bodyPr>
          <a:lstStyle/>
          <a:p>
            <a:pPr algn="ctr"/>
            <a:r>
              <a:rPr lang="en-US" dirty="0" smtClean="0"/>
              <a:t>Types of Projects Accepted to Demonstrate Sufficiency of Effort</a:t>
            </a:r>
            <a:endParaRPr lang="en-US" dirty="0"/>
          </a:p>
        </p:txBody>
      </p:sp>
      <p:sp>
        <p:nvSpPr>
          <p:cNvPr id="5" name="Content Placeholder 4"/>
          <p:cNvSpPr>
            <a:spLocks noGrp="1"/>
          </p:cNvSpPr>
          <p:nvPr>
            <p:ph idx="1"/>
          </p:nvPr>
        </p:nvSpPr>
        <p:spPr>
          <a:xfrm>
            <a:off x="457200" y="1600200"/>
            <a:ext cx="8229600" cy="5257800"/>
          </a:xfrm>
        </p:spPr>
        <p:txBody>
          <a:bodyPr>
            <a:normAutofit fontScale="85000" lnSpcReduction="20000"/>
          </a:bodyPr>
          <a:lstStyle/>
          <a:p>
            <a:pPr lvl="0"/>
            <a:r>
              <a:rPr lang="en-US" dirty="0" smtClean="0"/>
              <a:t>Retention BMPs (such as basins and </a:t>
            </a:r>
            <a:r>
              <a:rPr lang="en-US" dirty="0" err="1" smtClean="0"/>
              <a:t>exfiltration</a:t>
            </a:r>
            <a:r>
              <a:rPr lang="en-US" dirty="0" smtClean="0"/>
              <a:t> trenches);</a:t>
            </a:r>
          </a:p>
          <a:p>
            <a:pPr lvl="0"/>
            <a:r>
              <a:rPr lang="en-US" dirty="0" smtClean="0"/>
              <a:t>Wet detention ponds;</a:t>
            </a:r>
          </a:p>
          <a:p>
            <a:pPr lvl="0"/>
            <a:r>
              <a:rPr lang="en-US" dirty="0" smtClean="0"/>
              <a:t>Treatment trains;</a:t>
            </a:r>
          </a:p>
          <a:p>
            <a:pPr lvl="0"/>
            <a:r>
              <a:rPr lang="en-US" dirty="0" smtClean="0"/>
              <a:t>Dry detention;</a:t>
            </a:r>
          </a:p>
          <a:p>
            <a:pPr lvl="0"/>
            <a:r>
              <a:rPr lang="en-US" dirty="0" smtClean="0"/>
              <a:t>Baffle box (1</a:t>
            </a:r>
            <a:r>
              <a:rPr lang="en-US" baseline="30000" dirty="0" smtClean="0"/>
              <a:t>st</a:t>
            </a:r>
            <a:r>
              <a:rPr lang="en-US" dirty="0" smtClean="0"/>
              <a:t> generation);</a:t>
            </a:r>
          </a:p>
          <a:p>
            <a:pPr lvl="0"/>
            <a:r>
              <a:rPr lang="en-US" dirty="0" smtClean="0"/>
              <a:t>Nutrient baffle box (2</a:t>
            </a:r>
            <a:r>
              <a:rPr lang="en-US" baseline="30000" dirty="0" smtClean="0"/>
              <a:t>nd</a:t>
            </a:r>
            <a:r>
              <a:rPr lang="en-US" dirty="0" smtClean="0"/>
              <a:t> generation);</a:t>
            </a:r>
          </a:p>
          <a:p>
            <a:pPr lvl="0"/>
            <a:r>
              <a:rPr lang="en-US" dirty="0" smtClean="0"/>
              <a:t>Catch basin inserts/inlet filters;</a:t>
            </a:r>
          </a:p>
          <a:p>
            <a:pPr lvl="0"/>
            <a:r>
              <a:rPr lang="en-US" dirty="0" smtClean="0"/>
              <a:t>Grass swales – both with and without swale blocks or raised culverts; and</a:t>
            </a:r>
          </a:p>
          <a:p>
            <a:pPr lvl="0"/>
            <a:r>
              <a:rPr lang="en-US" dirty="0" smtClean="0"/>
              <a:t>Alum injection</a:t>
            </a:r>
          </a:p>
          <a:p>
            <a:pPr lvl="0"/>
            <a:r>
              <a:rPr lang="en-US" dirty="0" err="1" smtClean="0"/>
              <a:t>Stormceptor</a:t>
            </a:r>
            <a:r>
              <a:rPr lang="en-US" dirty="0" smtClean="0"/>
              <a:t> units; </a:t>
            </a:r>
          </a:p>
          <a:p>
            <a:pPr lvl="0"/>
            <a:r>
              <a:rPr lang="en-US" dirty="0" smtClean="0"/>
              <a:t>Continuous deflective separation (CDS) units (phosphorus reductions only);</a:t>
            </a:r>
          </a:p>
          <a:p>
            <a:pPr lvl="0"/>
            <a:r>
              <a:rPr lang="en-US" dirty="0" smtClean="0"/>
              <a:t>Public education and outreach efforts; and</a:t>
            </a:r>
          </a:p>
          <a:p>
            <a:pPr lvl="0"/>
            <a:r>
              <a:rPr lang="en-US" dirty="0" smtClean="0"/>
              <a:t>Street sweeping</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305800" cy="1143000"/>
          </a:xfrm>
        </p:spPr>
        <p:txBody>
          <a:bodyPr>
            <a:normAutofit fontScale="90000"/>
          </a:bodyPr>
          <a:lstStyle/>
          <a:p>
            <a:r>
              <a:rPr lang="en-US" dirty="0" smtClean="0"/>
              <a:t>Quantitative detailed allocation is not appropriate due to 3 primary factors:</a:t>
            </a:r>
            <a:endParaRPr lang="en-US" dirty="0"/>
          </a:p>
        </p:txBody>
      </p:sp>
      <p:sp>
        <p:nvSpPr>
          <p:cNvPr id="3" name="Content Placeholder 3"/>
          <p:cNvSpPr txBox="1">
            <a:spLocks/>
          </p:cNvSpPr>
          <p:nvPr/>
        </p:nvSpPr>
        <p:spPr>
          <a:xfrm>
            <a:off x="457200" y="2743200"/>
            <a:ext cx="8248708" cy="4429151"/>
          </a:xfrm>
          <a:prstGeom prst="rect">
            <a:avLst/>
          </a:prstGeom>
        </p:spPr>
        <p:txBody>
          <a:bodyPr>
            <a:normAutofit/>
          </a:bodyPr>
          <a:lstStyle/>
          <a:p>
            <a:pPr marL="514350" marR="0" lvl="0" indent="-51435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1</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With impaired springs, consideration of activities in the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springshed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is necessary</a:t>
            </a:r>
          </a:p>
          <a:p>
            <a:pPr marL="514350" marR="0" lvl="0" indent="-51435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2) Quantification of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denitrification</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in soil and groundwater is not possible at the scale necessary for entity-specific allocations</a:t>
            </a:r>
          </a:p>
          <a:p>
            <a:pPr marL="514350" marR="0" lvl="0" indent="-51435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3) A portion of the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Wekiva</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/Rock </a:t>
            </a:r>
            <a:r>
              <a:rPr kumimoji="0" lang="en-US" sz="2800" b="0" i="0" u="none" strike="noStrike" kern="1200" cap="none" spc="0" normalizeH="0" baseline="0" noProof="0" dirty="0" err="1" smtClean="0">
                <a:ln>
                  <a:noFill/>
                </a:ln>
                <a:solidFill>
                  <a:schemeClr val="tx1"/>
                </a:solidFill>
                <a:effectLst/>
                <a:uLnTx/>
                <a:uFillTx/>
                <a:latin typeface="+mn-lt"/>
                <a:ea typeface="+mn-ea"/>
                <a:cs typeface="+mn-cs"/>
              </a:rPr>
              <a:t>springshed</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extends beneath surface watersheds that drain to other basins</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lhwrm\Watershed\WPCS\BASINS\MiddleStJohns\Wekiva\Meetings\2011 (12) December\Project Map (WAVA) 12-5-11.jpg"/>
          <p:cNvPicPr>
            <a:picLocks noGrp="1" noChangeAspect="1" noChangeArrowheads="1"/>
          </p:cNvPicPr>
          <p:nvPr>
            <p:ph idx="1"/>
          </p:nvPr>
        </p:nvPicPr>
        <p:blipFill>
          <a:blip r:embed="rId3" cstate="print"/>
          <a:srcRect/>
          <a:stretch>
            <a:fillRect/>
          </a:stretch>
        </p:blipFill>
        <p:spPr bwMode="auto">
          <a:xfrm>
            <a:off x="1905000" y="0"/>
            <a:ext cx="5240482"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1828800" y="0"/>
          <a:ext cx="5298876" cy="6858000"/>
        </p:xfrm>
        <a:graphic>
          <a:graphicData uri="http://schemas.openxmlformats.org/presentationml/2006/ole">
            <p:oleObj spid="_x0000_s2050" name="Acrobat Document" r:id="rId3" imgW="5829233" imgH="7543775" progId="AcroExch.Document.7">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Additional Stakeholder Projects due on </a:t>
            </a:r>
            <a:r>
              <a:rPr lang="en-US" sz="3600" dirty="0" smtClean="0">
                <a:solidFill>
                  <a:srgbClr val="FFFF00"/>
                </a:solidFill>
              </a:rPr>
              <a:t>January 6, 2012</a:t>
            </a:r>
            <a:endParaRPr lang="en-US" sz="3600" dirty="0">
              <a:solidFill>
                <a:srgbClr val="FFFF00"/>
              </a:solidFill>
            </a:endParaRPr>
          </a:p>
        </p:txBody>
      </p:sp>
      <p:sp>
        <p:nvSpPr>
          <p:cNvPr id="5" name="Content Placeholder 4"/>
          <p:cNvSpPr>
            <a:spLocks noGrp="1"/>
          </p:cNvSpPr>
          <p:nvPr>
            <p:ph idx="1"/>
          </p:nvPr>
        </p:nvSpPr>
        <p:spPr>
          <a:xfrm>
            <a:off x="1676400" y="2133600"/>
            <a:ext cx="8229600" cy="4389120"/>
          </a:xfrm>
        </p:spPr>
        <p:txBody>
          <a:bodyPr>
            <a:normAutofit fontScale="92500" lnSpcReduction="10000"/>
          </a:bodyPr>
          <a:lstStyle/>
          <a:p>
            <a:r>
              <a:rPr lang="en-US" dirty="0" smtClean="0"/>
              <a:t>Additional projects required from:</a:t>
            </a:r>
          </a:p>
          <a:p>
            <a:pPr lvl="1"/>
            <a:r>
              <a:rPr lang="en-US" dirty="0" smtClean="0"/>
              <a:t>City of Apopka</a:t>
            </a:r>
          </a:p>
          <a:p>
            <a:pPr lvl="1"/>
            <a:r>
              <a:rPr lang="en-US" dirty="0" smtClean="0"/>
              <a:t>City of Eatonville</a:t>
            </a:r>
          </a:p>
          <a:p>
            <a:pPr lvl="1"/>
            <a:r>
              <a:rPr lang="en-US" dirty="0" smtClean="0"/>
              <a:t>City of Eustis</a:t>
            </a:r>
          </a:p>
          <a:p>
            <a:pPr lvl="1"/>
            <a:r>
              <a:rPr lang="en-US" dirty="0" smtClean="0"/>
              <a:t>City of Maitland</a:t>
            </a:r>
          </a:p>
          <a:p>
            <a:pPr lvl="1"/>
            <a:r>
              <a:rPr lang="en-US" dirty="0" smtClean="0"/>
              <a:t>City of Winter Garden</a:t>
            </a:r>
          </a:p>
          <a:p>
            <a:pPr lvl="1"/>
            <a:r>
              <a:rPr lang="en-US" dirty="0" smtClean="0"/>
              <a:t>Lake County</a:t>
            </a:r>
          </a:p>
          <a:p>
            <a:pPr lvl="1"/>
            <a:r>
              <a:rPr lang="en-US" dirty="0" smtClean="0"/>
              <a:t>Expressway Authority</a:t>
            </a:r>
          </a:p>
          <a:p>
            <a:pPr lvl="1">
              <a:buNone/>
            </a:pPr>
            <a:endParaRPr lang="en-US" dirty="0" smtClean="0"/>
          </a:p>
          <a:p>
            <a:pPr marL="274320" lvl="1" indent="-274320">
              <a:buClr>
                <a:schemeClr val="accent3"/>
              </a:buClr>
              <a:buSzPct val="95000"/>
            </a:pPr>
            <a:r>
              <a:rPr lang="en-US" dirty="0" smtClean="0"/>
              <a:t>Clarification for submitted projects: </a:t>
            </a:r>
          </a:p>
          <a:p>
            <a:pPr marL="548640" lvl="2" indent="-274320">
              <a:buClr>
                <a:schemeClr val="accent3"/>
              </a:buClr>
              <a:buSzPct val="95000"/>
            </a:pPr>
            <a:r>
              <a:rPr lang="en-US" dirty="0" smtClean="0"/>
              <a:t>Altamonte Springs, Maitland, and FDOT</a:t>
            </a:r>
          </a:p>
          <a:p>
            <a:endParaRPr lang="en-US" dirty="0" smtClean="0"/>
          </a:p>
          <a:p>
            <a:pPr lvl="1">
              <a:buNone/>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8229600" cy="1371600"/>
          </a:xfrm>
        </p:spPr>
        <p:txBody>
          <a:bodyPr>
            <a:normAutofit fontScale="90000"/>
          </a:bodyPr>
          <a:lstStyle/>
          <a:p>
            <a:pPr algn="ctr"/>
            <a:r>
              <a:rPr lang="en-US" dirty="0" smtClean="0"/>
              <a:t>Brief review of previous meeting information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endParaRPr lang="en-US" sz="4800" dirty="0" smtClean="0"/>
          </a:p>
          <a:p>
            <a:pPr algn="ctr">
              <a:buNone/>
            </a:pPr>
            <a:r>
              <a:rPr lang="en-US" sz="4800" dirty="0" smtClean="0"/>
              <a:t>Questions?</a:t>
            </a:r>
            <a:endParaRPr lang="en-US" sz="4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305800" cy="1143000"/>
          </a:xfrm>
        </p:spPr>
        <p:txBody>
          <a:bodyPr/>
          <a:lstStyle/>
          <a:p>
            <a:pPr algn="ctr"/>
            <a:r>
              <a:rPr lang="en-US" dirty="0" smtClean="0"/>
              <a:t>BMAP Monitoring Plan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609600"/>
          </a:xfrm>
        </p:spPr>
        <p:txBody>
          <a:bodyPr>
            <a:normAutofit fontScale="90000"/>
          </a:bodyPr>
          <a:lstStyle/>
          <a:p>
            <a:pPr algn="ctr"/>
            <a:r>
              <a:rPr lang="en-US" dirty="0" smtClean="0"/>
              <a:t>Nine Elements of a BMAP</a:t>
            </a:r>
            <a:endParaRPr lang="en-US" dirty="0"/>
          </a:p>
        </p:txBody>
      </p:sp>
      <p:sp>
        <p:nvSpPr>
          <p:cNvPr id="3" name="Content Placeholder 2"/>
          <p:cNvSpPr>
            <a:spLocks noGrp="1"/>
          </p:cNvSpPr>
          <p:nvPr>
            <p:ph idx="1"/>
          </p:nvPr>
        </p:nvSpPr>
        <p:spPr>
          <a:xfrm>
            <a:off x="457200" y="1600200"/>
            <a:ext cx="8229600" cy="4876800"/>
          </a:xfrm>
        </p:spPr>
        <p:txBody>
          <a:bodyPr>
            <a:normAutofit/>
          </a:bodyPr>
          <a:lstStyle/>
          <a:p>
            <a:pPr marL="457200" indent="-457200">
              <a:buFont typeface="+mj-lt"/>
              <a:buAutoNum type="arabicPeriod"/>
            </a:pPr>
            <a:r>
              <a:rPr lang="en-US" sz="2400" dirty="0" smtClean="0"/>
              <a:t>Identification of Pollutant Sources &amp; Causes of Impairment</a:t>
            </a:r>
          </a:p>
          <a:p>
            <a:pPr marL="457200" indent="-457200">
              <a:buFont typeface="+mj-lt"/>
              <a:buAutoNum type="arabicPeriod"/>
            </a:pPr>
            <a:r>
              <a:rPr lang="en-US" sz="2400" dirty="0" smtClean="0"/>
              <a:t>Estimation of load reductions from management measures</a:t>
            </a:r>
          </a:p>
          <a:p>
            <a:pPr marL="457200" indent="-457200">
              <a:buFont typeface="+mj-lt"/>
              <a:buAutoNum type="arabicPeriod"/>
            </a:pPr>
            <a:r>
              <a:rPr lang="en-US" sz="2400" dirty="0"/>
              <a:t>Description of management measures to achieve load </a:t>
            </a:r>
            <a:r>
              <a:rPr lang="en-US" sz="2400" dirty="0" smtClean="0"/>
              <a:t>reductions and critical locations</a:t>
            </a:r>
          </a:p>
          <a:p>
            <a:pPr marL="457200" indent="-457200">
              <a:buNone/>
            </a:pPr>
            <a:r>
              <a:rPr lang="en-US" sz="2400" dirty="0" smtClean="0"/>
              <a:t>…</a:t>
            </a:r>
          </a:p>
          <a:p>
            <a:pPr marL="457200" indent="-457200">
              <a:buFont typeface="+mj-lt"/>
              <a:buAutoNum type="arabicPeriod" startAt="9"/>
            </a:pPr>
            <a:r>
              <a:rPr lang="en-US" sz="2400" dirty="0" smtClean="0">
                <a:solidFill>
                  <a:srgbClr val="FFFF00"/>
                </a:solidFill>
              </a:rPr>
              <a:t>Monitoring component to evaluate effectiveness of the implementation  efforts over time as measured against the established criteria</a:t>
            </a:r>
          </a:p>
          <a:p>
            <a:endParaRPr lang="en-US" sz="2400" dirty="0"/>
          </a:p>
          <a:p>
            <a:endParaRPr lang="en-US" sz="2400" dirty="0" smtClean="0"/>
          </a:p>
          <a:p>
            <a:pPr marL="0" indent="0">
              <a:buNone/>
            </a:pPr>
            <a:endParaRPr lang="en-US" dirty="0" smtClean="0"/>
          </a:p>
        </p:txBody>
      </p:sp>
    </p:spTree>
    <p:extLst>
      <p:ext uri="{BB962C8B-B14F-4D97-AF65-F5344CB8AC3E}">
        <p14:creationId xmlns:p14="http://schemas.microsoft.com/office/powerpoint/2010/main" xmlns="" val="1158200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Purpose of the BMAP Monitoring Plan</a:t>
            </a:r>
            <a:endParaRPr lang="en-US" sz="4000" dirty="0"/>
          </a:p>
        </p:txBody>
      </p:sp>
      <p:sp>
        <p:nvSpPr>
          <p:cNvPr id="3" name="Content Placeholder 2"/>
          <p:cNvSpPr>
            <a:spLocks noGrp="1"/>
          </p:cNvSpPr>
          <p:nvPr>
            <p:ph idx="1"/>
          </p:nvPr>
        </p:nvSpPr>
        <p:spPr/>
        <p:txBody>
          <a:bodyPr>
            <a:normAutofit/>
          </a:bodyPr>
          <a:lstStyle/>
          <a:p>
            <a:endParaRPr lang="en-US" sz="2800" dirty="0" smtClean="0"/>
          </a:p>
          <a:p>
            <a:r>
              <a:rPr lang="en-US" sz="2800" dirty="0" smtClean="0"/>
              <a:t>The main purpose of the BMAP monitoring plan is to track trends in water quality to show progress towards achieving the TMDLs.</a:t>
            </a:r>
          </a:p>
          <a:p>
            <a:endParaRPr lang="en-US" sz="2800" dirty="0" smtClean="0"/>
          </a:p>
          <a:p>
            <a:r>
              <a:rPr lang="en-US" sz="2800" dirty="0" smtClean="0"/>
              <a:t>Other objectives can be identified and addressed through the BMAP monitoring plan.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Existing Monitoring in the Basin</a:t>
            </a:r>
            <a:endParaRPr lang="en-US" sz="4400" dirty="0"/>
          </a:p>
        </p:txBody>
      </p:sp>
      <p:sp>
        <p:nvSpPr>
          <p:cNvPr id="3" name="Content Placeholder 2"/>
          <p:cNvSpPr>
            <a:spLocks noGrp="1"/>
          </p:cNvSpPr>
          <p:nvPr>
            <p:ph idx="1"/>
          </p:nvPr>
        </p:nvSpPr>
        <p:spPr>
          <a:xfrm>
            <a:off x="457200" y="2362200"/>
            <a:ext cx="8229600" cy="3962400"/>
          </a:xfrm>
        </p:spPr>
        <p:txBody>
          <a:bodyPr>
            <a:normAutofit fontScale="92500" lnSpcReduction="10000"/>
          </a:bodyPr>
          <a:lstStyle/>
          <a:p>
            <a:r>
              <a:rPr lang="en-US" dirty="0" smtClean="0"/>
              <a:t>The </a:t>
            </a:r>
            <a:r>
              <a:rPr lang="en-US" dirty="0" smtClean="0">
                <a:solidFill>
                  <a:srgbClr val="FFFF00"/>
                </a:solidFill>
              </a:rPr>
              <a:t>first step </a:t>
            </a:r>
            <a:r>
              <a:rPr lang="en-US" dirty="0" smtClean="0"/>
              <a:t>in developing the monitoring plan is to identify current monitoring in the basin.</a:t>
            </a:r>
          </a:p>
          <a:p>
            <a:endParaRPr lang="en-US" dirty="0" smtClean="0"/>
          </a:p>
          <a:p>
            <a:r>
              <a:rPr lang="en-US" dirty="0" smtClean="0"/>
              <a:t>The existing monitoring locations will be compiled into maps for discussions on which stations are key for the BMAP monitoring network and to identify where there are gaps in the network.</a:t>
            </a:r>
          </a:p>
          <a:p>
            <a:endParaRPr lang="en-US" dirty="0" smtClean="0"/>
          </a:p>
          <a:p>
            <a:r>
              <a:rPr lang="en-US" dirty="0" smtClean="0"/>
              <a:t>A spreadsheet has been provided to submit monitoring station information.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a:bodyPr>
          <a:lstStyle/>
          <a:p>
            <a:pPr algn="ctr"/>
            <a:r>
              <a:rPr lang="en-US" sz="4400" dirty="0" smtClean="0"/>
              <a:t>Existing Monitoring, continued</a:t>
            </a:r>
            <a:endParaRPr lang="en-US" sz="4400" dirty="0"/>
          </a:p>
        </p:txBody>
      </p:sp>
      <p:sp>
        <p:nvSpPr>
          <p:cNvPr id="3" name="Content Placeholder 2"/>
          <p:cNvSpPr>
            <a:spLocks noGrp="1"/>
          </p:cNvSpPr>
          <p:nvPr>
            <p:ph idx="1"/>
          </p:nvPr>
        </p:nvSpPr>
        <p:spPr>
          <a:xfrm>
            <a:off x="304800" y="1905000"/>
            <a:ext cx="7620000" cy="4572000"/>
          </a:xfrm>
        </p:spPr>
        <p:txBody>
          <a:bodyPr>
            <a:normAutofit/>
          </a:bodyPr>
          <a:lstStyle/>
          <a:p>
            <a:pPr marL="0" indent="0" algn="ctr">
              <a:buNone/>
            </a:pPr>
            <a:r>
              <a:rPr lang="en-US" sz="3200" dirty="0" smtClean="0"/>
              <a:t>Review of the monitoring spreadsheet:</a:t>
            </a:r>
          </a:p>
          <a:p>
            <a:pPr lvl="3">
              <a:buClr>
                <a:schemeClr val="accent1">
                  <a:lumMod val="75000"/>
                </a:schemeClr>
              </a:buClr>
              <a:buSzPct val="150000"/>
              <a:buFont typeface="Arial" pitchFamily="34" charset="0"/>
              <a:buChar char="•"/>
            </a:pPr>
            <a:r>
              <a:rPr lang="en-US" sz="2400" dirty="0" smtClean="0"/>
              <a:t>  Sampling Entity</a:t>
            </a:r>
          </a:p>
          <a:p>
            <a:pPr lvl="3">
              <a:buSzPct val="110000"/>
            </a:pPr>
            <a:r>
              <a:rPr lang="en-US" sz="2400" dirty="0" smtClean="0"/>
              <a:t>  Station Number</a:t>
            </a:r>
          </a:p>
          <a:p>
            <a:pPr lvl="3">
              <a:buSzPct val="110000"/>
            </a:pPr>
            <a:r>
              <a:rPr lang="en-US" sz="2400" dirty="0" smtClean="0"/>
              <a:t>  Station Name</a:t>
            </a:r>
          </a:p>
          <a:p>
            <a:pPr lvl="3">
              <a:buSzPct val="110000"/>
            </a:pPr>
            <a:r>
              <a:rPr lang="en-US" sz="2400" dirty="0" smtClean="0"/>
              <a:t>  Station Location Description</a:t>
            </a:r>
          </a:p>
          <a:p>
            <a:pPr marL="1325880" lvl="2" indent="-342900">
              <a:buClr>
                <a:schemeClr val="accent1">
                  <a:lumMod val="75000"/>
                </a:schemeClr>
              </a:buClr>
              <a:buSzPct val="110000"/>
              <a:buFont typeface="Wingdings 2" pitchFamily="18" charset="2"/>
              <a:buChar char=""/>
            </a:pPr>
            <a:r>
              <a:rPr lang="en-US" sz="2500" dirty="0" smtClean="0"/>
              <a:t>Station Type  (surface water flow, surface         water quality, spring discharge, MS4 discharge, groundwater, or other)</a:t>
            </a:r>
          </a:p>
          <a:p>
            <a:pPr lvl="3">
              <a:buSzPct val="110000"/>
            </a:pPr>
            <a:r>
              <a:rPr lang="en-US" sz="2400" dirty="0" smtClean="0"/>
              <a:t>  Lat/Long</a:t>
            </a:r>
          </a:p>
          <a:p>
            <a:endParaRPr lang="en-US" sz="28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normAutofit/>
          </a:bodyPr>
          <a:lstStyle/>
          <a:p>
            <a:pPr algn="ctr"/>
            <a:r>
              <a:rPr lang="en-US" sz="4400" dirty="0" smtClean="0"/>
              <a:t>Existing Monitoring, continued</a:t>
            </a:r>
            <a:endParaRPr lang="en-US" sz="4400" dirty="0"/>
          </a:p>
        </p:txBody>
      </p:sp>
      <p:sp>
        <p:nvSpPr>
          <p:cNvPr id="3" name="Content Placeholder 2"/>
          <p:cNvSpPr>
            <a:spLocks noGrp="1"/>
          </p:cNvSpPr>
          <p:nvPr>
            <p:ph idx="1"/>
          </p:nvPr>
        </p:nvSpPr>
        <p:spPr>
          <a:xfrm>
            <a:off x="457200" y="1524000"/>
            <a:ext cx="8229600" cy="4953000"/>
          </a:xfrm>
        </p:spPr>
        <p:txBody>
          <a:bodyPr>
            <a:normAutofit/>
          </a:bodyPr>
          <a:lstStyle/>
          <a:p>
            <a:pPr marL="0" indent="0">
              <a:buNone/>
            </a:pPr>
            <a:endParaRPr lang="en-US" dirty="0" smtClean="0"/>
          </a:p>
          <a:p>
            <a:pPr marL="0" indent="0">
              <a:buNone/>
            </a:pPr>
            <a:r>
              <a:rPr lang="en-US" sz="3200" dirty="0" smtClean="0"/>
              <a:t>Review the monitoring collection sheet:</a:t>
            </a:r>
          </a:p>
          <a:p>
            <a:pPr marL="1097280" lvl="1"/>
            <a:r>
              <a:rPr lang="en-US" dirty="0" smtClean="0"/>
              <a:t>Begin Date/End Date</a:t>
            </a:r>
          </a:p>
          <a:p>
            <a:pPr marL="1097280" lvl="1"/>
            <a:r>
              <a:rPr lang="en-US" dirty="0" smtClean="0"/>
              <a:t>Sample Type [water quality (grab, storm event, or continuous), biological, or other]</a:t>
            </a:r>
          </a:p>
          <a:p>
            <a:pPr marL="1097280" lvl="1"/>
            <a:r>
              <a:rPr lang="en-US" dirty="0" smtClean="0"/>
              <a:t>Sampling Frequency</a:t>
            </a:r>
          </a:p>
          <a:p>
            <a:pPr marL="1097280" lvl="1"/>
            <a:r>
              <a:rPr lang="en-US" dirty="0" smtClean="0"/>
              <a:t>Sampling Parameters</a:t>
            </a:r>
          </a:p>
          <a:p>
            <a:pPr lvl="1"/>
            <a:endParaRPr lang="en-US" dirty="0" smtClean="0"/>
          </a:p>
          <a:p>
            <a:pPr marL="0" indent="0">
              <a:buNone/>
            </a:pPr>
            <a:r>
              <a:rPr lang="en-US" sz="3200" dirty="0" smtClean="0"/>
              <a:t>Information on existing monitoring stations is due by </a:t>
            </a:r>
            <a:r>
              <a:rPr lang="en-US" sz="3200" dirty="0" smtClean="0">
                <a:solidFill>
                  <a:srgbClr val="FFFF00"/>
                </a:solidFill>
              </a:rPr>
              <a:t>January 6, 2012</a:t>
            </a:r>
            <a:r>
              <a:rPr lang="en-US" sz="3200" dirty="0" smtClean="0"/>
              <a:t>. </a:t>
            </a:r>
          </a:p>
          <a:p>
            <a:pPr marL="0" indent="0">
              <a:buNone/>
            </a:pPr>
            <a:endParaRPr lang="en-US" sz="3200" dirty="0">
              <a:solidFill>
                <a:srgbClr val="C00000"/>
              </a:solidFill>
            </a:endParaRPr>
          </a:p>
        </p:txBody>
      </p:sp>
    </p:spTree>
    <p:extLst>
      <p:ext uri="{BB962C8B-B14F-4D97-AF65-F5344CB8AC3E}">
        <p14:creationId xmlns:p14="http://schemas.microsoft.com/office/powerpoint/2010/main" xmlns="" val="1708370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Monitoring Plan Objectives</a:t>
            </a:r>
            <a:endParaRPr lang="en-US" sz="4400" dirty="0"/>
          </a:p>
        </p:txBody>
      </p:sp>
      <p:sp>
        <p:nvSpPr>
          <p:cNvPr id="3" name="Content Placeholder 2"/>
          <p:cNvSpPr>
            <a:spLocks noGrp="1"/>
          </p:cNvSpPr>
          <p:nvPr>
            <p:ph idx="1"/>
          </p:nvPr>
        </p:nvSpPr>
        <p:spPr/>
        <p:txBody>
          <a:bodyPr>
            <a:normAutofit/>
          </a:bodyPr>
          <a:lstStyle/>
          <a:p>
            <a:r>
              <a:rPr lang="en-US" dirty="0" smtClean="0"/>
              <a:t>The </a:t>
            </a:r>
            <a:r>
              <a:rPr lang="en-US" dirty="0" smtClean="0">
                <a:solidFill>
                  <a:srgbClr val="FFFF00"/>
                </a:solidFill>
              </a:rPr>
              <a:t>second step </a:t>
            </a:r>
            <a:r>
              <a:rPr lang="en-US" dirty="0" smtClean="0"/>
              <a:t>in developing the monitoring plan is to determine the objectives of the plan.</a:t>
            </a:r>
          </a:p>
          <a:p>
            <a:r>
              <a:rPr lang="en-US" dirty="0" smtClean="0"/>
              <a:t>Draft primary and secondary objectives </a:t>
            </a:r>
            <a:r>
              <a:rPr lang="en-US" smtClean="0"/>
              <a:t>have been prepared </a:t>
            </a:r>
            <a:r>
              <a:rPr lang="en-US" dirty="0" smtClean="0"/>
              <a:t>for discussion.</a:t>
            </a:r>
          </a:p>
          <a:p>
            <a:r>
              <a:rPr lang="en-US" dirty="0" smtClean="0"/>
              <a:t>Primary objectives are necessary to evaluate success of the BMAP.  </a:t>
            </a:r>
          </a:p>
          <a:p>
            <a:r>
              <a:rPr lang="en-US" dirty="0" smtClean="0"/>
              <a:t>Secondary objectives contribute to this evaluation, can help interpret data collected, and provide information for potential future refinements of the TMDL and/or BMAP.</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Draft Monitoring Plan Objectives</a:t>
            </a:r>
            <a:endParaRPr lang="en-US" sz="4400" dirty="0"/>
          </a:p>
        </p:txBody>
      </p:sp>
      <p:sp>
        <p:nvSpPr>
          <p:cNvPr id="3" name="Content Placeholder 2"/>
          <p:cNvSpPr>
            <a:spLocks noGrp="1"/>
          </p:cNvSpPr>
          <p:nvPr>
            <p:ph idx="1"/>
          </p:nvPr>
        </p:nvSpPr>
        <p:spPr>
          <a:xfrm>
            <a:off x="457200" y="2133600"/>
            <a:ext cx="8229600" cy="4191000"/>
          </a:xfrm>
        </p:spPr>
        <p:txBody>
          <a:bodyPr>
            <a:normAutofit/>
          </a:bodyPr>
          <a:lstStyle/>
          <a:p>
            <a:pPr marL="0" indent="0">
              <a:buNone/>
            </a:pPr>
            <a:r>
              <a:rPr lang="en-US" dirty="0" smtClean="0"/>
              <a:t>The following objectives were drafted for discussion:</a:t>
            </a:r>
          </a:p>
          <a:p>
            <a:pPr marL="0" indent="0">
              <a:buNone/>
            </a:pPr>
            <a:endParaRPr lang="en-US" dirty="0" smtClean="0"/>
          </a:p>
          <a:p>
            <a:pPr marL="0" indent="0">
              <a:buNone/>
            </a:pPr>
            <a:r>
              <a:rPr lang="en-US" sz="2400" u="sng" dirty="0" smtClean="0"/>
              <a:t>Primary Objective</a:t>
            </a:r>
            <a:r>
              <a:rPr lang="en-US" sz="2400" dirty="0" smtClean="0"/>
              <a:t>: </a:t>
            </a:r>
            <a:r>
              <a:rPr lang="en-US" sz="2400" dirty="0" smtClean="0">
                <a:solidFill>
                  <a:srgbClr val="FFFF00"/>
                </a:solidFill>
              </a:rPr>
              <a:t>Long Term Trend Analysis </a:t>
            </a:r>
          </a:p>
          <a:p>
            <a:pPr marL="667512" lvl="2" indent="0">
              <a:buNone/>
            </a:pPr>
            <a:r>
              <a:rPr lang="en-US" dirty="0" smtClean="0"/>
              <a:t>Track inputs and concentration trends in TN and TP loads through groundwater , surface water, and MS4 sampling.</a:t>
            </a:r>
          </a:p>
          <a:p>
            <a:pPr marL="667512" lvl="2" indent="0">
              <a:buNone/>
            </a:pPr>
            <a:endParaRPr lang="en-US" dirty="0" smtClean="0"/>
          </a:p>
          <a:p>
            <a:pPr marL="0" indent="0">
              <a:buNone/>
            </a:pPr>
            <a:r>
              <a:rPr lang="en-US" sz="2400" u="sng" dirty="0" smtClean="0"/>
              <a:t>Secondary Objective</a:t>
            </a:r>
            <a:r>
              <a:rPr lang="en-US" sz="2400" dirty="0" smtClean="0"/>
              <a:t>: </a:t>
            </a:r>
            <a:r>
              <a:rPr lang="en-US" sz="2400" dirty="0" smtClean="0">
                <a:solidFill>
                  <a:srgbClr val="FFFF00"/>
                </a:solidFill>
              </a:rPr>
              <a:t>Source Assessment</a:t>
            </a:r>
          </a:p>
          <a:p>
            <a:pPr marL="667512" lvl="2" indent="0">
              <a:buNone/>
            </a:pPr>
            <a:r>
              <a:rPr lang="en-US" dirty="0" smtClean="0"/>
              <a:t>Identify areas within the </a:t>
            </a:r>
            <a:r>
              <a:rPr lang="en-US" dirty="0" err="1" smtClean="0"/>
              <a:t>springshed</a:t>
            </a:r>
            <a:r>
              <a:rPr lang="en-US" dirty="0" smtClean="0"/>
              <a:t>/watershed with high loadings of nutrients to surface water and groundwater to better focus management efforts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4400" dirty="0" smtClean="0"/>
              <a:t>Presentation materials and forms can be found:</a:t>
            </a:r>
          </a:p>
          <a:p>
            <a:endParaRPr lang="en-US" dirty="0" smtClean="0"/>
          </a:p>
          <a:p>
            <a:pPr>
              <a:buNone/>
            </a:pPr>
            <a:r>
              <a:rPr lang="en-US" dirty="0" smtClean="0">
                <a:solidFill>
                  <a:srgbClr val="0070C0"/>
                </a:solidFill>
                <a:hlinkClick r:id="rId2"/>
              </a:rPr>
              <a:t>http://publicfiles.dep.state.fl.us/DEAR/BMAP/Wekiva</a:t>
            </a:r>
            <a:endParaRPr lang="en-US" dirty="0" smtClean="0"/>
          </a:p>
          <a:p>
            <a:endParaRPr lang="en-US" dirty="0" smtClean="0"/>
          </a:p>
          <a:p>
            <a:pPr>
              <a:buNone/>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8229600" cy="1143000"/>
          </a:xfrm>
        </p:spPr>
        <p:txBody>
          <a:bodyPr>
            <a:normAutofit fontScale="90000"/>
          </a:bodyPr>
          <a:lstStyle/>
          <a:p>
            <a:r>
              <a:rPr lang="en-US" dirty="0" err="1" smtClean="0"/>
              <a:t>Wekiva</a:t>
            </a:r>
            <a:r>
              <a:rPr lang="en-US" dirty="0" smtClean="0"/>
              <a:t> Basin Nitrate &amp; TP TMDLs</a:t>
            </a:r>
            <a:endParaRPr lang="en-US" dirty="0"/>
          </a:p>
        </p:txBody>
      </p:sp>
      <p:sp>
        <p:nvSpPr>
          <p:cNvPr id="3" name="Content Placeholder 2"/>
          <p:cNvSpPr>
            <a:spLocks noGrp="1"/>
          </p:cNvSpPr>
          <p:nvPr>
            <p:ph idx="1"/>
          </p:nvPr>
        </p:nvSpPr>
        <p:spPr>
          <a:xfrm>
            <a:off x="1295400" y="2667000"/>
            <a:ext cx="8229600" cy="4389120"/>
          </a:xfrm>
        </p:spPr>
        <p:txBody>
          <a:bodyPr/>
          <a:lstStyle/>
          <a:p>
            <a:pPr marL="342900" lvl="1" indent="-342900">
              <a:buClr>
                <a:schemeClr val="accent1">
                  <a:shade val="75000"/>
                </a:schemeClr>
              </a:buClr>
              <a:buSzPct val="55000"/>
              <a:buFont typeface="Wingdings"/>
              <a:buChar char="p"/>
            </a:pPr>
            <a:r>
              <a:rPr lang="en-US" sz="3200" dirty="0" smtClean="0"/>
              <a:t>Targets (“assimilative capacity”)</a:t>
            </a:r>
          </a:p>
          <a:p>
            <a:pPr marL="342900" lvl="1" indent="-342900">
              <a:buClr>
                <a:schemeClr val="accent1">
                  <a:shade val="75000"/>
                </a:schemeClr>
              </a:buClr>
              <a:buSzPct val="55000"/>
              <a:buFont typeface="Wingdings"/>
              <a:buChar char="p"/>
            </a:pPr>
            <a:r>
              <a:rPr lang="en-US" sz="3200" dirty="0" smtClean="0"/>
              <a:t>Nitrate Target = 0.286 mg/L</a:t>
            </a:r>
          </a:p>
          <a:p>
            <a:pPr marL="342900" lvl="1" indent="-342900">
              <a:buClr>
                <a:schemeClr val="accent1">
                  <a:shade val="75000"/>
                </a:schemeClr>
              </a:buClr>
              <a:buSzPct val="55000"/>
              <a:buFont typeface="Wingdings"/>
              <a:buChar char="p"/>
            </a:pPr>
            <a:r>
              <a:rPr lang="en-US" sz="3200" dirty="0" smtClean="0"/>
              <a:t>TP Target = 0.065 mg/L</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8305800" cy="1143000"/>
          </a:xfrm>
        </p:spPr>
        <p:txBody>
          <a:bodyPr/>
          <a:lstStyle/>
          <a:p>
            <a:r>
              <a:rPr lang="en-US" dirty="0" err="1" smtClean="0"/>
              <a:t>Wekiva</a:t>
            </a:r>
            <a:r>
              <a:rPr lang="en-US" dirty="0" smtClean="0"/>
              <a:t> Basin % Reductions</a:t>
            </a:r>
            <a:endParaRPr lang="en-US" dirty="0"/>
          </a:p>
        </p:txBody>
      </p:sp>
      <p:graphicFrame>
        <p:nvGraphicFramePr>
          <p:cNvPr id="3" name="Content Placeholder 5"/>
          <p:cNvGraphicFramePr>
            <a:graphicFrameLocks/>
          </p:cNvGraphicFramePr>
          <p:nvPr/>
        </p:nvGraphicFramePr>
        <p:xfrm>
          <a:off x="1295400" y="1752600"/>
          <a:ext cx="6248400" cy="3576320"/>
        </p:xfrm>
        <a:graphic>
          <a:graphicData uri="http://schemas.openxmlformats.org/drawingml/2006/table">
            <a:tbl>
              <a:tblPr firstRow="1" bandRow="1">
                <a:tableStyleId>{5C22544A-7EE6-4342-B048-85BDC9FD1C3A}</a:tableStyleId>
              </a:tblPr>
              <a:tblGrid>
                <a:gridCol w="2973857"/>
                <a:gridCol w="1690442"/>
                <a:gridCol w="1584101"/>
              </a:tblGrid>
              <a:tr h="447040">
                <a:tc>
                  <a:txBody>
                    <a:bodyPr/>
                    <a:lstStyle/>
                    <a:p>
                      <a:pPr algn="l"/>
                      <a:r>
                        <a:rPr lang="en-US" dirty="0" smtClean="0"/>
                        <a:t>Waterbody</a:t>
                      </a:r>
                      <a:endParaRPr lang="en-US" dirty="0"/>
                    </a:p>
                  </a:txBody>
                  <a:tcPr/>
                </a:tc>
                <a:tc>
                  <a:txBody>
                    <a:bodyPr/>
                    <a:lstStyle/>
                    <a:p>
                      <a:pPr algn="ctr"/>
                      <a:r>
                        <a:rPr lang="en-US" dirty="0" smtClean="0"/>
                        <a:t>Nitrate</a:t>
                      </a:r>
                      <a:endParaRPr lang="en-US" dirty="0"/>
                    </a:p>
                  </a:txBody>
                  <a:tcPr/>
                </a:tc>
                <a:tc>
                  <a:txBody>
                    <a:bodyPr/>
                    <a:lstStyle/>
                    <a:p>
                      <a:pPr algn="ctr"/>
                      <a:r>
                        <a:rPr lang="en-US" dirty="0" smtClean="0"/>
                        <a:t>TP</a:t>
                      </a:r>
                    </a:p>
                  </a:txBody>
                  <a:tcPr/>
                </a:tc>
              </a:tr>
              <a:tr h="447040">
                <a:tc>
                  <a:txBody>
                    <a:bodyPr/>
                    <a:lstStyle/>
                    <a:p>
                      <a:pPr algn="l"/>
                      <a:r>
                        <a:rPr lang="en-US" sz="1600" dirty="0" smtClean="0">
                          <a:solidFill>
                            <a:schemeClr val="tx2">
                              <a:lumMod val="75000"/>
                            </a:schemeClr>
                          </a:solidFill>
                        </a:rPr>
                        <a:t>Wekiwa</a:t>
                      </a:r>
                      <a:r>
                        <a:rPr lang="en-US" sz="1600" baseline="0" dirty="0" smtClean="0">
                          <a:solidFill>
                            <a:schemeClr val="tx2">
                              <a:lumMod val="75000"/>
                            </a:schemeClr>
                          </a:solidFill>
                        </a:rPr>
                        <a:t> Spring</a:t>
                      </a:r>
                    </a:p>
                  </a:txBody>
                  <a:tcPr marL="68580" marR="68580" marT="0" marB="0" anchor="ctr"/>
                </a:tc>
                <a:tc>
                  <a:txBody>
                    <a:bodyPr/>
                    <a:lstStyle/>
                    <a:p>
                      <a:pPr algn="ctr"/>
                      <a:r>
                        <a:rPr lang="en-US" sz="1600" dirty="0" smtClean="0">
                          <a:solidFill>
                            <a:schemeClr val="tx2">
                              <a:lumMod val="75000"/>
                            </a:schemeClr>
                          </a:solidFill>
                        </a:rPr>
                        <a:t>79%</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64%</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Upper Wekiva River</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68%</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61%</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Lower Wekiva River</a:t>
                      </a:r>
                    </a:p>
                  </a:txBody>
                  <a:tcPr anchor="ctr"/>
                </a:tc>
                <a:tc>
                  <a:txBody>
                    <a:bodyPr/>
                    <a:lstStyle/>
                    <a:p>
                      <a:pPr algn="ctr"/>
                      <a:r>
                        <a:rPr lang="en-US" sz="1600" dirty="0" smtClean="0">
                          <a:solidFill>
                            <a:schemeClr val="tx2">
                              <a:lumMod val="75000"/>
                            </a:schemeClr>
                          </a:solidFill>
                        </a:rPr>
                        <a:t>47%</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57%</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Rock Spring</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81%</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23%</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Rock Spring Run</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63%</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58%</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Blackwater Creek</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52%</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36%</a:t>
                      </a:r>
                      <a:endParaRPr lang="en-US" sz="1600" dirty="0">
                        <a:solidFill>
                          <a:schemeClr val="tx2">
                            <a:lumMod val="75000"/>
                          </a:schemeClr>
                        </a:solidFill>
                      </a:endParaRPr>
                    </a:p>
                  </a:txBody>
                  <a:tcPr anchor="ctr"/>
                </a:tc>
              </a:tr>
              <a:tr h="447040">
                <a:tc>
                  <a:txBody>
                    <a:bodyPr/>
                    <a:lstStyle/>
                    <a:p>
                      <a:pPr algn="l"/>
                      <a:r>
                        <a:rPr lang="en-US" sz="1600" dirty="0" smtClean="0">
                          <a:solidFill>
                            <a:schemeClr val="tx2">
                              <a:lumMod val="75000"/>
                            </a:schemeClr>
                          </a:solidFill>
                        </a:rPr>
                        <a:t>Little Wekiva River</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59%</a:t>
                      </a:r>
                      <a:endParaRPr lang="en-US" sz="1600" dirty="0">
                        <a:solidFill>
                          <a:schemeClr val="tx2">
                            <a:lumMod val="75000"/>
                          </a:schemeClr>
                        </a:solidFill>
                      </a:endParaRPr>
                    </a:p>
                  </a:txBody>
                  <a:tcPr anchor="ctr"/>
                </a:tc>
                <a:tc>
                  <a:txBody>
                    <a:bodyPr/>
                    <a:lstStyle/>
                    <a:p>
                      <a:pPr algn="ctr"/>
                      <a:r>
                        <a:rPr lang="en-US" sz="1600" dirty="0" smtClean="0">
                          <a:solidFill>
                            <a:schemeClr val="tx2">
                              <a:lumMod val="75000"/>
                            </a:schemeClr>
                          </a:solidFill>
                        </a:rPr>
                        <a:t>78%</a:t>
                      </a:r>
                      <a:endParaRPr lang="en-US" sz="1600" dirty="0">
                        <a:solidFill>
                          <a:schemeClr val="tx2">
                            <a:lumMod val="75000"/>
                          </a:schemeClr>
                        </a:solidFill>
                      </a:endParaRPr>
                    </a:p>
                  </a:txBody>
                  <a:tcPr anchor="ctr"/>
                </a:tc>
              </a:tr>
            </a:tbl>
          </a:graphicData>
        </a:graphic>
      </p:graphicFrame>
      <p:sp>
        <p:nvSpPr>
          <p:cNvPr id="4" name="Rectangle 3"/>
          <p:cNvSpPr/>
          <p:nvPr/>
        </p:nvSpPr>
        <p:spPr>
          <a:xfrm>
            <a:off x="1066800" y="5562600"/>
            <a:ext cx="7010400" cy="369332"/>
          </a:xfrm>
          <a:prstGeom prst="rect">
            <a:avLst/>
          </a:prstGeom>
        </p:spPr>
        <p:txBody>
          <a:bodyPr wrap="square">
            <a:spAutoFit/>
          </a:bodyPr>
          <a:lstStyle/>
          <a:p>
            <a:r>
              <a:rPr lang="en-US" dirty="0" smtClean="0">
                <a:solidFill>
                  <a:schemeClr val="tx2">
                    <a:lumMod val="75000"/>
                  </a:schemeClr>
                </a:solidFill>
              </a:rPr>
              <a:t>*Little Wekiva Canal requires a total nitrogen reduction of 45% </a:t>
            </a:r>
            <a:endParaRPr lang="en-US" dirty="0"/>
          </a:p>
        </p:txBody>
      </p:sp>
      <p:sp>
        <p:nvSpPr>
          <p:cNvPr id="5" name="Rectangle 4"/>
          <p:cNvSpPr/>
          <p:nvPr/>
        </p:nvSpPr>
        <p:spPr>
          <a:xfrm>
            <a:off x="1066800" y="5867400"/>
            <a:ext cx="6858000" cy="646331"/>
          </a:xfrm>
          <a:prstGeom prst="rect">
            <a:avLst/>
          </a:prstGeom>
        </p:spPr>
        <p:txBody>
          <a:bodyPr wrap="square">
            <a:spAutoFit/>
          </a:bodyPr>
          <a:lstStyle/>
          <a:p>
            <a:r>
              <a:rPr lang="en-US" dirty="0" smtClean="0">
                <a:solidFill>
                  <a:schemeClr val="tx2">
                    <a:lumMod val="75000"/>
                  </a:schemeClr>
                </a:solidFill>
              </a:rPr>
              <a:t>* TMDL also identifies load reductions for the Yankee Lake WRF, Wekiva Hunt Club WWTF, and Altamonte Springs WRF.</a:t>
            </a:r>
            <a:endParaRPr lang="en-US"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Phased BMAP Approach</a:t>
            </a:r>
            <a:endParaRPr lang="en-US" dirty="0"/>
          </a:p>
        </p:txBody>
      </p:sp>
      <p:sp>
        <p:nvSpPr>
          <p:cNvPr id="3" name="Content Placeholder 2"/>
          <p:cNvSpPr>
            <a:spLocks noGrp="1"/>
          </p:cNvSpPr>
          <p:nvPr>
            <p:ph idx="1"/>
          </p:nvPr>
        </p:nvSpPr>
        <p:spPr>
          <a:xfrm>
            <a:off x="457200" y="2133600"/>
            <a:ext cx="8229600" cy="4389120"/>
          </a:xfrm>
        </p:spPr>
        <p:txBody>
          <a:bodyPr/>
          <a:lstStyle/>
          <a:p>
            <a:r>
              <a:rPr lang="en-US" sz="2800" dirty="0" smtClean="0"/>
              <a:t>Schedule: The TMDL reductions will be achieved over a 15-year period.</a:t>
            </a:r>
          </a:p>
          <a:p>
            <a:r>
              <a:rPr lang="en-US" sz="2800" dirty="0" smtClean="0"/>
              <a:t>The first iteration of the BMAP will cover a 5-year period.</a:t>
            </a:r>
          </a:p>
          <a:p>
            <a:r>
              <a:rPr lang="en-US" sz="2800" dirty="0" smtClean="0"/>
              <a:t>This iterative approach allows for project implementation to achieve reductions while monitoring occurs to better understand the </a:t>
            </a:r>
            <a:r>
              <a:rPr lang="en-US" sz="2800" dirty="0" err="1" smtClean="0"/>
              <a:t>springshed</a:t>
            </a:r>
            <a:r>
              <a:rPr lang="en-US" sz="2800" dirty="0" smtClean="0"/>
              <a:t>/watershed.</a:t>
            </a:r>
          </a:p>
          <a:p>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1752600" y="228600"/>
            <a:ext cx="5462588" cy="630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8229600" cy="1143000"/>
          </a:xfrm>
        </p:spPr>
        <p:txBody>
          <a:bodyPr/>
          <a:lstStyle/>
          <a:p>
            <a:pPr algn="ctr"/>
            <a:r>
              <a:rPr lang="en-US" dirty="0" smtClean="0"/>
              <a:t>BMAP Stakeholders	</a:t>
            </a:r>
            <a:endParaRPr lang="en-US" dirty="0"/>
          </a:p>
        </p:txBody>
      </p:sp>
      <p:sp>
        <p:nvSpPr>
          <p:cNvPr id="4" name="Content Placeholder 3"/>
          <p:cNvSpPr>
            <a:spLocks noGrp="1"/>
          </p:cNvSpPr>
          <p:nvPr>
            <p:ph idx="1"/>
          </p:nvPr>
        </p:nvSpPr>
        <p:spPr>
          <a:xfrm>
            <a:off x="609600" y="1828800"/>
            <a:ext cx="3810000" cy="4343400"/>
          </a:xfrm>
        </p:spPr>
        <p:txBody>
          <a:bodyPr>
            <a:normAutofit fontScale="92500" lnSpcReduction="20000"/>
          </a:bodyPr>
          <a:lstStyle/>
          <a:p>
            <a:pPr marL="514350" indent="-514350">
              <a:buNone/>
            </a:pPr>
            <a:r>
              <a:rPr lang="en-US" sz="2800" dirty="0" err="1" smtClean="0"/>
              <a:t>Astatula</a:t>
            </a:r>
            <a:endParaRPr lang="en-US" sz="2800" dirty="0" smtClean="0"/>
          </a:p>
          <a:p>
            <a:pPr marL="514350" indent="-514350">
              <a:buNone/>
            </a:pPr>
            <a:r>
              <a:rPr lang="en-US" sz="2800" dirty="0" smtClean="0"/>
              <a:t>Eustis</a:t>
            </a:r>
          </a:p>
          <a:p>
            <a:pPr marL="514350" indent="-514350">
              <a:buNone/>
            </a:pPr>
            <a:r>
              <a:rPr lang="en-US" sz="2800" dirty="0" smtClean="0"/>
              <a:t>Expressway Authority</a:t>
            </a:r>
          </a:p>
          <a:p>
            <a:pPr marL="514350" indent="-514350">
              <a:buNone/>
            </a:pPr>
            <a:r>
              <a:rPr lang="en-US" sz="2800" dirty="0" smtClean="0"/>
              <a:t>Mount Dora</a:t>
            </a:r>
          </a:p>
          <a:p>
            <a:pPr marL="514350" indent="-514350">
              <a:buNone/>
            </a:pPr>
            <a:r>
              <a:rPr lang="en-US" sz="2800" dirty="0" smtClean="0"/>
              <a:t>Oakland</a:t>
            </a:r>
          </a:p>
          <a:p>
            <a:pPr marL="514350" indent="-514350">
              <a:buNone/>
            </a:pPr>
            <a:r>
              <a:rPr lang="en-US" sz="2800" dirty="0" smtClean="0"/>
              <a:t>Tavares</a:t>
            </a:r>
          </a:p>
          <a:p>
            <a:pPr marL="514350" indent="-514350">
              <a:buNone/>
            </a:pPr>
            <a:r>
              <a:rPr lang="en-US" sz="2800" dirty="0" smtClean="0"/>
              <a:t>Winter Garden</a:t>
            </a:r>
          </a:p>
          <a:p>
            <a:pPr marL="514350" indent="-514350">
              <a:buNone/>
            </a:pPr>
            <a:r>
              <a:rPr lang="en-US" sz="2800" dirty="0" smtClean="0"/>
              <a:t>Altamonte Springs</a:t>
            </a:r>
          </a:p>
          <a:p>
            <a:pPr marL="514350" indent="-514350">
              <a:buNone/>
            </a:pPr>
            <a:r>
              <a:rPr lang="en-US" sz="2800" dirty="0" smtClean="0"/>
              <a:t>Apopka</a:t>
            </a:r>
          </a:p>
          <a:p>
            <a:pPr marL="514350" indent="-514350">
              <a:buNone/>
            </a:pPr>
            <a:r>
              <a:rPr lang="en-US" sz="2800" dirty="0" smtClean="0"/>
              <a:t>Eatonville</a:t>
            </a:r>
          </a:p>
          <a:p>
            <a:pPr marL="514350" indent="-514350">
              <a:buNone/>
            </a:pPr>
            <a:endParaRPr lang="en-US" dirty="0" smtClean="0"/>
          </a:p>
        </p:txBody>
      </p:sp>
      <p:sp>
        <p:nvSpPr>
          <p:cNvPr id="5" name="Content Placeholder 3"/>
          <p:cNvSpPr txBox="1">
            <a:spLocks/>
          </p:cNvSpPr>
          <p:nvPr/>
        </p:nvSpPr>
        <p:spPr>
          <a:xfrm>
            <a:off x="4648200" y="1752600"/>
            <a:ext cx="4495800" cy="4876800"/>
          </a:xfrm>
          <a:prstGeom prst="rect">
            <a:avLst/>
          </a:prstGeom>
        </p:spPr>
        <p:txBody>
          <a:bodyPr vert="horz">
            <a:normAutofit/>
          </a:bodyPr>
          <a:lstStyle/>
          <a:p>
            <a:r>
              <a:rPr lang="en-US" sz="2600" dirty="0" smtClean="0"/>
              <a:t>FDACS</a:t>
            </a:r>
          </a:p>
          <a:p>
            <a:r>
              <a:rPr lang="en-US" sz="2600" dirty="0" smtClean="0"/>
              <a:t>FDOT</a:t>
            </a:r>
          </a:p>
          <a:p>
            <a:r>
              <a:rPr lang="en-US" sz="2600" dirty="0" smtClean="0"/>
              <a:t>Florida Turnpike</a:t>
            </a:r>
          </a:p>
          <a:p>
            <a:r>
              <a:rPr lang="en-US" sz="2600" dirty="0" smtClean="0"/>
              <a:t>Lake County</a:t>
            </a:r>
          </a:p>
          <a:p>
            <a:r>
              <a:rPr lang="en-US" sz="2600" dirty="0" smtClean="0"/>
              <a:t>Maitland</a:t>
            </a:r>
          </a:p>
          <a:p>
            <a:r>
              <a:rPr lang="en-US" sz="2600" dirty="0" smtClean="0"/>
              <a:t>Marion County</a:t>
            </a:r>
          </a:p>
          <a:p>
            <a:r>
              <a:rPr lang="en-US" sz="2600" dirty="0" smtClean="0"/>
              <a:t>Ocoee</a:t>
            </a:r>
          </a:p>
          <a:p>
            <a:r>
              <a:rPr lang="en-US" sz="2600" dirty="0" smtClean="0"/>
              <a:t>Orange County</a:t>
            </a:r>
          </a:p>
          <a:p>
            <a:r>
              <a:rPr lang="en-US" sz="2600" dirty="0" smtClean="0"/>
              <a:t>Orlando</a:t>
            </a:r>
          </a:p>
          <a:p>
            <a:r>
              <a:rPr lang="en-US" sz="2600" dirty="0" smtClean="0"/>
              <a:t>Seminole County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Sources of Nitrate Loadings to the </a:t>
            </a:r>
            <a:r>
              <a:rPr lang="en-US" dirty="0" err="1" smtClean="0"/>
              <a:t>Wekiva</a:t>
            </a:r>
            <a:r>
              <a:rPr lang="en-US" dirty="0" smtClean="0"/>
              <a:t> Basin	</a:t>
            </a:r>
            <a:endParaRPr lang="en-US" dirty="0"/>
          </a:p>
        </p:txBody>
      </p:sp>
      <p:sp>
        <p:nvSpPr>
          <p:cNvPr id="3" name="Content Placeholder 2"/>
          <p:cNvSpPr>
            <a:spLocks noGrp="1"/>
          </p:cNvSpPr>
          <p:nvPr>
            <p:ph idx="1"/>
          </p:nvPr>
        </p:nvSpPr>
        <p:spPr>
          <a:xfrm>
            <a:off x="457200" y="2057400"/>
            <a:ext cx="8229600" cy="3093720"/>
          </a:xfrm>
        </p:spPr>
        <p:txBody>
          <a:bodyPr/>
          <a:lstStyle/>
          <a:p>
            <a:r>
              <a:rPr lang="en-US" dirty="0" smtClean="0"/>
              <a:t>Fertilizer (Residential, Agriculture, Gold Courses)</a:t>
            </a:r>
          </a:p>
          <a:p>
            <a:r>
              <a:rPr lang="en-US" dirty="0" smtClean="0"/>
              <a:t>OSTDS</a:t>
            </a:r>
          </a:p>
          <a:p>
            <a:r>
              <a:rPr lang="en-US" dirty="0" smtClean="0"/>
              <a:t>WWTFs</a:t>
            </a:r>
          </a:p>
          <a:p>
            <a:r>
              <a:rPr lang="en-US" dirty="0" smtClean="0"/>
              <a:t>Livestock</a:t>
            </a:r>
          </a:p>
          <a:p>
            <a:r>
              <a:rPr lang="en-US" dirty="0" smtClean="0"/>
              <a:t>Atmospheric</a:t>
            </a:r>
          </a:p>
          <a:p>
            <a:r>
              <a:rPr lang="en-US" dirty="0" smtClean="0"/>
              <a:t>Natural or unattributed</a:t>
            </a:r>
          </a:p>
          <a:p>
            <a:endParaRPr lang="en-US" dirty="0"/>
          </a:p>
        </p:txBody>
      </p:sp>
      <p:sp>
        <p:nvSpPr>
          <p:cNvPr id="4" name="Content Placeholder 2"/>
          <p:cNvSpPr txBox="1">
            <a:spLocks/>
          </p:cNvSpPr>
          <p:nvPr/>
        </p:nvSpPr>
        <p:spPr>
          <a:xfrm>
            <a:off x="533400" y="5410200"/>
            <a:ext cx="8229600" cy="10668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Wekiva</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River Basin Nitrate Sourcing Study, MACTEC 2010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WWTF Changes: </a:t>
            </a:r>
            <a:r>
              <a:rPr lang="en-US" dirty="0" err="1" smtClean="0"/>
              <a:t>Wekiva</a:t>
            </a:r>
            <a:r>
              <a:rPr lang="en-US" dirty="0" smtClean="0"/>
              <a:t> Parkway and Protection Act</a:t>
            </a:r>
            <a:endParaRPr lang="en-US" dirty="0"/>
          </a:p>
        </p:txBody>
      </p:sp>
      <p:sp>
        <p:nvSpPr>
          <p:cNvPr id="3" name="Content Placeholder 2"/>
          <p:cNvSpPr>
            <a:spLocks noGrp="1"/>
          </p:cNvSpPr>
          <p:nvPr>
            <p:ph idx="1"/>
          </p:nvPr>
        </p:nvSpPr>
        <p:spPr>
          <a:xfrm>
            <a:off x="533400" y="2209800"/>
            <a:ext cx="8229600" cy="4389120"/>
          </a:xfrm>
        </p:spPr>
        <p:txBody>
          <a:bodyPr/>
          <a:lstStyle/>
          <a:p>
            <a:r>
              <a:rPr lang="en-US" dirty="0" smtClean="0"/>
              <a:t>Primary Protection Zone	</a:t>
            </a:r>
          </a:p>
          <a:p>
            <a:pPr lvl="1"/>
            <a:r>
              <a:rPr lang="en-US" dirty="0" smtClean="0"/>
              <a:t>No new RIB Systems or restricted access </a:t>
            </a:r>
            <a:r>
              <a:rPr lang="en-US" dirty="0" err="1" smtClean="0"/>
              <a:t>sprayfields</a:t>
            </a:r>
            <a:endParaRPr lang="en-US" dirty="0" smtClean="0"/>
          </a:p>
          <a:p>
            <a:pPr lvl="1"/>
            <a:r>
              <a:rPr lang="en-US" dirty="0" smtClean="0"/>
              <a:t>New reclaimed water limit:</a:t>
            </a:r>
          </a:p>
          <a:p>
            <a:pPr lvl="2"/>
            <a:r>
              <a:rPr lang="en-US" dirty="0" smtClean="0"/>
              <a:t>Existing RIBs – 3 mg/L Total Nitrogen</a:t>
            </a:r>
          </a:p>
          <a:p>
            <a:pPr lvl="2"/>
            <a:r>
              <a:rPr lang="en-US" dirty="0" smtClean="0"/>
              <a:t>Reuse Irrigation Systems – 10 mg/L Total Nitrogen</a:t>
            </a:r>
          </a:p>
          <a:p>
            <a:pPr lvl="2"/>
            <a:r>
              <a:rPr lang="en-US" dirty="0" smtClean="0"/>
              <a:t>Package Plants – 10 mg/L Total Nitrogen or connect</a:t>
            </a:r>
          </a:p>
          <a:p>
            <a:pPr lvl="1"/>
            <a:r>
              <a:rPr lang="en-US" dirty="0" smtClean="0"/>
              <a:t>No residuals land application sites</a:t>
            </a:r>
            <a:endParaRPr lang="en-US" dirty="0"/>
          </a:p>
        </p:txBody>
      </p:sp>
      <p:sp>
        <p:nvSpPr>
          <p:cNvPr id="4" name="Content Placeholder 2"/>
          <p:cNvSpPr txBox="1">
            <a:spLocks/>
          </p:cNvSpPr>
          <p:nvPr/>
        </p:nvSpPr>
        <p:spPr>
          <a:xfrm>
            <a:off x="838200" y="5638800"/>
            <a:ext cx="4114800" cy="6858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 - Rule 62-600.550, FAC</a:t>
            </a: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2">
      <a:dk1>
        <a:sysClr val="windowText" lastClr="000000"/>
      </a:dk1>
      <a:lt1>
        <a:sysClr val="window" lastClr="FFFFFF"/>
      </a:lt1>
      <a:dk2>
        <a:srgbClr val="04617B"/>
      </a:dk2>
      <a:lt2>
        <a:srgbClr val="DBF5F9"/>
      </a:lt2>
      <a:accent1>
        <a:srgbClr val="76D9E8"/>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1614</TotalTime>
  <Words>929</Words>
  <Application>Microsoft Office PowerPoint</Application>
  <PresentationFormat>On-screen Show (4:3)</PresentationFormat>
  <Paragraphs>187</Paragraphs>
  <Slides>29</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1" baseType="lpstr">
      <vt:lpstr>Flow</vt:lpstr>
      <vt:lpstr>Acrobat Document</vt:lpstr>
      <vt:lpstr>Wekiva Basin Working Group Meeting</vt:lpstr>
      <vt:lpstr>Brief review of previous meeting information</vt:lpstr>
      <vt:lpstr>Wekiva Basin Nitrate &amp; TP TMDLs</vt:lpstr>
      <vt:lpstr>Wekiva Basin % Reductions</vt:lpstr>
      <vt:lpstr>Phased BMAP Approach</vt:lpstr>
      <vt:lpstr>Slide 6</vt:lpstr>
      <vt:lpstr>BMAP Stakeholders </vt:lpstr>
      <vt:lpstr>Sources of Nitrate Loadings to the Wekiva Basin </vt:lpstr>
      <vt:lpstr>WWTF Changes: Wekiva Parkway and Protection Act</vt:lpstr>
      <vt:lpstr>WWTF Changes: Wekiva Parkway and Protection Act (cont’d)</vt:lpstr>
      <vt:lpstr>WWTF Changes: Wekiva Parkway and Protection Act (cont’d)</vt:lpstr>
      <vt:lpstr>Slide 12</vt:lpstr>
      <vt:lpstr>Slide 13</vt:lpstr>
      <vt:lpstr>Non-WWTF Project Submittals </vt:lpstr>
      <vt:lpstr>Types of Projects Accepted to Demonstrate Sufficiency of Effort</vt:lpstr>
      <vt:lpstr>Quantitative detailed allocation is not appropriate due to 3 primary factors:</vt:lpstr>
      <vt:lpstr>Slide 17</vt:lpstr>
      <vt:lpstr>Slide 18</vt:lpstr>
      <vt:lpstr>Additional Stakeholder Projects due on January 6, 2012</vt:lpstr>
      <vt:lpstr>Slide 20</vt:lpstr>
      <vt:lpstr>BMAP Monitoring Plan</vt:lpstr>
      <vt:lpstr>Nine Elements of a BMAP</vt:lpstr>
      <vt:lpstr>Purpose of the BMAP Monitoring Plan</vt:lpstr>
      <vt:lpstr>Existing Monitoring in the Basin</vt:lpstr>
      <vt:lpstr>Existing Monitoring, continued</vt:lpstr>
      <vt:lpstr>Existing Monitoring, continued</vt:lpstr>
      <vt:lpstr>Monitoring Plan Objectives</vt:lpstr>
      <vt:lpstr>Draft Monitoring Plan Objectives</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Lakes Harney and Monroe BMAP Allocation Process</dc:title>
  <dc:creator>Marcy Policastro</dc:creator>
  <cp:lastModifiedBy>budd_s</cp:lastModifiedBy>
  <cp:revision>122</cp:revision>
  <dcterms:created xsi:type="dcterms:W3CDTF">2011-06-30T19:47:28Z</dcterms:created>
  <dcterms:modified xsi:type="dcterms:W3CDTF">2011-12-28T18:46:58Z</dcterms:modified>
</cp:coreProperties>
</file>