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48" r:id="rId2"/>
    <p:sldId id="357" r:id="rId3"/>
    <p:sldId id="349" r:id="rId4"/>
    <p:sldId id="350" r:id="rId5"/>
    <p:sldId id="351" r:id="rId6"/>
    <p:sldId id="352" r:id="rId7"/>
    <p:sldId id="358" r:id="rId8"/>
    <p:sldId id="353" r:id="rId9"/>
    <p:sldId id="354" r:id="rId10"/>
    <p:sldId id="356" r:id="rId11"/>
    <p:sldId id="361" r:id="rId12"/>
    <p:sldId id="362" r:id="rId13"/>
    <p:sldId id="360" r:id="rId14"/>
    <p:sldId id="359" r:id="rId15"/>
    <p:sldId id="33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BD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FF8D9-5439-4FF6-BD98-B60719A9D3C9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E0A41-8073-4B92-B19C-3C8E21F9F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137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files.dep.state.fl.us/DEAR/BMAP/Wekiv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labs/library/lab_sops.ht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Wekiva</a:t>
            </a:r>
            <a:r>
              <a:rPr lang="en-US" dirty="0" smtClean="0"/>
              <a:t> BMAP Monitoring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1295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February 17,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Monitoring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 the monitoring network: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Identify existing stations that are necessary to achieve the monitoring objective.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Identify gaps in the monitoring:</a:t>
            </a:r>
          </a:p>
          <a:p>
            <a:pPr lvl="2">
              <a:buClr>
                <a:schemeClr val="accent3"/>
              </a:buClr>
            </a:pPr>
            <a:r>
              <a:rPr lang="en-US" dirty="0" smtClean="0"/>
              <a:t>Determine if existing stations can be moved to fill a gap; or</a:t>
            </a:r>
          </a:p>
          <a:p>
            <a:pPr lvl="2">
              <a:buClr>
                <a:schemeClr val="accent3"/>
              </a:buClr>
            </a:pPr>
            <a:r>
              <a:rPr lang="en-US" dirty="0" smtClean="0"/>
              <a:t>Determine if a stakeholder is able to add a new station to fill a gap.</a:t>
            </a:r>
          </a:p>
          <a:p>
            <a:r>
              <a:rPr lang="en-US" dirty="0" smtClean="0"/>
              <a:t>Review the monitoring maps and identify the monitoring network for the NRP.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"/>
            <a:ext cx="52528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0"/>
            <a:ext cx="5213312" cy="681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524938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52528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4400" dirty="0" smtClean="0"/>
              <a:t>Presentation materials and forms can be found: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hlinkClick r:id="rId2"/>
              </a:rPr>
              <a:t>http://publicfiles.dep.state.fl.us/DEAR/BMAP/Wekiva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Existing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Existing water quality monitoring is conducted by: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City of Altamonte Springs;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City of Apopka;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City of Maitland;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City of Orlando;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City of Winter Garden;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Lake County;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Orange County;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Seminole County; and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SJRWMD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Monitoring Plan Development</a:t>
            </a:r>
            <a:endParaRPr lang="en-US" dirty="0"/>
          </a:p>
        </p:txBody>
      </p:sp>
      <p:pic>
        <p:nvPicPr>
          <p:cNvPr id="1027" name="Picture 3" descr="Flow chart of the steps in monitoring plan developmen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828800"/>
            <a:ext cx="4814887" cy="459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Review Monitoring Plan Objectives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468880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 smtClean="0"/>
              <a:t>Primary Objective</a:t>
            </a:r>
            <a:r>
              <a:rPr lang="en-US" sz="2400" dirty="0" smtClean="0"/>
              <a:t>: </a:t>
            </a:r>
            <a:r>
              <a:rPr lang="en-US" sz="2400" dirty="0" smtClean="0">
                <a:solidFill>
                  <a:srgbClr val="FFFF00"/>
                </a:solidFill>
              </a:rPr>
              <a:t>Long Term Trend Analysis </a:t>
            </a:r>
          </a:p>
          <a:p>
            <a:pPr marL="667512" lvl="2" indent="0">
              <a:buNone/>
            </a:pPr>
            <a:r>
              <a:rPr lang="en-US" dirty="0" smtClean="0"/>
              <a:t>Track inputs and concentration trends in TN and TP loads through groundwater , surface water, and MS4 sampling.</a:t>
            </a:r>
          </a:p>
          <a:p>
            <a:pPr marL="667512" lvl="2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u="sng" dirty="0" smtClean="0"/>
              <a:t>Secondary Objective</a:t>
            </a:r>
            <a:r>
              <a:rPr lang="en-US" sz="2400" dirty="0" smtClean="0"/>
              <a:t>: </a:t>
            </a:r>
            <a:r>
              <a:rPr lang="en-US" sz="2400" dirty="0" smtClean="0">
                <a:solidFill>
                  <a:srgbClr val="FFFF00"/>
                </a:solidFill>
              </a:rPr>
              <a:t>Source Assessment</a:t>
            </a:r>
          </a:p>
          <a:p>
            <a:pPr marL="667512" lvl="2" indent="0">
              <a:buNone/>
            </a:pPr>
            <a:r>
              <a:rPr lang="en-US" dirty="0" smtClean="0"/>
              <a:t>Identify areas within the </a:t>
            </a:r>
            <a:r>
              <a:rPr lang="en-US" dirty="0" err="1" smtClean="0"/>
              <a:t>springshed</a:t>
            </a:r>
            <a:r>
              <a:rPr lang="en-US" dirty="0" smtClean="0"/>
              <a:t>/watershed with high loadings of nutrients to surface water and groundwater to better focus management efforts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Water Quality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960120"/>
          </a:xfrm>
        </p:spPr>
        <p:txBody>
          <a:bodyPr/>
          <a:lstStyle/>
          <a:p>
            <a:r>
              <a:rPr lang="en-US" dirty="0" smtClean="0"/>
              <a:t>Recommended parameters for discussion: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2667000"/>
          <a:ext cx="7086600" cy="275844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149600"/>
                <a:gridCol w="3937000"/>
              </a:tblGrid>
              <a:tr h="31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337560" algn="ctr"/>
                          <a:tab pos="5143500" algn="l"/>
                        </a:tabLst>
                      </a:pPr>
                      <a:r>
                        <a:rPr lang="en-US" sz="1800" b="1" cap="small" dirty="0"/>
                        <a:t>Core Parameters</a:t>
                      </a:r>
                      <a:endParaRPr lang="en-US" sz="18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337560" algn="ctr"/>
                          <a:tab pos="5143500" algn="l"/>
                        </a:tabLst>
                      </a:pPr>
                      <a:r>
                        <a:rPr lang="en-US" sz="1800" b="1" cap="small" dirty="0"/>
                        <a:t>Supplemental Parameters</a:t>
                      </a:r>
                      <a:endParaRPr lang="en-US" sz="18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Total </a:t>
                      </a:r>
                      <a:r>
                        <a:rPr lang="en-US" sz="1800" dirty="0" smtClean="0"/>
                        <a:t>phosphorus </a:t>
                      </a:r>
                      <a:r>
                        <a:rPr lang="en-US" sz="1800" dirty="0"/>
                        <a:t>(as P)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Total suspended</a:t>
                      </a:r>
                      <a:r>
                        <a:rPr lang="en-US" baseline="0" dirty="0" smtClean="0"/>
                        <a:t> solids (TSS)</a:t>
                      </a: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2895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Orthophosphate as P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ea typeface="Times New Roman"/>
                          <a:cs typeface="Times New Roman"/>
                        </a:rPr>
                        <a:t>Biochemical oxygen demand</a:t>
                      </a:r>
                      <a:r>
                        <a:rPr lang="en-US" sz="18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(BOD)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Nitrate/nitrite as N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Total </a:t>
                      </a:r>
                      <a:r>
                        <a:rPr lang="en-US" sz="1800" dirty="0" err="1"/>
                        <a:t>Kjeldahl</a:t>
                      </a:r>
                      <a:r>
                        <a:rPr lang="en-US" sz="1800" dirty="0"/>
                        <a:t> nitrogen (TKN)</a:t>
                      </a: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ea typeface="Times New Roman"/>
                          <a:cs typeface="Times New Roman"/>
                        </a:rPr>
                        <a:t>Chlorophyll-a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Dissolved oxygen (DO)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Temperature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Specific</a:t>
                      </a:r>
                      <a:r>
                        <a:rPr lang="en-US" baseline="0" dirty="0" smtClean="0"/>
                        <a:t> conductance</a:t>
                      </a:r>
                      <a:endParaRPr lang="en-US" dirty="0" smtClean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pH - field</a:t>
                      </a:r>
                      <a:endParaRPr lang="en-US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Sampling Frequency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120"/>
          </a:xfrm>
        </p:spPr>
        <p:txBody>
          <a:bodyPr/>
          <a:lstStyle/>
          <a:p>
            <a:r>
              <a:rPr lang="en-US" dirty="0" smtClean="0"/>
              <a:t>Current sampling frequencies for surface water: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Quarterly – Altamonte Springs, Apopka, Orlando, Lake County, Orange County, Seminole County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Bimonthly – SJRWMD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Monthly – Altamonte Springs, Maitland, Lake County, SJRWMD, Seminole County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Semi-Annually – Orlando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Annually – Lake County, Seminole County</a:t>
            </a:r>
          </a:p>
          <a:p>
            <a:r>
              <a:rPr lang="en-US" dirty="0" smtClean="0"/>
              <a:t>What frequency is needed to achieve the monitoring plan objectives?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Sampling Frequency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sampling frequencies for groundwater: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Quarterly – SJRWMD (springs &amp; wells), Apopka, Winter Garden, Orange County, Seminole County,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3-times per year – Orange County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Semi-Annually – Lake County (springs), SJRWMD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Annually - SJRWMD</a:t>
            </a:r>
          </a:p>
          <a:p>
            <a:r>
              <a:rPr lang="en-US" dirty="0" smtClean="0"/>
              <a:t>What frequency is needed to achieve the monitoring plan objectives?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QA/QC and Data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Water quality data collection will be conducted in a manner consistent with the Florida Department of Environmental Protection’s (FDEP) standard operating procedures (SOPs) for quality assurance/quality control (QA/QC). </a:t>
            </a:r>
          </a:p>
          <a:p>
            <a:r>
              <a:rPr lang="en-US" dirty="0" smtClean="0"/>
              <a:t>The SOPs can be found at: </a:t>
            </a:r>
            <a:r>
              <a:rPr lang="en-US" dirty="0" smtClean="0">
                <a:hlinkClick r:id="rId3"/>
              </a:rPr>
              <a:t>http://www.dep.state.fl.us/labs/library/lab_sops.htm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Florida STORET database will serve as the primary resource for storing ambient data.</a:t>
            </a:r>
          </a:p>
          <a:p>
            <a:r>
              <a:rPr lang="en-US" dirty="0" smtClean="0"/>
              <a:t>Stakeholders will regularly upload their BMAP data to STORET.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QA/QC,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QA/QC requirements are important to ensure that FDEP can use the data in future water quality assessments.</a:t>
            </a:r>
          </a:p>
          <a:p>
            <a:r>
              <a:rPr lang="en-US" dirty="0" smtClean="0"/>
              <a:t>Data must be in STORET for FDEP to use the information in the assessments.</a:t>
            </a:r>
          </a:p>
          <a:p>
            <a:r>
              <a:rPr lang="en-US" dirty="0" smtClean="0"/>
              <a:t>STORET uploads are only appropriate for data that represent ambient conditions. </a:t>
            </a:r>
          </a:p>
          <a:p>
            <a:pPr lvl="1">
              <a:buClr>
                <a:schemeClr val="accent3"/>
              </a:buClr>
            </a:pPr>
            <a:r>
              <a:rPr lang="en-US" dirty="0" smtClean="0"/>
              <a:t>Other data (biological, storm event, continuous flow), if collected, will be maintained by the entity that collected the samples.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76D9E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2018</TotalTime>
  <Words>522</Words>
  <Application>Microsoft Office PowerPoint</Application>
  <PresentationFormat>On-screen Show (4:3)</PresentationFormat>
  <Paragraphs>80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Wekiva BMAP Monitoring Discussion</vt:lpstr>
      <vt:lpstr>Existing Monitoring</vt:lpstr>
      <vt:lpstr>Monitoring Plan Development</vt:lpstr>
      <vt:lpstr>Review Monitoring Plan Objectives</vt:lpstr>
      <vt:lpstr>Water Quality Parameters</vt:lpstr>
      <vt:lpstr>Sampling Frequency</vt:lpstr>
      <vt:lpstr>Sampling Frequency (continued)</vt:lpstr>
      <vt:lpstr>QA/QC and Data Storage</vt:lpstr>
      <vt:lpstr>QA/QC, continued</vt:lpstr>
      <vt:lpstr>Monitoring Network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Lakes Harney and Monroe BMAP Allocation Process</dc:title>
  <dc:creator>Marcy Policastro</dc:creator>
  <cp:lastModifiedBy>budd_s</cp:lastModifiedBy>
  <cp:revision>167</cp:revision>
  <dcterms:created xsi:type="dcterms:W3CDTF">2011-06-30T19:47:28Z</dcterms:created>
  <dcterms:modified xsi:type="dcterms:W3CDTF">2012-02-15T20:30:55Z</dcterms:modified>
</cp:coreProperties>
</file>