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11" r:id="rId2"/>
    <p:sldId id="333" r:id="rId3"/>
    <p:sldId id="335" r:id="rId4"/>
    <p:sldId id="334" r:id="rId5"/>
    <p:sldId id="336" r:id="rId6"/>
    <p:sldId id="337" r:id="rId7"/>
    <p:sldId id="340" r:id="rId8"/>
    <p:sldId id="341" r:id="rId9"/>
    <p:sldId id="342" r:id="rId10"/>
    <p:sldId id="343" r:id="rId11"/>
    <p:sldId id="346" r:id="rId12"/>
    <p:sldId id="344" r:id="rId13"/>
    <p:sldId id="347" r:id="rId14"/>
    <p:sldId id="33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BD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FF8D9-5439-4FF6-BD98-B60719A9D3C9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E0A41-8073-4B92-B19C-3C8E21F9F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137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7B710-5D7D-4364-86A4-1C268C9A976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 has done some monitoring and it appears that these storage ponds significantly reduce the level of nitrates.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DE0A41-8073-4B92-B19C-3C8E21F9F40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CA9E07-49FC-4509-B718-9B8F2F84FD34}" type="datetimeFigureOut">
              <a:rPr lang="en-US" smtClean="0"/>
              <a:pPr/>
              <a:t>2/15/2012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5B0C54-4D4F-417F-BE72-5A44D42358F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905000"/>
            <a:ext cx="8763000" cy="18288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Wekiva</a:t>
            </a:r>
            <a:r>
              <a:rPr lang="en-US" dirty="0" smtClean="0"/>
              <a:t> Basin Working Group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February 17,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Medium Impact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62400"/>
          </a:xfrm>
        </p:spPr>
        <p:txBody>
          <a:bodyPr/>
          <a:lstStyle/>
          <a:p>
            <a:r>
              <a:rPr lang="en-US" dirty="0" smtClean="0"/>
              <a:t>City of Orlando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“Compliance Inspections of Private </a:t>
            </a:r>
            <a:r>
              <a:rPr lang="en-US" dirty="0" err="1" smtClean="0"/>
              <a:t>Stormwater</a:t>
            </a:r>
            <a:r>
              <a:rPr lang="en-US" dirty="0" smtClean="0"/>
              <a:t> Systems”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The city inspects all commercial, single and multi family </a:t>
            </a:r>
            <a:r>
              <a:rPr lang="en-US" dirty="0" err="1" smtClean="0"/>
              <a:t>stormwater</a:t>
            </a:r>
            <a:r>
              <a:rPr lang="en-US" dirty="0" smtClean="0"/>
              <a:t> systems in the basin (totaling 233) on an annual basis to ensure ponds are maintained at design criteria.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Medium Impact Projects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733800"/>
          </a:xfrm>
        </p:spPr>
        <p:txBody>
          <a:bodyPr/>
          <a:lstStyle/>
          <a:p>
            <a:r>
              <a:rPr lang="en-US" dirty="0" smtClean="0"/>
              <a:t>Seminole County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Bear Lake Road Reconstruction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provides water quality treatment to an existing roadway and subdivision with wet detention pond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treats 32 acres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High Impact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Seminole County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“Sweetwater Cove Dredging and Drainage Improvements and Sweetwater Tributary Erosion Project”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will increase water quality treatment resonance time through pond expansion; construction of an online sediment basin; and erosion control measures along Sweetwater Creek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treats 2,181 acres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High Impact Projects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Altamonte Springs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“Keller Rd WWTF Reclaimed Water Storage Pond”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Pond will provide 7.8 MG reclaimed water storage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dirty="0" smtClean="0"/>
              <a:t>Questions?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Collection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FDEP </a:t>
            </a:r>
            <a:r>
              <a:rPr lang="en-US" dirty="0" smtClean="0"/>
              <a:t>has received Public Education and/or Street Sweeping information from: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City of Altamonte Springs</a:t>
            </a:r>
          </a:p>
          <a:p>
            <a:pPr lvl="2"/>
            <a:r>
              <a:rPr lang="en-US" dirty="0" smtClean="0"/>
              <a:t>City of Apopka</a:t>
            </a:r>
          </a:p>
          <a:p>
            <a:pPr lvl="2"/>
            <a:r>
              <a:rPr lang="en-US" dirty="0" smtClean="0"/>
              <a:t>City of Eustis	</a:t>
            </a:r>
          </a:p>
          <a:p>
            <a:pPr lvl="2"/>
            <a:r>
              <a:rPr lang="en-US" dirty="0" smtClean="0"/>
              <a:t>City of Maitland</a:t>
            </a:r>
          </a:p>
          <a:p>
            <a:pPr lvl="2"/>
            <a:r>
              <a:rPr lang="en-US" dirty="0" smtClean="0"/>
              <a:t>City of Mt. Dora</a:t>
            </a:r>
          </a:p>
          <a:p>
            <a:pPr lvl="2"/>
            <a:r>
              <a:rPr lang="en-US" dirty="0" smtClean="0"/>
              <a:t>City of Oakland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67200" y="2819400"/>
            <a:ext cx="3810000" cy="31699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endParaRPr kumimoji="0" lang="en-US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City of Ocoee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City of Orlando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FDOT District 5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Lake County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Orange County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Seminole County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SJRWMD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Collection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mtClean="0"/>
              <a:t>    Since the last meeting, FDEP </a:t>
            </a:r>
            <a:r>
              <a:rPr lang="en-US" dirty="0" smtClean="0"/>
              <a:t>has received additional (or updated) Collection System and/or Non-WWTF projects from: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City of Apopka</a:t>
            </a:r>
          </a:p>
          <a:p>
            <a:pPr lvl="2"/>
            <a:r>
              <a:rPr lang="en-US" dirty="0" smtClean="0"/>
              <a:t>City of Mt. Dora</a:t>
            </a:r>
          </a:p>
          <a:p>
            <a:pPr lvl="2"/>
            <a:r>
              <a:rPr lang="en-US" dirty="0" smtClean="0"/>
              <a:t>City of Orlando</a:t>
            </a:r>
          </a:p>
          <a:p>
            <a:pPr lvl="2"/>
            <a:r>
              <a:rPr lang="en-US" dirty="0" smtClean="0"/>
              <a:t>City of Winter Garden</a:t>
            </a:r>
          </a:p>
          <a:p>
            <a:pPr lvl="2"/>
            <a:r>
              <a:rPr lang="en-US" dirty="0" smtClean="0"/>
              <a:t>FDOT District 5</a:t>
            </a:r>
          </a:p>
          <a:p>
            <a:pPr lvl="2"/>
            <a:r>
              <a:rPr lang="en-US" dirty="0" smtClean="0"/>
              <a:t>Lake County</a:t>
            </a:r>
          </a:p>
          <a:p>
            <a:pPr lvl="2"/>
            <a:r>
              <a:rPr lang="en-US" dirty="0" smtClean="0"/>
              <a:t>Orange County</a:t>
            </a:r>
          </a:p>
          <a:p>
            <a:pPr lvl="2"/>
            <a:r>
              <a:rPr lang="en-US" dirty="0" smtClean="0"/>
              <a:t>Seminole County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71600" y="228600"/>
          <a:ext cx="6172200" cy="6418145"/>
        </p:xfrm>
        <a:graphic>
          <a:graphicData uri="http://schemas.openxmlformats.org/drawingml/2006/table">
            <a:tbl>
              <a:tblPr/>
              <a:tblGrid>
                <a:gridCol w="1296567"/>
                <a:gridCol w="769837"/>
                <a:gridCol w="691503"/>
                <a:gridCol w="788744"/>
                <a:gridCol w="626674"/>
                <a:gridCol w="1998875"/>
              </a:tblGrid>
              <a:tr h="42565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Stakeholder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# Low Impact Projects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# Medium Impact Projects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# High Impact Projects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# Studies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Stakeholder Jurisdiction Impact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153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Altamonte Springs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TBD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Little Wekiva River/Little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9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Apopka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3 plus additional TBD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 and Rock Springs Run/ Wekiva River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Town of Astatula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of town 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5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Town of Eatonville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Little Wekiva River/Little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Eustis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Maitland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8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Mt Dora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 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Oakland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Ocoee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Orlando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Little Wekiva Canal Watershed 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5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Tavares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5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Winter Garden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FDOT District 5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Various springshed &amp;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6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Florida Expressway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Various springshed &amp;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7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Florida Turnpike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Transects small portion of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9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Lake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Springshed/Blackwater Creek, Rock Springs Run, and 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0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Orange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Springshed/Rock Springs Run, Wekiva River, and 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Seminole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Wekiva River and Little 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Marion County (DeMinimus)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 err="1">
                          <a:solidFill>
                            <a:schemeClr val="tx1"/>
                          </a:solidFill>
                          <a:latin typeface="Calibri"/>
                        </a:rPr>
                        <a:t>Blackwater</a:t>
                      </a:r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Creek                                                                          (</a:t>
                      </a:r>
                      <a:r>
                        <a:rPr lang="en-US" sz="1000" b="1" i="0" u="none" strike="noStrike" baseline="0" dirty="0" err="1">
                          <a:solidFill>
                            <a:schemeClr val="tx1"/>
                          </a:solidFill>
                          <a:latin typeface="Calibri"/>
                        </a:rPr>
                        <a:t>DeMinimus</a:t>
                      </a:r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- Area Mostly Forest, Wetlands, Barren Land, and some Agriculture)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9657"/>
            <a:ext cx="5206164" cy="682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52400"/>
          <a:ext cx="7848602" cy="6470878"/>
        </p:xfrm>
        <a:graphic>
          <a:graphicData uri="http://schemas.openxmlformats.org/drawingml/2006/table">
            <a:tbl>
              <a:tblPr/>
              <a:tblGrid>
                <a:gridCol w="1320480"/>
                <a:gridCol w="528192"/>
                <a:gridCol w="693252"/>
                <a:gridCol w="585962"/>
                <a:gridCol w="594218"/>
                <a:gridCol w="737268"/>
                <a:gridCol w="737268"/>
                <a:gridCol w="616224"/>
                <a:gridCol w="2035738"/>
              </a:tblGrid>
              <a:tr h="439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Stakeholder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FYN Program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Landscaping Ordinance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Irrigation Ordinance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Fertilizer Ordinance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Pet Waste Management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PSAs, Websites, Pamphlets, etc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Street Sweeping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Stakeholder Jurisdiction Impact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221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City of Altamonte Springs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Little Wekiva River/Little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City of Apopka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 and Rock Springs Run/ Wekiva River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9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Town of Astatula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of town 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4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Town of Eatonville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Little Wekiva River/Little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Eustis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5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Maitland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6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Mt Dora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 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Oakland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1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Ocoee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5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Orlando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Partially within Little Wekiva Canal Watershed 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4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Tavares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Very small amount within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City of Winter Garden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FDOT District 5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Various springshed &amp;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Florida Expressway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Various springshed &amp; surface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0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Florida Turnpike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Transects small portion of springshed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Lake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Springshed/Blackwater Creek, Rock Springs Run, and 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Orange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Springshed/Rock Springs Run, Wekiva River, and Little Wekiva Canal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9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Seminole County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Wekiva River and Little Wekiva River Watershed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Marion County (DeMinimus)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baseline="0" dirty="0" err="1">
                          <a:solidFill>
                            <a:schemeClr val="tx1"/>
                          </a:solidFill>
                          <a:latin typeface="Calibri"/>
                        </a:rPr>
                        <a:t>Blackwater</a:t>
                      </a:r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Creek                                                                          (</a:t>
                      </a:r>
                      <a:r>
                        <a:rPr lang="en-US" sz="1000" b="1" i="0" u="none" strike="noStrike" baseline="0" dirty="0" err="1">
                          <a:solidFill>
                            <a:schemeClr val="tx1"/>
                          </a:solidFill>
                          <a:latin typeface="Calibri"/>
                        </a:rPr>
                        <a:t>DeMinimus</a:t>
                      </a:r>
                      <a:r>
                        <a:rPr lang="en-US" sz="1000" b="1" i="0" u="none" strike="noStrike" baseline="0" dirty="0">
                          <a:solidFill>
                            <a:schemeClr val="tx1"/>
                          </a:solidFill>
                          <a:latin typeface="Calibri"/>
                        </a:rPr>
                        <a:t> - Area Mostly Forest, Wetlands, Barren Land, and some Agriculture)</a:t>
                      </a:r>
                    </a:p>
                  </a:txBody>
                  <a:tcPr marL="4296" marR="4296" marT="42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Project Impact Category Review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"/>
            <a:ext cx="5520164" cy="633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Low Impact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r>
              <a:rPr lang="en-US" dirty="0" smtClean="0"/>
              <a:t>City of Orlando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“2 inlet baskets around Lake Daniel”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treats 3.7 acres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r>
              <a:rPr lang="en-US" dirty="0" smtClean="0"/>
              <a:t>City of Mt. Dora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“Gravity Sewer Line Replacement”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Project replaces 602 feet of 8-inch gravity sewer pipe and two manholes</a:t>
            </a:r>
          </a:p>
          <a:p>
            <a:pPr lvl="1"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76D9E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1977</TotalTime>
  <Words>915</Words>
  <Application>Microsoft Office PowerPoint</Application>
  <PresentationFormat>On-screen Show (4:3)</PresentationFormat>
  <Paragraphs>365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Wekiva Basin Working Group Meeting</vt:lpstr>
      <vt:lpstr>Project Collection Update</vt:lpstr>
      <vt:lpstr>Project Collection Update</vt:lpstr>
      <vt:lpstr>Slide 4</vt:lpstr>
      <vt:lpstr>Slide 5</vt:lpstr>
      <vt:lpstr>Slide 6</vt:lpstr>
      <vt:lpstr>Project Impact Category Review</vt:lpstr>
      <vt:lpstr>Slide 8</vt:lpstr>
      <vt:lpstr>Examples of Low Impact Projects</vt:lpstr>
      <vt:lpstr>Examples of Medium Impact Projects</vt:lpstr>
      <vt:lpstr>Examples of Medium Impact Projects (continued)</vt:lpstr>
      <vt:lpstr>Examples of High Impact Projects</vt:lpstr>
      <vt:lpstr>Examples of High Impact Projects (continued)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Lakes Harney and Monroe BMAP Allocation Process</dc:title>
  <dc:creator>Marcy Policastro</dc:creator>
  <cp:lastModifiedBy>budd_s</cp:lastModifiedBy>
  <cp:revision>162</cp:revision>
  <dcterms:created xsi:type="dcterms:W3CDTF">2011-06-30T19:47:28Z</dcterms:created>
  <dcterms:modified xsi:type="dcterms:W3CDTF">2012-02-15T19:50:25Z</dcterms:modified>
</cp:coreProperties>
</file>