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4"/>
  </p:notesMasterIdLst>
  <p:sldIdLst>
    <p:sldId id="256" r:id="rId2"/>
    <p:sldId id="258" r:id="rId3"/>
    <p:sldId id="314" r:id="rId4"/>
    <p:sldId id="257" r:id="rId5"/>
    <p:sldId id="259" r:id="rId6"/>
    <p:sldId id="272" r:id="rId7"/>
    <p:sldId id="260" r:id="rId8"/>
    <p:sldId id="293" r:id="rId9"/>
    <p:sldId id="277" r:id="rId10"/>
    <p:sldId id="284" r:id="rId11"/>
    <p:sldId id="283" r:id="rId12"/>
    <p:sldId id="300" r:id="rId13"/>
    <p:sldId id="282" r:id="rId14"/>
    <p:sldId id="301" r:id="rId15"/>
    <p:sldId id="302" r:id="rId16"/>
    <p:sldId id="298" r:id="rId17"/>
    <p:sldId id="312" r:id="rId18"/>
    <p:sldId id="297" r:id="rId19"/>
    <p:sldId id="303" r:id="rId20"/>
    <p:sldId id="320" r:id="rId21"/>
    <p:sldId id="299" r:id="rId22"/>
    <p:sldId id="319" r:id="rId23"/>
    <p:sldId id="306" r:id="rId24"/>
    <p:sldId id="294" r:id="rId25"/>
    <p:sldId id="318" r:id="rId26"/>
    <p:sldId id="285" r:id="rId27"/>
    <p:sldId id="313" r:id="rId28"/>
    <p:sldId id="287" r:id="rId29"/>
    <p:sldId id="309" r:id="rId30"/>
    <p:sldId id="317" r:id="rId31"/>
    <p:sldId id="296" r:id="rId32"/>
    <p:sldId id="315" r:id="rId33"/>
    <p:sldId id="295" r:id="rId34"/>
    <p:sldId id="305" r:id="rId35"/>
    <p:sldId id="291" r:id="rId36"/>
    <p:sldId id="292" r:id="rId37"/>
    <p:sldId id="290" r:id="rId38"/>
    <p:sldId id="286" r:id="rId39"/>
    <p:sldId id="263" r:id="rId40"/>
    <p:sldId id="289" r:id="rId41"/>
    <p:sldId id="281" r:id="rId42"/>
    <p:sldId id="288" r:id="rId43"/>
    <p:sldId id="275" r:id="rId44"/>
    <p:sldId id="261" r:id="rId45"/>
    <p:sldId id="276" r:id="rId46"/>
    <p:sldId id="262" r:id="rId47"/>
    <p:sldId id="304" r:id="rId48"/>
    <p:sldId id="265" r:id="rId49"/>
    <p:sldId id="278" r:id="rId50"/>
    <p:sldId id="268" r:id="rId51"/>
    <p:sldId id="266" r:id="rId52"/>
    <p:sldId id="307" r:id="rId53"/>
    <p:sldId id="271" r:id="rId54"/>
    <p:sldId id="267" r:id="rId55"/>
    <p:sldId id="269" r:id="rId56"/>
    <p:sldId id="270" r:id="rId57"/>
    <p:sldId id="274" r:id="rId58"/>
    <p:sldId id="311" r:id="rId59"/>
    <p:sldId id="310" r:id="rId60"/>
    <p:sldId id="279" r:id="rId61"/>
    <p:sldId id="308" r:id="rId62"/>
    <p:sldId id="264" r:id="rId6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55" autoAdjust="0"/>
    <p:restoredTop sz="94660"/>
  </p:normalViewPr>
  <p:slideViewPr>
    <p:cSldViewPr>
      <p:cViewPr varScale="1">
        <p:scale>
          <a:sx n="103" d="100"/>
          <a:sy n="103" d="100"/>
        </p:scale>
        <p:origin x="288"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559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7A85F6E-174E-4874-AF41-FF8B5F9AAC27}" type="datetimeFigureOut">
              <a:rPr lang="en-US" smtClean="0"/>
              <a:pPr/>
              <a:t>11/13/2015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2AD3D5-28F0-4303-B0B7-41A942791901}" type="slidenum">
              <a:rPr lang="en-US" smtClean="0"/>
              <a:pPr/>
              <a:t>‹#›</a:t>
            </a:fld>
            <a:endParaRPr lang="en-US"/>
          </a:p>
        </p:txBody>
      </p:sp>
    </p:spTree>
    <p:extLst>
      <p:ext uri="{BB962C8B-B14F-4D97-AF65-F5344CB8AC3E}">
        <p14:creationId xmlns:p14="http://schemas.microsoft.com/office/powerpoint/2010/main" val="20412488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AD3D5-28F0-4303-B0B7-41A942791901}" type="slidenum">
              <a:rPr lang="en-US" smtClean="0"/>
              <a:pPr/>
              <a:t>19</a:t>
            </a:fld>
            <a:endParaRPr lang="en-US"/>
          </a:p>
        </p:txBody>
      </p:sp>
    </p:spTree>
    <p:extLst>
      <p:ext uri="{BB962C8B-B14F-4D97-AF65-F5344CB8AC3E}">
        <p14:creationId xmlns:p14="http://schemas.microsoft.com/office/powerpoint/2010/main" val="2923544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7813"/>
            <a:ext cx="8229600" cy="1139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69"/>
          <p:cNvSpPr>
            <a:spLocks noGrp="1" noChangeArrowheads="1"/>
          </p:cNvSpPr>
          <p:nvPr>
            <p:ph type="dt" sz="half" idx="10"/>
          </p:nvPr>
        </p:nvSpPr>
        <p:spPr>
          <a:ln/>
        </p:spPr>
        <p:txBody>
          <a:bodyPr/>
          <a:lstStyle>
            <a:lvl1pPr>
              <a:defRPr/>
            </a:lvl1pPr>
          </a:lstStyle>
          <a:p>
            <a:pPr>
              <a:defRPr/>
            </a:pPr>
            <a:endParaRPr lang="en-US"/>
          </a:p>
        </p:txBody>
      </p:sp>
      <p:sp>
        <p:nvSpPr>
          <p:cNvPr id="8" name="Rectangle 70"/>
          <p:cNvSpPr>
            <a:spLocks noGrp="1" noChangeArrowheads="1"/>
          </p:cNvSpPr>
          <p:nvPr>
            <p:ph type="ftr" sz="quarter" idx="11"/>
          </p:nvPr>
        </p:nvSpPr>
        <p:spPr>
          <a:ln/>
        </p:spPr>
        <p:txBody>
          <a:bodyPr/>
          <a:lstStyle>
            <a:lvl1pPr>
              <a:defRPr/>
            </a:lvl1pPr>
          </a:lstStyle>
          <a:p>
            <a:pPr>
              <a:defRPr/>
            </a:pPr>
            <a:endParaRPr lang="en-US"/>
          </a:p>
        </p:txBody>
      </p:sp>
      <p:sp>
        <p:nvSpPr>
          <p:cNvPr id="9" name="Rectangle 71"/>
          <p:cNvSpPr>
            <a:spLocks noGrp="1" noChangeArrowheads="1"/>
          </p:cNvSpPr>
          <p:nvPr>
            <p:ph type="sldNum" sz="quarter" idx="12"/>
          </p:nvPr>
        </p:nvSpPr>
        <p:spPr>
          <a:ln/>
        </p:spPr>
        <p:txBody>
          <a:bodyPr/>
          <a:lstStyle>
            <a:lvl1pPr>
              <a:defRPr/>
            </a:lvl1pPr>
          </a:lstStyle>
          <a:p>
            <a:pPr>
              <a:defRPr/>
            </a:pPr>
            <a:fld id="{6AFBF8FA-206F-4AA7-8948-4DA717F16529}"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0F3F37D-5C97-4562-B9EA-E8119844AA35}" type="datetimeFigureOut">
              <a:rPr lang="en-US" smtClean="0"/>
              <a:pPr/>
              <a:t>11/13/2015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73DB2C-41DD-4586-933B-09FED123CC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F3F37D-5C97-4562-B9EA-E8119844AA35}" type="datetimeFigureOut">
              <a:rPr lang="en-US" smtClean="0"/>
              <a:pPr/>
              <a:t>11/13/2015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DB2C-41DD-4586-933B-09FED123CCA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png"/><Relationship Id="rId7" Type="http://schemas.openxmlformats.org/officeDocument/2006/relationships/image" Target="../media/image31.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30.png"/><Relationship Id="rId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38.png"/><Relationship Id="rId4" Type="http://schemas.openxmlformats.org/officeDocument/2006/relationships/image" Target="../media/image37.png"/></Relationships>
</file>

<file path=ppt/slides/_rels/slide22.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44.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4.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png"/><Relationship Id="rId7"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file:///C:\Users\Paulic_M\Downloads\Hydrogeology_workshop\TESTAnimation1_TimeSeriesOfRasterizedPotMaps.wmv" TargetMode="External"/><Relationship Id="rId1" Type="http://schemas.microsoft.com/office/2007/relationships/media" Target="file:///C:\Users\Paulic_M\Downloads\Hydrogeology_workshop\TESTAnimation1_TimeSeriesOfRasterizedPotMaps.wmv" TargetMode="External"/><Relationship Id="rId5" Type="http://schemas.openxmlformats.org/officeDocument/2006/relationships/image" Target="../media/image54.png"/><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0.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37.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9.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8.png"/></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2.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hyperlink" Target="http://floridaswater.com/technicalreports/spubs1.html" TargetMode="External"/><Relationship Id="rId4" Type="http://schemas.openxmlformats.org/officeDocument/2006/relationships/image" Target="../media/image77.png"/></Relationships>
</file>

<file path=ppt/slides/_rels/slide44.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12.xml"/><Relationship Id="rId5" Type="http://schemas.openxmlformats.org/officeDocument/2006/relationships/image" Target="../media/image81.png"/><Relationship Id="rId4" Type="http://schemas.openxmlformats.org/officeDocument/2006/relationships/image" Target="../media/image80.png"/></Relationships>
</file>

<file path=ppt/slides/_rels/slide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4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1.png"/><Relationship Id="rId4" Type="http://schemas.openxmlformats.org/officeDocument/2006/relationships/image" Target="../media/image90.png"/></Relationships>
</file>

<file path=ppt/slides/_rels/slide53.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93.jpeg"/></Relationships>
</file>

<file path=ppt/slides/_rels/slide54.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55.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57.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4.png"/></Relationships>
</file>

<file path=ppt/slides/_rels/slide58.xml.rels><?xml version="1.0" encoding="UTF-8" standalone="yes"?>
<Relationships xmlns="http://schemas.openxmlformats.org/package/2006/relationships"><Relationship Id="rId3" Type="http://schemas.openxmlformats.org/officeDocument/2006/relationships/image" Target="../media/image105.png"/><Relationship Id="rId7" Type="http://schemas.openxmlformats.org/officeDocument/2006/relationships/image" Target="../media/image109.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s>
</file>

<file path=ppt/slides/_rels/slide59.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113.png"/><Relationship Id="rId5" Type="http://schemas.openxmlformats.org/officeDocument/2006/relationships/image" Target="../media/image112.png"/><Relationship Id="rId4" Type="http://schemas.openxmlformats.org/officeDocument/2006/relationships/image" Target="../media/image111.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png"/></Relationships>
</file>

<file path=ppt/slides/_rels/slide60.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6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30000"/>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838200" y="685800"/>
            <a:ext cx="7772400" cy="1908175"/>
          </a:xfrm>
        </p:spPr>
        <p:txBody>
          <a:bodyPr>
            <a:normAutofit fontScale="90000"/>
          </a:bodyPr>
          <a:lstStyle/>
          <a:p>
            <a:r>
              <a:rPr lang="en-US" dirty="0" smtClean="0"/>
              <a:t>HYDROGEOLOGY OF MARION COUNTY, ORANGE LAKE SUBSURFACE, AND DYE TRACING</a:t>
            </a:r>
            <a:endParaRPr lang="en-US" dirty="0"/>
          </a:p>
        </p:txBody>
      </p:sp>
      <p:sp>
        <p:nvSpPr>
          <p:cNvPr id="8" name="TextBox 7"/>
          <p:cNvSpPr txBox="1"/>
          <p:nvPr/>
        </p:nvSpPr>
        <p:spPr>
          <a:xfrm>
            <a:off x="1371600" y="3962400"/>
            <a:ext cx="5522153" cy="646331"/>
          </a:xfrm>
          <a:prstGeom prst="rect">
            <a:avLst/>
          </a:prstGeom>
          <a:noFill/>
        </p:spPr>
        <p:txBody>
          <a:bodyPr wrap="none" rtlCol="0">
            <a:spAutoFit/>
          </a:bodyPr>
          <a:lstStyle/>
          <a:p>
            <a:pPr algn="ctr"/>
            <a:r>
              <a:rPr lang="en-US" b="1" dirty="0" smtClean="0"/>
              <a:t>ORANGE CREEK BASIN INTERAGENCY WORKING GROUP</a:t>
            </a:r>
          </a:p>
          <a:p>
            <a:pPr algn="ctr"/>
            <a:r>
              <a:rPr lang="en-US" b="1" dirty="0" smtClean="0"/>
              <a:t>HYDROGEOLOGY WORKSHOP 11/05/2015</a:t>
            </a:r>
            <a:endParaRPr lang="en-US" b="1" dirty="0"/>
          </a:p>
        </p:txBody>
      </p:sp>
      <p:sp>
        <p:nvSpPr>
          <p:cNvPr id="9" name="TextBox 8"/>
          <p:cNvSpPr txBox="1"/>
          <p:nvPr/>
        </p:nvSpPr>
        <p:spPr>
          <a:xfrm>
            <a:off x="2057400" y="4800600"/>
            <a:ext cx="4196341" cy="923330"/>
          </a:xfrm>
          <a:prstGeom prst="rect">
            <a:avLst/>
          </a:prstGeom>
          <a:noFill/>
        </p:spPr>
        <p:txBody>
          <a:bodyPr wrap="none" rtlCol="0">
            <a:spAutoFit/>
          </a:bodyPr>
          <a:lstStyle/>
          <a:p>
            <a:pPr algn="ctr"/>
            <a:r>
              <a:rPr lang="en-US" dirty="0" smtClean="0"/>
              <a:t>Jeffrey B. Davis, P.G </a:t>
            </a:r>
          </a:p>
          <a:p>
            <a:pPr algn="ctr"/>
            <a:r>
              <a:rPr lang="en-US" dirty="0" smtClean="0"/>
              <a:t>St. Johns River Water Management District</a:t>
            </a:r>
          </a:p>
          <a:p>
            <a:pPr algn="ctr"/>
            <a:r>
              <a:rPr lang="en-US" dirty="0" smtClean="0"/>
              <a:t>jdavis@sjrwmd.com</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051" name="Picture 3"/>
          <p:cNvPicPr>
            <a:picLocks noChangeAspect="1" noChangeArrowheads="1"/>
          </p:cNvPicPr>
          <p:nvPr/>
        </p:nvPicPr>
        <p:blipFill>
          <a:blip r:embed="rId3" cstate="print"/>
          <a:srcRect/>
          <a:stretch>
            <a:fillRect/>
          </a:stretch>
        </p:blipFill>
        <p:spPr bwMode="auto">
          <a:xfrm>
            <a:off x="609600" y="1295400"/>
            <a:ext cx="4114800" cy="4255333"/>
          </a:xfrm>
          <a:prstGeom prst="rect">
            <a:avLst/>
          </a:prstGeom>
          <a:noFill/>
          <a:ln w="9525">
            <a:noFill/>
            <a:miter lim="800000"/>
            <a:headEnd/>
            <a:tailEnd/>
          </a:ln>
        </p:spPr>
      </p:pic>
      <p:pic>
        <p:nvPicPr>
          <p:cNvPr id="2052" name="Picture 4"/>
          <p:cNvPicPr>
            <a:picLocks noChangeAspect="1" noChangeArrowheads="1"/>
          </p:cNvPicPr>
          <p:nvPr/>
        </p:nvPicPr>
        <p:blipFill>
          <a:blip r:embed="rId4" cstate="print"/>
          <a:srcRect/>
          <a:stretch>
            <a:fillRect/>
          </a:stretch>
        </p:blipFill>
        <p:spPr bwMode="auto">
          <a:xfrm>
            <a:off x="1828800" y="5791200"/>
            <a:ext cx="3295650" cy="571500"/>
          </a:xfrm>
          <a:prstGeom prst="rect">
            <a:avLst/>
          </a:prstGeom>
          <a:noFill/>
          <a:ln w="9525">
            <a:noFill/>
            <a:miter lim="800000"/>
            <a:headEnd/>
            <a:tailEnd/>
          </a:ln>
        </p:spPr>
      </p:pic>
      <p:sp>
        <p:nvSpPr>
          <p:cNvPr id="6" name="TextBox 5"/>
          <p:cNvSpPr txBox="1"/>
          <p:nvPr/>
        </p:nvSpPr>
        <p:spPr>
          <a:xfrm>
            <a:off x="533400" y="457200"/>
            <a:ext cx="8099333" cy="523220"/>
          </a:xfrm>
          <a:prstGeom prst="rect">
            <a:avLst/>
          </a:prstGeom>
          <a:noFill/>
        </p:spPr>
        <p:txBody>
          <a:bodyPr wrap="none" rtlCol="0">
            <a:spAutoFit/>
          </a:bodyPr>
          <a:lstStyle/>
          <a:p>
            <a:r>
              <a:rPr lang="en-US" sz="2800" b="1" dirty="0" smtClean="0"/>
              <a:t>ELEVATION OF INTERMEDIATE CONFINING UNIT (ICU)</a:t>
            </a:r>
            <a:endParaRPr lang="en-US" sz="2800" b="1" dirty="0"/>
          </a:p>
        </p:txBody>
      </p:sp>
      <p:sp>
        <p:nvSpPr>
          <p:cNvPr id="9" name="TextBox 8"/>
          <p:cNvSpPr txBox="1"/>
          <p:nvPr/>
        </p:nvSpPr>
        <p:spPr>
          <a:xfrm>
            <a:off x="4800600" y="1295400"/>
            <a:ext cx="4063998" cy="3077766"/>
          </a:xfrm>
          <a:prstGeom prst="rect">
            <a:avLst/>
          </a:prstGeom>
          <a:noFill/>
        </p:spPr>
        <p:txBody>
          <a:bodyPr wrap="none" rtlCol="0">
            <a:spAutoFit/>
          </a:bodyPr>
          <a:lstStyle/>
          <a:p>
            <a:pPr>
              <a:buFont typeface="Arial" pitchFamily="34" charset="0"/>
              <a:buChar char="•"/>
            </a:pPr>
            <a:r>
              <a:rPr lang="en-US" b="1" dirty="0" smtClean="0"/>
              <a:t> </a:t>
            </a:r>
            <a:r>
              <a:rPr lang="en-US" sz="1600" b="1" dirty="0" smtClean="0"/>
              <a:t>SURFACE IS CLIPPED WHERE</a:t>
            </a:r>
          </a:p>
          <a:p>
            <a:r>
              <a:rPr lang="en-US" sz="1600" b="1" dirty="0" smtClean="0"/>
              <a:t>THICKNESS OF ICU IS LESS THAN 20’</a:t>
            </a:r>
          </a:p>
          <a:p>
            <a:endParaRPr lang="en-US" sz="1600" b="1" dirty="0" smtClean="0"/>
          </a:p>
          <a:p>
            <a:pPr>
              <a:buFont typeface="Arial" pitchFamily="34" charset="0"/>
              <a:buChar char="•"/>
            </a:pPr>
            <a:r>
              <a:rPr lang="en-US" sz="1600" b="1" dirty="0" smtClean="0"/>
              <a:t> NOTE THERE ARE MORE WATER BODIES</a:t>
            </a:r>
          </a:p>
          <a:p>
            <a:r>
              <a:rPr lang="en-US" sz="1600" b="1" dirty="0" smtClean="0"/>
              <a:t>PRESENT WHERE THE ICU IS PRESENT.</a:t>
            </a:r>
          </a:p>
          <a:p>
            <a:endParaRPr lang="en-US" sz="1600" b="1" dirty="0" smtClean="0"/>
          </a:p>
          <a:p>
            <a:pPr>
              <a:buFont typeface="Arial" pitchFamily="34" charset="0"/>
              <a:buChar char="•"/>
            </a:pPr>
            <a:r>
              <a:rPr lang="en-US" sz="1600" b="1" dirty="0" smtClean="0"/>
              <a:t> THERE ARE SIGNIFICANTLY MORE CAVES</a:t>
            </a:r>
          </a:p>
          <a:p>
            <a:r>
              <a:rPr lang="en-US" sz="1600" b="1" dirty="0" smtClean="0"/>
              <a:t>AND SINKHOLES IN THE WESTERN AREA.</a:t>
            </a:r>
          </a:p>
          <a:p>
            <a:endParaRPr lang="en-US" sz="1600" b="1" dirty="0" smtClean="0"/>
          </a:p>
          <a:p>
            <a:pPr>
              <a:buFont typeface="Arial" pitchFamily="34" charset="0"/>
              <a:buChar char="•"/>
            </a:pPr>
            <a:r>
              <a:rPr lang="en-US" sz="1600" b="1" dirty="0" smtClean="0"/>
              <a:t> DIRECT RECHARGE TO THE FAS IN THE WEST.</a:t>
            </a:r>
          </a:p>
          <a:p>
            <a:pPr>
              <a:buFont typeface="Arial" pitchFamily="34" charset="0"/>
              <a:buChar char="•"/>
            </a:pPr>
            <a:endParaRPr lang="en-US" sz="1600" b="1" dirty="0" smtClean="0"/>
          </a:p>
          <a:p>
            <a:pPr>
              <a:buFont typeface="Arial" pitchFamily="34" charset="0"/>
              <a:buChar char="•"/>
            </a:pPr>
            <a:r>
              <a:rPr lang="en-US" sz="1600" b="1" dirty="0" smtClean="0"/>
              <a:t> ELEVATION RANGES FROM -70’ TO  173’</a:t>
            </a:r>
            <a:endParaRPr lang="en-US" sz="16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074" name="Picture 2"/>
          <p:cNvPicPr>
            <a:picLocks noChangeAspect="1" noChangeArrowheads="1"/>
          </p:cNvPicPr>
          <p:nvPr/>
        </p:nvPicPr>
        <p:blipFill>
          <a:blip r:embed="rId3" cstate="print"/>
          <a:srcRect/>
          <a:stretch>
            <a:fillRect/>
          </a:stretch>
        </p:blipFill>
        <p:spPr bwMode="auto">
          <a:xfrm>
            <a:off x="914400" y="1066800"/>
            <a:ext cx="4400550" cy="4406394"/>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1447800" y="5486400"/>
            <a:ext cx="3362325" cy="657225"/>
          </a:xfrm>
          <a:prstGeom prst="rect">
            <a:avLst/>
          </a:prstGeom>
          <a:noFill/>
          <a:ln w="9525">
            <a:noFill/>
            <a:miter lim="800000"/>
            <a:headEnd/>
            <a:tailEnd/>
          </a:ln>
        </p:spPr>
      </p:pic>
      <p:sp>
        <p:nvSpPr>
          <p:cNvPr id="5" name="TextBox 4"/>
          <p:cNvSpPr txBox="1"/>
          <p:nvPr/>
        </p:nvSpPr>
        <p:spPr>
          <a:xfrm>
            <a:off x="1447800" y="381000"/>
            <a:ext cx="4966231" cy="400110"/>
          </a:xfrm>
          <a:prstGeom prst="rect">
            <a:avLst/>
          </a:prstGeom>
          <a:noFill/>
        </p:spPr>
        <p:txBody>
          <a:bodyPr wrap="none" rtlCol="0">
            <a:spAutoFit/>
          </a:bodyPr>
          <a:lstStyle/>
          <a:p>
            <a:r>
              <a:rPr lang="en-US" sz="2000" b="1" dirty="0" smtClean="0"/>
              <a:t>THICKNESS OF THE ICU (clipped to &gt;20’ thick)</a:t>
            </a:r>
            <a:endParaRPr lang="en-US" sz="2000" b="1" dirty="0"/>
          </a:p>
        </p:txBody>
      </p:sp>
      <p:sp>
        <p:nvSpPr>
          <p:cNvPr id="6" name="TextBox 5"/>
          <p:cNvSpPr txBox="1"/>
          <p:nvPr/>
        </p:nvSpPr>
        <p:spPr>
          <a:xfrm>
            <a:off x="5334000" y="1600200"/>
            <a:ext cx="3820405" cy="2308324"/>
          </a:xfrm>
          <a:prstGeom prst="rect">
            <a:avLst/>
          </a:prstGeom>
          <a:noFill/>
        </p:spPr>
        <p:txBody>
          <a:bodyPr wrap="none" rtlCol="0">
            <a:spAutoFit/>
          </a:bodyPr>
          <a:lstStyle/>
          <a:p>
            <a:pPr>
              <a:buFont typeface="Arial" pitchFamily="34" charset="0"/>
              <a:buChar char="•"/>
            </a:pPr>
            <a:r>
              <a:rPr lang="en-US" dirty="0" smtClean="0"/>
              <a:t> </a:t>
            </a:r>
            <a:r>
              <a:rPr lang="en-US" b="1" dirty="0" smtClean="0"/>
              <a:t>Thin or absent in western </a:t>
            </a:r>
          </a:p>
          <a:p>
            <a:r>
              <a:rPr lang="en-US" b="1" dirty="0" smtClean="0"/>
              <a:t>  Marion County. (Ocala Platform)</a:t>
            </a:r>
          </a:p>
          <a:p>
            <a:endParaRPr lang="en-US" b="1" dirty="0" smtClean="0"/>
          </a:p>
          <a:p>
            <a:pPr>
              <a:buFont typeface="Arial" pitchFamily="34" charset="0"/>
              <a:buChar char="•"/>
            </a:pPr>
            <a:r>
              <a:rPr lang="en-US" b="1" dirty="0" smtClean="0"/>
              <a:t> Thickens to the northeast and south.</a:t>
            </a:r>
          </a:p>
          <a:p>
            <a:pPr>
              <a:buFont typeface="Arial" pitchFamily="34" charset="0"/>
              <a:buChar char="•"/>
            </a:pPr>
            <a:endParaRPr lang="en-US" b="1" dirty="0" smtClean="0"/>
          </a:p>
          <a:p>
            <a:pPr>
              <a:buFont typeface="Arial" pitchFamily="34" charset="0"/>
              <a:buChar char="•"/>
            </a:pPr>
            <a:r>
              <a:rPr lang="en-US" b="1" dirty="0" smtClean="0"/>
              <a:t> Patches of ICU in the west provide </a:t>
            </a:r>
          </a:p>
          <a:p>
            <a:r>
              <a:rPr lang="en-US" b="1" dirty="0" smtClean="0"/>
              <a:t>localized confinement but considered</a:t>
            </a:r>
          </a:p>
          <a:p>
            <a:r>
              <a:rPr lang="en-US" b="1" dirty="0" smtClean="0"/>
              <a:t>as unconfined regionally.</a:t>
            </a:r>
            <a:endParaRPr lang="en-US" b="1" dirty="0"/>
          </a:p>
        </p:txBody>
      </p:sp>
      <p:sp>
        <p:nvSpPr>
          <p:cNvPr id="7" name="TextBox 6"/>
          <p:cNvSpPr txBox="1"/>
          <p:nvPr/>
        </p:nvSpPr>
        <p:spPr>
          <a:xfrm>
            <a:off x="5486400" y="4495800"/>
            <a:ext cx="3495059" cy="1200329"/>
          </a:xfrm>
          <a:prstGeom prst="rect">
            <a:avLst/>
          </a:prstGeom>
          <a:noFill/>
        </p:spPr>
        <p:txBody>
          <a:bodyPr wrap="none" rtlCol="0">
            <a:spAutoFit/>
          </a:bodyPr>
          <a:lstStyle/>
          <a:p>
            <a:r>
              <a:rPr lang="en-US" dirty="0" smtClean="0"/>
              <a:t>Generalized boundary where</a:t>
            </a:r>
          </a:p>
          <a:p>
            <a:r>
              <a:rPr lang="en-US" dirty="0" smtClean="0"/>
              <a:t>the Floridan Aquifer is unconfined</a:t>
            </a:r>
          </a:p>
          <a:p>
            <a:r>
              <a:rPr lang="en-US" dirty="0" smtClean="0"/>
              <a:t>based on where ICU is less than 20’</a:t>
            </a:r>
          </a:p>
          <a:p>
            <a:r>
              <a:rPr lang="en-US" dirty="0" smtClean="0"/>
              <a:t>thick.</a:t>
            </a:r>
            <a:endParaRPr lang="en-US" dirty="0"/>
          </a:p>
        </p:txBody>
      </p:sp>
      <p:cxnSp>
        <p:nvCxnSpPr>
          <p:cNvPr id="8" name="Straight Arrow Connector 7"/>
          <p:cNvCxnSpPr>
            <a:stCxn id="7" idx="1"/>
          </p:cNvCxnSpPr>
          <p:nvPr/>
        </p:nvCxnSpPr>
        <p:spPr>
          <a:xfrm flipH="1" flipV="1">
            <a:off x="3429000" y="4419600"/>
            <a:ext cx="2057400" cy="676365"/>
          </a:xfrm>
          <a:prstGeom prst="straightConnector1">
            <a:avLst/>
          </a:prstGeom>
          <a:ln w="4762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049" name="Picture 1"/>
          <p:cNvPicPr>
            <a:picLocks noChangeAspect="1" noChangeArrowheads="1"/>
          </p:cNvPicPr>
          <p:nvPr/>
        </p:nvPicPr>
        <p:blipFill>
          <a:blip r:embed="rId3" cstate="print"/>
          <a:srcRect/>
          <a:stretch>
            <a:fillRect/>
          </a:stretch>
        </p:blipFill>
        <p:spPr bwMode="auto">
          <a:xfrm>
            <a:off x="990600" y="1905000"/>
            <a:ext cx="7277100" cy="4089400"/>
          </a:xfrm>
          <a:prstGeom prst="rect">
            <a:avLst/>
          </a:prstGeom>
          <a:noFill/>
          <a:ln w="9525">
            <a:noFill/>
            <a:miter lim="800000"/>
            <a:headEnd/>
            <a:tailEnd/>
          </a:ln>
        </p:spPr>
      </p:pic>
      <p:sp>
        <p:nvSpPr>
          <p:cNvPr id="5" name="TextBox 4"/>
          <p:cNvSpPr txBox="1"/>
          <p:nvPr/>
        </p:nvSpPr>
        <p:spPr>
          <a:xfrm>
            <a:off x="1295400" y="762000"/>
            <a:ext cx="6575262" cy="646331"/>
          </a:xfrm>
          <a:prstGeom prst="rect">
            <a:avLst/>
          </a:prstGeom>
          <a:noFill/>
        </p:spPr>
        <p:txBody>
          <a:bodyPr wrap="none" rtlCol="0">
            <a:spAutoFit/>
          </a:bodyPr>
          <a:lstStyle/>
          <a:p>
            <a:r>
              <a:rPr lang="en-US" dirty="0" smtClean="0"/>
              <a:t>EXAMPLE WHERE NO ICU IS PRESENT. SOME CLAY ZONES IN THE SAS</a:t>
            </a:r>
          </a:p>
          <a:p>
            <a:r>
              <a:rPr lang="en-US" dirty="0" smtClean="0"/>
              <a:t>MAY PROVIDE SOME MINIMAL CONFINEMENT TO THE FLORIDAN.</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1828800" y="533400"/>
            <a:ext cx="5220212" cy="523220"/>
          </a:xfrm>
          <a:prstGeom prst="rect">
            <a:avLst/>
          </a:prstGeom>
          <a:noFill/>
        </p:spPr>
        <p:txBody>
          <a:bodyPr wrap="none" rtlCol="0">
            <a:spAutoFit/>
          </a:bodyPr>
          <a:lstStyle/>
          <a:p>
            <a:r>
              <a:rPr lang="en-US" sz="2800" b="1" dirty="0" smtClean="0"/>
              <a:t>FLORIDAN AQUIFER SYSTEM (FAS)</a:t>
            </a:r>
            <a:endParaRPr lang="en-US" sz="2800" b="1" dirty="0"/>
          </a:p>
        </p:txBody>
      </p:sp>
      <p:sp>
        <p:nvSpPr>
          <p:cNvPr id="5" name="TextBox 4"/>
          <p:cNvSpPr txBox="1"/>
          <p:nvPr/>
        </p:nvSpPr>
        <p:spPr>
          <a:xfrm>
            <a:off x="304800" y="1219200"/>
            <a:ext cx="6283708" cy="4524315"/>
          </a:xfrm>
          <a:prstGeom prst="rect">
            <a:avLst/>
          </a:prstGeom>
          <a:noFill/>
        </p:spPr>
        <p:txBody>
          <a:bodyPr wrap="none" rtlCol="0">
            <a:spAutoFit/>
          </a:bodyPr>
          <a:lstStyle/>
          <a:p>
            <a:pPr>
              <a:buFont typeface="Arial" pitchFamily="34" charset="0"/>
              <a:buChar char="•"/>
            </a:pPr>
            <a:r>
              <a:rPr lang="en-US" dirty="0" smtClean="0"/>
              <a:t> Predominately limestone and dolostone</a:t>
            </a:r>
          </a:p>
          <a:p>
            <a:r>
              <a:rPr lang="en-US" dirty="0" smtClean="0"/>
              <a:t>   but may contain beds of peat,  lignite, </a:t>
            </a:r>
          </a:p>
          <a:p>
            <a:r>
              <a:rPr lang="en-US" dirty="0" smtClean="0"/>
              <a:t>   sands, clay, chert, and gypsum.</a:t>
            </a:r>
          </a:p>
          <a:p>
            <a:endParaRPr lang="en-US" dirty="0" smtClean="0"/>
          </a:p>
          <a:p>
            <a:pPr>
              <a:buFont typeface="Arial" pitchFamily="34" charset="0"/>
              <a:buChar char="•"/>
            </a:pPr>
            <a:r>
              <a:rPr lang="en-US" dirty="0" smtClean="0"/>
              <a:t> Primary porosity up to 30-40%. Secondary</a:t>
            </a:r>
          </a:p>
          <a:p>
            <a:r>
              <a:rPr lang="en-US" dirty="0" smtClean="0"/>
              <a:t>porosity up to 100% (caves).</a:t>
            </a:r>
          </a:p>
          <a:p>
            <a:pPr>
              <a:buFont typeface="Arial" pitchFamily="34" charset="0"/>
              <a:buChar char="•"/>
            </a:pPr>
            <a:endParaRPr lang="en-US" dirty="0" smtClean="0"/>
          </a:p>
          <a:p>
            <a:pPr>
              <a:buFont typeface="Arial" pitchFamily="34" charset="0"/>
              <a:buChar char="•"/>
            </a:pPr>
            <a:r>
              <a:rPr lang="en-US" dirty="0" smtClean="0"/>
              <a:t> Secondary porosity from dissolution and fracturing</a:t>
            </a:r>
          </a:p>
          <a:p>
            <a:r>
              <a:rPr lang="en-US" dirty="0" smtClean="0"/>
              <a:t>  can greatly affect permeability (caves, conduits).</a:t>
            </a:r>
          </a:p>
          <a:p>
            <a:endParaRPr lang="en-US" dirty="0" smtClean="0"/>
          </a:p>
          <a:p>
            <a:pPr>
              <a:buFont typeface="Arial" pitchFamily="34" charset="0"/>
              <a:buChar char="•"/>
            </a:pPr>
            <a:r>
              <a:rPr lang="en-US" dirty="0" smtClean="0"/>
              <a:t> Individual intervals can have very low porosity and permeability</a:t>
            </a:r>
          </a:p>
          <a:p>
            <a:r>
              <a:rPr lang="en-US" dirty="0" smtClean="0"/>
              <a:t>  forming confining units within the system. </a:t>
            </a:r>
          </a:p>
          <a:p>
            <a:endParaRPr lang="en-US" dirty="0" smtClean="0"/>
          </a:p>
          <a:p>
            <a:pPr>
              <a:buFont typeface="Arial" pitchFamily="34" charset="0"/>
              <a:buChar char="•"/>
            </a:pPr>
            <a:r>
              <a:rPr lang="en-US" dirty="0" smtClean="0"/>
              <a:t> The cumulative effect of multiple low permeable intervals </a:t>
            </a:r>
          </a:p>
          <a:p>
            <a:r>
              <a:rPr lang="en-US" dirty="0" smtClean="0"/>
              <a:t>   divides the system into the Upper and Lower Floridan aquifers </a:t>
            </a:r>
          </a:p>
          <a:p>
            <a:r>
              <a:rPr lang="en-US" dirty="0" smtClean="0"/>
              <a:t>   with distinct hydraulic properties.</a:t>
            </a:r>
            <a:endParaRPr lang="en-US" dirty="0"/>
          </a:p>
        </p:txBody>
      </p:sp>
      <p:pic>
        <p:nvPicPr>
          <p:cNvPr id="6146" name="Picture 2"/>
          <p:cNvPicPr>
            <a:picLocks noChangeAspect="1" noChangeArrowheads="1"/>
          </p:cNvPicPr>
          <p:nvPr/>
        </p:nvPicPr>
        <p:blipFill>
          <a:blip r:embed="rId3" cstate="print"/>
          <a:srcRect/>
          <a:stretch>
            <a:fillRect/>
          </a:stretch>
        </p:blipFill>
        <p:spPr bwMode="auto">
          <a:xfrm>
            <a:off x="5029200" y="1219200"/>
            <a:ext cx="3373538" cy="18192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5" name="TextBox 4"/>
          <p:cNvSpPr txBox="1"/>
          <p:nvPr/>
        </p:nvSpPr>
        <p:spPr>
          <a:xfrm>
            <a:off x="838200" y="1143000"/>
            <a:ext cx="7467600" cy="4524315"/>
          </a:xfrm>
          <a:prstGeom prst="rect">
            <a:avLst/>
          </a:prstGeom>
          <a:noFill/>
        </p:spPr>
        <p:txBody>
          <a:bodyPr wrap="square" rtlCol="0">
            <a:spAutoFit/>
          </a:bodyPr>
          <a:lstStyle/>
          <a:p>
            <a:pPr>
              <a:buFont typeface="Arial" pitchFamily="34" charset="0"/>
              <a:buChar char="•"/>
            </a:pPr>
            <a:r>
              <a:rPr lang="en-US" dirty="0" smtClean="0"/>
              <a:t>  </a:t>
            </a:r>
            <a:r>
              <a:rPr lang="en-US" sz="2400" b="1" dirty="0" smtClean="0"/>
              <a:t>Covers an area of over 100,00 square miles in Florida, Georgia, Alabama, South Carolina and extends offshore.</a:t>
            </a:r>
          </a:p>
          <a:p>
            <a:pPr>
              <a:buFont typeface="Arial" pitchFamily="34" charset="0"/>
              <a:buChar char="•"/>
            </a:pPr>
            <a:endParaRPr lang="en-US" sz="2400" b="1" dirty="0" smtClean="0"/>
          </a:p>
          <a:p>
            <a:pPr>
              <a:buFont typeface="Arial" pitchFamily="34" charset="0"/>
              <a:buChar char="•"/>
            </a:pPr>
            <a:r>
              <a:rPr lang="en-US" sz="2400" b="1" dirty="0" smtClean="0"/>
              <a:t>  Maximum age of the water has been dated to 26,000 years.</a:t>
            </a:r>
          </a:p>
          <a:p>
            <a:pPr>
              <a:buFont typeface="Arial" pitchFamily="34" charset="0"/>
              <a:buChar char="•"/>
            </a:pPr>
            <a:endParaRPr lang="en-US" sz="2400" b="1" dirty="0" smtClean="0"/>
          </a:p>
          <a:p>
            <a:pPr>
              <a:buFont typeface="Arial" pitchFamily="34" charset="0"/>
              <a:buChar char="•"/>
            </a:pPr>
            <a:r>
              <a:rPr lang="en-US" sz="2400" b="1" dirty="0" smtClean="0"/>
              <a:t>  One of the most productive aquifers in the  world.</a:t>
            </a:r>
          </a:p>
          <a:p>
            <a:pPr>
              <a:buFont typeface="Arial" pitchFamily="34" charset="0"/>
              <a:buChar char="•"/>
            </a:pPr>
            <a:endParaRPr lang="en-US" sz="2400" b="1" dirty="0" smtClean="0"/>
          </a:p>
          <a:p>
            <a:pPr>
              <a:buFont typeface="Arial" pitchFamily="34" charset="0"/>
              <a:buChar char="•"/>
            </a:pPr>
            <a:r>
              <a:rPr lang="en-US" sz="2400" b="1" dirty="0" smtClean="0"/>
              <a:t>  May be thousands of feet thick however not all is productive.</a:t>
            </a:r>
          </a:p>
          <a:p>
            <a:endParaRPr lang="en-US" sz="2400" b="1" dirty="0" smtClean="0"/>
          </a:p>
          <a:p>
            <a:pPr>
              <a:buFont typeface="Arial" pitchFamily="34" charset="0"/>
              <a:buChar char="•"/>
            </a:pPr>
            <a:endParaRPr lang="en-US" sz="2400" dirty="0"/>
          </a:p>
        </p:txBody>
      </p:sp>
      <p:sp>
        <p:nvSpPr>
          <p:cNvPr id="6" name="TextBox 5"/>
          <p:cNvSpPr txBox="1"/>
          <p:nvPr/>
        </p:nvSpPr>
        <p:spPr>
          <a:xfrm>
            <a:off x="1828800" y="533400"/>
            <a:ext cx="5220212" cy="523220"/>
          </a:xfrm>
          <a:prstGeom prst="rect">
            <a:avLst/>
          </a:prstGeom>
          <a:noFill/>
        </p:spPr>
        <p:txBody>
          <a:bodyPr wrap="none" rtlCol="0">
            <a:spAutoFit/>
          </a:bodyPr>
          <a:lstStyle/>
          <a:p>
            <a:r>
              <a:rPr lang="en-US" sz="2800" b="1" dirty="0" smtClean="0"/>
              <a:t>FLORIDAN AQUIFER SYSTEM (FAS)</a:t>
            </a:r>
            <a:endParaRPr lang="en-US" sz="2800" b="1"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609600" y="381000"/>
            <a:ext cx="7968272" cy="523220"/>
          </a:xfrm>
          <a:prstGeom prst="rect">
            <a:avLst/>
          </a:prstGeom>
          <a:noFill/>
        </p:spPr>
        <p:txBody>
          <a:bodyPr wrap="none" rtlCol="0">
            <a:spAutoFit/>
          </a:bodyPr>
          <a:lstStyle/>
          <a:p>
            <a:r>
              <a:rPr lang="en-US" sz="2800" b="1" dirty="0" smtClean="0"/>
              <a:t>ELEVATION OF THE UPPER FLORIDAN AQUIFER (UFA)</a:t>
            </a:r>
            <a:endParaRPr lang="en-US" sz="2800" b="1" dirty="0"/>
          </a:p>
        </p:txBody>
      </p:sp>
      <p:pic>
        <p:nvPicPr>
          <p:cNvPr id="60418" name="Picture 2"/>
          <p:cNvPicPr>
            <a:picLocks noChangeAspect="1" noChangeArrowheads="1"/>
          </p:cNvPicPr>
          <p:nvPr/>
        </p:nvPicPr>
        <p:blipFill>
          <a:blip r:embed="rId3" cstate="print"/>
          <a:srcRect/>
          <a:stretch>
            <a:fillRect/>
          </a:stretch>
        </p:blipFill>
        <p:spPr bwMode="auto">
          <a:xfrm>
            <a:off x="609600" y="1295400"/>
            <a:ext cx="4794015" cy="3733800"/>
          </a:xfrm>
          <a:prstGeom prst="rect">
            <a:avLst/>
          </a:prstGeom>
          <a:noFill/>
          <a:ln w="9525">
            <a:noFill/>
            <a:miter lim="800000"/>
            <a:headEnd/>
            <a:tailEnd/>
          </a:ln>
        </p:spPr>
      </p:pic>
      <p:pic>
        <p:nvPicPr>
          <p:cNvPr id="60419" name="Picture 3"/>
          <p:cNvPicPr>
            <a:picLocks noChangeAspect="1" noChangeArrowheads="1"/>
          </p:cNvPicPr>
          <p:nvPr/>
        </p:nvPicPr>
        <p:blipFill>
          <a:blip r:embed="rId4" cstate="print"/>
          <a:srcRect/>
          <a:stretch>
            <a:fillRect/>
          </a:stretch>
        </p:blipFill>
        <p:spPr bwMode="auto">
          <a:xfrm>
            <a:off x="1219200" y="5486400"/>
            <a:ext cx="3276600" cy="523875"/>
          </a:xfrm>
          <a:prstGeom prst="rect">
            <a:avLst/>
          </a:prstGeom>
          <a:noFill/>
          <a:ln w="9525">
            <a:noFill/>
            <a:miter lim="800000"/>
            <a:headEnd/>
            <a:tailEnd/>
          </a:ln>
        </p:spPr>
      </p:pic>
      <p:sp>
        <p:nvSpPr>
          <p:cNvPr id="7" name="TextBox 6"/>
          <p:cNvSpPr txBox="1"/>
          <p:nvPr/>
        </p:nvSpPr>
        <p:spPr>
          <a:xfrm>
            <a:off x="5638800" y="1524000"/>
            <a:ext cx="3338735" cy="2308324"/>
          </a:xfrm>
          <a:prstGeom prst="rect">
            <a:avLst/>
          </a:prstGeom>
          <a:noFill/>
        </p:spPr>
        <p:txBody>
          <a:bodyPr wrap="none" rtlCol="0">
            <a:spAutoFit/>
          </a:bodyPr>
          <a:lstStyle/>
          <a:p>
            <a:pPr>
              <a:buFont typeface="Arial" pitchFamily="34" charset="0"/>
              <a:buChar char="•"/>
            </a:pPr>
            <a:r>
              <a:rPr lang="en-US" dirty="0" smtClean="0"/>
              <a:t> Elevation increases to the west.</a:t>
            </a:r>
          </a:p>
          <a:p>
            <a:pPr>
              <a:buFont typeface="Arial" pitchFamily="34" charset="0"/>
              <a:buChar char="•"/>
            </a:pPr>
            <a:endParaRPr lang="en-US" dirty="0" smtClean="0"/>
          </a:p>
          <a:p>
            <a:pPr>
              <a:buFont typeface="Arial" pitchFamily="34" charset="0"/>
              <a:buChar char="•"/>
            </a:pPr>
            <a:r>
              <a:rPr lang="en-US" dirty="0" smtClean="0"/>
              <a:t> Elevation ranges from a low of </a:t>
            </a:r>
          </a:p>
          <a:p>
            <a:r>
              <a:rPr lang="en-US" dirty="0" smtClean="0"/>
              <a:t>about -200 to a high of about 150</a:t>
            </a:r>
          </a:p>
          <a:p>
            <a:r>
              <a:rPr lang="en-US" dirty="0" smtClean="0"/>
              <a:t>In this area.</a:t>
            </a:r>
          </a:p>
          <a:p>
            <a:endParaRPr lang="en-US" dirty="0" smtClean="0"/>
          </a:p>
          <a:p>
            <a:pPr>
              <a:buFont typeface="Arial" pitchFamily="34" charset="0"/>
              <a:buChar char="•"/>
            </a:pPr>
            <a:r>
              <a:rPr lang="en-US" dirty="0" smtClean="0"/>
              <a:t> Karst features greatly influence</a:t>
            </a:r>
          </a:p>
          <a:p>
            <a:r>
              <a:rPr lang="en-US" dirty="0" smtClean="0"/>
              <a:t>the hydrologic characteristics.</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52226" name="Picture 2"/>
          <p:cNvPicPr>
            <a:picLocks noChangeAspect="1" noChangeArrowheads="1"/>
          </p:cNvPicPr>
          <p:nvPr/>
        </p:nvPicPr>
        <p:blipFill>
          <a:blip r:embed="rId3" cstate="print"/>
          <a:srcRect/>
          <a:stretch>
            <a:fillRect/>
          </a:stretch>
        </p:blipFill>
        <p:spPr bwMode="auto">
          <a:xfrm>
            <a:off x="457200" y="1066800"/>
            <a:ext cx="2335267" cy="2286000"/>
          </a:xfrm>
          <a:prstGeom prst="rect">
            <a:avLst/>
          </a:prstGeom>
          <a:noFill/>
          <a:ln w="9525">
            <a:noFill/>
            <a:miter lim="800000"/>
            <a:headEnd/>
            <a:tailEnd/>
          </a:ln>
        </p:spPr>
      </p:pic>
      <p:pic>
        <p:nvPicPr>
          <p:cNvPr id="52227" name="Picture 3"/>
          <p:cNvPicPr>
            <a:picLocks noChangeAspect="1" noChangeArrowheads="1"/>
          </p:cNvPicPr>
          <p:nvPr/>
        </p:nvPicPr>
        <p:blipFill>
          <a:blip r:embed="rId4" cstate="print"/>
          <a:srcRect/>
          <a:stretch>
            <a:fillRect/>
          </a:stretch>
        </p:blipFill>
        <p:spPr bwMode="auto">
          <a:xfrm>
            <a:off x="2971800" y="1371600"/>
            <a:ext cx="2737239" cy="2255599"/>
          </a:xfrm>
          <a:prstGeom prst="rect">
            <a:avLst/>
          </a:prstGeom>
          <a:noFill/>
          <a:ln w="9525">
            <a:noFill/>
            <a:miter lim="800000"/>
            <a:headEnd/>
            <a:tailEnd/>
          </a:ln>
        </p:spPr>
      </p:pic>
      <p:pic>
        <p:nvPicPr>
          <p:cNvPr id="52228" name="Picture 4"/>
          <p:cNvPicPr>
            <a:picLocks noChangeAspect="1" noChangeArrowheads="1"/>
          </p:cNvPicPr>
          <p:nvPr/>
        </p:nvPicPr>
        <p:blipFill>
          <a:blip r:embed="rId5" cstate="print"/>
          <a:srcRect/>
          <a:stretch>
            <a:fillRect/>
          </a:stretch>
        </p:blipFill>
        <p:spPr bwMode="auto">
          <a:xfrm>
            <a:off x="533400" y="3505200"/>
            <a:ext cx="2208447" cy="2266949"/>
          </a:xfrm>
          <a:prstGeom prst="rect">
            <a:avLst/>
          </a:prstGeom>
          <a:noFill/>
          <a:ln w="9525">
            <a:noFill/>
            <a:miter lim="800000"/>
            <a:headEnd/>
            <a:tailEnd/>
          </a:ln>
        </p:spPr>
      </p:pic>
      <p:pic>
        <p:nvPicPr>
          <p:cNvPr id="52229" name="Picture 5"/>
          <p:cNvPicPr>
            <a:picLocks noChangeAspect="1" noChangeArrowheads="1"/>
          </p:cNvPicPr>
          <p:nvPr/>
        </p:nvPicPr>
        <p:blipFill>
          <a:blip r:embed="rId6" cstate="print"/>
          <a:srcRect/>
          <a:stretch>
            <a:fillRect/>
          </a:stretch>
        </p:blipFill>
        <p:spPr bwMode="auto">
          <a:xfrm>
            <a:off x="5943600" y="3733800"/>
            <a:ext cx="2771110" cy="2057400"/>
          </a:xfrm>
          <a:prstGeom prst="rect">
            <a:avLst/>
          </a:prstGeom>
          <a:noFill/>
          <a:ln w="9525">
            <a:noFill/>
            <a:miter lim="800000"/>
            <a:headEnd/>
            <a:tailEnd/>
          </a:ln>
        </p:spPr>
      </p:pic>
      <p:sp>
        <p:nvSpPr>
          <p:cNvPr id="8" name="TextBox 7"/>
          <p:cNvSpPr txBox="1"/>
          <p:nvPr/>
        </p:nvSpPr>
        <p:spPr>
          <a:xfrm>
            <a:off x="4572000" y="685800"/>
            <a:ext cx="4110484" cy="646331"/>
          </a:xfrm>
          <a:prstGeom prst="rect">
            <a:avLst/>
          </a:prstGeom>
          <a:noFill/>
        </p:spPr>
        <p:txBody>
          <a:bodyPr wrap="none" rtlCol="0">
            <a:spAutoFit/>
          </a:bodyPr>
          <a:lstStyle/>
          <a:p>
            <a:r>
              <a:rPr lang="en-US" b="1" dirty="0" smtClean="0"/>
              <a:t>HIGHLY VARIABLE BUT GENERALLY MORE</a:t>
            </a:r>
          </a:p>
          <a:p>
            <a:r>
              <a:rPr lang="en-US" b="1" dirty="0" smtClean="0"/>
              <a:t>PERMEABLE THAN UNDERLYING UNITS</a:t>
            </a:r>
            <a:endParaRPr lang="en-US" b="1" dirty="0"/>
          </a:p>
        </p:txBody>
      </p:sp>
      <p:sp>
        <p:nvSpPr>
          <p:cNvPr id="9" name="TextBox 8"/>
          <p:cNvSpPr txBox="1"/>
          <p:nvPr/>
        </p:nvSpPr>
        <p:spPr>
          <a:xfrm>
            <a:off x="457200" y="304800"/>
            <a:ext cx="4196598" cy="523220"/>
          </a:xfrm>
          <a:prstGeom prst="rect">
            <a:avLst/>
          </a:prstGeom>
          <a:noFill/>
        </p:spPr>
        <p:txBody>
          <a:bodyPr wrap="none" rtlCol="0">
            <a:spAutoFit/>
          </a:bodyPr>
          <a:lstStyle/>
          <a:p>
            <a:r>
              <a:rPr lang="en-US" sz="2800" b="1" dirty="0" smtClean="0"/>
              <a:t>UPPER FLORIDAN AQUIFER</a:t>
            </a:r>
            <a:endParaRPr lang="en-US" sz="2800" b="1" dirty="0"/>
          </a:p>
        </p:txBody>
      </p:sp>
      <p:pic>
        <p:nvPicPr>
          <p:cNvPr id="1026" name="Picture 2"/>
          <p:cNvPicPr>
            <a:picLocks noChangeAspect="1" noChangeArrowheads="1"/>
          </p:cNvPicPr>
          <p:nvPr/>
        </p:nvPicPr>
        <p:blipFill>
          <a:blip r:embed="rId7" cstate="print"/>
          <a:srcRect/>
          <a:stretch>
            <a:fillRect/>
          </a:stretch>
        </p:blipFill>
        <p:spPr bwMode="auto">
          <a:xfrm>
            <a:off x="6172200" y="1828800"/>
            <a:ext cx="2652713" cy="1524878"/>
          </a:xfrm>
          <a:prstGeom prst="rect">
            <a:avLst/>
          </a:prstGeom>
          <a:noFill/>
          <a:ln w="9525">
            <a:noFill/>
            <a:miter lim="800000"/>
            <a:headEnd/>
            <a:tailEnd/>
          </a:ln>
        </p:spPr>
      </p:pic>
      <p:sp>
        <p:nvSpPr>
          <p:cNvPr id="11" name="Rectangle 10"/>
          <p:cNvSpPr/>
          <p:nvPr/>
        </p:nvSpPr>
        <p:spPr>
          <a:xfrm>
            <a:off x="6019800" y="1752600"/>
            <a:ext cx="2438400" cy="533400"/>
          </a:xfrm>
          <a:prstGeom prst="rect">
            <a:avLst/>
          </a:prstGeom>
          <a:solidFill>
            <a:srgbClr val="FFFF00">
              <a:alpha val="2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8" cstate="print"/>
          <a:srcRect/>
          <a:stretch>
            <a:fillRect/>
          </a:stretch>
        </p:blipFill>
        <p:spPr bwMode="auto">
          <a:xfrm>
            <a:off x="2971800" y="3733800"/>
            <a:ext cx="2336362" cy="2362199"/>
          </a:xfrm>
          <a:prstGeom prst="rect">
            <a:avLst/>
          </a:prstGeom>
          <a:noFill/>
          <a:ln w="9525">
            <a:noFill/>
            <a:miter lim="800000"/>
            <a:headEnd/>
            <a:tailEnd/>
          </a:ln>
        </p:spPr>
      </p:pic>
      <p:sp>
        <p:nvSpPr>
          <p:cNvPr id="13" name="TextBox 12"/>
          <p:cNvSpPr txBox="1"/>
          <p:nvPr/>
        </p:nvSpPr>
        <p:spPr>
          <a:xfrm rot="19823007">
            <a:off x="2996175" y="5012916"/>
            <a:ext cx="2190408" cy="369332"/>
          </a:xfrm>
          <a:prstGeom prst="rect">
            <a:avLst/>
          </a:prstGeom>
          <a:noFill/>
        </p:spPr>
        <p:txBody>
          <a:bodyPr wrap="none" rtlCol="0">
            <a:spAutoFit/>
          </a:bodyPr>
          <a:lstStyle/>
          <a:p>
            <a:r>
              <a:rPr lang="en-US" b="1" dirty="0" smtClean="0">
                <a:solidFill>
                  <a:srgbClr val="FFFF00"/>
                </a:solidFill>
              </a:rPr>
              <a:t>Dissolution Fractures</a:t>
            </a:r>
            <a:endParaRPr lang="en-US" b="1" dirty="0">
              <a:solidFill>
                <a:srgbClr val="FFFF00"/>
              </a:solidFill>
            </a:endParaRPr>
          </a:p>
        </p:txBody>
      </p:sp>
      <p:sp>
        <p:nvSpPr>
          <p:cNvPr id="14" name="TextBox 13"/>
          <p:cNvSpPr txBox="1"/>
          <p:nvPr/>
        </p:nvSpPr>
        <p:spPr>
          <a:xfrm rot="19823007">
            <a:off x="3440524" y="2345916"/>
            <a:ext cx="1454116" cy="369332"/>
          </a:xfrm>
          <a:prstGeom prst="rect">
            <a:avLst/>
          </a:prstGeom>
          <a:noFill/>
        </p:spPr>
        <p:txBody>
          <a:bodyPr wrap="none" rtlCol="0">
            <a:spAutoFit/>
          </a:bodyPr>
          <a:lstStyle/>
          <a:p>
            <a:r>
              <a:rPr lang="en-US" b="1" dirty="0" smtClean="0">
                <a:solidFill>
                  <a:srgbClr val="FFFF00"/>
                </a:solidFill>
              </a:rPr>
              <a:t>High Porosity</a:t>
            </a:r>
            <a:endParaRPr lang="en-US" b="1" dirty="0">
              <a:solidFill>
                <a:srgbClr val="FFFF00"/>
              </a:solidFill>
            </a:endParaRPr>
          </a:p>
        </p:txBody>
      </p:sp>
      <p:sp>
        <p:nvSpPr>
          <p:cNvPr id="15" name="TextBox 14"/>
          <p:cNvSpPr txBox="1"/>
          <p:nvPr/>
        </p:nvSpPr>
        <p:spPr>
          <a:xfrm rot="19823007">
            <a:off x="6125728" y="4297581"/>
            <a:ext cx="1844416" cy="369332"/>
          </a:xfrm>
          <a:prstGeom prst="rect">
            <a:avLst/>
          </a:prstGeom>
          <a:noFill/>
        </p:spPr>
        <p:txBody>
          <a:bodyPr wrap="none" rtlCol="0">
            <a:spAutoFit/>
          </a:bodyPr>
          <a:lstStyle/>
          <a:p>
            <a:r>
              <a:rPr lang="en-US" b="1" dirty="0" smtClean="0">
                <a:solidFill>
                  <a:srgbClr val="FFFF00"/>
                </a:solidFill>
              </a:rPr>
              <a:t>Low Permeability</a:t>
            </a:r>
            <a:endParaRPr lang="en-US" b="1" dirty="0">
              <a:solidFill>
                <a:srgbClr val="FFFF00"/>
              </a:solidFill>
            </a:endParaRPr>
          </a:p>
        </p:txBody>
      </p:sp>
      <p:sp>
        <p:nvSpPr>
          <p:cNvPr id="16" name="TextBox 15"/>
          <p:cNvSpPr txBox="1"/>
          <p:nvPr/>
        </p:nvSpPr>
        <p:spPr>
          <a:xfrm rot="19823007">
            <a:off x="787915" y="1955622"/>
            <a:ext cx="1886542" cy="369332"/>
          </a:xfrm>
          <a:prstGeom prst="rect">
            <a:avLst/>
          </a:prstGeom>
          <a:noFill/>
        </p:spPr>
        <p:txBody>
          <a:bodyPr wrap="none" rtlCol="0">
            <a:spAutoFit/>
          </a:bodyPr>
          <a:lstStyle/>
          <a:p>
            <a:r>
              <a:rPr lang="en-US" b="1" dirty="0" smtClean="0">
                <a:solidFill>
                  <a:srgbClr val="FFFF00"/>
                </a:solidFill>
              </a:rPr>
              <a:t>High Permeability</a:t>
            </a:r>
            <a:endParaRPr lang="en-US" b="1" dirty="0">
              <a:solidFill>
                <a:srgbClr val="FFFF00"/>
              </a:solidFill>
            </a:endParaRPr>
          </a:p>
        </p:txBody>
      </p:sp>
      <p:sp>
        <p:nvSpPr>
          <p:cNvPr id="17" name="TextBox 16"/>
          <p:cNvSpPr txBox="1"/>
          <p:nvPr/>
        </p:nvSpPr>
        <p:spPr>
          <a:xfrm rot="19823007">
            <a:off x="543274" y="3871032"/>
            <a:ext cx="2260042" cy="369332"/>
          </a:xfrm>
          <a:prstGeom prst="rect">
            <a:avLst/>
          </a:prstGeom>
          <a:noFill/>
        </p:spPr>
        <p:txBody>
          <a:bodyPr wrap="none" rtlCol="0">
            <a:spAutoFit/>
          </a:bodyPr>
          <a:lstStyle/>
          <a:p>
            <a:r>
              <a:rPr lang="en-US" b="1" dirty="0" smtClean="0">
                <a:solidFill>
                  <a:srgbClr val="FFFF00"/>
                </a:solidFill>
              </a:rPr>
              <a:t>Medium Permeability</a:t>
            </a:r>
            <a:endParaRPr lang="en-US" b="1" dirty="0">
              <a:solidFill>
                <a:srgbClr val="FFFF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381000" y="1295400"/>
            <a:ext cx="8047524" cy="707886"/>
          </a:xfrm>
          <a:prstGeom prst="rect">
            <a:avLst/>
          </a:prstGeom>
          <a:noFill/>
        </p:spPr>
        <p:txBody>
          <a:bodyPr wrap="none" rtlCol="0">
            <a:spAutoFit/>
          </a:bodyPr>
          <a:lstStyle/>
          <a:p>
            <a:pPr>
              <a:buFont typeface="Arial" pitchFamily="34" charset="0"/>
              <a:buChar char="•"/>
            </a:pPr>
            <a:r>
              <a:rPr lang="en-US" dirty="0" smtClean="0"/>
              <a:t> </a:t>
            </a:r>
            <a:r>
              <a:rPr lang="en-US" sz="2000" b="1" dirty="0" smtClean="0"/>
              <a:t>WATER IN THE UPPER FLORIDAN MAY BE UNDER ARTESIAN CONDITIONS </a:t>
            </a:r>
          </a:p>
          <a:p>
            <a:r>
              <a:rPr lang="en-US" sz="2000" b="1" dirty="0" smtClean="0"/>
              <a:t>AND CAN FLOW AT LAND SURFACE. </a:t>
            </a:r>
            <a:endParaRPr lang="en-US" sz="2000" b="1" dirty="0"/>
          </a:p>
        </p:txBody>
      </p:sp>
      <p:pic>
        <p:nvPicPr>
          <p:cNvPr id="4099" name="Picture 3" descr="S:\Users\jdavis\ThermalIR_camera\FLIR0022.jpg"/>
          <p:cNvPicPr>
            <a:picLocks noChangeAspect="1" noChangeArrowheads="1"/>
          </p:cNvPicPr>
          <p:nvPr/>
        </p:nvPicPr>
        <p:blipFill>
          <a:blip r:embed="rId3" cstate="print"/>
          <a:srcRect/>
          <a:stretch>
            <a:fillRect/>
          </a:stretch>
        </p:blipFill>
        <p:spPr bwMode="auto">
          <a:xfrm>
            <a:off x="5410200" y="2133600"/>
            <a:ext cx="2946400" cy="2209800"/>
          </a:xfrm>
          <a:prstGeom prst="rect">
            <a:avLst/>
          </a:prstGeom>
          <a:noFill/>
        </p:spPr>
      </p:pic>
      <p:sp>
        <p:nvSpPr>
          <p:cNvPr id="8" name="TextBox 7"/>
          <p:cNvSpPr txBox="1"/>
          <p:nvPr/>
        </p:nvSpPr>
        <p:spPr>
          <a:xfrm>
            <a:off x="381000" y="2362200"/>
            <a:ext cx="8258736" cy="3724096"/>
          </a:xfrm>
          <a:prstGeom prst="rect">
            <a:avLst/>
          </a:prstGeom>
          <a:noFill/>
        </p:spPr>
        <p:txBody>
          <a:bodyPr wrap="none" rtlCol="0">
            <a:spAutoFit/>
          </a:bodyPr>
          <a:lstStyle/>
          <a:p>
            <a:pPr>
              <a:buFont typeface="Arial" pitchFamily="34" charset="0"/>
              <a:buChar char="•"/>
            </a:pPr>
            <a:r>
              <a:rPr lang="en-US" dirty="0" smtClean="0"/>
              <a:t>  </a:t>
            </a:r>
            <a:r>
              <a:rPr lang="en-US" sz="2000" b="1" dirty="0" smtClean="0"/>
              <a:t>MAY BE EXPOSED AT LAND SURFACE</a:t>
            </a:r>
          </a:p>
          <a:p>
            <a:r>
              <a:rPr lang="en-US" sz="2000" b="1" dirty="0" smtClean="0"/>
              <a:t>OR COVERED BY HUNDREDS OF FEET OF </a:t>
            </a:r>
          </a:p>
          <a:p>
            <a:r>
              <a:rPr lang="en-US" sz="2000" b="1" dirty="0" smtClean="0"/>
              <a:t>SEDIMENT.</a:t>
            </a:r>
          </a:p>
          <a:p>
            <a:endParaRPr lang="en-US" sz="2000" b="1" dirty="0" smtClean="0"/>
          </a:p>
          <a:p>
            <a:pPr>
              <a:buFont typeface="Arial" pitchFamily="34" charset="0"/>
              <a:buChar char="•"/>
            </a:pPr>
            <a:r>
              <a:rPr lang="en-US" sz="2000" b="1" dirty="0" smtClean="0"/>
              <a:t> CAVES, DISSOLUTION ENLARGED FRACTURES,</a:t>
            </a:r>
          </a:p>
          <a:p>
            <a:r>
              <a:rPr lang="en-US" sz="2000" b="1" dirty="0" smtClean="0"/>
              <a:t> AND HIGH POROSITY AND PERMEABILITY ARE</a:t>
            </a:r>
          </a:p>
          <a:p>
            <a:r>
              <a:rPr lang="en-US" sz="2000" b="1" dirty="0" smtClean="0"/>
              <a:t>COMMON FEATURES.</a:t>
            </a:r>
          </a:p>
          <a:p>
            <a:endParaRPr lang="en-US" sz="2000" b="1" dirty="0" smtClean="0"/>
          </a:p>
          <a:p>
            <a:pPr>
              <a:buFont typeface="Arial" pitchFamily="34" charset="0"/>
              <a:buChar char="•"/>
            </a:pPr>
            <a:r>
              <a:rPr lang="en-US" sz="2000" b="1" dirty="0" smtClean="0"/>
              <a:t> INTERVALS WHERE PERMEABILITY IS VERY HIGH OR LOW CAN BE MAPPED </a:t>
            </a:r>
          </a:p>
          <a:p>
            <a:r>
              <a:rPr lang="en-US" sz="2000" b="1" dirty="0" smtClean="0"/>
              <a:t>REGIONALLY. </a:t>
            </a:r>
          </a:p>
          <a:p>
            <a:endParaRPr lang="en-US" b="1" dirty="0" smtClean="0"/>
          </a:p>
          <a:p>
            <a:endParaRPr lang="en-US" b="1" dirty="0" smtClean="0"/>
          </a:p>
        </p:txBody>
      </p:sp>
      <p:sp>
        <p:nvSpPr>
          <p:cNvPr id="9" name="TextBox 8"/>
          <p:cNvSpPr txBox="1"/>
          <p:nvPr/>
        </p:nvSpPr>
        <p:spPr>
          <a:xfrm>
            <a:off x="457200" y="457200"/>
            <a:ext cx="4196598" cy="523220"/>
          </a:xfrm>
          <a:prstGeom prst="rect">
            <a:avLst/>
          </a:prstGeom>
          <a:noFill/>
        </p:spPr>
        <p:txBody>
          <a:bodyPr wrap="none" rtlCol="0">
            <a:spAutoFit/>
          </a:bodyPr>
          <a:lstStyle/>
          <a:p>
            <a:r>
              <a:rPr lang="en-US" sz="2800" b="1" dirty="0" smtClean="0"/>
              <a:t>UPPER FLORIDAN AQUIFER</a:t>
            </a:r>
            <a:endParaRPr lang="en-US" sz="28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53250" name="Picture 2"/>
          <p:cNvPicPr>
            <a:picLocks noChangeAspect="1" noChangeArrowheads="1"/>
          </p:cNvPicPr>
          <p:nvPr/>
        </p:nvPicPr>
        <p:blipFill>
          <a:blip r:embed="rId3" cstate="print"/>
          <a:srcRect/>
          <a:stretch>
            <a:fillRect/>
          </a:stretch>
        </p:blipFill>
        <p:spPr bwMode="auto">
          <a:xfrm>
            <a:off x="1143000" y="2286000"/>
            <a:ext cx="2750821" cy="1447800"/>
          </a:xfrm>
          <a:prstGeom prst="rect">
            <a:avLst/>
          </a:prstGeom>
          <a:noFill/>
          <a:ln w="9525">
            <a:noFill/>
            <a:miter lim="800000"/>
            <a:headEnd/>
            <a:tailEnd/>
          </a:ln>
        </p:spPr>
      </p:pic>
      <p:pic>
        <p:nvPicPr>
          <p:cNvPr id="53253" name="Picture 5"/>
          <p:cNvPicPr>
            <a:picLocks noChangeAspect="1" noChangeArrowheads="1"/>
          </p:cNvPicPr>
          <p:nvPr/>
        </p:nvPicPr>
        <p:blipFill>
          <a:blip r:embed="rId4" cstate="print"/>
          <a:srcRect/>
          <a:stretch>
            <a:fillRect/>
          </a:stretch>
        </p:blipFill>
        <p:spPr bwMode="auto">
          <a:xfrm>
            <a:off x="1143000" y="3733800"/>
            <a:ext cx="1981200" cy="1299390"/>
          </a:xfrm>
          <a:prstGeom prst="rect">
            <a:avLst/>
          </a:prstGeom>
          <a:noFill/>
          <a:ln w="9525">
            <a:noFill/>
            <a:miter lim="800000"/>
            <a:headEnd/>
            <a:tailEnd/>
          </a:ln>
        </p:spPr>
      </p:pic>
      <p:pic>
        <p:nvPicPr>
          <p:cNvPr id="53254" name="Picture 6"/>
          <p:cNvPicPr>
            <a:picLocks noChangeAspect="1" noChangeArrowheads="1"/>
          </p:cNvPicPr>
          <p:nvPr/>
        </p:nvPicPr>
        <p:blipFill>
          <a:blip r:embed="rId5" cstate="print"/>
          <a:srcRect/>
          <a:stretch>
            <a:fillRect/>
          </a:stretch>
        </p:blipFill>
        <p:spPr bwMode="auto">
          <a:xfrm>
            <a:off x="381000" y="1143000"/>
            <a:ext cx="3962400" cy="1156641"/>
          </a:xfrm>
          <a:prstGeom prst="rect">
            <a:avLst/>
          </a:prstGeom>
          <a:noFill/>
          <a:ln w="9525">
            <a:noFill/>
            <a:miter lim="800000"/>
            <a:headEnd/>
            <a:tailEnd/>
          </a:ln>
        </p:spPr>
      </p:pic>
      <p:sp>
        <p:nvSpPr>
          <p:cNvPr id="8" name="TextBox 7"/>
          <p:cNvSpPr txBox="1"/>
          <p:nvPr/>
        </p:nvSpPr>
        <p:spPr>
          <a:xfrm>
            <a:off x="1219200" y="304800"/>
            <a:ext cx="3598549" cy="461665"/>
          </a:xfrm>
          <a:prstGeom prst="rect">
            <a:avLst/>
          </a:prstGeom>
          <a:noFill/>
        </p:spPr>
        <p:txBody>
          <a:bodyPr wrap="none" rtlCol="0">
            <a:spAutoFit/>
          </a:bodyPr>
          <a:lstStyle/>
          <a:p>
            <a:r>
              <a:rPr lang="en-US" sz="2400" b="1" dirty="0" smtClean="0"/>
              <a:t>MIDDLE CONFINING UNITS</a:t>
            </a:r>
            <a:endParaRPr lang="en-US" sz="2400" b="1" dirty="0"/>
          </a:p>
        </p:txBody>
      </p:sp>
      <p:sp>
        <p:nvSpPr>
          <p:cNvPr id="9" name="TextBox 8"/>
          <p:cNvSpPr txBox="1"/>
          <p:nvPr/>
        </p:nvSpPr>
        <p:spPr>
          <a:xfrm>
            <a:off x="4343400" y="1295400"/>
            <a:ext cx="2433936" cy="584775"/>
          </a:xfrm>
          <a:prstGeom prst="rect">
            <a:avLst/>
          </a:prstGeom>
          <a:noFill/>
        </p:spPr>
        <p:txBody>
          <a:bodyPr wrap="none" rtlCol="0">
            <a:spAutoFit/>
          </a:bodyPr>
          <a:lstStyle/>
          <a:p>
            <a:r>
              <a:rPr lang="en-US" sz="1600" dirty="0" smtClean="0"/>
              <a:t>EXTREMELY LOW VERTICAL</a:t>
            </a:r>
          </a:p>
          <a:p>
            <a:r>
              <a:rPr lang="en-US" sz="1600" dirty="0" smtClean="0"/>
              <a:t> CONDUCTIVITY (Kh)</a:t>
            </a:r>
            <a:endParaRPr lang="en-US" sz="1600" dirty="0"/>
          </a:p>
        </p:txBody>
      </p:sp>
      <p:sp>
        <p:nvSpPr>
          <p:cNvPr id="10" name="TextBox 9"/>
          <p:cNvSpPr txBox="1"/>
          <p:nvPr/>
        </p:nvSpPr>
        <p:spPr>
          <a:xfrm>
            <a:off x="3962400" y="2514600"/>
            <a:ext cx="1879874" cy="584775"/>
          </a:xfrm>
          <a:prstGeom prst="rect">
            <a:avLst/>
          </a:prstGeom>
          <a:noFill/>
        </p:spPr>
        <p:txBody>
          <a:bodyPr wrap="none" rtlCol="0">
            <a:spAutoFit/>
          </a:bodyPr>
          <a:lstStyle/>
          <a:p>
            <a:r>
              <a:rPr lang="en-US" sz="1600" dirty="0" smtClean="0"/>
              <a:t>LOW VERTICAL</a:t>
            </a:r>
          </a:p>
          <a:p>
            <a:r>
              <a:rPr lang="en-US" sz="1600" dirty="0" smtClean="0"/>
              <a:t> CONDUCTIVITY (Kh)</a:t>
            </a:r>
            <a:endParaRPr lang="en-US" sz="1600" dirty="0"/>
          </a:p>
        </p:txBody>
      </p:sp>
      <p:sp>
        <p:nvSpPr>
          <p:cNvPr id="11" name="TextBox 10"/>
          <p:cNvSpPr txBox="1"/>
          <p:nvPr/>
        </p:nvSpPr>
        <p:spPr>
          <a:xfrm>
            <a:off x="3276600" y="4038600"/>
            <a:ext cx="1879874" cy="584775"/>
          </a:xfrm>
          <a:prstGeom prst="rect">
            <a:avLst/>
          </a:prstGeom>
          <a:noFill/>
        </p:spPr>
        <p:txBody>
          <a:bodyPr wrap="none" rtlCol="0">
            <a:spAutoFit/>
          </a:bodyPr>
          <a:lstStyle/>
          <a:p>
            <a:r>
              <a:rPr lang="en-US" sz="1600" dirty="0" smtClean="0"/>
              <a:t>HIGH VERTICAL</a:t>
            </a:r>
          </a:p>
          <a:p>
            <a:r>
              <a:rPr lang="en-US" sz="1600" dirty="0" smtClean="0"/>
              <a:t> CONDUCTIVITY (Kh)</a:t>
            </a:r>
            <a:endParaRPr lang="en-US" sz="1600" dirty="0"/>
          </a:p>
        </p:txBody>
      </p:sp>
      <p:sp>
        <p:nvSpPr>
          <p:cNvPr id="12" name="TextBox 11"/>
          <p:cNvSpPr txBox="1"/>
          <p:nvPr/>
        </p:nvSpPr>
        <p:spPr>
          <a:xfrm>
            <a:off x="4038600" y="5334000"/>
            <a:ext cx="2433936" cy="584775"/>
          </a:xfrm>
          <a:prstGeom prst="rect">
            <a:avLst/>
          </a:prstGeom>
          <a:noFill/>
        </p:spPr>
        <p:txBody>
          <a:bodyPr wrap="none" rtlCol="0">
            <a:spAutoFit/>
          </a:bodyPr>
          <a:lstStyle/>
          <a:p>
            <a:r>
              <a:rPr lang="en-US" sz="1600" dirty="0" smtClean="0"/>
              <a:t>EXTREMELY LOW VERTICAL</a:t>
            </a:r>
          </a:p>
          <a:p>
            <a:r>
              <a:rPr lang="en-US" sz="1600" dirty="0" smtClean="0"/>
              <a:t> CONDUCTIVITY (Kh)</a:t>
            </a:r>
            <a:endParaRPr lang="en-US" sz="1600" dirty="0"/>
          </a:p>
        </p:txBody>
      </p:sp>
      <p:sp>
        <p:nvSpPr>
          <p:cNvPr id="13" name="Right Brace 12"/>
          <p:cNvSpPr/>
          <p:nvPr/>
        </p:nvSpPr>
        <p:spPr>
          <a:xfrm>
            <a:off x="6324600" y="1066800"/>
            <a:ext cx="685800" cy="5181600"/>
          </a:xfrm>
          <a:prstGeom prst="rightBrace">
            <a:avLst/>
          </a:prstGeom>
          <a:ln w="317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p:cNvSpPr txBox="1"/>
          <p:nvPr/>
        </p:nvSpPr>
        <p:spPr>
          <a:xfrm>
            <a:off x="6781800" y="2133600"/>
            <a:ext cx="2199641" cy="2831544"/>
          </a:xfrm>
          <a:prstGeom prst="rect">
            <a:avLst/>
          </a:prstGeom>
          <a:noFill/>
        </p:spPr>
        <p:txBody>
          <a:bodyPr wrap="none" rtlCol="0">
            <a:spAutoFit/>
          </a:bodyPr>
          <a:lstStyle/>
          <a:p>
            <a:r>
              <a:rPr lang="en-US" sz="1600" b="1" dirty="0" smtClean="0"/>
              <a:t>MULTIPLE LAYERS,</a:t>
            </a:r>
          </a:p>
          <a:p>
            <a:r>
              <a:rPr lang="en-US" sz="1600" b="1" dirty="0" smtClean="0"/>
              <a:t>EACH WITH </a:t>
            </a:r>
          </a:p>
          <a:p>
            <a:r>
              <a:rPr lang="en-US" sz="1600" b="1" dirty="0" smtClean="0"/>
              <a:t>DIFFERENT Kh</a:t>
            </a:r>
          </a:p>
          <a:p>
            <a:r>
              <a:rPr lang="en-US" sz="1600" b="1" dirty="0" smtClean="0"/>
              <a:t>BUT THE CUMULATIVE</a:t>
            </a:r>
          </a:p>
          <a:p>
            <a:r>
              <a:rPr lang="en-US" sz="1600" b="1" dirty="0" smtClean="0"/>
              <a:t>EFFECTS OF ALL LIMIT</a:t>
            </a:r>
          </a:p>
          <a:p>
            <a:r>
              <a:rPr lang="en-US" sz="1600" b="1" dirty="0" smtClean="0"/>
              <a:t>CONNECTION BETWEEN</a:t>
            </a:r>
          </a:p>
          <a:p>
            <a:r>
              <a:rPr lang="en-US" sz="1600" b="1" dirty="0" smtClean="0"/>
              <a:t>THE UPPER FLORIDAN</a:t>
            </a:r>
          </a:p>
          <a:p>
            <a:r>
              <a:rPr lang="en-US" sz="1600" b="1" dirty="0" smtClean="0"/>
              <a:t>AND </a:t>
            </a:r>
          </a:p>
          <a:p>
            <a:r>
              <a:rPr lang="en-US" sz="1600" b="1" dirty="0" smtClean="0"/>
              <a:t>LOWER FLORIDAN </a:t>
            </a:r>
          </a:p>
          <a:p>
            <a:r>
              <a:rPr lang="en-US" sz="1600" b="1" dirty="0" smtClean="0"/>
              <a:t>AQUIFERS</a:t>
            </a:r>
          </a:p>
          <a:p>
            <a:r>
              <a:rPr lang="en-US" dirty="0" smtClean="0"/>
              <a:t> </a:t>
            </a:r>
            <a:endParaRPr lang="en-US" dirty="0"/>
          </a:p>
        </p:txBody>
      </p:sp>
      <p:pic>
        <p:nvPicPr>
          <p:cNvPr id="15" name="Picture 2"/>
          <p:cNvPicPr>
            <a:picLocks noChangeAspect="1" noChangeArrowheads="1"/>
          </p:cNvPicPr>
          <p:nvPr/>
        </p:nvPicPr>
        <p:blipFill>
          <a:blip r:embed="rId6" cstate="print"/>
          <a:srcRect/>
          <a:stretch>
            <a:fillRect/>
          </a:stretch>
        </p:blipFill>
        <p:spPr bwMode="auto">
          <a:xfrm>
            <a:off x="6858000" y="704928"/>
            <a:ext cx="1989917" cy="1143878"/>
          </a:xfrm>
          <a:prstGeom prst="rect">
            <a:avLst/>
          </a:prstGeom>
          <a:noFill/>
          <a:ln w="9525">
            <a:noFill/>
            <a:miter lim="800000"/>
            <a:headEnd/>
            <a:tailEnd/>
          </a:ln>
        </p:spPr>
      </p:pic>
      <p:sp>
        <p:nvSpPr>
          <p:cNvPr id="16" name="Rectangle 15"/>
          <p:cNvSpPr/>
          <p:nvPr/>
        </p:nvSpPr>
        <p:spPr>
          <a:xfrm>
            <a:off x="6934200" y="990600"/>
            <a:ext cx="1751095" cy="323927"/>
          </a:xfrm>
          <a:prstGeom prst="rect">
            <a:avLst/>
          </a:prstGeom>
          <a:solidFill>
            <a:srgbClr val="FFFF00">
              <a:alpha val="2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p:cNvPicPr>
            <a:picLocks noChangeAspect="1" noChangeArrowheads="1"/>
          </p:cNvPicPr>
          <p:nvPr/>
        </p:nvPicPr>
        <p:blipFill>
          <a:blip r:embed="rId7" cstate="print"/>
          <a:srcRect/>
          <a:stretch>
            <a:fillRect/>
          </a:stretch>
        </p:blipFill>
        <p:spPr bwMode="auto">
          <a:xfrm>
            <a:off x="990600" y="5029200"/>
            <a:ext cx="2819400" cy="107308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3" cstate="print"/>
          <a:stretch>
            <a:fillRect/>
          </a:stretch>
        </p:blipFill>
        <p:spPr>
          <a:xfrm>
            <a:off x="152400" y="5791204"/>
            <a:ext cx="838200" cy="838200"/>
          </a:xfrm>
          <a:prstGeom prst="rect">
            <a:avLst/>
          </a:prstGeom>
        </p:spPr>
      </p:pic>
      <p:sp>
        <p:nvSpPr>
          <p:cNvPr id="3" name="TextBox 2"/>
          <p:cNvSpPr txBox="1"/>
          <p:nvPr/>
        </p:nvSpPr>
        <p:spPr>
          <a:xfrm>
            <a:off x="2286000" y="609600"/>
            <a:ext cx="3598549" cy="461665"/>
          </a:xfrm>
          <a:prstGeom prst="rect">
            <a:avLst/>
          </a:prstGeom>
          <a:noFill/>
        </p:spPr>
        <p:txBody>
          <a:bodyPr wrap="none" rtlCol="0">
            <a:spAutoFit/>
          </a:bodyPr>
          <a:lstStyle/>
          <a:p>
            <a:r>
              <a:rPr lang="en-US" sz="2400" b="1" dirty="0" smtClean="0"/>
              <a:t>MIDDLE CONFINING UNITS</a:t>
            </a:r>
            <a:endParaRPr lang="en-US" sz="2400" b="1" dirty="0"/>
          </a:p>
        </p:txBody>
      </p:sp>
      <p:sp>
        <p:nvSpPr>
          <p:cNvPr id="5" name="TextBox 4"/>
          <p:cNvSpPr txBox="1"/>
          <p:nvPr/>
        </p:nvSpPr>
        <p:spPr>
          <a:xfrm>
            <a:off x="533400" y="1219200"/>
            <a:ext cx="4800600" cy="4154984"/>
          </a:xfrm>
          <a:prstGeom prst="rect">
            <a:avLst/>
          </a:prstGeom>
          <a:noFill/>
        </p:spPr>
        <p:txBody>
          <a:bodyPr wrap="square" rtlCol="0">
            <a:spAutoFit/>
          </a:bodyPr>
          <a:lstStyle/>
          <a:p>
            <a:pPr>
              <a:buFont typeface="Arial" pitchFamily="34" charset="0"/>
              <a:buChar char="•"/>
            </a:pPr>
            <a:r>
              <a:rPr lang="en-US" sz="2400" b="1" dirty="0" smtClean="0"/>
              <a:t> </a:t>
            </a:r>
            <a:r>
              <a:rPr lang="en-US" sz="2000" b="1" dirty="0" smtClean="0"/>
              <a:t>SEPARATES THE UFA FROM THE LFA.</a:t>
            </a:r>
          </a:p>
          <a:p>
            <a:pPr>
              <a:buFont typeface="Arial" pitchFamily="34" charset="0"/>
              <a:buChar char="•"/>
            </a:pPr>
            <a:endParaRPr lang="en-US" sz="2000" b="1" dirty="0" smtClean="0"/>
          </a:p>
          <a:p>
            <a:pPr>
              <a:buFont typeface="Arial" pitchFamily="34" charset="0"/>
              <a:buChar char="•"/>
            </a:pPr>
            <a:r>
              <a:rPr lang="en-US" sz="2000" b="1" dirty="0" smtClean="0"/>
              <a:t> BOUNDARIES CAN BE DIFFICULT TO IDENTIFY.</a:t>
            </a:r>
          </a:p>
          <a:p>
            <a:pPr>
              <a:buFont typeface="Arial" pitchFamily="34" charset="0"/>
              <a:buChar char="•"/>
            </a:pPr>
            <a:endParaRPr lang="en-US" sz="2000" b="1" dirty="0" smtClean="0"/>
          </a:p>
          <a:p>
            <a:pPr>
              <a:buFont typeface="Arial" pitchFamily="34" charset="0"/>
              <a:buChar char="•"/>
            </a:pPr>
            <a:r>
              <a:rPr lang="en-US" sz="2000" b="1" dirty="0" smtClean="0"/>
              <a:t> GEOPHYSICAL LOGS, CORES, PACKER TESTS, AND WATER LEVEL CHANGES DURING DRILLING AND TESTING.</a:t>
            </a:r>
          </a:p>
          <a:p>
            <a:pPr>
              <a:buFont typeface="Arial" pitchFamily="34" charset="0"/>
              <a:buChar char="•"/>
            </a:pPr>
            <a:endParaRPr lang="en-US" sz="2000" b="1" dirty="0" smtClean="0"/>
          </a:p>
          <a:p>
            <a:pPr>
              <a:buFont typeface="Arial" pitchFamily="34" charset="0"/>
              <a:buChar char="•"/>
            </a:pPr>
            <a:r>
              <a:rPr lang="en-US" sz="2000" b="1" dirty="0" smtClean="0"/>
              <a:t> ROCK TYPE CAN BE A GOOD INDICATOR BUT FRACTURES OR OTHER SECONDARY FEATURES CAN PROVIDE HYDRAULIC CONNECTION WITH THE UFA.</a:t>
            </a:r>
            <a:endParaRPr lang="en-US" sz="2000" b="1" dirty="0"/>
          </a:p>
        </p:txBody>
      </p:sp>
      <p:pic>
        <p:nvPicPr>
          <p:cNvPr id="1026" name="Picture 2"/>
          <p:cNvPicPr>
            <a:picLocks noChangeAspect="1" noChangeArrowheads="1"/>
          </p:cNvPicPr>
          <p:nvPr/>
        </p:nvPicPr>
        <p:blipFill>
          <a:blip r:embed="rId4" cstate="print"/>
          <a:srcRect/>
          <a:stretch>
            <a:fillRect/>
          </a:stretch>
        </p:blipFill>
        <p:spPr bwMode="auto">
          <a:xfrm>
            <a:off x="6248400" y="533400"/>
            <a:ext cx="2336072" cy="3476625"/>
          </a:xfrm>
          <a:prstGeom prst="rect">
            <a:avLst/>
          </a:prstGeom>
          <a:noFill/>
          <a:ln w="9525">
            <a:noFill/>
            <a:miter lim="800000"/>
            <a:headEnd/>
            <a:tailEnd/>
          </a:ln>
        </p:spPr>
      </p:pic>
      <p:pic>
        <p:nvPicPr>
          <p:cNvPr id="1027" name="Picture 3"/>
          <p:cNvPicPr>
            <a:picLocks noChangeAspect="1" noChangeArrowheads="1"/>
          </p:cNvPicPr>
          <p:nvPr/>
        </p:nvPicPr>
        <p:blipFill>
          <a:blip r:embed="rId5" cstate="print"/>
          <a:srcRect/>
          <a:stretch>
            <a:fillRect/>
          </a:stretch>
        </p:blipFill>
        <p:spPr bwMode="auto">
          <a:xfrm>
            <a:off x="4953000" y="3886200"/>
            <a:ext cx="4010025" cy="2603432"/>
          </a:xfrm>
          <a:prstGeom prst="rect">
            <a:avLst/>
          </a:prstGeom>
          <a:noFill/>
          <a:ln w="9525">
            <a:noFill/>
            <a:miter lim="800000"/>
            <a:headEnd/>
            <a:tailEnd/>
          </a:ln>
        </p:spPr>
      </p:pic>
      <p:sp>
        <p:nvSpPr>
          <p:cNvPr id="7" name="TextBox 6"/>
          <p:cNvSpPr txBox="1"/>
          <p:nvPr/>
        </p:nvSpPr>
        <p:spPr>
          <a:xfrm>
            <a:off x="1447800" y="5410200"/>
            <a:ext cx="3569760" cy="923330"/>
          </a:xfrm>
          <a:prstGeom prst="rect">
            <a:avLst/>
          </a:prstGeom>
          <a:noFill/>
        </p:spPr>
        <p:txBody>
          <a:bodyPr wrap="none" rtlCol="0">
            <a:spAutoFit/>
          </a:bodyPr>
          <a:lstStyle/>
          <a:p>
            <a:r>
              <a:rPr lang="en-US" b="1" dirty="0" smtClean="0"/>
              <a:t>THIN, ABSENT, OR DIFFICULT</a:t>
            </a:r>
          </a:p>
          <a:p>
            <a:r>
              <a:rPr lang="en-US" b="1" dirty="0" smtClean="0"/>
              <a:t>TO RECOGNIZE TO THE WEST. NEED</a:t>
            </a:r>
          </a:p>
          <a:p>
            <a:r>
              <a:rPr lang="en-US" b="1" dirty="0" smtClean="0"/>
              <a:t>MORE DRILLING TO REFINE.</a:t>
            </a:r>
            <a:endParaRPr lang="en-US" b="1"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3124200" y="1219200"/>
            <a:ext cx="1091709" cy="461665"/>
          </a:xfrm>
          <a:prstGeom prst="rect">
            <a:avLst/>
          </a:prstGeom>
          <a:noFill/>
        </p:spPr>
        <p:txBody>
          <a:bodyPr wrap="none" rtlCol="0">
            <a:spAutoFit/>
          </a:bodyPr>
          <a:lstStyle/>
          <a:p>
            <a:r>
              <a:rPr lang="en-US" sz="2400" b="1" dirty="0" smtClean="0"/>
              <a:t>TOPICS</a:t>
            </a:r>
            <a:endParaRPr lang="en-US" sz="2400" b="1" dirty="0"/>
          </a:p>
        </p:txBody>
      </p:sp>
      <p:sp>
        <p:nvSpPr>
          <p:cNvPr id="5" name="TextBox 4"/>
          <p:cNvSpPr txBox="1"/>
          <p:nvPr/>
        </p:nvSpPr>
        <p:spPr>
          <a:xfrm>
            <a:off x="762000" y="2057400"/>
            <a:ext cx="7603172" cy="1938992"/>
          </a:xfrm>
          <a:prstGeom prst="rect">
            <a:avLst/>
          </a:prstGeom>
          <a:noFill/>
        </p:spPr>
        <p:txBody>
          <a:bodyPr wrap="none" rtlCol="0">
            <a:spAutoFit/>
          </a:bodyPr>
          <a:lstStyle/>
          <a:p>
            <a:pPr marL="342900" indent="-342900">
              <a:buFont typeface="+mj-lt"/>
              <a:buAutoNum type="arabicPeriod"/>
            </a:pPr>
            <a:r>
              <a:rPr lang="en-US" sz="2400" b="1" dirty="0" smtClean="0"/>
              <a:t>MARION COUNTY HYDROGEOLOGY</a:t>
            </a:r>
          </a:p>
          <a:p>
            <a:pPr marL="342900" indent="-342900">
              <a:buFont typeface="+mj-lt"/>
              <a:buAutoNum type="arabicPeriod"/>
            </a:pPr>
            <a:endParaRPr lang="en-US" sz="2400" b="1" dirty="0" smtClean="0"/>
          </a:p>
          <a:p>
            <a:pPr marL="342900" indent="-342900">
              <a:buFont typeface="+mj-lt"/>
              <a:buAutoNum type="arabicPeriod"/>
            </a:pPr>
            <a:r>
              <a:rPr lang="en-US" sz="2400" b="1" dirty="0" smtClean="0"/>
              <a:t>ORANGE LAKE SUBSURFACE</a:t>
            </a:r>
          </a:p>
          <a:p>
            <a:pPr marL="342900" indent="-342900">
              <a:buFont typeface="+mj-lt"/>
              <a:buAutoNum type="arabicPeriod"/>
            </a:pPr>
            <a:endParaRPr lang="en-US" sz="2400" b="1" dirty="0" smtClean="0"/>
          </a:p>
          <a:p>
            <a:pPr marL="342900" indent="-342900">
              <a:buFont typeface="+mj-lt"/>
              <a:buAutoNum type="arabicPeriod"/>
            </a:pPr>
            <a:r>
              <a:rPr lang="en-US" sz="2400" b="1" dirty="0" smtClean="0"/>
              <a:t>SILVER SPRINGS NUTRIENT PATHWAY DYE TRACE STUDY</a:t>
            </a:r>
            <a:endParaRPr lang="en-US" sz="2400"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cstate="print"/>
          <a:srcRect/>
          <a:stretch>
            <a:fillRect/>
          </a:stretch>
        </p:blipFill>
        <p:spPr bwMode="auto">
          <a:xfrm>
            <a:off x="4876800" y="2286000"/>
            <a:ext cx="3869704" cy="2719388"/>
          </a:xfrm>
          <a:prstGeom prst="rect">
            <a:avLst/>
          </a:prstGeom>
          <a:noFill/>
          <a:ln w="9525">
            <a:noFill/>
            <a:miter lim="800000"/>
            <a:headEnd/>
            <a:tailEnd/>
          </a:ln>
        </p:spPr>
      </p:pic>
      <p:pic>
        <p:nvPicPr>
          <p:cNvPr id="7171" name="Picture 3"/>
          <p:cNvPicPr>
            <a:picLocks noChangeAspect="1" noChangeArrowheads="1"/>
          </p:cNvPicPr>
          <p:nvPr/>
        </p:nvPicPr>
        <p:blipFill>
          <a:blip r:embed="rId3" cstate="print"/>
          <a:srcRect/>
          <a:stretch>
            <a:fillRect/>
          </a:stretch>
        </p:blipFill>
        <p:spPr bwMode="auto">
          <a:xfrm>
            <a:off x="457200" y="2286000"/>
            <a:ext cx="3898937" cy="2686050"/>
          </a:xfrm>
          <a:prstGeom prst="rect">
            <a:avLst/>
          </a:prstGeom>
          <a:noFill/>
          <a:ln w="9525">
            <a:noFill/>
            <a:miter lim="800000"/>
            <a:headEnd/>
            <a:tailEnd/>
          </a:ln>
        </p:spPr>
      </p:pic>
      <p:sp>
        <p:nvSpPr>
          <p:cNvPr id="6" name="TextBox 5"/>
          <p:cNvSpPr txBox="1"/>
          <p:nvPr/>
        </p:nvSpPr>
        <p:spPr>
          <a:xfrm>
            <a:off x="5410200" y="1676400"/>
            <a:ext cx="1534394" cy="369332"/>
          </a:xfrm>
          <a:prstGeom prst="rect">
            <a:avLst/>
          </a:prstGeom>
          <a:noFill/>
        </p:spPr>
        <p:txBody>
          <a:bodyPr wrap="none" rtlCol="0">
            <a:spAutoFit/>
          </a:bodyPr>
          <a:lstStyle/>
          <a:p>
            <a:r>
              <a:rPr lang="en-US" dirty="0" smtClean="0"/>
              <a:t>MCU I EXTENT</a:t>
            </a:r>
            <a:endParaRPr lang="en-US" dirty="0"/>
          </a:p>
        </p:txBody>
      </p:sp>
      <p:sp>
        <p:nvSpPr>
          <p:cNvPr id="7" name="TextBox 6"/>
          <p:cNvSpPr txBox="1"/>
          <p:nvPr/>
        </p:nvSpPr>
        <p:spPr>
          <a:xfrm>
            <a:off x="1524000" y="1676400"/>
            <a:ext cx="1592103" cy="369332"/>
          </a:xfrm>
          <a:prstGeom prst="rect">
            <a:avLst/>
          </a:prstGeom>
          <a:noFill/>
        </p:spPr>
        <p:txBody>
          <a:bodyPr wrap="none" rtlCol="0">
            <a:spAutoFit/>
          </a:bodyPr>
          <a:lstStyle/>
          <a:p>
            <a:r>
              <a:rPr lang="en-US" dirty="0" smtClean="0"/>
              <a:t>MCU II EXTENT</a:t>
            </a:r>
            <a:endParaRPr lang="en-US" dirty="0"/>
          </a:p>
        </p:txBody>
      </p:sp>
      <p:sp>
        <p:nvSpPr>
          <p:cNvPr id="8" name="TextBox 7"/>
          <p:cNvSpPr txBox="1"/>
          <p:nvPr/>
        </p:nvSpPr>
        <p:spPr>
          <a:xfrm>
            <a:off x="533400" y="609600"/>
            <a:ext cx="8485656" cy="461665"/>
          </a:xfrm>
          <a:prstGeom prst="rect">
            <a:avLst/>
          </a:prstGeom>
          <a:noFill/>
        </p:spPr>
        <p:txBody>
          <a:bodyPr wrap="none" rtlCol="0">
            <a:spAutoFit/>
          </a:bodyPr>
          <a:lstStyle/>
          <a:p>
            <a:r>
              <a:rPr lang="en-US" sz="2400" b="1" dirty="0" smtClean="0"/>
              <a:t>ELEVATION AND EXTENT OF MCU I AND MCU II MARION COUNTY</a:t>
            </a:r>
            <a:endParaRPr lang="en-US" sz="2400" b="1" dirty="0"/>
          </a:p>
        </p:txBody>
      </p:sp>
      <p:sp>
        <p:nvSpPr>
          <p:cNvPr id="9" name="TextBox 8"/>
          <p:cNvSpPr txBox="1"/>
          <p:nvPr/>
        </p:nvSpPr>
        <p:spPr>
          <a:xfrm>
            <a:off x="457200" y="5410200"/>
            <a:ext cx="7299819" cy="584775"/>
          </a:xfrm>
          <a:prstGeom prst="rect">
            <a:avLst/>
          </a:prstGeom>
          <a:noFill/>
        </p:spPr>
        <p:txBody>
          <a:bodyPr wrap="none" rtlCol="0">
            <a:spAutoFit/>
          </a:bodyPr>
          <a:lstStyle/>
          <a:p>
            <a:r>
              <a:rPr lang="en-US" sz="1600" dirty="0" smtClean="0"/>
              <a:t>Note – efforts are underway to update these surfaces with additional data from other</a:t>
            </a:r>
          </a:p>
          <a:p>
            <a:r>
              <a:rPr lang="en-US" sz="1600" dirty="0" smtClean="0"/>
              <a:t>WMDs so there may be refinements in the near future.</a:t>
            </a:r>
            <a:endParaRPr lang="en-US" sz="16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54274" name="Picture 2"/>
          <p:cNvPicPr>
            <a:picLocks noChangeAspect="1" noChangeArrowheads="1"/>
          </p:cNvPicPr>
          <p:nvPr/>
        </p:nvPicPr>
        <p:blipFill>
          <a:blip r:embed="rId3" cstate="print"/>
          <a:srcRect/>
          <a:stretch>
            <a:fillRect/>
          </a:stretch>
        </p:blipFill>
        <p:spPr bwMode="auto">
          <a:xfrm>
            <a:off x="457201" y="1295401"/>
            <a:ext cx="2641600" cy="1828800"/>
          </a:xfrm>
          <a:prstGeom prst="rect">
            <a:avLst/>
          </a:prstGeom>
          <a:noFill/>
          <a:ln w="9525">
            <a:noFill/>
            <a:miter lim="800000"/>
            <a:headEnd/>
            <a:tailEnd/>
          </a:ln>
        </p:spPr>
      </p:pic>
      <p:pic>
        <p:nvPicPr>
          <p:cNvPr id="54275" name="Picture 3"/>
          <p:cNvPicPr>
            <a:picLocks noChangeAspect="1" noChangeArrowheads="1"/>
          </p:cNvPicPr>
          <p:nvPr/>
        </p:nvPicPr>
        <p:blipFill>
          <a:blip r:embed="rId4" cstate="print"/>
          <a:srcRect/>
          <a:stretch>
            <a:fillRect/>
          </a:stretch>
        </p:blipFill>
        <p:spPr bwMode="auto">
          <a:xfrm>
            <a:off x="228601" y="3276600"/>
            <a:ext cx="3505200" cy="2009137"/>
          </a:xfrm>
          <a:prstGeom prst="rect">
            <a:avLst/>
          </a:prstGeom>
          <a:noFill/>
          <a:ln w="9525">
            <a:noFill/>
            <a:miter lim="800000"/>
            <a:headEnd/>
            <a:tailEnd/>
          </a:ln>
        </p:spPr>
      </p:pic>
      <p:sp>
        <p:nvSpPr>
          <p:cNvPr id="5" name="TextBox 4"/>
          <p:cNvSpPr txBox="1"/>
          <p:nvPr/>
        </p:nvSpPr>
        <p:spPr>
          <a:xfrm>
            <a:off x="609600" y="457200"/>
            <a:ext cx="3698064" cy="461665"/>
          </a:xfrm>
          <a:prstGeom prst="rect">
            <a:avLst/>
          </a:prstGeom>
          <a:noFill/>
        </p:spPr>
        <p:txBody>
          <a:bodyPr wrap="none" rtlCol="0">
            <a:spAutoFit/>
          </a:bodyPr>
          <a:lstStyle/>
          <a:p>
            <a:r>
              <a:rPr lang="en-US" sz="2400" b="1" dirty="0" smtClean="0"/>
              <a:t>LOWER FLORIDAN AQUIFER</a:t>
            </a:r>
            <a:endParaRPr lang="en-US" sz="2400" b="1" dirty="0"/>
          </a:p>
        </p:txBody>
      </p:sp>
      <p:pic>
        <p:nvPicPr>
          <p:cNvPr id="54276" name="Picture 4"/>
          <p:cNvPicPr>
            <a:picLocks noChangeAspect="1" noChangeArrowheads="1"/>
          </p:cNvPicPr>
          <p:nvPr/>
        </p:nvPicPr>
        <p:blipFill>
          <a:blip r:embed="rId5" cstate="print"/>
          <a:srcRect/>
          <a:stretch>
            <a:fillRect/>
          </a:stretch>
        </p:blipFill>
        <p:spPr bwMode="auto">
          <a:xfrm>
            <a:off x="4648200" y="3886200"/>
            <a:ext cx="3390900" cy="2506317"/>
          </a:xfrm>
          <a:prstGeom prst="rect">
            <a:avLst/>
          </a:prstGeom>
          <a:noFill/>
          <a:ln w="9525">
            <a:noFill/>
            <a:miter lim="800000"/>
            <a:headEnd/>
            <a:tailEnd/>
          </a:ln>
        </p:spPr>
      </p:pic>
      <p:sp>
        <p:nvSpPr>
          <p:cNvPr id="7" name="TextBox 6"/>
          <p:cNvSpPr txBox="1"/>
          <p:nvPr/>
        </p:nvSpPr>
        <p:spPr>
          <a:xfrm>
            <a:off x="3505200" y="1143000"/>
            <a:ext cx="5307030" cy="1754326"/>
          </a:xfrm>
          <a:prstGeom prst="rect">
            <a:avLst/>
          </a:prstGeom>
          <a:noFill/>
        </p:spPr>
        <p:txBody>
          <a:bodyPr wrap="none" rtlCol="0">
            <a:spAutoFit/>
          </a:bodyPr>
          <a:lstStyle/>
          <a:p>
            <a:pPr>
              <a:buFont typeface="Arial" pitchFamily="34" charset="0"/>
              <a:buChar char="•"/>
            </a:pPr>
            <a:r>
              <a:rPr lang="en-US" dirty="0" smtClean="0"/>
              <a:t> </a:t>
            </a:r>
            <a:r>
              <a:rPr lang="en-US" b="1" dirty="0" smtClean="0"/>
              <a:t>SJRWMD maps this as the first regionally extensive </a:t>
            </a:r>
          </a:p>
          <a:p>
            <a:r>
              <a:rPr lang="en-US" b="1" dirty="0" smtClean="0"/>
              <a:t>permeable zone below the middle confining units.</a:t>
            </a:r>
          </a:p>
          <a:p>
            <a:endParaRPr lang="en-US" b="1" dirty="0" smtClean="0"/>
          </a:p>
          <a:p>
            <a:pPr>
              <a:buFont typeface="Arial" pitchFamily="34" charset="0"/>
              <a:buChar char="•"/>
            </a:pPr>
            <a:r>
              <a:rPr lang="en-US" b="1" dirty="0" smtClean="0"/>
              <a:t> May be recognized by changes in water level, packer</a:t>
            </a:r>
          </a:p>
          <a:p>
            <a:r>
              <a:rPr lang="en-US" b="1" dirty="0" smtClean="0"/>
              <a:t> tests during drilling, geophysical log response, and </a:t>
            </a:r>
          </a:p>
          <a:p>
            <a:r>
              <a:rPr lang="en-US" b="1" dirty="0" smtClean="0"/>
              <a:t>rock type.</a:t>
            </a:r>
            <a:endParaRPr lang="en-US" b="1" dirty="0"/>
          </a:p>
        </p:txBody>
      </p:sp>
      <p:sp>
        <p:nvSpPr>
          <p:cNvPr id="8" name="TextBox 7"/>
          <p:cNvSpPr txBox="1"/>
          <p:nvPr/>
        </p:nvSpPr>
        <p:spPr>
          <a:xfrm>
            <a:off x="4495800" y="3124200"/>
            <a:ext cx="4473661" cy="369332"/>
          </a:xfrm>
          <a:prstGeom prst="rect">
            <a:avLst/>
          </a:prstGeom>
          <a:noFill/>
        </p:spPr>
        <p:txBody>
          <a:bodyPr wrap="none" rtlCol="0">
            <a:spAutoFit/>
          </a:bodyPr>
          <a:lstStyle/>
          <a:p>
            <a:pPr>
              <a:buFont typeface="Arial" pitchFamily="34" charset="0"/>
              <a:buChar char="•"/>
            </a:pPr>
            <a:r>
              <a:rPr lang="en-US" b="1" dirty="0" smtClean="0"/>
              <a:t> Not always well defined or sharp boundary.</a:t>
            </a:r>
            <a:endParaRPr lang="en-US" b="1" dirty="0"/>
          </a:p>
        </p:txBody>
      </p:sp>
      <p:pic>
        <p:nvPicPr>
          <p:cNvPr id="9" name="Picture 2"/>
          <p:cNvPicPr>
            <a:picLocks noChangeAspect="1" noChangeArrowheads="1"/>
          </p:cNvPicPr>
          <p:nvPr/>
        </p:nvPicPr>
        <p:blipFill>
          <a:blip r:embed="rId6" cstate="print"/>
          <a:srcRect/>
          <a:stretch>
            <a:fillRect/>
          </a:stretch>
        </p:blipFill>
        <p:spPr bwMode="auto">
          <a:xfrm>
            <a:off x="1524000" y="5410200"/>
            <a:ext cx="2230538" cy="1202880"/>
          </a:xfrm>
          <a:prstGeom prst="rect">
            <a:avLst/>
          </a:prstGeom>
          <a:noFill/>
          <a:ln w="9525">
            <a:noFill/>
            <a:miter lim="800000"/>
            <a:headEnd/>
            <a:tailEnd/>
          </a:ln>
        </p:spPr>
      </p:pic>
      <p:sp>
        <p:nvSpPr>
          <p:cNvPr id="10" name="Rectangle 9"/>
          <p:cNvSpPr/>
          <p:nvPr/>
        </p:nvSpPr>
        <p:spPr>
          <a:xfrm>
            <a:off x="1676400" y="6096000"/>
            <a:ext cx="1751095" cy="323927"/>
          </a:xfrm>
          <a:prstGeom prst="rect">
            <a:avLst/>
          </a:prstGeom>
          <a:solidFill>
            <a:srgbClr val="FFFF00">
              <a:alpha val="23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a:stretch>
            <a:fillRect/>
          </a:stretch>
        </p:blipFill>
        <p:spPr bwMode="auto">
          <a:xfrm>
            <a:off x="1600200" y="1524000"/>
            <a:ext cx="5895975" cy="3877676"/>
          </a:xfrm>
          <a:prstGeom prst="rect">
            <a:avLst/>
          </a:prstGeom>
          <a:noFill/>
          <a:ln w="9525">
            <a:noFill/>
            <a:miter lim="800000"/>
            <a:headEnd/>
            <a:tailEnd/>
          </a:ln>
        </p:spPr>
      </p:pic>
      <p:sp>
        <p:nvSpPr>
          <p:cNvPr id="5" name="TextBox 4"/>
          <p:cNvSpPr txBox="1"/>
          <p:nvPr/>
        </p:nvSpPr>
        <p:spPr>
          <a:xfrm>
            <a:off x="762000" y="533400"/>
            <a:ext cx="7338163" cy="707886"/>
          </a:xfrm>
          <a:prstGeom prst="rect">
            <a:avLst/>
          </a:prstGeom>
          <a:noFill/>
        </p:spPr>
        <p:txBody>
          <a:bodyPr wrap="none" rtlCol="0">
            <a:spAutoFit/>
          </a:bodyPr>
          <a:lstStyle/>
          <a:p>
            <a:pPr algn="ctr"/>
            <a:r>
              <a:rPr lang="en-US" sz="2000" b="1" dirty="0" smtClean="0"/>
              <a:t>GENERALIZED TOP ESTIMATION OF THE LOWER FLORIDAN AQUIFER</a:t>
            </a:r>
          </a:p>
          <a:p>
            <a:pPr algn="ctr"/>
            <a:r>
              <a:rPr lang="en-US" sz="2000" b="1" dirty="0" smtClean="0"/>
              <a:t>IN MARION COUNTY</a:t>
            </a:r>
            <a:endParaRPr lang="en-US" sz="2000" b="1" dirty="0"/>
          </a:p>
        </p:txBody>
      </p:sp>
      <p:sp>
        <p:nvSpPr>
          <p:cNvPr id="6" name="TextBox 5"/>
          <p:cNvSpPr txBox="1"/>
          <p:nvPr/>
        </p:nvSpPr>
        <p:spPr>
          <a:xfrm>
            <a:off x="2286000" y="5486400"/>
            <a:ext cx="1821589" cy="276999"/>
          </a:xfrm>
          <a:prstGeom prst="rect">
            <a:avLst/>
          </a:prstGeom>
          <a:noFill/>
        </p:spPr>
        <p:txBody>
          <a:bodyPr wrap="none" rtlCol="0">
            <a:spAutoFit/>
          </a:bodyPr>
          <a:lstStyle/>
          <a:p>
            <a:r>
              <a:rPr lang="en-US" sz="1200" dirty="0" smtClean="0"/>
              <a:t>Elevation in feet NAVD88, </a:t>
            </a:r>
            <a:endParaRPr lang="en-US" sz="1200"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074" name="Picture 2"/>
          <p:cNvPicPr>
            <a:picLocks noChangeAspect="1" noChangeArrowheads="1"/>
          </p:cNvPicPr>
          <p:nvPr/>
        </p:nvPicPr>
        <p:blipFill>
          <a:blip r:embed="rId3" cstate="print"/>
          <a:srcRect/>
          <a:stretch>
            <a:fillRect/>
          </a:stretch>
        </p:blipFill>
        <p:spPr bwMode="auto">
          <a:xfrm>
            <a:off x="152400" y="2133600"/>
            <a:ext cx="8801100" cy="358775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1371600" y="5715000"/>
            <a:ext cx="2562225" cy="504825"/>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4038600" y="5715000"/>
            <a:ext cx="1047750" cy="171450"/>
          </a:xfrm>
          <a:prstGeom prst="rect">
            <a:avLst/>
          </a:prstGeom>
          <a:noFill/>
          <a:ln w="9525">
            <a:noFill/>
            <a:miter lim="800000"/>
            <a:headEnd/>
            <a:tailEnd/>
          </a:ln>
        </p:spPr>
      </p:pic>
      <p:pic>
        <p:nvPicPr>
          <p:cNvPr id="3077" name="Picture 5"/>
          <p:cNvPicPr>
            <a:picLocks noChangeAspect="1" noChangeArrowheads="1"/>
          </p:cNvPicPr>
          <p:nvPr/>
        </p:nvPicPr>
        <p:blipFill>
          <a:blip r:embed="rId6" cstate="print"/>
          <a:srcRect/>
          <a:stretch>
            <a:fillRect/>
          </a:stretch>
        </p:blipFill>
        <p:spPr bwMode="auto">
          <a:xfrm>
            <a:off x="4038600" y="5867400"/>
            <a:ext cx="952500" cy="190500"/>
          </a:xfrm>
          <a:prstGeom prst="rect">
            <a:avLst/>
          </a:prstGeom>
          <a:noFill/>
          <a:ln w="9525">
            <a:noFill/>
            <a:miter lim="800000"/>
            <a:headEnd/>
            <a:tailEnd/>
          </a:ln>
        </p:spPr>
      </p:pic>
      <p:pic>
        <p:nvPicPr>
          <p:cNvPr id="3078" name="Picture 6"/>
          <p:cNvPicPr>
            <a:picLocks noChangeAspect="1" noChangeArrowheads="1"/>
          </p:cNvPicPr>
          <p:nvPr/>
        </p:nvPicPr>
        <p:blipFill>
          <a:blip r:embed="rId7" cstate="print"/>
          <a:srcRect/>
          <a:stretch>
            <a:fillRect/>
          </a:stretch>
        </p:blipFill>
        <p:spPr bwMode="auto">
          <a:xfrm>
            <a:off x="5943600" y="381000"/>
            <a:ext cx="2789677" cy="2114550"/>
          </a:xfrm>
          <a:prstGeom prst="rect">
            <a:avLst/>
          </a:prstGeom>
          <a:noFill/>
          <a:ln w="9525">
            <a:noFill/>
            <a:miter lim="800000"/>
            <a:headEnd/>
            <a:tailEnd/>
          </a:ln>
        </p:spPr>
      </p:pic>
      <p:sp>
        <p:nvSpPr>
          <p:cNvPr id="8" name="TextBox 7"/>
          <p:cNvSpPr txBox="1"/>
          <p:nvPr/>
        </p:nvSpPr>
        <p:spPr>
          <a:xfrm>
            <a:off x="304800" y="2590800"/>
            <a:ext cx="393056" cy="523220"/>
          </a:xfrm>
          <a:prstGeom prst="rect">
            <a:avLst/>
          </a:prstGeom>
          <a:noFill/>
        </p:spPr>
        <p:txBody>
          <a:bodyPr wrap="none" rtlCol="0">
            <a:spAutoFit/>
          </a:bodyPr>
          <a:lstStyle/>
          <a:p>
            <a:r>
              <a:rPr lang="en-US" sz="2800" dirty="0" smtClean="0"/>
              <a:t>A</a:t>
            </a:r>
            <a:endParaRPr lang="en-US" sz="2800" dirty="0"/>
          </a:p>
        </p:txBody>
      </p:sp>
      <p:sp>
        <p:nvSpPr>
          <p:cNvPr id="9" name="TextBox 8"/>
          <p:cNvSpPr txBox="1"/>
          <p:nvPr/>
        </p:nvSpPr>
        <p:spPr>
          <a:xfrm>
            <a:off x="5715000" y="533400"/>
            <a:ext cx="393056" cy="523220"/>
          </a:xfrm>
          <a:prstGeom prst="rect">
            <a:avLst/>
          </a:prstGeom>
          <a:noFill/>
        </p:spPr>
        <p:txBody>
          <a:bodyPr wrap="none" rtlCol="0">
            <a:spAutoFit/>
          </a:bodyPr>
          <a:lstStyle/>
          <a:p>
            <a:r>
              <a:rPr lang="en-US" sz="2800" dirty="0" smtClean="0"/>
              <a:t>A</a:t>
            </a:r>
            <a:endParaRPr lang="en-US" sz="2800" dirty="0"/>
          </a:p>
        </p:txBody>
      </p:sp>
      <p:sp>
        <p:nvSpPr>
          <p:cNvPr id="10" name="TextBox 9"/>
          <p:cNvSpPr txBox="1"/>
          <p:nvPr/>
        </p:nvSpPr>
        <p:spPr>
          <a:xfrm>
            <a:off x="8305800" y="457200"/>
            <a:ext cx="471604" cy="523220"/>
          </a:xfrm>
          <a:prstGeom prst="rect">
            <a:avLst/>
          </a:prstGeom>
          <a:noFill/>
        </p:spPr>
        <p:txBody>
          <a:bodyPr wrap="none" rtlCol="0">
            <a:spAutoFit/>
          </a:bodyPr>
          <a:lstStyle/>
          <a:p>
            <a:r>
              <a:rPr lang="en-US" sz="2800" dirty="0" smtClean="0"/>
              <a:t>A’</a:t>
            </a:r>
            <a:endParaRPr lang="en-US" sz="2800" dirty="0"/>
          </a:p>
        </p:txBody>
      </p:sp>
      <p:sp>
        <p:nvSpPr>
          <p:cNvPr id="11" name="TextBox 10"/>
          <p:cNvSpPr txBox="1"/>
          <p:nvPr/>
        </p:nvSpPr>
        <p:spPr>
          <a:xfrm>
            <a:off x="8458200" y="2667000"/>
            <a:ext cx="471604" cy="523220"/>
          </a:xfrm>
          <a:prstGeom prst="rect">
            <a:avLst/>
          </a:prstGeom>
          <a:noFill/>
        </p:spPr>
        <p:txBody>
          <a:bodyPr wrap="none" rtlCol="0">
            <a:spAutoFit/>
          </a:bodyPr>
          <a:lstStyle/>
          <a:p>
            <a:r>
              <a:rPr lang="en-US" sz="2800" dirty="0" smtClean="0"/>
              <a:t>A’</a:t>
            </a:r>
            <a:endParaRPr lang="en-US" sz="2800" dirty="0"/>
          </a:p>
        </p:txBody>
      </p:sp>
      <p:sp>
        <p:nvSpPr>
          <p:cNvPr id="12" name="TextBox 11"/>
          <p:cNvSpPr txBox="1"/>
          <p:nvPr/>
        </p:nvSpPr>
        <p:spPr>
          <a:xfrm>
            <a:off x="381000" y="685800"/>
            <a:ext cx="5305235" cy="369332"/>
          </a:xfrm>
          <a:prstGeom prst="rect">
            <a:avLst/>
          </a:prstGeom>
          <a:noFill/>
        </p:spPr>
        <p:txBody>
          <a:bodyPr wrap="none" rtlCol="0">
            <a:spAutoFit/>
          </a:bodyPr>
          <a:lstStyle/>
          <a:p>
            <a:r>
              <a:rPr lang="en-US" b="1" dirty="0" smtClean="0"/>
              <a:t>WEST TO EAST HYDROGEOLOGIC CROSS SECTION A-A’</a:t>
            </a:r>
            <a:endParaRPr lang="en-US" b="1" dirty="0"/>
          </a:p>
        </p:txBody>
      </p:sp>
      <p:sp>
        <p:nvSpPr>
          <p:cNvPr id="13" name="TextBox 12"/>
          <p:cNvSpPr txBox="1"/>
          <p:nvPr/>
        </p:nvSpPr>
        <p:spPr>
          <a:xfrm>
            <a:off x="3657600" y="2590800"/>
            <a:ext cx="920188" cy="646331"/>
          </a:xfrm>
          <a:prstGeom prst="rect">
            <a:avLst/>
          </a:prstGeom>
          <a:noFill/>
        </p:spPr>
        <p:txBody>
          <a:bodyPr wrap="none" rtlCol="0">
            <a:spAutoFit/>
          </a:bodyPr>
          <a:lstStyle/>
          <a:p>
            <a:r>
              <a:rPr lang="en-US" dirty="0" smtClean="0"/>
              <a:t>Orange </a:t>
            </a:r>
          </a:p>
          <a:p>
            <a:r>
              <a:rPr lang="en-US" dirty="0" smtClean="0"/>
              <a:t>Lake</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4098" name="Picture 2"/>
          <p:cNvPicPr>
            <a:picLocks noChangeAspect="1" noChangeArrowheads="1"/>
          </p:cNvPicPr>
          <p:nvPr/>
        </p:nvPicPr>
        <p:blipFill>
          <a:blip r:embed="rId3" cstate="print"/>
          <a:srcRect/>
          <a:stretch>
            <a:fillRect/>
          </a:stretch>
        </p:blipFill>
        <p:spPr bwMode="auto">
          <a:xfrm>
            <a:off x="762000" y="2514600"/>
            <a:ext cx="7791450" cy="3118848"/>
          </a:xfrm>
          <a:prstGeom prst="rect">
            <a:avLst/>
          </a:prstGeom>
          <a:noFill/>
          <a:ln w="9525">
            <a:noFill/>
            <a:miter lim="800000"/>
            <a:headEnd/>
            <a:tailEnd/>
          </a:ln>
        </p:spPr>
      </p:pic>
      <p:grpSp>
        <p:nvGrpSpPr>
          <p:cNvPr id="8" name="Group 7"/>
          <p:cNvGrpSpPr/>
          <p:nvPr/>
        </p:nvGrpSpPr>
        <p:grpSpPr>
          <a:xfrm>
            <a:off x="1600200" y="5638800"/>
            <a:ext cx="3952875" cy="581025"/>
            <a:chOff x="1219200" y="5181600"/>
            <a:chExt cx="3952875" cy="581025"/>
          </a:xfrm>
        </p:grpSpPr>
        <p:pic>
          <p:nvPicPr>
            <p:cNvPr id="4099" name="Picture 3"/>
            <p:cNvPicPr>
              <a:picLocks noChangeAspect="1" noChangeArrowheads="1"/>
            </p:cNvPicPr>
            <p:nvPr/>
          </p:nvPicPr>
          <p:blipFill>
            <a:blip r:embed="rId4" cstate="print"/>
            <a:srcRect/>
            <a:stretch>
              <a:fillRect/>
            </a:stretch>
          </p:blipFill>
          <p:spPr bwMode="auto">
            <a:xfrm>
              <a:off x="1219200" y="5181600"/>
              <a:ext cx="2514600" cy="476250"/>
            </a:xfrm>
            <a:prstGeom prst="rect">
              <a:avLst/>
            </a:prstGeom>
            <a:noFill/>
            <a:ln w="9525">
              <a:noFill/>
              <a:miter lim="800000"/>
              <a:headEnd/>
              <a:tailEnd/>
            </a:ln>
          </p:spPr>
        </p:pic>
        <p:pic>
          <p:nvPicPr>
            <p:cNvPr id="4100" name="Picture 4"/>
            <p:cNvPicPr>
              <a:picLocks noChangeAspect="1" noChangeArrowheads="1"/>
            </p:cNvPicPr>
            <p:nvPr/>
          </p:nvPicPr>
          <p:blipFill>
            <a:blip r:embed="rId5" cstate="print"/>
            <a:srcRect/>
            <a:stretch>
              <a:fillRect/>
            </a:stretch>
          </p:blipFill>
          <p:spPr bwMode="auto">
            <a:xfrm>
              <a:off x="4114800" y="5181600"/>
              <a:ext cx="1057275" cy="209550"/>
            </a:xfrm>
            <a:prstGeom prst="rect">
              <a:avLst/>
            </a:prstGeom>
            <a:noFill/>
            <a:ln w="9525">
              <a:noFill/>
              <a:miter lim="800000"/>
              <a:headEnd/>
              <a:tailEnd/>
            </a:ln>
          </p:spPr>
        </p:pic>
        <p:pic>
          <p:nvPicPr>
            <p:cNvPr id="4101" name="Picture 5"/>
            <p:cNvPicPr>
              <a:picLocks noChangeAspect="1" noChangeArrowheads="1"/>
            </p:cNvPicPr>
            <p:nvPr/>
          </p:nvPicPr>
          <p:blipFill>
            <a:blip r:embed="rId6" cstate="print"/>
            <a:srcRect/>
            <a:stretch>
              <a:fillRect/>
            </a:stretch>
          </p:blipFill>
          <p:spPr bwMode="auto">
            <a:xfrm>
              <a:off x="4114800" y="5410200"/>
              <a:ext cx="942975" cy="171450"/>
            </a:xfrm>
            <a:prstGeom prst="rect">
              <a:avLst/>
            </a:prstGeom>
            <a:noFill/>
            <a:ln w="9525">
              <a:noFill/>
              <a:miter lim="800000"/>
              <a:headEnd/>
              <a:tailEnd/>
            </a:ln>
          </p:spPr>
        </p:pic>
        <p:pic>
          <p:nvPicPr>
            <p:cNvPr id="4102" name="Picture 6"/>
            <p:cNvPicPr>
              <a:picLocks noChangeAspect="1" noChangeArrowheads="1"/>
            </p:cNvPicPr>
            <p:nvPr/>
          </p:nvPicPr>
          <p:blipFill>
            <a:blip r:embed="rId7" cstate="print"/>
            <a:srcRect/>
            <a:stretch>
              <a:fillRect/>
            </a:stretch>
          </p:blipFill>
          <p:spPr bwMode="auto">
            <a:xfrm>
              <a:off x="4114800" y="5562600"/>
              <a:ext cx="971550" cy="200025"/>
            </a:xfrm>
            <a:prstGeom prst="rect">
              <a:avLst/>
            </a:prstGeom>
            <a:noFill/>
            <a:ln w="9525">
              <a:noFill/>
              <a:miter lim="800000"/>
              <a:headEnd/>
              <a:tailEnd/>
            </a:ln>
          </p:spPr>
        </p:pic>
      </p:grpSp>
      <p:sp>
        <p:nvSpPr>
          <p:cNvPr id="10" name="TextBox 9"/>
          <p:cNvSpPr txBox="1"/>
          <p:nvPr/>
        </p:nvSpPr>
        <p:spPr>
          <a:xfrm>
            <a:off x="304800" y="2590800"/>
            <a:ext cx="393056" cy="523220"/>
          </a:xfrm>
          <a:prstGeom prst="rect">
            <a:avLst/>
          </a:prstGeom>
          <a:noFill/>
        </p:spPr>
        <p:txBody>
          <a:bodyPr wrap="none" rtlCol="0">
            <a:spAutoFit/>
          </a:bodyPr>
          <a:lstStyle/>
          <a:p>
            <a:r>
              <a:rPr lang="en-US" sz="2800" dirty="0" smtClean="0"/>
              <a:t>B</a:t>
            </a:r>
            <a:endParaRPr lang="en-US" sz="2800" dirty="0"/>
          </a:p>
        </p:txBody>
      </p:sp>
      <p:grpSp>
        <p:nvGrpSpPr>
          <p:cNvPr id="14" name="Group 13"/>
          <p:cNvGrpSpPr/>
          <p:nvPr/>
        </p:nvGrpSpPr>
        <p:grpSpPr>
          <a:xfrm>
            <a:off x="5181600" y="838200"/>
            <a:ext cx="3382537" cy="1828800"/>
            <a:chOff x="5105400" y="1295400"/>
            <a:chExt cx="3382537" cy="1828800"/>
          </a:xfrm>
        </p:grpSpPr>
        <p:pic>
          <p:nvPicPr>
            <p:cNvPr id="4103" name="Picture 7"/>
            <p:cNvPicPr>
              <a:picLocks noChangeAspect="1" noChangeArrowheads="1"/>
            </p:cNvPicPr>
            <p:nvPr/>
          </p:nvPicPr>
          <p:blipFill>
            <a:blip r:embed="rId8" cstate="print"/>
            <a:srcRect/>
            <a:stretch>
              <a:fillRect/>
            </a:stretch>
          </p:blipFill>
          <p:spPr bwMode="auto">
            <a:xfrm>
              <a:off x="5410200" y="1295400"/>
              <a:ext cx="3077737" cy="1828800"/>
            </a:xfrm>
            <a:prstGeom prst="rect">
              <a:avLst/>
            </a:prstGeom>
            <a:noFill/>
            <a:ln w="9525">
              <a:noFill/>
              <a:miter lim="800000"/>
              <a:headEnd/>
              <a:tailEnd/>
            </a:ln>
          </p:spPr>
        </p:pic>
        <p:sp>
          <p:nvSpPr>
            <p:cNvPr id="11" name="TextBox 10"/>
            <p:cNvSpPr txBox="1"/>
            <p:nvPr/>
          </p:nvSpPr>
          <p:spPr>
            <a:xfrm>
              <a:off x="5105400" y="1828800"/>
              <a:ext cx="380232" cy="523220"/>
            </a:xfrm>
            <a:prstGeom prst="rect">
              <a:avLst/>
            </a:prstGeom>
            <a:noFill/>
          </p:spPr>
          <p:txBody>
            <a:bodyPr wrap="none" rtlCol="0">
              <a:spAutoFit/>
            </a:bodyPr>
            <a:lstStyle/>
            <a:p>
              <a:r>
                <a:rPr lang="en-US" sz="2800" dirty="0" smtClean="0"/>
                <a:t>B</a:t>
              </a:r>
              <a:endParaRPr lang="en-US" sz="2800" dirty="0"/>
            </a:p>
          </p:txBody>
        </p:sp>
      </p:grpSp>
      <p:sp>
        <p:nvSpPr>
          <p:cNvPr id="12" name="TextBox 11"/>
          <p:cNvSpPr txBox="1"/>
          <p:nvPr/>
        </p:nvSpPr>
        <p:spPr>
          <a:xfrm>
            <a:off x="8382000" y="3124200"/>
            <a:ext cx="470000" cy="523220"/>
          </a:xfrm>
          <a:prstGeom prst="rect">
            <a:avLst/>
          </a:prstGeom>
          <a:noFill/>
        </p:spPr>
        <p:txBody>
          <a:bodyPr wrap="none" rtlCol="0">
            <a:spAutoFit/>
          </a:bodyPr>
          <a:lstStyle/>
          <a:p>
            <a:r>
              <a:rPr lang="en-US" sz="2800" dirty="0" smtClean="0"/>
              <a:t>B’</a:t>
            </a:r>
            <a:endParaRPr lang="en-US" sz="2800" dirty="0"/>
          </a:p>
        </p:txBody>
      </p:sp>
      <p:sp>
        <p:nvSpPr>
          <p:cNvPr id="13" name="TextBox 12"/>
          <p:cNvSpPr txBox="1"/>
          <p:nvPr/>
        </p:nvSpPr>
        <p:spPr>
          <a:xfrm>
            <a:off x="8382000" y="1828800"/>
            <a:ext cx="470000" cy="523220"/>
          </a:xfrm>
          <a:prstGeom prst="rect">
            <a:avLst/>
          </a:prstGeom>
          <a:noFill/>
        </p:spPr>
        <p:txBody>
          <a:bodyPr wrap="none" rtlCol="0">
            <a:spAutoFit/>
          </a:bodyPr>
          <a:lstStyle/>
          <a:p>
            <a:r>
              <a:rPr lang="en-US" sz="2800" dirty="0" smtClean="0"/>
              <a:t>B’</a:t>
            </a:r>
            <a:endParaRPr lang="en-US" sz="2800" dirty="0"/>
          </a:p>
        </p:txBody>
      </p:sp>
      <p:sp>
        <p:nvSpPr>
          <p:cNvPr id="15" name="TextBox 14"/>
          <p:cNvSpPr txBox="1"/>
          <p:nvPr/>
        </p:nvSpPr>
        <p:spPr>
          <a:xfrm>
            <a:off x="3048000" y="2895600"/>
            <a:ext cx="1568763" cy="369332"/>
          </a:xfrm>
          <a:prstGeom prst="rect">
            <a:avLst/>
          </a:prstGeom>
          <a:noFill/>
        </p:spPr>
        <p:txBody>
          <a:bodyPr wrap="none" rtlCol="0">
            <a:spAutoFit/>
          </a:bodyPr>
          <a:lstStyle/>
          <a:p>
            <a:r>
              <a:rPr lang="en-US" dirty="0" smtClean="0"/>
              <a:t>Ocala Platform</a:t>
            </a:r>
            <a:endParaRPr lang="en-US" dirty="0"/>
          </a:p>
        </p:txBody>
      </p:sp>
      <p:sp>
        <p:nvSpPr>
          <p:cNvPr id="16" name="TextBox 15"/>
          <p:cNvSpPr txBox="1"/>
          <p:nvPr/>
        </p:nvSpPr>
        <p:spPr>
          <a:xfrm>
            <a:off x="7086600" y="2819400"/>
            <a:ext cx="1340752" cy="369332"/>
          </a:xfrm>
          <a:prstGeom prst="rect">
            <a:avLst/>
          </a:prstGeom>
          <a:noFill/>
        </p:spPr>
        <p:txBody>
          <a:bodyPr wrap="none" rtlCol="0">
            <a:spAutoFit/>
          </a:bodyPr>
          <a:lstStyle/>
          <a:p>
            <a:r>
              <a:rPr lang="en-US" dirty="0" smtClean="0"/>
              <a:t>Lake George</a:t>
            </a:r>
            <a:endParaRPr lang="en-US" dirty="0"/>
          </a:p>
        </p:txBody>
      </p:sp>
      <p:cxnSp>
        <p:nvCxnSpPr>
          <p:cNvPr id="18" name="Straight Arrow Connector 17"/>
          <p:cNvCxnSpPr/>
          <p:nvPr/>
        </p:nvCxnSpPr>
        <p:spPr>
          <a:xfrm>
            <a:off x="8153400" y="3200400"/>
            <a:ext cx="76200" cy="3810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609600" y="381000"/>
            <a:ext cx="5296578" cy="369332"/>
          </a:xfrm>
          <a:prstGeom prst="rect">
            <a:avLst/>
          </a:prstGeom>
          <a:noFill/>
        </p:spPr>
        <p:txBody>
          <a:bodyPr wrap="none" rtlCol="0">
            <a:spAutoFit/>
          </a:bodyPr>
          <a:lstStyle/>
          <a:p>
            <a:r>
              <a:rPr lang="en-US" b="1" dirty="0" smtClean="0"/>
              <a:t>WEST TO EAST HYDROGEOLOGIC CROSS SECTION B-B’</a:t>
            </a:r>
            <a:endParaRPr lang="en-US" b="1" dirty="0"/>
          </a:p>
        </p:txBody>
      </p:sp>
      <p:sp>
        <p:nvSpPr>
          <p:cNvPr id="20" name="TextBox 19"/>
          <p:cNvSpPr txBox="1"/>
          <p:nvPr/>
        </p:nvSpPr>
        <p:spPr>
          <a:xfrm>
            <a:off x="685800" y="1828800"/>
            <a:ext cx="4466223" cy="369332"/>
          </a:xfrm>
          <a:prstGeom prst="rect">
            <a:avLst/>
          </a:prstGeom>
          <a:noFill/>
        </p:spPr>
        <p:txBody>
          <a:bodyPr wrap="none" rtlCol="0">
            <a:spAutoFit/>
          </a:bodyPr>
          <a:lstStyle/>
          <a:p>
            <a:r>
              <a:rPr lang="en-US" dirty="0" smtClean="0"/>
              <a:t>Note – MCUI thins to west and MCUII present</a:t>
            </a:r>
            <a:endParaRPr lang="en-US" dirty="0"/>
          </a:p>
        </p:txBody>
      </p:sp>
      <p:cxnSp>
        <p:nvCxnSpPr>
          <p:cNvPr id="22" name="Straight Arrow Connector 21"/>
          <p:cNvCxnSpPr>
            <a:stCxn id="20" idx="2"/>
          </p:cNvCxnSpPr>
          <p:nvPr/>
        </p:nvCxnSpPr>
        <p:spPr>
          <a:xfrm flipH="1">
            <a:off x="1828800" y="2198132"/>
            <a:ext cx="1090112" cy="2450068"/>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cstate="print"/>
          <a:srcRect/>
          <a:stretch>
            <a:fillRect/>
          </a:stretch>
        </p:blipFill>
        <p:spPr bwMode="auto">
          <a:xfrm>
            <a:off x="1066800" y="1828800"/>
            <a:ext cx="6972300" cy="4006850"/>
          </a:xfrm>
          <a:prstGeom prst="rect">
            <a:avLst/>
          </a:prstGeom>
          <a:noFill/>
          <a:ln w="9525">
            <a:solidFill>
              <a:schemeClr val="accent2"/>
            </a:solidFill>
            <a:miter lim="800000"/>
            <a:headEnd/>
            <a:tailEnd/>
          </a:ln>
        </p:spPr>
      </p:pic>
      <p:sp>
        <p:nvSpPr>
          <p:cNvPr id="5" name="Rectangle 4"/>
          <p:cNvSpPr/>
          <p:nvPr/>
        </p:nvSpPr>
        <p:spPr>
          <a:xfrm>
            <a:off x="5715000" y="2438400"/>
            <a:ext cx="381000" cy="1828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514600" y="2362200"/>
            <a:ext cx="381000" cy="14478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514600" y="2209800"/>
            <a:ext cx="381000" cy="1524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441542" y="3827282"/>
            <a:ext cx="542756" cy="669304"/>
          </a:xfrm>
          <a:custGeom>
            <a:avLst/>
            <a:gdLst>
              <a:gd name="connsiteX0" fmla="*/ 84842 w 542756"/>
              <a:gd name="connsiteY0" fmla="*/ 0 h 669304"/>
              <a:gd name="connsiteX1" fmla="*/ 75415 w 542756"/>
              <a:gd name="connsiteY1" fmla="*/ 28281 h 669304"/>
              <a:gd name="connsiteX2" fmla="*/ 47134 w 542756"/>
              <a:gd name="connsiteY2" fmla="*/ 47134 h 669304"/>
              <a:gd name="connsiteX3" fmla="*/ 28281 w 542756"/>
              <a:gd name="connsiteY3" fmla="*/ 103695 h 669304"/>
              <a:gd name="connsiteX4" fmla="*/ 47134 w 542756"/>
              <a:gd name="connsiteY4" fmla="*/ 131976 h 669304"/>
              <a:gd name="connsiteX5" fmla="*/ 75415 w 542756"/>
              <a:gd name="connsiteY5" fmla="*/ 160256 h 669304"/>
              <a:gd name="connsiteX6" fmla="*/ 84842 w 542756"/>
              <a:gd name="connsiteY6" fmla="*/ 188537 h 669304"/>
              <a:gd name="connsiteX7" fmla="*/ 75415 w 542756"/>
              <a:gd name="connsiteY7" fmla="*/ 235671 h 669304"/>
              <a:gd name="connsiteX8" fmla="*/ 18854 w 542756"/>
              <a:gd name="connsiteY8" fmla="*/ 273378 h 669304"/>
              <a:gd name="connsiteX9" fmla="*/ 0 w 542756"/>
              <a:gd name="connsiteY9" fmla="*/ 301658 h 669304"/>
              <a:gd name="connsiteX10" fmla="*/ 37707 w 542756"/>
              <a:gd name="connsiteY10" fmla="*/ 386499 h 669304"/>
              <a:gd name="connsiteX11" fmla="*/ 56561 w 542756"/>
              <a:gd name="connsiteY11" fmla="*/ 443060 h 669304"/>
              <a:gd name="connsiteX12" fmla="*/ 65988 w 542756"/>
              <a:gd name="connsiteY12" fmla="*/ 471341 h 669304"/>
              <a:gd name="connsiteX13" fmla="*/ 75415 w 542756"/>
              <a:gd name="connsiteY13" fmla="*/ 546755 h 669304"/>
              <a:gd name="connsiteX14" fmla="*/ 235670 w 542756"/>
              <a:gd name="connsiteY14" fmla="*/ 593889 h 669304"/>
              <a:gd name="connsiteX15" fmla="*/ 245097 w 542756"/>
              <a:gd name="connsiteY15" fmla="*/ 622170 h 669304"/>
              <a:gd name="connsiteX16" fmla="*/ 301658 w 542756"/>
              <a:gd name="connsiteY16" fmla="*/ 669304 h 669304"/>
              <a:gd name="connsiteX17" fmla="*/ 424206 w 542756"/>
              <a:gd name="connsiteY17" fmla="*/ 659877 h 669304"/>
              <a:gd name="connsiteX18" fmla="*/ 452487 w 542756"/>
              <a:gd name="connsiteY18" fmla="*/ 650450 h 669304"/>
              <a:gd name="connsiteX19" fmla="*/ 471340 w 542756"/>
              <a:gd name="connsiteY19" fmla="*/ 622170 h 669304"/>
              <a:gd name="connsiteX20" fmla="*/ 499621 w 542756"/>
              <a:gd name="connsiteY20" fmla="*/ 603316 h 669304"/>
              <a:gd name="connsiteX21" fmla="*/ 509048 w 542756"/>
              <a:gd name="connsiteY21" fmla="*/ 575036 h 669304"/>
              <a:gd name="connsiteX22" fmla="*/ 537328 w 542756"/>
              <a:gd name="connsiteY22" fmla="*/ 556182 h 669304"/>
              <a:gd name="connsiteX23" fmla="*/ 509048 w 542756"/>
              <a:gd name="connsiteY23" fmla="*/ 499621 h 669304"/>
              <a:gd name="connsiteX24" fmla="*/ 490194 w 542756"/>
              <a:gd name="connsiteY24" fmla="*/ 443060 h 669304"/>
              <a:gd name="connsiteX25" fmla="*/ 480767 w 542756"/>
              <a:gd name="connsiteY25" fmla="*/ 339365 h 669304"/>
              <a:gd name="connsiteX26" fmla="*/ 461914 w 542756"/>
              <a:gd name="connsiteY26" fmla="*/ 282805 h 669304"/>
              <a:gd name="connsiteX27" fmla="*/ 452487 w 542756"/>
              <a:gd name="connsiteY27" fmla="*/ 254524 h 669304"/>
              <a:gd name="connsiteX28" fmla="*/ 452487 w 542756"/>
              <a:gd name="connsiteY28" fmla="*/ 28281 h 66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2756" h="669304">
                <a:moveTo>
                  <a:pt x="84842" y="0"/>
                </a:moveTo>
                <a:cubicBezTo>
                  <a:pt x="81700" y="9427"/>
                  <a:pt x="81623" y="20522"/>
                  <a:pt x="75415" y="28281"/>
                </a:cubicBezTo>
                <a:cubicBezTo>
                  <a:pt x="68337" y="37128"/>
                  <a:pt x="53139" y="37526"/>
                  <a:pt x="47134" y="47134"/>
                </a:cubicBezTo>
                <a:cubicBezTo>
                  <a:pt x="36601" y="63987"/>
                  <a:pt x="28281" y="103695"/>
                  <a:pt x="28281" y="103695"/>
                </a:cubicBezTo>
                <a:cubicBezTo>
                  <a:pt x="34565" y="113122"/>
                  <a:pt x="39881" y="123272"/>
                  <a:pt x="47134" y="131976"/>
                </a:cubicBezTo>
                <a:cubicBezTo>
                  <a:pt x="55669" y="142218"/>
                  <a:pt x="68020" y="149164"/>
                  <a:pt x="75415" y="160256"/>
                </a:cubicBezTo>
                <a:cubicBezTo>
                  <a:pt x="80927" y="168524"/>
                  <a:pt x="81700" y="179110"/>
                  <a:pt x="84842" y="188537"/>
                </a:cubicBezTo>
                <a:cubicBezTo>
                  <a:pt x="81700" y="204248"/>
                  <a:pt x="85252" y="223024"/>
                  <a:pt x="75415" y="235671"/>
                </a:cubicBezTo>
                <a:cubicBezTo>
                  <a:pt x="61504" y="253557"/>
                  <a:pt x="18854" y="273378"/>
                  <a:pt x="18854" y="273378"/>
                </a:cubicBezTo>
                <a:cubicBezTo>
                  <a:pt x="12569" y="282805"/>
                  <a:pt x="0" y="290328"/>
                  <a:pt x="0" y="301658"/>
                </a:cubicBezTo>
                <a:cubicBezTo>
                  <a:pt x="0" y="357790"/>
                  <a:pt x="20621" y="348055"/>
                  <a:pt x="37707" y="386499"/>
                </a:cubicBezTo>
                <a:cubicBezTo>
                  <a:pt x="45778" y="404660"/>
                  <a:pt x="50276" y="424206"/>
                  <a:pt x="56561" y="443060"/>
                </a:cubicBezTo>
                <a:lnTo>
                  <a:pt x="65988" y="471341"/>
                </a:lnTo>
                <a:cubicBezTo>
                  <a:pt x="69130" y="496479"/>
                  <a:pt x="62650" y="524872"/>
                  <a:pt x="75415" y="546755"/>
                </a:cubicBezTo>
                <a:cubicBezTo>
                  <a:pt x="105717" y="598701"/>
                  <a:pt x="193863" y="590088"/>
                  <a:pt x="235670" y="593889"/>
                </a:cubicBezTo>
                <a:cubicBezTo>
                  <a:pt x="238812" y="603316"/>
                  <a:pt x="239585" y="613902"/>
                  <a:pt x="245097" y="622170"/>
                </a:cubicBezTo>
                <a:cubicBezTo>
                  <a:pt x="259612" y="643942"/>
                  <a:pt x="280792" y="655393"/>
                  <a:pt x="301658" y="669304"/>
                </a:cubicBezTo>
                <a:cubicBezTo>
                  <a:pt x="342507" y="666162"/>
                  <a:pt x="383552" y="664959"/>
                  <a:pt x="424206" y="659877"/>
                </a:cubicBezTo>
                <a:cubicBezTo>
                  <a:pt x="434066" y="658644"/>
                  <a:pt x="444728" y="656658"/>
                  <a:pt x="452487" y="650450"/>
                </a:cubicBezTo>
                <a:cubicBezTo>
                  <a:pt x="461334" y="643373"/>
                  <a:pt x="463329" y="630181"/>
                  <a:pt x="471340" y="622170"/>
                </a:cubicBezTo>
                <a:cubicBezTo>
                  <a:pt x="479351" y="614159"/>
                  <a:pt x="490194" y="609601"/>
                  <a:pt x="499621" y="603316"/>
                </a:cubicBezTo>
                <a:cubicBezTo>
                  <a:pt x="502763" y="593889"/>
                  <a:pt x="502841" y="582795"/>
                  <a:pt x="509048" y="575036"/>
                </a:cubicBezTo>
                <a:cubicBezTo>
                  <a:pt x="516126" y="566189"/>
                  <a:pt x="533120" y="566701"/>
                  <a:pt x="537328" y="556182"/>
                </a:cubicBezTo>
                <a:cubicBezTo>
                  <a:pt x="542756" y="542613"/>
                  <a:pt x="512390" y="507142"/>
                  <a:pt x="509048" y="499621"/>
                </a:cubicBezTo>
                <a:cubicBezTo>
                  <a:pt x="500977" y="481460"/>
                  <a:pt x="490194" y="443060"/>
                  <a:pt x="490194" y="443060"/>
                </a:cubicBezTo>
                <a:cubicBezTo>
                  <a:pt x="487052" y="408495"/>
                  <a:pt x="486799" y="373544"/>
                  <a:pt x="480767" y="339365"/>
                </a:cubicBezTo>
                <a:cubicBezTo>
                  <a:pt x="477313" y="319794"/>
                  <a:pt x="468198" y="301658"/>
                  <a:pt x="461914" y="282805"/>
                </a:cubicBezTo>
                <a:cubicBezTo>
                  <a:pt x="458772" y="273378"/>
                  <a:pt x="452487" y="264461"/>
                  <a:pt x="452487" y="254524"/>
                </a:cubicBezTo>
                <a:lnTo>
                  <a:pt x="452487" y="28281"/>
                </a:lnTo>
              </a:path>
            </a:pathLst>
          </a:custGeom>
          <a:ln w="444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Freeform 8"/>
          <p:cNvSpPr/>
          <p:nvPr/>
        </p:nvSpPr>
        <p:spPr>
          <a:xfrm>
            <a:off x="5638800" y="4267200"/>
            <a:ext cx="542756" cy="669304"/>
          </a:xfrm>
          <a:custGeom>
            <a:avLst/>
            <a:gdLst>
              <a:gd name="connsiteX0" fmla="*/ 84842 w 542756"/>
              <a:gd name="connsiteY0" fmla="*/ 0 h 669304"/>
              <a:gd name="connsiteX1" fmla="*/ 75415 w 542756"/>
              <a:gd name="connsiteY1" fmla="*/ 28281 h 669304"/>
              <a:gd name="connsiteX2" fmla="*/ 47134 w 542756"/>
              <a:gd name="connsiteY2" fmla="*/ 47134 h 669304"/>
              <a:gd name="connsiteX3" fmla="*/ 28281 w 542756"/>
              <a:gd name="connsiteY3" fmla="*/ 103695 h 669304"/>
              <a:gd name="connsiteX4" fmla="*/ 47134 w 542756"/>
              <a:gd name="connsiteY4" fmla="*/ 131976 h 669304"/>
              <a:gd name="connsiteX5" fmla="*/ 75415 w 542756"/>
              <a:gd name="connsiteY5" fmla="*/ 160256 h 669304"/>
              <a:gd name="connsiteX6" fmla="*/ 84842 w 542756"/>
              <a:gd name="connsiteY6" fmla="*/ 188537 h 669304"/>
              <a:gd name="connsiteX7" fmla="*/ 75415 w 542756"/>
              <a:gd name="connsiteY7" fmla="*/ 235671 h 669304"/>
              <a:gd name="connsiteX8" fmla="*/ 18854 w 542756"/>
              <a:gd name="connsiteY8" fmla="*/ 273378 h 669304"/>
              <a:gd name="connsiteX9" fmla="*/ 0 w 542756"/>
              <a:gd name="connsiteY9" fmla="*/ 301658 h 669304"/>
              <a:gd name="connsiteX10" fmla="*/ 37707 w 542756"/>
              <a:gd name="connsiteY10" fmla="*/ 386499 h 669304"/>
              <a:gd name="connsiteX11" fmla="*/ 56561 w 542756"/>
              <a:gd name="connsiteY11" fmla="*/ 443060 h 669304"/>
              <a:gd name="connsiteX12" fmla="*/ 65988 w 542756"/>
              <a:gd name="connsiteY12" fmla="*/ 471341 h 669304"/>
              <a:gd name="connsiteX13" fmla="*/ 75415 w 542756"/>
              <a:gd name="connsiteY13" fmla="*/ 546755 h 669304"/>
              <a:gd name="connsiteX14" fmla="*/ 235670 w 542756"/>
              <a:gd name="connsiteY14" fmla="*/ 593889 h 669304"/>
              <a:gd name="connsiteX15" fmla="*/ 245097 w 542756"/>
              <a:gd name="connsiteY15" fmla="*/ 622170 h 669304"/>
              <a:gd name="connsiteX16" fmla="*/ 301658 w 542756"/>
              <a:gd name="connsiteY16" fmla="*/ 669304 h 669304"/>
              <a:gd name="connsiteX17" fmla="*/ 424206 w 542756"/>
              <a:gd name="connsiteY17" fmla="*/ 659877 h 669304"/>
              <a:gd name="connsiteX18" fmla="*/ 452487 w 542756"/>
              <a:gd name="connsiteY18" fmla="*/ 650450 h 669304"/>
              <a:gd name="connsiteX19" fmla="*/ 471340 w 542756"/>
              <a:gd name="connsiteY19" fmla="*/ 622170 h 669304"/>
              <a:gd name="connsiteX20" fmla="*/ 499621 w 542756"/>
              <a:gd name="connsiteY20" fmla="*/ 603316 h 669304"/>
              <a:gd name="connsiteX21" fmla="*/ 509048 w 542756"/>
              <a:gd name="connsiteY21" fmla="*/ 575036 h 669304"/>
              <a:gd name="connsiteX22" fmla="*/ 537328 w 542756"/>
              <a:gd name="connsiteY22" fmla="*/ 556182 h 669304"/>
              <a:gd name="connsiteX23" fmla="*/ 509048 w 542756"/>
              <a:gd name="connsiteY23" fmla="*/ 499621 h 669304"/>
              <a:gd name="connsiteX24" fmla="*/ 490194 w 542756"/>
              <a:gd name="connsiteY24" fmla="*/ 443060 h 669304"/>
              <a:gd name="connsiteX25" fmla="*/ 480767 w 542756"/>
              <a:gd name="connsiteY25" fmla="*/ 339365 h 669304"/>
              <a:gd name="connsiteX26" fmla="*/ 461914 w 542756"/>
              <a:gd name="connsiteY26" fmla="*/ 282805 h 669304"/>
              <a:gd name="connsiteX27" fmla="*/ 452487 w 542756"/>
              <a:gd name="connsiteY27" fmla="*/ 254524 h 669304"/>
              <a:gd name="connsiteX28" fmla="*/ 452487 w 542756"/>
              <a:gd name="connsiteY28" fmla="*/ 28281 h 66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2756" h="669304">
                <a:moveTo>
                  <a:pt x="84842" y="0"/>
                </a:moveTo>
                <a:cubicBezTo>
                  <a:pt x="81700" y="9427"/>
                  <a:pt x="81623" y="20522"/>
                  <a:pt x="75415" y="28281"/>
                </a:cubicBezTo>
                <a:cubicBezTo>
                  <a:pt x="68337" y="37128"/>
                  <a:pt x="53139" y="37526"/>
                  <a:pt x="47134" y="47134"/>
                </a:cubicBezTo>
                <a:cubicBezTo>
                  <a:pt x="36601" y="63987"/>
                  <a:pt x="28281" y="103695"/>
                  <a:pt x="28281" y="103695"/>
                </a:cubicBezTo>
                <a:cubicBezTo>
                  <a:pt x="34565" y="113122"/>
                  <a:pt x="39881" y="123272"/>
                  <a:pt x="47134" y="131976"/>
                </a:cubicBezTo>
                <a:cubicBezTo>
                  <a:pt x="55669" y="142218"/>
                  <a:pt x="68020" y="149164"/>
                  <a:pt x="75415" y="160256"/>
                </a:cubicBezTo>
                <a:cubicBezTo>
                  <a:pt x="80927" y="168524"/>
                  <a:pt x="81700" y="179110"/>
                  <a:pt x="84842" y="188537"/>
                </a:cubicBezTo>
                <a:cubicBezTo>
                  <a:pt x="81700" y="204248"/>
                  <a:pt x="85252" y="223024"/>
                  <a:pt x="75415" y="235671"/>
                </a:cubicBezTo>
                <a:cubicBezTo>
                  <a:pt x="61504" y="253557"/>
                  <a:pt x="18854" y="273378"/>
                  <a:pt x="18854" y="273378"/>
                </a:cubicBezTo>
                <a:cubicBezTo>
                  <a:pt x="12569" y="282805"/>
                  <a:pt x="0" y="290328"/>
                  <a:pt x="0" y="301658"/>
                </a:cubicBezTo>
                <a:cubicBezTo>
                  <a:pt x="0" y="357790"/>
                  <a:pt x="20621" y="348055"/>
                  <a:pt x="37707" y="386499"/>
                </a:cubicBezTo>
                <a:cubicBezTo>
                  <a:pt x="45778" y="404660"/>
                  <a:pt x="50276" y="424206"/>
                  <a:pt x="56561" y="443060"/>
                </a:cubicBezTo>
                <a:lnTo>
                  <a:pt x="65988" y="471341"/>
                </a:lnTo>
                <a:cubicBezTo>
                  <a:pt x="69130" y="496479"/>
                  <a:pt x="62650" y="524872"/>
                  <a:pt x="75415" y="546755"/>
                </a:cubicBezTo>
                <a:cubicBezTo>
                  <a:pt x="105717" y="598701"/>
                  <a:pt x="193863" y="590088"/>
                  <a:pt x="235670" y="593889"/>
                </a:cubicBezTo>
                <a:cubicBezTo>
                  <a:pt x="238812" y="603316"/>
                  <a:pt x="239585" y="613902"/>
                  <a:pt x="245097" y="622170"/>
                </a:cubicBezTo>
                <a:cubicBezTo>
                  <a:pt x="259612" y="643942"/>
                  <a:pt x="280792" y="655393"/>
                  <a:pt x="301658" y="669304"/>
                </a:cubicBezTo>
                <a:cubicBezTo>
                  <a:pt x="342507" y="666162"/>
                  <a:pt x="383552" y="664959"/>
                  <a:pt x="424206" y="659877"/>
                </a:cubicBezTo>
                <a:cubicBezTo>
                  <a:pt x="434066" y="658644"/>
                  <a:pt x="444728" y="656658"/>
                  <a:pt x="452487" y="650450"/>
                </a:cubicBezTo>
                <a:cubicBezTo>
                  <a:pt x="461334" y="643373"/>
                  <a:pt x="463329" y="630181"/>
                  <a:pt x="471340" y="622170"/>
                </a:cubicBezTo>
                <a:cubicBezTo>
                  <a:pt x="479351" y="614159"/>
                  <a:pt x="490194" y="609601"/>
                  <a:pt x="499621" y="603316"/>
                </a:cubicBezTo>
                <a:cubicBezTo>
                  <a:pt x="502763" y="593889"/>
                  <a:pt x="502841" y="582795"/>
                  <a:pt x="509048" y="575036"/>
                </a:cubicBezTo>
                <a:cubicBezTo>
                  <a:pt x="516126" y="566189"/>
                  <a:pt x="533120" y="566701"/>
                  <a:pt x="537328" y="556182"/>
                </a:cubicBezTo>
                <a:cubicBezTo>
                  <a:pt x="542756" y="542613"/>
                  <a:pt x="512390" y="507142"/>
                  <a:pt x="509048" y="499621"/>
                </a:cubicBezTo>
                <a:cubicBezTo>
                  <a:pt x="500977" y="481460"/>
                  <a:pt x="490194" y="443060"/>
                  <a:pt x="490194" y="443060"/>
                </a:cubicBezTo>
                <a:cubicBezTo>
                  <a:pt x="487052" y="408495"/>
                  <a:pt x="486799" y="373544"/>
                  <a:pt x="480767" y="339365"/>
                </a:cubicBezTo>
                <a:cubicBezTo>
                  <a:pt x="477313" y="319794"/>
                  <a:pt x="468198" y="301658"/>
                  <a:pt x="461914" y="282805"/>
                </a:cubicBezTo>
                <a:cubicBezTo>
                  <a:pt x="458772" y="273378"/>
                  <a:pt x="452487" y="264461"/>
                  <a:pt x="452487" y="254524"/>
                </a:cubicBezTo>
                <a:lnTo>
                  <a:pt x="452487" y="28281"/>
                </a:lnTo>
              </a:path>
            </a:pathLst>
          </a:custGeom>
          <a:ln w="444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Rectangle 9"/>
          <p:cNvSpPr/>
          <p:nvPr/>
        </p:nvSpPr>
        <p:spPr>
          <a:xfrm>
            <a:off x="7239000" y="2133600"/>
            <a:ext cx="381000" cy="3276600"/>
          </a:xfrm>
          <a:prstGeom prst="rect">
            <a:avLst/>
          </a:prstGeom>
          <a:solidFill>
            <a:schemeClr val="tx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10"/>
          <p:cNvSpPr/>
          <p:nvPr/>
        </p:nvSpPr>
        <p:spPr>
          <a:xfrm>
            <a:off x="7162800" y="5410200"/>
            <a:ext cx="542756" cy="364504"/>
          </a:xfrm>
          <a:custGeom>
            <a:avLst/>
            <a:gdLst>
              <a:gd name="connsiteX0" fmla="*/ 84842 w 542756"/>
              <a:gd name="connsiteY0" fmla="*/ 0 h 669304"/>
              <a:gd name="connsiteX1" fmla="*/ 75415 w 542756"/>
              <a:gd name="connsiteY1" fmla="*/ 28281 h 669304"/>
              <a:gd name="connsiteX2" fmla="*/ 47134 w 542756"/>
              <a:gd name="connsiteY2" fmla="*/ 47134 h 669304"/>
              <a:gd name="connsiteX3" fmla="*/ 28281 w 542756"/>
              <a:gd name="connsiteY3" fmla="*/ 103695 h 669304"/>
              <a:gd name="connsiteX4" fmla="*/ 47134 w 542756"/>
              <a:gd name="connsiteY4" fmla="*/ 131976 h 669304"/>
              <a:gd name="connsiteX5" fmla="*/ 75415 w 542756"/>
              <a:gd name="connsiteY5" fmla="*/ 160256 h 669304"/>
              <a:gd name="connsiteX6" fmla="*/ 84842 w 542756"/>
              <a:gd name="connsiteY6" fmla="*/ 188537 h 669304"/>
              <a:gd name="connsiteX7" fmla="*/ 75415 w 542756"/>
              <a:gd name="connsiteY7" fmla="*/ 235671 h 669304"/>
              <a:gd name="connsiteX8" fmla="*/ 18854 w 542756"/>
              <a:gd name="connsiteY8" fmla="*/ 273378 h 669304"/>
              <a:gd name="connsiteX9" fmla="*/ 0 w 542756"/>
              <a:gd name="connsiteY9" fmla="*/ 301658 h 669304"/>
              <a:gd name="connsiteX10" fmla="*/ 37707 w 542756"/>
              <a:gd name="connsiteY10" fmla="*/ 386499 h 669304"/>
              <a:gd name="connsiteX11" fmla="*/ 56561 w 542756"/>
              <a:gd name="connsiteY11" fmla="*/ 443060 h 669304"/>
              <a:gd name="connsiteX12" fmla="*/ 65988 w 542756"/>
              <a:gd name="connsiteY12" fmla="*/ 471341 h 669304"/>
              <a:gd name="connsiteX13" fmla="*/ 75415 w 542756"/>
              <a:gd name="connsiteY13" fmla="*/ 546755 h 669304"/>
              <a:gd name="connsiteX14" fmla="*/ 235670 w 542756"/>
              <a:gd name="connsiteY14" fmla="*/ 593889 h 669304"/>
              <a:gd name="connsiteX15" fmla="*/ 245097 w 542756"/>
              <a:gd name="connsiteY15" fmla="*/ 622170 h 669304"/>
              <a:gd name="connsiteX16" fmla="*/ 301658 w 542756"/>
              <a:gd name="connsiteY16" fmla="*/ 669304 h 669304"/>
              <a:gd name="connsiteX17" fmla="*/ 424206 w 542756"/>
              <a:gd name="connsiteY17" fmla="*/ 659877 h 669304"/>
              <a:gd name="connsiteX18" fmla="*/ 452487 w 542756"/>
              <a:gd name="connsiteY18" fmla="*/ 650450 h 669304"/>
              <a:gd name="connsiteX19" fmla="*/ 471340 w 542756"/>
              <a:gd name="connsiteY19" fmla="*/ 622170 h 669304"/>
              <a:gd name="connsiteX20" fmla="*/ 499621 w 542756"/>
              <a:gd name="connsiteY20" fmla="*/ 603316 h 669304"/>
              <a:gd name="connsiteX21" fmla="*/ 509048 w 542756"/>
              <a:gd name="connsiteY21" fmla="*/ 575036 h 669304"/>
              <a:gd name="connsiteX22" fmla="*/ 537328 w 542756"/>
              <a:gd name="connsiteY22" fmla="*/ 556182 h 669304"/>
              <a:gd name="connsiteX23" fmla="*/ 509048 w 542756"/>
              <a:gd name="connsiteY23" fmla="*/ 499621 h 669304"/>
              <a:gd name="connsiteX24" fmla="*/ 490194 w 542756"/>
              <a:gd name="connsiteY24" fmla="*/ 443060 h 669304"/>
              <a:gd name="connsiteX25" fmla="*/ 480767 w 542756"/>
              <a:gd name="connsiteY25" fmla="*/ 339365 h 669304"/>
              <a:gd name="connsiteX26" fmla="*/ 461914 w 542756"/>
              <a:gd name="connsiteY26" fmla="*/ 282805 h 669304"/>
              <a:gd name="connsiteX27" fmla="*/ 452487 w 542756"/>
              <a:gd name="connsiteY27" fmla="*/ 254524 h 669304"/>
              <a:gd name="connsiteX28" fmla="*/ 452487 w 542756"/>
              <a:gd name="connsiteY28" fmla="*/ 28281 h 669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42756" h="669304">
                <a:moveTo>
                  <a:pt x="84842" y="0"/>
                </a:moveTo>
                <a:cubicBezTo>
                  <a:pt x="81700" y="9427"/>
                  <a:pt x="81623" y="20522"/>
                  <a:pt x="75415" y="28281"/>
                </a:cubicBezTo>
                <a:cubicBezTo>
                  <a:pt x="68337" y="37128"/>
                  <a:pt x="53139" y="37526"/>
                  <a:pt x="47134" y="47134"/>
                </a:cubicBezTo>
                <a:cubicBezTo>
                  <a:pt x="36601" y="63987"/>
                  <a:pt x="28281" y="103695"/>
                  <a:pt x="28281" y="103695"/>
                </a:cubicBezTo>
                <a:cubicBezTo>
                  <a:pt x="34565" y="113122"/>
                  <a:pt x="39881" y="123272"/>
                  <a:pt x="47134" y="131976"/>
                </a:cubicBezTo>
                <a:cubicBezTo>
                  <a:pt x="55669" y="142218"/>
                  <a:pt x="68020" y="149164"/>
                  <a:pt x="75415" y="160256"/>
                </a:cubicBezTo>
                <a:cubicBezTo>
                  <a:pt x="80927" y="168524"/>
                  <a:pt x="81700" y="179110"/>
                  <a:pt x="84842" y="188537"/>
                </a:cubicBezTo>
                <a:cubicBezTo>
                  <a:pt x="81700" y="204248"/>
                  <a:pt x="85252" y="223024"/>
                  <a:pt x="75415" y="235671"/>
                </a:cubicBezTo>
                <a:cubicBezTo>
                  <a:pt x="61504" y="253557"/>
                  <a:pt x="18854" y="273378"/>
                  <a:pt x="18854" y="273378"/>
                </a:cubicBezTo>
                <a:cubicBezTo>
                  <a:pt x="12569" y="282805"/>
                  <a:pt x="0" y="290328"/>
                  <a:pt x="0" y="301658"/>
                </a:cubicBezTo>
                <a:cubicBezTo>
                  <a:pt x="0" y="357790"/>
                  <a:pt x="20621" y="348055"/>
                  <a:pt x="37707" y="386499"/>
                </a:cubicBezTo>
                <a:cubicBezTo>
                  <a:pt x="45778" y="404660"/>
                  <a:pt x="50276" y="424206"/>
                  <a:pt x="56561" y="443060"/>
                </a:cubicBezTo>
                <a:lnTo>
                  <a:pt x="65988" y="471341"/>
                </a:lnTo>
                <a:cubicBezTo>
                  <a:pt x="69130" y="496479"/>
                  <a:pt x="62650" y="524872"/>
                  <a:pt x="75415" y="546755"/>
                </a:cubicBezTo>
                <a:cubicBezTo>
                  <a:pt x="105717" y="598701"/>
                  <a:pt x="193863" y="590088"/>
                  <a:pt x="235670" y="593889"/>
                </a:cubicBezTo>
                <a:cubicBezTo>
                  <a:pt x="238812" y="603316"/>
                  <a:pt x="239585" y="613902"/>
                  <a:pt x="245097" y="622170"/>
                </a:cubicBezTo>
                <a:cubicBezTo>
                  <a:pt x="259612" y="643942"/>
                  <a:pt x="280792" y="655393"/>
                  <a:pt x="301658" y="669304"/>
                </a:cubicBezTo>
                <a:cubicBezTo>
                  <a:pt x="342507" y="666162"/>
                  <a:pt x="383552" y="664959"/>
                  <a:pt x="424206" y="659877"/>
                </a:cubicBezTo>
                <a:cubicBezTo>
                  <a:pt x="434066" y="658644"/>
                  <a:pt x="444728" y="656658"/>
                  <a:pt x="452487" y="650450"/>
                </a:cubicBezTo>
                <a:cubicBezTo>
                  <a:pt x="461334" y="643373"/>
                  <a:pt x="463329" y="630181"/>
                  <a:pt x="471340" y="622170"/>
                </a:cubicBezTo>
                <a:cubicBezTo>
                  <a:pt x="479351" y="614159"/>
                  <a:pt x="490194" y="609601"/>
                  <a:pt x="499621" y="603316"/>
                </a:cubicBezTo>
                <a:cubicBezTo>
                  <a:pt x="502763" y="593889"/>
                  <a:pt x="502841" y="582795"/>
                  <a:pt x="509048" y="575036"/>
                </a:cubicBezTo>
                <a:cubicBezTo>
                  <a:pt x="516126" y="566189"/>
                  <a:pt x="533120" y="566701"/>
                  <a:pt x="537328" y="556182"/>
                </a:cubicBezTo>
                <a:cubicBezTo>
                  <a:pt x="542756" y="542613"/>
                  <a:pt x="512390" y="507142"/>
                  <a:pt x="509048" y="499621"/>
                </a:cubicBezTo>
                <a:cubicBezTo>
                  <a:pt x="500977" y="481460"/>
                  <a:pt x="490194" y="443060"/>
                  <a:pt x="490194" y="443060"/>
                </a:cubicBezTo>
                <a:cubicBezTo>
                  <a:pt x="487052" y="408495"/>
                  <a:pt x="486799" y="373544"/>
                  <a:pt x="480767" y="339365"/>
                </a:cubicBezTo>
                <a:cubicBezTo>
                  <a:pt x="477313" y="319794"/>
                  <a:pt x="468198" y="301658"/>
                  <a:pt x="461914" y="282805"/>
                </a:cubicBezTo>
                <a:cubicBezTo>
                  <a:pt x="458772" y="273378"/>
                  <a:pt x="452487" y="264461"/>
                  <a:pt x="452487" y="254524"/>
                </a:cubicBezTo>
                <a:lnTo>
                  <a:pt x="452487" y="28281"/>
                </a:lnTo>
              </a:path>
            </a:pathLst>
          </a:custGeom>
          <a:ln w="444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p:cNvSpPr txBox="1"/>
          <p:nvPr/>
        </p:nvSpPr>
        <p:spPr>
          <a:xfrm>
            <a:off x="762000" y="304800"/>
            <a:ext cx="7172413" cy="646331"/>
          </a:xfrm>
          <a:prstGeom prst="rect">
            <a:avLst/>
          </a:prstGeom>
          <a:noFill/>
        </p:spPr>
        <p:txBody>
          <a:bodyPr wrap="none" rtlCol="0">
            <a:spAutoFit/>
          </a:bodyPr>
          <a:lstStyle/>
          <a:p>
            <a:r>
              <a:rPr lang="en-US" b="1" dirty="0" smtClean="0"/>
              <a:t>POTENTIOMETRIC SURFACE </a:t>
            </a:r>
            <a:r>
              <a:rPr lang="en-US" dirty="0" smtClean="0"/>
              <a:t>– THE LEVEL TO WHICH WATER WILL RISE IN A </a:t>
            </a:r>
          </a:p>
          <a:p>
            <a:r>
              <a:rPr lang="en-US" dirty="0" smtClean="0"/>
              <a:t>TIGHTLY CASED WELL</a:t>
            </a:r>
            <a:endParaRPr lang="en-US" dirty="0"/>
          </a:p>
        </p:txBody>
      </p:sp>
      <p:sp>
        <p:nvSpPr>
          <p:cNvPr id="13" name="TextBox 12"/>
          <p:cNvSpPr txBox="1"/>
          <p:nvPr/>
        </p:nvSpPr>
        <p:spPr>
          <a:xfrm>
            <a:off x="4648200" y="990600"/>
            <a:ext cx="1878463" cy="646331"/>
          </a:xfrm>
          <a:prstGeom prst="rect">
            <a:avLst/>
          </a:prstGeom>
          <a:noFill/>
        </p:spPr>
        <p:txBody>
          <a:bodyPr wrap="none" rtlCol="0">
            <a:spAutoFit/>
          </a:bodyPr>
          <a:lstStyle/>
          <a:p>
            <a:r>
              <a:rPr lang="en-US" dirty="0" smtClean="0"/>
              <a:t>UFA WELL FLOWS</a:t>
            </a:r>
          </a:p>
          <a:p>
            <a:r>
              <a:rPr lang="en-US" dirty="0" smtClean="0"/>
              <a:t>AT LAND SURFACE</a:t>
            </a:r>
          </a:p>
        </p:txBody>
      </p:sp>
      <p:sp>
        <p:nvSpPr>
          <p:cNvPr id="14" name="TextBox 13"/>
          <p:cNvSpPr txBox="1"/>
          <p:nvPr/>
        </p:nvSpPr>
        <p:spPr>
          <a:xfrm>
            <a:off x="1981200" y="1219200"/>
            <a:ext cx="1782667" cy="646331"/>
          </a:xfrm>
          <a:prstGeom prst="rect">
            <a:avLst/>
          </a:prstGeom>
          <a:noFill/>
        </p:spPr>
        <p:txBody>
          <a:bodyPr wrap="none" rtlCol="0">
            <a:spAutoFit/>
          </a:bodyPr>
          <a:lstStyle/>
          <a:p>
            <a:r>
              <a:rPr lang="en-US" dirty="0" smtClean="0"/>
              <a:t>UFA WELL LEVEL</a:t>
            </a:r>
          </a:p>
          <a:p>
            <a:r>
              <a:rPr lang="en-US" dirty="0" smtClean="0"/>
              <a:t>BELOW GROUND</a:t>
            </a:r>
          </a:p>
        </p:txBody>
      </p:sp>
      <p:sp>
        <p:nvSpPr>
          <p:cNvPr id="15" name="TextBox 14"/>
          <p:cNvSpPr txBox="1"/>
          <p:nvPr/>
        </p:nvSpPr>
        <p:spPr>
          <a:xfrm>
            <a:off x="6705600" y="914400"/>
            <a:ext cx="1861279" cy="923330"/>
          </a:xfrm>
          <a:prstGeom prst="rect">
            <a:avLst/>
          </a:prstGeom>
          <a:noFill/>
        </p:spPr>
        <p:txBody>
          <a:bodyPr wrap="none" rtlCol="0">
            <a:spAutoFit/>
          </a:bodyPr>
          <a:lstStyle/>
          <a:p>
            <a:r>
              <a:rPr lang="en-US" dirty="0" smtClean="0"/>
              <a:t>LFA LEVEL CAN BE</a:t>
            </a:r>
          </a:p>
          <a:p>
            <a:r>
              <a:rPr lang="en-US" dirty="0" smtClean="0"/>
              <a:t>DIFFERENT THAN</a:t>
            </a:r>
          </a:p>
          <a:p>
            <a:r>
              <a:rPr lang="en-US" dirty="0" smtClean="0"/>
              <a:t>UFA WELL</a:t>
            </a:r>
          </a:p>
        </p:txBody>
      </p:sp>
      <p:cxnSp>
        <p:nvCxnSpPr>
          <p:cNvPr id="17" name="Straight Arrow Connector 16"/>
          <p:cNvCxnSpPr/>
          <p:nvPr/>
        </p:nvCxnSpPr>
        <p:spPr>
          <a:xfrm>
            <a:off x="5562600" y="1752600"/>
            <a:ext cx="304800" cy="609600"/>
          </a:xfrm>
          <a:prstGeom prst="straightConnector1">
            <a:avLst/>
          </a:prstGeom>
          <a:ln w="22225">
            <a:tailEnd type="arrow"/>
          </a:ln>
        </p:spPr>
        <p:style>
          <a:lnRef idx="1">
            <a:schemeClr val="accent1"/>
          </a:lnRef>
          <a:fillRef idx="0">
            <a:schemeClr val="accent1"/>
          </a:fillRef>
          <a:effectRef idx="0">
            <a:schemeClr val="accent1"/>
          </a:effectRef>
          <a:fontRef idx="minor">
            <a:schemeClr val="tx1"/>
          </a:fontRef>
        </p:style>
      </p:cxnSp>
      <p:sp>
        <p:nvSpPr>
          <p:cNvPr id="18" name="TextBox 17"/>
          <p:cNvSpPr txBox="1"/>
          <p:nvPr/>
        </p:nvSpPr>
        <p:spPr>
          <a:xfrm>
            <a:off x="3276600" y="2819400"/>
            <a:ext cx="1759264" cy="369332"/>
          </a:xfrm>
          <a:prstGeom prst="rect">
            <a:avLst/>
          </a:prstGeom>
          <a:noFill/>
        </p:spPr>
        <p:txBody>
          <a:bodyPr wrap="none" rtlCol="0">
            <a:spAutoFit/>
          </a:bodyPr>
          <a:lstStyle/>
          <a:p>
            <a:r>
              <a:rPr lang="en-US" dirty="0" smtClean="0"/>
              <a:t>CASED INTERVAL</a:t>
            </a:r>
            <a:endParaRPr lang="en-US" dirty="0"/>
          </a:p>
        </p:txBody>
      </p:sp>
      <p:sp>
        <p:nvSpPr>
          <p:cNvPr id="19" name="Right Brace 18"/>
          <p:cNvSpPr/>
          <p:nvPr/>
        </p:nvSpPr>
        <p:spPr>
          <a:xfrm>
            <a:off x="2971800" y="3886200"/>
            <a:ext cx="381000" cy="609600"/>
          </a:xfrm>
          <a:prstGeom prst="rightBrace">
            <a:avLst/>
          </a:prstGeom>
          <a:ln w="317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Right Brace 19"/>
          <p:cNvSpPr/>
          <p:nvPr/>
        </p:nvSpPr>
        <p:spPr>
          <a:xfrm>
            <a:off x="2895600" y="2209800"/>
            <a:ext cx="381000" cy="1524000"/>
          </a:xfrm>
          <a:prstGeom prst="rightBrace">
            <a:avLst/>
          </a:prstGeom>
          <a:ln w="3175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p:cNvSpPr txBox="1"/>
          <p:nvPr/>
        </p:nvSpPr>
        <p:spPr>
          <a:xfrm>
            <a:off x="3276600" y="4114800"/>
            <a:ext cx="2233753" cy="369332"/>
          </a:xfrm>
          <a:prstGeom prst="rect">
            <a:avLst/>
          </a:prstGeom>
          <a:noFill/>
        </p:spPr>
        <p:txBody>
          <a:bodyPr wrap="none" rtlCol="0">
            <a:spAutoFit/>
          </a:bodyPr>
          <a:lstStyle/>
          <a:p>
            <a:r>
              <a:rPr lang="en-US" dirty="0" smtClean="0"/>
              <a:t>OPEN HOLE INTERVAL</a:t>
            </a:r>
            <a:endParaRPr lang="en-US"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5" name="TextBox 4"/>
          <p:cNvSpPr txBox="1"/>
          <p:nvPr/>
        </p:nvSpPr>
        <p:spPr>
          <a:xfrm>
            <a:off x="914400" y="533400"/>
            <a:ext cx="7090595" cy="369332"/>
          </a:xfrm>
          <a:prstGeom prst="rect">
            <a:avLst/>
          </a:prstGeom>
          <a:noFill/>
        </p:spPr>
        <p:txBody>
          <a:bodyPr wrap="none" rtlCol="0">
            <a:spAutoFit/>
          </a:bodyPr>
          <a:lstStyle/>
          <a:p>
            <a:r>
              <a:rPr lang="en-US" dirty="0" smtClean="0"/>
              <a:t>EXAMPLE POTENTIOMETRIC SURFACE MAP OF UPPER FLORIDAN AQUIFER</a:t>
            </a:r>
            <a:endParaRPr lang="en-US" dirty="0"/>
          </a:p>
        </p:txBody>
      </p:sp>
      <p:sp>
        <p:nvSpPr>
          <p:cNvPr id="14" name="TextBox 13"/>
          <p:cNvSpPr txBox="1"/>
          <p:nvPr/>
        </p:nvSpPr>
        <p:spPr>
          <a:xfrm>
            <a:off x="228600" y="5181600"/>
            <a:ext cx="3619452" cy="369332"/>
          </a:xfrm>
          <a:prstGeom prst="rect">
            <a:avLst/>
          </a:prstGeom>
          <a:solidFill>
            <a:schemeClr val="bg1"/>
          </a:solidFill>
        </p:spPr>
        <p:txBody>
          <a:bodyPr wrap="none" rtlCol="0">
            <a:spAutoFit/>
          </a:bodyPr>
          <a:lstStyle/>
          <a:p>
            <a:r>
              <a:rPr lang="en-US" dirty="0" smtClean="0"/>
              <a:t>Low relief or poorly defined gradient</a:t>
            </a:r>
            <a:endParaRPr lang="en-US" dirty="0"/>
          </a:p>
        </p:txBody>
      </p:sp>
      <p:sp>
        <p:nvSpPr>
          <p:cNvPr id="15" name="TextBox 14"/>
          <p:cNvSpPr txBox="1"/>
          <p:nvPr/>
        </p:nvSpPr>
        <p:spPr>
          <a:xfrm>
            <a:off x="1905000" y="5791200"/>
            <a:ext cx="5965223" cy="615553"/>
          </a:xfrm>
          <a:prstGeom prst="rect">
            <a:avLst/>
          </a:prstGeom>
          <a:solidFill>
            <a:schemeClr val="bg1"/>
          </a:solidFill>
        </p:spPr>
        <p:txBody>
          <a:bodyPr wrap="none" rtlCol="0">
            <a:spAutoFit/>
          </a:bodyPr>
          <a:lstStyle/>
          <a:p>
            <a:r>
              <a:rPr lang="en-US" dirty="0" err="1" smtClean="0"/>
              <a:t>Springshed</a:t>
            </a:r>
            <a:r>
              <a:rPr lang="en-US" dirty="0" smtClean="0"/>
              <a:t> boundary and 2, 10, 100, 1000 year capture zones</a:t>
            </a:r>
          </a:p>
          <a:p>
            <a:r>
              <a:rPr lang="en-US" sz="1600" dirty="0" smtClean="0"/>
              <a:t>(USGS MODFLOW)</a:t>
            </a:r>
            <a:endParaRPr lang="en-US" sz="1600" dirty="0"/>
          </a:p>
        </p:txBody>
      </p:sp>
      <p:pic>
        <p:nvPicPr>
          <p:cNvPr id="7170" name="Picture 2"/>
          <p:cNvPicPr>
            <a:picLocks noChangeAspect="1" noChangeArrowheads="1"/>
          </p:cNvPicPr>
          <p:nvPr/>
        </p:nvPicPr>
        <p:blipFill>
          <a:blip r:embed="rId3" cstate="print"/>
          <a:srcRect/>
          <a:stretch>
            <a:fillRect/>
          </a:stretch>
        </p:blipFill>
        <p:spPr bwMode="auto">
          <a:xfrm>
            <a:off x="381000" y="990600"/>
            <a:ext cx="7195219" cy="4191000"/>
          </a:xfrm>
          <a:prstGeom prst="rect">
            <a:avLst/>
          </a:prstGeom>
          <a:noFill/>
          <a:ln w="9525">
            <a:noFill/>
            <a:miter lim="800000"/>
            <a:headEnd/>
            <a:tailEnd/>
          </a:ln>
        </p:spPr>
      </p:pic>
      <p:cxnSp>
        <p:nvCxnSpPr>
          <p:cNvPr id="7" name="Straight Arrow Connector 6"/>
          <p:cNvCxnSpPr/>
          <p:nvPr/>
        </p:nvCxnSpPr>
        <p:spPr>
          <a:xfrm flipH="1">
            <a:off x="3962400" y="914400"/>
            <a:ext cx="3886200" cy="22860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9" idx="1"/>
          </p:cNvCxnSpPr>
          <p:nvPr/>
        </p:nvCxnSpPr>
        <p:spPr>
          <a:xfrm flipH="1">
            <a:off x="4191000" y="2546866"/>
            <a:ext cx="1812681" cy="577334"/>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1752600" y="2667000"/>
            <a:ext cx="1371600" cy="251460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7772400" y="838200"/>
            <a:ext cx="1050800" cy="369332"/>
          </a:xfrm>
          <a:prstGeom prst="rect">
            <a:avLst/>
          </a:prstGeom>
          <a:solidFill>
            <a:schemeClr val="bg1"/>
          </a:solidFill>
        </p:spPr>
        <p:txBody>
          <a:bodyPr wrap="none" rtlCol="0">
            <a:spAutoFit/>
          </a:bodyPr>
          <a:lstStyle/>
          <a:p>
            <a:r>
              <a:rPr lang="en-US" dirty="0" smtClean="0"/>
              <a:t>Recharge</a:t>
            </a:r>
            <a:endParaRPr lang="en-US" dirty="0"/>
          </a:p>
        </p:txBody>
      </p:sp>
      <p:sp>
        <p:nvSpPr>
          <p:cNvPr id="9" name="TextBox 8"/>
          <p:cNvSpPr txBox="1"/>
          <p:nvPr/>
        </p:nvSpPr>
        <p:spPr>
          <a:xfrm>
            <a:off x="6003681" y="2362200"/>
            <a:ext cx="3015762" cy="369332"/>
          </a:xfrm>
          <a:prstGeom prst="rect">
            <a:avLst/>
          </a:prstGeom>
          <a:solidFill>
            <a:schemeClr val="bg1"/>
          </a:solidFill>
        </p:spPr>
        <p:txBody>
          <a:bodyPr wrap="none" rtlCol="0">
            <a:spAutoFit/>
          </a:bodyPr>
          <a:lstStyle/>
          <a:p>
            <a:r>
              <a:rPr lang="en-US" dirty="0" smtClean="0"/>
              <a:t>Silver Springs Group discharge</a:t>
            </a:r>
            <a:endParaRPr lang="en-US" dirty="0"/>
          </a:p>
        </p:txBody>
      </p:sp>
      <p:cxnSp>
        <p:nvCxnSpPr>
          <p:cNvPr id="22" name="Straight Arrow Connector 21"/>
          <p:cNvCxnSpPr>
            <a:stCxn id="15" idx="0"/>
          </p:cNvCxnSpPr>
          <p:nvPr/>
        </p:nvCxnSpPr>
        <p:spPr>
          <a:xfrm flipH="1" flipV="1">
            <a:off x="3657600" y="3886200"/>
            <a:ext cx="1230012" cy="1905000"/>
          </a:xfrm>
          <a:prstGeom prst="straightConnector1">
            <a:avLst/>
          </a:prstGeom>
          <a:ln w="4445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050" name="Picture 2"/>
          <p:cNvPicPr>
            <a:picLocks noChangeAspect="1" noChangeArrowheads="1"/>
          </p:cNvPicPr>
          <p:nvPr/>
        </p:nvPicPr>
        <p:blipFill>
          <a:blip r:embed="rId3" cstate="print"/>
          <a:srcRect/>
          <a:stretch>
            <a:fillRect/>
          </a:stretch>
        </p:blipFill>
        <p:spPr bwMode="auto">
          <a:xfrm>
            <a:off x="762000" y="1905000"/>
            <a:ext cx="7651750" cy="3219450"/>
          </a:xfrm>
          <a:prstGeom prst="rect">
            <a:avLst/>
          </a:prstGeom>
          <a:noFill/>
          <a:ln w="9525">
            <a:noFill/>
            <a:miter lim="800000"/>
            <a:headEnd/>
            <a:tailEnd/>
          </a:ln>
        </p:spPr>
      </p:pic>
      <p:sp>
        <p:nvSpPr>
          <p:cNvPr id="5" name="TextBox 4"/>
          <p:cNvSpPr txBox="1"/>
          <p:nvPr/>
        </p:nvSpPr>
        <p:spPr>
          <a:xfrm>
            <a:off x="1447800" y="609600"/>
            <a:ext cx="7162800" cy="1015663"/>
          </a:xfrm>
          <a:prstGeom prst="rect">
            <a:avLst/>
          </a:prstGeom>
          <a:noFill/>
        </p:spPr>
        <p:txBody>
          <a:bodyPr wrap="square" rtlCol="0">
            <a:spAutoFit/>
          </a:bodyPr>
          <a:lstStyle/>
          <a:p>
            <a:r>
              <a:rPr lang="en-US" sz="2000" b="1" dirty="0" smtClean="0"/>
              <a:t>The Lower Floridan Aquifer has it’s own potentiometric surface that can be above, below, or equal to the Upper Floridan Aquifer potentiometric surface.</a:t>
            </a:r>
            <a:endParaRPr lang="en-US" sz="2000" b="1" dirty="0"/>
          </a:p>
        </p:txBody>
      </p:sp>
      <p:sp>
        <p:nvSpPr>
          <p:cNvPr id="6" name="TextBox 5"/>
          <p:cNvSpPr txBox="1"/>
          <p:nvPr/>
        </p:nvSpPr>
        <p:spPr>
          <a:xfrm>
            <a:off x="990600" y="5334000"/>
            <a:ext cx="7696200" cy="430887"/>
          </a:xfrm>
          <a:prstGeom prst="rect">
            <a:avLst/>
          </a:prstGeom>
          <a:noFill/>
        </p:spPr>
        <p:txBody>
          <a:bodyPr wrap="square" rtlCol="0">
            <a:spAutoFit/>
          </a:bodyPr>
          <a:lstStyle/>
          <a:p>
            <a:r>
              <a:rPr lang="en-US" sz="1100" dirty="0" smtClean="0"/>
              <a:t>From : Geochemical and Isotopic Composition of Ground Water with Emphasis On Sources of Sulfate in the Upper Floridan Aquifer in Parts of Marion, Sumter, and  Citrus Counties, Florida. Laura A. Sacks, USGS Water-Re sources Investigation Report 95-4251</a:t>
            </a:r>
            <a:endParaRPr lang="en-US" sz="1100"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4" cstate="print"/>
          <a:stretch>
            <a:fillRect/>
          </a:stretch>
        </p:blipFill>
        <p:spPr>
          <a:xfrm>
            <a:off x="152400" y="5791204"/>
            <a:ext cx="838200" cy="838200"/>
          </a:xfrm>
          <a:prstGeom prst="rect">
            <a:avLst/>
          </a:prstGeom>
        </p:spPr>
      </p:pic>
      <p:pic>
        <p:nvPicPr>
          <p:cNvPr id="3" name="TESTAnimation1_TimeSeriesOfRasterizedPotMaps.wmv">
            <a:hlinkClick r:id="" action="ppaction://media"/>
          </p:cNvPr>
          <p:cNvPicPr>
            <a:picLocks noChangeAspect="1"/>
          </p:cNvPicPr>
          <p:nvPr>
            <a:videoFile r:link="rId2"/>
            <p:extLst>
              <p:ext uri="{DAA4B4D4-6D71-4841-9C94-3DE7FCFB9230}">
                <p14:media xmlns:p14="http://schemas.microsoft.com/office/powerpoint/2010/main" r:link="rId1"/>
              </p:ext>
            </p:extLst>
          </p:nvPr>
        </p:nvPicPr>
        <p:blipFill>
          <a:blip r:embed="rId5" cstate="print"/>
          <a:stretch>
            <a:fillRect/>
          </a:stretch>
        </p:blipFill>
        <p:spPr>
          <a:xfrm>
            <a:off x="990600" y="1447800"/>
            <a:ext cx="5943600" cy="4457700"/>
          </a:xfrm>
          <a:prstGeom prst="rect">
            <a:avLst/>
          </a:prstGeom>
        </p:spPr>
      </p:pic>
      <p:sp>
        <p:nvSpPr>
          <p:cNvPr id="5" name="TextBox 4"/>
          <p:cNvSpPr txBox="1"/>
          <p:nvPr/>
        </p:nvSpPr>
        <p:spPr>
          <a:xfrm>
            <a:off x="991952" y="457200"/>
            <a:ext cx="6693114" cy="1077218"/>
          </a:xfrm>
          <a:prstGeom prst="rect">
            <a:avLst/>
          </a:prstGeom>
          <a:noFill/>
        </p:spPr>
        <p:txBody>
          <a:bodyPr wrap="none" rtlCol="0">
            <a:spAutoFit/>
          </a:bodyPr>
          <a:lstStyle/>
          <a:p>
            <a:pPr algn="ctr"/>
            <a:r>
              <a:rPr lang="en-US" dirty="0" smtClean="0"/>
              <a:t>ANIMATION OF UPPER FLORIDAN POTENTIOMETRIC SURFACE</a:t>
            </a:r>
          </a:p>
          <a:p>
            <a:pPr algn="ctr"/>
            <a:r>
              <a:rPr lang="en-US" dirty="0" smtClean="0"/>
              <a:t>MAY 1978- SEPTEMBER 2010 </a:t>
            </a:r>
          </a:p>
          <a:p>
            <a:pPr algn="ctr"/>
            <a:r>
              <a:rPr lang="en-US" sz="1400" dirty="0" smtClean="0"/>
              <a:t>(CLICK IMAGE TO START ANIMATION – movie file needs to be in directory of presentation </a:t>
            </a:r>
          </a:p>
          <a:p>
            <a:pPr algn="ctr"/>
            <a:r>
              <a:rPr lang="en-US" sz="1400" dirty="0" smtClean="0"/>
              <a:t>                                                     and will not work if viewing this as a </a:t>
            </a:r>
            <a:r>
              <a:rPr lang="en-US" sz="1400" dirty="0" err="1" smtClean="0"/>
              <a:t>pdf</a:t>
            </a:r>
            <a:r>
              <a:rPr lang="en-US" sz="1400" dirty="0" smtClean="0"/>
              <a:t>)</a:t>
            </a:r>
            <a:endParaRPr lang="en-US" sz="1400" dirty="0"/>
          </a:p>
        </p:txBody>
      </p:sp>
      <p:sp>
        <p:nvSpPr>
          <p:cNvPr id="6" name="TextBox 5"/>
          <p:cNvSpPr txBox="1"/>
          <p:nvPr/>
        </p:nvSpPr>
        <p:spPr>
          <a:xfrm>
            <a:off x="1676400" y="6019800"/>
            <a:ext cx="3127779" cy="246221"/>
          </a:xfrm>
          <a:prstGeom prst="rect">
            <a:avLst/>
          </a:prstGeom>
          <a:noFill/>
        </p:spPr>
        <p:txBody>
          <a:bodyPr wrap="none" rtlCol="0">
            <a:spAutoFit/>
          </a:bodyPr>
          <a:lstStyle/>
          <a:p>
            <a:r>
              <a:rPr lang="en-US" sz="1000" dirty="0" smtClean="0"/>
              <a:t>Test animation made by Jill Stokes, GIS analyst, SJRWMD</a:t>
            </a:r>
            <a:endParaRPr lang="en-US" sz="1000" dirty="0"/>
          </a:p>
        </p:txBody>
      </p:sp>
      <p:sp>
        <p:nvSpPr>
          <p:cNvPr id="7" name="Oval 6"/>
          <p:cNvSpPr/>
          <p:nvPr/>
        </p:nvSpPr>
        <p:spPr>
          <a:xfrm>
            <a:off x="3124200" y="3124200"/>
            <a:ext cx="838200" cy="6096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3"/>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3"/>
                                        </p:tgtEl>
                                      </p:cBhvr>
                                    </p:cmd>
                                  </p:childTnLst>
                                </p:cTn>
                              </p:par>
                            </p:childTnLst>
                          </p:cTn>
                        </p:par>
                      </p:childTnLst>
                    </p:cTn>
                  </p:par>
                </p:childTnLst>
              </p:cTn>
              <p:nextCondLst>
                <p:cond evt="onClick" delay="0">
                  <p:tgtEl>
                    <p:spTgt spid="3"/>
                  </p:tgtEl>
                </p:cond>
              </p:nextCondLst>
            </p:seq>
            <p:video>
              <p:cMediaNode>
                <p:cTn id="7" fill="hold" display="0">
                  <p:stCondLst>
                    <p:cond delay="indefinite"/>
                  </p:stCondLst>
                  <p:endCondLst>
                    <p:cond evt="onNext" delay="0">
                      <p:tgtEl>
                        <p:sldTgt/>
                      </p:tgtEl>
                    </p:cond>
                    <p:cond evt="onPrev" delay="0">
                      <p:tgtEl>
                        <p:sldTgt/>
                      </p:tgtEl>
                    </p:cond>
                  </p:endCondLst>
                </p:cTn>
                <p:tgtEl>
                  <p:spTgt spid="3"/>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052" name="Picture 4"/>
          <p:cNvPicPr>
            <a:picLocks noChangeAspect="1" noChangeArrowheads="1"/>
          </p:cNvPicPr>
          <p:nvPr/>
        </p:nvPicPr>
        <p:blipFill>
          <a:blip r:embed="rId3" cstate="print"/>
          <a:srcRect/>
          <a:stretch>
            <a:fillRect/>
          </a:stretch>
        </p:blipFill>
        <p:spPr bwMode="auto">
          <a:xfrm>
            <a:off x="685800" y="1676400"/>
            <a:ext cx="7689850" cy="1117600"/>
          </a:xfrm>
          <a:prstGeom prst="rect">
            <a:avLst/>
          </a:prstGeom>
          <a:noFill/>
          <a:ln w="9525">
            <a:noFill/>
            <a:miter lim="800000"/>
            <a:headEnd/>
            <a:tailEnd/>
          </a:ln>
        </p:spPr>
      </p:pic>
      <p:sp>
        <p:nvSpPr>
          <p:cNvPr id="6" name="TextBox 5"/>
          <p:cNvSpPr txBox="1"/>
          <p:nvPr/>
        </p:nvSpPr>
        <p:spPr>
          <a:xfrm>
            <a:off x="990600" y="609600"/>
            <a:ext cx="7148688" cy="1015663"/>
          </a:xfrm>
          <a:prstGeom prst="rect">
            <a:avLst/>
          </a:prstGeom>
          <a:noFill/>
        </p:spPr>
        <p:txBody>
          <a:bodyPr wrap="none" rtlCol="0">
            <a:spAutoFit/>
          </a:bodyPr>
          <a:lstStyle/>
          <a:p>
            <a:pPr algn="ctr"/>
            <a:r>
              <a:rPr lang="en-US" sz="2000" b="1" dirty="0" smtClean="0"/>
              <a:t>SILVER SPRINGS FLOWS BECAUSE THE POTENTIOMETRIC SURFACE</a:t>
            </a:r>
          </a:p>
          <a:p>
            <a:pPr algn="ctr"/>
            <a:r>
              <a:rPr lang="en-US" sz="2000" b="1" dirty="0" smtClean="0"/>
              <a:t> IS HIGHER THAN LAND SURFACE AND THERE ARE PATHWAYS</a:t>
            </a:r>
          </a:p>
          <a:p>
            <a:pPr algn="ctr"/>
            <a:r>
              <a:rPr lang="en-US" sz="2000" b="1" dirty="0" smtClean="0"/>
              <a:t>THROUGH THE CONFINING UNIT</a:t>
            </a:r>
            <a:endParaRPr lang="en-US" sz="2000" b="1" dirty="0"/>
          </a:p>
        </p:txBody>
      </p:sp>
      <p:sp>
        <p:nvSpPr>
          <p:cNvPr id="7" name="TextBox 6"/>
          <p:cNvSpPr txBox="1"/>
          <p:nvPr/>
        </p:nvSpPr>
        <p:spPr>
          <a:xfrm>
            <a:off x="1752600" y="5791200"/>
            <a:ext cx="5155194" cy="369332"/>
          </a:xfrm>
          <a:prstGeom prst="rect">
            <a:avLst/>
          </a:prstGeom>
          <a:noFill/>
        </p:spPr>
        <p:txBody>
          <a:bodyPr wrap="none" rtlCol="0">
            <a:spAutoFit/>
          </a:bodyPr>
          <a:lstStyle/>
          <a:p>
            <a:r>
              <a:rPr lang="en-US" b="1" dirty="0" smtClean="0"/>
              <a:t>SOME DISCHARGE FROM UFA AND SOME FROM LFA</a:t>
            </a:r>
            <a:endParaRPr lang="en-US" dirty="0"/>
          </a:p>
        </p:txBody>
      </p:sp>
      <p:cxnSp>
        <p:nvCxnSpPr>
          <p:cNvPr id="9" name="Straight Arrow Connector 8"/>
          <p:cNvCxnSpPr>
            <a:stCxn id="6" idx="2"/>
          </p:cNvCxnSpPr>
          <p:nvPr/>
        </p:nvCxnSpPr>
        <p:spPr>
          <a:xfrm>
            <a:off x="4564944" y="1625263"/>
            <a:ext cx="159456" cy="432137"/>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nvGrpSpPr>
          <p:cNvPr id="11" name="Group 10"/>
          <p:cNvGrpSpPr/>
          <p:nvPr/>
        </p:nvGrpSpPr>
        <p:grpSpPr>
          <a:xfrm>
            <a:off x="1600201" y="3276601"/>
            <a:ext cx="5410200" cy="2514600"/>
            <a:chOff x="1371600" y="3161087"/>
            <a:chExt cx="5781675" cy="2921525"/>
          </a:xfrm>
        </p:grpSpPr>
        <p:pic>
          <p:nvPicPr>
            <p:cNvPr id="2050" name="Picture 2"/>
            <p:cNvPicPr>
              <a:picLocks noChangeAspect="1" noChangeArrowheads="1"/>
            </p:cNvPicPr>
            <p:nvPr/>
          </p:nvPicPr>
          <p:blipFill>
            <a:blip r:embed="rId4" cstate="print"/>
            <a:srcRect/>
            <a:stretch>
              <a:fillRect/>
            </a:stretch>
          </p:blipFill>
          <p:spPr bwMode="auto">
            <a:xfrm>
              <a:off x="1371600" y="3161087"/>
              <a:ext cx="5781675" cy="2921525"/>
            </a:xfrm>
            <a:prstGeom prst="rect">
              <a:avLst/>
            </a:prstGeom>
            <a:noFill/>
            <a:ln w="9525">
              <a:noFill/>
              <a:miter lim="800000"/>
              <a:headEnd/>
              <a:tailEnd/>
            </a:ln>
          </p:spPr>
        </p:pic>
        <p:sp>
          <p:nvSpPr>
            <p:cNvPr id="10" name="TextBox 9"/>
            <p:cNvSpPr txBox="1"/>
            <p:nvPr/>
          </p:nvSpPr>
          <p:spPr>
            <a:xfrm>
              <a:off x="1524000" y="5638800"/>
              <a:ext cx="4447500" cy="369332"/>
            </a:xfrm>
            <a:prstGeom prst="rect">
              <a:avLst/>
            </a:prstGeom>
            <a:solidFill>
              <a:schemeClr val="bg2"/>
            </a:solidFill>
          </p:spPr>
          <p:txBody>
            <a:bodyPr wrap="none" rtlCol="0">
              <a:spAutoFit/>
            </a:bodyPr>
            <a:lstStyle/>
            <a:p>
              <a:r>
                <a:rPr lang="en-US" dirty="0" smtClean="0"/>
                <a:t>Thermal imagery showing discharge locations</a:t>
              </a:r>
              <a:endParaRPr lang="en-US" dirty="0"/>
            </a:p>
          </p:txBody>
        </p:sp>
      </p:grpSp>
      <p:sp>
        <p:nvSpPr>
          <p:cNvPr id="12" name="TextBox 11"/>
          <p:cNvSpPr txBox="1"/>
          <p:nvPr/>
        </p:nvSpPr>
        <p:spPr>
          <a:xfrm>
            <a:off x="2514600" y="2819400"/>
            <a:ext cx="4241610" cy="369332"/>
          </a:xfrm>
          <a:prstGeom prst="rect">
            <a:avLst/>
          </a:prstGeom>
          <a:noFill/>
        </p:spPr>
        <p:txBody>
          <a:bodyPr wrap="none" rtlCol="0">
            <a:spAutoFit/>
          </a:bodyPr>
          <a:lstStyle/>
          <a:p>
            <a:r>
              <a:rPr lang="en-US" b="1" dirty="0" smtClean="0"/>
              <a:t>1995 UFA potentiometric surface (red line)</a:t>
            </a:r>
            <a:endParaRPr lang="en-US" b="1" dirty="0"/>
          </a:p>
        </p:txBody>
      </p:sp>
      <p:cxnSp>
        <p:nvCxnSpPr>
          <p:cNvPr id="14" name="Straight Arrow Connector 13"/>
          <p:cNvCxnSpPr/>
          <p:nvPr/>
        </p:nvCxnSpPr>
        <p:spPr>
          <a:xfrm flipH="1" flipV="1">
            <a:off x="2057400" y="2209800"/>
            <a:ext cx="457200" cy="609600"/>
          </a:xfrm>
          <a:prstGeom prst="straightConnector1">
            <a:avLst/>
          </a:prstGeom>
          <a:ln w="444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5" name="TextBox 4"/>
          <p:cNvSpPr txBox="1"/>
          <p:nvPr/>
        </p:nvSpPr>
        <p:spPr>
          <a:xfrm>
            <a:off x="1295400" y="2590800"/>
            <a:ext cx="6629400" cy="1323439"/>
          </a:xfrm>
          <a:prstGeom prst="rect">
            <a:avLst/>
          </a:prstGeom>
          <a:noFill/>
        </p:spPr>
        <p:txBody>
          <a:bodyPr wrap="square" rtlCol="0">
            <a:spAutoFit/>
          </a:bodyPr>
          <a:lstStyle/>
          <a:p>
            <a:pPr marL="342900" indent="-342900"/>
            <a:r>
              <a:rPr lang="en-US" sz="3200" b="1" dirty="0" smtClean="0"/>
              <a:t>MARION COUNTY HYDROGEOLOGY</a:t>
            </a:r>
          </a:p>
          <a:p>
            <a:pPr marL="342900" indent="-342900">
              <a:buFont typeface="+mj-lt"/>
              <a:buAutoNum type="arabicPeriod"/>
            </a:pPr>
            <a:endParaRPr lang="en-US" sz="2400" b="1" dirty="0" smtClean="0"/>
          </a:p>
          <a:p>
            <a:pPr marL="342900" indent="-342900">
              <a:buFont typeface="+mj-lt"/>
              <a:buAutoNum type="arabicPeriod"/>
            </a:pPr>
            <a:endParaRPr lang="en-US" sz="2400" b="1"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57200" y="990600"/>
            <a:ext cx="4314825" cy="3010443"/>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343400" y="3733800"/>
            <a:ext cx="4016375" cy="2836539"/>
          </a:xfrm>
          <a:prstGeom prst="rect">
            <a:avLst/>
          </a:prstGeom>
          <a:noFill/>
          <a:ln w="9525">
            <a:noFill/>
            <a:miter lim="800000"/>
            <a:headEnd/>
            <a:tailEnd/>
          </a:ln>
        </p:spPr>
      </p:pic>
      <p:sp>
        <p:nvSpPr>
          <p:cNvPr id="6" name="TextBox 5"/>
          <p:cNvSpPr txBox="1"/>
          <p:nvPr/>
        </p:nvSpPr>
        <p:spPr>
          <a:xfrm>
            <a:off x="5105400" y="533400"/>
            <a:ext cx="4038600" cy="1200329"/>
          </a:xfrm>
          <a:prstGeom prst="rect">
            <a:avLst/>
          </a:prstGeom>
          <a:noFill/>
        </p:spPr>
        <p:txBody>
          <a:bodyPr wrap="square" rtlCol="0">
            <a:spAutoFit/>
          </a:bodyPr>
          <a:lstStyle/>
          <a:p>
            <a:r>
              <a:rPr lang="en-US" dirty="0" smtClean="0"/>
              <a:t>A HYDROGRAPH CAN SHOW THE GRADIENT BETWEEN UPPER FLORIDAN AND LOWER FLORIDAN</a:t>
            </a:r>
          </a:p>
          <a:p>
            <a:r>
              <a:rPr lang="en-US" dirty="0" smtClean="0"/>
              <a:t>POTENTIOMETRIC SURFACE. </a:t>
            </a:r>
            <a:endParaRPr lang="en-US" dirty="0"/>
          </a:p>
        </p:txBody>
      </p:sp>
      <p:sp>
        <p:nvSpPr>
          <p:cNvPr id="7" name="TextBox 6"/>
          <p:cNvSpPr txBox="1"/>
          <p:nvPr/>
        </p:nvSpPr>
        <p:spPr>
          <a:xfrm>
            <a:off x="304800" y="4267200"/>
            <a:ext cx="3922099" cy="1754326"/>
          </a:xfrm>
          <a:prstGeom prst="rect">
            <a:avLst/>
          </a:prstGeom>
          <a:noFill/>
        </p:spPr>
        <p:txBody>
          <a:bodyPr wrap="square" rtlCol="0">
            <a:spAutoFit/>
          </a:bodyPr>
          <a:lstStyle/>
          <a:p>
            <a:r>
              <a:rPr lang="en-US" dirty="0" smtClean="0"/>
              <a:t>HYDROGRAPHS CAN ALSO SHOW WATER LEVEL CHANGES FROM DIFFERENT ZONES AT THE SAME SITE IN THE UPPER OR LOWER FLORIDAN.</a:t>
            </a:r>
          </a:p>
          <a:p>
            <a:endParaRPr lang="en-US" dirty="0" smtClean="0"/>
          </a:p>
          <a:p>
            <a:endParaRPr lang="en-US" dirty="0"/>
          </a:p>
        </p:txBody>
      </p:sp>
      <p:sp>
        <p:nvSpPr>
          <p:cNvPr id="8" name="TextBox 7"/>
          <p:cNvSpPr txBox="1"/>
          <p:nvPr/>
        </p:nvSpPr>
        <p:spPr>
          <a:xfrm>
            <a:off x="1447800" y="1981200"/>
            <a:ext cx="2221762" cy="369332"/>
          </a:xfrm>
          <a:prstGeom prst="rect">
            <a:avLst/>
          </a:prstGeom>
          <a:noFill/>
        </p:spPr>
        <p:txBody>
          <a:bodyPr wrap="none" rtlCol="0">
            <a:spAutoFit/>
          </a:bodyPr>
          <a:lstStyle/>
          <a:p>
            <a:r>
              <a:rPr lang="en-US" dirty="0" smtClean="0"/>
              <a:t>Red – UFA water level</a:t>
            </a:r>
            <a:endParaRPr lang="en-US" dirty="0"/>
          </a:p>
        </p:txBody>
      </p:sp>
      <p:sp>
        <p:nvSpPr>
          <p:cNvPr id="9" name="TextBox 8"/>
          <p:cNvSpPr txBox="1"/>
          <p:nvPr/>
        </p:nvSpPr>
        <p:spPr>
          <a:xfrm>
            <a:off x="1981200" y="2667000"/>
            <a:ext cx="2304349" cy="369332"/>
          </a:xfrm>
          <a:prstGeom prst="rect">
            <a:avLst/>
          </a:prstGeom>
          <a:noFill/>
        </p:spPr>
        <p:txBody>
          <a:bodyPr wrap="none" rtlCol="0">
            <a:spAutoFit/>
          </a:bodyPr>
          <a:lstStyle/>
          <a:p>
            <a:r>
              <a:rPr lang="en-US" dirty="0" smtClean="0"/>
              <a:t>Black – LFA water level</a:t>
            </a:r>
            <a:endParaRPr lang="en-US" dirty="0"/>
          </a:p>
        </p:txBody>
      </p:sp>
      <p:sp>
        <p:nvSpPr>
          <p:cNvPr id="10" name="TextBox 9"/>
          <p:cNvSpPr txBox="1"/>
          <p:nvPr/>
        </p:nvSpPr>
        <p:spPr>
          <a:xfrm>
            <a:off x="4953000" y="1828800"/>
            <a:ext cx="3948453" cy="1323439"/>
          </a:xfrm>
          <a:prstGeom prst="rect">
            <a:avLst/>
          </a:prstGeom>
          <a:noFill/>
        </p:spPr>
        <p:txBody>
          <a:bodyPr wrap="none" rtlCol="0">
            <a:spAutoFit/>
          </a:bodyPr>
          <a:lstStyle/>
          <a:p>
            <a:r>
              <a:rPr lang="en-US" sz="1600" dirty="0" smtClean="0"/>
              <a:t>AT THIS SITE THERE IS OVER 35’ DIFFERENCE</a:t>
            </a:r>
          </a:p>
          <a:p>
            <a:r>
              <a:rPr lang="en-US" sz="1600" dirty="0" smtClean="0"/>
              <a:t>IN WATER LEVEL ELEVATION BETWEEN THE </a:t>
            </a:r>
          </a:p>
          <a:p>
            <a:r>
              <a:rPr lang="en-US" sz="1600" dirty="0" smtClean="0"/>
              <a:t>TWO AQUIFERS SO WATER WOULD FLOW </a:t>
            </a:r>
          </a:p>
          <a:p>
            <a:r>
              <a:rPr lang="en-US" sz="1600" dirty="0" smtClean="0"/>
              <a:t>DOWN FROM UFA TO LFA IF A PATHWAY WAS</a:t>
            </a:r>
          </a:p>
          <a:p>
            <a:r>
              <a:rPr lang="en-US" sz="1600" dirty="0" smtClean="0"/>
              <a:t>PRESENT.</a:t>
            </a:r>
            <a:endParaRPr lang="en-US" sz="1600" dirty="0"/>
          </a:p>
        </p:txBody>
      </p:sp>
      <p:sp>
        <p:nvSpPr>
          <p:cNvPr id="11" name="TextBox 10"/>
          <p:cNvSpPr txBox="1"/>
          <p:nvPr/>
        </p:nvSpPr>
        <p:spPr>
          <a:xfrm>
            <a:off x="304800" y="304800"/>
            <a:ext cx="4724400" cy="646331"/>
          </a:xfrm>
          <a:prstGeom prst="rect">
            <a:avLst/>
          </a:prstGeom>
          <a:noFill/>
        </p:spPr>
        <p:txBody>
          <a:bodyPr wrap="square" rtlCol="0">
            <a:spAutoFit/>
          </a:bodyPr>
          <a:lstStyle/>
          <a:p>
            <a:r>
              <a:rPr lang="en-US" b="1" dirty="0" smtClean="0"/>
              <a:t>HYDROGRAPHS ARE MADE FROM MEASURING WATER LEVEL IN WELLS FOR A TIME INTERVAL</a:t>
            </a:r>
            <a:endParaRPr lang="en-US" b="1"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050" name="Picture 2"/>
          <p:cNvPicPr>
            <a:picLocks noChangeAspect="1" noChangeArrowheads="1"/>
          </p:cNvPicPr>
          <p:nvPr/>
        </p:nvPicPr>
        <p:blipFill>
          <a:blip r:embed="rId3" cstate="print"/>
          <a:srcRect/>
          <a:stretch>
            <a:fillRect/>
          </a:stretch>
        </p:blipFill>
        <p:spPr bwMode="auto">
          <a:xfrm>
            <a:off x="914400" y="1143000"/>
            <a:ext cx="7092718" cy="4876800"/>
          </a:xfrm>
          <a:prstGeom prst="rect">
            <a:avLst/>
          </a:prstGeom>
          <a:noFill/>
          <a:ln w="9525">
            <a:noFill/>
            <a:miter lim="800000"/>
            <a:headEnd/>
            <a:tailEnd/>
          </a:ln>
        </p:spPr>
      </p:pic>
      <p:pic>
        <p:nvPicPr>
          <p:cNvPr id="2051" name="Picture 3"/>
          <p:cNvPicPr>
            <a:picLocks noChangeAspect="1" noChangeArrowheads="1"/>
          </p:cNvPicPr>
          <p:nvPr/>
        </p:nvPicPr>
        <p:blipFill>
          <a:blip r:embed="rId4" cstate="print"/>
          <a:srcRect/>
          <a:stretch>
            <a:fillRect/>
          </a:stretch>
        </p:blipFill>
        <p:spPr bwMode="auto">
          <a:xfrm>
            <a:off x="990600" y="4724400"/>
            <a:ext cx="2381250" cy="1182414"/>
          </a:xfrm>
          <a:prstGeom prst="rect">
            <a:avLst/>
          </a:prstGeom>
          <a:noFill/>
          <a:ln w="9525">
            <a:noFill/>
            <a:miter lim="800000"/>
            <a:headEnd/>
            <a:tailEnd/>
          </a:ln>
        </p:spPr>
      </p:pic>
      <p:sp>
        <p:nvSpPr>
          <p:cNvPr id="5" name="TextBox 4"/>
          <p:cNvSpPr txBox="1"/>
          <p:nvPr/>
        </p:nvSpPr>
        <p:spPr>
          <a:xfrm>
            <a:off x="609600" y="609600"/>
            <a:ext cx="5913798" cy="461665"/>
          </a:xfrm>
          <a:prstGeom prst="rect">
            <a:avLst/>
          </a:prstGeom>
          <a:noFill/>
        </p:spPr>
        <p:txBody>
          <a:bodyPr wrap="none" rtlCol="0">
            <a:spAutoFit/>
          </a:bodyPr>
          <a:lstStyle/>
          <a:p>
            <a:r>
              <a:rPr lang="en-US" sz="2400" b="1" dirty="0" smtClean="0"/>
              <a:t>RECHARGE AND DISCHARGE IN THE SJRWMD</a:t>
            </a:r>
            <a:endParaRPr lang="en-US" sz="2400" b="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074" name="Picture 2"/>
          <p:cNvPicPr>
            <a:picLocks noChangeAspect="1" noChangeArrowheads="1"/>
          </p:cNvPicPr>
          <p:nvPr/>
        </p:nvPicPr>
        <p:blipFill>
          <a:blip r:embed="rId3" cstate="print"/>
          <a:srcRect/>
          <a:stretch>
            <a:fillRect/>
          </a:stretch>
        </p:blipFill>
        <p:spPr bwMode="auto">
          <a:xfrm>
            <a:off x="457200" y="838200"/>
            <a:ext cx="3765550" cy="476885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4572000" y="838200"/>
            <a:ext cx="3785801" cy="2743200"/>
          </a:xfrm>
          <a:prstGeom prst="rect">
            <a:avLst/>
          </a:prstGeom>
          <a:noFill/>
          <a:ln w="9525">
            <a:noFill/>
            <a:miter lim="800000"/>
            <a:headEnd/>
            <a:tailEnd/>
          </a:ln>
        </p:spPr>
      </p:pic>
      <p:pic>
        <p:nvPicPr>
          <p:cNvPr id="3076" name="Picture 4"/>
          <p:cNvPicPr>
            <a:picLocks noChangeAspect="1" noChangeArrowheads="1"/>
          </p:cNvPicPr>
          <p:nvPr/>
        </p:nvPicPr>
        <p:blipFill>
          <a:blip r:embed="rId5" cstate="print"/>
          <a:srcRect/>
          <a:stretch>
            <a:fillRect/>
          </a:stretch>
        </p:blipFill>
        <p:spPr bwMode="auto">
          <a:xfrm>
            <a:off x="4648200" y="3657600"/>
            <a:ext cx="3666697" cy="2647950"/>
          </a:xfrm>
          <a:prstGeom prst="rect">
            <a:avLst/>
          </a:prstGeom>
          <a:noFill/>
          <a:ln w="9525">
            <a:noFill/>
            <a:miter lim="800000"/>
            <a:headEnd/>
            <a:tailEnd/>
          </a:ln>
        </p:spPr>
      </p:pic>
      <p:sp>
        <p:nvSpPr>
          <p:cNvPr id="7" name="TextBox 6"/>
          <p:cNvSpPr txBox="1"/>
          <p:nvPr/>
        </p:nvSpPr>
        <p:spPr>
          <a:xfrm>
            <a:off x="1828800" y="381000"/>
            <a:ext cx="4843505" cy="369332"/>
          </a:xfrm>
          <a:prstGeom prst="rect">
            <a:avLst/>
          </a:prstGeom>
          <a:noFill/>
        </p:spPr>
        <p:txBody>
          <a:bodyPr wrap="none" rtlCol="0">
            <a:spAutoFit/>
          </a:bodyPr>
          <a:lstStyle/>
          <a:p>
            <a:r>
              <a:rPr lang="en-US" dirty="0" smtClean="0"/>
              <a:t>WATER QUALITY FAIRLY CONSISTENT WITH DEPTH</a:t>
            </a:r>
            <a:endParaRPr lang="en-US" dirty="0"/>
          </a:p>
        </p:txBody>
      </p:sp>
      <p:sp>
        <p:nvSpPr>
          <p:cNvPr id="8" name="TextBox 7"/>
          <p:cNvSpPr txBox="1"/>
          <p:nvPr/>
        </p:nvSpPr>
        <p:spPr>
          <a:xfrm>
            <a:off x="2286000" y="1295400"/>
            <a:ext cx="1828001" cy="646331"/>
          </a:xfrm>
          <a:prstGeom prst="rect">
            <a:avLst/>
          </a:prstGeom>
          <a:noFill/>
        </p:spPr>
        <p:txBody>
          <a:bodyPr wrap="none" rtlCol="0">
            <a:spAutoFit/>
          </a:bodyPr>
          <a:lstStyle/>
          <a:p>
            <a:r>
              <a:rPr lang="en-US" dirty="0" smtClean="0"/>
              <a:t>Sulfates generally</a:t>
            </a:r>
          </a:p>
          <a:p>
            <a:r>
              <a:rPr lang="en-US" dirty="0" smtClean="0"/>
              <a:t>under 50 mg/l</a:t>
            </a:r>
            <a:endParaRPr lang="en-US"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1143000" y="533400"/>
            <a:ext cx="6900479" cy="646331"/>
          </a:xfrm>
          <a:prstGeom prst="rect">
            <a:avLst/>
          </a:prstGeom>
          <a:noFill/>
        </p:spPr>
        <p:txBody>
          <a:bodyPr wrap="none" rtlCol="0">
            <a:spAutoFit/>
          </a:bodyPr>
          <a:lstStyle/>
          <a:p>
            <a:r>
              <a:rPr lang="en-US" sz="3600" b="1" dirty="0" smtClean="0"/>
              <a:t>LET’S LOOK BELOW ORANGE LAKE</a:t>
            </a:r>
            <a:endParaRPr lang="en-US" sz="3600" b="1" dirty="0"/>
          </a:p>
        </p:txBody>
      </p:sp>
      <p:pic>
        <p:nvPicPr>
          <p:cNvPr id="6" name="Picture 5" descr="IMG_1121.jpg"/>
          <p:cNvPicPr>
            <a:picLocks noChangeAspect="1"/>
          </p:cNvPicPr>
          <p:nvPr/>
        </p:nvPicPr>
        <p:blipFill>
          <a:blip r:embed="rId3" cstate="print"/>
          <a:stretch>
            <a:fillRect/>
          </a:stretch>
        </p:blipFill>
        <p:spPr>
          <a:xfrm>
            <a:off x="1524000" y="1600200"/>
            <a:ext cx="6096000" cy="4572000"/>
          </a:xfrm>
          <a:prstGeom prst="rect">
            <a:avLst/>
          </a:prstGeo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1219200" y="762000"/>
            <a:ext cx="6806415" cy="1077218"/>
          </a:xfrm>
          <a:prstGeom prst="rect">
            <a:avLst/>
          </a:prstGeom>
          <a:noFill/>
        </p:spPr>
        <p:txBody>
          <a:bodyPr wrap="none" rtlCol="0">
            <a:spAutoFit/>
          </a:bodyPr>
          <a:lstStyle/>
          <a:p>
            <a:pPr algn="ctr"/>
            <a:r>
              <a:rPr lang="en-US" sz="3200" b="1" dirty="0" smtClean="0"/>
              <a:t>GEOPHYSICAL INVESTIGATIONS OF THE</a:t>
            </a:r>
          </a:p>
          <a:p>
            <a:pPr algn="ctr"/>
            <a:r>
              <a:rPr lang="en-US" sz="3200" b="1" dirty="0" smtClean="0"/>
              <a:t> ORANGE LAKE AREA SUBSURFACE</a:t>
            </a:r>
            <a:endParaRPr lang="en-US" sz="3200" b="1" dirty="0"/>
          </a:p>
        </p:txBody>
      </p:sp>
      <p:sp>
        <p:nvSpPr>
          <p:cNvPr id="5" name="TextBox 4"/>
          <p:cNvSpPr txBox="1"/>
          <p:nvPr/>
        </p:nvSpPr>
        <p:spPr>
          <a:xfrm>
            <a:off x="1371600" y="2590800"/>
            <a:ext cx="5826147" cy="2677656"/>
          </a:xfrm>
          <a:prstGeom prst="rect">
            <a:avLst/>
          </a:prstGeom>
          <a:noFill/>
        </p:spPr>
        <p:txBody>
          <a:bodyPr wrap="none" rtlCol="0">
            <a:spAutoFit/>
          </a:bodyPr>
          <a:lstStyle/>
          <a:p>
            <a:pPr>
              <a:buFont typeface="Arial" pitchFamily="34" charset="0"/>
              <a:buChar char="•"/>
            </a:pPr>
            <a:r>
              <a:rPr lang="en-US" sz="2800" dirty="0" smtClean="0"/>
              <a:t> </a:t>
            </a:r>
            <a:r>
              <a:rPr lang="en-US" sz="2800" b="1" dirty="0" smtClean="0"/>
              <a:t>HIGH RESOLUTION SINGLE CHANNEL</a:t>
            </a:r>
          </a:p>
          <a:p>
            <a:r>
              <a:rPr lang="en-US" sz="2800" b="1" dirty="0" smtClean="0"/>
              <a:t> SEISMIC REFLECTION.</a:t>
            </a:r>
          </a:p>
          <a:p>
            <a:pPr>
              <a:buFont typeface="Arial" pitchFamily="34" charset="0"/>
              <a:buChar char="•"/>
            </a:pPr>
            <a:endParaRPr lang="en-US" sz="2800" b="1" dirty="0" smtClean="0"/>
          </a:p>
          <a:p>
            <a:pPr>
              <a:buFont typeface="Arial" pitchFamily="34" charset="0"/>
              <a:buChar char="•"/>
            </a:pPr>
            <a:r>
              <a:rPr lang="en-US" sz="2800" b="1" dirty="0" smtClean="0"/>
              <a:t> MAGNETOMETER.</a:t>
            </a:r>
          </a:p>
          <a:p>
            <a:pPr>
              <a:buFont typeface="Arial" pitchFamily="34" charset="0"/>
              <a:buChar char="•"/>
            </a:pPr>
            <a:endParaRPr lang="en-US" sz="2800" b="1" dirty="0" smtClean="0"/>
          </a:p>
          <a:p>
            <a:pPr>
              <a:buFont typeface="Arial" pitchFamily="34" charset="0"/>
              <a:buChar char="•"/>
            </a:pPr>
            <a:r>
              <a:rPr lang="en-US" sz="2800" b="1" dirty="0" smtClean="0"/>
              <a:t> GROUND PENETRATING RADAR.</a:t>
            </a:r>
            <a:endParaRPr lang="en-US" sz="2800" b="1"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51203" name="Picture 3"/>
          <p:cNvPicPr>
            <a:picLocks noChangeAspect="1" noChangeArrowheads="1"/>
          </p:cNvPicPr>
          <p:nvPr/>
        </p:nvPicPr>
        <p:blipFill>
          <a:blip r:embed="rId3" cstate="print"/>
          <a:srcRect/>
          <a:stretch>
            <a:fillRect/>
          </a:stretch>
        </p:blipFill>
        <p:spPr bwMode="auto">
          <a:xfrm>
            <a:off x="1371600" y="1905000"/>
            <a:ext cx="6483350" cy="3962400"/>
          </a:xfrm>
          <a:prstGeom prst="rect">
            <a:avLst/>
          </a:prstGeom>
          <a:noFill/>
          <a:ln w="9525">
            <a:noFill/>
            <a:miter lim="800000"/>
            <a:headEnd/>
            <a:tailEnd/>
          </a:ln>
        </p:spPr>
      </p:pic>
      <p:sp>
        <p:nvSpPr>
          <p:cNvPr id="8" name="TextBox 7"/>
          <p:cNvSpPr txBox="1"/>
          <p:nvPr/>
        </p:nvSpPr>
        <p:spPr>
          <a:xfrm>
            <a:off x="685800" y="762000"/>
            <a:ext cx="8027710" cy="400110"/>
          </a:xfrm>
          <a:prstGeom prst="rect">
            <a:avLst/>
          </a:prstGeom>
          <a:noFill/>
        </p:spPr>
        <p:txBody>
          <a:bodyPr wrap="none" rtlCol="0">
            <a:spAutoFit/>
          </a:bodyPr>
          <a:lstStyle/>
          <a:p>
            <a:r>
              <a:rPr lang="en-US" sz="2000" b="1" dirty="0" smtClean="0"/>
              <a:t>MAGNETIC FIELD INTENSITY AT THE HEAGY-BURY PARK, MARION COUNTY</a:t>
            </a:r>
            <a:endParaRPr lang="en-US" sz="2000" b="1" dirty="0"/>
          </a:p>
        </p:txBody>
      </p:sp>
      <p:sp>
        <p:nvSpPr>
          <p:cNvPr id="9" name="TextBox 8"/>
          <p:cNvSpPr txBox="1"/>
          <p:nvPr/>
        </p:nvSpPr>
        <p:spPr>
          <a:xfrm>
            <a:off x="1066800" y="1219200"/>
            <a:ext cx="6460936" cy="646331"/>
          </a:xfrm>
          <a:prstGeom prst="rect">
            <a:avLst/>
          </a:prstGeom>
          <a:noFill/>
        </p:spPr>
        <p:txBody>
          <a:bodyPr wrap="none" rtlCol="0">
            <a:spAutoFit/>
          </a:bodyPr>
          <a:lstStyle/>
          <a:p>
            <a:r>
              <a:rPr lang="en-US" dirty="0" smtClean="0"/>
              <a:t>ANOMALIES IN THE MAGNETIC FIELD INTENSITY INDICATE WHERE</a:t>
            </a:r>
          </a:p>
          <a:p>
            <a:r>
              <a:rPr lang="en-US" dirty="0" smtClean="0"/>
              <a:t>VEHICLES AND OTHER DEBRIS WERE PLACED IN 1964</a:t>
            </a:r>
            <a:endParaRPr lang="en-US" dirty="0"/>
          </a:p>
        </p:txBody>
      </p:sp>
      <p:sp>
        <p:nvSpPr>
          <p:cNvPr id="6" name="Rectangle 5"/>
          <p:cNvSpPr/>
          <p:nvPr/>
        </p:nvSpPr>
        <p:spPr>
          <a:xfrm>
            <a:off x="1828800" y="5867400"/>
            <a:ext cx="6324600" cy="600164"/>
          </a:xfrm>
          <a:prstGeom prst="rect">
            <a:avLst/>
          </a:prstGeom>
        </p:spPr>
        <p:txBody>
          <a:bodyPr wrap="square">
            <a:spAutoFit/>
          </a:bodyPr>
          <a:lstStyle/>
          <a:p>
            <a:r>
              <a:rPr lang="en-US" sz="1100" dirty="0" smtClean="0"/>
              <a:t>From: Davis, J. B. 1996, Geological and </a:t>
            </a:r>
            <a:r>
              <a:rPr lang="en-US" sz="1100" dirty="0" err="1" smtClean="0"/>
              <a:t>Karstic</a:t>
            </a:r>
            <a:r>
              <a:rPr lang="en-US" sz="1100" dirty="0" smtClean="0"/>
              <a:t> Features That May Impact the Surface Water to Ground Water Interactions at Orange Lake, Alachua County, Florida. Masters Thesis, University of Florida, Gainesville, Florida, 125p.</a:t>
            </a:r>
            <a:endParaRPr lang="en-US" sz="1100"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5122" name="Picture 2"/>
          <p:cNvPicPr>
            <a:picLocks noChangeAspect="1" noChangeArrowheads="1"/>
          </p:cNvPicPr>
          <p:nvPr/>
        </p:nvPicPr>
        <p:blipFill>
          <a:blip r:embed="rId3" cstate="print"/>
          <a:srcRect/>
          <a:stretch>
            <a:fillRect/>
          </a:stretch>
        </p:blipFill>
        <p:spPr bwMode="auto">
          <a:xfrm>
            <a:off x="914401" y="1600201"/>
            <a:ext cx="3319248" cy="259080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3886200" y="1143000"/>
            <a:ext cx="4838700" cy="4421176"/>
          </a:xfrm>
          <a:prstGeom prst="rect">
            <a:avLst/>
          </a:prstGeom>
          <a:noFill/>
          <a:ln w="9525">
            <a:noFill/>
            <a:miter lim="800000"/>
            <a:headEnd/>
            <a:tailEnd/>
          </a:ln>
        </p:spPr>
      </p:pic>
      <p:cxnSp>
        <p:nvCxnSpPr>
          <p:cNvPr id="10" name="Straight Arrow Connector 9"/>
          <p:cNvCxnSpPr/>
          <p:nvPr/>
        </p:nvCxnSpPr>
        <p:spPr>
          <a:xfrm flipH="1">
            <a:off x="2743200" y="3048000"/>
            <a:ext cx="13716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990600" y="457200"/>
            <a:ext cx="6851299" cy="646331"/>
          </a:xfrm>
          <a:prstGeom prst="rect">
            <a:avLst/>
          </a:prstGeom>
          <a:noFill/>
        </p:spPr>
        <p:txBody>
          <a:bodyPr wrap="none" rtlCol="0">
            <a:spAutoFit/>
          </a:bodyPr>
          <a:lstStyle/>
          <a:p>
            <a:r>
              <a:rPr lang="en-US" dirty="0" smtClean="0"/>
              <a:t>GROUND PENETRATING RADAR EXAMPLE (OLD STYLE ANALOG) AT THE </a:t>
            </a:r>
          </a:p>
          <a:p>
            <a:r>
              <a:rPr lang="en-US" dirty="0" smtClean="0"/>
              <a:t>HEAGY-BURRY PARK BOAT RAMP</a:t>
            </a:r>
          </a:p>
        </p:txBody>
      </p:sp>
      <p:sp>
        <p:nvSpPr>
          <p:cNvPr id="14" name="TextBox 13"/>
          <p:cNvSpPr txBox="1"/>
          <p:nvPr/>
        </p:nvSpPr>
        <p:spPr>
          <a:xfrm>
            <a:off x="6324600" y="2133600"/>
            <a:ext cx="750526" cy="523220"/>
          </a:xfrm>
          <a:prstGeom prst="rect">
            <a:avLst/>
          </a:prstGeom>
          <a:noFill/>
        </p:spPr>
        <p:txBody>
          <a:bodyPr wrap="none" rtlCol="0">
            <a:spAutoFit/>
          </a:bodyPr>
          <a:lstStyle/>
          <a:p>
            <a:r>
              <a:rPr lang="en-US" sz="2800" b="1" dirty="0" smtClean="0">
                <a:solidFill>
                  <a:srgbClr val="FFFF00"/>
                </a:solidFill>
              </a:rPr>
              <a:t>FILL</a:t>
            </a:r>
            <a:endParaRPr lang="en-US" sz="2800" b="1" dirty="0">
              <a:solidFill>
                <a:srgbClr val="FFFF00"/>
              </a:solidFill>
            </a:endParaRPr>
          </a:p>
        </p:txBody>
      </p:sp>
      <p:sp>
        <p:nvSpPr>
          <p:cNvPr id="15" name="TextBox 14"/>
          <p:cNvSpPr txBox="1"/>
          <p:nvPr/>
        </p:nvSpPr>
        <p:spPr>
          <a:xfrm>
            <a:off x="4724400" y="4419600"/>
            <a:ext cx="2799164" cy="830997"/>
          </a:xfrm>
          <a:prstGeom prst="rect">
            <a:avLst/>
          </a:prstGeom>
          <a:noFill/>
        </p:spPr>
        <p:txBody>
          <a:bodyPr wrap="none" rtlCol="0">
            <a:spAutoFit/>
          </a:bodyPr>
          <a:lstStyle/>
          <a:p>
            <a:r>
              <a:rPr lang="en-US" sz="2400" b="1" dirty="0" smtClean="0">
                <a:solidFill>
                  <a:srgbClr val="FF0000"/>
                </a:solidFill>
              </a:rPr>
              <a:t>BURIED JUNK (CAR? </a:t>
            </a:r>
          </a:p>
          <a:p>
            <a:r>
              <a:rPr lang="en-US" sz="2400" b="1" dirty="0" smtClean="0">
                <a:solidFill>
                  <a:srgbClr val="FF0000"/>
                </a:solidFill>
              </a:rPr>
              <a:t>FUEL TANK? BUS?)</a:t>
            </a:r>
            <a:endParaRPr lang="en-US" sz="2400" b="1" dirty="0">
              <a:solidFill>
                <a:srgbClr val="FF0000"/>
              </a:solidFill>
            </a:endParaRPr>
          </a:p>
        </p:txBody>
      </p:sp>
      <p:cxnSp>
        <p:nvCxnSpPr>
          <p:cNvPr id="17" name="Straight Arrow Connector 16"/>
          <p:cNvCxnSpPr>
            <a:stCxn id="15" idx="0"/>
          </p:cNvCxnSpPr>
          <p:nvPr/>
        </p:nvCxnSpPr>
        <p:spPr>
          <a:xfrm flipV="1">
            <a:off x="6123982" y="3429000"/>
            <a:ext cx="124418" cy="9906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1219200" y="5715000"/>
            <a:ext cx="7162800" cy="430887"/>
          </a:xfrm>
          <a:prstGeom prst="rect">
            <a:avLst/>
          </a:prstGeom>
        </p:spPr>
        <p:txBody>
          <a:bodyPr wrap="square">
            <a:spAutoFit/>
          </a:bodyPr>
          <a:lstStyle/>
          <a:p>
            <a:r>
              <a:rPr lang="en-US" sz="1100" dirty="0" smtClean="0"/>
              <a:t>From: Davis, J. B. 1996, Geological and </a:t>
            </a:r>
            <a:r>
              <a:rPr lang="en-US" sz="1100" dirty="0" err="1" smtClean="0"/>
              <a:t>Karstic</a:t>
            </a:r>
            <a:r>
              <a:rPr lang="en-US" sz="1100" dirty="0" smtClean="0"/>
              <a:t> Features That May Impact the Surface Water to Ground Water Interactions at Orange Lake, Alachua County, Florida. Masters Thesis, University of Florida, Gainesville, Florida, 125p.</a:t>
            </a:r>
            <a:endParaRPr lang="en-US" sz="11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1027" name="Picture 3"/>
          <p:cNvPicPr>
            <a:picLocks noChangeAspect="1" noChangeArrowheads="1"/>
          </p:cNvPicPr>
          <p:nvPr/>
        </p:nvPicPr>
        <p:blipFill>
          <a:blip r:embed="rId3" cstate="print"/>
          <a:srcRect/>
          <a:stretch>
            <a:fillRect/>
          </a:stretch>
        </p:blipFill>
        <p:spPr bwMode="auto">
          <a:xfrm>
            <a:off x="381000" y="990600"/>
            <a:ext cx="3813851" cy="3733800"/>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4419599" y="1066800"/>
            <a:ext cx="4195797" cy="3614737"/>
          </a:xfrm>
          <a:prstGeom prst="rect">
            <a:avLst/>
          </a:prstGeom>
          <a:noFill/>
          <a:ln w="9525">
            <a:noFill/>
            <a:miter lim="800000"/>
            <a:headEnd/>
            <a:tailEnd/>
          </a:ln>
        </p:spPr>
      </p:pic>
      <p:sp>
        <p:nvSpPr>
          <p:cNvPr id="5" name="TextBox 4"/>
          <p:cNvSpPr txBox="1"/>
          <p:nvPr/>
        </p:nvSpPr>
        <p:spPr>
          <a:xfrm>
            <a:off x="228600" y="4876800"/>
            <a:ext cx="4014240" cy="369332"/>
          </a:xfrm>
          <a:prstGeom prst="rect">
            <a:avLst/>
          </a:prstGeom>
          <a:noFill/>
        </p:spPr>
        <p:txBody>
          <a:bodyPr wrap="none" rtlCol="0">
            <a:spAutoFit/>
          </a:bodyPr>
          <a:lstStyle/>
          <a:p>
            <a:r>
              <a:rPr lang="en-US" b="1" dirty="0" smtClean="0"/>
              <a:t>Track lines limited by aquatic vegetation</a:t>
            </a:r>
            <a:endParaRPr lang="en-US" b="1" dirty="0"/>
          </a:p>
        </p:txBody>
      </p:sp>
      <p:sp>
        <p:nvSpPr>
          <p:cNvPr id="6" name="TextBox 5"/>
          <p:cNvSpPr txBox="1"/>
          <p:nvPr/>
        </p:nvSpPr>
        <p:spPr>
          <a:xfrm>
            <a:off x="1600200" y="381000"/>
            <a:ext cx="6419193" cy="369332"/>
          </a:xfrm>
          <a:prstGeom prst="rect">
            <a:avLst/>
          </a:prstGeom>
          <a:noFill/>
        </p:spPr>
        <p:txBody>
          <a:bodyPr wrap="none" rtlCol="0">
            <a:spAutoFit/>
          </a:bodyPr>
          <a:lstStyle/>
          <a:p>
            <a:r>
              <a:rPr lang="en-US" b="1" dirty="0" smtClean="0"/>
              <a:t>HIGH RESOLUTION SINGLE CHANNEL SEISMIC REFLECTION (HRSP)</a:t>
            </a:r>
            <a:endParaRPr lang="en-US" b="1" dirty="0"/>
          </a:p>
        </p:txBody>
      </p:sp>
      <p:sp>
        <p:nvSpPr>
          <p:cNvPr id="7" name="TextBox 6"/>
          <p:cNvSpPr txBox="1"/>
          <p:nvPr/>
        </p:nvSpPr>
        <p:spPr>
          <a:xfrm>
            <a:off x="4267200" y="4800600"/>
            <a:ext cx="4761496" cy="646331"/>
          </a:xfrm>
          <a:prstGeom prst="rect">
            <a:avLst/>
          </a:prstGeom>
          <a:noFill/>
        </p:spPr>
        <p:txBody>
          <a:bodyPr wrap="none" rtlCol="0">
            <a:spAutoFit/>
          </a:bodyPr>
          <a:lstStyle/>
          <a:p>
            <a:r>
              <a:rPr lang="en-US" b="1" dirty="0" smtClean="0"/>
              <a:t>Example of a subsidence feature that does</a:t>
            </a:r>
          </a:p>
          <a:p>
            <a:r>
              <a:rPr lang="en-US" b="1" dirty="0" smtClean="0"/>
              <a:t> not breach the confining unit over the Floridan.</a:t>
            </a:r>
            <a:endParaRPr lang="en-US" b="1" dirty="0"/>
          </a:p>
        </p:txBody>
      </p:sp>
      <p:sp>
        <p:nvSpPr>
          <p:cNvPr id="8" name="Rectangle 7"/>
          <p:cNvSpPr/>
          <p:nvPr/>
        </p:nvSpPr>
        <p:spPr>
          <a:xfrm>
            <a:off x="1143000" y="6019800"/>
            <a:ext cx="6858000" cy="400110"/>
          </a:xfrm>
          <a:prstGeom prst="rect">
            <a:avLst/>
          </a:prstGeom>
        </p:spPr>
        <p:txBody>
          <a:bodyPr wrap="square">
            <a:spAutoFit/>
          </a:bodyPr>
          <a:lstStyle/>
          <a:p>
            <a:r>
              <a:rPr lang="en-US" sz="1000" dirty="0" smtClean="0"/>
              <a:t>From: </a:t>
            </a:r>
            <a:r>
              <a:rPr lang="en-US" sz="1000" dirty="0" err="1" smtClean="0"/>
              <a:t>Kindinger</a:t>
            </a:r>
            <a:r>
              <a:rPr lang="en-US" sz="1000" dirty="0" smtClean="0"/>
              <a:t>, J. L., Davis, J. B., and Flocks, J. G. 1994, High-Resolution Single-Channel Seismic Reflection Surveys of Orange Lake and Other Selected Sites of Northern Florida: U S Geological Survey Open-File Report 94-616, 48 p</a:t>
            </a:r>
            <a:endParaRPr lang="en-US" sz="1000"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4577" name="Picture 1"/>
          <p:cNvPicPr>
            <a:picLocks noChangeAspect="1" noChangeArrowheads="1"/>
          </p:cNvPicPr>
          <p:nvPr/>
        </p:nvPicPr>
        <p:blipFill>
          <a:blip r:embed="rId3" cstate="print"/>
          <a:srcRect/>
          <a:stretch>
            <a:fillRect/>
          </a:stretch>
        </p:blipFill>
        <p:spPr bwMode="auto">
          <a:xfrm>
            <a:off x="4267200" y="1219201"/>
            <a:ext cx="4076700" cy="4020702"/>
          </a:xfrm>
          <a:prstGeom prst="rect">
            <a:avLst/>
          </a:prstGeom>
          <a:noFill/>
          <a:ln w="9525">
            <a:noFill/>
            <a:miter lim="800000"/>
            <a:headEnd/>
            <a:tailEnd/>
          </a:ln>
        </p:spPr>
      </p:pic>
      <p:pic>
        <p:nvPicPr>
          <p:cNvPr id="5" name="Picture 3"/>
          <p:cNvPicPr>
            <a:picLocks noChangeAspect="1" noChangeArrowheads="1"/>
          </p:cNvPicPr>
          <p:nvPr/>
        </p:nvPicPr>
        <p:blipFill>
          <a:blip r:embed="rId4" cstate="print"/>
          <a:srcRect/>
          <a:stretch>
            <a:fillRect/>
          </a:stretch>
        </p:blipFill>
        <p:spPr bwMode="auto">
          <a:xfrm>
            <a:off x="381000" y="1295400"/>
            <a:ext cx="3813851" cy="3733800"/>
          </a:xfrm>
          <a:prstGeom prst="rect">
            <a:avLst/>
          </a:prstGeom>
          <a:noFill/>
          <a:ln w="9525">
            <a:noFill/>
            <a:miter lim="800000"/>
            <a:headEnd/>
            <a:tailEnd/>
          </a:ln>
        </p:spPr>
      </p:pic>
      <p:cxnSp>
        <p:nvCxnSpPr>
          <p:cNvPr id="7" name="Straight Arrow Connector 6"/>
          <p:cNvCxnSpPr>
            <a:stCxn id="5" idx="3"/>
          </p:cNvCxnSpPr>
          <p:nvPr/>
        </p:nvCxnSpPr>
        <p:spPr>
          <a:xfrm flipH="1">
            <a:off x="1524000" y="3162300"/>
            <a:ext cx="2670851" cy="800100"/>
          </a:xfrm>
          <a:prstGeom prst="straightConnector1">
            <a:avLst/>
          </a:prstGeom>
          <a:ln w="476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066800" y="304800"/>
            <a:ext cx="6400800" cy="646331"/>
          </a:xfrm>
          <a:prstGeom prst="rect">
            <a:avLst/>
          </a:prstGeom>
        </p:spPr>
        <p:txBody>
          <a:bodyPr wrap="square">
            <a:spAutoFit/>
          </a:bodyPr>
          <a:lstStyle/>
          <a:p>
            <a:pPr algn="ctr"/>
            <a:r>
              <a:rPr lang="en-US" b="1" dirty="0" smtClean="0"/>
              <a:t>HIGH RESOLUTION SINGLE CHANNEL SEISMIC REFLECTION</a:t>
            </a:r>
          </a:p>
          <a:p>
            <a:pPr algn="ctr"/>
            <a:r>
              <a:rPr lang="en-US" b="1" dirty="0" smtClean="0"/>
              <a:t>AT THE HEAGY-BURRY PARK </a:t>
            </a:r>
            <a:endParaRPr lang="en-US" dirty="0"/>
          </a:p>
        </p:txBody>
      </p:sp>
      <p:sp>
        <p:nvSpPr>
          <p:cNvPr id="8" name="TextBox 7"/>
          <p:cNvSpPr txBox="1"/>
          <p:nvPr/>
        </p:nvSpPr>
        <p:spPr>
          <a:xfrm>
            <a:off x="4343400" y="5334000"/>
            <a:ext cx="4141134" cy="646331"/>
          </a:xfrm>
          <a:prstGeom prst="rect">
            <a:avLst/>
          </a:prstGeom>
          <a:noFill/>
        </p:spPr>
        <p:txBody>
          <a:bodyPr wrap="none" rtlCol="0">
            <a:spAutoFit/>
          </a:bodyPr>
          <a:lstStyle/>
          <a:p>
            <a:r>
              <a:rPr lang="en-US" dirty="0" smtClean="0"/>
              <a:t>Example of a collapse sinkhole with blocks</a:t>
            </a:r>
          </a:p>
          <a:p>
            <a:r>
              <a:rPr lang="en-US" dirty="0" smtClean="0"/>
              <a:t>Slumping into the sink.</a:t>
            </a:r>
            <a:endParaRPr lang="en-US" dirty="0"/>
          </a:p>
        </p:txBody>
      </p:sp>
      <p:sp>
        <p:nvSpPr>
          <p:cNvPr id="9" name="Rectangle 8"/>
          <p:cNvSpPr/>
          <p:nvPr/>
        </p:nvSpPr>
        <p:spPr>
          <a:xfrm>
            <a:off x="1143000" y="6019800"/>
            <a:ext cx="6858000" cy="400110"/>
          </a:xfrm>
          <a:prstGeom prst="rect">
            <a:avLst/>
          </a:prstGeom>
        </p:spPr>
        <p:txBody>
          <a:bodyPr wrap="square">
            <a:spAutoFit/>
          </a:bodyPr>
          <a:lstStyle/>
          <a:p>
            <a:r>
              <a:rPr lang="en-US" sz="1000" dirty="0" smtClean="0"/>
              <a:t>From: </a:t>
            </a:r>
            <a:r>
              <a:rPr lang="en-US" sz="1000" dirty="0" err="1" smtClean="0"/>
              <a:t>Kindinger</a:t>
            </a:r>
            <a:r>
              <a:rPr lang="en-US" sz="1000" dirty="0" smtClean="0"/>
              <a:t>, J. L., Davis, J. B., and Flocks, J. G. 1994, High-Resolution Single-Channel Seismic Reflection Surveys of Orange Lake and Other Selected Sites of Northern Florida: U S Geological Survey Open-File Report 94-616, 48 p</a:t>
            </a:r>
            <a:endParaRPr lang="en-US" sz="1000"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 name="Picture 3"/>
          <p:cNvPicPr>
            <a:picLocks noChangeAspect="1" noChangeArrowheads="1"/>
          </p:cNvPicPr>
          <p:nvPr/>
        </p:nvPicPr>
        <p:blipFill>
          <a:blip r:embed="rId3" cstate="print"/>
          <a:srcRect/>
          <a:stretch>
            <a:fillRect/>
          </a:stretch>
        </p:blipFill>
        <p:spPr bwMode="auto">
          <a:xfrm>
            <a:off x="685800" y="1600200"/>
            <a:ext cx="2646346" cy="2590800"/>
          </a:xfrm>
          <a:prstGeom prst="rect">
            <a:avLst/>
          </a:prstGeom>
          <a:noFill/>
          <a:ln w="9525">
            <a:noFill/>
            <a:miter lim="800000"/>
            <a:headEnd/>
            <a:tailEnd/>
          </a:ln>
        </p:spPr>
      </p:pic>
      <p:pic>
        <p:nvPicPr>
          <p:cNvPr id="4098" name="Picture 2"/>
          <p:cNvPicPr>
            <a:picLocks noChangeAspect="1" noChangeArrowheads="1"/>
          </p:cNvPicPr>
          <p:nvPr/>
        </p:nvPicPr>
        <p:blipFill>
          <a:blip r:embed="rId4" cstate="print"/>
          <a:srcRect/>
          <a:stretch>
            <a:fillRect/>
          </a:stretch>
        </p:blipFill>
        <p:spPr bwMode="auto">
          <a:xfrm>
            <a:off x="3363685" y="1088571"/>
            <a:ext cx="5193604" cy="4724400"/>
          </a:xfrm>
          <a:prstGeom prst="rect">
            <a:avLst/>
          </a:prstGeom>
          <a:noFill/>
          <a:ln w="9525">
            <a:noFill/>
            <a:miter lim="800000"/>
            <a:headEnd/>
            <a:tailEnd/>
          </a:ln>
        </p:spPr>
      </p:pic>
      <p:sp>
        <p:nvSpPr>
          <p:cNvPr id="5" name="Rectangle 4"/>
          <p:cNvSpPr/>
          <p:nvPr/>
        </p:nvSpPr>
        <p:spPr>
          <a:xfrm>
            <a:off x="1295400" y="304800"/>
            <a:ext cx="6400800" cy="646331"/>
          </a:xfrm>
          <a:prstGeom prst="rect">
            <a:avLst/>
          </a:prstGeom>
        </p:spPr>
        <p:txBody>
          <a:bodyPr wrap="square">
            <a:spAutoFit/>
          </a:bodyPr>
          <a:lstStyle/>
          <a:p>
            <a:pPr algn="ctr"/>
            <a:r>
              <a:rPr lang="en-US" b="1" dirty="0" smtClean="0"/>
              <a:t>HIGH RESOLUTION SINGLE CHANNEL SEISMIC REFLECTION</a:t>
            </a:r>
          </a:p>
          <a:p>
            <a:pPr algn="ctr"/>
            <a:r>
              <a:rPr lang="en-US" b="1" dirty="0" smtClean="0"/>
              <a:t>AT THE HEAGY-BURRY PARK </a:t>
            </a:r>
            <a:endParaRPr lang="en-US" dirty="0"/>
          </a:p>
        </p:txBody>
      </p:sp>
      <p:cxnSp>
        <p:nvCxnSpPr>
          <p:cNvPr id="7" name="Straight Arrow Connector 6"/>
          <p:cNvCxnSpPr/>
          <p:nvPr/>
        </p:nvCxnSpPr>
        <p:spPr>
          <a:xfrm flipH="1">
            <a:off x="1447800" y="3200400"/>
            <a:ext cx="2133600" cy="304800"/>
          </a:xfrm>
          <a:prstGeom prst="straightConnector1">
            <a:avLst/>
          </a:prstGeom>
          <a:ln w="3492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6629400" y="4876800"/>
            <a:ext cx="753091" cy="369332"/>
          </a:xfrm>
          <a:prstGeom prst="rect">
            <a:avLst/>
          </a:prstGeom>
          <a:solidFill>
            <a:schemeClr val="bg1"/>
          </a:solidFill>
        </p:spPr>
        <p:txBody>
          <a:bodyPr wrap="square" rtlCol="0">
            <a:spAutoFit/>
          </a:bodyPr>
          <a:lstStyle/>
          <a:p>
            <a:r>
              <a:rPr lang="en-US" dirty="0" smtClean="0"/>
              <a:t>Cavity</a:t>
            </a:r>
            <a:endParaRPr lang="en-US" dirty="0"/>
          </a:p>
        </p:txBody>
      </p:sp>
      <p:cxnSp>
        <p:nvCxnSpPr>
          <p:cNvPr id="10" name="Straight Arrow Connector 9"/>
          <p:cNvCxnSpPr>
            <a:stCxn id="8" idx="1"/>
          </p:cNvCxnSpPr>
          <p:nvPr/>
        </p:nvCxnSpPr>
        <p:spPr>
          <a:xfrm flipH="1" flipV="1">
            <a:off x="5715000" y="4800600"/>
            <a:ext cx="914400" cy="260866"/>
          </a:xfrm>
          <a:prstGeom prst="straightConnector1">
            <a:avLst/>
          </a:prstGeom>
          <a:ln w="317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1143000" y="6019800"/>
            <a:ext cx="6858000" cy="400110"/>
          </a:xfrm>
          <a:prstGeom prst="rect">
            <a:avLst/>
          </a:prstGeom>
        </p:spPr>
        <p:txBody>
          <a:bodyPr wrap="square">
            <a:spAutoFit/>
          </a:bodyPr>
          <a:lstStyle/>
          <a:p>
            <a:r>
              <a:rPr lang="en-US" sz="1000" dirty="0" smtClean="0"/>
              <a:t>From: </a:t>
            </a:r>
            <a:r>
              <a:rPr lang="en-US" sz="1000" dirty="0" err="1" smtClean="0"/>
              <a:t>Kindinger</a:t>
            </a:r>
            <a:r>
              <a:rPr lang="en-US" sz="1000" dirty="0" smtClean="0"/>
              <a:t>, J. L., Davis, J. B., and Flocks, J. G. 1994, High-Resolution Single-Channel Seismic Reflection Surveys of Orange Lake and Other Selected Sites of Northern Florida: U S Geological Survey Open-File Report 94-616, 48 p</a:t>
            </a:r>
            <a:endParaRPr lang="en-US" sz="1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533400" y="609600"/>
            <a:ext cx="3982693" cy="461665"/>
          </a:xfrm>
          <a:prstGeom prst="rect">
            <a:avLst/>
          </a:prstGeom>
          <a:noFill/>
        </p:spPr>
        <p:txBody>
          <a:bodyPr wrap="none" rtlCol="0">
            <a:spAutoFit/>
          </a:bodyPr>
          <a:lstStyle/>
          <a:p>
            <a:r>
              <a:rPr lang="en-US" sz="2400" b="1" dirty="0" smtClean="0"/>
              <a:t>HYDROSTRATIGRAPHIC UNITS</a:t>
            </a:r>
            <a:endParaRPr lang="en-US" sz="2400" b="1" dirty="0"/>
          </a:p>
        </p:txBody>
      </p:sp>
      <p:sp>
        <p:nvSpPr>
          <p:cNvPr id="5" name="TextBox 4"/>
          <p:cNvSpPr txBox="1"/>
          <p:nvPr/>
        </p:nvSpPr>
        <p:spPr>
          <a:xfrm>
            <a:off x="838200" y="1524000"/>
            <a:ext cx="8167749" cy="707886"/>
          </a:xfrm>
          <a:prstGeom prst="rect">
            <a:avLst/>
          </a:prstGeom>
          <a:noFill/>
        </p:spPr>
        <p:txBody>
          <a:bodyPr wrap="none" rtlCol="0">
            <a:spAutoFit/>
          </a:bodyPr>
          <a:lstStyle/>
          <a:p>
            <a:r>
              <a:rPr lang="en-US" sz="2000" dirty="0" smtClean="0"/>
              <a:t>A </a:t>
            </a:r>
            <a:r>
              <a:rPr lang="en-US" sz="2000" b="1" dirty="0" smtClean="0"/>
              <a:t>Hydrostratigraphic  Unit </a:t>
            </a:r>
            <a:r>
              <a:rPr lang="en-US" sz="2000" dirty="0" smtClean="0"/>
              <a:t>is a body of rock (or sediment)  distinguished and </a:t>
            </a:r>
          </a:p>
          <a:p>
            <a:r>
              <a:rPr lang="en-US" sz="2000" dirty="0" smtClean="0"/>
              <a:t>characterized by its porosity and permeability. *</a:t>
            </a:r>
            <a:endParaRPr lang="en-US" sz="2000" dirty="0"/>
          </a:p>
        </p:txBody>
      </p:sp>
      <p:sp>
        <p:nvSpPr>
          <p:cNvPr id="6" name="TextBox 5"/>
          <p:cNvSpPr txBox="1"/>
          <p:nvPr/>
        </p:nvSpPr>
        <p:spPr>
          <a:xfrm>
            <a:off x="1524000" y="6096000"/>
            <a:ext cx="6351419" cy="246221"/>
          </a:xfrm>
          <a:prstGeom prst="rect">
            <a:avLst/>
          </a:prstGeom>
          <a:noFill/>
        </p:spPr>
        <p:txBody>
          <a:bodyPr wrap="none" rtlCol="0">
            <a:spAutoFit/>
          </a:bodyPr>
          <a:lstStyle/>
          <a:p>
            <a:r>
              <a:rPr lang="en-US" sz="1000" dirty="0" smtClean="0"/>
              <a:t>* Modified  from The Geology of North America, Vol. O-2 Hydrogeology, The Geological Society of North America, 1988</a:t>
            </a:r>
            <a:endParaRPr lang="en-US" sz="1000" dirty="0"/>
          </a:p>
        </p:txBody>
      </p:sp>
      <p:sp>
        <p:nvSpPr>
          <p:cNvPr id="7" name="TextBox 6"/>
          <p:cNvSpPr txBox="1"/>
          <p:nvPr/>
        </p:nvSpPr>
        <p:spPr>
          <a:xfrm>
            <a:off x="533400" y="2743200"/>
            <a:ext cx="8491299" cy="1785104"/>
          </a:xfrm>
          <a:prstGeom prst="rect">
            <a:avLst/>
          </a:prstGeom>
          <a:noFill/>
        </p:spPr>
        <p:txBody>
          <a:bodyPr wrap="none" rtlCol="0">
            <a:spAutoFit/>
          </a:bodyPr>
          <a:lstStyle/>
          <a:p>
            <a:pPr>
              <a:buFont typeface="Arial" pitchFamily="34" charset="0"/>
              <a:buChar char="•"/>
            </a:pPr>
            <a:r>
              <a:rPr lang="en-US" dirty="0" smtClean="0"/>
              <a:t> </a:t>
            </a:r>
            <a:r>
              <a:rPr lang="en-US" sz="2200" dirty="0" smtClean="0"/>
              <a:t>Unit is laterally extensive enough to be mapped.</a:t>
            </a:r>
          </a:p>
          <a:p>
            <a:pPr>
              <a:buFont typeface="Arial" pitchFamily="34" charset="0"/>
              <a:buChar char="•"/>
            </a:pPr>
            <a:r>
              <a:rPr lang="en-US" sz="2200" dirty="0" smtClean="0"/>
              <a:t> Unit can be sufficiently permeable to produce water and allow flow.</a:t>
            </a:r>
          </a:p>
          <a:p>
            <a:pPr>
              <a:buFont typeface="Arial" pitchFamily="34" charset="0"/>
              <a:buChar char="•"/>
            </a:pPr>
            <a:r>
              <a:rPr lang="en-US" sz="2200" dirty="0" smtClean="0"/>
              <a:t>Unit can have low permeability and retard flow or provide confinement.</a:t>
            </a:r>
          </a:p>
          <a:p>
            <a:pPr>
              <a:buFont typeface="Arial" pitchFamily="34" charset="0"/>
              <a:buChar char="•"/>
            </a:pPr>
            <a:r>
              <a:rPr lang="en-US" sz="2200" dirty="0" smtClean="0"/>
              <a:t>Unit does not have to conform to </a:t>
            </a:r>
            <a:r>
              <a:rPr lang="en-US" sz="2200" dirty="0" err="1" smtClean="0"/>
              <a:t>lithostratigraphic</a:t>
            </a:r>
            <a:r>
              <a:rPr lang="en-US" sz="2200" dirty="0" smtClean="0"/>
              <a:t> boundaries.</a:t>
            </a:r>
          </a:p>
          <a:p>
            <a:pPr>
              <a:buFont typeface="Arial" pitchFamily="34" charset="0"/>
              <a:buChar char="•"/>
            </a:pPr>
            <a:r>
              <a:rPr lang="en-US" sz="2200" dirty="0" smtClean="0"/>
              <a:t> Unit has to be recognizable.</a:t>
            </a:r>
            <a:endParaRPr lang="en-US" sz="2200" dirty="0"/>
          </a:p>
        </p:txBody>
      </p:sp>
      <p:sp>
        <p:nvSpPr>
          <p:cNvPr id="9" name="TextBox 8"/>
          <p:cNvSpPr txBox="1"/>
          <p:nvPr/>
        </p:nvSpPr>
        <p:spPr>
          <a:xfrm>
            <a:off x="1066800" y="4724400"/>
            <a:ext cx="5557932" cy="1077218"/>
          </a:xfrm>
          <a:prstGeom prst="rect">
            <a:avLst/>
          </a:prstGeom>
          <a:noFill/>
        </p:spPr>
        <p:txBody>
          <a:bodyPr wrap="none" rtlCol="0">
            <a:spAutoFit/>
          </a:bodyPr>
          <a:lstStyle/>
          <a:p>
            <a:r>
              <a:rPr lang="en-US" sz="3200" dirty="0" smtClean="0">
                <a:latin typeface="AR BLANCA" pitchFamily="2" charset="0"/>
              </a:rPr>
              <a:t>It’s all about the connectivity of </a:t>
            </a:r>
          </a:p>
          <a:p>
            <a:r>
              <a:rPr lang="en-US" sz="3200" dirty="0" smtClean="0">
                <a:latin typeface="AR BLANCA" pitchFamily="2" charset="0"/>
              </a:rPr>
              <a:t>water in the rocks </a:t>
            </a:r>
            <a:endParaRPr lang="en-US" sz="3200" dirty="0">
              <a:latin typeface="AR BLANCA" pitchFamily="2"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049" name="Picture 1"/>
          <p:cNvPicPr>
            <a:picLocks noChangeAspect="1" noChangeArrowheads="1"/>
          </p:cNvPicPr>
          <p:nvPr/>
        </p:nvPicPr>
        <p:blipFill>
          <a:blip r:embed="rId3" cstate="print"/>
          <a:srcRect/>
          <a:stretch>
            <a:fillRect/>
          </a:stretch>
        </p:blipFill>
        <p:spPr bwMode="auto">
          <a:xfrm>
            <a:off x="2971800" y="1905000"/>
            <a:ext cx="5403050" cy="3657600"/>
          </a:xfrm>
          <a:prstGeom prst="rect">
            <a:avLst/>
          </a:prstGeom>
          <a:noFill/>
          <a:ln w="9525">
            <a:noFill/>
            <a:miter lim="800000"/>
            <a:headEnd/>
            <a:tailEnd/>
          </a:ln>
        </p:spPr>
      </p:pic>
      <p:pic>
        <p:nvPicPr>
          <p:cNvPr id="2050" name="Picture 2"/>
          <p:cNvPicPr>
            <a:picLocks noChangeAspect="1" noChangeArrowheads="1"/>
          </p:cNvPicPr>
          <p:nvPr/>
        </p:nvPicPr>
        <p:blipFill>
          <a:blip r:embed="rId4" cstate="print"/>
          <a:srcRect/>
          <a:stretch>
            <a:fillRect/>
          </a:stretch>
        </p:blipFill>
        <p:spPr bwMode="auto">
          <a:xfrm>
            <a:off x="228600" y="3505200"/>
            <a:ext cx="2789454" cy="2133600"/>
          </a:xfrm>
          <a:prstGeom prst="rect">
            <a:avLst/>
          </a:prstGeom>
          <a:noFill/>
          <a:ln w="9525">
            <a:noFill/>
            <a:miter lim="800000"/>
            <a:headEnd/>
            <a:tailEnd/>
          </a:ln>
        </p:spPr>
      </p:pic>
      <p:cxnSp>
        <p:nvCxnSpPr>
          <p:cNvPr id="6" name="Straight Arrow Connector 5"/>
          <p:cNvCxnSpPr/>
          <p:nvPr/>
        </p:nvCxnSpPr>
        <p:spPr>
          <a:xfrm flipH="1">
            <a:off x="1981200" y="4267200"/>
            <a:ext cx="1219200" cy="838200"/>
          </a:xfrm>
          <a:prstGeom prst="straightConnector1">
            <a:avLst/>
          </a:prstGeom>
          <a:ln w="19050">
            <a:tailEnd type="arrow"/>
          </a:ln>
        </p:spPr>
        <p:style>
          <a:lnRef idx="1">
            <a:schemeClr val="accent1"/>
          </a:lnRef>
          <a:fillRef idx="0">
            <a:schemeClr val="accent1"/>
          </a:fillRef>
          <a:effectRef idx="0">
            <a:schemeClr val="accent1"/>
          </a:effectRef>
          <a:fontRef idx="minor">
            <a:schemeClr val="tx1"/>
          </a:fontRef>
        </p:style>
      </p:cxnSp>
      <p:sp>
        <p:nvSpPr>
          <p:cNvPr id="7" name="Rectangle 6"/>
          <p:cNvSpPr/>
          <p:nvPr/>
        </p:nvSpPr>
        <p:spPr>
          <a:xfrm>
            <a:off x="685800" y="304800"/>
            <a:ext cx="7543800" cy="830997"/>
          </a:xfrm>
          <a:prstGeom prst="rect">
            <a:avLst/>
          </a:prstGeom>
        </p:spPr>
        <p:txBody>
          <a:bodyPr wrap="square">
            <a:spAutoFit/>
          </a:bodyPr>
          <a:lstStyle/>
          <a:p>
            <a:pPr algn="ctr"/>
            <a:r>
              <a:rPr lang="en-US" sz="2400" b="1" dirty="0" smtClean="0"/>
              <a:t>HIGH RESOLUTION SINGLE CHANNEL SEISMIC REFLECTION</a:t>
            </a:r>
          </a:p>
          <a:p>
            <a:pPr algn="ctr"/>
            <a:r>
              <a:rPr lang="en-US" sz="2400" b="1" dirty="0" smtClean="0"/>
              <a:t>SOUTHERN ORANGE LAKE</a:t>
            </a:r>
            <a:endParaRPr lang="en-US" sz="2400" dirty="0"/>
          </a:p>
        </p:txBody>
      </p:sp>
      <p:sp>
        <p:nvSpPr>
          <p:cNvPr id="8" name="TextBox 7"/>
          <p:cNvSpPr txBox="1"/>
          <p:nvPr/>
        </p:nvSpPr>
        <p:spPr>
          <a:xfrm>
            <a:off x="381000" y="1752600"/>
            <a:ext cx="2516843" cy="1200329"/>
          </a:xfrm>
          <a:prstGeom prst="rect">
            <a:avLst/>
          </a:prstGeom>
          <a:noFill/>
        </p:spPr>
        <p:txBody>
          <a:bodyPr wrap="none" rtlCol="0">
            <a:spAutoFit/>
          </a:bodyPr>
          <a:lstStyle/>
          <a:p>
            <a:r>
              <a:rPr lang="en-US" b="1" dirty="0" smtClean="0"/>
              <a:t>MUCK ON THE BOTTOM</a:t>
            </a:r>
          </a:p>
          <a:p>
            <a:r>
              <a:rPr lang="en-US" b="1" dirty="0" smtClean="0"/>
              <a:t>CAUSES PROBLEMS BUT</a:t>
            </a:r>
          </a:p>
          <a:p>
            <a:r>
              <a:rPr lang="en-US" b="1" dirty="0" smtClean="0"/>
              <a:t>CERTAIN FEATURES CAN </a:t>
            </a:r>
          </a:p>
          <a:p>
            <a:r>
              <a:rPr lang="en-US" b="1" dirty="0" smtClean="0"/>
              <a:t>STILL BE DISCERNED</a:t>
            </a:r>
            <a:endParaRPr lang="en-US" b="1" dirty="0"/>
          </a:p>
        </p:txBody>
      </p:sp>
      <p:sp>
        <p:nvSpPr>
          <p:cNvPr id="9" name="Rectangle 8"/>
          <p:cNvSpPr/>
          <p:nvPr/>
        </p:nvSpPr>
        <p:spPr>
          <a:xfrm>
            <a:off x="1219200" y="5715000"/>
            <a:ext cx="7162800" cy="430887"/>
          </a:xfrm>
          <a:prstGeom prst="rect">
            <a:avLst/>
          </a:prstGeom>
        </p:spPr>
        <p:txBody>
          <a:bodyPr wrap="square">
            <a:spAutoFit/>
          </a:bodyPr>
          <a:lstStyle/>
          <a:p>
            <a:r>
              <a:rPr lang="en-US" sz="1100" dirty="0" smtClean="0"/>
              <a:t>From: Davis, J. B. 1996, Geological and </a:t>
            </a:r>
            <a:r>
              <a:rPr lang="en-US" sz="1100" dirty="0" err="1" smtClean="0"/>
              <a:t>Karstic</a:t>
            </a:r>
            <a:r>
              <a:rPr lang="en-US" sz="1100" dirty="0" smtClean="0"/>
              <a:t> Features That May Impact the Surface Water to Ground Water Interactions at Orange Lake, Alachua County, Florida. Masters Thesis, University of Florida, Gainesville, Florida, 125p.</a:t>
            </a:r>
            <a:endParaRPr lang="en-US" sz="1100" dirty="0"/>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3553" name="Picture 1"/>
          <p:cNvPicPr>
            <a:picLocks noChangeAspect="1" noChangeArrowheads="1"/>
          </p:cNvPicPr>
          <p:nvPr/>
        </p:nvPicPr>
        <p:blipFill>
          <a:blip r:embed="rId3" cstate="print"/>
          <a:srcRect/>
          <a:stretch>
            <a:fillRect/>
          </a:stretch>
        </p:blipFill>
        <p:spPr bwMode="auto">
          <a:xfrm>
            <a:off x="3200400" y="1219200"/>
            <a:ext cx="5403850" cy="4876800"/>
          </a:xfrm>
          <a:prstGeom prst="rect">
            <a:avLst/>
          </a:prstGeom>
          <a:noFill/>
          <a:ln w="9525">
            <a:noFill/>
            <a:miter lim="800000"/>
            <a:headEnd/>
            <a:tailEnd/>
          </a:ln>
        </p:spPr>
      </p:pic>
      <p:pic>
        <p:nvPicPr>
          <p:cNvPr id="5" name="Picture 2"/>
          <p:cNvPicPr>
            <a:picLocks noChangeAspect="1" noChangeArrowheads="1"/>
          </p:cNvPicPr>
          <p:nvPr/>
        </p:nvPicPr>
        <p:blipFill>
          <a:blip r:embed="rId4" cstate="print"/>
          <a:srcRect/>
          <a:stretch>
            <a:fillRect/>
          </a:stretch>
        </p:blipFill>
        <p:spPr bwMode="auto">
          <a:xfrm>
            <a:off x="228600" y="3505200"/>
            <a:ext cx="2789454" cy="2133600"/>
          </a:xfrm>
          <a:prstGeom prst="rect">
            <a:avLst/>
          </a:prstGeom>
          <a:noFill/>
          <a:ln w="9525">
            <a:noFill/>
            <a:miter lim="800000"/>
            <a:headEnd/>
            <a:tailEnd/>
          </a:ln>
        </p:spPr>
      </p:pic>
      <p:cxnSp>
        <p:nvCxnSpPr>
          <p:cNvPr id="7" name="Straight Arrow Connector 6"/>
          <p:cNvCxnSpPr/>
          <p:nvPr/>
        </p:nvCxnSpPr>
        <p:spPr>
          <a:xfrm flipH="1">
            <a:off x="1447800" y="3657600"/>
            <a:ext cx="1676400" cy="106680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6" name="Rectangle 5"/>
          <p:cNvSpPr/>
          <p:nvPr/>
        </p:nvSpPr>
        <p:spPr>
          <a:xfrm>
            <a:off x="1066800" y="304800"/>
            <a:ext cx="6400800" cy="646331"/>
          </a:xfrm>
          <a:prstGeom prst="rect">
            <a:avLst/>
          </a:prstGeom>
        </p:spPr>
        <p:txBody>
          <a:bodyPr wrap="square">
            <a:spAutoFit/>
          </a:bodyPr>
          <a:lstStyle/>
          <a:p>
            <a:pPr algn="ctr"/>
            <a:r>
              <a:rPr lang="en-US" b="1" dirty="0" smtClean="0"/>
              <a:t>HIGH RESOLUTION SINGLE CHANNEL SEISMIC REFLECTION</a:t>
            </a:r>
          </a:p>
          <a:p>
            <a:pPr algn="ctr"/>
            <a:r>
              <a:rPr lang="en-US" b="1" dirty="0" smtClean="0"/>
              <a:t>NEAR SAMSONS POINT</a:t>
            </a:r>
            <a:endParaRPr lang="en-US" dirty="0"/>
          </a:p>
        </p:txBody>
      </p:sp>
      <p:sp>
        <p:nvSpPr>
          <p:cNvPr id="8" name="TextBox 7"/>
          <p:cNvSpPr txBox="1"/>
          <p:nvPr/>
        </p:nvSpPr>
        <p:spPr>
          <a:xfrm>
            <a:off x="533400" y="1524000"/>
            <a:ext cx="2305503" cy="646331"/>
          </a:xfrm>
          <a:prstGeom prst="rect">
            <a:avLst/>
          </a:prstGeom>
          <a:noFill/>
        </p:spPr>
        <p:txBody>
          <a:bodyPr wrap="none" rtlCol="0">
            <a:spAutoFit/>
          </a:bodyPr>
          <a:lstStyle/>
          <a:p>
            <a:r>
              <a:rPr lang="en-US" dirty="0" smtClean="0"/>
              <a:t>Vertical discontinuity</a:t>
            </a:r>
          </a:p>
          <a:p>
            <a:r>
              <a:rPr lang="en-US" dirty="0" smtClean="0"/>
              <a:t>through confining unit</a:t>
            </a:r>
            <a:endParaRPr lang="en-US" dirty="0"/>
          </a:p>
        </p:txBody>
      </p:sp>
      <p:sp>
        <p:nvSpPr>
          <p:cNvPr id="9" name="Rectangle 8"/>
          <p:cNvSpPr/>
          <p:nvPr/>
        </p:nvSpPr>
        <p:spPr>
          <a:xfrm>
            <a:off x="1143000" y="6096000"/>
            <a:ext cx="7162800" cy="430887"/>
          </a:xfrm>
          <a:prstGeom prst="rect">
            <a:avLst/>
          </a:prstGeom>
        </p:spPr>
        <p:txBody>
          <a:bodyPr wrap="square">
            <a:spAutoFit/>
          </a:bodyPr>
          <a:lstStyle/>
          <a:p>
            <a:r>
              <a:rPr lang="en-US" sz="1100" dirty="0" smtClean="0"/>
              <a:t>From: Davis, J. B. 1996, Geological and </a:t>
            </a:r>
            <a:r>
              <a:rPr lang="en-US" sz="1100" dirty="0" err="1" smtClean="0"/>
              <a:t>Karstic</a:t>
            </a:r>
            <a:r>
              <a:rPr lang="en-US" sz="1100" dirty="0" smtClean="0"/>
              <a:t> Features That May Impact the Surface Water to Ground Water Interactions at Orange Lake, Alachua County, Florida. Masters Thesis, University of Florida, Gainesville, Florida, 125p.</a:t>
            </a:r>
            <a:endParaRPr lang="en-US" sz="1100"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073" name="Picture 1"/>
          <p:cNvPicPr>
            <a:picLocks noChangeAspect="1" noChangeArrowheads="1"/>
          </p:cNvPicPr>
          <p:nvPr/>
        </p:nvPicPr>
        <p:blipFill>
          <a:blip r:embed="rId3" cstate="print"/>
          <a:srcRect/>
          <a:stretch>
            <a:fillRect/>
          </a:stretch>
        </p:blipFill>
        <p:spPr bwMode="auto">
          <a:xfrm>
            <a:off x="914400" y="1295400"/>
            <a:ext cx="4029075" cy="4434687"/>
          </a:xfrm>
          <a:prstGeom prst="rect">
            <a:avLst/>
          </a:prstGeom>
          <a:noFill/>
          <a:ln w="9525">
            <a:noFill/>
            <a:miter lim="800000"/>
            <a:headEnd/>
            <a:tailEnd/>
          </a:ln>
        </p:spPr>
      </p:pic>
      <p:sp>
        <p:nvSpPr>
          <p:cNvPr id="5" name="TextBox 4"/>
          <p:cNvSpPr txBox="1"/>
          <p:nvPr/>
        </p:nvSpPr>
        <p:spPr>
          <a:xfrm>
            <a:off x="457200" y="457200"/>
            <a:ext cx="7265900" cy="707886"/>
          </a:xfrm>
          <a:prstGeom prst="rect">
            <a:avLst/>
          </a:prstGeom>
          <a:noFill/>
        </p:spPr>
        <p:txBody>
          <a:bodyPr wrap="none" rtlCol="0">
            <a:spAutoFit/>
          </a:bodyPr>
          <a:lstStyle/>
          <a:p>
            <a:pPr algn="ctr"/>
            <a:r>
              <a:rPr lang="en-US" sz="2000" b="1" dirty="0" smtClean="0"/>
              <a:t>LOCATION OF SUBSIDENCE AND COLLAPSED FEATURES IDENTIFIED </a:t>
            </a:r>
          </a:p>
          <a:p>
            <a:pPr algn="ctr"/>
            <a:r>
              <a:rPr lang="en-US" sz="2000" b="1" dirty="0" smtClean="0"/>
              <a:t>BY SEISMIC PROFILING</a:t>
            </a:r>
            <a:endParaRPr lang="en-US" sz="2000" b="1" dirty="0"/>
          </a:p>
        </p:txBody>
      </p:sp>
      <p:sp>
        <p:nvSpPr>
          <p:cNvPr id="6" name="TextBox 5"/>
          <p:cNvSpPr txBox="1"/>
          <p:nvPr/>
        </p:nvSpPr>
        <p:spPr>
          <a:xfrm>
            <a:off x="4876800" y="1981200"/>
            <a:ext cx="4136325" cy="3416320"/>
          </a:xfrm>
          <a:prstGeom prst="rect">
            <a:avLst/>
          </a:prstGeom>
          <a:noFill/>
        </p:spPr>
        <p:txBody>
          <a:bodyPr wrap="none" rtlCol="0">
            <a:spAutoFit/>
          </a:bodyPr>
          <a:lstStyle/>
          <a:p>
            <a:pPr>
              <a:buFont typeface="Arial" pitchFamily="34" charset="0"/>
              <a:buChar char="•"/>
            </a:pPr>
            <a:r>
              <a:rPr lang="en-US" dirty="0" smtClean="0"/>
              <a:t> </a:t>
            </a:r>
            <a:r>
              <a:rPr lang="en-US" b="1" dirty="0" smtClean="0"/>
              <a:t>North and Central – Isolated, solitary </a:t>
            </a:r>
          </a:p>
          <a:p>
            <a:r>
              <a:rPr lang="en-US" b="1" dirty="0" smtClean="0"/>
              <a:t>features with breaches through the ICU.</a:t>
            </a:r>
          </a:p>
          <a:p>
            <a:r>
              <a:rPr lang="en-US" b="1" dirty="0" smtClean="0"/>
              <a:t>Multiple features around </a:t>
            </a:r>
            <a:r>
              <a:rPr lang="en-US" b="1" dirty="0" err="1" smtClean="0"/>
              <a:t>Samsons</a:t>
            </a:r>
            <a:r>
              <a:rPr lang="en-US" b="1" dirty="0" smtClean="0"/>
              <a:t> Point. </a:t>
            </a:r>
          </a:p>
          <a:p>
            <a:r>
              <a:rPr lang="en-US" b="1" dirty="0" smtClean="0"/>
              <a:t>Poor data quality in the central area </a:t>
            </a:r>
          </a:p>
          <a:p>
            <a:endParaRPr lang="en-US" b="1" dirty="0" smtClean="0"/>
          </a:p>
          <a:p>
            <a:pPr>
              <a:buFont typeface="Arial" pitchFamily="34" charset="0"/>
              <a:buChar char="•"/>
            </a:pPr>
            <a:r>
              <a:rPr lang="en-US" b="1" dirty="0" smtClean="0"/>
              <a:t> Southwest – Mostly covered with </a:t>
            </a:r>
          </a:p>
          <a:p>
            <a:r>
              <a:rPr lang="en-US" b="1" dirty="0" smtClean="0"/>
              <a:t>vegetation. Active sinks identified.</a:t>
            </a:r>
          </a:p>
          <a:p>
            <a:endParaRPr lang="en-US" b="1" dirty="0" smtClean="0"/>
          </a:p>
          <a:p>
            <a:pPr>
              <a:buFont typeface="Arial" pitchFamily="34" charset="0"/>
              <a:buChar char="•"/>
            </a:pPr>
            <a:r>
              <a:rPr lang="en-US" b="1" dirty="0" smtClean="0"/>
              <a:t> Southeast – gently sloping bowl shaped</a:t>
            </a:r>
          </a:p>
          <a:p>
            <a:r>
              <a:rPr lang="en-US" b="1" dirty="0" smtClean="0"/>
              <a:t>features with evidence of differential </a:t>
            </a:r>
          </a:p>
          <a:p>
            <a:r>
              <a:rPr lang="en-US" b="1" dirty="0" smtClean="0"/>
              <a:t>subsidence rates and infilling. Coalesced</a:t>
            </a:r>
          </a:p>
          <a:p>
            <a:r>
              <a:rPr lang="en-US" b="1" dirty="0" smtClean="0"/>
              <a:t> sinks.</a:t>
            </a:r>
            <a:endParaRPr lang="en-US" b="1" dirty="0"/>
          </a:p>
        </p:txBody>
      </p:sp>
      <p:sp>
        <p:nvSpPr>
          <p:cNvPr id="7" name="Rectangle 6"/>
          <p:cNvSpPr/>
          <p:nvPr/>
        </p:nvSpPr>
        <p:spPr>
          <a:xfrm>
            <a:off x="1143000" y="6096000"/>
            <a:ext cx="7162800" cy="430887"/>
          </a:xfrm>
          <a:prstGeom prst="rect">
            <a:avLst/>
          </a:prstGeom>
        </p:spPr>
        <p:txBody>
          <a:bodyPr wrap="square">
            <a:spAutoFit/>
          </a:bodyPr>
          <a:lstStyle/>
          <a:p>
            <a:r>
              <a:rPr lang="en-US" sz="1100" dirty="0" smtClean="0"/>
              <a:t>From: Davis, J. B. 1996, Geological and </a:t>
            </a:r>
            <a:r>
              <a:rPr lang="en-US" sz="1100" dirty="0" err="1" smtClean="0"/>
              <a:t>Karstic</a:t>
            </a:r>
            <a:r>
              <a:rPr lang="en-US" sz="1100" dirty="0" smtClean="0"/>
              <a:t> Features That May Impact the Surface Water to Ground Water Interactions at Orange Lake, Alachua County, Florida. Masters Thesis, University of Florida, Gainesville, Florida, 125p.</a:t>
            </a:r>
            <a:endParaRPr lang="en-US" sz="1100" dirty="0"/>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685800" y="762000"/>
            <a:ext cx="7564122" cy="1384995"/>
          </a:xfrm>
          <a:prstGeom prst="rect">
            <a:avLst/>
          </a:prstGeom>
          <a:noFill/>
        </p:spPr>
        <p:txBody>
          <a:bodyPr wrap="none" rtlCol="0">
            <a:spAutoFit/>
          </a:bodyPr>
          <a:lstStyle/>
          <a:p>
            <a:pPr algn="ctr"/>
            <a:r>
              <a:rPr lang="en-US" sz="2800" b="1" dirty="0" smtClean="0"/>
              <a:t>DYE TRACING TO IDENTIFY FLOW DIRECTION AND</a:t>
            </a:r>
          </a:p>
          <a:p>
            <a:pPr algn="ctr"/>
            <a:r>
              <a:rPr lang="en-US" sz="2800" b="1" dirty="0" smtClean="0"/>
              <a:t>ESTIMATE GROUNDWATER VELOCITY</a:t>
            </a:r>
          </a:p>
          <a:p>
            <a:endParaRPr lang="en-US" sz="2800" dirty="0"/>
          </a:p>
        </p:txBody>
      </p:sp>
      <p:pic>
        <p:nvPicPr>
          <p:cNvPr id="3074" name="Picture 2"/>
          <p:cNvPicPr>
            <a:picLocks noChangeAspect="1" noChangeArrowheads="1"/>
          </p:cNvPicPr>
          <p:nvPr/>
        </p:nvPicPr>
        <p:blipFill>
          <a:blip r:embed="rId3" cstate="print"/>
          <a:srcRect/>
          <a:stretch>
            <a:fillRect/>
          </a:stretch>
        </p:blipFill>
        <p:spPr bwMode="auto">
          <a:xfrm>
            <a:off x="609600" y="2743200"/>
            <a:ext cx="2638183" cy="2722170"/>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5029200" y="2667000"/>
            <a:ext cx="3390774" cy="2667000"/>
          </a:xfrm>
          <a:prstGeom prst="rect">
            <a:avLst/>
          </a:prstGeom>
          <a:noFill/>
          <a:ln w="9525">
            <a:noFill/>
            <a:miter lim="800000"/>
            <a:headEnd/>
            <a:tailEnd/>
          </a:ln>
        </p:spPr>
      </p:pic>
      <p:sp>
        <p:nvSpPr>
          <p:cNvPr id="6" name="Right Arrow 5"/>
          <p:cNvSpPr/>
          <p:nvPr/>
        </p:nvSpPr>
        <p:spPr>
          <a:xfrm>
            <a:off x="3352800" y="3886200"/>
            <a:ext cx="15240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914400" y="5562600"/>
            <a:ext cx="7383753" cy="369332"/>
          </a:xfrm>
          <a:prstGeom prst="rect">
            <a:avLst/>
          </a:prstGeom>
          <a:noFill/>
        </p:spPr>
        <p:txBody>
          <a:bodyPr wrap="none" rtlCol="0">
            <a:spAutoFit/>
          </a:bodyPr>
          <a:lstStyle/>
          <a:p>
            <a:r>
              <a:rPr lang="en-US" sz="900" dirty="0" smtClean="0"/>
              <a:t>FROM: </a:t>
            </a:r>
            <a:r>
              <a:rPr lang="en-US" sz="900" dirty="0" err="1" smtClean="0"/>
              <a:t>Mcgurk</a:t>
            </a:r>
            <a:r>
              <a:rPr lang="en-US" sz="900" dirty="0" smtClean="0"/>
              <a:t>, B.E., Davis, J. B., Stokes, J. A., </a:t>
            </a:r>
            <a:r>
              <a:rPr lang="en-US" sz="900" dirty="0" err="1" smtClean="0"/>
              <a:t>Toth</a:t>
            </a:r>
            <a:r>
              <a:rPr lang="en-US" sz="900" dirty="0" smtClean="0"/>
              <a:t>, D.J., Colona, W., Butt, Pete, 2011, Silver Springs Nutrient Pathway Characterization Project </a:t>
            </a:r>
          </a:p>
          <a:p>
            <a:r>
              <a:rPr lang="en-US" sz="900" dirty="0" smtClean="0"/>
              <a:t>Final Report Prepared for the Florida Department of Environmental Protection, St. Johns River Water Management District Special Publication SJ2012-SP2</a:t>
            </a:r>
            <a:endParaRPr lang="en-US" sz="900" dirty="0"/>
          </a:p>
        </p:txBody>
      </p:sp>
      <p:sp>
        <p:nvSpPr>
          <p:cNvPr id="8" name="TextBox 7"/>
          <p:cNvSpPr txBox="1"/>
          <p:nvPr/>
        </p:nvSpPr>
        <p:spPr>
          <a:xfrm>
            <a:off x="1524000" y="1905000"/>
            <a:ext cx="5535683" cy="369332"/>
          </a:xfrm>
          <a:prstGeom prst="rect">
            <a:avLst/>
          </a:prstGeom>
          <a:noFill/>
        </p:spPr>
        <p:txBody>
          <a:bodyPr wrap="none" rtlCol="0">
            <a:spAutoFit/>
          </a:bodyPr>
          <a:lstStyle/>
          <a:p>
            <a:r>
              <a:rPr lang="en-US" b="1" dirty="0" smtClean="0"/>
              <a:t>Silver Springs Nutrient Pathway Characterization Project</a:t>
            </a:r>
            <a:endParaRPr lang="en-US" b="1" dirty="0"/>
          </a:p>
        </p:txBody>
      </p:sp>
      <p:sp>
        <p:nvSpPr>
          <p:cNvPr id="9" name="Rectangle 8"/>
          <p:cNvSpPr/>
          <p:nvPr/>
        </p:nvSpPr>
        <p:spPr>
          <a:xfrm>
            <a:off x="1066800" y="5943600"/>
            <a:ext cx="6096000" cy="276999"/>
          </a:xfrm>
          <a:prstGeom prst="rect">
            <a:avLst/>
          </a:prstGeom>
        </p:spPr>
        <p:txBody>
          <a:bodyPr wrap="square">
            <a:spAutoFit/>
          </a:bodyPr>
          <a:lstStyle/>
          <a:p>
            <a:r>
              <a:rPr lang="en-US" sz="1200" dirty="0" smtClean="0">
                <a:hlinkClick r:id="rId5"/>
              </a:rPr>
              <a:t>http://floridaswater.com/technicalreports/spubs1.html</a:t>
            </a:r>
            <a:r>
              <a:rPr lang="en-US" sz="1200" dirty="0" smtClean="0"/>
              <a:t>   Go to SJ2012-SP2 for download</a:t>
            </a:r>
            <a:endParaRPr lang="en-US" sz="1200"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9" name="Picture 2" descr="URS Logo.jpg"/>
          <p:cNvPicPr>
            <a:picLocks noChangeAspect="1"/>
          </p:cNvPicPr>
          <p:nvPr/>
        </p:nvPicPr>
        <p:blipFill>
          <a:blip r:embed="rId2" cstate="print"/>
          <a:srcRect/>
          <a:stretch>
            <a:fillRect/>
          </a:stretch>
        </p:blipFill>
        <p:spPr bwMode="auto">
          <a:xfrm>
            <a:off x="5486400" y="4648200"/>
            <a:ext cx="1663700" cy="582619"/>
          </a:xfrm>
          <a:prstGeom prst="rect">
            <a:avLst/>
          </a:prstGeom>
          <a:noFill/>
          <a:ln w="9525">
            <a:noFill/>
            <a:miter lim="800000"/>
            <a:headEnd/>
            <a:tailEnd/>
          </a:ln>
        </p:spPr>
      </p:pic>
      <p:pic>
        <p:nvPicPr>
          <p:cNvPr id="3080" name="Picture 3" descr="karstenvs.jpg"/>
          <p:cNvPicPr>
            <a:picLocks noChangeAspect="1"/>
          </p:cNvPicPr>
          <p:nvPr/>
        </p:nvPicPr>
        <p:blipFill>
          <a:blip r:embed="rId3" cstate="print"/>
          <a:srcRect l="12000" r="17999"/>
          <a:stretch>
            <a:fillRect/>
          </a:stretch>
        </p:blipFill>
        <p:spPr bwMode="auto">
          <a:xfrm>
            <a:off x="5486400" y="5562600"/>
            <a:ext cx="3457575" cy="1066800"/>
          </a:xfrm>
          <a:prstGeom prst="rect">
            <a:avLst/>
          </a:prstGeom>
          <a:noFill/>
          <a:ln w="9525">
            <a:noFill/>
            <a:miter lim="800000"/>
            <a:headEnd/>
            <a:tailEnd/>
          </a:ln>
        </p:spPr>
      </p:pic>
      <p:pic>
        <p:nvPicPr>
          <p:cNvPr id="6146" name="Picture 2"/>
          <p:cNvPicPr>
            <a:picLocks noChangeAspect="1" noChangeArrowheads="1"/>
          </p:cNvPicPr>
          <p:nvPr/>
        </p:nvPicPr>
        <p:blipFill>
          <a:blip r:embed="rId4" cstate="print"/>
          <a:srcRect/>
          <a:stretch>
            <a:fillRect/>
          </a:stretch>
        </p:blipFill>
        <p:spPr bwMode="auto">
          <a:xfrm>
            <a:off x="609600" y="348226"/>
            <a:ext cx="4343400" cy="5722374"/>
          </a:xfrm>
          <a:prstGeom prst="rect">
            <a:avLst/>
          </a:prstGeom>
          <a:noFill/>
          <a:ln w="9525">
            <a:noFill/>
            <a:miter lim="800000"/>
            <a:headEnd/>
            <a:tailEnd/>
          </a:ln>
        </p:spPr>
      </p:pic>
      <p:pic>
        <p:nvPicPr>
          <p:cNvPr id="16" name="Picture 2"/>
          <p:cNvPicPr>
            <a:picLocks noChangeAspect="1" noChangeArrowheads="1"/>
          </p:cNvPicPr>
          <p:nvPr/>
        </p:nvPicPr>
        <p:blipFill>
          <a:blip r:embed="rId5" cstate="print"/>
          <a:srcRect/>
          <a:stretch>
            <a:fillRect/>
          </a:stretch>
        </p:blipFill>
        <p:spPr bwMode="auto">
          <a:xfrm>
            <a:off x="5410200" y="1981200"/>
            <a:ext cx="3122565" cy="2128838"/>
          </a:xfrm>
          <a:prstGeom prst="rect">
            <a:avLst/>
          </a:prstGeom>
          <a:noFill/>
          <a:ln w="9525">
            <a:noFill/>
            <a:miter lim="800000"/>
            <a:headEnd/>
            <a:tailEnd/>
          </a:ln>
        </p:spPr>
      </p:pic>
      <p:sp>
        <p:nvSpPr>
          <p:cNvPr id="17" name="TextBox 16"/>
          <p:cNvSpPr txBox="1"/>
          <p:nvPr/>
        </p:nvSpPr>
        <p:spPr>
          <a:xfrm>
            <a:off x="5105400" y="838200"/>
            <a:ext cx="3823226" cy="646331"/>
          </a:xfrm>
          <a:prstGeom prst="rect">
            <a:avLst/>
          </a:prstGeom>
          <a:noFill/>
        </p:spPr>
        <p:txBody>
          <a:bodyPr wrap="none" rtlCol="0">
            <a:spAutoFit/>
          </a:bodyPr>
          <a:lstStyle/>
          <a:p>
            <a:r>
              <a:rPr lang="en-US" dirty="0" smtClean="0"/>
              <a:t>Funded by the American Reinvestment</a:t>
            </a:r>
          </a:p>
          <a:p>
            <a:r>
              <a:rPr lang="en-US" dirty="0" smtClean="0"/>
              <a:t>And Recovery Act of 2009</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cxnSp>
        <p:nvCxnSpPr>
          <p:cNvPr id="6" name="Straight Arrow Connector 5"/>
          <p:cNvCxnSpPr/>
          <p:nvPr/>
        </p:nvCxnSpPr>
        <p:spPr>
          <a:xfrm>
            <a:off x="685800" y="2895600"/>
            <a:ext cx="5943600" cy="26670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81000" y="2438400"/>
            <a:ext cx="324128" cy="369332"/>
          </a:xfrm>
          <a:prstGeom prst="rect">
            <a:avLst/>
          </a:prstGeom>
          <a:noFill/>
        </p:spPr>
        <p:txBody>
          <a:bodyPr wrap="none" rtlCol="0">
            <a:spAutoFit/>
          </a:bodyPr>
          <a:lstStyle/>
          <a:p>
            <a:r>
              <a:rPr lang="en-US" b="1" dirty="0" smtClean="0"/>
              <a:t>A</a:t>
            </a:r>
            <a:endParaRPr lang="en-US" b="1" dirty="0"/>
          </a:p>
        </p:txBody>
      </p:sp>
      <p:sp>
        <p:nvSpPr>
          <p:cNvPr id="9" name="TextBox 8"/>
          <p:cNvSpPr txBox="1"/>
          <p:nvPr/>
        </p:nvSpPr>
        <p:spPr>
          <a:xfrm>
            <a:off x="6781800" y="5562600"/>
            <a:ext cx="314510" cy="369332"/>
          </a:xfrm>
          <a:prstGeom prst="rect">
            <a:avLst/>
          </a:prstGeom>
          <a:noFill/>
        </p:spPr>
        <p:txBody>
          <a:bodyPr wrap="none" rtlCol="0">
            <a:spAutoFit/>
          </a:bodyPr>
          <a:lstStyle/>
          <a:p>
            <a:r>
              <a:rPr lang="en-US" b="1" dirty="0" smtClean="0"/>
              <a:t>B</a:t>
            </a:r>
            <a:endParaRPr lang="en-US" b="1" dirty="0"/>
          </a:p>
        </p:txBody>
      </p:sp>
      <p:sp>
        <p:nvSpPr>
          <p:cNvPr id="10" name="Freeform 9"/>
          <p:cNvSpPr/>
          <p:nvPr/>
        </p:nvSpPr>
        <p:spPr>
          <a:xfrm>
            <a:off x="708660" y="2821827"/>
            <a:ext cx="5957684" cy="2733153"/>
          </a:xfrm>
          <a:custGeom>
            <a:avLst/>
            <a:gdLst>
              <a:gd name="connsiteX0" fmla="*/ 0 w 5957684"/>
              <a:gd name="connsiteY0" fmla="*/ 47103 h 2733153"/>
              <a:gd name="connsiteX1" fmla="*/ 320040 w 5957684"/>
              <a:gd name="connsiteY1" fmla="*/ 35673 h 2733153"/>
              <a:gd name="connsiteX2" fmla="*/ 354330 w 5957684"/>
              <a:gd name="connsiteY2" fmla="*/ 12813 h 2733153"/>
              <a:gd name="connsiteX3" fmla="*/ 457200 w 5957684"/>
              <a:gd name="connsiteY3" fmla="*/ 1383 h 2733153"/>
              <a:gd name="connsiteX4" fmla="*/ 560070 w 5957684"/>
              <a:gd name="connsiteY4" fmla="*/ 12813 h 2733153"/>
              <a:gd name="connsiteX5" fmla="*/ 571500 w 5957684"/>
              <a:gd name="connsiteY5" fmla="*/ 47103 h 2733153"/>
              <a:gd name="connsiteX6" fmla="*/ 628650 w 5957684"/>
              <a:gd name="connsiteY6" fmla="*/ 104253 h 2733153"/>
              <a:gd name="connsiteX7" fmla="*/ 662940 w 5957684"/>
              <a:gd name="connsiteY7" fmla="*/ 115683 h 2733153"/>
              <a:gd name="connsiteX8" fmla="*/ 697230 w 5957684"/>
              <a:gd name="connsiteY8" fmla="*/ 138543 h 2733153"/>
              <a:gd name="connsiteX9" fmla="*/ 811530 w 5957684"/>
              <a:gd name="connsiteY9" fmla="*/ 161403 h 2733153"/>
              <a:gd name="connsiteX10" fmla="*/ 800100 w 5957684"/>
              <a:gd name="connsiteY10" fmla="*/ 264273 h 2733153"/>
              <a:gd name="connsiteX11" fmla="*/ 754380 w 5957684"/>
              <a:gd name="connsiteY11" fmla="*/ 332853 h 2733153"/>
              <a:gd name="connsiteX12" fmla="*/ 765810 w 5957684"/>
              <a:gd name="connsiteY12" fmla="*/ 447153 h 2733153"/>
              <a:gd name="connsiteX13" fmla="*/ 788670 w 5957684"/>
              <a:gd name="connsiteY13" fmla="*/ 481443 h 2733153"/>
              <a:gd name="connsiteX14" fmla="*/ 800100 w 5957684"/>
              <a:gd name="connsiteY14" fmla="*/ 515733 h 2733153"/>
              <a:gd name="connsiteX15" fmla="*/ 811530 w 5957684"/>
              <a:gd name="connsiteY15" fmla="*/ 572883 h 2733153"/>
              <a:gd name="connsiteX16" fmla="*/ 822960 w 5957684"/>
              <a:gd name="connsiteY16" fmla="*/ 607173 h 2733153"/>
              <a:gd name="connsiteX17" fmla="*/ 845820 w 5957684"/>
              <a:gd name="connsiteY17" fmla="*/ 710043 h 2733153"/>
              <a:gd name="connsiteX18" fmla="*/ 868680 w 5957684"/>
              <a:gd name="connsiteY18" fmla="*/ 812913 h 2733153"/>
              <a:gd name="connsiteX19" fmla="*/ 891540 w 5957684"/>
              <a:gd name="connsiteY19" fmla="*/ 847203 h 2733153"/>
              <a:gd name="connsiteX20" fmla="*/ 994410 w 5957684"/>
              <a:gd name="connsiteY20" fmla="*/ 915783 h 2733153"/>
              <a:gd name="connsiteX21" fmla="*/ 1028700 w 5957684"/>
              <a:gd name="connsiteY21" fmla="*/ 938643 h 2733153"/>
              <a:gd name="connsiteX22" fmla="*/ 1097280 w 5957684"/>
              <a:gd name="connsiteY22" fmla="*/ 950073 h 2733153"/>
              <a:gd name="connsiteX23" fmla="*/ 1188720 w 5957684"/>
              <a:gd name="connsiteY23" fmla="*/ 972933 h 2733153"/>
              <a:gd name="connsiteX24" fmla="*/ 1234440 w 5957684"/>
              <a:gd name="connsiteY24" fmla="*/ 1258683 h 2733153"/>
              <a:gd name="connsiteX25" fmla="*/ 1245870 w 5957684"/>
              <a:gd name="connsiteY25" fmla="*/ 1292973 h 2733153"/>
              <a:gd name="connsiteX26" fmla="*/ 1325880 w 5957684"/>
              <a:gd name="connsiteY26" fmla="*/ 1487283 h 2733153"/>
              <a:gd name="connsiteX27" fmla="*/ 1383030 w 5957684"/>
              <a:gd name="connsiteY27" fmla="*/ 1510143 h 2733153"/>
              <a:gd name="connsiteX28" fmla="*/ 1543050 w 5957684"/>
              <a:gd name="connsiteY28" fmla="*/ 1487283 h 2733153"/>
              <a:gd name="connsiteX29" fmla="*/ 1565910 w 5957684"/>
              <a:gd name="connsiteY29" fmla="*/ 1452993 h 2733153"/>
              <a:gd name="connsiteX30" fmla="*/ 1600200 w 5957684"/>
              <a:gd name="connsiteY30" fmla="*/ 1430133 h 2733153"/>
              <a:gd name="connsiteX31" fmla="*/ 1634490 w 5957684"/>
              <a:gd name="connsiteY31" fmla="*/ 1212963 h 2733153"/>
              <a:gd name="connsiteX32" fmla="*/ 1657350 w 5957684"/>
              <a:gd name="connsiteY32" fmla="*/ 1132953 h 2733153"/>
              <a:gd name="connsiteX33" fmla="*/ 1668780 w 5957684"/>
              <a:gd name="connsiteY33" fmla="*/ 1098663 h 2733153"/>
              <a:gd name="connsiteX34" fmla="*/ 1714500 w 5957684"/>
              <a:gd name="connsiteY34" fmla="*/ 1064373 h 2733153"/>
              <a:gd name="connsiteX35" fmla="*/ 1760220 w 5957684"/>
              <a:gd name="connsiteY35" fmla="*/ 1018653 h 2733153"/>
              <a:gd name="connsiteX36" fmla="*/ 1988820 w 5957684"/>
              <a:gd name="connsiteY36" fmla="*/ 961503 h 2733153"/>
              <a:gd name="connsiteX37" fmla="*/ 2217420 w 5957684"/>
              <a:gd name="connsiteY37" fmla="*/ 938643 h 2733153"/>
              <a:gd name="connsiteX38" fmla="*/ 2308860 w 5957684"/>
              <a:gd name="connsiteY38" fmla="*/ 927213 h 2733153"/>
              <a:gd name="connsiteX39" fmla="*/ 2526030 w 5957684"/>
              <a:gd name="connsiteY39" fmla="*/ 915783 h 2733153"/>
              <a:gd name="connsiteX40" fmla="*/ 2606040 w 5957684"/>
              <a:gd name="connsiteY40" fmla="*/ 904353 h 2733153"/>
              <a:gd name="connsiteX41" fmla="*/ 2651760 w 5957684"/>
              <a:gd name="connsiteY41" fmla="*/ 870063 h 2733153"/>
              <a:gd name="connsiteX42" fmla="*/ 2731770 w 5957684"/>
              <a:gd name="connsiteY42" fmla="*/ 767193 h 2733153"/>
              <a:gd name="connsiteX43" fmla="*/ 2777490 w 5957684"/>
              <a:gd name="connsiteY43" fmla="*/ 652893 h 2733153"/>
              <a:gd name="connsiteX44" fmla="*/ 2834640 w 5957684"/>
              <a:gd name="connsiteY44" fmla="*/ 675753 h 2733153"/>
              <a:gd name="connsiteX45" fmla="*/ 2891790 w 5957684"/>
              <a:gd name="connsiteY45" fmla="*/ 721473 h 2733153"/>
              <a:gd name="connsiteX46" fmla="*/ 2983230 w 5957684"/>
              <a:gd name="connsiteY46" fmla="*/ 790053 h 2733153"/>
              <a:gd name="connsiteX47" fmla="*/ 3017520 w 5957684"/>
              <a:gd name="connsiteY47" fmla="*/ 801483 h 2733153"/>
              <a:gd name="connsiteX48" fmla="*/ 3074670 w 5957684"/>
              <a:gd name="connsiteY48" fmla="*/ 858633 h 2733153"/>
              <a:gd name="connsiteX49" fmla="*/ 3108960 w 5957684"/>
              <a:gd name="connsiteY49" fmla="*/ 892923 h 2733153"/>
              <a:gd name="connsiteX50" fmla="*/ 3177540 w 5957684"/>
              <a:gd name="connsiteY50" fmla="*/ 915783 h 2733153"/>
              <a:gd name="connsiteX51" fmla="*/ 3234690 w 5957684"/>
              <a:gd name="connsiteY51" fmla="*/ 950073 h 2733153"/>
              <a:gd name="connsiteX52" fmla="*/ 3314700 w 5957684"/>
              <a:gd name="connsiteY52" fmla="*/ 995793 h 2733153"/>
              <a:gd name="connsiteX53" fmla="*/ 3326130 w 5957684"/>
              <a:gd name="connsiteY53" fmla="*/ 1041513 h 2733153"/>
              <a:gd name="connsiteX54" fmla="*/ 3291840 w 5957684"/>
              <a:gd name="connsiteY54" fmla="*/ 1132953 h 2733153"/>
              <a:gd name="connsiteX55" fmla="*/ 3246120 w 5957684"/>
              <a:gd name="connsiteY55" fmla="*/ 1155813 h 2733153"/>
              <a:gd name="connsiteX56" fmla="*/ 3166110 w 5957684"/>
              <a:gd name="connsiteY56" fmla="*/ 1190103 h 2733153"/>
              <a:gd name="connsiteX57" fmla="*/ 3120390 w 5957684"/>
              <a:gd name="connsiteY57" fmla="*/ 1224393 h 2733153"/>
              <a:gd name="connsiteX58" fmla="*/ 3051810 w 5957684"/>
              <a:gd name="connsiteY58" fmla="*/ 1270113 h 2733153"/>
              <a:gd name="connsiteX59" fmla="*/ 3028950 w 5957684"/>
              <a:gd name="connsiteY59" fmla="*/ 1304403 h 2733153"/>
              <a:gd name="connsiteX60" fmla="*/ 2994660 w 5957684"/>
              <a:gd name="connsiteY60" fmla="*/ 1327263 h 2733153"/>
              <a:gd name="connsiteX61" fmla="*/ 3006090 w 5957684"/>
              <a:gd name="connsiteY61" fmla="*/ 1452993 h 2733153"/>
              <a:gd name="connsiteX62" fmla="*/ 2983230 w 5957684"/>
              <a:gd name="connsiteY62" fmla="*/ 1624443 h 2733153"/>
              <a:gd name="connsiteX63" fmla="*/ 2960370 w 5957684"/>
              <a:gd name="connsiteY63" fmla="*/ 1670163 h 2733153"/>
              <a:gd name="connsiteX64" fmla="*/ 2926080 w 5957684"/>
              <a:gd name="connsiteY64" fmla="*/ 1784463 h 2733153"/>
              <a:gd name="connsiteX65" fmla="*/ 2926080 w 5957684"/>
              <a:gd name="connsiteY65" fmla="*/ 2184513 h 2733153"/>
              <a:gd name="connsiteX66" fmla="*/ 2971800 w 5957684"/>
              <a:gd name="connsiteY66" fmla="*/ 2275953 h 2733153"/>
              <a:gd name="connsiteX67" fmla="*/ 2983230 w 5957684"/>
              <a:gd name="connsiteY67" fmla="*/ 2310243 h 2733153"/>
              <a:gd name="connsiteX68" fmla="*/ 3040380 w 5957684"/>
              <a:gd name="connsiteY68" fmla="*/ 2378823 h 2733153"/>
              <a:gd name="connsiteX69" fmla="*/ 3234690 w 5957684"/>
              <a:gd name="connsiteY69" fmla="*/ 2481693 h 2733153"/>
              <a:gd name="connsiteX70" fmla="*/ 3486150 w 5957684"/>
              <a:gd name="connsiteY70" fmla="*/ 2595993 h 2733153"/>
              <a:gd name="connsiteX71" fmla="*/ 3669030 w 5957684"/>
              <a:gd name="connsiteY71" fmla="*/ 2630283 h 2733153"/>
              <a:gd name="connsiteX72" fmla="*/ 3714750 w 5957684"/>
              <a:gd name="connsiteY72" fmla="*/ 2641713 h 2733153"/>
              <a:gd name="connsiteX73" fmla="*/ 3783330 w 5957684"/>
              <a:gd name="connsiteY73" fmla="*/ 2630283 h 2733153"/>
              <a:gd name="connsiteX74" fmla="*/ 3794760 w 5957684"/>
              <a:gd name="connsiteY74" fmla="*/ 2584563 h 2733153"/>
              <a:gd name="connsiteX75" fmla="*/ 3817620 w 5957684"/>
              <a:gd name="connsiteY75" fmla="*/ 2538843 h 2733153"/>
              <a:gd name="connsiteX76" fmla="*/ 3840480 w 5957684"/>
              <a:gd name="connsiteY76" fmla="*/ 2447403 h 2733153"/>
              <a:gd name="connsiteX77" fmla="*/ 3874770 w 5957684"/>
              <a:gd name="connsiteY77" fmla="*/ 2287383 h 2733153"/>
              <a:gd name="connsiteX78" fmla="*/ 3886200 w 5957684"/>
              <a:gd name="connsiteY78" fmla="*/ 2207373 h 2733153"/>
              <a:gd name="connsiteX79" fmla="*/ 3874770 w 5957684"/>
              <a:gd name="connsiteY79" fmla="*/ 2024493 h 2733153"/>
              <a:gd name="connsiteX80" fmla="*/ 3863340 w 5957684"/>
              <a:gd name="connsiteY80" fmla="*/ 1990203 h 2733153"/>
              <a:gd name="connsiteX81" fmla="*/ 3874770 w 5957684"/>
              <a:gd name="connsiteY81" fmla="*/ 1807323 h 2733153"/>
              <a:gd name="connsiteX82" fmla="*/ 3954780 w 5957684"/>
              <a:gd name="connsiteY82" fmla="*/ 1761603 h 2733153"/>
              <a:gd name="connsiteX83" fmla="*/ 4000500 w 5957684"/>
              <a:gd name="connsiteY83" fmla="*/ 1750173 h 2733153"/>
              <a:gd name="connsiteX84" fmla="*/ 4274820 w 5957684"/>
              <a:gd name="connsiteY84" fmla="*/ 1727313 h 2733153"/>
              <a:gd name="connsiteX85" fmla="*/ 4446270 w 5957684"/>
              <a:gd name="connsiteY85" fmla="*/ 1761603 h 2733153"/>
              <a:gd name="connsiteX86" fmla="*/ 4491990 w 5957684"/>
              <a:gd name="connsiteY86" fmla="*/ 1795893 h 2733153"/>
              <a:gd name="connsiteX87" fmla="*/ 4503420 w 5957684"/>
              <a:gd name="connsiteY87" fmla="*/ 1841613 h 2733153"/>
              <a:gd name="connsiteX88" fmla="*/ 4457700 w 5957684"/>
              <a:gd name="connsiteY88" fmla="*/ 2001633 h 2733153"/>
              <a:gd name="connsiteX89" fmla="*/ 4434840 w 5957684"/>
              <a:gd name="connsiteY89" fmla="*/ 2104503 h 2733153"/>
              <a:gd name="connsiteX90" fmla="*/ 4469130 w 5957684"/>
              <a:gd name="connsiteY90" fmla="*/ 2390253 h 2733153"/>
              <a:gd name="connsiteX91" fmla="*/ 4503420 w 5957684"/>
              <a:gd name="connsiteY91" fmla="*/ 2413113 h 2733153"/>
              <a:gd name="connsiteX92" fmla="*/ 4549140 w 5957684"/>
              <a:gd name="connsiteY92" fmla="*/ 2481693 h 2733153"/>
              <a:gd name="connsiteX93" fmla="*/ 4560570 w 5957684"/>
              <a:gd name="connsiteY93" fmla="*/ 2515983 h 2733153"/>
              <a:gd name="connsiteX94" fmla="*/ 4606290 w 5957684"/>
              <a:gd name="connsiteY94" fmla="*/ 2538843 h 2733153"/>
              <a:gd name="connsiteX95" fmla="*/ 4640580 w 5957684"/>
              <a:gd name="connsiteY95" fmla="*/ 2561703 h 2733153"/>
              <a:gd name="connsiteX96" fmla="*/ 4754880 w 5957684"/>
              <a:gd name="connsiteY96" fmla="*/ 2573133 h 2733153"/>
              <a:gd name="connsiteX97" fmla="*/ 4914900 w 5957684"/>
              <a:gd name="connsiteY97" fmla="*/ 2538843 h 2733153"/>
              <a:gd name="connsiteX98" fmla="*/ 4949190 w 5957684"/>
              <a:gd name="connsiteY98" fmla="*/ 2470263 h 2733153"/>
              <a:gd name="connsiteX99" fmla="*/ 4994910 w 5957684"/>
              <a:gd name="connsiteY99" fmla="*/ 2401683 h 2733153"/>
              <a:gd name="connsiteX100" fmla="*/ 5017770 w 5957684"/>
              <a:gd name="connsiteY100" fmla="*/ 2367393 h 2733153"/>
              <a:gd name="connsiteX101" fmla="*/ 5029200 w 5957684"/>
              <a:gd name="connsiteY101" fmla="*/ 2264523 h 2733153"/>
              <a:gd name="connsiteX102" fmla="*/ 5074920 w 5957684"/>
              <a:gd name="connsiteY102" fmla="*/ 2138793 h 2733153"/>
              <a:gd name="connsiteX103" fmla="*/ 5109210 w 5957684"/>
              <a:gd name="connsiteY103" fmla="*/ 2127363 h 2733153"/>
              <a:gd name="connsiteX104" fmla="*/ 5189220 w 5957684"/>
              <a:gd name="connsiteY104" fmla="*/ 2104503 h 2733153"/>
              <a:gd name="connsiteX105" fmla="*/ 5337810 w 5957684"/>
              <a:gd name="connsiteY105" fmla="*/ 2115933 h 2733153"/>
              <a:gd name="connsiteX106" fmla="*/ 5372100 w 5957684"/>
              <a:gd name="connsiteY106" fmla="*/ 2138793 h 2733153"/>
              <a:gd name="connsiteX107" fmla="*/ 5463540 w 5957684"/>
              <a:gd name="connsiteY107" fmla="*/ 2161653 h 2733153"/>
              <a:gd name="connsiteX108" fmla="*/ 5497830 w 5957684"/>
              <a:gd name="connsiteY108" fmla="*/ 2173083 h 2733153"/>
              <a:gd name="connsiteX109" fmla="*/ 5543550 w 5957684"/>
              <a:gd name="connsiteY109" fmla="*/ 2184513 h 2733153"/>
              <a:gd name="connsiteX110" fmla="*/ 5600700 w 5957684"/>
              <a:gd name="connsiteY110" fmla="*/ 2207373 h 2733153"/>
              <a:gd name="connsiteX111" fmla="*/ 5634990 w 5957684"/>
              <a:gd name="connsiteY111" fmla="*/ 2230233 h 2733153"/>
              <a:gd name="connsiteX112" fmla="*/ 5772150 w 5957684"/>
              <a:gd name="connsiteY112" fmla="*/ 2241663 h 2733153"/>
              <a:gd name="connsiteX113" fmla="*/ 5817870 w 5957684"/>
              <a:gd name="connsiteY113" fmla="*/ 2287383 h 2733153"/>
              <a:gd name="connsiteX114" fmla="*/ 5840730 w 5957684"/>
              <a:gd name="connsiteY114" fmla="*/ 2321673 h 2733153"/>
              <a:gd name="connsiteX115" fmla="*/ 5875020 w 5957684"/>
              <a:gd name="connsiteY115" fmla="*/ 2344533 h 2733153"/>
              <a:gd name="connsiteX116" fmla="*/ 5886450 w 5957684"/>
              <a:gd name="connsiteY116" fmla="*/ 2390253 h 2733153"/>
              <a:gd name="connsiteX117" fmla="*/ 5897880 w 5957684"/>
              <a:gd name="connsiteY117" fmla="*/ 2424543 h 2733153"/>
              <a:gd name="connsiteX118" fmla="*/ 5920740 w 5957684"/>
              <a:gd name="connsiteY118" fmla="*/ 2538843 h 2733153"/>
              <a:gd name="connsiteX119" fmla="*/ 5943600 w 5957684"/>
              <a:gd name="connsiteY119" fmla="*/ 2618853 h 2733153"/>
              <a:gd name="connsiteX120" fmla="*/ 5955030 w 5957684"/>
              <a:gd name="connsiteY120" fmla="*/ 2653143 h 2733153"/>
              <a:gd name="connsiteX121" fmla="*/ 5955030 w 5957684"/>
              <a:gd name="connsiteY121" fmla="*/ 2733153 h 27331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5957684" h="2733153">
                <a:moveTo>
                  <a:pt x="0" y="47103"/>
                </a:moveTo>
                <a:cubicBezTo>
                  <a:pt x="106680" y="43293"/>
                  <a:pt x="213788" y="45955"/>
                  <a:pt x="320040" y="35673"/>
                </a:cubicBezTo>
                <a:cubicBezTo>
                  <a:pt x="333713" y="34350"/>
                  <a:pt x="341003" y="16145"/>
                  <a:pt x="354330" y="12813"/>
                </a:cubicBezTo>
                <a:cubicBezTo>
                  <a:pt x="387801" y="4445"/>
                  <a:pt x="422910" y="5193"/>
                  <a:pt x="457200" y="1383"/>
                </a:cubicBezTo>
                <a:cubicBezTo>
                  <a:pt x="491490" y="5193"/>
                  <a:pt x="528037" y="0"/>
                  <a:pt x="560070" y="12813"/>
                </a:cubicBezTo>
                <a:cubicBezTo>
                  <a:pt x="571257" y="17288"/>
                  <a:pt x="566112" y="36327"/>
                  <a:pt x="571500" y="47103"/>
                </a:cubicBezTo>
                <a:cubicBezTo>
                  <a:pt x="586740" y="77583"/>
                  <a:pt x="598170" y="89013"/>
                  <a:pt x="628650" y="104253"/>
                </a:cubicBezTo>
                <a:cubicBezTo>
                  <a:pt x="639426" y="109641"/>
                  <a:pt x="652164" y="110295"/>
                  <a:pt x="662940" y="115683"/>
                </a:cubicBezTo>
                <a:cubicBezTo>
                  <a:pt x="675227" y="121826"/>
                  <a:pt x="684100" y="134503"/>
                  <a:pt x="697230" y="138543"/>
                </a:cubicBezTo>
                <a:cubicBezTo>
                  <a:pt x="734366" y="149970"/>
                  <a:pt x="773430" y="153783"/>
                  <a:pt x="811530" y="161403"/>
                </a:cubicBezTo>
                <a:cubicBezTo>
                  <a:pt x="807720" y="195693"/>
                  <a:pt x="811010" y="231542"/>
                  <a:pt x="800100" y="264273"/>
                </a:cubicBezTo>
                <a:cubicBezTo>
                  <a:pt x="791412" y="290337"/>
                  <a:pt x="754380" y="332853"/>
                  <a:pt x="754380" y="332853"/>
                </a:cubicBezTo>
                <a:cubicBezTo>
                  <a:pt x="758190" y="370953"/>
                  <a:pt x="757200" y="409844"/>
                  <a:pt x="765810" y="447153"/>
                </a:cubicBezTo>
                <a:cubicBezTo>
                  <a:pt x="768899" y="460538"/>
                  <a:pt x="782527" y="469156"/>
                  <a:pt x="788670" y="481443"/>
                </a:cubicBezTo>
                <a:cubicBezTo>
                  <a:pt x="794058" y="492219"/>
                  <a:pt x="797178" y="504044"/>
                  <a:pt x="800100" y="515733"/>
                </a:cubicBezTo>
                <a:cubicBezTo>
                  <a:pt x="804812" y="534580"/>
                  <a:pt x="806818" y="554036"/>
                  <a:pt x="811530" y="572883"/>
                </a:cubicBezTo>
                <a:cubicBezTo>
                  <a:pt x="814452" y="584572"/>
                  <a:pt x="819650" y="595588"/>
                  <a:pt x="822960" y="607173"/>
                </a:cubicBezTo>
                <a:cubicBezTo>
                  <a:pt x="832133" y="639278"/>
                  <a:pt x="839928" y="677634"/>
                  <a:pt x="845820" y="710043"/>
                </a:cubicBezTo>
                <a:cubicBezTo>
                  <a:pt x="850837" y="737637"/>
                  <a:pt x="854285" y="784123"/>
                  <a:pt x="868680" y="812913"/>
                </a:cubicBezTo>
                <a:cubicBezTo>
                  <a:pt x="874823" y="825200"/>
                  <a:pt x="881202" y="838157"/>
                  <a:pt x="891540" y="847203"/>
                </a:cubicBezTo>
                <a:lnTo>
                  <a:pt x="994410" y="915783"/>
                </a:lnTo>
                <a:cubicBezTo>
                  <a:pt x="1005840" y="923403"/>
                  <a:pt x="1015150" y="936385"/>
                  <a:pt x="1028700" y="938643"/>
                </a:cubicBezTo>
                <a:cubicBezTo>
                  <a:pt x="1051560" y="942453"/>
                  <a:pt x="1074619" y="945217"/>
                  <a:pt x="1097280" y="950073"/>
                </a:cubicBezTo>
                <a:cubicBezTo>
                  <a:pt x="1128001" y="956656"/>
                  <a:pt x="1188720" y="972933"/>
                  <a:pt x="1188720" y="972933"/>
                </a:cubicBezTo>
                <a:cubicBezTo>
                  <a:pt x="1297519" y="1045465"/>
                  <a:pt x="1212662" y="975568"/>
                  <a:pt x="1234440" y="1258683"/>
                </a:cubicBezTo>
                <a:cubicBezTo>
                  <a:pt x="1235364" y="1270696"/>
                  <a:pt x="1243256" y="1281212"/>
                  <a:pt x="1245870" y="1292973"/>
                </a:cubicBezTo>
                <a:cubicBezTo>
                  <a:pt x="1283556" y="1462561"/>
                  <a:pt x="1228015" y="1443788"/>
                  <a:pt x="1325880" y="1487283"/>
                </a:cubicBezTo>
                <a:cubicBezTo>
                  <a:pt x="1344629" y="1495616"/>
                  <a:pt x="1363980" y="1502523"/>
                  <a:pt x="1383030" y="1510143"/>
                </a:cubicBezTo>
                <a:cubicBezTo>
                  <a:pt x="1436370" y="1502523"/>
                  <a:pt x="1491621" y="1503355"/>
                  <a:pt x="1543050" y="1487283"/>
                </a:cubicBezTo>
                <a:cubicBezTo>
                  <a:pt x="1556162" y="1483186"/>
                  <a:pt x="1556196" y="1462707"/>
                  <a:pt x="1565910" y="1452993"/>
                </a:cubicBezTo>
                <a:cubicBezTo>
                  <a:pt x="1575624" y="1443279"/>
                  <a:pt x="1588770" y="1437753"/>
                  <a:pt x="1600200" y="1430133"/>
                </a:cubicBezTo>
                <a:cubicBezTo>
                  <a:pt x="1654047" y="1322438"/>
                  <a:pt x="1603867" y="1437534"/>
                  <a:pt x="1634490" y="1212963"/>
                </a:cubicBezTo>
                <a:cubicBezTo>
                  <a:pt x="1638238" y="1185480"/>
                  <a:pt x="1649380" y="1159520"/>
                  <a:pt x="1657350" y="1132953"/>
                </a:cubicBezTo>
                <a:cubicBezTo>
                  <a:pt x="1660812" y="1121413"/>
                  <a:pt x="1661067" y="1107919"/>
                  <a:pt x="1668780" y="1098663"/>
                </a:cubicBezTo>
                <a:cubicBezTo>
                  <a:pt x="1680976" y="1084028"/>
                  <a:pt x="1700163" y="1076918"/>
                  <a:pt x="1714500" y="1064373"/>
                </a:cubicBezTo>
                <a:cubicBezTo>
                  <a:pt x="1730720" y="1050181"/>
                  <a:pt x="1743390" y="1032117"/>
                  <a:pt x="1760220" y="1018653"/>
                </a:cubicBezTo>
                <a:cubicBezTo>
                  <a:pt x="1854386" y="943320"/>
                  <a:pt x="1838199" y="974793"/>
                  <a:pt x="1988820" y="961503"/>
                </a:cubicBezTo>
                <a:cubicBezTo>
                  <a:pt x="2065104" y="954772"/>
                  <a:pt x="2141431" y="948142"/>
                  <a:pt x="2217420" y="938643"/>
                </a:cubicBezTo>
                <a:cubicBezTo>
                  <a:pt x="2247900" y="934833"/>
                  <a:pt x="2278227" y="929482"/>
                  <a:pt x="2308860" y="927213"/>
                </a:cubicBezTo>
                <a:cubicBezTo>
                  <a:pt x="2381152" y="921858"/>
                  <a:pt x="2453640" y="919593"/>
                  <a:pt x="2526030" y="915783"/>
                </a:cubicBezTo>
                <a:cubicBezTo>
                  <a:pt x="2552700" y="911973"/>
                  <a:pt x="2580721" y="913560"/>
                  <a:pt x="2606040" y="904353"/>
                </a:cubicBezTo>
                <a:cubicBezTo>
                  <a:pt x="2623943" y="897843"/>
                  <a:pt x="2637296" y="882461"/>
                  <a:pt x="2651760" y="870063"/>
                </a:cubicBezTo>
                <a:cubicBezTo>
                  <a:pt x="2679374" y="846394"/>
                  <a:pt x="2721451" y="798150"/>
                  <a:pt x="2731770" y="767193"/>
                </a:cubicBezTo>
                <a:cubicBezTo>
                  <a:pt x="2760018" y="682449"/>
                  <a:pt x="2743854" y="720166"/>
                  <a:pt x="2777490" y="652893"/>
                </a:cubicBezTo>
                <a:cubicBezTo>
                  <a:pt x="2796540" y="660513"/>
                  <a:pt x="2817944" y="663827"/>
                  <a:pt x="2834640" y="675753"/>
                </a:cubicBezTo>
                <a:cubicBezTo>
                  <a:pt x="2925116" y="740379"/>
                  <a:pt x="2791026" y="687885"/>
                  <a:pt x="2891790" y="721473"/>
                </a:cubicBezTo>
                <a:cubicBezTo>
                  <a:pt x="2905809" y="732688"/>
                  <a:pt x="2958968" y="777922"/>
                  <a:pt x="2983230" y="790053"/>
                </a:cubicBezTo>
                <a:cubicBezTo>
                  <a:pt x="2994006" y="795441"/>
                  <a:pt x="3006090" y="797673"/>
                  <a:pt x="3017520" y="801483"/>
                </a:cubicBezTo>
                <a:cubicBezTo>
                  <a:pt x="3059430" y="864348"/>
                  <a:pt x="3017520" y="811008"/>
                  <a:pt x="3074670" y="858633"/>
                </a:cubicBezTo>
                <a:cubicBezTo>
                  <a:pt x="3087088" y="868981"/>
                  <a:pt x="3094830" y="885073"/>
                  <a:pt x="3108960" y="892923"/>
                </a:cubicBezTo>
                <a:cubicBezTo>
                  <a:pt x="3130024" y="904625"/>
                  <a:pt x="3156877" y="903385"/>
                  <a:pt x="3177540" y="915783"/>
                </a:cubicBezTo>
                <a:cubicBezTo>
                  <a:pt x="3196590" y="927213"/>
                  <a:pt x="3215270" y="939284"/>
                  <a:pt x="3234690" y="950073"/>
                </a:cubicBezTo>
                <a:cubicBezTo>
                  <a:pt x="3321700" y="998412"/>
                  <a:pt x="3242850" y="947893"/>
                  <a:pt x="3314700" y="995793"/>
                </a:cubicBezTo>
                <a:cubicBezTo>
                  <a:pt x="3318510" y="1011033"/>
                  <a:pt x="3326130" y="1025804"/>
                  <a:pt x="3326130" y="1041513"/>
                </a:cubicBezTo>
                <a:cubicBezTo>
                  <a:pt x="3326130" y="1068651"/>
                  <a:pt x="3315489" y="1113245"/>
                  <a:pt x="3291840" y="1132953"/>
                </a:cubicBezTo>
                <a:cubicBezTo>
                  <a:pt x="3278750" y="1143861"/>
                  <a:pt x="3260914" y="1147359"/>
                  <a:pt x="3246120" y="1155813"/>
                </a:cubicBezTo>
                <a:cubicBezTo>
                  <a:pt x="3184726" y="1190895"/>
                  <a:pt x="3241204" y="1171329"/>
                  <a:pt x="3166110" y="1190103"/>
                </a:cubicBezTo>
                <a:cubicBezTo>
                  <a:pt x="3150870" y="1201533"/>
                  <a:pt x="3135996" y="1213469"/>
                  <a:pt x="3120390" y="1224393"/>
                </a:cubicBezTo>
                <a:cubicBezTo>
                  <a:pt x="3097882" y="1240148"/>
                  <a:pt x="3051810" y="1270113"/>
                  <a:pt x="3051810" y="1270113"/>
                </a:cubicBezTo>
                <a:cubicBezTo>
                  <a:pt x="3044190" y="1281543"/>
                  <a:pt x="3038664" y="1294689"/>
                  <a:pt x="3028950" y="1304403"/>
                </a:cubicBezTo>
                <a:cubicBezTo>
                  <a:pt x="3019236" y="1314117"/>
                  <a:pt x="2996749" y="1313686"/>
                  <a:pt x="2994660" y="1327263"/>
                </a:cubicBezTo>
                <a:cubicBezTo>
                  <a:pt x="2988261" y="1368856"/>
                  <a:pt x="3002280" y="1411083"/>
                  <a:pt x="3006090" y="1452993"/>
                </a:cubicBezTo>
                <a:cubicBezTo>
                  <a:pt x="3002512" y="1492354"/>
                  <a:pt x="3001405" y="1575977"/>
                  <a:pt x="2983230" y="1624443"/>
                </a:cubicBezTo>
                <a:cubicBezTo>
                  <a:pt x="2977247" y="1640397"/>
                  <a:pt x="2966698" y="1654343"/>
                  <a:pt x="2960370" y="1670163"/>
                </a:cubicBezTo>
                <a:cubicBezTo>
                  <a:pt x="2941818" y="1716542"/>
                  <a:pt x="2937307" y="1739554"/>
                  <a:pt x="2926080" y="1784463"/>
                </a:cubicBezTo>
                <a:cubicBezTo>
                  <a:pt x="2911707" y="1985682"/>
                  <a:pt x="2907966" y="1949032"/>
                  <a:pt x="2926080" y="2184513"/>
                </a:cubicBezTo>
                <a:cubicBezTo>
                  <a:pt x="2930947" y="2247780"/>
                  <a:pt x="2931872" y="2236025"/>
                  <a:pt x="2971800" y="2275953"/>
                </a:cubicBezTo>
                <a:cubicBezTo>
                  <a:pt x="2975610" y="2287383"/>
                  <a:pt x="2976547" y="2300218"/>
                  <a:pt x="2983230" y="2310243"/>
                </a:cubicBezTo>
                <a:cubicBezTo>
                  <a:pt x="2999736" y="2335002"/>
                  <a:pt x="3018362" y="2358806"/>
                  <a:pt x="3040380" y="2378823"/>
                </a:cubicBezTo>
                <a:cubicBezTo>
                  <a:pt x="3093921" y="2427497"/>
                  <a:pt x="3173331" y="2451014"/>
                  <a:pt x="3234690" y="2481693"/>
                </a:cubicBezTo>
                <a:cubicBezTo>
                  <a:pt x="3378935" y="2553815"/>
                  <a:pt x="3334831" y="2550597"/>
                  <a:pt x="3486150" y="2595993"/>
                </a:cubicBezTo>
                <a:cubicBezTo>
                  <a:pt x="3579649" y="2624043"/>
                  <a:pt x="3581605" y="2614387"/>
                  <a:pt x="3669030" y="2630283"/>
                </a:cubicBezTo>
                <a:cubicBezTo>
                  <a:pt x="3684486" y="2633093"/>
                  <a:pt x="3699510" y="2637903"/>
                  <a:pt x="3714750" y="2641713"/>
                </a:cubicBezTo>
                <a:cubicBezTo>
                  <a:pt x="3737610" y="2637903"/>
                  <a:pt x="3764471" y="2643753"/>
                  <a:pt x="3783330" y="2630283"/>
                </a:cubicBezTo>
                <a:cubicBezTo>
                  <a:pt x="3796113" y="2621152"/>
                  <a:pt x="3789244" y="2599272"/>
                  <a:pt x="3794760" y="2584563"/>
                </a:cubicBezTo>
                <a:cubicBezTo>
                  <a:pt x="3800743" y="2568609"/>
                  <a:pt x="3812232" y="2555007"/>
                  <a:pt x="3817620" y="2538843"/>
                </a:cubicBezTo>
                <a:cubicBezTo>
                  <a:pt x="3827555" y="2509037"/>
                  <a:pt x="3832860" y="2477883"/>
                  <a:pt x="3840480" y="2447403"/>
                </a:cubicBezTo>
                <a:cubicBezTo>
                  <a:pt x="3854342" y="2391956"/>
                  <a:pt x="3866123" y="2347912"/>
                  <a:pt x="3874770" y="2287383"/>
                </a:cubicBezTo>
                <a:lnTo>
                  <a:pt x="3886200" y="2207373"/>
                </a:lnTo>
                <a:cubicBezTo>
                  <a:pt x="3882390" y="2146413"/>
                  <a:pt x="3881164" y="2085236"/>
                  <a:pt x="3874770" y="2024493"/>
                </a:cubicBezTo>
                <a:cubicBezTo>
                  <a:pt x="3873509" y="2012511"/>
                  <a:pt x="3863340" y="2002251"/>
                  <a:pt x="3863340" y="1990203"/>
                </a:cubicBezTo>
                <a:cubicBezTo>
                  <a:pt x="3863340" y="1929124"/>
                  <a:pt x="3861520" y="1866947"/>
                  <a:pt x="3874770" y="1807323"/>
                </a:cubicBezTo>
                <a:cubicBezTo>
                  <a:pt x="3876780" y="1798279"/>
                  <a:pt x="3954396" y="1761747"/>
                  <a:pt x="3954780" y="1761603"/>
                </a:cubicBezTo>
                <a:cubicBezTo>
                  <a:pt x="3969489" y="1756087"/>
                  <a:pt x="3985096" y="1753254"/>
                  <a:pt x="4000500" y="1750173"/>
                </a:cubicBezTo>
                <a:cubicBezTo>
                  <a:pt x="4105370" y="1729199"/>
                  <a:pt x="4139183" y="1734848"/>
                  <a:pt x="4274820" y="1727313"/>
                </a:cubicBezTo>
                <a:cubicBezTo>
                  <a:pt x="4350462" y="1734877"/>
                  <a:pt x="4385223" y="1727688"/>
                  <a:pt x="4446270" y="1761603"/>
                </a:cubicBezTo>
                <a:cubicBezTo>
                  <a:pt x="4462923" y="1770854"/>
                  <a:pt x="4476750" y="1784463"/>
                  <a:pt x="4491990" y="1795893"/>
                </a:cubicBezTo>
                <a:cubicBezTo>
                  <a:pt x="4495800" y="1811133"/>
                  <a:pt x="4504725" y="1825958"/>
                  <a:pt x="4503420" y="1841613"/>
                </a:cubicBezTo>
                <a:cubicBezTo>
                  <a:pt x="4498075" y="1905753"/>
                  <a:pt x="4472579" y="1942115"/>
                  <a:pt x="4457700" y="2001633"/>
                </a:cubicBezTo>
                <a:cubicBezTo>
                  <a:pt x="4441558" y="2066200"/>
                  <a:pt x="4449351" y="2031949"/>
                  <a:pt x="4434840" y="2104503"/>
                </a:cubicBezTo>
                <a:cubicBezTo>
                  <a:pt x="4435934" y="2127482"/>
                  <a:pt x="4412819" y="2322680"/>
                  <a:pt x="4469130" y="2390253"/>
                </a:cubicBezTo>
                <a:cubicBezTo>
                  <a:pt x="4477924" y="2400806"/>
                  <a:pt x="4491990" y="2405493"/>
                  <a:pt x="4503420" y="2413113"/>
                </a:cubicBezTo>
                <a:cubicBezTo>
                  <a:pt x="4530598" y="2494646"/>
                  <a:pt x="4492061" y="2396074"/>
                  <a:pt x="4549140" y="2481693"/>
                </a:cubicBezTo>
                <a:cubicBezTo>
                  <a:pt x="4555823" y="2491718"/>
                  <a:pt x="4552051" y="2507464"/>
                  <a:pt x="4560570" y="2515983"/>
                </a:cubicBezTo>
                <a:cubicBezTo>
                  <a:pt x="4572618" y="2528031"/>
                  <a:pt x="4591496" y="2530389"/>
                  <a:pt x="4606290" y="2538843"/>
                </a:cubicBezTo>
                <a:cubicBezTo>
                  <a:pt x="4618217" y="2545659"/>
                  <a:pt x="4627195" y="2558614"/>
                  <a:pt x="4640580" y="2561703"/>
                </a:cubicBezTo>
                <a:cubicBezTo>
                  <a:pt x="4677889" y="2570313"/>
                  <a:pt x="4716780" y="2569323"/>
                  <a:pt x="4754880" y="2573133"/>
                </a:cubicBezTo>
                <a:cubicBezTo>
                  <a:pt x="4808220" y="2561703"/>
                  <a:pt x="4863822" y="2557997"/>
                  <a:pt x="4914900" y="2538843"/>
                </a:cubicBezTo>
                <a:cubicBezTo>
                  <a:pt x="4936265" y="2530831"/>
                  <a:pt x="4940589" y="2485745"/>
                  <a:pt x="4949190" y="2470263"/>
                </a:cubicBezTo>
                <a:cubicBezTo>
                  <a:pt x="4962533" y="2446246"/>
                  <a:pt x="4979670" y="2424543"/>
                  <a:pt x="4994910" y="2401683"/>
                </a:cubicBezTo>
                <a:lnTo>
                  <a:pt x="5017770" y="2367393"/>
                </a:lnTo>
                <a:cubicBezTo>
                  <a:pt x="5021580" y="2333103"/>
                  <a:pt x="5025169" y="2298788"/>
                  <a:pt x="5029200" y="2264523"/>
                </a:cubicBezTo>
                <a:cubicBezTo>
                  <a:pt x="5037248" y="2196113"/>
                  <a:pt x="5021744" y="2174243"/>
                  <a:pt x="5074920" y="2138793"/>
                </a:cubicBezTo>
                <a:cubicBezTo>
                  <a:pt x="5084945" y="2132110"/>
                  <a:pt x="5097625" y="2130673"/>
                  <a:pt x="5109210" y="2127363"/>
                </a:cubicBezTo>
                <a:cubicBezTo>
                  <a:pt x="5209675" y="2098659"/>
                  <a:pt x="5107004" y="2131908"/>
                  <a:pt x="5189220" y="2104503"/>
                </a:cubicBezTo>
                <a:cubicBezTo>
                  <a:pt x="5238750" y="2108313"/>
                  <a:pt x="5288985" y="2106778"/>
                  <a:pt x="5337810" y="2115933"/>
                </a:cubicBezTo>
                <a:cubicBezTo>
                  <a:pt x="5351312" y="2118465"/>
                  <a:pt x="5359190" y="2134098"/>
                  <a:pt x="5372100" y="2138793"/>
                </a:cubicBezTo>
                <a:cubicBezTo>
                  <a:pt x="5401626" y="2149530"/>
                  <a:pt x="5433229" y="2153386"/>
                  <a:pt x="5463540" y="2161653"/>
                </a:cubicBezTo>
                <a:cubicBezTo>
                  <a:pt x="5475164" y="2164823"/>
                  <a:pt x="5486245" y="2169773"/>
                  <a:pt x="5497830" y="2173083"/>
                </a:cubicBezTo>
                <a:cubicBezTo>
                  <a:pt x="5512935" y="2177399"/>
                  <a:pt x="5528647" y="2179545"/>
                  <a:pt x="5543550" y="2184513"/>
                </a:cubicBezTo>
                <a:cubicBezTo>
                  <a:pt x="5563015" y="2191001"/>
                  <a:pt x="5582349" y="2198197"/>
                  <a:pt x="5600700" y="2207373"/>
                </a:cubicBezTo>
                <a:cubicBezTo>
                  <a:pt x="5612987" y="2213516"/>
                  <a:pt x="5621520" y="2227539"/>
                  <a:pt x="5634990" y="2230233"/>
                </a:cubicBezTo>
                <a:cubicBezTo>
                  <a:pt x="5679978" y="2239231"/>
                  <a:pt x="5726430" y="2237853"/>
                  <a:pt x="5772150" y="2241663"/>
                </a:cubicBezTo>
                <a:cubicBezTo>
                  <a:pt x="5787390" y="2256903"/>
                  <a:pt x="5803844" y="2271019"/>
                  <a:pt x="5817870" y="2287383"/>
                </a:cubicBezTo>
                <a:cubicBezTo>
                  <a:pt x="5826810" y="2297813"/>
                  <a:pt x="5831016" y="2311959"/>
                  <a:pt x="5840730" y="2321673"/>
                </a:cubicBezTo>
                <a:cubicBezTo>
                  <a:pt x="5850444" y="2331387"/>
                  <a:pt x="5863590" y="2336913"/>
                  <a:pt x="5875020" y="2344533"/>
                </a:cubicBezTo>
                <a:cubicBezTo>
                  <a:pt x="5878830" y="2359773"/>
                  <a:pt x="5882134" y="2375148"/>
                  <a:pt x="5886450" y="2390253"/>
                </a:cubicBezTo>
                <a:cubicBezTo>
                  <a:pt x="5889760" y="2401838"/>
                  <a:pt x="5895171" y="2412803"/>
                  <a:pt x="5897880" y="2424543"/>
                </a:cubicBezTo>
                <a:cubicBezTo>
                  <a:pt x="5906617" y="2462403"/>
                  <a:pt x="5908453" y="2501982"/>
                  <a:pt x="5920740" y="2538843"/>
                </a:cubicBezTo>
                <a:cubicBezTo>
                  <a:pt x="5948145" y="2621059"/>
                  <a:pt x="5914896" y="2518388"/>
                  <a:pt x="5943600" y="2618853"/>
                </a:cubicBezTo>
                <a:cubicBezTo>
                  <a:pt x="5946910" y="2630438"/>
                  <a:pt x="5953831" y="2641155"/>
                  <a:pt x="5955030" y="2653143"/>
                </a:cubicBezTo>
                <a:cubicBezTo>
                  <a:pt x="5957684" y="2679681"/>
                  <a:pt x="5955030" y="2706483"/>
                  <a:pt x="5955030" y="2733153"/>
                </a:cubicBezTo>
              </a:path>
            </a:pathLst>
          </a:custGeom>
          <a:ln w="285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1" name="TextBox 10"/>
          <p:cNvSpPr txBox="1"/>
          <p:nvPr/>
        </p:nvSpPr>
        <p:spPr>
          <a:xfrm>
            <a:off x="2667000" y="381000"/>
            <a:ext cx="3285002" cy="523220"/>
          </a:xfrm>
          <a:prstGeom prst="rect">
            <a:avLst/>
          </a:prstGeom>
          <a:noFill/>
        </p:spPr>
        <p:txBody>
          <a:bodyPr wrap="none" rtlCol="0">
            <a:spAutoFit/>
          </a:bodyPr>
          <a:lstStyle/>
          <a:p>
            <a:r>
              <a:rPr lang="en-US" sz="2800" b="1" dirty="0" smtClean="0"/>
              <a:t>DYE TRACE CONCEPT</a:t>
            </a:r>
            <a:endParaRPr lang="en-US" sz="2800" b="1" dirty="0"/>
          </a:p>
        </p:txBody>
      </p:sp>
      <p:sp>
        <p:nvSpPr>
          <p:cNvPr id="13" name="TextBox 12"/>
          <p:cNvSpPr txBox="1"/>
          <p:nvPr/>
        </p:nvSpPr>
        <p:spPr>
          <a:xfrm>
            <a:off x="1524000" y="5867400"/>
            <a:ext cx="6569106" cy="584775"/>
          </a:xfrm>
          <a:prstGeom prst="rect">
            <a:avLst/>
          </a:prstGeom>
          <a:noFill/>
        </p:spPr>
        <p:txBody>
          <a:bodyPr wrap="none" rtlCol="0">
            <a:spAutoFit/>
          </a:bodyPr>
          <a:lstStyle/>
          <a:p>
            <a:r>
              <a:rPr lang="en-US" sz="1600" b="1" dirty="0" smtClean="0"/>
              <a:t>ACCURACY IS LIMITED BY SAMPLE FREQUENCY SO IF SAMPLES ARE WEEKLY</a:t>
            </a:r>
          </a:p>
          <a:p>
            <a:r>
              <a:rPr lang="en-US" sz="1600" b="1" dirty="0" smtClean="0"/>
              <a:t> THEN THE ARRIVAL TIME COULD BE ON DAY 1 OR DAY 7 OF THE WEEK</a:t>
            </a:r>
            <a:endParaRPr lang="en-US" sz="1600" b="1" dirty="0"/>
          </a:p>
        </p:txBody>
      </p:sp>
      <p:sp>
        <p:nvSpPr>
          <p:cNvPr id="14" name="TextBox 13"/>
          <p:cNvSpPr txBox="1"/>
          <p:nvPr/>
        </p:nvSpPr>
        <p:spPr>
          <a:xfrm>
            <a:off x="152400" y="1676400"/>
            <a:ext cx="1503489" cy="646331"/>
          </a:xfrm>
          <a:prstGeom prst="rect">
            <a:avLst/>
          </a:prstGeom>
          <a:noFill/>
        </p:spPr>
        <p:txBody>
          <a:bodyPr wrap="none" rtlCol="0">
            <a:spAutoFit/>
          </a:bodyPr>
          <a:lstStyle/>
          <a:p>
            <a:r>
              <a:rPr lang="en-US" b="1" dirty="0" smtClean="0"/>
              <a:t>DYE INJECTED</a:t>
            </a:r>
          </a:p>
          <a:p>
            <a:r>
              <a:rPr lang="en-US" b="1" dirty="0" smtClean="0"/>
              <a:t> AT POINT “A”</a:t>
            </a:r>
            <a:endParaRPr lang="en-US" b="1" dirty="0"/>
          </a:p>
        </p:txBody>
      </p:sp>
      <p:sp>
        <p:nvSpPr>
          <p:cNvPr id="15" name="Oval 14"/>
          <p:cNvSpPr/>
          <p:nvPr/>
        </p:nvSpPr>
        <p:spPr>
          <a:xfrm>
            <a:off x="3657600" y="3505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p:cNvSpPr/>
          <p:nvPr/>
        </p:nvSpPr>
        <p:spPr>
          <a:xfrm>
            <a:off x="5105400" y="35814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6553200" y="55626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33400" y="2743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val 18"/>
          <p:cNvSpPr/>
          <p:nvPr/>
        </p:nvSpPr>
        <p:spPr>
          <a:xfrm>
            <a:off x="3581400" y="5029200"/>
            <a:ext cx="228600" cy="228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2057400" y="2133600"/>
            <a:ext cx="3298467" cy="830997"/>
          </a:xfrm>
          <a:prstGeom prst="rect">
            <a:avLst/>
          </a:prstGeom>
          <a:noFill/>
        </p:spPr>
        <p:txBody>
          <a:bodyPr wrap="none" rtlCol="0">
            <a:spAutoFit/>
          </a:bodyPr>
          <a:lstStyle/>
          <a:p>
            <a:r>
              <a:rPr lang="en-US" sz="1600" b="1" dirty="0" smtClean="0"/>
              <a:t>SAMPLING LOCATIONS BASED ON</a:t>
            </a:r>
          </a:p>
          <a:p>
            <a:r>
              <a:rPr lang="en-US" sz="1600" b="1" dirty="0" smtClean="0"/>
              <a:t> ESTIMATED PATH AND AVAILABILITY</a:t>
            </a:r>
          </a:p>
          <a:p>
            <a:r>
              <a:rPr lang="en-US" sz="1600" b="1" dirty="0" smtClean="0"/>
              <a:t>OF SUITABLE SITES</a:t>
            </a:r>
            <a:r>
              <a:rPr lang="en-US" sz="1600" dirty="0" smtClean="0"/>
              <a:t>.</a:t>
            </a:r>
            <a:endParaRPr lang="en-US" sz="1600" dirty="0"/>
          </a:p>
        </p:txBody>
      </p:sp>
      <p:sp>
        <p:nvSpPr>
          <p:cNvPr id="21" name="TextBox 20"/>
          <p:cNvSpPr txBox="1"/>
          <p:nvPr/>
        </p:nvSpPr>
        <p:spPr>
          <a:xfrm>
            <a:off x="5791200" y="3276600"/>
            <a:ext cx="2864887" cy="1323439"/>
          </a:xfrm>
          <a:prstGeom prst="rect">
            <a:avLst/>
          </a:prstGeom>
          <a:noFill/>
        </p:spPr>
        <p:txBody>
          <a:bodyPr wrap="none" rtlCol="0">
            <a:spAutoFit/>
          </a:bodyPr>
          <a:lstStyle/>
          <a:p>
            <a:r>
              <a:rPr lang="en-US" sz="1600" b="1" dirty="0" smtClean="0"/>
              <a:t>WHEN DYE ARRIVES AT “B” </a:t>
            </a:r>
          </a:p>
          <a:p>
            <a:r>
              <a:rPr lang="en-US" sz="1600" b="1" dirty="0" smtClean="0"/>
              <a:t>THE STRAIGHT LINE DISTANCE</a:t>
            </a:r>
          </a:p>
          <a:p>
            <a:r>
              <a:rPr lang="en-US" sz="1600" b="1" dirty="0" smtClean="0"/>
              <a:t> AND TRAVEL CAN BE  USED TO </a:t>
            </a:r>
          </a:p>
          <a:p>
            <a:r>
              <a:rPr lang="en-US" sz="1600" b="1" dirty="0" smtClean="0"/>
              <a:t>CALCULATE  MINIMUM </a:t>
            </a:r>
          </a:p>
          <a:p>
            <a:r>
              <a:rPr lang="en-US" sz="1600" b="1" dirty="0" smtClean="0"/>
              <a:t>GROUNDWATER VELOCITY.</a:t>
            </a:r>
            <a:endParaRPr lang="en-US" sz="1600" b="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1219200" y="457200"/>
            <a:ext cx="7254743" cy="523220"/>
          </a:xfrm>
          <a:prstGeom prst="rect">
            <a:avLst/>
          </a:prstGeom>
          <a:noFill/>
        </p:spPr>
        <p:txBody>
          <a:bodyPr wrap="none" rtlCol="0">
            <a:spAutoFit/>
          </a:bodyPr>
          <a:lstStyle/>
          <a:p>
            <a:r>
              <a:rPr lang="en-US" sz="2800" b="1" dirty="0" smtClean="0"/>
              <a:t>KEY ELEMENTS OF A SUCCESFUL DYE INJECTION</a:t>
            </a:r>
            <a:endParaRPr lang="en-US" sz="2800" b="1" dirty="0"/>
          </a:p>
        </p:txBody>
      </p:sp>
      <p:sp>
        <p:nvSpPr>
          <p:cNvPr id="5" name="TextBox 4"/>
          <p:cNvSpPr txBox="1"/>
          <p:nvPr/>
        </p:nvSpPr>
        <p:spPr>
          <a:xfrm>
            <a:off x="838200" y="1066800"/>
            <a:ext cx="7924800" cy="5170646"/>
          </a:xfrm>
          <a:prstGeom prst="rect">
            <a:avLst/>
          </a:prstGeom>
          <a:noFill/>
        </p:spPr>
        <p:txBody>
          <a:bodyPr wrap="square" rtlCol="0">
            <a:spAutoFit/>
          </a:bodyPr>
          <a:lstStyle/>
          <a:p>
            <a:pPr>
              <a:buFont typeface="Arial" pitchFamily="34" charset="0"/>
              <a:buChar char="•"/>
            </a:pPr>
            <a:r>
              <a:rPr lang="en-US" dirty="0" smtClean="0"/>
              <a:t> </a:t>
            </a:r>
            <a:r>
              <a:rPr lang="en-US" sz="2200" b="1" dirty="0" smtClean="0"/>
              <a:t>Injection and sampling  sites need to be located to maximize the chance of reaching the target site. This can be difficult to predict.</a:t>
            </a:r>
          </a:p>
          <a:p>
            <a:pPr lvl="1">
              <a:buFont typeface="Arial" pitchFamily="34" charset="0"/>
              <a:buChar char="•"/>
            </a:pPr>
            <a:r>
              <a:rPr lang="en-US" sz="2200" b="1" dirty="0" smtClean="0"/>
              <a:t> Up-gradient based on potentiometric surface. Remember</a:t>
            </a:r>
          </a:p>
          <a:p>
            <a:pPr lvl="1"/>
            <a:r>
              <a:rPr lang="en-US" sz="2200" b="1" dirty="0" smtClean="0"/>
              <a:t> the low gradient areas in the potentiometric surface slide? Not good for dye trace.</a:t>
            </a:r>
          </a:p>
          <a:p>
            <a:pPr lvl="1">
              <a:buFont typeface="Arial" pitchFamily="34" charset="0"/>
              <a:buChar char="•"/>
            </a:pPr>
            <a:r>
              <a:rPr lang="en-US" sz="2200" b="1" dirty="0" smtClean="0"/>
              <a:t> Natural features present (sinkhole, cave, lineaments)  that would suggest site is part of a flow path.</a:t>
            </a:r>
          </a:p>
          <a:p>
            <a:pPr>
              <a:buFont typeface="Arial" pitchFamily="34" charset="0"/>
              <a:buChar char="•"/>
            </a:pPr>
            <a:endParaRPr lang="en-US" sz="2200" b="1" dirty="0" smtClean="0"/>
          </a:p>
          <a:p>
            <a:pPr>
              <a:buFont typeface="Arial" pitchFamily="34" charset="0"/>
              <a:buChar char="•"/>
            </a:pPr>
            <a:r>
              <a:rPr lang="en-US" sz="2200" b="1" dirty="0" smtClean="0"/>
              <a:t>Site has sufficient water flow to insure dye gets into the system (water filled sinkhole, drainage well, retention pond, manual injection). Rainfall is good!!</a:t>
            </a:r>
          </a:p>
          <a:p>
            <a:endParaRPr lang="en-US" sz="2200" b="1" dirty="0" smtClean="0"/>
          </a:p>
          <a:p>
            <a:pPr>
              <a:buFont typeface="Arial" pitchFamily="34" charset="0"/>
              <a:buChar char="•"/>
            </a:pPr>
            <a:r>
              <a:rPr lang="en-US" sz="2200" b="1" dirty="0" smtClean="0"/>
              <a:t>Sufficient sampling frequency to insure the event is captured.</a:t>
            </a:r>
          </a:p>
          <a:p>
            <a:pPr>
              <a:buFont typeface="Arial" pitchFamily="34" charset="0"/>
              <a:buChar char="•"/>
            </a:pPr>
            <a:endParaRPr lang="en-US" sz="2200" b="1" dirty="0" smtClean="0"/>
          </a:p>
          <a:p>
            <a:pPr>
              <a:buFont typeface="Arial" pitchFamily="34" charset="0"/>
              <a:buChar char="•"/>
            </a:pPr>
            <a:r>
              <a:rPr lang="en-US" sz="2200" b="1" dirty="0" smtClean="0"/>
              <a:t> Baseline sampling to insure no interference.</a:t>
            </a: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2050" name="Picture 2"/>
          <p:cNvPicPr>
            <a:picLocks noChangeAspect="1" noChangeArrowheads="1"/>
          </p:cNvPicPr>
          <p:nvPr/>
        </p:nvPicPr>
        <p:blipFill>
          <a:blip r:embed="rId3" cstate="print"/>
          <a:srcRect/>
          <a:stretch>
            <a:fillRect/>
          </a:stretch>
        </p:blipFill>
        <p:spPr bwMode="auto">
          <a:xfrm>
            <a:off x="1066800" y="457200"/>
            <a:ext cx="4472150" cy="5781675"/>
          </a:xfrm>
          <a:prstGeom prst="rect">
            <a:avLst/>
          </a:prstGeom>
          <a:noFill/>
          <a:ln w="9525">
            <a:noFill/>
            <a:miter lim="800000"/>
            <a:headEnd/>
            <a:tailEnd/>
          </a:ln>
        </p:spPr>
      </p:pic>
      <p:sp>
        <p:nvSpPr>
          <p:cNvPr id="5" name="Right Brace 4"/>
          <p:cNvSpPr/>
          <p:nvPr/>
        </p:nvSpPr>
        <p:spPr>
          <a:xfrm rot="20460526">
            <a:off x="2931750" y="901334"/>
            <a:ext cx="1371600" cy="3708823"/>
          </a:xfrm>
          <a:prstGeom prst="rightBrace">
            <a:avLst/>
          </a:prstGeom>
          <a:ln w="412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rgbClr val="FF0000"/>
              </a:solidFill>
            </a:endParaRPr>
          </a:p>
        </p:txBody>
      </p:sp>
      <p:sp>
        <p:nvSpPr>
          <p:cNvPr id="7" name="TextBox 6"/>
          <p:cNvSpPr txBox="1"/>
          <p:nvPr/>
        </p:nvSpPr>
        <p:spPr>
          <a:xfrm>
            <a:off x="4038600" y="2743200"/>
            <a:ext cx="1788246" cy="369332"/>
          </a:xfrm>
          <a:prstGeom prst="rect">
            <a:avLst/>
          </a:prstGeom>
          <a:solidFill>
            <a:schemeClr val="bg1"/>
          </a:solidFill>
        </p:spPr>
        <p:txBody>
          <a:bodyPr wrap="none" rtlCol="0">
            <a:spAutoFit/>
          </a:bodyPr>
          <a:lstStyle/>
          <a:p>
            <a:r>
              <a:rPr lang="en-US" dirty="0" smtClean="0"/>
              <a:t>CAVE LOCATIONS</a:t>
            </a:r>
            <a:endParaRPr lang="en-US" dirty="0"/>
          </a:p>
        </p:txBody>
      </p:sp>
      <p:sp>
        <p:nvSpPr>
          <p:cNvPr id="6" name="TextBox 5"/>
          <p:cNvSpPr txBox="1"/>
          <p:nvPr/>
        </p:nvSpPr>
        <p:spPr>
          <a:xfrm>
            <a:off x="5791200" y="2971800"/>
            <a:ext cx="3084819" cy="1200329"/>
          </a:xfrm>
          <a:prstGeom prst="rect">
            <a:avLst/>
          </a:prstGeom>
          <a:noFill/>
        </p:spPr>
        <p:txBody>
          <a:bodyPr wrap="none" rtlCol="0">
            <a:spAutoFit/>
          </a:bodyPr>
          <a:lstStyle/>
          <a:p>
            <a:r>
              <a:rPr lang="en-US" b="1" dirty="0" smtClean="0"/>
              <a:t>NATURAL FEATURES SUCH</a:t>
            </a:r>
          </a:p>
          <a:p>
            <a:r>
              <a:rPr lang="en-US" b="1" dirty="0" smtClean="0"/>
              <a:t>AS CAVES MAY INDICATE</a:t>
            </a:r>
          </a:p>
          <a:p>
            <a:r>
              <a:rPr lang="en-US" b="1" dirty="0" smtClean="0"/>
              <a:t>A PREFERRED GROUNDWATER</a:t>
            </a:r>
          </a:p>
          <a:p>
            <a:r>
              <a:rPr lang="en-US" b="1" dirty="0" smtClean="0"/>
              <a:t> FLOW PATHWAY</a:t>
            </a:r>
            <a:endParaRPr lang="en-US" b="1" dirty="0"/>
          </a:p>
        </p:txBody>
      </p:sp>
      <p:pic>
        <p:nvPicPr>
          <p:cNvPr id="8194" name="Picture 2"/>
          <p:cNvPicPr>
            <a:picLocks noChangeAspect="1" noChangeArrowheads="1"/>
          </p:cNvPicPr>
          <p:nvPr/>
        </p:nvPicPr>
        <p:blipFill>
          <a:blip r:embed="rId4" cstate="print"/>
          <a:srcRect/>
          <a:stretch>
            <a:fillRect/>
          </a:stretch>
        </p:blipFill>
        <p:spPr bwMode="auto">
          <a:xfrm>
            <a:off x="5715000" y="533400"/>
            <a:ext cx="3031337" cy="2185988"/>
          </a:xfrm>
          <a:prstGeom prst="rect">
            <a:avLst/>
          </a:prstGeom>
          <a:noFill/>
          <a:ln w="9525">
            <a:noFill/>
            <a:miter lim="800000"/>
            <a:headEnd/>
            <a:tailEnd/>
          </a:ln>
        </p:spPr>
      </p:pic>
      <p:pic>
        <p:nvPicPr>
          <p:cNvPr id="8195" name="Picture 3"/>
          <p:cNvPicPr>
            <a:picLocks noChangeAspect="1" noChangeArrowheads="1"/>
          </p:cNvPicPr>
          <p:nvPr/>
        </p:nvPicPr>
        <p:blipFill>
          <a:blip r:embed="rId5" cstate="print"/>
          <a:srcRect/>
          <a:stretch>
            <a:fillRect/>
          </a:stretch>
        </p:blipFill>
        <p:spPr bwMode="auto">
          <a:xfrm>
            <a:off x="5943600" y="4267200"/>
            <a:ext cx="2687850" cy="20716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itle 1"/>
          <p:cNvSpPr>
            <a:spLocks noGrp="1"/>
          </p:cNvSpPr>
          <p:nvPr>
            <p:ph type="title"/>
          </p:nvPr>
        </p:nvSpPr>
        <p:spPr>
          <a:xfrm>
            <a:off x="457200" y="277814"/>
            <a:ext cx="8229600" cy="1093848"/>
          </a:xfrm>
        </p:spPr>
        <p:txBody>
          <a:bodyPr/>
          <a:lstStyle/>
          <a:p>
            <a:pPr>
              <a:defRPr/>
            </a:pPr>
            <a:r>
              <a:rPr lang="en-US" dirty="0" smtClean="0"/>
              <a:t>Types of Tracer Dyes</a:t>
            </a:r>
            <a:endParaRPr lang="en-US" dirty="0"/>
          </a:p>
        </p:txBody>
      </p:sp>
      <p:sp>
        <p:nvSpPr>
          <p:cNvPr id="5" name="Content Placeholder 2"/>
          <p:cNvSpPr>
            <a:spLocks noGrp="1"/>
          </p:cNvSpPr>
          <p:nvPr>
            <p:ph idx="1"/>
          </p:nvPr>
        </p:nvSpPr>
        <p:spPr>
          <a:xfrm>
            <a:off x="457200" y="1600201"/>
            <a:ext cx="6324600" cy="4114799"/>
          </a:xfrm>
        </p:spPr>
        <p:txBody>
          <a:bodyPr>
            <a:normAutofit fontScale="85000" lnSpcReduction="10000"/>
          </a:bodyPr>
          <a:lstStyle/>
          <a:p>
            <a:pPr>
              <a:defRPr/>
            </a:pPr>
            <a:r>
              <a:rPr lang="en-US" dirty="0" err="1" smtClean="0"/>
              <a:t>Fluorescein</a:t>
            </a:r>
            <a:r>
              <a:rPr lang="en-US" dirty="0" smtClean="0"/>
              <a:t>  </a:t>
            </a:r>
            <a:r>
              <a:rPr lang="en-US" sz="2800" dirty="0" smtClean="0"/>
              <a:t>(</a:t>
            </a:r>
            <a:r>
              <a:rPr lang="en-US" sz="2800" dirty="0" err="1" smtClean="0"/>
              <a:t>Uranine</a:t>
            </a:r>
            <a:r>
              <a:rPr lang="en-US" sz="2800" dirty="0" smtClean="0"/>
              <a:t>, Fluorescent yellow)</a:t>
            </a:r>
          </a:p>
          <a:p>
            <a:pPr>
              <a:defRPr/>
            </a:pPr>
            <a:r>
              <a:rPr lang="en-US" dirty="0" err="1" smtClean="0"/>
              <a:t>Rhodamine</a:t>
            </a:r>
            <a:r>
              <a:rPr lang="en-US" dirty="0" smtClean="0"/>
              <a:t> WT </a:t>
            </a:r>
            <a:r>
              <a:rPr lang="en-US" sz="2800" dirty="0" smtClean="0"/>
              <a:t>(“red fluorescent dye”)</a:t>
            </a:r>
          </a:p>
          <a:p>
            <a:pPr>
              <a:defRPr/>
            </a:pPr>
            <a:r>
              <a:rPr lang="en-US" dirty="0" err="1" smtClean="0"/>
              <a:t>Eosine</a:t>
            </a:r>
            <a:r>
              <a:rPr lang="en-US" dirty="0" smtClean="0"/>
              <a:t>   </a:t>
            </a:r>
            <a:r>
              <a:rPr lang="en-US" sz="2800" dirty="0" smtClean="0"/>
              <a:t>(D&amp;C red 22)</a:t>
            </a:r>
          </a:p>
          <a:p>
            <a:pPr>
              <a:defRPr/>
            </a:pPr>
            <a:r>
              <a:rPr lang="en-US" dirty="0" err="1" smtClean="0"/>
              <a:t>Sulforhodamine</a:t>
            </a:r>
            <a:r>
              <a:rPr lang="en-US" dirty="0" smtClean="0"/>
              <a:t> B  </a:t>
            </a:r>
            <a:r>
              <a:rPr lang="en-US" sz="2800" dirty="0" smtClean="0"/>
              <a:t>(</a:t>
            </a:r>
            <a:r>
              <a:rPr lang="en-US" sz="2800" dirty="0" err="1" smtClean="0"/>
              <a:t>Pontacyl</a:t>
            </a:r>
            <a:r>
              <a:rPr lang="en-US" sz="2800" dirty="0" smtClean="0"/>
              <a:t> Brilliant Pink B)</a:t>
            </a:r>
          </a:p>
          <a:p>
            <a:pPr>
              <a:defRPr/>
            </a:pPr>
            <a:r>
              <a:rPr lang="en-US" dirty="0" err="1" smtClean="0"/>
              <a:t>Pyranine</a:t>
            </a:r>
            <a:r>
              <a:rPr lang="en-US" dirty="0" smtClean="0"/>
              <a:t> </a:t>
            </a:r>
            <a:r>
              <a:rPr lang="en-US" sz="2800" dirty="0" smtClean="0"/>
              <a:t>(Solvent Green 7)</a:t>
            </a:r>
          </a:p>
          <a:p>
            <a:pPr>
              <a:defRPr/>
            </a:pPr>
            <a:endParaRPr lang="en-US" dirty="0" smtClean="0"/>
          </a:p>
          <a:p>
            <a:pPr>
              <a:defRPr/>
            </a:pPr>
            <a:r>
              <a:rPr lang="en-US" dirty="0" smtClean="0"/>
              <a:t>All are usually in powder form, </a:t>
            </a:r>
          </a:p>
          <a:p>
            <a:pPr>
              <a:buNone/>
              <a:defRPr/>
            </a:pPr>
            <a:r>
              <a:rPr lang="en-US" dirty="0" smtClean="0"/>
              <a:t>except </a:t>
            </a:r>
            <a:r>
              <a:rPr lang="en-US" dirty="0" err="1" smtClean="0"/>
              <a:t>Rhodamine</a:t>
            </a:r>
            <a:r>
              <a:rPr lang="en-US" dirty="0" smtClean="0"/>
              <a:t> WT is liquid.</a:t>
            </a:r>
          </a:p>
        </p:txBody>
      </p:sp>
      <p:pic>
        <p:nvPicPr>
          <p:cNvPr id="6" name="Picture 2" descr="P7260155"/>
          <p:cNvPicPr>
            <a:picLocks noChangeAspect="1" noChangeArrowheads="1"/>
          </p:cNvPicPr>
          <p:nvPr/>
        </p:nvPicPr>
        <p:blipFill>
          <a:blip r:embed="rId3" cstate="print"/>
          <a:srcRect/>
          <a:stretch>
            <a:fillRect/>
          </a:stretch>
        </p:blipFill>
        <p:spPr>
          <a:xfrm>
            <a:off x="5943600" y="3352800"/>
            <a:ext cx="2734938" cy="2049951"/>
          </a:xfrm>
          <a:prstGeom prst="rect">
            <a:avLst/>
          </a:prstGeo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 name="Content Placeholder 2" descr="IFAS Well D.jpg"/>
          <p:cNvPicPr>
            <a:picLocks noGrp="1" noChangeAspect="1"/>
          </p:cNvPicPr>
          <p:nvPr>
            <p:ph/>
          </p:nvPr>
        </p:nvPicPr>
        <p:blipFill>
          <a:blip r:embed="rId3" cstate="print"/>
          <a:srcRect/>
          <a:stretch>
            <a:fillRect/>
          </a:stretch>
        </p:blipFill>
        <p:spPr>
          <a:xfrm>
            <a:off x="4191000" y="381000"/>
            <a:ext cx="4461736" cy="5376863"/>
          </a:xfrm>
        </p:spPr>
      </p:pic>
      <p:sp>
        <p:nvSpPr>
          <p:cNvPr id="5" name="TextBox 4"/>
          <p:cNvSpPr txBox="1"/>
          <p:nvPr/>
        </p:nvSpPr>
        <p:spPr>
          <a:xfrm>
            <a:off x="304800" y="2971800"/>
            <a:ext cx="2623219" cy="923330"/>
          </a:xfrm>
          <a:prstGeom prst="rect">
            <a:avLst/>
          </a:prstGeom>
          <a:noFill/>
        </p:spPr>
        <p:txBody>
          <a:bodyPr wrap="none" rtlCol="0">
            <a:spAutoFit/>
          </a:bodyPr>
          <a:lstStyle/>
          <a:p>
            <a:pPr>
              <a:buFont typeface="Arial" pitchFamily="34" charset="0"/>
              <a:buChar char="•"/>
            </a:pPr>
            <a:r>
              <a:rPr lang="en-US" b="1" dirty="0" smtClean="0"/>
              <a:t> SAMPLES SENT TO A </a:t>
            </a:r>
          </a:p>
          <a:p>
            <a:r>
              <a:rPr lang="en-US" b="1" dirty="0" smtClean="0"/>
              <a:t>LAB THAT SPECILAIZES IN </a:t>
            </a:r>
          </a:p>
          <a:p>
            <a:r>
              <a:rPr lang="en-US" b="1" dirty="0" smtClean="0"/>
              <a:t>DYE TEST ANALYSIS.</a:t>
            </a:r>
            <a:endParaRPr lang="en-US" b="1" dirty="0"/>
          </a:p>
        </p:txBody>
      </p:sp>
      <p:sp>
        <p:nvSpPr>
          <p:cNvPr id="6" name="TextBox 5"/>
          <p:cNvSpPr txBox="1"/>
          <p:nvPr/>
        </p:nvSpPr>
        <p:spPr>
          <a:xfrm>
            <a:off x="228600" y="3962400"/>
            <a:ext cx="3962400" cy="1754326"/>
          </a:xfrm>
          <a:prstGeom prst="rect">
            <a:avLst/>
          </a:prstGeom>
          <a:noFill/>
        </p:spPr>
        <p:txBody>
          <a:bodyPr wrap="square" rtlCol="0">
            <a:spAutoFit/>
          </a:bodyPr>
          <a:lstStyle/>
          <a:p>
            <a:pPr>
              <a:buFont typeface="Arial" pitchFamily="34" charset="0"/>
              <a:buChar char="•"/>
            </a:pPr>
            <a:r>
              <a:rPr lang="en-US" b="1" dirty="0" smtClean="0"/>
              <a:t> ANALYSIS SHOWS FLURESENCE </a:t>
            </a:r>
          </a:p>
          <a:p>
            <a:r>
              <a:rPr lang="en-US" b="1" dirty="0" smtClean="0"/>
              <a:t>MAGNITUDE AND WAVELENGHT</a:t>
            </a:r>
          </a:p>
          <a:p>
            <a:r>
              <a:rPr lang="en-US" b="1" dirty="0" smtClean="0"/>
              <a:t>SO THE TYPE OF DYE CAN BE IDENTIFIED. EACH DYE HAS A UNIQUE SIGNATURE SO MULTIPLE DYES CAN BE INJECTED AT DIFFERENT SITES. </a:t>
            </a:r>
            <a:endParaRPr lang="en-US" b="1" dirty="0"/>
          </a:p>
        </p:txBody>
      </p:sp>
      <p:sp>
        <p:nvSpPr>
          <p:cNvPr id="7" name="TextBox 6"/>
          <p:cNvSpPr txBox="1"/>
          <p:nvPr/>
        </p:nvSpPr>
        <p:spPr>
          <a:xfrm>
            <a:off x="304800" y="1981200"/>
            <a:ext cx="3601307" cy="923330"/>
          </a:xfrm>
          <a:prstGeom prst="rect">
            <a:avLst/>
          </a:prstGeom>
          <a:noFill/>
        </p:spPr>
        <p:txBody>
          <a:bodyPr wrap="none" rtlCol="0">
            <a:spAutoFit/>
          </a:bodyPr>
          <a:lstStyle/>
          <a:p>
            <a:pPr>
              <a:buFont typeface="Arial" pitchFamily="34" charset="0"/>
              <a:buChar char="•"/>
            </a:pPr>
            <a:r>
              <a:rPr lang="en-US" b="1" dirty="0" smtClean="0"/>
              <a:t> SAMPLES ARE TAKEN FREQUENTLY</a:t>
            </a:r>
          </a:p>
          <a:p>
            <a:r>
              <a:rPr lang="en-US" b="1" dirty="0" smtClean="0"/>
              <a:t>AT FIRST THEN LESS FREQUENTLY</a:t>
            </a:r>
          </a:p>
          <a:p>
            <a:r>
              <a:rPr lang="en-US" b="1" dirty="0" smtClean="0"/>
              <a:t>AS TIME GOES ON</a:t>
            </a:r>
            <a:endParaRPr lang="en-US" b="1" dirty="0"/>
          </a:p>
        </p:txBody>
      </p:sp>
      <p:sp>
        <p:nvSpPr>
          <p:cNvPr id="8" name="TextBox 7"/>
          <p:cNvSpPr txBox="1"/>
          <p:nvPr/>
        </p:nvSpPr>
        <p:spPr>
          <a:xfrm>
            <a:off x="1143000" y="304800"/>
            <a:ext cx="1788118" cy="523220"/>
          </a:xfrm>
          <a:prstGeom prst="rect">
            <a:avLst/>
          </a:prstGeom>
          <a:noFill/>
        </p:spPr>
        <p:txBody>
          <a:bodyPr wrap="none" rtlCol="0">
            <a:spAutoFit/>
          </a:bodyPr>
          <a:lstStyle/>
          <a:p>
            <a:r>
              <a:rPr lang="en-US" sz="2800" b="1" dirty="0" smtClean="0"/>
              <a:t>SAMPLING</a:t>
            </a:r>
            <a:endParaRPr lang="en-US" sz="2800" b="1" dirty="0"/>
          </a:p>
        </p:txBody>
      </p:sp>
      <p:sp>
        <p:nvSpPr>
          <p:cNvPr id="9" name="TextBox 8"/>
          <p:cNvSpPr txBox="1"/>
          <p:nvPr/>
        </p:nvSpPr>
        <p:spPr>
          <a:xfrm>
            <a:off x="304800" y="914400"/>
            <a:ext cx="3851567" cy="923330"/>
          </a:xfrm>
          <a:prstGeom prst="rect">
            <a:avLst/>
          </a:prstGeom>
          <a:noFill/>
        </p:spPr>
        <p:txBody>
          <a:bodyPr wrap="none" rtlCol="0">
            <a:spAutoFit/>
          </a:bodyPr>
          <a:lstStyle/>
          <a:p>
            <a:pPr>
              <a:buFont typeface="Arial" pitchFamily="34" charset="0"/>
              <a:buChar char="•"/>
            </a:pPr>
            <a:r>
              <a:rPr lang="en-US" b="1" dirty="0" smtClean="0"/>
              <a:t> SAMPLES COLLECTED ON ACTIVATED </a:t>
            </a:r>
          </a:p>
          <a:p>
            <a:r>
              <a:rPr lang="en-US" b="1" dirty="0" smtClean="0"/>
              <a:t>CHARCOAL PACKETS STRATEGICALLY</a:t>
            </a:r>
          </a:p>
          <a:p>
            <a:r>
              <a:rPr lang="en-US" b="1" dirty="0" smtClean="0"/>
              <a:t> PLACED.</a:t>
            </a:r>
            <a:endParaRPr lang="en-US" b="1"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5" name="TextBox 4"/>
          <p:cNvSpPr txBox="1"/>
          <p:nvPr/>
        </p:nvSpPr>
        <p:spPr>
          <a:xfrm>
            <a:off x="533400" y="457200"/>
            <a:ext cx="7563866" cy="830997"/>
          </a:xfrm>
          <a:prstGeom prst="rect">
            <a:avLst/>
          </a:prstGeom>
          <a:noFill/>
        </p:spPr>
        <p:txBody>
          <a:bodyPr wrap="none" rtlCol="0">
            <a:spAutoFit/>
          </a:bodyPr>
          <a:lstStyle/>
          <a:p>
            <a:pPr algn="ctr"/>
            <a:r>
              <a:rPr lang="en-US" sz="2400" b="1" dirty="0" smtClean="0"/>
              <a:t>HYDROSTRATIGRAPHIC UNIT - LITHOSTRATIGRAPHIC UNIT</a:t>
            </a:r>
          </a:p>
          <a:p>
            <a:pPr algn="ctr"/>
            <a:r>
              <a:rPr lang="en-US" sz="2400" b="1" dirty="0" smtClean="0"/>
              <a:t>COMPARISON</a:t>
            </a:r>
            <a:endParaRPr lang="en-US" sz="2400" b="1" dirty="0"/>
          </a:p>
        </p:txBody>
      </p:sp>
      <p:graphicFrame>
        <p:nvGraphicFramePr>
          <p:cNvPr id="12" name="Table 11"/>
          <p:cNvGraphicFramePr>
            <a:graphicFrameLocks noGrp="1"/>
          </p:cNvGraphicFramePr>
          <p:nvPr/>
        </p:nvGraphicFramePr>
        <p:xfrm>
          <a:off x="228600" y="1371600"/>
          <a:ext cx="3265618" cy="4068444"/>
        </p:xfrm>
        <a:graphic>
          <a:graphicData uri="http://schemas.openxmlformats.org/drawingml/2006/table">
            <a:tbl>
              <a:tblPr/>
              <a:tblGrid>
                <a:gridCol w="3265618"/>
              </a:tblGrid>
              <a:tr h="551981">
                <a:tc>
                  <a:txBody>
                    <a:bodyPr/>
                    <a:lstStyle/>
                    <a:p>
                      <a:pPr algn="ctr" fontAlgn="ctr"/>
                      <a:r>
                        <a:rPr lang="en-US" sz="1300" b="1" i="0" u="none" strike="noStrike">
                          <a:solidFill>
                            <a:srgbClr val="000000"/>
                          </a:solidFill>
                          <a:latin typeface="Calibri"/>
                        </a:rPr>
                        <a:t>LITHOSTRATIGRAPHIC UNIT</a:t>
                      </a:r>
                    </a:p>
                  </a:txBody>
                  <a:tcPr marL="3228" marR="3228" marT="32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r h="196905">
                <a:tc>
                  <a:txBody>
                    <a:bodyPr/>
                    <a:lstStyle/>
                    <a:p>
                      <a:pPr algn="l" fontAlgn="ctr"/>
                      <a:r>
                        <a:rPr lang="en-US" sz="1300" b="1" i="0" u="none" strike="noStrike">
                          <a:solidFill>
                            <a:srgbClr val="000000"/>
                          </a:solidFill>
                          <a:latin typeface="Calibri"/>
                        </a:rPr>
                        <a:t>Undifferentiated sand, silt, clay, and shell</a:t>
                      </a:r>
                    </a:p>
                  </a:txBody>
                  <a:tcPr marL="3228" marR="3228" marT="32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45392">
                <a:tc>
                  <a:txBody>
                    <a:bodyPr/>
                    <a:lstStyle/>
                    <a:p>
                      <a:pPr algn="l" fontAlgn="ctr"/>
                      <a:r>
                        <a:rPr lang="en-US" sz="1300" b="1" i="0" u="none" strike="noStrike">
                          <a:solidFill>
                            <a:srgbClr val="000000"/>
                          </a:solidFill>
                          <a:latin typeface="Calibri"/>
                        </a:rPr>
                        <a:t>Cypresshead Formation</a:t>
                      </a:r>
                    </a:p>
                  </a:txBody>
                  <a:tcPr marL="3228" marR="3228" marT="32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6656">
                <a:tc>
                  <a:txBody>
                    <a:bodyPr/>
                    <a:lstStyle/>
                    <a:p>
                      <a:pPr algn="l" fontAlgn="ctr"/>
                      <a:r>
                        <a:rPr lang="en-US" sz="1300" b="1" i="0" u="none" strike="noStrike">
                          <a:solidFill>
                            <a:srgbClr val="000000"/>
                          </a:solidFill>
                          <a:latin typeface="Calibri"/>
                        </a:rPr>
                        <a:t>Hawthorn Group, Coosawhatchie Formation</a:t>
                      </a:r>
                    </a:p>
                  </a:txBody>
                  <a:tcPr marL="3228" marR="3228" marT="32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26091">
                <a:tc>
                  <a:txBody>
                    <a:bodyPr/>
                    <a:lstStyle/>
                    <a:p>
                      <a:pPr algn="l" fontAlgn="ctr"/>
                      <a:r>
                        <a:rPr lang="en-US" sz="1300" b="1" i="0" u="none" strike="noStrike">
                          <a:solidFill>
                            <a:srgbClr val="000000"/>
                          </a:solidFill>
                          <a:latin typeface="Calibri"/>
                        </a:rPr>
                        <a:t>Hawthorn Group, Undifferentiated</a:t>
                      </a:r>
                    </a:p>
                  </a:txBody>
                  <a:tcPr marL="3228" marR="3228" marT="32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5908">
                <a:tc>
                  <a:txBody>
                    <a:bodyPr/>
                    <a:lstStyle/>
                    <a:p>
                      <a:pPr algn="l" fontAlgn="ctr"/>
                      <a:r>
                        <a:rPr lang="en-US" sz="1300" b="1" i="0" u="none" strike="noStrike">
                          <a:solidFill>
                            <a:srgbClr val="000000"/>
                          </a:solidFill>
                          <a:latin typeface="Calibri"/>
                        </a:rPr>
                        <a:t>Ocala Limestone</a:t>
                      </a:r>
                    </a:p>
                  </a:txBody>
                  <a:tcPr marL="3228" marR="3228" marT="32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00534">
                <a:tc>
                  <a:txBody>
                    <a:bodyPr/>
                    <a:lstStyle/>
                    <a:p>
                      <a:pPr algn="l" fontAlgn="ctr"/>
                      <a:r>
                        <a:rPr lang="en-US" sz="1300" b="1" i="0" u="none" strike="noStrike">
                          <a:solidFill>
                            <a:srgbClr val="000000"/>
                          </a:solidFill>
                          <a:latin typeface="Calibri"/>
                        </a:rPr>
                        <a:t>Avon Park Formation</a:t>
                      </a:r>
                    </a:p>
                  </a:txBody>
                  <a:tcPr marL="3228" marR="3228" marT="32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800534">
                <a:tc>
                  <a:txBody>
                    <a:bodyPr/>
                    <a:lstStyle/>
                    <a:p>
                      <a:pPr algn="l" fontAlgn="ctr"/>
                      <a:r>
                        <a:rPr lang="en-US" sz="1300" b="1" i="0" u="none" strike="noStrike" dirty="0">
                          <a:solidFill>
                            <a:srgbClr val="000000"/>
                          </a:solidFill>
                          <a:latin typeface="Calibri"/>
                        </a:rPr>
                        <a:t>Oldsmar Formation</a:t>
                      </a:r>
                    </a:p>
                  </a:txBody>
                  <a:tcPr marL="3228" marR="3228" marT="322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3" name="TextBox 12"/>
          <p:cNvSpPr txBox="1"/>
          <p:nvPr/>
        </p:nvSpPr>
        <p:spPr>
          <a:xfrm>
            <a:off x="4343400" y="1905000"/>
            <a:ext cx="3355021" cy="369332"/>
          </a:xfrm>
          <a:prstGeom prst="rect">
            <a:avLst/>
          </a:prstGeom>
          <a:noFill/>
        </p:spPr>
        <p:txBody>
          <a:bodyPr wrap="none" rtlCol="0">
            <a:spAutoFit/>
          </a:bodyPr>
          <a:lstStyle/>
          <a:p>
            <a:r>
              <a:rPr lang="en-US" dirty="0" smtClean="0"/>
              <a:t>SURFICIAL AQUIFER SYSTEM (SAS)</a:t>
            </a:r>
            <a:endParaRPr lang="en-US" dirty="0"/>
          </a:p>
        </p:txBody>
      </p:sp>
      <p:sp>
        <p:nvSpPr>
          <p:cNvPr id="14" name="TextBox 13"/>
          <p:cNvSpPr txBox="1"/>
          <p:nvPr/>
        </p:nvSpPr>
        <p:spPr>
          <a:xfrm>
            <a:off x="4572000" y="2514600"/>
            <a:ext cx="3772956" cy="369332"/>
          </a:xfrm>
          <a:prstGeom prst="rect">
            <a:avLst/>
          </a:prstGeom>
          <a:noFill/>
        </p:spPr>
        <p:txBody>
          <a:bodyPr wrap="none" rtlCol="0">
            <a:spAutoFit/>
          </a:bodyPr>
          <a:lstStyle/>
          <a:p>
            <a:r>
              <a:rPr lang="en-US" dirty="0" smtClean="0"/>
              <a:t>INTERMEDIATE CONFINING UNIT (ICU)</a:t>
            </a:r>
            <a:endParaRPr lang="en-US" dirty="0"/>
          </a:p>
        </p:txBody>
      </p:sp>
      <p:sp>
        <p:nvSpPr>
          <p:cNvPr id="15" name="TextBox 14"/>
          <p:cNvSpPr txBox="1"/>
          <p:nvPr/>
        </p:nvSpPr>
        <p:spPr>
          <a:xfrm>
            <a:off x="4495800" y="3352800"/>
            <a:ext cx="3268908" cy="369332"/>
          </a:xfrm>
          <a:prstGeom prst="rect">
            <a:avLst/>
          </a:prstGeom>
          <a:noFill/>
        </p:spPr>
        <p:txBody>
          <a:bodyPr wrap="none" rtlCol="0">
            <a:spAutoFit/>
          </a:bodyPr>
          <a:lstStyle/>
          <a:p>
            <a:r>
              <a:rPr lang="en-US" dirty="0" smtClean="0"/>
              <a:t>UPPER FLORIDAN AQUIFER (UFA)</a:t>
            </a:r>
            <a:endParaRPr lang="en-US" dirty="0"/>
          </a:p>
        </p:txBody>
      </p:sp>
      <p:sp>
        <p:nvSpPr>
          <p:cNvPr id="16" name="TextBox 15"/>
          <p:cNvSpPr txBox="1"/>
          <p:nvPr/>
        </p:nvSpPr>
        <p:spPr>
          <a:xfrm>
            <a:off x="4572000" y="3886200"/>
            <a:ext cx="3204275" cy="646331"/>
          </a:xfrm>
          <a:prstGeom prst="rect">
            <a:avLst/>
          </a:prstGeom>
          <a:noFill/>
        </p:spPr>
        <p:txBody>
          <a:bodyPr wrap="none" rtlCol="0">
            <a:spAutoFit/>
          </a:bodyPr>
          <a:lstStyle/>
          <a:p>
            <a:r>
              <a:rPr lang="en-US" dirty="0" smtClean="0"/>
              <a:t>MIDDLE CONFINING UNIT I OR II</a:t>
            </a:r>
          </a:p>
          <a:p>
            <a:r>
              <a:rPr lang="en-US" dirty="0" smtClean="0"/>
              <a:t>(MCU I OR MCU II)</a:t>
            </a:r>
            <a:endParaRPr lang="en-US" dirty="0"/>
          </a:p>
        </p:txBody>
      </p:sp>
      <p:sp>
        <p:nvSpPr>
          <p:cNvPr id="17" name="TextBox 16"/>
          <p:cNvSpPr txBox="1"/>
          <p:nvPr/>
        </p:nvSpPr>
        <p:spPr>
          <a:xfrm>
            <a:off x="4495800" y="4953000"/>
            <a:ext cx="3282181" cy="369332"/>
          </a:xfrm>
          <a:prstGeom prst="rect">
            <a:avLst/>
          </a:prstGeom>
          <a:noFill/>
        </p:spPr>
        <p:txBody>
          <a:bodyPr wrap="none" rtlCol="0">
            <a:spAutoFit/>
          </a:bodyPr>
          <a:lstStyle/>
          <a:p>
            <a:r>
              <a:rPr lang="en-US" dirty="0" smtClean="0"/>
              <a:t>LOWER FLORIDAN AQUIFER (LFA)</a:t>
            </a:r>
            <a:endParaRPr lang="en-US" dirty="0"/>
          </a:p>
        </p:txBody>
      </p:sp>
      <p:sp>
        <p:nvSpPr>
          <p:cNvPr id="18" name="TextBox 17"/>
          <p:cNvSpPr txBox="1"/>
          <p:nvPr/>
        </p:nvSpPr>
        <p:spPr>
          <a:xfrm rot="16200000">
            <a:off x="6928451" y="4272950"/>
            <a:ext cx="2819233" cy="369332"/>
          </a:xfrm>
          <a:prstGeom prst="rect">
            <a:avLst/>
          </a:prstGeom>
          <a:noFill/>
        </p:spPr>
        <p:txBody>
          <a:bodyPr wrap="none" rtlCol="0">
            <a:spAutoFit/>
          </a:bodyPr>
          <a:lstStyle/>
          <a:p>
            <a:r>
              <a:rPr lang="en-US" dirty="0" smtClean="0"/>
              <a:t>FLORIDAN AQUIFER SYSTEM</a:t>
            </a:r>
            <a:endParaRPr lang="en-US" dirty="0"/>
          </a:p>
        </p:txBody>
      </p:sp>
      <p:sp>
        <p:nvSpPr>
          <p:cNvPr id="19" name="Right Brace 18"/>
          <p:cNvSpPr/>
          <p:nvPr/>
        </p:nvSpPr>
        <p:spPr>
          <a:xfrm>
            <a:off x="3581400" y="1905000"/>
            <a:ext cx="304800" cy="381000"/>
          </a:xfrm>
          <a:prstGeom prst="rightBrace">
            <a:avLst/>
          </a:prstGeom>
          <a:ln w="41275">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0" name="Right Brace 19"/>
          <p:cNvSpPr/>
          <p:nvPr/>
        </p:nvSpPr>
        <p:spPr>
          <a:xfrm>
            <a:off x="3962400" y="2286000"/>
            <a:ext cx="304800" cy="838200"/>
          </a:xfrm>
          <a:prstGeom prst="rightBrace">
            <a:avLst/>
          </a:prstGeom>
          <a:ln w="412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Right Brace 20"/>
          <p:cNvSpPr/>
          <p:nvPr/>
        </p:nvSpPr>
        <p:spPr>
          <a:xfrm>
            <a:off x="3733800" y="3124200"/>
            <a:ext cx="304800" cy="838200"/>
          </a:xfrm>
          <a:prstGeom prst="rightBrace">
            <a:avLst/>
          </a:prstGeom>
          <a:ln w="41275">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2"/>
              </a:solidFill>
            </a:endParaRPr>
          </a:p>
        </p:txBody>
      </p:sp>
      <p:sp>
        <p:nvSpPr>
          <p:cNvPr id="22" name="Right Brace 21"/>
          <p:cNvSpPr/>
          <p:nvPr/>
        </p:nvSpPr>
        <p:spPr>
          <a:xfrm>
            <a:off x="3962400" y="3962400"/>
            <a:ext cx="457200" cy="457200"/>
          </a:xfrm>
          <a:prstGeom prst="rightBrace">
            <a:avLst/>
          </a:prstGeom>
          <a:ln w="41275">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3" name="Right Brace 22"/>
          <p:cNvSpPr/>
          <p:nvPr/>
        </p:nvSpPr>
        <p:spPr>
          <a:xfrm>
            <a:off x="3733800" y="4419600"/>
            <a:ext cx="381000" cy="1219200"/>
          </a:xfrm>
          <a:prstGeom prst="rightBrace">
            <a:avLst>
              <a:gd name="adj1" fmla="val 0"/>
              <a:gd name="adj2" fmla="val 50000"/>
            </a:avLst>
          </a:prstGeom>
          <a:ln w="41275">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2"/>
              </a:solidFill>
            </a:endParaRPr>
          </a:p>
        </p:txBody>
      </p:sp>
      <p:sp>
        <p:nvSpPr>
          <p:cNvPr id="24" name="Right Brace 23"/>
          <p:cNvSpPr/>
          <p:nvPr/>
        </p:nvSpPr>
        <p:spPr>
          <a:xfrm>
            <a:off x="7543800" y="3124200"/>
            <a:ext cx="533400" cy="2667000"/>
          </a:xfrm>
          <a:prstGeom prst="rightBrace">
            <a:avLst>
              <a:gd name="adj1" fmla="val 0"/>
              <a:gd name="adj2" fmla="val 50000"/>
            </a:avLst>
          </a:prstGeom>
          <a:ln w="41275">
            <a:solidFill>
              <a:schemeClr val="tx2">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solidFill>
                <a:schemeClr val="tx2"/>
              </a:solidFill>
            </a:endParaRPr>
          </a:p>
        </p:txBody>
      </p:sp>
      <p:graphicFrame>
        <p:nvGraphicFramePr>
          <p:cNvPr id="26" name="Table 25"/>
          <p:cNvGraphicFramePr>
            <a:graphicFrameLocks noGrp="1"/>
          </p:cNvGraphicFramePr>
          <p:nvPr/>
        </p:nvGraphicFramePr>
        <p:xfrm>
          <a:off x="4343400" y="1295400"/>
          <a:ext cx="3962400" cy="499110"/>
        </p:xfrm>
        <a:graphic>
          <a:graphicData uri="http://schemas.openxmlformats.org/drawingml/2006/table">
            <a:tbl>
              <a:tblPr/>
              <a:tblGrid>
                <a:gridCol w="3962400"/>
              </a:tblGrid>
              <a:tr h="499110">
                <a:tc>
                  <a:txBody>
                    <a:bodyPr/>
                    <a:lstStyle/>
                    <a:p>
                      <a:pPr algn="ctr" fontAlgn="ctr"/>
                      <a:r>
                        <a:rPr lang="en-US" sz="2000" b="1" i="0" u="none" strike="noStrike" dirty="0">
                          <a:solidFill>
                            <a:srgbClr val="000000"/>
                          </a:solidFill>
                          <a:latin typeface="Calibri"/>
                        </a:rPr>
                        <a:t>HYDROSTRATIGRAPHIC UNIT</a:t>
                      </a:r>
                    </a:p>
                  </a:txBody>
                  <a:tcPr marL="7620" marR="7620" marT="762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BFBFBF"/>
                    </a:solidFill>
                  </a:tcPr>
                </a:tc>
              </a:tr>
            </a:tbl>
          </a:graphicData>
        </a:graphic>
      </p:graphicFrame>
      <p:cxnSp>
        <p:nvCxnSpPr>
          <p:cNvPr id="28" name="Straight Connector 27"/>
          <p:cNvCxnSpPr>
            <a:stCxn id="19" idx="1"/>
            <a:endCxn id="13" idx="1"/>
          </p:cNvCxnSpPr>
          <p:nvPr/>
        </p:nvCxnSpPr>
        <p:spPr>
          <a:xfrm flipV="1">
            <a:off x="3886200" y="2089666"/>
            <a:ext cx="457200" cy="5834"/>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Straight Connector 29"/>
          <p:cNvCxnSpPr>
            <a:stCxn id="20" idx="1"/>
            <a:endCxn id="14" idx="1"/>
          </p:cNvCxnSpPr>
          <p:nvPr/>
        </p:nvCxnSpPr>
        <p:spPr>
          <a:xfrm flipV="1">
            <a:off x="4267200" y="2699266"/>
            <a:ext cx="304800" cy="583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p:cNvCxnSpPr>
            <a:stCxn id="21" idx="1"/>
            <a:endCxn id="15" idx="1"/>
          </p:cNvCxnSpPr>
          <p:nvPr/>
        </p:nvCxnSpPr>
        <p:spPr>
          <a:xfrm flipV="1">
            <a:off x="4038600" y="3537466"/>
            <a:ext cx="457200" cy="5834"/>
          </a:xfrm>
          <a:prstGeom prst="line">
            <a:avLst/>
          </a:prstGeom>
        </p:spPr>
        <p:style>
          <a:lnRef idx="1">
            <a:schemeClr val="accent1"/>
          </a:lnRef>
          <a:fillRef idx="0">
            <a:schemeClr val="accent1"/>
          </a:fillRef>
          <a:effectRef idx="0">
            <a:schemeClr val="accent1"/>
          </a:effectRef>
          <a:fontRef idx="minor">
            <a:schemeClr val="tx1"/>
          </a:fontRef>
        </p:style>
      </p:cxnSp>
      <p:cxnSp>
        <p:nvCxnSpPr>
          <p:cNvPr id="35" name="Straight Connector 34"/>
          <p:cNvCxnSpPr>
            <a:stCxn id="22" idx="1"/>
            <a:endCxn id="16" idx="1"/>
          </p:cNvCxnSpPr>
          <p:nvPr/>
        </p:nvCxnSpPr>
        <p:spPr>
          <a:xfrm>
            <a:off x="4419600" y="4191000"/>
            <a:ext cx="152400" cy="18366"/>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Straight Connector 37"/>
          <p:cNvCxnSpPr>
            <a:stCxn id="23" idx="1"/>
            <a:endCxn id="17" idx="1"/>
          </p:cNvCxnSpPr>
          <p:nvPr/>
        </p:nvCxnSpPr>
        <p:spPr>
          <a:xfrm>
            <a:off x="4114800" y="5029200"/>
            <a:ext cx="381000" cy="108466"/>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 name="Picture 5" descr="Dye Peaks"/>
          <p:cNvPicPr>
            <a:picLocks noGrp="1" noChangeAspect="1" noChangeArrowheads="1"/>
          </p:cNvPicPr>
          <p:nvPr>
            <p:ph/>
          </p:nvPr>
        </p:nvPicPr>
        <p:blipFill>
          <a:blip r:embed="rId3" cstate="print"/>
          <a:srcRect l="5882" t="17281" r="5882" b="23647"/>
          <a:stretch>
            <a:fillRect/>
          </a:stretch>
        </p:blipFill>
        <p:spPr>
          <a:xfrm>
            <a:off x="1905000" y="1371600"/>
            <a:ext cx="6019800" cy="4744578"/>
          </a:xfrm>
        </p:spPr>
      </p:pic>
      <p:sp>
        <p:nvSpPr>
          <p:cNvPr id="5" name="TextBox 4"/>
          <p:cNvSpPr txBox="1"/>
          <p:nvPr/>
        </p:nvSpPr>
        <p:spPr>
          <a:xfrm>
            <a:off x="2209800" y="914400"/>
            <a:ext cx="5152564" cy="369332"/>
          </a:xfrm>
          <a:prstGeom prst="rect">
            <a:avLst/>
          </a:prstGeom>
          <a:noFill/>
        </p:spPr>
        <p:txBody>
          <a:bodyPr wrap="none" rtlCol="0">
            <a:spAutoFit/>
          </a:bodyPr>
          <a:lstStyle/>
          <a:p>
            <a:r>
              <a:rPr lang="en-US" b="1" dirty="0" smtClean="0"/>
              <a:t>COMPARISON OF RESPONSE FROM DIFFERENT DYES</a:t>
            </a:r>
            <a:endParaRPr lang="en-US" b="1" dirty="0"/>
          </a:p>
        </p:txBody>
      </p:sp>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 name="Content Placeholder 2" descr="Map2D_29.bmp"/>
          <p:cNvPicPr>
            <a:picLocks noGrp="1" noChangeAspect="1"/>
          </p:cNvPicPr>
          <p:nvPr>
            <p:ph/>
          </p:nvPr>
        </p:nvPicPr>
        <p:blipFill>
          <a:blip r:embed="rId3" cstate="print"/>
          <a:srcRect/>
          <a:stretch>
            <a:fillRect/>
          </a:stretch>
        </p:blipFill>
        <p:spPr>
          <a:xfrm>
            <a:off x="1447800" y="762000"/>
            <a:ext cx="7010400" cy="5735782"/>
          </a:xfrm>
        </p:spPr>
      </p:pic>
      <p:sp>
        <p:nvSpPr>
          <p:cNvPr id="9" name="Isosceles Triangle 8"/>
          <p:cNvSpPr/>
          <p:nvPr/>
        </p:nvSpPr>
        <p:spPr>
          <a:xfrm>
            <a:off x="6096000" y="4114800"/>
            <a:ext cx="152400" cy="152400"/>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Isosceles Triangle 10"/>
          <p:cNvSpPr/>
          <p:nvPr/>
        </p:nvSpPr>
        <p:spPr>
          <a:xfrm>
            <a:off x="5562600" y="4343400"/>
            <a:ext cx="152400" cy="152400"/>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a:off x="4800600" y="1447800"/>
            <a:ext cx="152400" cy="152400"/>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a:off x="5638800" y="4724400"/>
            <a:ext cx="152400" cy="152400"/>
          </a:xfrm>
          <a:prstGeom prst="triangl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381000" y="1600200"/>
            <a:ext cx="2765372" cy="1200329"/>
          </a:xfrm>
          <a:prstGeom prst="rect">
            <a:avLst/>
          </a:prstGeom>
          <a:solidFill>
            <a:schemeClr val="accent1"/>
          </a:solidFill>
        </p:spPr>
        <p:txBody>
          <a:bodyPr wrap="none" rtlCol="0">
            <a:spAutoFit/>
          </a:bodyPr>
          <a:lstStyle/>
          <a:p>
            <a:r>
              <a:rPr lang="en-US" dirty="0" smtClean="0"/>
              <a:t>Orange Lake 17.5 miles</a:t>
            </a:r>
          </a:p>
          <a:p>
            <a:r>
              <a:rPr lang="en-US" dirty="0" err="1" smtClean="0"/>
              <a:t>Tuscawilla</a:t>
            </a:r>
            <a:r>
              <a:rPr lang="en-US" dirty="0" smtClean="0"/>
              <a:t> DRA 5.1 miles</a:t>
            </a:r>
          </a:p>
          <a:p>
            <a:r>
              <a:rPr lang="en-US" dirty="0" smtClean="0"/>
              <a:t>Pontiac Pit 6.3 miles</a:t>
            </a:r>
          </a:p>
          <a:p>
            <a:r>
              <a:rPr lang="en-US" dirty="0" smtClean="0"/>
              <a:t>Ocala Civic Center 1.5 miles</a:t>
            </a:r>
            <a:endParaRPr lang="en-US" dirty="0"/>
          </a:p>
        </p:txBody>
      </p:sp>
      <p:sp>
        <p:nvSpPr>
          <p:cNvPr id="15" name="TextBox 14"/>
          <p:cNvSpPr txBox="1"/>
          <p:nvPr/>
        </p:nvSpPr>
        <p:spPr>
          <a:xfrm>
            <a:off x="1600200" y="381000"/>
            <a:ext cx="6038704" cy="369332"/>
          </a:xfrm>
          <a:prstGeom prst="rect">
            <a:avLst/>
          </a:prstGeom>
          <a:noFill/>
        </p:spPr>
        <p:txBody>
          <a:bodyPr wrap="none" rtlCol="0">
            <a:spAutoFit/>
          </a:bodyPr>
          <a:lstStyle/>
          <a:p>
            <a:r>
              <a:rPr lang="en-US" b="1" dirty="0" smtClean="0"/>
              <a:t>INJECTION SITES AND DISTANCE TO TARGET (SILVER SPRINGS)</a:t>
            </a:r>
            <a:endParaRPr lang="en-US" b="1" dirty="0"/>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5" name="TextBox 4"/>
          <p:cNvSpPr txBox="1"/>
          <p:nvPr/>
        </p:nvSpPr>
        <p:spPr>
          <a:xfrm>
            <a:off x="1295400" y="685800"/>
            <a:ext cx="5783314" cy="369332"/>
          </a:xfrm>
          <a:prstGeom prst="rect">
            <a:avLst/>
          </a:prstGeom>
          <a:noFill/>
        </p:spPr>
        <p:txBody>
          <a:bodyPr wrap="none" rtlCol="0">
            <a:spAutoFit/>
          </a:bodyPr>
          <a:lstStyle/>
          <a:p>
            <a:r>
              <a:rPr lang="en-US" b="1" dirty="0" smtClean="0"/>
              <a:t>EXAMPLE RESULTS FROM A FLUORESCEIN DETECTION SITE </a:t>
            </a:r>
            <a:endParaRPr lang="en-US" b="1" dirty="0"/>
          </a:p>
        </p:txBody>
      </p:sp>
      <p:pic>
        <p:nvPicPr>
          <p:cNvPr id="9219" name="Picture 3"/>
          <p:cNvPicPr>
            <a:picLocks noChangeAspect="1" noChangeArrowheads="1"/>
          </p:cNvPicPr>
          <p:nvPr/>
        </p:nvPicPr>
        <p:blipFill>
          <a:blip r:embed="rId3" cstate="print"/>
          <a:srcRect/>
          <a:stretch>
            <a:fillRect/>
          </a:stretch>
        </p:blipFill>
        <p:spPr bwMode="auto">
          <a:xfrm>
            <a:off x="457200" y="1268981"/>
            <a:ext cx="4953000" cy="3335115"/>
          </a:xfrm>
          <a:prstGeom prst="rect">
            <a:avLst/>
          </a:prstGeom>
          <a:noFill/>
          <a:ln w="9525">
            <a:noFill/>
            <a:miter lim="800000"/>
            <a:headEnd/>
            <a:tailEnd/>
          </a:ln>
        </p:spPr>
      </p:pic>
      <p:pic>
        <p:nvPicPr>
          <p:cNvPr id="9220" name="Picture 4"/>
          <p:cNvPicPr>
            <a:picLocks noChangeAspect="1" noChangeArrowheads="1"/>
          </p:cNvPicPr>
          <p:nvPr/>
        </p:nvPicPr>
        <p:blipFill>
          <a:blip r:embed="rId4" cstate="print"/>
          <a:srcRect/>
          <a:stretch>
            <a:fillRect/>
          </a:stretch>
        </p:blipFill>
        <p:spPr bwMode="auto">
          <a:xfrm>
            <a:off x="6400800" y="1524000"/>
            <a:ext cx="2118024" cy="2662238"/>
          </a:xfrm>
          <a:prstGeom prst="rect">
            <a:avLst/>
          </a:prstGeom>
          <a:noFill/>
          <a:ln w="9525">
            <a:noFill/>
            <a:miter lim="800000"/>
            <a:headEnd/>
            <a:tailEnd/>
          </a:ln>
        </p:spPr>
      </p:pic>
      <p:pic>
        <p:nvPicPr>
          <p:cNvPr id="9221" name="Picture 5"/>
          <p:cNvPicPr>
            <a:picLocks noChangeAspect="1" noChangeArrowheads="1"/>
          </p:cNvPicPr>
          <p:nvPr/>
        </p:nvPicPr>
        <p:blipFill>
          <a:blip r:embed="rId5" cstate="print"/>
          <a:srcRect/>
          <a:stretch>
            <a:fillRect/>
          </a:stretch>
        </p:blipFill>
        <p:spPr bwMode="auto">
          <a:xfrm>
            <a:off x="3733800" y="4724400"/>
            <a:ext cx="3081338" cy="175415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 name="Content Placeholder 2" descr="Ocala Well #1 C.jpg"/>
          <p:cNvPicPr>
            <a:picLocks noGrp="1" noChangeAspect="1"/>
          </p:cNvPicPr>
          <p:nvPr>
            <p:ph/>
          </p:nvPr>
        </p:nvPicPr>
        <p:blipFill>
          <a:blip r:embed="rId3" cstate="print"/>
          <a:srcRect/>
          <a:stretch>
            <a:fillRect/>
          </a:stretch>
        </p:blipFill>
        <p:spPr>
          <a:xfrm>
            <a:off x="838201" y="685801"/>
            <a:ext cx="3250322" cy="2438399"/>
          </a:xfrm>
        </p:spPr>
      </p:pic>
      <p:pic>
        <p:nvPicPr>
          <p:cNvPr id="5" name="Content Placeholder 2" descr="Ocala Spring Elem East Well Pic3.jpg"/>
          <p:cNvPicPr>
            <a:picLocks noGrp="1" noChangeAspect="1"/>
          </p:cNvPicPr>
          <p:nvPr>
            <p:ph/>
          </p:nvPr>
        </p:nvPicPr>
        <p:blipFill>
          <a:blip r:embed="rId4" cstate="print"/>
          <a:srcRect/>
          <a:stretch>
            <a:fillRect/>
          </a:stretch>
        </p:blipFill>
        <p:spPr>
          <a:xfrm>
            <a:off x="914400" y="3428999"/>
            <a:ext cx="3124200" cy="2343759"/>
          </a:xfrm>
        </p:spPr>
      </p:pic>
      <p:sp>
        <p:nvSpPr>
          <p:cNvPr id="7" name="Content Placeholder 2"/>
          <p:cNvSpPr>
            <a:spLocks noGrp="1"/>
          </p:cNvSpPr>
          <p:nvPr>
            <p:ph idx="1"/>
          </p:nvPr>
        </p:nvSpPr>
        <p:spPr>
          <a:xfrm>
            <a:off x="4495800" y="1219200"/>
            <a:ext cx="4038600" cy="3306763"/>
          </a:xfrm>
        </p:spPr>
        <p:txBody>
          <a:bodyPr>
            <a:normAutofit fontScale="85000" lnSpcReduction="20000"/>
          </a:bodyPr>
          <a:lstStyle/>
          <a:p>
            <a:pPr>
              <a:defRPr/>
            </a:pPr>
            <a:r>
              <a:rPr lang="en-US" dirty="0" smtClean="0"/>
              <a:t>Avoid exposure to chlorination.</a:t>
            </a:r>
          </a:p>
          <a:p>
            <a:pPr>
              <a:defRPr/>
            </a:pPr>
            <a:r>
              <a:rPr lang="en-US" dirty="0" smtClean="0"/>
              <a:t>Don’t compromise water system or sanitation.</a:t>
            </a:r>
          </a:p>
          <a:p>
            <a:pPr>
              <a:defRPr/>
            </a:pPr>
            <a:r>
              <a:rPr lang="en-US" dirty="0" smtClean="0"/>
              <a:t>Well sampling sites set up so when pump turned on, water trickled through the charcoal sampler.</a:t>
            </a:r>
          </a:p>
        </p:txBody>
      </p:sp>
      <p:sp>
        <p:nvSpPr>
          <p:cNvPr id="6" name="TextBox 5"/>
          <p:cNvSpPr txBox="1"/>
          <p:nvPr/>
        </p:nvSpPr>
        <p:spPr>
          <a:xfrm>
            <a:off x="4724400" y="381000"/>
            <a:ext cx="2674578" cy="523220"/>
          </a:xfrm>
          <a:prstGeom prst="rect">
            <a:avLst/>
          </a:prstGeom>
          <a:noFill/>
        </p:spPr>
        <p:txBody>
          <a:bodyPr wrap="none" rtlCol="0">
            <a:spAutoFit/>
          </a:bodyPr>
          <a:lstStyle/>
          <a:p>
            <a:r>
              <a:rPr lang="en-US" sz="2800" b="1" dirty="0" smtClean="0"/>
              <a:t>WELL SAMPLING</a:t>
            </a:r>
            <a:endParaRPr lang="en-US" sz="2800" b="1"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itle 2"/>
          <p:cNvSpPr>
            <a:spLocks noGrp="1"/>
          </p:cNvSpPr>
          <p:nvPr>
            <p:ph type="title"/>
          </p:nvPr>
        </p:nvSpPr>
        <p:spPr>
          <a:xfrm>
            <a:off x="457200" y="277813"/>
            <a:ext cx="8229600" cy="1139825"/>
          </a:xfrm>
        </p:spPr>
        <p:txBody>
          <a:bodyPr>
            <a:normAutofit fontScale="90000"/>
          </a:bodyPr>
          <a:lstStyle/>
          <a:p>
            <a:pPr>
              <a:defRPr/>
            </a:pPr>
            <a:r>
              <a:rPr lang="en-US" dirty="0" smtClean="0"/>
              <a:t>DYE RELEASE; </a:t>
            </a:r>
            <a:br>
              <a:rPr lang="en-US" dirty="0" smtClean="0"/>
            </a:br>
            <a:r>
              <a:rPr lang="en-US" dirty="0" smtClean="0"/>
              <a:t>APRIL 23, 2010</a:t>
            </a:r>
            <a:endParaRPr lang="en-US" dirty="0"/>
          </a:p>
        </p:txBody>
      </p:sp>
      <p:pic>
        <p:nvPicPr>
          <p:cNvPr id="5" name="Content Placeholder 6" descr="DSCN5926.jpg"/>
          <p:cNvPicPr>
            <a:picLocks noGrp="1" noChangeAspect="1"/>
          </p:cNvPicPr>
          <p:nvPr>
            <p:ph sz="half" idx="1"/>
          </p:nvPr>
        </p:nvPicPr>
        <p:blipFill>
          <a:blip r:embed="rId3" cstate="print"/>
          <a:srcRect/>
          <a:stretch>
            <a:fillRect/>
          </a:stretch>
        </p:blipFill>
        <p:spPr>
          <a:xfrm>
            <a:off x="304800" y="1524000"/>
            <a:ext cx="3657600" cy="2748116"/>
          </a:xfrm>
        </p:spPr>
      </p:pic>
      <p:pic>
        <p:nvPicPr>
          <p:cNvPr id="6" name="Content Placeholder 10" descr="DSCN5911 - Version 2.jpg"/>
          <p:cNvPicPr>
            <a:picLocks noChangeAspect="1"/>
          </p:cNvPicPr>
          <p:nvPr/>
        </p:nvPicPr>
        <p:blipFill>
          <a:blip r:embed="rId4" cstate="print"/>
          <a:srcRect/>
          <a:stretch>
            <a:fillRect/>
          </a:stretch>
        </p:blipFill>
        <p:spPr>
          <a:xfrm>
            <a:off x="2743200" y="3886200"/>
            <a:ext cx="1846873" cy="2463701"/>
          </a:xfrm>
          <a:prstGeom prst="rect">
            <a:avLst/>
          </a:prstGeom>
        </p:spPr>
      </p:pic>
      <p:pic>
        <p:nvPicPr>
          <p:cNvPr id="7" name="Content Placeholder 11" descr="DSCN5952.jpg"/>
          <p:cNvPicPr>
            <a:picLocks noChangeAspect="1"/>
          </p:cNvPicPr>
          <p:nvPr/>
        </p:nvPicPr>
        <p:blipFill>
          <a:blip r:embed="rId5" cstate="print"/>
          <a:srcRect/>
          <a:stretch>
            <a:fillRect/>
          </a:stretch>
        </p:blipFill>
        <p:spPr>
          <a:xfrm>
            <a:off x="6477000" y="228600"/>
            <a:ext cx="2438400" cy="3249613"/>
          </a:xfrm>
          <a:prstGeom prst="rect">
            <a:avLst/>
          </a:prstGeom>
        </p:spPr>
      </p:pic>
      <p:pic>
        <p:nvPicPr>
          <p:cNvPr id="8" name="Content Placeholder 2" descr="DSCN5974 - Version 2.jpg"/>
          <p:cNvPicPr>
            <a:picLocks noChangeAspect="1"/>
          </p:cNvPicPr>
          <p:nvPr/>
        </p:nvPicPr>
        <p:blipFill>
          <a:blip r:embed="rId6" cstate="print"/>
          <a:srcRect/>
          <a:stretch>
            <a:fillRect/>
          </a:stretch>
        </p:blipFill>
        <p:spPr>
          <a:xfrm>
            <a:off x="4572000" y="3810000"/>
            <a:ext cx="1772467" cy="2365859"/>
          </a:xfrm>
          <a:prstGeom prst="rect">
            <a:avLst/>
          </a:prstGeom>
        </p:spPr>
      </p:pic>
      <p:sp>
        <p:nvSpPr>
          <p:cNvPr id="9" name="TextBox 8"/>
          <p:cNvSpPr txBox="1"/>
          <p:nvPr/>
        </p:nvSpPr>
        <p:spPr>
          <a:xfrm>
            <a:off x="6477000" y="4953000"/>
            <a:ext cx="2344424" cy="923330"/>
          </a:xfrm>
          <a:prstGeom prst="rect">
            <a:avLst/>
          </a:prstGeom>
          <a:noFill/>
        </p:spPr>
        <p:txBody>
          <a:bodyPr wrap="none" rtlCol="0">
            <a:spAutoFit/>
          </a:bodyPr>
          <a:lstStyle/>
          <a:p>
            <a:r>
              <a:rPr lang="en-US" dirty="0" smtClean="0"/>
              <a:t>SOMETIMES THE DYE</a:t>
            </a:r>
          </a:p>
          <a:p>
            <a:r>
              <a:rPr lang="en-US" dirty="0" smtClean="0"/>
              <a:t>NEEDS SOME HELP TO</a:t>
            </a:r>
          </a:p>
          <a:p>
            <a:r>
              <a:rPr lang="en-US" dirty="0" smtClean="0"/>
              <a:t>GET INTO THE SYSTEM.</a:t>
            </a:r>
            <a:endParaRPr lang="en-US"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3" name="Content Placeholder 2" descr="DSCN5897.jpg"/>
          <p:cNvPicPr>
            <a:picLocks noGrp="1" noChangeAspect="1"/>
          </p:cNvPicPr>
          <p:nvPr>
            <p:ph/>
          </p:nvPr>
        </p:nvPicPr>
        <p:blipFill>
          <a:blip r:embed="rId3" cstate="print"/>
          <a:srcRect/>
          <a:stretch>
            <a:fillRect/>
          </a:stretch>
        </p:blipFill>
        <p:spPr>
          <a:xfrm>
            <a:off x="1828800" y="1600200"/>
            <a:ext cx="5727700" cy="4295775"/>
          </a:xfrm>
        </p:spPr>
      </p:pic>
      <p:sp>
        <p:nvSpPr>
          <p:cNvPr id="5" name="TextBox 2"/>
          <p:cNvSpPr txBox="1">
            <a:spLocks noChangeArrowheads="1"/>
          </p:cNvSpPr>
          <p:nvPr/>
        </p:nvSpPr>
        <p:spPr bwMode="auto">
          <a:xfrm>
            <a:off x="990600" y="533400"/>
            <a:ext cx="7391400" cy="523220"/>
          </a:xfrm>
          <a:prstGeom prst="rect">
            <a:avLst/>
          </a:prstGeom>
          <a:noFill/>
          <a:ln w="9525">
            <a:noFill/>
            <a:miter lim="800000"/>
            <a:headEnd/>
            <a:tailEnd/>
          </a:ln>
        </p:spPr>
        <p:txBody>
          <a:bodyPr wrap="square">
            <a:spAutoFit/>
          </a:bodyPr>
          <a:lstStyle/>
          <a:p>
            <a:r>
              <a:rPr lang="en-US" sz="2800" b="1" dirty="0"/>
              <a:t>ORANGE LAKE </a:t>
            </a:r>
            <a:r>
              <a:rPr lang="en-US" sz="2800" b="1" dirty="0" smtClean="0"/>
              <a:t>HEAGY-BURRY PARK DYE </a:t>
            </a:r>
            <a:r>
              <a:rPr lang="en-US" sz="2800" b="1" dirty="0"/>
              <a:t>RELEASE</a:t>
            </a:r>
          </a:p>
        </p:txBody>
      </p:sp>
      <p:sp>
        <p:nvSpPr>
          <p:cNvPr id="6" name="TextBox 5"/>
          <p:cNvSpPr txBox="1"/>
          <p:nvPr/>
        </p:nvSpPr>
        <p:spPr>
          <a:xfrm>
            <a:off x="1219200" y="1143000"/>
            <a:ext cx="6711324" cy="369332"/>
          </a:xfrm>
          <a:prstGeom prst="rect">
            <a:avLst/>
          </a:prstGeom>
          <a:noFill/>
        </p:spPr>
        <p:txBody>
          <a:bodyPr wrap="none" rtlCol="0">
            <a:spAutoFit/>
          </a:bodyPr>
          <a:lstStyle/>
          <a:p>
            <a:r>
              <a:rPr lang="en-US" b="1" dirty="0" smtClean="0"/>
              <a:t>WATER IS ACTIVELY DRAINING INTO THE SINKHOLE IN ORANGE LAKE</a:t>
            </a:r>
            <a:endParaRPr lang="en-US" b="1" dirty="0"/>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5122" name="Picture 2"/>
          <p:cNvPicPr>
            <a:picLocks noChangeAspect="1" noChangeArrowheads="1"/>
          </p:cNvPicPr>
          <p:nvPr/>
        </p:nvPicPr>
        <p:blipFill>
          <a:blip r:embed="rId3" cstate="print"/>
          <a:srcRect/>
          <a:stretch>
            <a:fillRect/>
          </a:stretch>
        </p:blipFill>
        <p:spPr bwMode="auto">
          <a:xfrm>
            <a:off x="609600" y="990600"/>
            <a:ext cx="5960721" cy="457200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2133600" y="5486400"/>
            <a:ext cx="2505075" cy="933450"/>
          </a:xfrm>
          <a:prstGeom prst="rect">
            <a:avLst/>
          </a:prstGeom>
          <a:noFill/>
          <a:ln w="9525">
            <a:noFill/>
            <a:miter lim="800000"/>
            <a:headEnd/>
            <a:tailEnd/>
          </a:ln>
        </p:spPr>
      </p:pic>
      <p:pic>
        <p:nvPicPr>
          <p:cNvPr id="5124" name="Picture 4"/>
          <p:cNvPicPr>
            <a:picLocks noChangeAspect="1" noChangeArrowheads="1"/>
          </p:cNvPicPr>
          <p:nvPr/>
        </p:nvPicPr>
        <p:blipFill>
          <a:blip r:embed="rId5" cstate="print"/>
          <a:srcRect/>
          <a:stretch>
            <a:fillRect/>
          </a:stretch>
        </p:blipFill>
        <p:spPr bwMode="auto">
          <a:xfrm>
            <a:off x="6629400" y="2590800"/>
            <a:ext cx="1704975" cy="942975"/>
          </a:xfrm>
          <a:prstGeom prst="rect">
            <a:avLst/>
          </a:prstGeom>
          <a:noFill/>
          <a:ln w="9525">
            <a:noFill/>
            <a:miter lim="800000"/>
            <a:headEnd/>
            <a:tailEnd/>
          </a:ln>
        </p:spPr>
      </p:pic>
      <p:pic>
        <p:nvPicPr>
          <p:cNvPr id="5125" name="Picture 5"/>
          <p:cNvPicPr>
            <a:picLocks noChangeAspect="1" noChangeArrowheads="1"/>
          </p:cNvPicPr>
          <p:nvPr/>
        </p:nvPicPr>
        <p:blipFill>
          <a:blip r:embed="rId6" cstate="print"/>
          <a:srcRect/>
          <a:stretch>
            <a:fillRect/>
          </a:stretch>
        </p:blipFill>
        <p:spPr bwMode="auto">
          <a:xfrm>
            <a:off x="6629400" y="1143000"/>
            <a:ext cx="1428750" cy="914400"/>
          </a:xfrm>
          <a:prstGeom prst="rect">
            <a:avLst/>
          </a:prstGeom>
          <a:noFill/>
          <a:ln w="9525">
            <a:noFill/>
            <a:miter lim="800000"/>
            <a:headEnd/>
            <a:tailEnd/>
          </a:ln>
        </p:spPr>
      </p:pic>
      <p:sp>
        <p:nvSpPr>
          <p:cNvPr id="9" name="TextBox 8"/>
          <p:cNvSpPr txBox="1"/>
          <p:nvPr/>
        </p:nvSpPr>
        <p:spPr>
          <a:xfrm>
            <a:off x="228600" y="457200"/>
            <a:ext cx="8211800" cy="369332"/>
          </a:xfrm>
          <a:prstGeom prst="rect">
            <a:avLst/>
          </a:prstGeom>
          <a:noFill/>
        </p:spPr>
        <p:txBody>
          <a:bodyPr wrap="none" rtlCol="0">
            <a:spAutoFit/>
          </a:bodyPr>
          <a:lstStyle/>
          <a:p>
            <a:r>
              <a:rPr lang="en-US" b="1" dirty="0" smtClean="0"/>
              <a:t>ORANGE LAKE HEAGY-BURRY PARK INJECTION SITE TO AS FAR AS IT WAS RECORDED</a:t>
            </a:r>
            <a:endParaRPr lang="en-US" b="1" dirty="0"/>
          </a:p>
        </p:txBody>
      </p:sp>
      <p:sp>
        <p:nvSpPr>
          <p:cNvPr id="8" name="TextBox 7"/>
          <p:cNvSpPr txBox="1"/>
          <p:nvPr/>
        </p:nvSpPr>
        <p:spPr>
          <a:xfrm>
            <a:off x="6858000" y="4267200"/>
            <a:ext cx="1897635" cy="646331"/>
          </a:xfrm>
          <a:prstGeom prst="rect">
            <a:avLst/>
          </a:prstGeom>
          <a:noFill/>
        </p:spPr>
        <p:txBody>
          <a:bodyPr wrap="none" rtlCol="0">
            <a:spAutoFit/>
          </a:bodyPr>
          <a:lstStyle/>
          <a:p>
            <a:r>
              <a:rPr lang="en-US" b="1" dirty="0" smtClean="0"/>
              <a:t>NO DETECTION IN</a:t>
            </a:r>
          </a:p>
          <a:p>
            <a:r>
              <a:rPr lang="en-US" b="1" dirty="0" smtClean="0"/>
              <a:t>THESE WELLS</a:t>
            </a:r>
            <a:endParaRPr lang="en-US" b="1" dirty="0"/>
          </a:p>
        </p:txBody>
      </p:sp>
      <p:cxnSp>
        <p:nvCxnSpPr>
          <p:cNvPr id="11" name="Straight Arrow Connector 10"/>
          <p:cNvCxnSpPr/>
          <p:nvPr/>
        </p:nvCxnSpPr>
        <p:spPr>
          <a:xfrm flipH="1" flipV="1">
            <a:off x="4495800" y="4191000"/>
            <a:ext cx="2286000" cy="457200"/>
          </a:xfrm>
          <a:prstGeom prst="straightConnector1">
            <a:avLst/>
          </a:prstGeom>
          <a:ln w="41275">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6146" name="Picture 2"/>
          <p:cNvPicPr>
            <a:picLocks noChangeAspect="1" noChangeArrowheads="1"/>
          </p:cNvPicPr>
          <p:nvPr/>
        </p:nvPicPr>
        <p:blipFill>
          <a:blip r:embed="rId3" cstate="print"/>
          <a:srcRect/>
          <a:stretch>
            <a:fillRect/>
          </a:stretch>
        </p:blipFill>
        <p:spPr bwMode="auto">
          <a:xfrm>
            <a:off x="838200" y="1066800"/>
            <a:ext cx="5957849" cy="4495800"/>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6781800" y="1676400"/>
            <a:ext cx="1928813" cy="953962"/>
          </a:xfrm>
          <a:prstGeom prst="rect">
            <a:avLst/>
          </a:prstGeom>
          <a:noFill/>
          <a:ln w="9525">
            <a:noFill/>
            <a:miter lim="800000"/>
            <a:headEnd/>
            <a:tailEnd/>
          </a:ln>
        </p:spPr>
      </p:pic>
      <p:sp>
        <p:nvSpPr>
          <p:cNvPr id="7" name="TextBox 6"/>
          <p:cNvSpPr txBox="1"/>
          <p:nvPr/>
        </p:nvSpPr>
        <p:spPr>
          <a:xfrm>
            <a:off x="381000" y="457200"/>
            <a:ext cx="7766742" cy="369332"/>
          </a:xfrm>
          <a:prstGeom prst="rect">
            <a:avLst/>
          </a:prstGeom>
          <a:noFill/>
        </p:spPr>
        <p:txBody>
          <a:bodyPr wrap="none" rtlCol="0">
            <a:spAutoFit/>
          </a:bodyPr>
          <a:lstStyle/>
          <a:p>
            <a:r>
              <a:rPr lang="en-US" b="1" dirty="0" smtClean="0"/>
              <a:t>TUSCAWILLA PARK DRAINAGE WELL  INJECTION SITE TO SILVER SPRINGS GROUP</a:t>
            </a:r>
            <a:endParaRPr lang="en-US" b="1"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7170" name="Picture 2"/>
          <p:cNvPicPr>
            <a:picLocks noChangeAspect="1" noChangeArrowheads="1"/>
          </p:cNvPicPr>
          <p:nvPr/>
        </p:nvPicPr>
        <p:blipFill>
          <a:blip r:embed="rId3" cstate="print"/>
          <a:srcRect/>
          <a:stretch>
            <a:fillRect/>
          </a:stretch>
        </p:blipFill>
        <p:spPr bwMode="auto">
          <a:xfrm>
            <a:off x="457200" y="1295400"/>
            <a:ext cx="5656662" cy="4343400"/>
          </a:xfrm>
          <a:prstGeom prst="rect">
            <a:avLst/>
          </a:prstGeom>
          <a:noFill/>
          <a:ln w="9525">
            <a:noFill/>
            <a:miter lim="800000"/>
            <a:headEnd/>
            <a:tailEnd/>
          </a:ln>
        </p:spPr>
      </p:pic>
      <p:pic>
        <p:nvPicPr>
          <p:cNvPr id="7171" name="Picture 3"/>
          <p:cNvPicPr>
            <a:picLocks noChangeAspect="1" noChangeArrowheads="1"/>
          </p:cNvPicPr>
          <p:nvPr/>
        </p:nvPicPr>
        <p:blipFill>
          <a:blip r:embed="rId4" cstate="print"/>
          <a:srcRect/>
          <a:stretch>
            <a:fillRect/>
          </a:stretch>
        </p:blipFill>
        <p:spPr bwMode="auto">
          <a:xfrm>
            <a:off x="6172200" y="762000"/>
            <a:ext cx="1971675" cy="1285875"/>
          </a:xfrm>
          <a:prstGeom prst="rect">
            <a:avLst/>
          </a:prstGeom>
          <a:noFill/>
          <a:ln w="9525">
            <a:noFill/>
            <a:miter lim="800000"/>
            <a:headEnd/>
            <a:tailEnd/>
          </a:ln>
        </p:spPr>
      </p:pic>
      <p:pic>
        <p:nvPicPr>
          <p:cNvPr id="7172" name="Picture 4"/>
          <p:cNvPicPr>
            <a:picLocks noChangeAspect="1" noChangeArrowheads="1"/>
          </p:cNvPicPr>
          <p:nvPr/>
        </p:nvPicPr>
        <p:blipFill>
          <a:blip r:embed="rId5" cstate="print"/>
          <a:srcRect/>
          <a:stretch>
            <a:fillRect/>
          </a:stretch>
        </p:blipFill>
        <p:spPr bwMode="auto">
          <a:xfrm>
            <a:off x="6172200" y="2133600"/>
            <a:ext cx="2633734" cy="1123950"/>
          </a:xfrm>
          <a:prstGeom prst="rect">
            <a:avLst/>
          </a:prstGeom>
          <a:noFill/>
          <a:ln w="9525">
            <a:noFill/>
            <a:miter lim="800000"/>
            <a:headEnd/>
            <a:tailEnd/>
          </a:ln>
        </p:spPr>
      </p:pic>
      <p:pic>
        <p:nvPicPr>
          <p:cNvPr id="7173" name="Picture 5"/>
          <p:cNvPicPr>
            <a:picLocks noChangeAspect="1" noChangeArrowheads="1"/>
          </p:cNvPicPr>
          <p:nvPr/>
        </p:nvPicPr>
        <p:blipFill>
          <a:blip r:embed="rId6" cstate="print"/>
          <a:srcRect/>
          <a:stretch>
            <a:fillRect/>
          </a:stretch>
        </p:blipFill>
        <p:spPr bwMode="auto">
          <a:xfrm>
            <a:off x="6096000" y="3352800"/>
            <a:ext cx="2524125" cy="1266825"/>
          </a:xfrm>
          <a:prstGeom prst="rect">
            <a:avLst/>
          </a:prstGeom>
          <a:noFill/>
          <a:ln w="9525">
            <a:noFill/>
            <a:miter lim="800000"/>
            <a:headEnd/>
            <a:tailEnd/>
          </a:ln>
        </p:spPr>
      </p:pic>
      <p:pic>
        <p:nvPicPr>
          <p:cNvPr id="7174" name="Picture 6"/>
          <p:cNvPicPr>
            <a:picLocks noChangeAspect="1" noChangeArrowheads="1"/>
          </p:cNvPicPr>
          <p:nvPr/>
        </p:nvPicPr>
        <p:blipFill>
          <a:blip r:embed="rId7" cstate="print"/>
          <a:srcRect/>
          <a:stretch>
            <a:fillRect/>
          </a:stretch>
        </p:blipFill>
        <p:spPr bwMode="auto">
          <a:xfrm>
            <a:off x="6172200" y="4724400"/>
            <a:ext cx="1819275" cy="1304925"/>
          </a:xfrm>
          <a:prstGeom prst="rect">
            <a:avLst/>
          </a:prstGeom>
          <a:noFill/>
          <a:ln w="9525">
            <a:noFill/>
            <a:miter lim="800000"/>
            <a:headEnd/>
            <a:tailEnd/>
          </a:ln>
        </p:spPr>
      </p:pic>
      <p:sp>
        <p:nvSpPr>
          <p:cNvPr id="8" name="TextBox 7"/>
          <p:cNvSpPr txBox="1"/>
          <p:nvPr/>
        </p:nvSpPr>
        <p:spPr>
          <a:xfrm>
            <a:off x="457200" y="381000"/>
            <a:ext cx="6906186" cy="369332"/>
          </a:xfrm>
          <a:prstGeom prst="rect">
            <a:avLst/>
          </a:prstGeom>
          <a:noFill/>
        </p:spPr>
        <p:txBody>
          <a:bodyPr wrap="none" rtlCol="0">
            <a:spAutoFit/>
          </a:bodyPr>
          <a:lstStyle/>
          <a:p>
            <a:r>
              <a:rPr lang="en-US" b="1" dirty="0" smtClean="0"/>
              <a:t>OCALA CIVIC THEATRE DRA INJECTION SITE TO SILVER SPRINGS GROUP</a:t>
            </a:r>
            <a:endParaRPr lang="en-US" b="1"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8194" name="Picture 2"/>
          <p:cNvPicPr>
            <a:picLocks noChangeAspect="1" noChangeArrowheads="1"/>
          </p:cNvPicPr>
          <p:nvPr/>
        </p:nvPicPr>
        <p:blipFill>
          <a:blip r:embed="rId3" cstate="print"/>
          <a:srcRect/>
          <a:stretch>
            <a:fillRect/>
          </a:stretch>
        </p:blipFill>
        <p:spPr bwMode="auto">
          <a:xfrm>
            <a:off x="609600" y="1143000"/>
            <a:ext cx="6165850" cy="4502150"/>
          </a:xfrm>
          <a:prstGeom prst="rect">
            <a:avLst/>
          </a:prstGeom>
          <a:noFill/>
          <a:ln w="9525">
            <a:noFill/>
            <a:miter lim="800000"/>
            <a:headEnd/>
            <a:tailEnd/>
          </a:ln>
        </p:spPr>
      </p:pic>
      <p:pic>
        <p:nvPicPr>
          <p:cNvPr id="8195" name="Picture 3"/>
          <p:cNvPicPr>
            <a:picLocks noChangeAspect="1" noChangeArrowheads="1"/>
          </p:cNvPicPr>
          <p:nvPr/>
        </p:nvPicPr>
        <p:blipFill>
          <a:blip r:embed="rId4" cstate="print"/>
          <a:srcRect/>
          <a:stretch>
            <a:fillRect/>
          </a:stretch>
        </p:blipFill>
        <p:spPr bwMode="auto">
          <a:xfrm>
            <a:off x="6781800" y="1371600"/>
            <a:ext cx="1924050" cy="1266825"/>
          </a:xfrm>
          <a:prstGeom prst="rect">
            <a:avLst/>
          </a:prstGeom>
          <a:noFill/>
          <a:ln w="9525">
            <a:noFill/>
            <a:miter lim="800000"/>
            <a:headEnd/>
            <a:tailEnd/>
          </a:ln>
        </p:spPr>
      </p:pic>
      <p:pic>
        <p:nvPicPr>
          <p:cNvPr id="8196" name="Picture 4"/>
          <p:cNvPicPr>
            <a:picLocks noChangeAspect="1" noChangeArrowheads="1"/>
          </p:cNvPicPr>
          <p:nvPr/>
        </p:nvPicPr>
        <p:blipFill>
          <a:blip r:embed="rId5" cstate="print"/>
          <a:srcRect/>
          <a:stretch>
            <a:fillRect/>
          </a:stretch>
        </p:blipFill>
        <p:spPr bwMode="auto">
          <a:xfrm>
            <a:off x="6781800" y="2743200"/>
            <a:ext cx="1905000" cy="1276350"/>
          </a:xfrm>
          <a:prstGeom prst="rect">
            <a:avLst/>
          </a:prstGeom>
          <a:noFill/>
          <a:ln w="9525">
            <a:noFill/>
            <a:miter lim="800000"/>
            <a:headEnd/>
            <a:tailEnd/>
          </a:ln>
        </p:spPr>
      </p:pic>
      <p:pic>
        <p:nvPicPr>
          <p:cNvPr id="8197" name="Picture 5"/>
          <p:cNvPicPr>
            <a:picLocks noChangeAspect="1" noChangeArrowheads="1"/>
          </p:cNvPicPr>
          <p:nvPr/>
        </p:nvPicPr>
        <p:blipFill>
          <a:blip r:embed="rId6" cstate="print"/>
          <a:srcRect/>
          <a:stretch>
            <a:fillRect/>
          </a:stretch>
        </p:blipFill>
        <p:spPr bwMode="auto">
          <a:xfrm>
            <a:off x="6781800" y="4191000"/>
            <a:ext cx="1857375" cy="1219200"/>
          </a:xfrm>
          <a:prstGeom prst="rect">
            <a:avLst/>
          </a:prstGeom>
          <a:noFill/>
          <a:ln w="9525">
            <a:noFill/>
            <a:miter lim="800000"/>
            <a:headEnd/>
            <a:tailEnd/>
          </a:ln>
        </p:spPr>
      </p:pic>
      <p:sp>
        <p:nvSpPr>
          <p:cNvPr id="7" name="TextBox 6"/>
          <p:cNvSpPr txBox="1"/>
          <p:nvPr/>
        </p:nvSpPr>
        <p:spPr>
          <a:xfrm>
            <a:off x="457200" y="533400"/>
            <a:ext cx="6069226" cy="369332"/>
          </a:xfrm>
          <a:prstGeom prst="rect">
            <a:avLst/>
          </a:prstGeom>
          <a:noFill/>
        </p:spPr>
        <p:txBody>
          <a:bodyPr wrap="none" rtlCol="0">
            <a:spAutoFit/>
          </a:bodyPr>
          <a:lstStyle/>
          <a:p>
            <a:r>
              <a:rPr lang="en-US" b="1" dirty="0" smtClean="0"/>
              <a:t>PONTIAC PIT INJECTION SITE TO AS FAR AS IT WAS RECORDED</a:t>
            </a:r>
            <a:endParaRPr lang="en-US"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5122" name="Picture 2"/>
          <p:cNvPicPr>
            <a:picLocks noChangeAspect="1" noChangeArrowheads="1"/>
          </p:cNvPicPr>
          <p:nvPr/>
        </p:nvPicPr>
        <p:blipFill>
          <a:blip r:embed="rId3" cstate="print"/>
          <a:srcRect/>
          <a:stretch>
            <a:fillRect/>
          </a:stretch>
        </p:blipFill>
        <p:spPr bwMode="auto">
          <a:xfrm>
            <a:off x="990600" y="1447800"/>
            <a:ext cx="2663190" cy="4438650"/>
          </a:xfrm>
          <a:prstGeom prst="rect">
            <a:avLst/>
          </a:prstGeom>
          <a:noFill/>
          <a:ln w="9525">
            <a:noFill/>
            <a:miter lim="800000"/>
            <a:headEnd/>
            <a:tailEnd/>
          </a:ln>
        </p:spPr>
      </p:pic>
      <p:pic>
        <p:nvPicPr>
          <p:cNvPr id="5123" name="Picture 3"/>
          <p:cNvPicPr>
            <a:picLocks noChangeAspect="1" noChangeArrowheads="1"/>
          </p:cNvPicPr>
          <p:nvPr/>
        </p:nvPicPr>
        <p:blipFill>
          <a:blip r:embed="rId4" cstate="print"/>
          <a:srcRect/>
          <a:stretch>
            <a:fillRect/>
          </a:stretch>
        </p:blipFill>
        <p:spPr bwMode="auto">
          <a:xfrm>
            <a:off x="6477000" y="685800"/>
            <a:ext cx="2390775" cy="3095625"/>
          </a:xfrm>
          <a:prstGeom prst="rect">
            <a:avLst/>
          </a:prstGeom>
          <a:noFill/>
          <a:ln w="9525">
            <a:noFill/>
            <a:miter lim="800000"/>
            <a:headEnd/>
            <a:tailEnd/>
          </a:ln>
        </p:spPr>
      </p:pic>
      <p:pic>
        <p:nvPicPr>
          <p:cNvPr id="5124" name="Picture 4"/>
          <p:cNvPicPr>
            <a:picLocks noChangeAspect="1" noChangeArrowheads="1"/>
          </p:cNvPicPr>
          <p:nvPr/>
        </p:nvPicPr>
        <p:blipFill>
          <a:blip r:embed="rId5" cstate="print"/>
          <a:srcRect/>
          <a:stretch>
            <a:fillRect/>
          </a:stretch>
        </p:blipFill>
        <p:spPr bwMode="auto">
          <a:xfrm>
            <a:off x="4343400" y="3886200"/>
            <a:ext cx="4367213" cy="2682790"/>
          </a:xfrm>
          <a:prstGeom prst="rect">
            <a:avLst/>
          </a:prstGeom>
          <a:noFill/>
          <a:ln w="9525">
            <a:noFill/>
            <a:miter lim="800000"/>
            <a:headEnd/>
            <a:tailEnd/>
          </a:ln>
        </p:spPr>
      </p:pic>
      <p:sp>
        <p:nvSpPr>
          <p:cNvPr id="6" name="TextBox 5"/>
          <p:cNvSpPr txBox="1"/>
          <p:nvPr/>
        </p:nvSpPr>
        <p:spPr>
          <a:xfrm>
            <a:off x="4038600" y="1219200"/>
            <a:ext cx="2134880" cy="1200329"/>
          </a:xfrm>
          <a:prstGeom prst="rect">
            <a:avLst/>
          </a:prstGeom>
          <a:noFill/>
        </p:spPr>
        <p:txBody>
          <a:bodyPr wrap="none" rtlCol="0">
            <a:spAutoFit/>
          </a:bodyPr>
          <a:lstStyle/>
          <a:p>
            <a:r>
              <a:rPr lang="en-US" b="1" dirty="0" smtClean="0"/>
              <a:t>GEOPHYSICAL LOGS</a:t>
            </a:r>
          </a:p>
          <a:p>
            <a:r>
              <a:rPr lang="en-US" b="1" dirty="0" smtClean="0"/>
              <a:t> RUN IN BOREHOLES</a:t>
            </a:r>
          </a:p>
          <a:p>
            <a:r>
              <a:rPr lang="en-US" b="1" dirty="0" smtClean="0"/>
              <a:t>TO SEE WHAT IS </a:t>
            </a:r>
          </a:p>
          <a:p>
            <a:r>
              <a:rPr lang="en-US" b="1" dirty="0" smtClean="0"/>
              <a:t>UNDERGROUND</a:t>
            </a:r>
            <a:endParaRPr lang="en-US" b="1" dirty="0"/>
          </a:p>
        </p:txBody>
      </p:sp>
      <p:sp>
        <p:nvSpPr>
          <p:cNvPr id="7" name="TextBox 6"/>
          <p:cNvSpPr txBox="1"/>
          <p:nvPr/>
        </p:nvSpPr>
        <p:spPr>
          <a:xfrm>
            <a:off x="1600200" y="533400"/>
            <a:ext cx="4298356" cy="523220"/>
          </a:xfrm>
          <a:prstGeom prst="rect">
            <a:avLst/>
          </a:prstGeom>
          <a:noFill/>
        </p:spPr>
        <p:txBody>
          <a:bodyPr wrap="none" rtlCol="0">
            <a:spAutoFit/>
          </a:bodyPr>
          <a:lstStyle/>
          <a:p>
            <a:r>
              <a:rPr lang="en-US" sz="2800" b="1" dirty="0" smtClean="0"/>
              <a:t>SUBSURFACE EXPLORATION</a:t>
            </a:r>
            <a:endParaRPr lang="en-US" sz="2800" b="1"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grpSp>
        <p:nvGrpSpPr>
          <p:cNvPr id="5" name="Group 4"/>
          <p:cNvGrpSpPr/>
          <p:nvPr/>
        </p:nvGrpSpPr>
        <p:grpSpPr>
          <a:xfrm>
            <a:off x="2133600" y="1600200"/>
            <a:ext cx="5153025" cy="4410075"/>
            <a:chOff x="1828800" y="762000"/>
            <a:chExt cx="5153025" cy="4410075"/>
          </a:xfrm>
        </p:grpSpPr>
        <p:pic>
          <p:nvPicPr>
            <p:cNvPr id="3074" name="Picture 2"/>
            <p:cNvPicPr>
              <a:picLocks noChangeAspect="1" noChangeArrowheads="1"/>
            </p:cNvPicPr>
            <p:nvPr/>
          </p:nvPicPr>
          <p:blipFill>
            <a:blip r:embed="rId3" cstate="print"/>
            <a:srcRect/>
            <a:stretch>
              <a:fillRect/>
            </a:stretch>
          </p:blipFill>
          <p:spPr bwMode="auto">
            <a:xfrm>
              <a:off x="1828800" y="762000"/>
              <a:ext cx="5153025" cy="4124325"/>
            </a:xfrm>
            <a:prstGeom prst="rect">
              <a:avLst/>
            </a:prstGeom>
            <a:noFill/>
            <a:ln w="9525">
              <a:noFill/>
              <a:miter lim="800000"/>
              <a:headEnd/>
              <a:tailEnd/>
            </a:ln>
          </p:spPr>
        </p:pic>
        <p:pic>
          <p:nvPicPr>
            <p:cNvPr id="3075" name="Picture 3"/>
            <p:cNvPicPr>
              <a:picLocks noChangeAspect="1" noChangeArrowheads="1"/>
            </p:cNvPicPr>
            <p:nvPr/>
          </p:nvPicPr>
          <p:blipFill>
            <a:blip r:embed="rId4" cstate="print"/>
            <a:srcRect/>
            <a:stretch>
              <a:fillRect/>
            </a:stretch>
          </p:blipFill>
          <p:spPr bwMode="auto">
            <a:xfrm>
              <a:off x="1828800" y="4876800"/>
              <a:ext cx="5153025" cy="295275"/>
            </a:xfrm>
            <a:prstGeom prst="rect">
              <a:avLst/>
            </a:prstGeom>
            <a:noFill/>
            <a:ln w="9525">
              <a:noFill/>
              <a:miter lim="800000"/>
              <a:headEnd/>
              <a:tailEnd/>
            </a:ln>
          </p:spPr>
        </p:pic>
      </p:grpSp>
      <p:sp>
        <p:nvSpPr>
          <p:cNvPr id="6" name="TextBox 5"/>
          <p:cNvSpPr txBox="1"/>
          <p:nvPr/>
        </p:nvSpPr>
        <p:spPr>
          <a:xfrm>
            <a:off x="990600" y="533400"/>
            <a:ext cx="7113742" cy="523220"/>
          </a:xfrm>
          <a:prstGeom prst="rect">
            <a:avLst/>
          </a:prstGeom>
          <a:noFill/>
        </p:spPr>
        <p:txBody>
          <a:bodyPr wrap="none" rtlCol="0">
            <a:spAutoFit/>
          </a:bodyPr>
          <a:lstStyle/>
          <a:p>
            <a:r>
              <a:rPr lang="en-US" sz="2800" b="1" dirty="0" smtClean="0"/>
              <a:t>TIME, DISTANCE, AND MEAN VELOCITY OF DYE</a:t>
            </a:r>
            <a:endParaRPr lang="en-US" sz="2800" b="1" dirty="0"/>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3200400" y="533400"/>
            <a:ext cx="2276585" cy="584775"/>
          </a:xfrm>
          <a:prstGeom prst="rect">
            <a:avLst/>
          </a:prstGeom>
          <a:noFill/>
        </p:spPr>
        <p:txBody>
          <a:bodyPr wrap="none" rtlCol="0">
            <a:spAutoFit/>
          </a:bodyPr>
          <a:lstStyle/>
          <a:p>
            <a:r>
              <a:rPr lang="en-US" sz="3200" b="1" dirty="0" smtClean="0"/>
              <a:t>DISCUSSION</a:t>
            </a:r>
            <a:endParaRPr lang="en-US" sz="3200" b="1" dirty="0"/>
          </a:p>
        </p:txBody>
      </p:sp>
      <p:sp>
        <p:nvSpPr>
          <p:cNvPr id="5" name="TextBox 4"/>
          <p:cNvSpPr txBox="1"/>
          <p:nvPr/>
        </p:nvSpPr>
        <p:spPr>
          <a:xfrm>
            <a:off x="762000" y="1295400"/>
            <a:ext cx="7454605" cy="4585871"/>
          </a:xfrm>
          <a:prstGeom prst="rect">
            <a:avLst/>
          </a:prstGeom>
          <a:noFill/>
        </p:spPr>
        <p:txBody>
          <a:bodyPr wrap="none" rtlCol="0">
            <a:spAutoFit/>
          </a:bodyPr>
          <a:lstStyle/>
          <a:p>
            <a:pPr>
              <a:buFont typeface="Arial" pitchFamily="34" charset="0"/>
              <a:buChar char="•"/>
            </a:pPr>
            <a:r>
              <a:rPr lang="en-US" sz="1600" b="1" dirty="0" smtClean="0"/>
              <a:t> PATHWAYS AND TRAVEL TIMES WERE SUCCESSFULLY IDENTIFIED</a:t>
            </a:r>
          </a:p>
          <a:p>
            <a:r>
              <a:rPr lang="en-US" sz="1600" b="1" dirty="0" smtClean="0"/>
              <a:t>BETWEEN INJECTION SITES AND SILVER RIVER OR INTERMEDIATE </a:t>
            </a:r>
          </a:p>
          <a:p>
            <a:r>
              <a:rPr lang="en-US" sz="1600" b="1" dirty="0" smtClean="0"/>
              <a:t>SAMPLING LOCATIONS.</a:t>
            </a:r>
          </a:p>
          <a:p>
            <a:endParaRPr lang="en-US" sz="1600" b="1" dirty="0" smtClean="0"/>
          </a:p>
          <a:p>
            <a:pPr>
              <a:buFont typeface="Arial" pitchFamily="34" charset="0"/>
              <a:buChar char="•"/>
            </a:pPr>
            <a:r>
              <a:rPr lang="en-US" sz="1600" b="1" dirty="0" smtClean="0"/>
              <a:t> TRAVEL TIMES ARE SIGNIFICANTLY FASTER THAN PREVIOUSLY SUSPECTED.</a:t>
            </a:r>
          </a:p>
          <a:p>
            <a:pPr>
              <a:buFont typeface="Arial" pitchFamily="34" charset="0"/>
              <a:buChar char="•"/>
            </a:pPr>
            <a:endParaRPr lang="en-US" sz="1600" b="1" dirty="0" smtClean="0"/>
          </a:p>
          <a:p>
            <a:pPr>
              <a:buFont typeface="Arial" pitchFamily="34" charset="0"/>
              <a:buChar char="•"/>
            </a:pPr>
            <a:r>
              <a:rPr lang="en-US" sz="1600" b="1" dirty="0" smtClean="0"/>
              <a:t> NO DYE DETECTED AT SILVER RIVER FROM THE ORANGE LAKE INJECTION SITE.</a:t>
            </a:r>
          </a:p>
          <a:p>
            <a:r>
              <a:rPr lang="en-US" sz="1600" b="1" dirty="0" smtClean="0"/>
              <a:t> EITHER SAMPLING WAS STOPPED TO EARLY, VELOCITY SLOWED DOWN POSSIBLY</a:t>
            </a:r>
          </a:p>
          <a:p>
            <a:r>
              <a:rPr lang="en-US" sz="1600" b="1" dirty="0" smtClean="0"/>
              <a:t>BECAUSE OF MATRIX INSTEAD OF CONDUIT FLOW, OR DYE PATHWAY MISSED</a:t>
            </a:r>
          </a:p>
          <a:p>
            <a:r>
              <a:rPr lang="en-US" sz="1600" b="1" dirty="0" smtClean="0"/>
              <a:t> THE SAMPLING SITES. SAME FOR PONTIAC PIT SITE.</a:t>
            </a:r>
          </a:p>
          <a:p>
            <a:endParaRPr lang="en-US" sz="1600" b="1" dirty="0" smtClean="0"/>
          </a:p>
          <a:p>
            <a:pPr>
              <a:buFont typeface="Arial" pitchFamily="34" charset="0"/>
              <a:buChar char="•"/>
            </a:pPr>
            <a:r>
              <a:rPr lang="en-US" sz="1600" b="1" dirty="0" smtClean="0"/>
              <a:t> DYE DID NOT REACH ALL VENTS AT SILVER RIVER SUGGESTING MULTIPLE PATHWAYS.</a:t>
            </a:r>
          </a:p>
          <a:p>
            <a:pPr>
              <a:buFont typeface="Arial" pitchFamily="34" charset="0"/>
              <a:buChar char="•"/>
            </a:pPr>
            <a:endParaRPr lang="en-US" sz="1600" b="1" dirty="0" smtClean="0"/>
          </a:p>
          <a:p>
            <a:pPr>
              <a:buFont typeface="Arial" pitchFamily="34" charset="0"/>
              <a:buChar char="•"/>
            </a:pPr>
            <a:r>
              <a:rPr lang="en-US" sz="1600" b="1" dirty="0" smtClean="0"/>
              <a:t> NO DYE DETECTED AT RAINBOW SPRINGS.</a:t>
            </a:r>
          </a:p>
          <a:p>
            <a:pPr>
              <a:buFont typeface="Arial" pitchFamily="34" charset="0"/>
              <a:buChar char="•"/>
            </a:pPr>
            <a:endParaRPr lang="en-US" sz="1600" b="1" dirty="0" smtClean="0"/>
          </a:p>
          <a:p>
            <a:pPr>
              <a:buFont typeface="Arial" pitchFamily="34" charset="0"/>
              <a:buChar char="•"/>
            </a:pPr>
            <a:r>
              <a:rPr lang="en-US" sz="1600" b="1" dirty="0" smtClean="0"/>
              <a:t> ADDITIONAL TEST MAY BE ABLE TO COMPLETE THE PATH.</a:t>
            </a:r>
          </a:p>
          <a:p>
            <a:pPr>
              <a:buFont typeface="Arial" pitchFamily="34" charset="0"/>
              <a:buChar char="•"/>
            </a:pPr>
            <a:endParaRPr lang="en-US" dirty="0" smtClean="0"/>
          </a:p>
          <a:p>
            <a:pPr>
              <a:buFont typeface="Arial" pitchFamily="34" charset="0"/>
              <a:buChar char="•"/>
            </a:pPr>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4098" name="Picture 2"/>
          <p:cNvPicPr>
            <a:picLocks noChangeAspect="1" noChangeArrowheads="1"/>
          </p:cNvPicPr>
          <p:nvPr/>
        </p:nvPicPr>
        <p:blipFill>
          <a:blip r:embed="rId3" cstate="print"/>
          <a:srcRect/>
          <a:stretch>
            <a:fillRect/>
          </a:stretch>
        </p:blipFill>
        <p:spPr bwMode="auto">
          <a:xfrm>
            <a:off x="1524000" y="1066800"/>
            <a:ext cx="6653212" cy="4535890"/>
          </a:xfrm>
          <a:prstGeom prst="rect">
            <a:avLst/>
          </a:prstGeom>
          <a:noFill/>
          <a:ln w="9525">
            <a:noFill/>
            <a:miter lim="800000"/>
            <a:headEnd/>
            <a:tailEnd/>
          </a:ln>
        </p:spPr>
      </p:pic>
      <p:sp>
        <p:nvSpPr>
          <p:cNvPr id="5" name="TextBox 4"/>
          <p:cNvSpPr txBox="1"/>
          <p:nvPr/>
        </p:nvSpPr>
        <p:spPr>
          <a:xfrm>
            <a:off x="2133600" y="5715000"/>
            <a:ext cx="5099153" cy="523220"/>
          </a:xfrm>
          <a:prstGeom prst="rect">
            <a:avLst/>
          </a:prstGeom>
          <a:noFill/>
        </p:spPr>
        <p:txBody>
          <a:bodyPr wrap="none" rtlCol="0">
            <a:spAutoFit/>
          </a:bodyPr>
          <a:lstStyle/>
          <a:p>
            <a:r>
              <a:rPr lang="en-US" sz="2800" b="1" dirty="0" smtClean="0"/>
              <a:t>THANK YOU FOR PARTICIPATING!</a:t>
            </a:r>
            <a:endParaRPr lang="en-US" sz="28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685800" y="1587846"/>
            <a:ext cx="4572000" cy="4095403"/>
          </a:xfrm>
          <a:prstGeom prst="rect">
            <a:avLst/>
          </a:prstGeom>
          <a:noFill/>
          <a:ln w="9525">
            <a:noFill/>
            <a:miter lim="800000"/>
            <a:headEnd/>
            <a:tailEnd/>
          </a:ln>
        </p:spPr>
      </p:pic>
      <p:pic>
        <p:nvPicPr>
          <p:cNvPr id="1027" name="Picture 3"/>
          <p:cNvPicPr>
            <a:picLocks noChangeAspect="1" noChangeArrowheads="1"/>
          </p:cNvPicPr>
          <p:nvPr/>
        </p:nvPicPr>
        <p:blipFill>
          <a:blip r:embed="rId4" cstate="print"/>
          <a:srcRect/>
          <a:stretch>
            <a:fillRect/>
          </a:stretch>
        </p:blipFill>
        <p:spPr bwMode="auto">
          <a:xfrm>
            <a:off x="1905000" y="5638800"/>
            <a:ext cx="3352800" cy="647700"/>
          </a:xfrm>
          <a:prstGeom prst="rect">
            <a:avLst/>
          </a:prstGeom>
          <a:noFill/>
          <a:ln w="9525">
            <a:noFill/>
            <a:miter lim="800000"/>
            <a:headEnd/>
            <a:tailEnd/>
          </a:ln>
        </p:spPr>
      </p:pic>
      <p:sp>
        <p:nvSpPr>
          <p:cNvPr id="5" name="TextBox 4"/>
          <p:cNvSpPr txBox="1"/>
          <p:nvPr/>
        </p:nvSpPr>
        <p:spPr>
          <a:xfrm>
            <a:off x="838200" y="304800"/>
            <a:ext cx="5985100" cy="954107"/>
          </a:xfrm>
          <a:prstGeom prst="rect">
            <a:avLst/>
          </a:prstGeom>
          <a:noFill/>
        </p:spPr>
        <p:txBody>
          <a:bodyPr wrap="none" rtlCol="0">
            <a:spAutoFit/>
          </a:bodyPr>
          <a:lstStyle/>
          <a:p>
            <a:r>
              <a:rPr lang="en-US" sz="2800" b="1" dirty="0" smtClean="0"/>
              <a:t>LAND SURFACE ELEVATION </a:t>
            </a:r>
          </a:p>
          <a:p>
            <a:r>
              <a:rPr lang="en-US" sz="2800" b="1" dirty="0" smtClean="0"/>
              <a:t>(aka TOP OF SURFICIAL AQUIFER (SAS))</a:t>
            </a:r>
            <a:endParaRPr lang="en-US" sz="2800" b="1" dirty="0"/>
          </a:p>
        </p:txBody>
      </p:sp>
      <p:sp>
        <p:nvSpPr>
          <p:cNvPr id="6" name="TextBox 5"/>
          <p:cNvSpPr txBox="1"/>
          <p:nvPr/>
        </p:nvSpPr>
        <p:spPr>
          <a:xfrm>
            <a:off x="5791200" y="2133600"/>
            <a:ext cx="2819400" cy="2585323"/>
          </a:xfrm>
          <a:prstGeom prst="rect">
            <a:avLst/>
          </a:prstGeom>
          <a:noFill/>
        </p:spPr>
        <p:txBody>
          <a:bodyPr wrap="square" rtlCol="0">
            <a:spAutoFit/>
          </a:bodyPr>
          <a:lstStyle/>
          <a:p>
            <a:pPr>
              <a:buFont typeface="Arial" pitchFamily="34" charset="0"/>
              <a:buChar char="•"/>
            </a:pPr>
            <a:r>
              <a:rPr lang="en-US" dirty="0" smtClean="0"/>
              <a:t>GENERALLY NOT USED EXTENSIVELY FOR PRODUCTION.</a:t>
            </a:r>
          </a:p>
          <a:p>
            <a:pPr>
              <a:buFont typeface="Arial" pitchFamily="34" charset="0"/>
              <a:buChar char="•"/>
            </a:pPr>
            <a:endParaRPr lang="en-US" dirty="0" smtClean="0"/>
          </a:p>
          <a:p>
            <a:pPr>
              <a:buFont typeface="Arial" pitchFamily="34" charset="0"/>
              <a:buChar char="•"/>
            </a:pPr>
            <a:r>
              <a:rPr lang="en-US" dirty="0" smtClean="0"/>
              <a:t> MOST VULNERABLE TO CONTAMINATION AND FLUCTUATING WATER LEVEL BASED ON RAINFALL.</a:t>
            </a:r>
          </a:p>
          <a:p>
            <a:endParaRPr lang="en-US" dirty="0"/>
          </a:p>
        </p:txBody>
      </p:sp>
      <p:pic>
        <p:nvPicPr>
          <p:cNvPr id="41985" name="Picture 1"/>
          <p:cNvPicPr>
            <a:picLocks noChangeAspect="1" noChangeArrowheads="1"/>
          </p:cNvPicPr>
          <p:nvPr/>
        </p:nvPicPr>
        <p:blipFill>
          <a:blip r:embed="rId5" cstate="print"/>
          <a:srcRect/>
          <a:stretch>
            <a:fillRect/>
          </a:stretch>
        </p:blipFill>
        <p:spPr bwMode="auto">
          <a:xfrm>
            <a:off x="5791200" y="5029200"/>
            <a:ext cx="2997932" cy="121475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pic>
        <p:nvPicPr>
          <p:cNvPr id="1026" name="Picture 2"/>
          <p:cNvPicPr>
            <a:picLocks noChangeAspect="1" noChangeArrowheads="1"/>
          </p:cNvPicPr>
          <p:nvPr/>
        </p:nvPicPr>
        <p:blipFill>
          <a:blip r:embed="rId3" cstate="print"/>
          <a:srcRect/>
          <a:stretch>
            <a:fillRect/>
          </a:stretch>
        </p:blipFill>
        <p:spPr bwMode="auto">
          <a:xfrm>
            <a:off x="685800" y="1447800"/>
            <a:ext cx="5264150" cy="4165834"/>
          </a:xfrm>
          <a:prstGeom prst="rect">
            <a:avLst/>
          </a:prstGeom>
          <a:noFill/>
          <a:ln w="9525">
            <a:noFill/>
            <a:miter lim="800000"/>
            <a:headEnd/>
            <a:tailEnd/>
          </a:ln>
        </p:spPr>
      </p:pic>
      <p:sp>
        <p:nvSpPr>
          <p:cNvPr id="5" name="TextBox 4"/>
          <p:cNvSpPr txBox="1"/>
          <p:nvPr/>
        </p:nvSpPr>
        <p:spPr>
          <a:xfrm>
            <a:off x="914400" y="533400"/>
            <a:ext cx="7533986" cy="400110"/>
          </a:xfrm>
          <a:prstGeom prst="rect">
            <a:avLst/>
          </a:prstGeom>
          <a:noFill/>
        </p:spPr>
        <p:txBody>
          <a:bodyPr wrap="none" rtlCol="0">
            <a:spAutoFit/>
          </a:bodyPr>
          <a:lstStyle/>
          <a:p>
            <a:r>
              <a:rPr lang="en-US" sz="2000" b="1" dirty="0" smtClean="0"/>
              <a:t>SURFICIAL AQUIFER THICKNESS ( WHITE AREAS LESS THAN 20’ THICK)</a:t>
            </a:r>
            <a:endParaRPr lang="en-US" sz="2000" b="1" dirty="0"/>
          </a:p>
        </p:txBody>
      </p:sp>
      <p:sp>
        <p:nvSpPr>
          <p:cNvPr id="6" name="TextBox 5"/>
          <p:cNvSpPr txBox="1"/>
          <p:nvPr/>
        </p:nvSpPr>
        <p:spPr>
          <a:xfrm>
            <a:off x="6172200" y="1905000"/>
            <a:ext cx="2514600" cy="2308324"/>
          </a:xfrm>
          <a:prstGeom prst="rect">
            <a:avLst/>
          </a:prstGeom>
          <a:noFill/>
        </p:spPr>
        <p:txBody>
          <a:bodyPr wrap="square" rtlCol="0">
            <a:spAutoFit/>
          </a:bodyPr>
          <a:lstStyle/>
          <a:p>
            <a:pPr>
              <a:buFont typeface="Arial" pitchFamily="34" charset="0"/>
              <a:buChar char="•"/>
            </a:pPr>
            <a:r>
              <a:rPr lang="en-US" dirty="0" smtClean="0"/>
              <a:t> SAS IS THIN OR ABSENT IN MUCH OF MARION COUNTY.</a:t>
            </a:r>
          </a:p>
          <a:p>
            <a:pPr>
              <a:buFont typeface="Arial" pitchFamily="34" charset="0"/>
              <a:buChar char="•"/>
            </a:pPr>
            <a:r>
              <a:rPr lang="en-US" dirty="0" smtClean="0"/>
              <a:t> WHERE SAS IS PRESENT IT  MAY CONTAIN SIGNIFICANT AMOUNTS OF CLAY.</a:t>
            </a:r>
          </a:p>
          <a:p>
            <a:pPr>
              <a:buFont typeface="Arial" pitchFamily="34" charset="0"/>
              <a:buChar char="•"/>
            </a:pPr>
            <a:endParaRPr lang="en-US" dirty="0"/>
          </a:p>
        </p:txBody>
      </p:sp>
      <p:pic>
        <p:nvPicPr>
          <p:cNvPr id="1027" name="Picture 3"/>
          <p:cNvPicPr>
            <a:picLocks noChangeAspect="1" noChangeArrowheads="1"/>
          </p:cNvPicPr>
          <p:nvPr/>
        </p:nvPicPr>
        <p:blipFill>
          <a:blip r:embed="rId4" cstate="print"/>
          <a:srcRect/>
          <a:stretch>
            <a:fillRect/>
          </a:stretch>
        </p:blipFill>
        <p:spPr bwMode="auto">
          <a:xfrm>
            <a:off x="2362200" y="5638800"/>
            <a:ext cx="3590925" cy="504825"/>
          </a:xfrm>
          <a:prstGeom prst="rect">
            <a:avLst/>
          </a:prstGeom>
          <a:noFill/>
          <a:ln w="9525">
            <a:noFill/>
            <a:miter lim="800000"/>
            <a:headEnd/>
            <a:tailEnd/>
          </a:ln>
        </p:spPr>
      </p:pic>
      <p:pic>
        <p:nvPicPr>
          <p:cNvPr id="1028" name="Picture 4"/>
          <p:cNvPicPr>
            <a:picLocks noChangeAspect="1" noChangeArrowheads="1"/>
          </p:cNvPicPr>
          <p:nvPr/>
        </p:nvPicPr>
        <p:blipFill>
          <a:blip r:embed="rId5" cstate="print"/>
          <a:srcRect/>
          <a:stretch>
            <a:fillRect/>
          </a:stretch>
        </p:blipFill>
        <p:spPr bwMode="auto">
          <a:xfrm>
            <a:off x="6248400" y="4114800"/>
            <a:ext cx="2134135" cy="15619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JRWMD logo - blue w text.png"/>
          <p:cNvPicPr>
            <a:picLocks noChangeAspect="1"/>
          </p:cNvPicPr>
          <p:nvPr/>
        </p:nvPicPr>
        <p:blipFill>
          <a:blip r:embed="rId2" cstate="print"/>
          <a:stretch>
            <a:fillRect/>
          </a:stretch>
        </p:blipFill>
        <p:spPr>
          <a:xfrm>
            <a:off x="152400" y="5791204"/>
            <a:ext cx="838200" cy="838200"/>
          </a:xfrm>
          <a:prstGeom prst="rect">
            <a:avLst/>
          </a:prstGeom>
        </p:spPr>
      </p:pic>
      <p:sp>
        <p:nvSpPr>
          <p:cNvPr id="3" name="TextBox 2"/>
          <p:cNvSpPr txBox="1"/>
          <p:nvPr/>
        </p:nvSpPr>
        <p:spPr>
          <a:xfrm>
            <a:off x="1371600" y="609600"/>
            <a:ext cx="5756897" cy="584775"/>
          </a:xfrm>
          <a:prstGeom prst="rect">
            <a:avLst/>
          </a:prstGeom>
          <a:noFill/>
        </p:spPr>
        <p:txBody>
          <a:bodyPr wrap="none" rtlCol="0">
            <a:spAutoFit/>
          </a:bodyPr>
          <a:lstStyle/>
          <a:p>
            <a:r>
              <a:rPr lang="en-US" sz="3200" b="1" dirty="0" smtClean="0"/>
              <a:t>INTERMEDIATE CONFINING UNIT</a:t>
            </a:r>
            <a:endParaRPr lang="en-US" sz="3200" b="1" dirty="0"/>
          </a:p>
        </p:txBody>
      </p:sp>
      <p:sp>
        <p:nvSpPr>
          <p:cNvPr id="5" name="TextBox 4"/>
          <p:cNvSpPr txBox="1"/>
          <p:nvPr/>
        </p:nvSpPr>
        <p:spPr>
          <a:xfrm>
            <a:off x="381000" y="1371600"/>
            <a:ext cx="8310417" cy="4924425"/>
          </a:xfrm>
          <a:prstGeom prst="rect">
            <a:avLst/>
          </a:prstGeom>
          <a:noFill/>
        </p:spPr>
        <p:txBody>
          <a:bodyPr wrap="none" rtlCol="0">
            <a:spAutoFit/>
          </a:bodyPr>
          <a:lstStyle/>
          <a:p>
            <a:pPr>
              <a:buFont typeface="Arial" pitchFamily="34" charset="0"/>
              <a:buChar char="•"/>
            </a:pPr>
            <a:endParaRPr lang="en-US" b="1" dirty="0" smtClean="0"/>
          </a:p>
          <a:p>
            <a:pPr>
              <a:buFont typeface="Arial" pitchFamily="34" charset="0"/>
              <a:buChar char="•"/>
            </a:pPr>
            <a:r>
              <a:rPr lang="en-US" b="1" dirty="0" smtClean="0"/>
              <a:t> Comprised of multiple intervals of varying hydraulic properties.</a:t>
            </a:r>
          </a:p>
          <a:p>
            <a:pPr>
              <a:buFont typeface="Arial" pitchFamily="34" charset="0"/>
              <a:buChar char="•"/>
            </a:pPr>
            <a:endParaRPr lang="en-US" b="1" dirty="0" smtClean="0"/>
          </a:p>
          <a:p>
            <a:pPr>
              <a:buFont typeface="Arial" pitchFamily="34" charset="0"/>
              <a:buChar char="•"/>
            </a:pPr>
            <a:r>
              <a:rPr lang="en-US" sz="2000" b="1" dirty="0" smtClean="0"/>
              <a:t> Some intervals may produce water and others are very confining.</a:t>
            </a:r>
          </a:p>
          <a:p>
            <a:endParaRPr lang="en-US" sz="2000" b="1" dirty="0" smtClean="0"/>
          </a:p>
          <a:p>
            <a:pPr>
              <a:buFont typeface="Arial" pitchFamily="34" charset="0"/>
              <a:buChar char="•"/>
            </a:pPr>
            <a:r>
              <a:rPr lang="en-US" b="1" dirty="0" smtClean="0"/>
              <a:t> </a:t>
            </a:r>
            <a:r>
              <a:rPr lang="en-US" sz="2000" b="1" dirty="0" smtClean="0"/>
              <a:t>The entire “package” of ICU rocks and sediments acts as a confining unit to </a:t>
            </a:r>
          </a:p>
          <a:p>
            <a:r>
              <a:rPr lang="en-US" sz="2000" b="1" dirty="0" smtClean="0"/>
              <a:t>   the Floridan aquifer system (FAS). </a:t>
            </a:r>
          </a:p>
          <a:p>
            <a:endParaRPr lang="en-US" sz="2000" b="1" dirty="0" smtClean="0"/>
          </a:p>
          <a:p>
            <a:pPr>
              <a:buFont typeface="Arial" pitchFamily="34" charset="0"/>
              <a:buChar char="•"/>
            </a:pPr>
            <a:r>
              <a:rPr lang="en-US" sz="2000" b="1" dirty="0" smtClean="0"/>
              <a:t> Some intervals may produce water and others are very confining.</a:t>
            </a:r>
          </a:p>
          <a:p>
            <a:pPr>
              <a:buFont typeface="Arial" pitchFamily="34" charset="0"/>
              <a:buChar char="•"/>
            </a:pPr>
            <a:endParaRPr lang="en-US" sz="2000" b="1" dirty="0" smtClean="0"/>
          </a:p>
          <a:p>
            <a:pPr>
              <a:buFont typeface="Arial" pitchFamily="34" charset="0"/>
              <a:buChar char="•"/>
            </a:pPr>
            <a:r>
              <a:rPr lang="en-US" sz="2000" b="1" dirty="0" smtClean="0"/>
              <a:t> Hydraulic properties of individual intervals are not laterally continuous.</a:t>
            </a:r>
          </a:p>
          <a:p>
            <a:endParaRPr lang="en-US" sz="2000" b="1" dirty="0" smtClean="0"/>
          </a:p>
          <a:p>
            <a:pPr>
              <a:buFont typeface="Arial" pitchFamily="34" charset="0"/>
              <a:buChar char="•"/>
            </a:pPr>
            <a:r>
              <a:rPr lang="en-US" sz="2000" b="1" dirty="0" smtClean="0"/>
              <a:t> Erosion has removed  or thinned the ICU in many areas. These areas can</a:t>
            </a:r>
          </a:p>
          <a:p>
            <a:r>
              <a:rPr lang="en-US" sz="2000" b="1" dirty="0" smtClean="0"/>
              <a:t>   provide pathways for direct recharge to the FAS.</a:t>
            </a:r>
          </a:p>
          <a:p>
            <a:r>
              <a:rPr lang="en-US" sz="2000" b="1" dirty="0" smtClean="0"/>
              <a:t>  </a:t>
            </a:r>
          </a:p>
          <a:p>
            <a:r>
              <a:rPr lang="en-US" sz="2000" b="1" dirty="0" smtClean="0"/>
              <a:t>  </a:t>
            </a:r>
            <a:endParaRPr lang="en-US" sz="2000" b="1"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14218</TotalTime>
  <Words>2863</Words>
  <Application>Microsoft Office PowerPoint</Application>
  <PresentationFormat>On-screen Show (4:3)</PresentationFormat>
  <Paragraphs>426</Paragraphs>
  <Slides>62</Slides>
  <Notes>1</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 BLANCA</vt:lpstr>
      <vt:lpstr>Arial</vt:lpstr>
      <vt:lpstr>Calibri</vt:lpstr>
      <vt:lpstr>Office Theme</vt:lpstr>
      <vt:lpstr>HYDROGEOLOGY OF MARION COUNTY, ORANGE LAKE SUBSURFACE, AND DYE TRACING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Types of Tracer Dyes</vt:lpstr>
      <vt:lpstr>PowerPoint Presentation</vt:lpstr>
      <vt:lpstr>PowerPoint Presentation</vt:lpstr>
      <vt:lpstr>PowerPoint Presentation</vt:lpstr>
      <vt:lpstr>PowerPoint Presentation</vt:lpstr>
      <vt:lpstr>PowerPoint Presentation</vt:lpstr>
      <vt:lpstr>DYE RELEASE;  APRIL 23, 2010</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SJRWMD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jdavis</dc:creator>
  <cp:lastModifiedBy>Paulic, Mary</cp:lastModifiedBy>
  <cp:revision>1286</cp:revision>
  <dcterms:created xsi:type="dcterms:W3CDTF">2015-08-03T19:00:22Z</dcterms:created>
  <dcterms:modified xsi:type="dcterms:W3CDTF">2015-11-13T18:07:23Z</dcterms:modified>
  <cp:contentStatus/>
</cp:coreProperties>
</file>