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96" r:id="rId1"/>
  </p:sldMasterIdLst>
  <p:sldIdLst>
    <p:sldId id="272" r:id="rId2"/>
    <p:sldId id="256" r:id="rId3"/>
    <p:sldId id="259" r:id="rId4"/>
    <p:sldId id="260" r:id="rId5"/>
    <p:sldId id="261" r:id="rId6"/>
    <p:sldId id="263" r:id="rId7"/>
    <p:sldId id="262" r:id="rId8"/>
    <p:sldId id="264" r:id="rId9"/>
    <p:sldId id="265" r:id="rId10"/>
    <p:sldId id="266" r:id="rId11"/>
    <p:sldId id="267" r:id="rId12"/>
    <p:sldId id="268" r:id="rId13"/>
    <p:sldId id="270" r:id="rId14"/>
    <p:sldId id="269" r:id="rId15"/>
    <p:sldId id="271" r:id="rId16"/>
  </p:sldIdLst>
  <p:sldSz cx="6858000" cy="9144000" type="overhead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 showGuides="1">
      <p:cViewPr varScale="1">
        <p:scale>
          <a:sx n="78" d="100"/>
          <a:sy n="78" d="100"/>
        </p:scale>
        <p:origin x="-1110" y="-84"/>
      </p:cViewPr>
      <p:guideLst>
        <p:guide orient="horz" pos="2880"/>
        <p:guide pos="211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00050" y="1828800"/>
            <a:ext cx="5888736" cy="24384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00050" y="4304715"/>
            <a:ext cx="5891022" cy="23368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B7590-18B1-48E9-92B7-1141D9F6538D}" type="datetimeFigureOut">
              <a:rPr lang="en-US" smtClean="0"/>
              <a:pPr/>
              <a:t>9/15/2009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08ABD-DCCD-40B8-AAA3-E3E756AFE72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B7590-18B1-48E9-92B7-1141D9F6538D}" type="datetimeFigureOut">
              <a:rPr lang="en-US" smtClean="0"/>
              <a:pPr/>
              <a:t>9/15/2009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08ABD-DCCD-40B8-AAA3-E3E756AFE72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1219202"/>
            <a:ext cx="1543050" cy="6949017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1219202"/>
            <a:ext cx="4514850" cy="6949017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B7590-18B1-48E9-92B7-1141D9F6538D}" type="datetimeFigureOut">
              <a:rPr lang="en-US" smtClean="0"/>
              <a:pPr/>
              <a:t>9/15/2009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08ABD-DCCD-40B8-AAA3-E3E756AFE72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B7590-18B1-48E9-92B7-1141D9F6538D}" type="datetimeFigureOut">
              <a:rPr lang="en-US" smtClean="0"/>
              <a:pPr/>
              <a:t>9/15/2009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08ABD-DCCD-40B8-AAA3-E3E756AFE72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764" y="1755648"/>
            <a:ext cx="582930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7764" y="3606219"/>
            <a:ext cx="5829300" cy="2012949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B7590-18B1-48E9-92B7-1141D9F6538D}" type="datetimeFigureOut">
              <a:rPr lang="en-US" smtClean="0"/>
              <a:pPr/>
              <a:t>9/15/2009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08ABD-DCCD-40B8-AAA3-E3E756AFE72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B7590-18B1-48E9-92B7-1141D9F6538D}" type="datetimeFigureOut">
              <a:rPr lang="en-US" smtClean="0"/>
              <a:pPr/>
              <a:t>9/15/2009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08ABD-DCCD-40B8-AAA3-E3E756AFE72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473664"/>
            <a:ext cx="3030141" cy="879136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3483769" y="2479677"/>
            <a:ext cx="3031331" cy="87312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42900" y="3352800"/>
            <a:ext cx="303014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3352800"/>
            <a:ext cx="303133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B7590-18B1-48E9-92B7-1141D9F6538D}" type="datetimeFigureOut">
              <a:rPr lang="en-US" smtClean="0"/>
              <a:pPr/>
              <a:t>9/15/2009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08ABD-DCCD-40B8-AAA3-E3E756AFE72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1524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B7590-18B1-48E9-92B7-1141D9F6538D}" type="datetimeFigureOut">
              <a:rPr lang="en-US" smtClean="0"/>
              <a:pPr/>
              <a:t>9/15/2009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08ABD-DCCD-40B8-AAA3-E3E756AFE72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B7590-18B1-48E9-92B7-1141D9F6538D}" type="datetimeFigureOut">
              <a:rPr lang="en-US" smtClean="0"/>
              <a:pPr/>
              <a:t>9/15/2009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08ABD-DCCD-40B8-AAA3-E3E756AFE72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685803"/>
            <a:ext cx="205740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14350" y="2235200"/>
            <a:ext cx="2057400" cy="6096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681287" y="2235200"/>
            <a:ext cx="3833813" cy="6096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B7590-18B1-48E9-92B7-1141D9F6538D}" type="datetimeFigureOut">
              <a:rPr lang="en-US" smtClean="0"/>
              <a:pPr/>
              <a:t>9/15/2009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08ABD-DCCD-40B8-AAA3-E3E756AFE72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2374315" y="1477436"/>
            <a:ext cx="394335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6003101" y="7146359"/>
            <a:ext cx="116586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69329"/>
            <a:ext cx="1659636" cy="211016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771713"/>
            <a:ext cx="1657350" cy="290576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B7590-18B1-48E9-92B7-1141D9F6538D}" type="datetimeFigureOut">
              <a:rPr lang="en-US" smtClean="0"/>
              <a:pPr/>
              <a:t>9/15/2009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057900" y="8475134"/>
            <a:ext cx="457200" cy="486833"/>
          </a:xfrm>
        </p:spPr>
        <p:txBody>
          <a:bodyPr/>
          <a:lstStyle/>
          <a:p>
            <a:fld id="{37908ABD-DCCD-40B8-AAA3-E3E756AFE72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2614345" y="1599356"/>
            <a:ext cx="3463290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7144" y="7755467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3286125" y="8293101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7144" y="-9525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3286125" y="-9525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342900" y="2580640"/>
            <a:ext cx="6172200" cy="5852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5B7590-18B1-48E9-92B7-1141D9F6538D}" type="datetimeFigureOut">
              <a:rPr lang="en-US" smtClean="0"/>
              <a:pPr/>
              <a:t>9/15/2009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000250" y="8475134"/>
            <a:ext cx="25146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5943600" y="8475134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7908ABD-DCCD-40B8-AAA3-E3E756AFE72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4263" y="269877"/>
            <a:ext cx="6885411" cy="865632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daryll.joyner@dep.state.fl.us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ep.state.fl.us/water/nonpoint/pubs.htm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+mj-lt"/>
              </a:rPr>
              <a:t>Suggested meeting format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>
                <a:latin typeface="+mj-lt"/>
              </a:rPr>
              <a:t> Business meeting in morning – requires decisions by BWG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>
                <a:latin typeface="+mj-lt"/>
              </a:rPr>
              <a:t>Technical discussion or open forum in afternoon – not decision making </a:t>
            </a:r>
          </a:p>
          <a:p>
            <a:endParaRPr lang="en-US" sz="2800" dirty="0" smtClean="0">
              <a:latin typeface="+mj-lt"/>
            </a:endParaRPr>
          </a:p>
          <a:p>
            <a:r>
              <a:rPr lang="en-US" sz="2800" dirty="0" smtClean="0">
                <a:latin typeface="+mj-lt"/>
              </a:rPr>
              <a:t>What is consensus in this basin</a:t>
            </a:r>
          </a:p>
          <a:p>
            <a:r>
              <a:rPr lang="en-US" sz="2800" dirty="0" smtClean="0">
                <a:latin typeface="+mj-lt"/>
              </a:rPr>
              <a:t>BMAP defined as collaborative effort to develop proposals that all members could support</a:t>
            </a:r>
          </a:p>
          <a:p>
            <a:endParaRPr lang="en-US" sz="2800" dirty="0">
              <a:latin typeface="+mj-lt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66800"/>
            <a:ext cx="6172200" cy="78638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Orange Creek Basin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4600" y="1295400"/>
            <a:ext cx="598859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+mj-lt"/>
              </a:rPr>
              <a:t>Process:  Not sure yet of path, but possible options are</a:t>
            </a:r>
          </a:p>
          <a:p>
            <a:pPr marL="514350" indent="-514350">
              <a:buClr>
                <a:schemeClr val="bg2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800" dirty="0" smtClean="0">
                <a:latin typeface="+mj-lt"/>
              </a:rPr>
              <a:t>Revision and re-adoption of BMAP</a:t>
            </a:r>
          </a:p>
          <a:p>
            <a:pPr marL="514350" indent="-514350">
              <a:buClr>
                <a:schemeClr val="bg2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800" dirty="0" smtClean="0">
                <a:latin typeface="+mj-lt"/>
              </a:rPr>
              <a:t>Letter of request to include project without revising BMAP</a:t>
            </a:r>
          </a:p>
          <a:p>
            <a:pPr marL="514350" indent="-514350">
              <a:buClr>
                <a:schemeClr val="bg2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800" dirty="0" smtClean="0">
                <a:latin typeface="+mj-lt"/>
              </a:rPr>
              <a:t>Still awaiting legal recommendation (will influence path)</a:t>
            </a:r>
            <a:endParaRPr lang="en-US" sz="2800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4953000"/>
            <a:ext cx="6362639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  <a:latin typeface="+mj-lt"/>
              </a:rPr>
              <a:t>Poll Questions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>
                <a:solidFill>
                  <a:srgbClr val="FFFF00"/>
                </a:solidFill>
                <a:latin typeface="+mj-lt"/>
              </a:rPr>
              <a:t>What are the BWG members thoughts </a:t>
            </a:r>
          </a:p>
          <a:p>
            <a:pPr marL="514350" indent="-514350"/>
            <a:r>
              <a:rPr lang="en-US" sz="2800" dirty="0" smtClean="0">
                <a:solidFill>
                  <a:srgbClr val="FFFF00"/>
                </a:solidFill>
                <a:latin typeface="+mj-lt"/>
              </a:rPr>
              <a:t>on this proposal?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n-US" sz="2800" dirty="0" smtClean="0">
                <a:solidFill>
                  <a:srgbClr val="FFFF00"/>
                </a:solidFill>
                <a:latin typeface="+mj-lt"/>
              </a:rPr>
              <a:t>Any recommendations for timing </a:t>
            </a:r>
          </a:p>
          <a:p>
            <a:pPr marL="514350" indent="-514350"/>
            <a:r>
              <a:rPr lang="en-US" sz="2800" dirty="0" smtClean="0">
                <a:solidFill>
                  <a:srgbClr val="FFFF00"/>
                </a:solidFill>
                <a:latin typeface="+mj-lt"/>
              </a:rPr>
              <a:t>of actions?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sz="2800" dirty="0" smtClean="0">
                <a:solidFill>
                  <a:srgbClr val="FFFF00"/>
                </a:solidFill>
                <a:latin typeface="+mj-lt"/>
              </a:rPr>
              <a:t>Any recommendations for path </a:t>
            </a:r>
          </a:p>
          <a:p>
            <a:pPr marL="514350" indent="-514350"/>
            <a:r>
              <a:rPr lang="en-US" sz="2800" dirty="0" smtClean="0">
                <a:solidFill>
                  <a:srgbClr val="FFFF00"/>
                </a:solidFill>
                <a:latin typeface="+mj-lt"/>
              </a:rPr>
              <a:t>to be taken?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Water quality project reporting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580640"/>
            <a:ext cx="6553200" cy="5852160"/>
          </a:xfrm>
        </p:spPr>
        <p:txBody>
          <a:bodyPr/>
          <a:lstStyle/>
          <a:p>
            <a:r>
              <a:rPr lang="en-US" dirty="0" smtClean="0">
                <a:latin typeface="+mj-lt"/>
              </a:rPr>
              <a:t>BMAP requires annual reporting of projects – both to DEP and BWG</a:t>
            </a:r>
          </a:p>
          <a:p>
            <a:r>
              <a:rPr lang="en-US" dirty="0" smtClean="0">
                <a:latin typeface="+mj-lt"/>
              </a:rPr>
              <a:t>Electronic submission meets this requirement</a:t>
            </a:r>
          </a:p>
          <a:p>
            <a:pPr>
              <a:buNone/>
            </a:pPr>
            <a:endParaRPr lang="en-US" dirty="0" smtClean="0">
              <a:latin typeface="+mj-lt"/>
            </a:endParaRPr>
          </a:p>
          <a:p>
            <a:r>
              <a:rPr lang="en-US" dirty="0" smtClean="0">
                <a:solidFill>
                  <a:srgbClr val="FFFF00"/>
                </a:solidFill>
                <a:latin typeface="+mj-lt"/>
              </a:rPr>
              <a:t>Does this reporting format satisfy the BMAP requirement?</a:t>
            </a:r>
          </a:p>
          <a:p>
            <a:r>
              <a:rPr lang="en-US" dirty="0" smtClean="0">
                <a:solidFill>
                  <a:srgbClr val="FFFF00"/>
                </a:solidFill>
                <a:latin typeface="+mj-lt"/>
              </a:rPr>
              <a:t>Is it an acceptable mechanism for non-governmental groups to report activities?</a:t>
            </a:r>
          </a:p>
          <a:p>
            <a:r>
              <a:rPr lang="en-US" dirty="0" smtClean="0">
                <a:solidFill>
                  <a:srgbClr val="FFFF00"/>
                </a:solidFill>
                <a:latin typeface="+mj-lt"/>
              </a:rPr>
              <a:t>Time line for completing and submitting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FFFF00"/>
                </a:solidFill>
                <a:latin typeface="+mj-lt"/>
              </a:rPr>
              <a:t>Suggested reporting period July 2008 – Dec 2009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FFFF00"/>
                </a:solidFill>
                <a:latin typeface="+mj-lt"/>
              </a:rPr>
              <a:t>Submission in Jan. 2010</a:t>
            </a:r>
            <a:endParaRPr lang="en-US" dirty="0">
              <a:solidFill>
                <a:srgbClr val="FFFF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6172200" cy="633984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Additional research needs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05000"/>
            <a:ext cx="6172200" cy="6705600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+mj-lt"/>
              </a:rPr>
              <a:t>Depth to Hawthorn formation in the Newnans Lake watershed</a:t>
            </a:r>
          </a:p>
          <a:p>
            <a:r>
              <a:rPr lang="en-US" sz="2800" dirty="0" smtClean="0">
                <a:latin typeface="+mj-lt"/>
              </a:rPr>
              <a:t>Why is this project important?</a:t>
            </a:r>
          </a:p>
          <a:p>
            <a:pPr marL="850392" lvl="1" indent="-457200">
              <a:buClr>
                <a:schemeClr val="bg2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800" dirty="0" smtClean="0">
                <a:latin typeface="+mj-lt"/>
              </a:rPr>
              <a:t>TMDL for Newnans Lake requires  reduction of 10,924 lbs/yr of TP</a:t>
            </a:r>
          </a:p>
          <a:p>
            <a:pPr marL="850392" lvl="1" indent="-457200">
              <a:buClr>
                <a:schemeClr val="bg2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800" dirty="0" smtClean="0">
                <a:latin typeface="+mj-lt"/>
              </a:rPr>
              <a:t>Potential contribution of geologic phosphorus source to watershed loadings</a:t>
            </a:r>
          </a:p>
          <a:p>
            <a:pPr marL="850392" lvl="1" indent="-457200">
              <a:buClr>
                <a:schemeClr val="bg2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800" dirty="0" smtClean="0">
                <a:latin typeface="+mj-lt"/>
              </a:rPr>
              <a:t>Need better resolution of location of top of formation relative to land surface</a:t>
            </a:r>
          </a:p>
          <a:p>
            <a:pPr marL="850392" lvl="1" indent="-457200">
              <a:buClr>
                <a:schemeClr val="bg2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800" dirty="0" smtClean="0">
                <a:latin typeface="+mj-lt"/>
              </a:rPr>
              <a:t>May influence future decisions on where to focus efforts on nutrient reduction projects or land development decisions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447800"/>
            <a:ext cx="6019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1775" indent="-231775">
              <a:buClr>
                <a:schemeClr val="bg2">
                  <a:lumMod val="60000"/>
                  <a:lumOff val="40000"/>
                </a:schemeClr>
              </a:buClr>
              <a:buSzPct val="95000"/>
              <a:buFont typeface="Wingdings 2" pitchFamily="18" charset="2"/>
              <a:buChar char=""/>
            </a:pPr>
            <a:r>
              <a:rPr lang="en-US" sz="2800" dirty="0" smtClean="0">
                <a:latin typeface="+mj-lt"/>
              </a:rPr>
              <a:t>Initial proposal made by SJRWMD, but funds were not available</a:t>
            </a:r>
          </a:p>
          <a:p>
            <a:pPr marL="231775" indent="-231775">
              <a:buClr>
                <a:schemeClr val="bg2">
                  <a:lumMod val="60000"/>
                  <a:lumOff val="40000"/>
                </a:schemeClr>
              </a:buClr>
              <a:buSzPct val="95000"/>
              <a:buFont typeface="Wingdings 2" pitchFamily="18" charset="2"/>
              <a:buChar char=""/>
            </a:pPr>
            <a:endParaRPr lang="en-US" sz="2800" dirty="0" smtClean="0">
              <a:latin typeface="+mj-lt"/>
            </a:endParaRPr>
          </a:p>
          <a:p>
            <a:pPr>
              <a:buClr>
                <a:schemeClr val="bg2">
                  <a:lumMod val="60000"/>
                  <a:lumOff val="40000"/>
                </a:schemeClr>
              </a:buClr>
              <a:buSzPct val="95000"/>
              <a:buFont typeface="Wingdings 2" pitchFamily="18" charset="2"/>
              <a:buChar char=""/>
            </a:pPr>
            <a:r>
              <a:rPr lang="en-US" sz="2800" dirty="0" smtClean="0">
                <a:latin typeface="+mj-lt"/>
              </a:rPr>
              <a:t>Scope of work to determine depths to Hawthorn formation at 24 locations </a:t>
            </a:r>
          </a:p>
          <a:p>
            <a:pPr>
              <a:buClr>
                <a:schemeClr val="bg2">
                  <a:lumMod val="60000"/>
                  <a:lumOff val="40000"/>
                </a:schemeClr>
              </a:buClr>
              <a:buSzPct val="95000"/>
            </a:pPr>
            <a:r>
              <a:rPr lang="en-US" sz="2800" dirty="0" smtClean="0">
                <a:latin typeface="+mj-lt"/>
              </a:rPr>
              <a:t>within the Newnans Lake watershed</a:t>
            </a:r>
          </a:p>
          <a:p>
            <a:pPr>
              <a:buClr>
                <a:schemeClr val="bg2">
                  <a:lumMod val="60000"/>
                  <a:lumOff val="40000"/>
                </a:schemeClr>
              </a:buClr>
              <a:buSzPct val="95000"/>
            </a:pPr>
            <a:endParaRPr lang="en-US" sz="2800" dirty="0" smtClean="0">
              <a:latin typeface="+mj-lt"/>
            </a:endParaRPr>
          </a:p>
          <a:p>
            <a:pPr>
              <a:buClr>
                <a:schemeClr val="bg2">
                  <a:lumMod val="60000"/>
                  <a:lumOff val="40000"/>
                </a:schemeClr>
              </a:buClr>
              <a:buSzPct val="95000"/>
              <a:buFont typeface="Wingdings 2" pitchFamily="18" charset="2"/>
              <a:buChar char=""/>
            </a:pPr>
            <a:r>
              <a:rPr lang="en-US" sz="2800" dirty="0" smtClean="0">
                <a:latin typeface="+mj-lt"/>
              </a:rPr>
              <a:t>Proposed depth of borings 40 feet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1447800"/>
            <a:ext cx="60198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bg2">
                  <a:lumMod val="60000"/>
                  <a:lumOff val="40000"/>
                </a:schemeClr>
              </a:buClr>
              <a:buSzPct val="95000"/>
              <a:buFont typeface="Wingdings 2" pitchFamily="18" charset="2"/>
              <a:buChar char=""/>
            </a:pPr>
            <a:r>
              <a:rPr lang="en-US" sz="2800" dirty="0" smtClean="0">
                <a:latin typeface="+mj-lt"/>
              </a:rPr>
              <a:t>DEP is considering taking on this project, but is dependent on approval of travel budget.</a:t>
            </a:r>
          </a:p>
          <a:p>
            <a:pPr marL="514350" indent="-514350">
              <a:buClr>
                <a:schemeClr val="bg2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800" dirty="0" smtClean="0">
                <a:latin typeface="+mj-lt"/>
              </a:rPr>
              <a:t>Assistance from DEP site investigation staff to drill wells if needed</a:t>
            </a:r>
          </a:p>
          <a:p>
            <a:pPr marL="514350" indent="-514350">
              <a:buClr>
                <a:schemeClr val="bg2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800" dirty="0" smtClean="0">
                <a:latin typeface="+mj-lt"/>
              </a:rPr>
              <a:t>Or there is possibility of using existing public/private drinking water wells if appropriate</a:t>
            </a:r>
          </a:p>
          <a:p>
            <a:pPr marL="514350" indent="-514350">
              <a:buClr>
                <a:schemeClr val="bg2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800" dirty="0" smtClean="0">
                <a:latin typeface="+mj-lt"/>
              </a:rPr>
              <a:t>DEP may need assistance from local stakeholders to help with</a:t>
            </a:r>
          </a:p>
          <a:p>
            <a:pPr lvl="1">
              <a:buClr>
                <a:schemeClr val="bg2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en-US" sz="2800" dirty="0" smtClean="0">
                <a:latin typeface="+mj-lt"/>
              </a:rPr>
              <a:t>Field work</a:t>
            </a:r>
          </a:p>
          <a:p>
            <a:pPr lvl="1">
              <a:buClr>
                <a:schemeClr val="bg2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en-US" sz="2800" dirty="0" smtClean="0">
                <a:latin typeface="+mj-lt"/>
              </a:rPr>
              <a:t>Gaining site access</a:t>
            </a:r>
            <a:endParaRPr lang="en-US" sz="28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Newnans_GeoSites_Feb2009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00" y="439261"/>
            <a:ext cx="6477000" cy="82654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295400"/>
            <a:ext cx="6096000" cy="1960033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>
                <a:solidFill>
                  <a:srgbClr val="FFFF00"/>
                </a:solidFill>
              </a:rPr>
              <a:t>DEP </a:t>
            </a:r>
            <a:r>
              <a:rPr lang="en-US" sz="4400" dirty="0" smtClean="0">
                <a:solidFill>
                  <a:srgbClr val="FFFF00"/>
                </a:solidFill>
              </a:rPr>
              <a:t>Rulemaking </a:t>
            </a:r>
            <a:r>
              <a:rPr lang="en-US" sz="4400" dirty="0" smtClean="0">
                <a:solidFill>
                  <a:srgbClr val="FFFF00"/>
                </a:solidFill>
              </a:rPr>
              <a:t>status, </a:t>
            </a:r>
            <a:r>
              <a:rPr lang="en-US" sz="4400" dirty="0" err="1" smtClean="0">
                <a:solidFill>
                  <a:srgbClr val="FFFF00"/>
                </a:solidFill>
              </a:rPr>
              <a:t>Paynes</a:t>
            </a:r>
            <a:r>
              <a:rPr lang="en-US" sz="4400" dirty="0" smtClean="0">
                <a:solidFill>
                  <a:srgbClr val="FFFF00"/>
                </a:solidFill>
              </a:rPr>
              <a:t> Prairie, project reporting, and </a:t>
            </a:r>
            <a:r>
              <a:rPr lang="en-US" sz="4400" dirty="0" smtClean="0">
                <a:solidFill>
                  <a:srgbClr val="FFFF00"/>
                </a:solidFill>
              </a:rPr>
              <a:t>other activities</a:t>
            </a:r>
            <a:endParaRPr lang="en-US" sz="4400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733800"/>
            <a:ext cx="5524500" cy="1600200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sz="3600" dirty="0" smtClean="0">
                <a:latin typeface="+mj-lt"/>
              </a:rPr>
              <a:t>Water use classifications</a:t>
            </a:r>
          </a:p>
          <a:p>
            <a:pPr algn="l">
              <a:buFont typeface="Arial" pitchFamily="34" charset="0"/>
              <a:buChar char="•"/>
            </a:pPr>
            <a:r>
              <a:rPr lang="en-US" sz="3600" dirty="0" smtClean="0">
                <a:latin typeface="+mj-lt"/>
              </a:rPr>
              <a:t>Florida Friendly Landscaping</a:t>
            </a:r>
            <a:endParaRPr lang="en-US" sz="3600" dirty="0">
              <a:latin typeface="+mj-lt"/>
            </a:endParaRPr>
          </a:p>
          <a:p>
            <a:pPr algn="l"/>
            <a:endParaRPr lang="en-US" dirty="0"/>
          </a:p>
        </p:txBody>
      </p:sp>
      <p:pic>
        <p:nvPicPr>
          <p:cNvPr id="5" name="Picture 4" descr="CLR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23160" y="7315200"/>
            <a:ext cx="2011680" cy="13016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71600" y="6096000"/>
            <a:ext cx="38725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Mary Paulic</a:t>
            </a:r>
          </a:p>
          <a:p>
            <a:pPr algn="ctr"/>
            <a:r>
              <a:rPr lang="en-US" sz="2400" dirty="0" smtClean="0"/>
              <a:t>Mary.paulic@dep.state.fl.us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066800"/>
            <a:ext cx="6553200" cy="1014984"/>
          </a:xfrm>
        </p:spPr>
        <p:txBody>
          <a:bodyPr>
            <a:noAutofit/>
          </a:bodyPr>
          <a:lstStyle/>
          <a:p>
            <a:pPr algn="ctr"/>
            <a:r>
              <a:rPr lang="en-US" sz="3500" b="1" dirty="0" smtClean="0">
                <a:solidFill>
                  <a:srgbClr val="FFFF00"/>
                </a:solidFill>
              </a:rPr>
              <a:t>Revision of Classification of Surface Waters – 62-302.400, F.A.C.</a:t>
            </a:r>
            <a:endParaRPr lang="en-US" sz="35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2133600"/>
            <a:ext cx="6172200" cy="7010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+mj-lt"/>
              </a:rPr>
              <a:t>Petition filed by Florida Stormwater Association requesting initiation of rule making to establish a more detailed surface water classification system</a:t>
            </a:r>
          </a:p>
          <a:p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Rule development workshop held August 18, 2009</a:t>
            </a:r>
          </a:p>
          <a:p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Proposed revision of designated water uses from 5 classifications that combine human and aquatic like uses to 7 human use and 4 aquatic life use classifications – rule change provides framework for additional designated uses</a:t>
            </a:r>
          </a:p>
          <a:p>
            <a:endParaRPr lang="en-US" u="sng" dirty="0" smtClean="0">
              <a:solidFill>
                <a:srgbClr val="FFFF00"/>
              </a:solidFill>
              <a:latin typeface="+mj-lt"/>
            </a:endParaRPr>
          </a:p>
          <a:p>
            <a:r>
              <a:rPr lang="en-US" u="sng" dirty="0" smtClean="0">
                <a:solidFill>
                  <a:srgbClr val="FFFF00"/>
                </a:solidFill>
                <a:latin typeface="+mj-lt"/>
              </a:rPr>
              <a:t>This is not a reclassification of individual waterbodies.  </a:t>
            </a:r>
            <a:r>
              <a:rPr lang="en-US" u="sng" dirty="0" smtClean="0">
                <a:latin typeface="+mj-lt"/>
              </a:rPr>
              <a:t>Still needs to be approved by Environmental Regulation Commission and EPA</a:t>
            </a:r>
          </a:p>
          <a:p>
            <a:endParaRPr lang="en-US" u="sng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066800"/>
            <a:ext cx="6553200" cy="7832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latin typeface="+mj-lt"/>
              </a:rPr>
              <a:t>Proposed Aquatic Life (AL) Uses</a:t>
            </a:r>
          </a:p>
          <a:p>
            <a:r>
              <a:rPr lang="en-US" sz="25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</a:rPr>
              <a:t>AL -</a:t>
            </a:r>
            <a:r>
              <a:rPr lang="en-US" sz="25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</a:rPr>
              <a:t>1</a:t>
            </a:r>
            <a:r>
              <a:rPr lang="en-US" sz="2500" b="1" dirty="0" smtClean="0">
                <a:latin typeface="+mj-lt"/>
              </a:rPr>
              <a:t> Propagation </a:t>
            </a:r>
            <a:r>
              <a:rPr lang="en-US" sz="2500" b="1" dirty="0">
                <a:latin typeface="+mj-lt"/>
              </a:rPr>
              <a:t>and maintenance of aquatic communities that approximate the biological structure and function of natural background. </a:t>
            </a:r>
            <a:endParaRPr lang="en-US" sz="2500" b="1" dirty="0" smtClean="0">
              <a:latin typeface="+mj-lt"/>
            </a:endParaRPr>
          </a:p>
          <a:p>
            <a:endParaRPr lang="en-US" sz="2500" b="1" dirty="0">
              <a:latin typeface="+mj-lt"/>
            </a:endParaRPr>
          </a:p>
          <a:p>
            <a:r>
              <a:rPr lang="en-US" sz="25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</a:rPr>
              <a:t>AL -</a:t>
            </a:r>
            <a:r>
              <a:rPr lang="en-US" sz="25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</a:rPr>
              <a:t>2</a:t>
            </a:r>
            <a:r>
              <a:rPr lang="en-US" sz="2500" b="1" dirty="0" smtClean="0">
                <a:latin typeface="+mj-lt"/>
              </a:rPr>
              <a:t> Propagation </a:t>
            </a:r>
            <a:r>
              <a:rPr lang="en-US" sz="2500" b="1" dirty="0">
                <a:latin typeface="+mj-lt"/>
              </a:rPr>
              <a:t>and maintenance of a healthy, well-balanced aquatic community with minimal deviation of biological structure and function relative to natural background. (Default</a:t>
            </a:r>
            <a:r>
              <a:rPr lang="en-US" sz="2500" b="1" dirty="0" smtClean="0">
                <a:latin typeface="+mj-lt"/>
              </a:rPr>
              <a:t>)</a:t>
            </a:r>
          </a:p>
          <a:p>
            <a:endParaRPr lang="en-US" sz="2500" b="1" dirty="0">
              <a:latin typeface="+mj-lt"/>
            </a:endParaRPr>
          </a:p>
          <a:p>
            <a:r>
              <a:rPr lang="en-US" sz="25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</a:rPr>
              <a:t>AL -</a:t>
            </a:r>
            <a:r>
              <a:rPr lang="en-US" sz="25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</a:rPr>
              <a:t>3</a:t>
            </a:r>
            <a:r>
              <a:rPr lang="en-US" sz="2500" b="1" dirty="0" smtClean="0">
                <a:latin typeface="+mj-lt"/>
              </a:rPr>
              <a:t> Protection </a:t>
            </a:r>
            <a:r>
              <a:rPr lang="en-US" sz="2500" b="1" dirty="0">
                <a:latin typeface="+mj-lt"/>
              </a:rPr>
              <a:t>of an aquatic community with moderate deviation of biological structure and function relative to natural background (habitat and hydrology limitations</a:t>
            </a:r>
            <a:r>
              <a:rPr lang="en-US" sz="2500" b="1" dirty="0" smtClean="0">
                <a:latin typeface="+mj-lt"/>
              </a:rPr>
              <a:t>)</a:t>
            </a:r>
          </a:p>
          <a:p>
            <a:endParaRPr lang="en-US" sz="2500" b="1" dirty="0">
              <a:latin typeface="+mj-lt"/>
            </a:endParaRPr>
          </a:p>
          <a:p>
            <a:r>
              <a:rPr lang="en-US" sz="25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</a:rPr>
              <a:t>AL -</a:t>
            </a:r>
            <a:r>
              <a:rPr lang="en-US" sz="25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</a:rPr>
              <a:t>4</a:t>
            </a:r>
            <a:r>
              <a:rPr lang="en-US" sz="2500" b="1" dirty="0" smtClean="0">
                <a:latin typeface="+mj-lt"/>
              </a:rPr>
              <a:t> Protection </a:t>
            </a:r>
            <a:r>
              <a:rPr lang="en-US" sz="2500" b="1" dirty="0">
                <a:latin typeface="+mj-lt"/>
              </a:rPr>
              <a:t>of an aquatic community with substantial deviation of biological structure and function relative to natural background (severe habitat and hydrology limitations)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990600"/>
            <a:ext cx="6553200" cy="7909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latin typeface="+mj-lt"/>
              </a:rPr>
              <a:t>Proposed Human Uses (HU)</a:t>
            </a:r>
          </a:p>
          <a:p>
            <a:endParaRPr lang="en-US" sz="2800" dirty="0" smtClean="0"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</a:rPr>
              <a:t>HU </a:t>
            </a:r>
            <a:r>
              <a:rPr lang="en-US" sz="2800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</a:rPr>
              <a:t>1 </a:t>
            </a:r>
            <a:r>
              <a:rPr lang="en-US" sz="28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</a:rPr>
              <a:t> </a:t>
            </a:r>
            <a:r>
              <a:rPr lang="en-US" sz="2800" dirty="0" smtClean="0">
                <a:latin typeface="+mj-lt"/>
              </a:rPr>
              <a:t>Protection </a:t>
            </a:r>
            <a:r>
              <a:rPr lang="en-US" sz="2800" dirty="0">
                <a:latin typeface="+mj-lt"/>
              </a:rPr>
              <a:t>of potable water supply suitable for human consumption (following conventional drinking water treatment methods), fish consumption, and full body contact</a:t>
            </a:r>
            <a:r>
              <a:rPr lang="en-US" sz="2800" dirty="0" smtClean="0">
                <a:latin typeface="+mj-lt"/>
              </a:rPr>
              <a:t>.</a:t>
            </a:r>
          </a:p>
          <a:p>
            <a:pPr>
              <a:buFont typeface="Arial" pitchFamily="34" charset="0"/>
              <a:buChar char="•"/>
            </a:pPr>
            <a:endParaRPr lang="en-US" sz="2800" dirty="0"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en-US" sz="2800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</a:rPr>
              <a:t>HU </a:t>
            </a:r>
            <a:r>
              <a:rPr lang="en-US" sz="28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</a:rPr>
              <a:t>2</a:t>
            </a:r>
            <a:r>
              <a:rPr lang="en-US" sz="2800" dirty="0" smtClean="0">
                <a:latin typeface="+mj-lt"/>
              </a:rPr>
              <a:t> Protection </a:t>
            </a:r>
            <a:r>
              <a:rPr lang="en-US" sz="2800" dirty="0">
                <a:latin typeface="+mj-lt"/>
              </a:rPr>
              <a:t>of shellfish harvesting for human consumption, fish consumption, and full body contact. </a:t>
            </a:r>
            <a:endParaRPr lang="en-US" sz="2800" dirty="0" smtClean="0">
              <a:latin typeface="+mj-lt"/>
            </a:endParaRPr>
          </a:p>
          <a:p>
            <a:pPr>
              <a:buFont typeface="Arial" pitchFamily="34" charset="0"/>
              <a:buChar char="•"/>
            </a:pPr>
            <a:endParaRPr lang="en-US" sz="2800" dirty="0"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en-US" sz="2800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</a:rPr>
              <a:t>HU </a:t>
            </a:r>
            <a:r>
              <a:rPr lang="en-US" sz="28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</a:rPr>
              <a:t>3</a:t>
            </a:r>
            <a:r>
              <a:rPr lang="en-US" sz="2800" dirty="0" smtClean="0">
                <a:latin typeface="+mj-lt"/>
              </a:rPr>
              <a:t> Protection </a:t>
            </a:r>
            <a:r>
              <a:rPr lang="en-US" sz="2800" dirty="0">
                <a:latin typeface="+mj-lt"/>
              </a:rPr>
              <a:t>of fish consumption and full body contact</a:t>
            </a:r>
            <a:r>
              <a:rPr lang="en-US" sz="2800" dirty="0" smtClean="0">
                <a:latin typeface="+mj-lt"/>
              </a:rPr>
              <a:t>.</a:t>
            </a:r>
          </a:p>
          <a:p>
            <a:pPr>
              <a:buFont typeface="Arial" pitchFamily="34" charset="0"/>
              <a:buChar char="•"/>
            </a:pPr>
            <a:endParaRPr lang="en-US" sz="2800" dirty="0"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en-US" sz="2800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</a:rPr>
              <a:t>HU </a:t>
            </a:r>
            <a:r>
              <a:rPr lang="en-US" sz="28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</a:rPr>
              <a:t>4</a:t>
            </a:r>
            <a:r>
              <a:rPr lang="en-US" sz="2800" dirty="0" smtClean="0">
                <a:latin typeface="+mj-lt"/>
              </a:rPr>
              <a:t> Protection </a:t>
            </a:r>
            <a:r>
              <a:rPr lang="en-US" sz="2800" dirty="0">
                <a:latin typeface="+mj-lt"/>
              </a:rPr>
              <a:t>of fish consumption and incidental human contact. </a:t>
            </a:r>
            <a:endParaRPr lang="en-US" sz="2800" dirty="0" smtClean="0">
              <a:latin typeface="+mj-lt"/>
            </a:endParaRPr>
          </a:p>
          <a:p>
            <a:endParaRPr lang="en-US" sz="28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3048000"/>
            <a:ext cx="60198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</a:rPr>
              <a:t>HU 6</a:t>
            </a:r>
            <a:r>
              <a:rPr lang="en-US" sz="2800" dirty="0" smtClean="0">
                <a:latin typeface="+mj-lt"/>
              </a:rPr>
              <a:t> Protection of waters for crop irrigation or consumption by livestock.</a:t>
            </a:r>
          </a:p>
          <a:p>
            <a:pPr>
              <a:buFont typeface="Arial" pitchFamily="34" charset="0"/>
              <a:buChar char="•"/>
            </a:pPr>
            <a:endParaRPr lang="en-US" sz="2800" dirty="0" smtClean="0"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</a:rPr>
              <a:t>HU 7</a:t>
            </a:r>
            <a:r>
              <a:rPr lang="en-US" sz="2800" dirty="0" smtClean="0">
                <a:latin typeface="+mj-lt"/>
              </a:rPr>
              <a:t> Utility and industrial uses</a:t>
            </a:r>
            <a:endParaRPr lang="en-US" sz="2800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3400" y="1295400"/>
            <a:ext cx="6019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</a:rPr>
              <a:t>HU 5</a:t>
            </a:r>
            <a:r>
              <a:rPr lang="en-US" sz="2800" dirty="0" smtClean="0">
                <a:latin typeface="+mj-lt"/>
              </a:rPr>
              <a:t> Protection of fish consumption, but human contact limited or restricted due to unsafe physical conditions</a:t>
            </a:r>
            <a:endParaRPr lang="en-US" sz="2800" dirty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0" y="6324600"/>
            <a:ext cx="57912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u="sng" dirty="0" smtClean="0">
                <a:latin typeface="+mj-lt"/>
              </a:rPr>
              <a:t>For more information contact Daryll Joyner at </a:t>
            </a:r>
            <a:r>
              <a:rPr lang="en-US" sz="2800" u="sng" dirty="0" smtClean="0">
                <a:latin typeface="+mj-lt"/>
                <a:hlinkClick r:id="rId2"/>
              </a:rPr>
              <a:t>daryll.joyner@dep.state.fl.us</a:t>
            </a:r>
            <a:r>
              <a:rPr lang="en-US" sz="2800" u="sng" dirty="0" smtClean="0">
                <a:latin typeface="+mj-lt"/>
              </a:rPr>
              <a:t> or visit the DEP website at http://www.dep.state.fl.us/secretary/designateduse.htm</a:t>
            </a:r>
            <a:endParaRPr lang="en-US" sz="2800" u="sng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1066800"/>
            <a:ext cx="6172200" cy="101498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</a:rPr>
              <a:t>Florida Friendly </a:t>
            </a:r>
            <a:r>
              <a:rPr lang="en-US" sz="4000" dirty="0" smtClean="0">
                <a:solidFill>
                  <a:srgbClr val="FFFF00"/>
                </a:solidFill>
              </a:rPr>
              <a:t>Landscaping requirements as listed in </a:t>
            </a:r>
            <a:br>
              <a:rPr lang="en-US" sz="4000" dirty="0" smtClean="0">
                <a:solidFill>
                  <a:srgbClr val="FFFF00"/>
                </a:solidFill>
              </a:rPr>
            </a:br>
            <a:r>
              <a:rPr lang="en-US" sz="4000" dirty="0" smtClean="0">
                <a:solidFill>
                  <a:srgbClr val="FFFF00"/>
                </a:solidFill>
              </a:rPr>
              <a:t>Senate Bills 494 </a:t>
            </a:r>
            <a:r>
              <a:rPr lang="en-US" sz="4000" dirty="0" smtClean="0">
                <a:solidFill>
                  <a:srgbClr val="FFFF00"/>
                </a:solidFill>
              </a:rPr>
              <a:t>and </a:t>
            </a:r>
            <a:r>
              <a:rPr lang="en-US" sz="4000" dirty="0" smtClean="0">
                <a:solidFill>
                  <a:srgbClr val="FFFF00"/>
                </a:solidFill>
              </a:rPr>
              <a:t>2080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" y="2209800"/>
            <a:ext cx="6438900" cy="6563360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+mj-lt"/>
              </a:rPr>
              <a:t>Each county /city located within the watershed of a </a:t>
            </a:r>
            <a:r>
              <a:rPr lang="en-US" u="sng" dirty="0" smtClean="0">
                <a:solidFill>
                  <a:srgbClr val="FFFF00"/>
                </a:solidFill>
                <a:latin typeface="+mj-lt"/>
              </a:rPr>
              <a:t>waterbody impaired for nutrients</a:t>
            </a:r>
            <a:r>
              <a:rPr lang="en-US" dirty="0" smtClean="0">
                <a:latin typeface="+mj-lt"/>
              </a:rPr>
              <a:t>, at a minimum shall adopt the DEP’s model ordinance for Florida Friendly Fertilizer Use on urban landscapes (403.9337, F.S.)</a:t>
            </a:r>
          </a:p>
          <a:p>
            <a:r>
              <a:rPr lang="en-US" dirty="0" smtClean="0">
                <a:latin typeface="+mj-lt"/>
              </a:rPr>
              <a:t>Other local governments are encouraged to adopt ordinance</a:t>
            </a:r>
          </a:p>
          <a:p>
            <a:r>
              <a:rPr lang="en-US" dirty="0" smtClean="0">
                <a:latin typeface="+mj-lt"/>
              </a:rPr>
              <a:t>No time limit for adoption of ordinance</a:t>
            </a:r>
          </a:p>
          <a:p>
            <a:r>
              <a:rPr lang="en-US" dirty="0" smtClean="0">
                <a:latin typeface="+mj-lt"/>
              </a:rPr>
              <a:t>Fertilizer use ordinances adopted before January 1, 2009 are acceptable and the provision does not apply to those local governments</a:t>
            </a:r>
          </a:p>
          <a:p>
            <a:r>
              <a:rPr lang="en-US" dirty="0" smtClean="0">
                <a:latin typeface="+mj-lt"/>
              </a:rPr>
              <a:t>Model Ordinance is available at </a:t>
            </a:r>
            <a:r>
              <a:rPr lang="en-US" dirty="0" smtClean="0">
                <a:latin typeface="+mj-lt"/>
                <a:hlinkClick r:id="rId2"/>
              </a:rPr>
              <a:t>http://www.dep.state.fl.us/water/nonpoint/</a:t>
            </a:r>
          </a:p>
          <a:p>
            <a:pPr>
              <a:buNone/>
            </a:pPr>
            <a:r>
              <a:rPr lang="en-US" dirty="0" smtClean="0">
                <a:latin typeface="+mj-lt"/>
                <a:hlinkClick r:id="rId2"/>
              </a:rPr>
              <a:t>	pubs.htm</a:t>
            </a:r>
            <a:endParaRPr lang="en-US" dirty="0" smtClean="0">
              <a:latin typeface="+mj-lt"/>
            </a:endParaRPr>
          </a:p>
          <a:p>
            <a:endParaRPr lang="en-US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1066800"/>
            <a:ext cx="58674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+mj-lt"/>
              </a:rPr>
              <a:t>DEP in cooperation with IFAS (through local extension offices) will provide training and testing programs in urban landscape BMPs  (403.9338. F.S.) – basically training of commercial workers in appropriate fertilizer application</a:t>
            </a:r>
          </a:p>
          <a:p>
            <a:pPr>
              <a:buFont typeface="Arial" pitchFamily="34" charset="0"/>
              <a:buChar char="•"/>
            </a:pPr>
            <a:endParaRPr lang="en-US" sz="2800" dirty="0" smtClean="0"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+mj-lt"/>
              </a:rPr>
              <a:t>DACS will provide certification for commercial fertilizer applicators .  Certificate is not required till January 1, 2014.  Local governments could require certification sooner by ordinance</a:t>
            </a:r>
          </a:p>
        </p:txBody>
      </p:sp>
      <p:sp>
        <p:nvSpPr>
          <p:cNvPr id="3" name="Rectangle 2"/>
          <p:cNvSpPr/>
          <p:nvPr/>
        </p:nvSpPr>
        <p:spPr>
          <a:xfrm>
            <a:off x="762000" y="7315200"/>
            <a:ext cx="5562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  <a:latin typeface="+mj-lt"/>
              </a:rPr>
              <a:t>Poll question:  How many local governments in the Ocklawaha Basin have landscape ordinances in place?</a:t>
            </a:r>
            <a:endParaRPr lang="en-US" sz="2800" dirty="0">
              <a:solidFill>
                <a:srgbClr val="FFFF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6172200" cy="1524000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</a:rPr>
              <a:t>Paynes Prairie Restoration Project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514600"/>
            <a:ext cx="6553200" cy="6324600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 smtClean="0">
                <a:latin typeface="+mj-lt"/>
              </a:rPr>
              <a:t>Propose adoption of project into Orange Creek Basin Management </a:t>
            </a:r>
          </a:p>
          <a:p>
            <a:pPr>
              <a:buNone/>
            </a:pPr>
            <a:r>
              <a:rPr lang="en-US" sz="3000" dirty="0" smtClean="0">
                <a:latin typeface="+mj-lt"/>
              </a:rPr>
              <a:t>	Action Plan (BMAP)</a:t>
            </a:r>
          </a:p>
          <a:p>
            <a:r>
              <a:rPr lang="en-US" sz="2800" dirty="0" smtClean="0">
                <a:latin typeface="+mj-lt"/>
              </a:rPr>
              <a:t>Reasons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Background: Project is described in BMAP , but not formally adopted.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Administrative Order for GRU NPDES wastewater discharge permit reflects a time line for completion of the project.  Helps align BMAP with permits.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Strengthens the BMAP with full implementation of Alachua Sink TMDL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Provides link by reference to MS4 permits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BMAP reflects community expectation which is reflected in permits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Helps with securing funding</a:t>
            </a:r>
            <a:endParaRPr lang="en-US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1282</TotalTime>
  <Words>861</Words>
  <Application>Microsoft Office PowerPoint</Application>
  <PresentationFormat>Overhead</PresentationFormat>
  <Paragraphs>102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Flow</vt:lpstr>
      <vt:lpstr>Orange Creek Basin</vt:lpstr>
      <vt:lpstr>DEP Rulemaking status, Paynes Prairie, project reporting, and other activities</vt:lpstr>
      <vt:lpstr>Revision of Classification of Surface Waters – 62-302.400, F.A.C.</vt:lpstr>
      <vt:lpstr>Slide 4</vt:lpstr>
      <vt:lpstr>Slide 5</vt:lpstr>
      <vt:lpstr>Slide 6</vt:lpstr>
      <vt:lpstr>Florida Friendly Landscaping requirements as listed in  Senate Bills 494 and 2080</vt:lpstr>
      <vt:lpstr>Slide 8</vt:lpstr>
      <vt:lpstr>Paynes Prairie Restoration Project</vt:lpstr>
      <vt:lpstr>Slide 10</vt:lpstr>
      <vt:lpstr>Water quality project reporting</vt:lpstr>
      <vt:lpstr>Additional research needs </vt:lpstr>
      <vt:lpstr>Slide 13</vt:lpstr>
      <vt:lpstr>Slide 14</vt:lpstr>
      <vt:lpstr>Slide 15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Status of DEP rule making activities</dc:title>
  <dc:creator>Mary Paulic</dc:creator>
  <cp:lastModifiedBy>Mary Paulic</cp:lastModifiedBy>
  <cp:revision>100</cp:revision>
  <dcterms:created xsi:type="dcterms:W3CDTF">2009-09-02T17:26:17Z</dcterms:created>
  <dcterms:modified xsi:type="dcterms:W3CDTF">2009-09-15T18:29:10Z</dcterms:modified>
</cp:coreProperties>
</file>