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46"/>
  </p:notesMasterIdLst>
  <p:handoutMasterIdLst>
    <p:handoutMasterId r:id="rId47"/>
  </p:handoutMasterIdLst>
  <p:sldIdLst>
    <p:sldId id="402" r:id="rId2"/>
    <p:sldId id="477" r:id="rId3"/>
    <p:sldId id="459" r:id="rId4"/>
    <p:sldId id="517" r:id="rId5"/>
    <p:sldId id="494" r:id="rId6"/>
    <p:sldId id="492" r:id="rId7"/>
    <p:sldId id="493" r:id="rId8"/>
    <p:sldId id="495" r:id="rId9"/>
    <p:sldId id="496" r:id="rId10"/>
    <p:sldId id="464" r:id="rId11"/>
    <p:sldId id="465" r:id="rId12"/>
    <p:sldId id="466" r:id="rId13"/>
    <p:sldId id="469" r:id="rId14"/>
    <p:sldId id="467" r:id="rId15"/>
    <p:sldId id="502" r:id="rId16"/>
    <p:sldId id="501" r:id="rId17"/>
    <p:sldId id="404" r:id="rId18"/>
    <p:sldId id="415" r:id="rId19"/>
    <p:sldId id="470" r:id="rId20"/>
    <p:sldId id="474" r:id="rId21"/>
    <p:sldId id="489" r:id="rId22"/>
    <p:sldId id="506" r:id="rId23"/>
    <p:sldId id="507" r:id="rId24"/>
    <p:sldId id="460" r:id="rId25"/>
    <p:sldId id="461" r:id="rId26"/>
    <p:sldId id="476" r:id="rId27"/>
    <p:sldId id="475" r:id="rId28"/>
    <p:sldId id="490" r:id="rId29"/>
    <p:sldId id="491" r:id="rId30"/>
    <p:sldId id="512" r:id="rId31"/>
    <p:sldId id="513" r:id="rId32"/>
    <p:sldId id="514" r:id="rId33"/>
    <p:sldId id="511" r:id="rId34"/>
    <p:sldId id="509" r:id="rId35"/>
    <p:sldId id="487" r:id="rId36"/>
    <p:sldId id="478" r:id="rId37"/>
    <p:sldId id="479" r:id="rId38"/>
    <p:sldId id="480" r:id="rId39"/>
    <p:sldId id="481" r:id="rId40"/>
    <p:sldId id="488" r:id="rId41"/>
    <p:sldId id="485" r:id="rId42"/>
    <p:sldId id="486" r:id="rId43"/>
    <p:sldId id="515" r:id="rId44"/>
    <p:sldId id="516" r:id="rId45"/>
  </p:sldIdLst>
  <p:sldSz cx="9144000" cy="6858000" type="screen4x3"/>
  <p:notesSz cx="7035800" cy="93091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FFFFFF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EA9"/>
    <a:srgbClr val="FFFF00"/>
    <a:srgbClr val="FCFEFD"/>
    <a:srgbClr val="99FF99"/>
    <a:srgbClr val="DDEBF3"/>
    <a:srgbClr val="FFFFFF"/>
    <a:srgbClr val="79FFD2"/>
    <a:srgbClr val="24D87A"/>
    <a:srgbClr val="FF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19" autoAdjust="0"/>
    <p:restoredTop sz="98856" autoAdjust="0"/>
  </p:normalViewPr>
  <p:slideViewPr>
    <p:cSldViewPr snapToGrid="0">
      <p:cViewPr varScale="1">
        <p:scale>
          <a:sx n="71" d="100"/>
          <a:sy n="71" d="100"/>
        </p:scale>
        <p:origin x="-101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AWS\3LK%20Wq%20data%20from%20John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LFILE\WRData\ESDATA\MSJRB%20&amp;%20OCB%20Section\OCB%20PROGRAM\LK%20WQ%20trend%20for%20Sept.%202009%20BWG%20meeting\LL%20wq%20trends%20at%20median%20stag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LK%20WQ%20trend%20for%20Sept.%202009%20BWG%20meeting\LL%20wq%20trends%20at%20median%20stag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LFILE\WRData\ESDATA\MSJRB%20&amp;%20OCB%20Section\OCB%20PROGRAM\LK%20WQ%20trend%20for%20Sept.%202009%20BWG%20meeting\LL%20wq%20trends%20at%20median%20stag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LFILE\WRData\ESDATA\MSJRB%20&amp;%20OCB%20Section\OCB%20PROGRAM\LK%20WQ%20trend%20for%20Sept.%202009%20BWG%20meeting\LL%20wq%20trends%20at%20median%20stage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AWS\3LK%20Wq%20data%20from%20John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WS\3LK%20Wq%20data%20from%20John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LFILE\WRData\ESDATA\MSJRB%20&amp;%20OCB%20Section\OCB%20PROGRAM\LK%20WQ%20trend%20for%20Sept.%202009%20BWG%20meeting\OL%20WQ%20trends%20at%20median%20stage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LFILE\WRData\ESDATA\MSJRB%20&amp;%20OCB%20Section\OCB%20PROGRAM\LK%20WQ%20trend%20for%20Sept.%202009%20BWG%20meeting\OL%20WQ%20trends%20at%20median%20stage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LFILE\WRData\ESDATA\MSJRB%20&amp;%20OCB%20Section\OCB%20PROGRAM\LK%20WQ%20trend%20for%20Sept.%202009%20BWG%20meeting\OL%20WQ%20trends%20at%20median%20stage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AWS\3LK%20Wq%20data%20from%20Joh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ivotTable\MM%20OCB-MSJ%20WQ%20v3%2009072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FEB4_09%20meeting\wq%20trend%20around%20median%20stage%2065.15%20ft%20cha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FEB4_09%20meeting\wq%20trend%20around%20median%20stage%2065.15%20ft%20chart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FEB4_09%20meeting\wq%20trend%20around%20median%20stage%2065.15%20ft%20charts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FEB4_09%20meeting\wq%20trend%20around%20median%20stage%2065.15%20ft%20charts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AWS\3LK%20Wq%20data%20from%20John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AWS\3LK%20Wq%20data%20from%20Joh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1637150043744544"/>
          <c:y val="3.6674778495205611E-2"/>
          <c:w val="0.88340668560124846"/>
          <c:h val="0.81390191051700111"/>
        </c:manualLayout>
      </c:layout>
      <c:barChart>
        <c:barDir val="col"/>
        <c:grouping val="clustered"/>
        <c:ser>
          <c:idx val="0"/>
          <c:order val="0"/>
          <c:tx>
            <c:strRef>
              <c:f>NL_status!$E$3</c:f>
              <c:strCache>
                <c:ptCount val="1"/>
                <c:pt idx="0">
                  <c:v>2004 - 2009 Average</c:v>
                </c:pt>
              </c:strCache>
            </c:strRef>
          </c:tx>
          <c:dLbls>
            <c:dLbl>
              <c:idx val="0"/>
              <c:layout>
                <c:manualLayout>
                  <c:x val="-4.0277777777777767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3.7500000000000047E-2"/>
                  <c:y val="0"/>
                </c:manualLayout>
              </c:layout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C00000"/>
                        </a:solidFill>
                      </a:rPr>
                      <a:t>78</a:t>
                    </a:r>
                  </a:p>
                </c:rich>
              </c:tx>
              <c:showVal val="1"/>
            </c:dLbl>
            <c:showVal val="1"/>
          </c:dLbls>
          <c:errBars>
            <c:errBarType val="both"/>
            <c:errValType val="cust"/>
            <c:plus>
              <c:numRef>
                <c:f>NL_status!$F$8:$H$8</c:f>
                <c:numCache>
                  <c:formatCode>General</c:formatCode>
                  <c:ptCount val="3"/>
                  <c:pt idx="0">
                    <c:v>228</c:v>
                  </c:pt>
                  <c:pt idx="1">
                    <c:v>273.31464193570093</c:v>
                  </c:pt>
                  <c:pt idx="2">
                    <c:v>18</c:v>
                  </c:pt>
                </c:numCache>
              </c:numRef>
            </c:plus>
            <c:minus>
              <c:numRef>
                <c:f>NL_status!$F$7:$H$7</c:f>
                <c:numCache>
                  <c:formatCode>General</c:formatCode>
                  <c:ptCount val="3"/>
                  <c:pt idx="0">
                    <c:v>124</c:v>
                  </c:pt>
                  <c:pt idx="1">
                    <c:v>107.50324400000002</c:v>
                  </c:pt>
                  <c:pt idx="2">
                    <c:v>20</c:v>
                  </c:pt>
                </c:numCache>
              </c:numRef>
            </c:minus>
            <c:spPr>
              <a:ln w="25400"/>
            </c:spPr>
          </c:errBars>
          <c:cat>
            <c:strRef>
              <c:f>NL_status!$F$2:$H$2</c:f>
              <c:strCache>
                <c:ptCount val="3"/>
                <c:pt idx="0">
                  <c:v>TP (µg/L)</c:v>
                </c:pt>
                <c:pt idx="1">
                  <c:v>Chl-a (µg/L)</c:v>
                </c:pt>
                <c:pt idx="2">
                  <c:v>TSI</c:v>
                </c:pt>
              </c:strCache>
            </c:strRef>
          </c:cat>
          <c:val>
            <c:numRef>
              <c:f>NL_status!$F$3:$H$3</c:f>
              <c:numCache>
                <c:formatCode>General</c:formatCode>
                <c:ptCount val="3"/>
                <c:pt idx="0">
                  <c:v>193</c:v>
                </c:pt>
                <c:pt idx="1">
                  <c:v>113</c:v>
                </c:pt>
                <c:pt idx="2">
                  <c:v>78</c:v>
                </c:pt>
              </c:numCache>
            </c:numRef>
          </c:val>
        </c:ser>
        <c:ser>
          <c:idx val="1"/>
          <c:order val="1"/>
          <c:tx>
            <c:strRef>
              <c:f>NL_status!$E$4</c:f>
              <c:strCache>
                <c:ptCount val="1"/>
                <c:pt idx="0">
                  <c:v>Target</c:v>
                </c:pt>
              </c:strCache>
            </c:strRef>
          </c:tx>
          <c:dLbls>
            <c:showVal val="1"/>
          </c:dLbls>
          <c:cat>
            <c:strRef>
              <c:f>NL_status!$F$2:$H$2</c:f>
              <c:strCache>
                <c:ptCount val="3"/>
                <c:pt idx="0">
                  <c:v>TP (µg/L)</c:v>
                </c:pt>
                <c:pt idx="1">
                  <c:v>Chl-a (µg/L)</c:v>
                </c:pt>
                <c:pt idx="2">
                  <c:v>TSI</c:v>
                </c:pt>
              </c:strCache>
            </c:strRef>
          </c:cat>
          <c:val>
            <c:numRef>
              <c:f>NL_status!$F$4:$H$4</c:f>
              <c:numCache>
                <c:formatCode>General</c:formatCode>
                <c:ptCount val="3"/>
                <c:pt idx="0">
                  <c:v>68</c:v>
                </c:pt>
                <c:pt idx="1">
                  <c:v>40</c:v>
                </c:pt>
                <c:pt idx="2">
                  <c:v>69</c:v>
                </c:pt>
              </c:numCache>
            </c:numRef>
          </c:val>
        </c:ser>
        <c:axId val="146176640"/>
        <c:axId val="146198912"/>
      </c:barChart>
      <c:catAx>
        <c:axId val="146176640"/>
        <c:scaling>
          <c:orientation val="minMax"/>
        </c:scaling>
        <c:axPos val="b"/>
        <c:tickLblPos val="nextTo"/>
        <c:crossAx val="146198912"/>
        <c:crosses val="autoZero"/>
        <c:auto val="1"/>
        <c:lblAlgn val="ctr"/>
        <c:lblOffset val="100"/>
      </c:catAx>
      <c:valAx>
        <c:axId val="146198912"/>
        <c:scaling>
          <c:orientation val="minMax"/>
        </c:scaling>
        <c:axPos val="l"/>
        <c:majorGridlines/>
        <c:numFmt formatCode="General" sourceLinked="1"/>
        <c:tickLblPos val="nextTo"/>
        <c:spPr>
          <a:ln w="25400"/>
        </c:spPr>
        <c:crossAx val="146176640"/>
        <c:crosses val="autoZero"/>
        <c:crossBetween val="between"/>
      </c:valAx>
      <c:spPr>
        <a:ln w="25400">
          <a:solidFill>
            <a:sysClr val="windowText" lastClr="000000">
              <a:tint val="75000"/>
              <a:shade val="95000"/>
              <a:satMod val="105000"/>
            </a:sysClr>
          </a:solidFill>
        </a:ln>
      </c:spPr>
    </c:plotArea>
    <c:legend>
      <c:legendPos val="r"/>
      <c:layout>
        <c:manualLayout>
          <c:xMode val="edge"/>
          <c:yMode val="edge"/>
          <c:x val="0.46115616797900388"/>
          <c:y val="2.1847763348237171E-2"/>
          <c:w val="0.51608442694663159"/>
          <c:h val="0.19386651861375681"/>
        </c:manualLayout>
      </c:layout>
      <c:spPr>
        <a:ln w="41275">
          <a:solidFill>
            <a:schemeClr val="tx1"/>
          </a:solidFill>
        </a:ln>
      </c:spPr>
    </c:legend>
    <c:plotVisOnly val="1"/>
  </c:chart>
  <c:spPr>
    <a:solidFill>
      <a:schemeClr val="bg1"/>
    </a:solidFill>
  </c:spPr>
  <c:txPr>
    <a:bodyPr/>
    <a:lstStyle/>
    <a:p>
      <a:pPr>
        <a:defRPr sz="2400" b="1" baseline="0">
          <a:latin typeface="Arial Black" pitchFamily="34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dirty="0" err="1"/>
              <a:t>Lochloosa</a:t>
            </a:r>
            <a:r>
              <a:rPr lang="en-US" sz="1600" dirty="0"/>
              <a:t> Lake </a:t>
            </a:r>
            <a:r>
              <a:rPr lang="en-US" sz="1600" dirty="0" err="1">
                <a:solidFill>
                  <a:srgbClr val="FF0000"/>
                </a:solidFill>
              </a:rPr>
              <a:t>Chl</a:t>
            </a:r>
            <a:r>
              <a:rPr lang="en-US" sz="1600" dirty="0">
                <a:solidFill>
                  <a:srgbClr val="FF0000"/>
                </a:solidFill>
              </a:rPr>
              <a:t>-a </a:t>
            </a:r>
            <a:r>
              <a:rPr lang="en-US" sz="1600" dirty="0"/>
              <a:t>concentration at ±0.5 ft of the median stage (56.85 ft NGVD) </a:t>
            </a:r>
          </a:p>
        </c:rich>
      </c:tx>
      <c:layout>
        <c:manualLayout>
          <c:xMode val="edge"/>
          <c:yMode val="edge"/>
          <c:x val="0.14335253647911664"/>
          <c:y val="0"/>
        </c:manualLayout>
      </c:layout>
    </c:title>
    <c:plotArea>
      <c:layout>
        <c:manualLayout>
          <c:layoutTarget val="inner"/>
          <c:xMode val="edge"/>
          <c:yMode val="edge"/>
          <c:x val="0.1395186710348654"/>
          <c:y val="0.19624521072796983"/>
          <c:w val="0.8144501594593514"/>
          <c:h val="0.64750324312909291"/>
        </c:manualLayout>
      </c:layout>
      <c:scatterChart>
        <c:scatterStyle val="lineMarker"/>
        <c:ser>
          <c:idx val="0"/>
          <c:order val="0"/>
          <c:tx>
            <c:strRef>
              <c:f>'trend at median stage'!$M$1</c:f>
              <c:strCache>
                <c:ptCount val="1"/>
                <c:pt idx="0">
                  <c:v>Chl-a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4"/>
            <c:spPr>
              <a:solidFill>
                <a:schemeClr val="tx1"/>
              </a:solidFill>
              <a:ln>
                <a:noFill/>
              </a:ln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1.1929571303587192E-2"/>
                  <c:y val="-0.28335666375036667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y = -0.0061x + 287.39
R² = 0.04</a:t>
                    </a:r>
                  </a:p>
                  <a:p>
                    <a:pPr>
                      <a:defRPr/>
                    </a:pPr>
                    <a:r>
                      <a:rPr lang="en-US"/>
                      <a:t>P = 0.19</a:t>
                    </a:r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'trend at median stage'!$B$2:$B$181</c:f>
              <c:numCache>
                <c:formatCode>m/d/yy;@</c:formatCode>
                <c:ptCount val="180"/>
                <c:pt idx="0">
                  <c:v>34561</c:v>
                </c:pt>
                <c:pt idx="1">
                  <c:v>36448</c:v>
                </c:pt>
                <c:pt idx="2">
                  <c:v>37636</c:v>
                </c:pt>
                <c:pt idx="3">
                  <c:v>38001</c:v>
                </c:pt>
                <c:pt idx="4">
                  <c:v>36387</c:v>
                </c:pt>
                <c:pt idx="5">
                  <c:v>34439</c:v>
                </c:pt>
                <c:pt idx="6">
                  <c:v>38183</c:v>
                </c:pt>
                <c:pt idx="7">
                  <c:v>39522</c:v>
                </c:pt>
                <c:pt idx="8">
                  <c:v>39675</c:v>
                </c:pt>
                <c:pt idx="9">
                  <c:v>37179</c:v>
                </c:pt>
                <c:pt idx="10">
                  <c:v>38975</c:v>
                </c:pt>
                <c:pt idx="11">
                  <c:v>38092</c:v>
                </c:pt>
                <c:pt idx="12">
                  <c:v>38032</c:v>
                </c:pt>
                <c:pt idx="13">
                  <c:v>37970</c:v>
                </c:pt>
                <c:pt idx="14">
                  <c:v>38944</c:v>
                </c:pt>
                <c:pt idx="15">
                  <c:v>34408</c:v>
                </c:pt>
                <c:pt idx="16">
                  <c:v>36356</c:v>
                </c:pt>
                <c:pt idx="17">
                  <c:v>36326</c:v>
                </c:pt>
                <c:pt idx="18">
                  <c:v>34380</c:v>
                </c:pt>
                <c:pt idx="19">
                  <c:v>35718</c:v>
                </c:pt>
                <c:pt idx="20">
                  <c:v>34592</c:v>
                </c:pt>
                <c:pt idx="21">
                  <c:v>35688</c:v>
                </c:pt>
                <c:pt idx="22">
                  <c:v>38913</c:v>
                </c:pt>
                <c:pt idx="23">
                  <c:v>37940</c:v>
                </c:pt>
                <c:pt idx="24">
                  <c:v>38214</c:v>
                </c:pt>
                <c:pt idx="25">
                  <c:v>38061</c:v>
                </c:pt>
                <c:pt idx="26">
                  <c:v>37726</c:v>
                </c:pt>
                <c:pt idx="27">
                  <c:v>37848</c:v>
                </c:pt>
                <c:pt idx="28">
                  <c:v>37879</c:v>
                </c:pt>
                <c:pt idx="29">
                  <c:v>36295</c:v>
                </c:pt>
                <c:pt idx="30">
                  <c:v>38883</c:v>
                </c:pt>
                <c:pt idx="31">
                  <c:v>35749</c:v>
                </c:pt>
                <c:pt idx="32">
                  <c:v>37909</c:v>
                </c:pt>
              </c:numCache>
            </c:numRef>
          </c:xVal>
          <c:yVal>
            <c:numRef>
              <c:f>'trend at median stage'!$M$2:$M$181</c:f>
              <c:numCache>
                <c:formatCode>General</c:formatCode>
                <c:ptCount val="180"/>
                <c:pt idx="0">
                  <c:v>51.121000000000009</c:v>
                </c:pt>
                <c:pt idx="1">
                  <c:v>178.04895000000002</c:v>
                </c:pt>
                <c:pt idx="3">
                  <c:v>20.160661428550064</c:v>
                </c:pt>
                <c:pt idx="4">
                  <c:v>50.249400000000001</c:v>
                </c:pt>
                <c:pt idx="5">
                  <c:v>55.598333333333457</c:v>
                </c:pt>
                <c:pt idx="6">
                  <c:v>20.405879545449924</c:v>
                </c:pt>
                <c:pt idx="7">
                  <c:v>127.95974057514998</c:v>
                </c:pt>
                <c:pt idx="8">
                  <c:v>169.41151092169997</c:v>
                </c:pt>
                <c:pt idx="9">
                  <c:v>141.08613750000066</c:v>
                </c:pt>
                <c:pt idx="10">
                  <c:v>57.905622524500011</c:v>
                </c:pt>
                <c:pt idx="11">
                  <c:v>27.731609620699999</c:v>
                </c:pt>
                <c:pt idx="12">
                  <c:v>30.886178571399924</c:v>
                </c:pt>
                <c:pt idx="13">
                  <c:v>19.892602167100002</c:v>
                </c:pt>
                <c:pt idx="14">
                  <c:v>40.472756675349999</c:v>
                </c:pt>
                <c:pt idx="15">
                  <c:v>74.666000000000011</c:v>
                </c:pt>
                <c:pt idx="17">
                  <c:v>94.464600000000317</c:v>
                </c:pt>
                <c:pt idx="18">
                  <c:v>29.001999999999999</c:v>
                </c:pt>
                <c:pt idx="19">
                  <c:v>109.87050000000001</c:v>
                </c:pt>
                <c:pt idx="20">
                  <c:v>118.94900000000024</c:v>
                </c:pt>
                <c:pt idx="21">
                  <c:v>74.978666666666669</c:v>
                </c:pt>
                <c:pt idx="22">
                  <c:v>13.657052101750001</c:v>
                </c:pt>
                <c:pt idx="23">
                  <c:v>21.92162068964992</c:v>
                </c:pt>
                <c:pt idx="24">
                  <c:v>31.024206447433329</c:v>
                </c:pt>
                <c:pt idx="25">
                  <c:v>18.319489130400001</c:v>
                </c:pt>
                <c:pt idx="26">
                  <c:v>6.3732899999999999</c:v>
                </c:pt>
                <c:pt idx="27">
                  <c:v>23.510563636363589</c:v>
                </c:pt>
                <c:pt idx="30">
                  <c:v>13.464429854750026</c:v>
                </c:pt>
                <c:pt idx="31">
                  <c:v>120.28375</c:v>
                </c:pt>
                <c:pt idx="32">
                  <c:v>17.082659999999908</c:v>
                </c:pt>
              </c:numCache>
            </c:numRef>
          </c:yVal>
        </c:ser>
        <c:axId val="148258176"/>
        <c:axId val="148268160"/>
      </c:scatterChart>
      <c:valAx>
        <c:axId val="148258176"/>
        <c:scaling>
          <c:orientation val="minMax"/>
        </c:scaling>
        <c:axPos val="b"/>
        <c:numFmt formatCode="yyyy" sourceLinked="0"/>
        <c:tickLblPos val="nextTo"/>
        <c:crossAx val="148268160"/>
        <c:crosses val="autoZero"/>
        <c:crossBetween val="midCat"/>
      </c:valAx>
      <c:valAx>
        <c:axId val="14826816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Chl-a µg/L</a:t>
                </a:r>
              </a:p>
            </c:rich>
          </c:tx>
          <c:layout>
            <c:manualLayout>
              <c:xMode val="edge"/>
              <c:yMode val="edge"/>
              <c:x val="1.6566264187128345E-2"/>
              <c:y val="0.40555223700485815"/>
            </c:manualLayout>
          </c:layout>
        </c:title>
        <c:numFmt formatCode="General" sourceLinked="1"/>
        <c:tickLblPos val="nextTo"/>
        <c:crossAx val="148258176"/>
        <c:crosses val="autoZero"/>
        <c:crossBetween val="midCat"/>
      </c:valAx>
    </c:plotArea>
    <c:plotVisOnly val="1"/>
  </c:chart>
  <c:spPr>
    <a:solidFill>
      <a:schemeClr val="bg1"/>
    </a:solidFill>
  </c:spPr>
  <c:txPr>
    <a:bodyPr/>
    <a:lstStyle/>
    <a:p>
      <a:pPr>
        <a:defRPr sz="1200"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Lochloosa</a:t>
            </a:r>
            <a:r>
              <a:rPr lang="en-US" dirty="0"/>
              <a:t> Lake </a:t>
            </a:r>
            <a:r>
              <a:rPr lang="en-US" dirty="0">
                <a:solidFill>
                  <a:srgbClr val="FF0000"/>
                </a:solidFill>
              </a:rPr>
              <a:t>TN</a:t>
            </a:r>
            <a:r>
              <a:rPr lang="en-US" dirty="0"/>
              <a:t> concentration at ±0.5 ft of the median stage (56.85 ft NGVD) </a:t>
            </a:r>
          </a:p>
        </c:rich>
      </c:tx>
      <c:layout>
        <c:manualLayout>
          <c:xMode val="edge"/>
          <c:yMode val="edge"/>
          <c:x val="0.1016181102362206"/>
          <c:y val="3.2407407407407482E-2"/>
        </c:manualLayout>
      </c:layout>
    </c:title>
    <c:plotArea>
      <c:layout>
        <c:manualLayout>
          <c:layoutTarget val="inner"/>
          <c:xMode val="edge"/>
          <c:yMode val="edge"/>
          <c:x val="0.12519480960777102"/>
          <c:y val="0.2170780576016377"/>
          <c:w val="0.82880777146721452"/>
          <c:h val="0.628704767835637"/>
        </c:manualLayout>
      </c:layout>
      <c:scatterChart>
        <c:scatterStyle val="lineMarker"/>
        <c:ser>
          <c:idx val="0"/>
          <c:order val="0"/>
          <c:tx>
            <c:strRef>
              <c:f>'trend at median stage'!$D$1</c:f>
              <c:strCache>
                <c:ptCount val="1"/>
                <c:pt idx="0">
                  <c:v>TN (mg/L)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5"/>
            <c:spPr>
              <a:solidFill>
                <a:schemeClr val="tx1"/>
              </a:solidFill>
              <a:ln>
                <a:noFill/>
              </a:ln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1.3509405074365734E-2"/>
                  <c:y val="-0.24948199183435446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baseline="0" dirty="0"/>
                      <a:t>y = -0.0001x + 7.2762
R² = </a:t>
                    </a:r>
                    <a:r>
                      <a:rPr lang="en-US" baseline="0" dirty="0" smtClean="0"/>
                      <a:t>0.0694</a:t>
                    </a:r>
                  </a:p>
                  <a:p>
                    <a:pPr>
                      <a:defRPr sz="1400"/>
                    </a:pPr>
                    <a:r>
                      <a:rPr lang="en-US" baseline="0" dirty="0" smtClean="0"/>
                      <a:t>P=0.167</a:t>
                    </a:r>
                    <a:endParaRPr lang="en-US" dirty="0"/>
                  </a:p>
                </c:rich>
              </c:tx>
              <c:numFmt formatCode="General" sourceLinked="0"/>
            </c:trendlineLbl>
          </c:trendline>
          <c:xVal>
            <c:numRef>
              <c:f>'trend at median stage'!$B$2:$B$181</c:f>
              <c:numCache>
                <c:formatCode>m/d/yy;@</c:formatCode>
                <c:ptCount val="180"/>
                <c:pt idx="0">
                  <c:v>34561</c:v>
                </c:pt>
                <c:pt idx="1">
                  <c:v>36448</c:v>
                </c:pt>
                <c:pt idx="2">
                  <c:v>37636</c:v>
                </c:pt>
                <c:pt idx="3">
                  <c:v>38001</c:v>
                </c:pt>
                <c:pt idx="4">
                  <c:v>36387</c:v>
                </c:pt>
                <c:pt idx="5">
                  <c:v>34439</c:v>
                </c:pt>
                <c:pt idx="6">
                  <c:v>38183</c:v>
                </c:pt>
                <c:pt idx="7">
                  <c:v>39522</c:v>
                </c:pt>
                <c:pt idx="8">
                  <c:v>39675</c:v>
                </c:pt>
                <c:pt idx="9">
                  <c:v>37179</c:v>
                </c:pt>
                <c:pt idx="10">
                  <c:v>38975</c:v>
                </c:pt>
                <c:pt idx="11">
                  <c:v>38092</c:v>
                </c:pt>
                <c:pt idx="12">
                  <c:v>38032</c:v>
                </c:pt>
                <c:pt idx="13">
                  <c:v>37970</c:v>
                </c:pt>
                <c:pt idx="14">
                  <c:v>38944</c:v>
                </c:pt>
                <c:pt idx="15">
                  <c:v>34408</c:v>
                </c:pt>
                <c:pt idx="16">
                  <c:v>36356</c:v>
                </c:pt>
                <c:pt idx="17">
                  <c:v>36326</c:v>
                </c:pt>
                <c:pt idx="18">
                  <c:v>34380</c:v>
                </c:pt>
                <c:pt idx="19">
                  <c:v>35718</c:v>
                </c:pt>
                <c:pt idx="20">
                  <c:v>34592</c:v>
                </c:pt>
                <c:pt idx="21">
                  <c:v>35688</c:v>
                </c:pt>
                <c:pt idx="22">
                  <c:v>38913</c:v>
                </c:pt>
                <c:pt idx="23">
                  <c:v>37940</c:v>
                </c:pt>
                <c:pt idx="24">
                  <c:v>38214</c:v>
                </c:pt>
                <c:pt idx="25">
                  <c:v>38061</c:v>
                </c:pt>
                <c:pt idx="26">
                  <c:v>37726</c:v>
                </c:pt>
                <c:pt idx="27">
                  <c:v>37848</c:v>
                </c:pt>
                <c:pt idx="28">
                  <c:v>37879</c:v>
                </c:pt>
                <c:pt idx="29">
                  <c:v>36295</c:v>
                </c:pt>
                <c:pt idx="30">
                  <c:v>38883</c:v>
                </c:pt>
                <c:pt idx="31">
                  <c:v>35749</c:v>
                </c:pt>
                <c:pt idx="32">
                  <c:v>37909</c:v>
                </c:pt>
              </c:numCache>
            </c:numRef>
          </c:xVal>
          <c:yVal>
            <c:numRef>
              <c:f>'trend at median stage'!$D$2:$D$181</c:f>
              <c:numCache>
                <c:formatCode>General</c:formatCode>
                <c:ptCount val="180"/>
                <c:pt idx="0">
                  <c:v>2.2650000000000001</c:v>
                </c:pt>
                <c:pt idx="1">
                  <c:v>3.9449999999999998</c:v>
                </c:pt>
                <c:pt idx="3">
                  <c:v>1.8320222979999992</c:v>
                </c:pt>
                <c:pt idx="4">
                  <c:v>1.9820000000000009</c:v>
                </c:pt>
                <c:pt idx="5">
                  <c:v>2.4246666666666665</c:v>
                </c:pt>
                <c:pt idx="6">
                  <c:v>1.488699974</c:v>
                </c:pt>
                <c:pt idx="7">
                  <c:v>3.5633000000000012</c:v>
                </c:pt>
                <c:pt idx="8">
                  <c:v>3.7421499999999988</c:v>
                </c:pt>
                <c:pt idx="9">
                  <c:v>4.0084999999999997</c:v>
                </c:pt>
                <c:pt idx="10">
                  <c:v>1.743902313999999</c:v>
                </c:pt>
                <c:pt idx="11">
                  <c:v>1.664740566833335</c:v>
                </c:pt>
                <c:pt idx="12">
                  <c:v>1.8351222994999992</c:v>
                </c:pt>
                <c:pt idx="13">
                  <c:v>1.6778438704999998</c:v>
                </c:pt>
                <c:pt idx="14">
                  <c:v>1.4151954934999984</c:v>
                </c:pt>
                <c:pt idx="15">
                  <c:v>2.5539999999999998</c:v>
                </c:pt>
                <c:pt idx="17">
                  <c:v>3.2650000000000001</c:v>
                </c:pt>
                <c:pt idx="18">
                  <c:v>2.2530000000000001</c:v>
                </c:pt>
                <c:pt idx="19">
                  <c:v>2.592499999999998</c:v>
                </c:pt>
                <c:pt idx="20">
                  <c:v>2.7629999999999999</c:v>
                </c:pt>
                <c:pt idx="21">
                  <c:v>1.6518333333333333</c:v>
                </c:pt>
                <c:pt idx="22">
                  <c:v>1.2005505080000001</c:v>
                </c:pt>
                <c:pt idx="23">
                  <c:v>1.4433003939999987</c:v>
                </c:pt>
                <c:pt idx="24">
                  <c:v>1.6043077910000001</c:v>
                </c:pt>
                <c:pt idx="25">
                  <c:v>1.7255781289999998</c:v>
                </c:pt>
                <c:pt idx="26">
                  <c:v>1.8980000000000001</c:v>
                </c:pt>
                <c:pt idx="27">
                  <c:v>1.464999999999999</c:v>
                </c:pt>
                <c:pt idx="30">
                  <c:v>1.1540661430000001</c:v>
                </c:pt>
                <c:pt idx="31">
                  <c:v>3.2718333333333338</c:v>
                </c:pt>
                <c:pt idx="32">
                  <c:v>1.4107230816499992</c:v>
                </c:pt>
              </c:numCache>
            </c:numRef>
          </c:yVal>
        </c:ser>
        <c:axId val="148284160"/>
        <c:axId val="148285696"/>
      </c:scatterChart>
      <c:valAx>
        <c:axId val="148284160"/>
        <c:scaling>
          <c:orientation val="minMax"/>
        </c:scaling>
        <c:axPos val="b"/>
        <c:numFmt formatCode="yyyy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285696"/>
        <c:crosses val="autoZero"/>
        <c:crossBetween val="midCat"/>
      </c:valAx>
      <c:valAx>
        <c:axId val="14828569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TN 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284160"/>
        <c:crosses val="autoZero"/>
        <c:crossBetween val="midCat"/>
      </c:valAx>
    </c:plotArea>
    <c:plotVisOnly val="1"/>
  </c:chart>
  <c:spPr>
    <a:solidFill>
      <a:schemeClr val="bg1"/>
    </a:solidFill>
  </c:spPr>
  <c:txPr>
    <a:bodyPr/>
    <a:lstStyle/>
    <a:p>
      <a:pPr>
        <a:defRPr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Lochloosa</a:t>
            </a:r>
            <a:r>
              <a:rPr lang="en-US" dirty="0"/>
              <a:t> Lake </a:t>
            </a:r>
            <a:r>
              <a:rPr lang="en-US" dirty="0">
                <a:solidFill>
                  <a:srgbClr val="FF0000"/>
                </a:solidFill>
              </a:rPr>
              <a:t>TSI</a:t>
            </a:r>
            <a:r>
              <a:rPr lang="en-US" dirty="0"/>
              <a:t> at ±0.5 ft of the </a:t>
            </a:r>
            <a:r>
              <a:rPr lang="en-US" dirty="0" smtClean="0"/>
              <a:t>median </a:t>
            </a:r>
            <a:r>
              <a:rPr lang="en-US" dirty="0"/>
              <a:t>stage (56.85 ft NGVD) </a:t>
            </a:r>
          </a:p>
        </c:rich>
      </c:tx>
      <c:layout>
        <c:manualLayout>
          <c:xMode val="edge"/>
          <c:yMode val="edge"/>
          <c:x val="0.12201284018241695"/>
          <c:y val="3.8647342995169211E-3"/>
        </c:manualLayout>
      </c:layout>
    </c:title>
    <c:plotArea>
      <c:layout>
        <c:manualLayout>
          <c:layoutTarget val="inner"/>
          <c:xMode val="edge"/>
          <c:yMode val="edge"/>
          <c:x val="0.1387005274440648"/>
          <c:y val="0.20181642512077294"/>
          <c:w val="0.81553823184196628"/>
          <c:h val="0.64057331963939412"/>
        </c:manualLayout>
      </c:layout>
      <c:scatterChart>
        <c:scatterStyle val="lineMarker"/>
        <c:ser>
          <c:idx val="0"/>
          <c:order val="0"/>
          <c:tx>
            <c:strRef>
              <c:f>'trend at median stage'!$L$1</c:f>
              <c:strCache>
                <c:ptCount val="1"/>
                <c:pt idx="0">
                  <c:v>Chl &amp; Nutr TSI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4"/>
            <c:spPr>
              <a:solidFill>
                <a:schemeClr val="tx1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0.30740381270908856"/>
                  <c:y val="0.1468242991365213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200" baseline="0" dirty="0"/>
                      <a:t>y = -0.002x + 145.11
R² = </a:t>
                    </a:r>
                    <a:r>
                      <a:rPr lang="en-US" sz="1200" baseline="0" dirty="0" smtClean="0"/>
                      <a:t>0.1061</a:t>
                    </a:r>
                  </a:p>
                  <a:p>
                    <a:pPr>
                      <a:defRPr/>
                    </a:pPr>
                    <a:r>
                      <a:rPr lang="en-US" sz="1200" baseline="0" dirty="0" smtClean="0"/>
                      <a:t>P = 0.002</a:t>
                    </a:r>
                    <a:endParaRPr lang="en-US" sz="1200" dirty="0"/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'trend at median stage'!$B$2:$B$34</c:f>
              <c:numCache>
                <c:formatCode>m/d/yy;@</c:formatCode>
                <c:ptCount val="33"/>
                <c:pt idx="0">
                  <c:v>34561</c:v>
                </c:pt>
                <c:pt idx="1">
                  <c:v>36448</c:v>
                </c:pt>
                <c:pt idx="2">
                  <c:v>37636</c:v>
                </c:pt>
                <c:pt idx="3">
                  <c:v>38001</c:v>
                </c:pt>
                <c:pt idx="4">
                  <c:v>36387</c:v>
                </c:pt>
                <c:pt idx="5">
                  <c:v>34439</c:v>
                </c:pt>
                <c:pt idx="6">
                  <c:v>38183</c:v>
                </c:pt>
                <c:pt idx="7">
                  <c:v>39522</c:v>
                </c:pt>
                <c:pt idx="8">
                  <c:v>39675</c:v>
                </c:pt>
                <c:pt idx="9">
                  <c:v>37179</c:v>
                </c:pt>
                <c:pt idx="10">
                  <c:v>38975</c:v>
                </c:pt>
                <c:pt idx="11">
                  <c:v>38092</c:v>
                </c:pt>
                <c:pt idx="12">
                  <c:v>38032</c:v>
                </c:pt>
                <c:pt idx="13">
                  <c:v>37970</c:v>
                </c:pt>
                <c:pt idx="14">
                  <c:v>38944</c:v>
                </c:pt>
                <c:pt idx="15">
                  <c:v>34408</c:v>
                </c:pt>
                <c:pt idx="16">
                  <c:v>36356</c:v>
                </c:pt>
                <c:pt idx="17">
                  <c:v>36326</c:v>
                </c:pt>
                <c:pt idx="18">
                  <c:v>34380</c:v>
                </c:pt>
                <c:pt idx="19">
                  <c:v>35718</c:v>
                </c:pt>
                <c:pt idx="20">
                  <c:v>34592</c:v>
                </c:pt>
                <c:pt idx="21">
                  <c:v>35688</c:v>
                </c:pt>
                <c:pt idx="22">
                  <c:v>38913</c:v>
                </c:pt>
                <c:pt idx="23">
                  <c:v>37940</c:v>
                </c:pt>
                <c:pt idx="24">
                  <c:v>38214</c:v>
                </c:pt>
                <c:pt idx="25">
                  <c:v>38061</c:v>
                </c:pt>
                <c:pt idx="26">
                  <c:v>37726</c:v>
                </c:pt>
                <c:pt idx="27">
                  <c:v>37848</c:v>
                </c:pt>
                <c:pt idx="28">
                  <c:v>37879</c:v>
                </c:pt>
                <c:pt idx="29">
                  <c:v>36295</c:v>
                </c:pt>
                <c:pt idx="30">
                  <c:v>38883</c:v>
                </c:pt>
                <c:pt idx="31">
                  <c:v>35749</c:v>
                </c:pt>
                <c:pt idx="32">
                  <c:v>37909</c:v>
                </c:pt>
              </c:numCache>
            </c:numRef>
          </c:xVal>
          <c:yVal>
            <c:numRef>
              <c:f>'trend at median stage'!$L$2:$L$34</c:f>
              <c:numCache>
                <c:formatCode>General</c:formatCode>
                <c:ptCount val="33"/>
                <c:pt idx="0">
                  <c:v>72.325356626866025</c:v>
                </c:pt>
                <c:pt idx="1">
                  <c:v>87.038963466801732</c:v>
                </c:pt>
                <c:pt idx="2">
                  <c:v>#N/A</c:v>
                </c:pt>
                <c:pt idx="3">
                  <c:v>65.314276614482978</c:v>
                </c:pt>
                <c:pt idx="4">
                  <c:v>69.706649339014874</c:v>
                </c:pt>
                <c:pt idx="6">
                  <c:v>59.873378748213447</c:v>
                </c:pt>
                <c:pt idx="7">
                  <c:v>86.320956345227756</c:v>
                </c:pt>
                <c:pt idx="8">
                  <c:v>82.701470632271338</c:v>
                </c:pt>
                <c:pt idx="9">
                  <c:v>80.643779975618685</c:v>
                </c:pt>
                <c:pt idx="10">
                  <c:v>72.825406871963338</c:v>
                </c:pt>
                <c:pt idx="11">
                  <c:v>67.763832061475455</c:v>
                </c:pt>
                <c:pt idx="12">
                  <c:v>67.097703695667789</c:v>
                </c:pt>
                <c:pt idx="13">
                  <c:v>63.129481063459544</c:v>
                </c:pt>
                <c:pt idx="14">
                  <c:v>68.585250322021494</c:v>
                </c:pt>
                <c:pt idx="15">
                  <c:v>79.648613007407732</c:v>
                </c:pt>
                <c:pt idx="16">
                  <c:v>#N/A</c:v>
                </c:pt>
                <c:pt idx="17">
                  <c:v>82.079795571078151</c:v>
                </c:pt>
                <c:pt idx="18">
                  <c:v>66.832199436426507</c:v>
                </c:pt>
                <c:pt idx="19">
                  <c:v>77.170075636528452</c:v>
                </c:pt>
                <c:pt idx="20">
                  <c:v>80.869061239096283</c:v>
                </c:pt>
                <c:pt idx="21">
                  <c:v>70.610440234537649</c:v>
                </c:pt>
                <c:pt idx="22">
                  <c:v>58.996481122329627</c:v>
                </c:pt>
                <c:pt idx="23">
                  <c:v>62.325483005337944</c:v>
                </c:pt>
                <c:pt idx="24">
                  <c:v>63.450750141433986</c:v>
                </c:pt>
                <c:pt idx="25">
                  <c:v>60.495405503004406</c:v>
                </c:pt>
                <c:pt idx="26">
                  <c:v>49.569324696176132</c:v>
                </c:pt>
                <c:pt idx="27">
                  <c:v>62.463666247769645</c:v>
                </c:pt>
                <c:pt idx="28">
                  <c:v>#N/A</c:v>
                </c:pt>
                <c:pt idx="29">
                  <c:v>#N/A</c:v>
                </c:pt>
                <c:pt idx="30">
                  <c:v>58.470064251535995</c:v>
                </c:pt>
                <c:pt idx="31">
                  <c:v>82.243849429063076</c:v>
                </c:pt>
                <c:pt idx="32">
                  <c:v>59.927926085946218</c:v>
                </c:pt>
              </c:numCache>
            </c:numRef>
          </c:yVal>
        </c:ser>
        <c:axId val="148329216"/>
        <c:axId val="148330752"/>
      </c:scatterChart>
      <c:valAx>
        <c:axId val="148329216"/>
        <c:scaling>
          <c:orientation val="minMax"/>
        </c:scaling>
        <c:axPos val="b"/>
        <c:numFmt formatCode="yyyy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330752"/>
        <c:crosses val="autoZero"/>
        <c:crossBetween val="midCat"/>
      </c:valAx>
      <c:valAx>
        <c:axId val="1483307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TSI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329216"/>
        <c:crosses val="autoZero"/>
        <c:crossBetween val="midCat"/>
      </c:valAx>
    </c:plotArea>
    <c:plotVisOnly val="1"/>
  </c:chart>
  <c:spPr>
    <a:solidFill>
      <a:schemeClr val="bg1"/>
    </a:solidFill>
  </c:spPr>
  <c:txPr>
    <a:bodyPr/>
    <a:lstStyle/>
    <a:p>
      <a:pPr>
        <a:defRPr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Lochloosa</a:t>
            </a:r>
            <a:r>
              <a:rPr lang="en-US" dirty="0"/>
              <a:t> Lake </a:t>
            </a:r>
            <a:r>
              <a:rPr lang="en-US" dirty="0">
                <a:solidFill>
                  <a:srgbClr val="FF0000"/>
                </a:solidFill>
              </a:rPr>
              <a:t>TP</a:t>
            </a:r>
            <a:r>
              <a:rPr lang="en-US" dirty="0"/>
              <a:t> concentration at ±0.5 ft of the </a:t>
            </a:r>
            <a:r>
              <a:rPr lang="en-US" dirty="0" smtClean="0"/>
              <a:t>median </a:t>
            </a:r>
            <a:r>
              <a:rPr lang="en-US" dirty="0"/>
              <a:t>stage (56.85 ft NGVD)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2811118705986591"/>
          <c:y val="0.21022182350420204"/>
          <c:w val="0.83109532131068065"/>
          <c:h val="0.65816498138805035"/>
        </c:manualLayout>
      </c:layout>
      <c:scatterChart>
        <c:scatterStyle val="lineMarker"/>
        <c:ser>
          <c:idx val="0"/>
          <c:order val="0"/>
          <c:tx>
            <c:strRef>
              <c:f>'trend at median stage'!$E$1</c:f>
              <c:strCache>
                <c:ptCount val="1"/>
                <c:pt idx="0">
                  <c:v>TP (mg/L)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4"/>
            <c:spPr>
              <a:solidFill>
                <a:schemeClr val="tx1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0.51010685577619042"/>
                  <c:y val="-0.18511075406700844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pt-BR" baseline="0" dirty="0"/>
                      <a:t>y = 4E-06x - 0.0677
R² = </a:t>
                    </a:r>
                    <a:r>
                      <a:rPr lang="pt-BR" baseline="0" dirty="0" smtClean="0"/>
                      <a:t>0.0332</a:t>
                    </a:r>
                  </a:p>
                  <a:p>
                    <a:pPr>
                      <a:defRPr sz="1200"/>
                    </a:pPr>
                    <a:r>
                      <a:rPr lang="pt-BR" baseline="0" dirty="0" smtClean="0"/>
                      <a:t>P = 0.651</a:t>
                    </a:r>
                    <a:endParaRPr lang="pt-BR" dirty="0"/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'trend at median stage'!$B$2:$B$34</c:f>
              <c:numCache>
                <c:formatCode>m/d/yy;@</c:formatCode>
                <c:ptCount val="33"/>
                <c:pt idx="0">
                  <c:v>34561</c:v>
                </c:pt>
                <c:pt idx="1">
                  <c:v>36448</c:v>
                </c:pt>
                <c:pt idx="2">
                  <c:v>37636</c:v>
                </c:pt>
                <c:pt idx="3">
                  <c:v>38001</c:v>
                </c:pt>
                <c:pt idx="4">
                  <c:v>36387</c:v>
                </c:pt>
                <c:pt idx="5">
                  <c:v>34439</c:v>
                </c:pt>
                <c:pt idx="6">
                  <c:v>38183</c:v>
                </c:pt>
                <c:pt idx="7">
                  <c:v>39522</c:v>
                </c:pt>
                <c:pt idx="8">
                  <c:v>39675</c:v>
                </c:pt>
                <c:pt idx="9">
                  <c:v>37179</c:v>
                </c:pt>
                <c:pt idx="10">
                  <c:v>38975</c:v>
                </c:pt>
                <c:pt idx="11">
                  <c:v>38092</c:v>
                </c:pt>
                <c:pt idx="12">
                  <c:v>38032</c:v>
                </c:pt>
                <c:pt idx="13">
                  <c:v>37970</c:v>
                </c:pt>
                <c:pt idx="14">
                  <c:v>38944</c:v>
                </c:pt>
                <c:pt idx="15">
                  <c:v>34408</c:v>
                </c:pt>
                <c:pt idx="16">
                  <c:v>36356</c:v>
                </c:pt>
                <c:pt idx="17">
                  <c:v>36326</c:v>
                </c:pt>
                <c:pt idx="18">
                  <c:v>34380</c:v>
                </c:pt>
                <c:pt idx="19">
                  <c:v>35718</c:v>
                </c:pt>
                <c:pt idx="20">
                  <c:v>34592</c:v>
                </c:pt>
                <c:pt idx="21">
                  <c:v>35688</c:v>
                </c:pt>
                <c:pt idx="22">
                  <c:v>38913</c:v>
                </c:pt>
                <c:pt idx="23">
                  <c:v>37940</c:v>
                </c:pt>
                <c:pt idx="24">
                  <c:v>38214</c:v>
                </c:pt>
                <c:pt idx="25">
                  <c:v>38061</c:v>
                </c:pt>
                <c:pt idx="26">
                  <c:v>37726</c:v>
                </c:pt>
                <c:pt idx="27">
                  <c:v>37848</c:v>
                </c:pt>
                <c:pt idx="28">
                  <c:v>37879</c:v>
                </c:pt>
                <c:pt idx="29">
                  <c:v>36295</c:v>
                </c:pt>
                <c:pt idx="30">
                  <c:v>38883</c:v>
                </c:pt>
                <c:pt idx="31">
                  <c:v>35749</c:v>
                </c:pt>
                <c:pt idx="32">
                  <c:v>37909</c:v>
                </c:pt>
              </c:numCache>
            </c:numRef>
          </c:xVal>
          <c:yVal>
            <c:numRef>
              <c:f>'trend at median stage'!$E$2:$E$34</c:f>
              <c:numCache>
                <c:formatCode>General</c:formatCode>
                <c:ptCount val="33"/>
                <c:pt idx="0">
                  <c:v>5.6000000000000001E-2</c:v>
                </c:pt>
                <c:pt idx="1">
                  <c:v>9.1000000000000025E-2</c:v>
                </c:pt>
                <c:pt idx="2">
                  <c:v>#N/A</c:v>
                </c:pt>
                <c:pt idx="3">
                  <c:v>5.4539868500000005E-2</c:v>
                </c:pt>
                <c:pt idx="4">
                  <c:v>7.9000000000000237E-2</c:v>
                </c:pt>
                <c:pt idx="5">
                  <c:v>8.5333333333333344E-2</c:v>
                </c:pt>
                <c:pt idx="6">
                  <c:v>5.2185386E-2</c:v>
                </c:pt>
                <c:pt idx="7">
                  <c:v>0.10475000000000002</c:v>
                </c:pt>
                <c:pt idx="8">
                  <c:v>6.4950000000000022E-2</c:v>
                </c:pt>
                <c:pt idx="9">
                  <c:v>6.1000000000000013E-2</c:v>
                </c:pt>
                <c:pt idx="10">
                  <c:v>0.14213829450000062</c:v>
                </c:pt>
                <c:pt idx="11">
                  <c:v>5.5255903333333384E-2</c:v>
                </c:pt>
                <c:pt idx="12">
                  <c:v>4.8900444000000022E-2</c:v>
                </c:pt>
                <c:pt idx="13">
                  <c:v>4.5693092000000032E-2</c:v>
                </c:pt>
                <c:pt idx="14">
                  <c:v>0.14405084400000001</c:v>
                </c:pt>
                <c:pt idx="15">
                  <c:v>8.2666666666667069E-2</c:v>
                </c:pt>
                <c:pt idx="16">
                  <c:v>#N/A</c:v>
                </c:pt>
                <c:pt idx="17">
                  <c:v>8.8000000000000064E-2</c:v>
                </c:pt>
                <c:pt idx="18">
                  <c:v>8.7000000000000022E-2</c:v>
                </c:pt>
                <c:pt idx="19">
                  <c:v>8.8000000000000064E-2</c:v>
                </c:pt>
                <c:pt idx="20">
                  <c:v>6.9000010000000139E-2</c:v>
                </c:pt>
                <c:pt idx="21">
                  <c:v>3.8333333333333351E-2</c:v>
                </c:pt>
                <c:pt idx="22">
                  <c:v>0.14674733600000106</c:v>
                </c:pt>
                <c:pt idx="23">
                  <c:v>4.0227413500000003E-2</c:v>
                </c:pt>
                <c:pt idx="24">
                  <c:v>5.4370780666666722E-2</c:v>
                </c:pt>
                <c:pt idx="25">
                  <c:v>6.0243321500000002E-2</c:v>
                </c:pt>
                <c:pt idx="26">
                  <c:v>2.9000000000000001E-2</c:v>
                </c:pt>
                <c:pt idx="27">
                  <c:v>3.9000000000000014E-2</c:v>
                </c:pt>
                <c:pt idx="28">
                  <c:v>#N/A</c:v>
                </c:pt>
                <c:pt idx="29">
                  <c:v>#N/A</c:v>
                </c:pt>
                <c:pt idx="30">
                  <c:v>0.15291189400000077</c:v>
                </c:pt>
                <c:pt idx="31">
                  <c:v>7.7000000000000013E-2</c:v>
                </c:pt>
                <c:pt idx="32">
                  <c:v>3.8227225000000004E-2</c:v>
                </c:pt>
              </c:numCache>
            </c:numRef>
          </c:yVal>
        </c:ser>
        <c:axId val="148381056"/>
        <c:axId val="148399232"/>
      </c:scatterChart>
      <c:valAx>
        <c:axId val="148381056"/>
        <c:scaling>
          <c:orientation val="minMax"/>
        </c:scaling>
        <c:axPos val="b"/>
        <c:numFmt formatCode="yyyy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399232"/>
        <c:crosses val="autoZero"/>
        <c:crossBetween val="midCat"/>
      </c:valAx>
      <c:valAx>
        <c:axId val="1483992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TP 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381056"/>
        <c:crosses val="autoZero"/>
        <c:crossBetween val="midCat"/>
      </c:valAx>
    </c:plotArea>
    <c:plotVisOnly val="1"/>
  </c:chart>
  <c:spPr>
    <a:solidFill>
      <a:schemeClr val="bg1"/>
    </a:solidFill>
  </c:spPr>
  <c:txPr>
    <a:bodyPr/>
    <a:lstStyle/>
    <a:p>
      <a:pPr>
        <a:defRPr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1423118985126882E-2"/>
          <c:y val="2.0563249021045952E-2"/>
          <c:w val="0.88340668560124713"/>
          <c:h val="0.81390191051700123"/>
        </c:manualLayout>
      </c:layout>
      <c:barChart>
        <c:barDir val="col"/>
        <c:grouping val="clustered"/>
        <c:ser>
          <c:idx val="0"/>
          <c:order val="0"/>
          <c:tx>
            <c:strRef>
              <c:f>'OL_status '!$E$3</c:f>
              <c:strCache>
                <c:ptCount val="1"/>
                <c:pt idx="0">
                  <c:v>2004 - 2009 Average</c:v>
                </c:pt>
              </c:strCache>
            </c:strRef>
          </c:tx>
          <c:dLbls>
            <c:dLbl>
              <c:idx val="0"/>
              <c:layout>
                <c:manualLayout>
                  <c:x val="-1.5277777777777781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1.8055555555555505E-2"/>
                  <c:y val="2.0218264925815732E-3"/>
                </c:manualLayout>
              </c:layout>
              <c:showVal val="1"/>
            </c:dLbl>
            <c:dLbl>
              <c:idx val="2"/>
              <c:layout>
                <c:manualLayout>
                  <c:x val="-2.0833333333333398E-2"/>
                  <c:y val="4.0436529851632349E-3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>
                        <a:solidFill>
                          <a:schemeClr val="accent2"/>
                        </a:solidFill>
                      </a:rPr>
                      <a:t>69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'OL_status '!$F$8:$H$8</c:f>
                <c:numCache>
                  <c:formatCode>General</c:formatCode>
                  <c:ptCount val="3"/>
                  <c:pt idx="0">
                    <c:v>197</c:v>
                  </c:pt>
                  <c:pt idx="1">
                    <c:v>157.78076154169997</c:v>
                  </c:pt>
                  <c:pt idx="2">
                    <c:v>22</c:v>
                  </c:pt>
                </c:numCache>
              </c:numRef>
            </c:plus>
            <c:minus>
              <c:numRef>
                <c:f>'OL_status '!$F$7:$H$7</c:f>
                <c:numCache>
                  <c:formatCode>General</c:formatCode>
                  <c:ptCount val="3"/>
                  <c:pt idx="0">
                    <c:v>91</c:v>
                  </c:pt>
                  <c:pt idx="1">
                    <c:v>41.644620000000003</c:v>
                  </c:pt>
                  <c:pt idx="2">
                    <c:v>17</c:v>
                  </c:pt>
                </c:numCache>
              </c:numRef>
            </c:minus>
            <c:spPr>
              <a:ln w="25400"/>
            </c:spPr>
          </c:errBars>
          <c:cat>
            <c:strRef>
              <c:f>'OL_status '!$F$2:$H$2</c:f>
              <c:strCache>
                <c:ptCount val="3"/>
                <c:pt idx="0">
                  <c:v>TP (µg/L)</c:v>
                </c:pt>
                <c:pt idx="1">
                  <c:v>Chl-a (µg/L)</c:v>
                </c:pt>
                <c:pt idx="2">
                  <c:v>TSI</c:v>
                </c:pt>
              </c:strCache>
            </c:strRef>
          </c:cat>
          <c:val>
            <c:numRef>
              <c:f>'OL_status '!$F$3:$H$3</c:f>
              <c:numCache>
                <c:formatCode>General</c:formatCode>
                <c:ptCount val="3"/>
                <c:pt idx="0">
                  <c:v>125</c:v>
                </c:pt>
                <c:pt idx="1">
                  <c:v>45</c:v>
                </c:pt>
                <c:pt idx="2">
                  <c:v>69</c:v>
                </c:pt>
              </c:numCache>
            </c:numRef>
          </c:val>
        </c:ser>
        <c:ser>
          <c:idx val="1"/>
          <c:order val="1"/>
          <c:tx>
            <c:strRef>
              <c:f>'OL_status '!$E$4</c:f>
              <c:strCache>
                <c:ptCount val="1"/>
                <c:pt idx="0">
                  <c:v>Target</c:v>
                </c:pt>
              </c:strCache>
            </c:strRef>
          </c:tx>
          <c:dLbls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Val val="1"/>
          </c:dLbls>
          <c:cat>
            <c:strRef>
              <c:f>'OL_status '!$F$2:$H$2</c:f>
              <c:strCache>
                <c:ptCount val="3"/>
                <c:pt idx="0">
                  <c:v>TP (µg/L)</c:v>
                </c:pt>
                <c:pt idx="1">
                  <c:v>Chl-a (µg/L)</c:v>
                </c:pt>
                <c:pt idx="2">
                  <c:v>TSI</c:v>
                </c:pt>
              </c:strCache>
            </c:strRef>
          </c:cat>
          <c:val>
            <c:numRef>
              <c:f>'OL_status '!$F$4:$H$4</c:f>
              <c:numCache>
                <c:formatCode>General</c:formatCode>
                <c:ptCount val="3"/>
                <c:pt idx="0">
                  <c:v>31</c:v>
                </c:pt>
                <c:pt idx="1">
                  <c:v>24</c:v>
                </c:pt>
                <c:pt idx="2">
                  <c:v>60</c:v>
                </c:pt>
              </c:numCache>
            </c:numRef>
          </c:val>
        </c:ser>
        <c:axId val="148409728"/>
        <c:axId val="148427904"/>
      </c:barChart>
      <c:catAx>
        <c:axId val="148409728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148427904"/>
        <c:crosses val="autoZero"/>
        <c:auto val="1"/>
        <c:lblAlgn val="ctr"/>
        <c:lblOffset val="100"/>
      </c:catAx>
      <c:valAx>
        <c:axId val="148427904"/>
        <c:scaling>
          <c:orientation val="minMax"/>
        </c:scaling>
        <c:axPos val="l"/>
        <c:majorGridlines/>
        <c:numFmt formatCode="General" sourceLinked="1"/>
        <c:tickLblPos val="nextTo"/>
        <c:spPr>
          <a:ln w="25400"/>
        </c:spPr>
        <c:txPr>
          <a:bodyPr/>
          <a:lstStyle/>
          <a:p>
            <a:pPr>
              <a:defRPr sz="2400">
                <a:latin typeface="+mj-lt"/>
              </a:defRPr>
            </a:pPr>
            <a:endParaRPr lang="en-US"/>
          </a:p>
        </c:txPr>
        <c:crossAx val="148409728"/>
        <c:crosses val="autoZero"/>
        <c:crossBetween val="between"/>
      </c:valAx>
      <c:spPr>
        <a:ln w="25400">
          <a:solidFill>
            <a:sysClr val="windowText" lastClr="000000">
              <a:tint val="75000"/>
              <a:shade val="95000"/>
              <a:satMod val="105000"/>
            </a:sysClr>
          </a:solidFill>
        </a:ln>
      </c:spPr>
    </c:plotArea>
    <c:legend>
      <c:legendPos val="r"/>
      <c:layout>
        <c:manualLayout>
          <c:xMode val="edge"/>
          <c:yMode val="edge"/>
          <c:x val="0.50560061242344956"/>
          <c:y val="3.4735138341487774E-2"/>
          <c:w val="0.40497331583552082"/>
          <c:h val="0.10612901577327168"/>
        </c:manualLayout>
      </c:layout>
      <c:spPr>
        <a:ln w="41275">
          <a:solidFill>
            <a:schemeClr val="tx1"/>
          </a:solidFill>
        </a:ln>
      </c:spPr>
    </c:legend>
    <c:plotVisOnly val="1"/>
  </c:chart>
  <c:spPr>
    <a:solidFill>
      <a:srgbClr val="FFFFFF"/>
    </a:solidFill>
  </c:spPr>
  <c:txPr>
    <a:bodyPr/>
    <a:lstStyle/>
    <a:p>
      <a:pPr>
        <a:defRPr sz="1600" b="1">
          <a:latin typeface="Arial Black" pitchFamily="34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8367546432062568E-2"/>
          <c:y val="3.875968992248062E-2"/>
          <c:w val="0.88340668560124669"/>
          <c:h val="0.81390191051700145"/>
        </c:manualLayout>
      </c:layout>
      <c:barChart>
        <c:barDir val="col"/>
        <c:grouping val="clustered"/>
        <c:ser>
          <c:idx val="0"/>
          <c:order val="0"/>
          <c:tx>
            <c:strRef>
              <c:f>'OL_status '!$E$3</c:f>
              <c:strCache>
                <c:ptCount val="1"/>
                <c:pt idx="0">
                  <c:v>2004 - 2009 Average</c:v>
                </c:pt>
              </c:strCache>
            </c:strRef>
          </c:tx>
          <c:dLbls>
            <c:dLbl>
              <c:idx val="0"/>
              <c:layout>
                <c:manualLayout>
                  <c:x val="-2.6388891774813236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'OL_status '!$I$8</c:f>
                <c:numCache>
                  <c:formatCode>General</c:formatCode>
                  <c:ptCount val="1"/>
                  <c:pt idx="0">
                    <c:v>1.9739999999999998</c:v>
                  </c:pt>
                </c:numCache>
              </c:numRef>
            </c:plus>
            <c:minus>
              <c:numRef>
                <c:f>'OL_status '!$I$7</c:f>
                <c:numCache>
                  <c:formatCode>General</c:formatCode>
                  <c:ptCount val="1"/>
                  <c:pt idx="0">
                    <c:v>1.3589999999999998</c:v>
                  </c:pt>
                </c:numCache>
              </c:numRef>
            </c:minus>
            <c:spPr>
              <a:ln w="25400"/>
            </c:spPr>
          </c:errBars>
          <c:cat>
            <c:strRef>
              <c:f>'OL_status '!$I$2</c:f>
              <c:strCache>
                <c:ptCount val="1"/>
                <c:pt idx="0">
                  <c:v>TN (mg/L)</c:v>
                </c:pt>
              </c:strCache>
            </c:strRef>
          </c:cat>
          <c:val>
            <c:numRef>
              <c:f>'OL_status '!$I$3</c:f>
              <c:numCache>
                <c:formatCode>General</c:formatCode>
                <c:ptCount val="1"/>
                <c:pt idx="0">
                  <c:v>2.1629999999999998</c:v>
                </c:pt>
              </c:numCache>
            </c:numRef>
          </c:val>
        </c:ser>
        <c:ser>
          <c:idx val="1"/>
          <c:order val="1"/>
          <c:tx>
            <c:strRef>
              <c:f>'OL_status '!$E$4</c:f>
              <c:strCache>
                <c:ptCount val="1"/>
                <c:pt idx="0">
                  <c:v>Target</c:v>
                </c:pt>
              </c:strCache>
            </c:strRef>
          </c:tx>
          <c:dLbls>
            <c:showVal val="1"/>
          </c:dLbls>
          <c:cat>
            <c:strRef>
              <c:f>'OL_status '!$I$2</c:f>
              <c:strCache>
                <c:ptCount val="1"/>
                <c:pt idx="0">
                  <c:v>TN (mg/L)</c:v>
                </c:pt>
              </c:strCache>
            </c:strRef>
          </c:cat>
          <c:val>
            <c:numRef>
              <c:f>'OL_status '!$I$4</c:f>
              <c:numCache>
                <c:formatCode>General</c:formatCode>
                <c:ptCount val="1"/>
              </c:numCache>
            </c:numRef>
          </c:val>
        </c:ser>
        <c:axId val="148541440"/>
        <c:axId val="148542976"/>
      </c:barChart>
      <c:catAx>
        <c:axId val="148541440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48542976"/>
        <c:crosses val="autoZero"/>
        <c:auto val="1"/>
        <c:lblAlgn val="ctr"/>
        <c:lblOffset val="100"/>
      </c:catAx>
      <c:valAx>
        <c:axId val="148542976"/>
        <c:scaling>
          <c:orientation val="minMax"/>
        </c:scaling>
        <c:axPos val="l"/>
        <c:majorGridlines/>
        <c:numFmt formatCode="General" sourceLinked="1"/>
        <c:tickLblPos val="nextTo"/>
        <c:spPr>
          <a:ln w="25400"/>
        </c:spPr>
        <c:txPr>
          <a:bodyPr/>
          <a:lstStyle/>
          <a:p>
            <a:pPr>
              <a:defRPr sz="2800"/>
            </a:pPr>
            <a:endParaRPr lang="en-US"/>
          </a:p>
        </c:txPr>
        <c:crossAx val="148541440"/>
        <c:crosses val="autoZero"/>
        <c:crossBetween val="between"/>
      </c:valAx>
      <c:spPr>
        <a:ln w="25400">
          <a:solidFill>
            <a:sysClr val="windowText" lastClr="000000">
              <a:tint val="75000"/>
              <a:shade val="95000"/>
              <a:satMod val="105000"/>
            </a:sysClr>
          </a:solidFill>
        </a:ln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39452027499128139"/>
          <c:y val="5.0158322802242312E-2"/>
          <c:w val="0.57025115597672282"/>
          <c:h val="0.15109218755063081"/>
        </c:manualLayout>
      </c:layout>
      <c:spPr>
        <a:ln w="41275">
          <a:solidFill>
            <a:schemeClr val="tx1"/>
          </a:solidFill>
        </a:ln>
      </c:spPr>
      <c:txPr>
        <a:bodyPr/>
        <a:lstStyle/>
        <a:p>
          <a:pPr>
            <a:defRPr sz="2800"/>
          </a:pPr>
          <a:endParaRPr lang="en-US"/>
        </a:p>
      </c:txPr>
    </c:legend>
    <c:plotVisOnly val="1"/>
  </c:chart>
  <c:spPr>
    <a:solidFill>
      <a:srgbClr val="FFFFFF"/>
    </a:solidFill>
  </c:spPr>
  <c:txPr>
    <a:bodyPr/>
    <a:lstStyle/>
    <a:p>
      <a:pPr>
        <a:defRPr sz="1600" b="1"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Orange Lake TSI at ±0.5 ft of the </a:t>
            </a:r>
            <a:r>
              <a:rPr lang="en-US" sz="1600" dirty="0" smtClean="0"/>
              <a:t>median </a:t>
            </a:r>
            <a:r>
              <a:rPr lang="en-US" sz="1600" dirty="0"/>
              <a:t>stage (56.43 ft NGVD) </a:t>
            </a:r>
          </a:p>
        </c:rich>
      </c:tx>
      <c:layout>
        <c:manualLayout>
          <c:xMode val="edge"/>
          <c:yMode val="edge"/>
          <c:x val="0.16597700082246863"/>
          <c:y val="0"/>
        </c:manualLayout>
      </c:layout>
    </c:title>
    <c:plotArea>
      <c:layout>
        <c:manualLayout>
          <c:layoutTarget val="inner"/>
          <c:xMode val="edge"/>
          <c:yMode val="edge"/>
          <c:x val="0.12067055127354313"/>
          <c:y val="0.20096006875631744"/>
          <c:w val="0.81719151023077463"/>
          <c:h val="0.66467776516657395"/>
        </c:manualLayout>
      </c:layout>
      <c:scatterChart>
        <c:scatterStyle val="lineMarker"/>
        <c:ser>
          <c:idx val="0"/>
          <c:order val="0"/>
          <c:tx>
            <c:strRef>
              <c:f>'trend at median stage'!$F$1</c:f>
              <c:strCache>
                <c:ptCount val="1"/>
                <c:pt idx="0">
                  <c:v>Chl &amp; Nutr TSI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4"/>
            <c:spPr>
              <a:solidFill>
                <a:srgbClr val="FF0000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2.6005528378720166E-2"/>
                  <c:y val="0.16433662982443323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/>
                      <a:t>y = 0.0018x - 3.3602
R² = 0.4232</a:t>
                    </a:r>
                  </a:p>
                  <a:p>
                    <a:pPr>
                      <a:defRPr sz="1200"/>
                    </a:pPr>
                    <a:r>
                      <a:rPr lang="en-US"/>
                      <a:t> p =0.009</a:t>
                    </a:r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'trend at median stage'!$B$2:$B$20</c:f>
              <c:numCache>
                <c:formatCode>mm/dd/yy;@</c:formatCode>
                <c:ptCount val="19"/>
                <c:pt idx="0">
                  <c:v>34380</c:v>
                </c:pt>
                <c:pt idx="1">
                  <c:v>34408</c:v>
                </c:pt>
                <c:pt idx="2">
                  <c:v>34439</c:v>
                </c:pt>
                <c:pt idx="3">
                  <c:v>34469</c:v>
                </c:pt>
                <c:pt idx="4">
                  <c:v>34530</c:v>
                </c:pt>
                <c:pt idx="5">
                  <c:v>34561</c:v>
                </c:pt>
                <c:pt idx="6">
                  <c:v>34592</c:v>
                </c:pt>
                <c:pt idx="7">
                  <c:v>35718</c:v>
                </c:pt>
                <c:pt idx="8">
                  <c:v>36326</c:v>
                </c:pt>
                <c:pt idx="9">
                  <c:v>36356</c:v>
                </c:pt>
                <c:pt idx="10">
                  <c:v>36387</c:v>
                </c:pt>
                <c:pt idx="11">
                  <c:v>36418</c:v>
                </c:pt>
                <c:pt idx="12">
                  <c:v>36448</c:v>
                </c:pt>
                <c:pt idx="13">
                  <c:v>36479</c:v>
                </c:pt>
                <c:pt idx="14">
                  <c:v>38944</c:v>
                </c:pt>
                <c:pt idx="15">
                  <c:v>38975</c:v>
                </c:pt>
                <c:pt idx="16">
                  <c:v>39005</c:v>
                </c:pt>
                <c:pt idx="17">
                  <c:v>39128</c:v>
                </c:pt>
                <c:pt idx="18">
                  <c:v>39156</c:v>
                </c:pt>
              </c:numCache>
            </c:numRef>
          </c:xVal>
          <c:yVal>
            <c:numRef>
              <c:f>'trend at median stage'!$F$2:$F$20</c:f>
              <c:numCache>
                <c:formatCode>General</c:formatCode>
                <c:ptCount val="19"/>
                <c:pt idx="0">
                  <c:v>59.499626195595866</c:v>
                </c:pt>
                <c:pt idx="1">
                  <c:v>59.531617220922193</c:v>
                </c:pt>
                <c:pt idx="3">
                  <c:v>51.971034506741944</c:v>
                </c:pt>
                <c:pt idx="4">
                  <c:v>59.210047674490845</c:v>
                </c:pt>
                <c:pt idx="5">
                  <c:v>60.626340170531442</c:v>
                </c:pt>
                <c:pt idx="6">
                  <c:v>62.110526527276498</c:v>
                </c:pt>
                <c:pt idx="7">
                  <c:v>63.586310573869504</c:v>
                </c:pt>
                <c:pt idx="8">
                  <c:v>67.031597596201749</c:v>
                </c:pt>
                <c:pt idx="9">
                  <c:v>#N/A</c:v>
                </c:pt>
                <c:pt idx="10">
                  <c:v>68.467395266886371</c:v>
                </c:pt>
                <c:pt idx="11">
                  <c:v>#N/A</c:v>
                </c:pt>
                <c:pt idx="12">
                  <c:v>66.234705309266985</c:v>
                </c:pt>
                <c:pt idx="13">
                  <c:v>#N/A</c:v>
                </c:pt>
                <c:pt idx="14">
                  <c:v>68.777667879679399</c:v>
                </c:pt>
                <c:pt idx="15">
                  <c:v>75.912451524377374</c:v>
                </c:pt>
                <c:pt idx="16">
                  <c:v>67.955251175125781</c:v>
                </c:pt>
                <c:pt idx="17">
                  <c:v>59.601520454181696</c:v>
                </c:pt>
                <c:pt idx="18">
                  <c:v>65.457822235204631</c:v>
                </c:pt>
              </c:numCache>
            </c:numRef>
          </c:yVal>
        </c:ser>
        <c:axId val="148580992"/>
        <c:axId val="148599168"/>
      </c:scatterChart>
      <c:valAx>
        <c:axId val="148580992"/>
        <c:scaling>
          <c:orientation val="minMax"/>
        </c:scaling>
        <c:axPos val="b"/>
        <c:numFmt formatCode="yyyy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599168"/>
        <c:crosses val="autoZero"/>
        <c:crossBetween val="midCat"/>
      </c:valAx>
      <c:valAx>
        <c:axId val="14859916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TSI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580992"/>
        <c:crosses val="autoZero"/>
        <c:crossBetween val="midCat"/>
      </c:valAx>
    </c:plotArea>
    <c:plotVisOnly val="1"/>
  </c:chart>
  <c:spPr>
    <a:solidFill>
      <a:schemeClr val="bg1"/>
    </a:solidFill>
  </c:spPr>
  <c:txPr>
    <a:bodyPr/>
    <a:lstStyle/>
    <a:p>
      <a:pPr>
        <a:defRPr sz="1000"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Orange Lake </a:t>
            </a:r>
            <a:r>
              <a:rPr lang="en-US" sz="1600" dirty="0" err="1"/>
              <a:t>Chl</a:t>
            </a:r>
            <a:r>
              <a:rPr lang="en-US" sz="1600" dirty="0"/>
              <a:t>-a concentration at ±0.5 ft of the long term median stage (56.43 ft NGVD) </a:t>
            </a:r>
          </a:p>
        </c:rich>
      </c:tx>
      <c:layout>
        <c:manualLayout>
          <c:xMode val="edge"/>
          <c:yMode val="edge"/>
          <c:x val="0.10659237584303201"/>
          <c:y val="1.5674968969183169E-2"/>
        </c:manualLayout>
      </c:layout>
    </c:title>
    <c:plotArea>
      <c:layout>
        <c:manualLayout>
          <c:layoutTarget val="inner"/>
          <c:xMode val="edge"/>
          <c:yMode val="edge"/>
          <c:x val="0.10148630312327039"/>
          <c:y val="0.23416284205793544"/>
          <c:w val="0.85734594943623454"/>
          <c:h val="0.59782638946009758"/>
        </c:manualLayout>
      </c:layout>
      <c:scatterChart>
        <c:scatterStyle val="lineMarker"/>
        <c:ser>
          <c:idx val="0"/>
          <c:order val="0"/>
          <c:tx>
            <c:strRef>
              <c:f>'trend at median stage'!$Q$1</c:f>
              <c:strCache>
                <c:ptCount val="1"/>
                <c:pt idx="0">
                  <c:v>Chl_a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4"/>
            <c:spPr>
              <a:solidFill>
                <a:srgbClr val="FF0000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7.4963461455901687E-2"/>
                  <c:y val="-0.16953525205928974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/>
                      <a:t>y = 0.0045x - 133.52
R² = 0.2972</a:t>
                    </a:r>
                  </a:p>
                  <a:p>
                    <a:pPr>
                      <a:defRPr sz="1200"/>
                    </a:pPr>
                    <a:r>
                      <a:rPr lang="en-US"/>
                      <a:t>P = 0.03</a:t>
                    </a:r>
                  </a:p>
                  <a:p>
                    <a:pPr>
                      <a:defRPr sz="1200"/>
                    </a:pPr>
                    <a:endParaRPr lang="en-US"/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'trend at median stage'!$P$2:$P$20</c:f>
              <c:numCache>
                <c:formatCode>mm/dd/yy;@</c:formatCode>
                <c:ptCount val="19"/>
                <c:pt idx="0">
                  <c:v>34380</c:v>
                </c:pt>
                <c:pt idx="1">
                  <c:v>34408</c:v>
                </c:pt>
                <c:pt idx="2">
                  <c:v>34439</c:v>
                </c:pt>
                <c:pt idx="3">
                  <c:v>34469</c:v>
                </c:pt>
                <c:pt idx="4">
                  <c:v>34530</c:v>
                </c:pt>
                <c:pt idx="5">
                  <c:v>34561</c:v>
                </c:pt>
                <c:pt idx="6">
                  <c:v>34592</c:v>
                </c:pt>
                <c:pt idx="7">
                  <c:v>35718</c:v>
                </c:pt>
                <c:pt idx="8">
                  <c:v>36326</c:v>
                </c:pt>
                <c:pt idx="9">
                  <c:v>36356</c:v>
                </c:pt>
                <c:pt idx="10">
                  <c:v>36387</c:v>
                </c:pt>
                <c:pt idx="11">
                  <c:v>36418</c:v>
                </c:pt>
                <c:pt idx="12">
                  <c:v>36448</c:v>
                </c:pt>
                <c:pt idx="13">
                  <c:v>36479</c:v>
                </c:pt>
                <c:pt idx="14">
                  <c:v>38944</c:v>
                </c:pt>
                <c:pt idx="15">
                  <c:v>38975</c:v>
                </c:pt>
                <c:pt idx="16">
                  <c:v>39005</c:v>
                </c:pt>
                <c:pt idx="17">
                  <c:v>39128</c:v>
                </c:pt>
                <c:pt idx="18">
                  <c:v>39156</c:v>
                </c:pt>
              </c:numCache>
            </c:numRef>
          </c:xVal>
          <c:yVal>
            <c:numRef>
              <c:f>'trend at median stage'!$Q$2:$Q$20</c:f>
              <c:numCache>
                <c:formatCode>General</c:formatCode>
                <c:ptCount val="19"/>
                <c:pt idx="0">
                  <c:v>19.779999999999987</c:v>
                </c:pt>
                <c:pt idx="1">
                  <c:v>18.577249999999989</c:v>
                </c:pt>
                <c:pt idx="2">
                  <c:v>12.384666666666702</c:v>
                </c:pt>
                <c:pt idx="3">
                  <c:v>8.7316666666666674</c:v>
                </c:pt>
                <c:pt idx="4">
                  <c:v>20.470750000000002</c:v>
                </c:pt>
                <c:pt idx="5">
                  <c:v>21.250249999999916</c:v>
                </c:pt>
                <c:pt idx="6">
                  <c:v>32.611000000000004</c:v>
                </c:pt>
                <c:pt idx="7">
                  <c:v>29.941083333333214</c:v>
                </c:pt>
                <c:pt idx="8">
                  <c:v>40.5306</c:v>
                </c:pt>
                <c:pt idx="10">
                  <c:v>30.81180000000009</c:v>
                </c:pt>
                <c:pt idx="12">
                  <c:v>38.080874999999999</c:v>
                </c:pt>
                <c:pt idx="14">
                  <c:v>32.081462575549871</c:v>
                </c:pt>
                <c:pt idx="15">
                  <c:v>79.365746348599515</c:v>
                </c:pt>
                <c:pt idx="16">
                  <c:v>41.585254267500005</c:v>
                </c:pt>
                <c:pt idx="17">
                  <c:v>15.263968990599999</c:v>
                </c:pt>
                <c:pt idx="18">
                  <c:v>31.60612788045</c:v>
                </c:pt>
              </c:numCache>
            </c:numRef>
          </c:yVal>
        </c:ser>
        <c:axId val="148624896"/>
        <c:axId val="148626432"/>
      </c:scatterChart>
      <c:valAx>
        <c:axId val="148624896"/>
        <c:scaling>
          <c:orientation val="minMax"/>
        </c:scaling>
        <c:axPos val="b"/>
        <c:numFmt formatCode="yyyy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626432"/>
        <c:crosses val="autoZero"/>
        <c:crossBetween val="midCat"/>
      </c:valAx>
      <c:valAx>
        <c:axId val="1486264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µg/L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624896"/>
        <c:crosses val="autoZero"/>
        <c:crossBetween val="midCat"/>
      </c:valAx>
    </c:plotArea>
    <c:plotVisOnly val="1"/>
  </c:chart>
  <c:spPr>
    <a:solidFill>
      <a:schemeClr val="bg1"/>
    </a:solidFill>
  </c:spPr>
  <c:txPr>
    <a:bodyPr/>
    <a:lstStyle/>
    <a:p>
      <a:pPr>
        <a:defRPr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ctr" rtl="0">
              <a:defRPr/>
            </a:pPr>
            <a:r>
              <a:rPr lang="en-US" sz="2400" dirty="0"/>
              <a:t>Orange Lake TP concentration at ±0.5 ft of the median stage (56.43 ft NGVD) 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'trend at median stage'!$E$1</c:f>
              <c:strCache>
                <c:ptCount val="1"/>
                <c:pt idx="0">
                  <c:v>TP (mg/L)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4"/>
            <c:spPr>
              <a:solidFill>
                <a:srgbClr val="FF0000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4.6874890638670168E-2"/>
                  <c:y val="-0.15922645086031031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pt-BR"/>
                      <a:t>y = 1E-05x - 0.4323
R² = 0.4574</a:t>
                    </a:r>
                  </a:p>
                  <a:p>
                    <a:pPr>
                      <a:defRPr sz="1800"/>
                    </a:pPr>
                    <a:r>
                      <a:rPr lang="pt-BR"/>
                      <a:t>P = 0.01</a:t>
                    </a:r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'trend at median stage'!$B$2:$B$20</c:f>
              <c:numCache>
                <c:formatCode>mm/dd/yy;@</c:formatCode>
                <c:ptCount val="19"/>
                <c:pt idx="0">
                  <c:v>34380</c:v>
                </c:pt>
                <c:pt idx="1">
                  <c:v>34408</c:v>
                </c:pt>
                <c:pt idx="2">
                  <c:v>34439</c:v>
                </c:pt>
                <c:pt idx="3">
                  <c:v>34469</c:v>
                </c:pt>
                <c:pt idx="4">
                  <c:v>34530</c:v>
                </c:pt>
                <c:pt idx="5">
                  <c:v>34561</c:v>
                </c:pt>
                <c:pt idx="6">
                  <c:v>34592</c:v>
                </c:pt>
                <c:pt idx="7">
                  <c:v>35718</c:v>
                </c:pt>
                <c:pt idx="8">
                  <c:v>36326</c:v>
                </c:pt>
                <c:pt idx="9">
                  <c:v>36356</c:v>
                </c:pt>
                <c:pt idx="10">
                  <c:v>36387</c:v>
                </c:pt>
                <c:pt idx="11">
                  <c:v>36418</c:v>
                </c:pt>
                <c:pt idx="12">
                  <c:v>36448</c:v>
                </c:pt>
                <c:pt idx="13">
                  <c:v>36479</c:v>
                </c:pt>
                <c:pt idx="14">
                  <c:v>38944</c:v>
                </c:pt>
                <c:pt idx="15">
                  <c:v>38975</c:v>
                </c:pt>
                <c:pt idx="16">
                  <c:v>39005</c:v>
                </c:pt>
                <c:pt idx="17">
                  <c:v>39128</c:v>
                </c:pt>
                <c:pt idx="18">
                  <c:v>39156</c:v>
                </c:pt>
              </c:numCache>
            </c:numRef>
          </c:xVal>
          <c:yVal>
            <c:numRef>
              <c:f>'trend at median stage'!$E$2:$E$20</c:f>
              <c:numCache>
                <c:formatCode>General</c:formatCode>
                <c:ptCount val="19"/>
                <c:pt idx="0">
                  <c:v>5.9333333333333731E-2</c:v>
                </c:pt>
                <c:pt idx="1">
                  <c:v>5.4749999999999993E-2</c:v>
                </c:pt>
                <c:pt idx="2">
                  <c:v>1.0000000000000039E-3</c:v>
                </c:pt>
                <c:pt idx="3">
                  <c:v>2.9333333333333392E-2</c:v>
                </c:pt>
                <c:pt idx="4">
                  <c:v>5.0250000000000003E-2</c:v>
                </c:pt>
                <c:pt idx="5">
                  <c:v>3.5500000000000004E-2</c:v>
                </c:pt>
                <c:pt idx="6">
                  <c:v>3.1000000000000052E-2</c:v>
                </c:pt>
                <c:pt idx="7">
                  <c:v>5.6599999999999998E-2</c:v>
                </c:pt>
                <c:pt idx="8">
                  <c:v>6.8000000000000019E-2</c:v>
                </c:pt>
                <c:pt idx="9">
                  <c:v>#N/A</c:v>
                </c:pt>
                <c:pt idx="10">
                  <c:v>5.5000000000000014E-2</c:v>
                </c:pt>
                <c:pt idx="11">
                  <c:v>#N/A</c:v>
                </c:pt>
                <c:pt idx="12">
                  <c:v>4.0000000000000022E-2</c:v>
                </c:pt>
                <c:pt idx="13">
                  <c:v>#N/A</c:v>
                </c:pt>
                <c:pt idx="14">
                  <c:v>0.16087818849999999</c:v>
                </c:pt>
                <c:pt idx="15">
                  <c:v>0.1422740965000005</c:v>
                </c:pt>
                <c:pt idx="16">
                  <c:v>7.8939549499999956E-2</c:v>
                </c:pt>
                <c:pt idx="17">
                  <c:v>3.9828093499999995E-2</c:v>
                </c:pt>
                <c:pt idx="18">
                  <c:v>8.2877457500000001E-2</c:v>
                </c:pt>
              </c:numCache>
            </c:numRef>
          </c:yVal>
        </c:ser>
        <c:axId val="149713664"/>
        <c:axId val="149715200"/>
      </c:scatterChart>
      <c:valAx>
        <c:axId val="149713664"/>
        <c:scaling>
          <c:orientation val="minMax"/>
        </c:scaling>
        <c:axPos val="b"/>
        <c:numFmt formatCode="yyyy" sourceLinked="0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49715200"/>
        <c:crosses val="autoZero"/>
        <c:crossBetween val="midCat"/>
      </c:valAx>
      <c:valAx>
        <c:axId val="1497152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49713664"/>
        <c:crosses val="autoZero"/>
        <c:crossBetween val="midCat"/>
      </c:valAx>
      <c:spPr>
        <a:solidFill>
          <a:srgbClr val="FFFFFF"/>
        </a:solidFill>
      </c:spPr>
    </c:plotArea>
    <c:plotVisOnly val="1"/>
  </c:chart>
  <c:spPr>
    <a:solidFill>
      <a:schemeClr val="bg1"/>
    </a:solidFill>
  </c:spPr>
  <c:txPr>
    <a:bodyPr/>
    <a:lstStyle/>
    <a:p>
      <a:pPr>
        <a:defRPr sz="1400">
          <a:latin typeface="Arial Black" pitchFamily="34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8367546432062568E-2"/>
          <c:y val="3.875968992248062E-2"/>
          <c:w val="0.88340668560124691"/>
          <c:h val="0.81390191051700134"/>
        </c:manualLayout>
      </c:layout>
      <c:barChart>
        <c:barDir val="col"/>
        <c:grouping val="clustered"/>
        <c:ser>
          <c:idx val="0"/>
          <c:order val="0"/>
          <c:tx>
            <c:strRef>
              <c:f>NL_status!$E$3</c:f>
              <c:strCache>
                <c:ptCount val="1"/>
                <c:pt idx="0">
                  <c:v>2004 - 2009 Average</c:v>
                </c:pt>
              </c:strCache>
            </c:strRef>
          </c:tx>
          <c:dLbls>
            <c:dLbl>
              <c:idx val="0"/>
              <c:layout>
                <c:manualLayout>
                  <c:x val="-5.6944450671965255E-2"/>
                  <c:y val="4.1882226848321434E-3"/>
                </c:manualLayout>
              </c:layout>
              <c:showVal val="1"/>
            </c:dLbl>
            <c:showVal val="1"/>
          </c:dLbls>
          <c:errBars>
            <c:errBarType val="both"/>
            <c:errValType val="cust"/>
            <c:plus>
              <c:numRef>
                <c:f>NL_status!$I$8</c:f>
                <c:numCache>
                  <c:formatCode>General</c:formatCode>
                  <c:ptCount val="1"/>
                  <c:pt idx="0">
                    <c:v>3.0785245450000054</c:v>
                  </c:pt>
                </c:numCache>
              </c:numRef>
            </c:plus>
            <c:minus>
              <c:numRef>
                <c:f>NL_status!$I$7</c:f>
                <c:numCache>
                  <c:formatCode>General</c:formatCode>
                  <c:ptCount val="1"/>
                  <c:pt idx="0">
                    <c:v>1.937796327999997</c:v>
                  </c:pt>
                </c:numCache>
              </c:numRef>
            </c:minus>
            <c:spPr>
              <a:ln w="25400"/>
            </c:spPr>
          </c:errBars>
          <c:cat>
            <c:strRef>
              <c:f>NL_status!$I$2</c:f>
              <c:strCache>
                <c:ptCount val="1"/>
                <c:pt idx="0">
                  <c:v>TN (mg/L)</c:v>
                </c:pt>
              </c:strCache>
            </c:strRef>
          </c:cat>
          <c:val>
            <c:numRef>
              <c:f>NL_status!$I$3</c:f>
              <c:numCache>
                <c:formatCode>General</c:formatCode>
                <c:ptCount val="1"/>
                <c:pt idx="0">
                  <c:v>3.1379999999999999</c:v>
                </c:pt>
              </c:numCache>
            </c:numRef>
          </c:val>
        </c:ser>
        <c:ser>
          <c:idx val="1"/>
          <c:order val="1"/>
          <c:tx>
            <c:strRef>
              <c:f>NL_status!$E$4</c:f>
              <c:strCache>
                <c:ptCount val="1"/>
                <c:pt idx="0">
                  <c:v>Target</c:v>
                </c:pt>
              </c:strCache>
            </c:strRef>
          </c:tx>
          <c:dLbls>
            <c:showVal val="1"/>
          </c:dLbls>
          <c:cat>
            <c:strRef>
              <c:f>NL_status!$I$2</c:f>
              <c:strCache>
                <c:ptCount val="1"/>
                <c:pt idx="0">
                  <c:v>TN (mg/L)</c:v>
                </c:pt>
              </c:strCache>
            </c:strRef>
          </c:cat>
          <c:val>
            <c:numRef>
              <c:f>NL_status!$I$4</c:f>
              <c:numCache>
                <c:formatCode>General</c:formatCode>
                <c:ptCount val="1"/>
                <c:pt idx="0">
                  <c:v>1.294</c:v>
                </c:pt>
              </c:numCache>
            </c:numRef>
          </c:val>
        </c:ser>
        <c:axId val="146254848"/>
        <c:axId val="146281216"/>
      </c:barChart>
      <c:catAx>
        <c:axId val="146254848"/>
        <c:scaling>
          <c:orientation val="minMax"/>
        </c:scaling>
        <c:axPos val="b"/>
        <c:tickLblPos val="nextTo"/>
        <c:crossAx val="146281216"/>
        <c:crosses val="autoZero"/>
        <c:auto val="1"/>
        <c:lblAlgn val="ctr"/>
        <c:lblOffset val="100"/>
      </c:catAx>
      <c:valAx>
        <c:axId val="146281216"/>
        <c:scaling>
          <c:orientation val="minMax"/>
        </c:scaling>
        <c:axPos val="l"/>
        <c:majorGridlines/>
        <c:numFmt formatCode="General" sourceLinked="1"/>
        <c:tickLblPos val="nextTo"/>
        <c:spPr>
          <a:ln w="25400"/>
        </c:spPr>
        <c:crossAx val="146254848"/>
        <c:crosses val="autoZero"/>
        <c:crossBetween val="between"/>
      </c:valAx>
      <c:spPr>
        <a:ln w="25400">
          <a:solidFill>
            <a:sysClr val="windowText" lastClr="000000">
              <a:tint val="75000"/>
              <a:shade val="95000"/>
              <a:satMod val="105000"/>
            </a:sysClr>
          </a:solidFill>
        </a:ln>
      </c:spPr>
    </c:plotArea>
    <c:legend>
      <c:legendPos val="r"/>
      <c:layout>
        <c:manualLayout>
          <c:xMode val="edge"/>
          <c:yMode val="edge"/>
          <c:x val="0.51813139962066856"/>
          <c:y val="5.0158322802242312E-2"/>
          <c:w val="0.41886225053174231"/>
          <c:h val="0.22920183045194234"/>
        </c:manualLayout>
      </c:layout>
      <c:spPr>
        <a:ln w="41275">
          <a:solidFill>
            <a:schemeClr val="tx1"/>
          </a:solidFill>
        </a:ln>
      </c:spPr>
    </c:legend>
    <c:plotVisOnly val="1"/>
  </c:chart>
  <c:spPr>
    <a:solidFill>
      <a:srgbClr val="FFFFFF"/>
    </a:solidFill>
  </c:spPr>
  <c:txPr>
    <a:bodyPr/>
    <a:lstStyle/>
    <a:p>
      <a:pPr>
        <a:defRPr sz="2400" b="1" baseline="0">
          <a:latin typeface="+mj-lt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strRef>
          <c:f>'MM TSI Calcs'!$D$5:$G$5</c:f>
          <c:strCache>
            <c:ptCount val="1"/>
            <c:pt idx="0">
              <c:v>Lake Orange Mean Monthly TSI</c:v>
            </c:pt>
          </c:strCache>
        </c:strRef>
      </c:tx>
      <c:layout>
        <c:manualLayout>
          <c:xMode val="edge"/>
          <c:yMode val="edge"/>
          <c:x val="0.33978717372796646"/>
          <c:y val="2.7375150094192741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800" b="1" i="0" u="none" strike="noStrike" baseline="0">
              <a:solidFill>
                <a:srgbClr val="FFFFFF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122995629835527"/>
          <c:y val="0.11272159433121454"/>
          <c:w val="0.85918078346143834"/>
          <c:h val="0.78260992635671234"/>
        </c:manualLayout>
      </c:layout>
      <c:lineChart>
        <c:grouping val="standard"/>
        <c:ser>
          <c:idx val="7"/>
          <c:order val="0"/>
          <c:tx>
            <c:strRef>
              <c:f>'MM TSI Calcs'!$W$9</c:f>
              <c:strCache>
                <c:ptCount val="1"/>
                <c:pt idx="0">
                  <c:v>Chl &amp; Nutr TSI</c:v>
                </c:pt>
              </c:strCache>
            </c:strRef>
          </c:tx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'MM TSI Calcs'!$M$10:$M$305</c:f>
              <c:numCache>
                <c:formatCode>m/d/yyyy</c:formatCode>
                <c:ptCount val="296"/>
                <c:pt idx="0">
                  <c:v>32874</c:v>
                </c:pt>
                <c:pt idx="1">
                  <c:v>40179</c:v>
                </c:pt>
                <c:pt idx="2">
                  <c:v>32888</c:v>
                </c:pt>
                <c:pt idx="3">
                  <c:v>32919</c:v>
                </c:pt>
                <c:pt idx="4">
                  <c:v>32947</c:v>
                </c:pt>
                <c:pt idx="5">
                  <c:v>32978</c:v>
                </c:pt>
                <c:pt idx="6">
                  <c:v>33008</c:v>
                </c:pt>
                <c:pt idx="7">
                  <c:v>33039</c:v>
                </c:pt>
                <c:pt idx="8">
                  <c:v>33069</c:v>
                </c:pt>
                <c:pt idx="9">
                  <c:v>33100</c:v>
                </c:pt>
                <c:pt idx="10">
                  <c:v>33131</c:v>
                </c:pt>
                <c:pt idx="11">
                  <c:v>33161</c:v>
                </c:pt>
                <c:pt idx="12">
                  <c:v>33222</c:v>
                </c:pt>
                <c:pt idx="13">
                  <c:v>33253</c:v>
                </c:pt>
                <c:pt idx="14">
                  <c:v>33284</c:v>
                </c:pt>
                <c:pt idx="15">
                  <c:v>33312</c:v>
                </c:pt>
                <c:pt idx="16">
                  <c:v>33343</c:v>
                </c:pt>
                <c:pt idx="17">
                  <c:v>33373</c:v>
                </c:pt>
                <c:pt idx="18">
                  <c:v>33404</c:v>
                </c:pt>
                <c:pt idx="19">
                  <c:v>33434</c:v>
                </c:pt>
                <c:pt idx="20">
                  <c:v>33465</c:v>
                </c:pt>
                <c:pt idx="21">
                  <c:v>33496</c:v>
                </c:pt>
                <c:pt idx="22">
                  <c:v>33526</c:v>
                </c:pt>
                <c:pt idx="23">
                  <c:v>33557</c:v>
                </c:pt>
                <c:pt idx="24">
                  <c:v>33587</c:v>
                </c:pt>
                <c:pt idx="25">
                  <c:v>33618</c:v>
                </c:pt>
                <c:pt idx="26">
                  <c:v>33649</c:v>
                </c:pt>
                <c:pt idx="27">
                  <c:v>33678</c:v>
                </c:pt>
                <c:pt idx="28">
                  <c:v>33709</c:v>
                </c:pt>
                <c:pt idx="29">
                  <c:v>33739</c:v>
                </c:pt>
                <c:pt idx="30">
                  <c:v>33770</c:v>
                </c:pt>
                <c:pt idx="31">
                  <c:v>33800</c:v>
                </c:pt>
                <c:pt idx="32">
                  <c:v>33831</c:v>
                </c:pt>
                <c:pt idx="33">
                  <c:v>33862</c:v>
                </c:pt>
                <c:pt idx="34">
                  <c:v>33892</c:v>
                </c:pt>
                <c:pt idx="35">
                  <c:v>33923</c:v>
                </c:pt>
                <c:pt idx="36">
                  <c:v>33953</c:v>
                </c:pt>
                <c:pt idx="37">
                  <c:v>33984</c:v>
                </c:pt>
                <c:pt idx="38">
                  <c:v>34015</c:v>
                </c:pt>
                <c:pt idx="39">
                  <c:v>34043</c:v>
                </c:pt>
                <c:pt idx="40">
                  <c:v>34074</c:v>
                </c:pt>
                <c:pt idx="41">
                  <c:v>34104</c:v>
                </c:pt>
                <c:pt idx="42">
                  <c:v>34135</c:v>
                </c:pt>
                <c:pt idx="43">
                  <c:v>34165</c:v>
                </c:pt>
                <c:pt idx="44">
                  <c:v>34196</c:v>
                </c:pt>
                <c:pt idx="45">
                  <c:v>34227</c:v>
                </c:pt>
                <c:pt idx="46">
                  <c:v>34257</c:v>
                </c:pt>
                <c:pt idx="47">
                  <c:v>34288</c:v>
                </c:pt>
                <c:pt idx="48">
                  <c:v>34318</c:v>
                </c:pt>
                <c:pt idx="49">
                  <c:v>34349</c:v>
                </c:pt>
                <c:pt idx="50">
                  <c:v>34380</c:v>
                </c:pt>
                <c:pt idx="51">
                  <c:v>34408</c:v>
                </c:pt>
                <c:pt idx="52">
                  <c:v>34439</c:v>
                </c:pt>
                <c:pt idx="53">
                  <c:v>34469</c:v>
                </c:pt>
                <c:pt idx="54">
                  <c:v>34500</c:v>
                </c:pt>
                <c:pt idx="55">
                  <c:v>34530</c:v>
                </c:pt>
                <c:pt idx="56">
                  <c:v>34561</c:v>
                </c:pt>
                <c:pt idx="57">
                  <c:v>34592</c:v>
                </c:pt>
                <c:pt idx="58">
                  <c:v>34622</c:v>
                </c:pt>
                <c:pt idx="59">
                  <c:v>34653</c:v>
                </c:pt>
                <c:pt idx="60">
                  <c:v>34683</c:v>
                </c:pt>
                <c:pt idx="61">
                  <c:v>34714</c:v>
                </c:pt>
                <c:pt idx="62">
                  <c:v>34745</c:v>
                </c:pt>
                <c:pt idx="63">
                  <c:v>34773</c:v>
                </c:pt>
                <c:pt idx="64">
                  <c:v>34804</c:v>
                </c:pt>
                <c:pt idx="65">
                  <c:v>34834</c:v>
                </c:pt>
                <c:pt idx="66">
                  <c:v>34865</c:v>
                </c:pt>
                <c:pt idx="67">
                  <c:v>34895</c:v>
                </c:pt>
                <c:pt idx="68">
                  <c:v>34926</c:v>
                </c:pt>
                <c:pt idx="69">
                  <c:v>34957</c:v>
                </c:pt>
                <c:pt idx="70">
                  <c:v>34987</c:v>
                </c:pt>
                <c:pt idx="71">
                  <c:v>35018</c:v>
                </c:pt>
                <c:pt idx="72">
                  <c:v>35048</c:v>
                </c:pt>
                <c:pt idx="73">
                  <c:v>35079</c:v>
                </c:pt>
                <c:pt idx="74">
                  <c:v>35110</c:v>
                </c:pt>
                <c:pt idx="75">
                  <c:v>35139</c:v>
                </c:pt>
                <c:pt idx="76">
                  <c:v>35170</c:v>
                </c:pt>
                <c:pt idx="77">
                  <c:v>35200</c:v>
                </c:pt>
                <c:pt idx="78">
                  <c:v>35231</c:v>
                </c:pt>
                <c:pt idx="79">
                  <c:v>35261</c:v>
                </c:pt>
                <c:pt idx="80">
                  <c:v>35292</c:v>
                </c:pt>
                <c:pt idx="81">
                  <c:v>35323</c:v>
                </c:pt>
                <c:pt idx="82">
                  <c:v>35353</c:v>
                </c:pt>
                <c:pt idx="83">
                  <c:v>35384</c:v>
                </c:pt>
                <c:pt idx="84">
                  <c:v>35414</c:v>
                </c:pt>
                <c:pt idx="85">
                  <c:v>35445</c:v>
                </c:pt>
                <c:pt idx="86">
                  <c:v>35476</c:v>
                </c:pt>
                <c:pt idx="87">
                  <c:v>35504</c:v>
                </c:pt>
                <c:pt idx="88">
                  <c:v>35535</c:v>
                </c:pt>
                <c:pt idx="89">
                  <c:v>35565</c:v>
                </c:pt>
                <c:pt idx="90">
                  <c:v>35596</c:v>
                </c:pt>
                <c:pt idx="91">
                  <c:v>35626</c:v>
                </c:pt>
                <c:pt idx="92">
                  <c:v>35657</c:v>
                </c:pt>
                <c:pt idx="93">
                  <c:v>35688</c:v>
                </c:pt>
                <c:pt idx="94">
                  <c:v>35718</c:v>
                </c:pt>
                <c:pt idx="95">
                  <c:v>35749</c:v>
                </c:pt>
                <c:pt idx="96">
                  <c:v>35779</c:v>
                </c:pt>
                <c:pt idx="97">
                  <c:v>35810</c:v>
                </c:pt>
                <c:pt idx="98">
                  <c:v>35841</c:v>
                </c:pt>
                <c:pt idx="99">
                  <c:v>35869</c:v>
                </c:pt>
                <c:pt idx="100">
                  <c:v>35900</c:v>
                </c:pt>
                <c:pt idx="101">
                  <c:v>35930</c:v>
                </c:pt>
                <c:pt idx="102">
                  <c:v>35961</c:v>
                </c:pt>
                <c:pt idx="103">
                  <c:v>35991</c:v>
                </c:pt>
                <c:pt idx="104">
                  <c:v>36022</c:v>
                </c:pt>
                <c:pt idx="105">
                  <c:v>36053</c:v>
                </c:pt>
                <c:pt idx="106">
                  <c:v>36083</c:v>
                </c:pt>
                <c:pt idx="107">
                  <c:v>36114</c:v>
                </c:pt>
                <c:pt idx="108">
                  <c:v>36144</c:v>
                </c:pt>
                <c:pt idx="109">
                  <c:v>36175</c:v>
                </c:pt>
                <c:pt idx="110">
                  <c:v>36206</c:v>
                </c:pt>
                <c:pt idx="111">
                  <c:v>36234</c:v>
                </c:pt>
                <c:pt idx="112">
                  <c:v>36265</c:v>
                </c:pt>
                <c:pt idx="113">
                  <c:v>36295</c:v>
                </c:pt>
                <c:pt idx="114">
                  <c:v>36326</c:v>
                </c:pt>
                <c:pt idx="115">
                  <c:v>36356</c:v>
                </c:pt>
                <c:pt idx="116">
                  <c:v>36387</c:v>
                </c:pt>
                <c:pt idx="117">
                  <c:v>36418</c:v>
                </c:pt>
                <c:pt idx="118">
                  <c:v>36448</c:v>
                </c:pt>
                <c:pt idx="119">
                  <c:v>36479</c:v>
                </c:pt>
                <c:pt idx="120">
                  <c:v>36509</c:v>
                </c:pt>
                <c:pt idx="121">
                  <c:v>36540</c:v>
                </c:pt>
                <c:pt idx="122">
                  <c:v>36571</c:v>
                </c:pt>
                <c:pt idx="123">
                  <c:v>36600</c:v>
                </c:pt>
                <c:pt idx="124">
                  <c:v>36631</c:v>
                </c:pt>
                <c:pt idx="125">
                  <c:v>36661</c:v>
                </c:pt>
                <c:pt idx="126">
                  <c:v>36692</c:v>
                </c:pt>
                <c:pt idx="127">
                  <c:v>36722</c:v>
                </c:pt>
                <c:pt idx="128">
                  <c:v>36753</c:v>
                </c:pt>
                <c:pt idx="129">
                  <c:v>36784</c:v>
                </c:pt>
                <c:pt idx="130">
                  <c:v>36814</c:v>
                </c:pt>
                <c:pt idx="131">
                  <c:v>36845</c:v>
                </c:pt>
                <c:pt idx="132">
                  <c:v>36875</c:v>
                </c:pt>
                <c:pt idx="133">
                  <c:v>36937</c:v>
                </c:pt>
                <c:pt idx="134">
                  <c:v>36965</c:v>
                </c:pt>
                <c:pt idx="135">
                  <c:v>36996</c:v>
                </c:pt>
                <c:pt idx="136">
                  <c:v>37026</c:v>
                </c:pt>
                <c:pt idx="137">
                  <c:v>37149</c:v>
                </c:pt>
                <c:pt idx="138">
                  <c:v>37179</c:v>
                </c:pt>
                <c:pt idx="139">
                  <c:v>37210</c:v>
                </c:pt>
                <c:pt idx="140">
                  <c:v>37240</c:v>
                </c:pt>
                <c:pt idx="141">
                  <c:v>37271</c:v>
                </c:pt>
                <c:pt idx="142">
                  <c:v>37302</c:v>
                </c:pt>
                <c:pt idx="143">
                  <c:v>37330</c:v>
                </c:pt>
                <c:pt idx="144">
                  <c:v>37361</c:v>
                </c:pt>
                <c:pt idx="145">
                  <c:v>37391</c:v>
                </c:pt>
                <c:pt idx="146">
                  <c:v>37422</c:v>
                </c:pt>
                <c:pt idx="147">
                  <c:v>37452</c:v>
                </c:pt>
                <c:pt idx="148">
                  <c:v>37483</c:v>
                </c:pt>
                <c:pt idx="149">
                  <c:v>37514</c:v>
                </c:pt>
                <c:pt idx="150">
                  <c:v>37544</c:v>
                </c:pt>
                <c:pt idx="151">
                  <c:v>37605</c:v>
                </c:pt>
                <c:pt idx="152">
                  <c:v>37636</c:v>
                </c:pt>
                <c:pt idx="153">
                  <c:v>37667</c:v>
                </c:pt>
                <c:pt idx="154">
                  <c:v>37695</c:v>
                </c:pt>
                <c:pt idx="155">
                  <c:v>37726</c:v>
                </c:pt>
                <c:pt idx="156">
                  <c:v>37756</c:v>
                </c:pt>
                <c:pt idx="157">
                  <c:v>37787</c:v>
                </c:pt>
                <c:pt idx="158">
                  <c:v>37817</c:v>
                </c:pt>
                <c:pt idx="159">
                  <c:v>37848</c:v>
                </c:pt>
                <c:pt idx="160">
                  <c:v>37879</c:v>
                </c:pt>
                <c:pt idx="161">
                  <c:v>37909</c:v>
                </c:pt>
                <c:pt idx="162">
                  <c:v>37940</c:v>
                </c:pt>
                <c:pt idx="163">
                  <c:v>37970</c:v>
                </c:pt>
                <c:pt idx="164">
                  <c:v>38001</c:v>
                </c:pt>
                <c:pt idx="165">
                  <c:v>38032</c:v>
                </c:pt>
                <c:pt idx="166">
                  <c:v>38061</c:v>
                </c:pt>
                <c:pt idx="167">
                  <c:v>38092</c:v>
                </c:pt>
                <c:pt idx="168">
                  <c:v>38122</c:v>
                </c:pt>
                <c:pt idx="169">
                  <c:v>38153</c:v>
                </c:pt>
                <c:pt idx="170">
                  <c:v>38183</c:v>
                </c:pt>
                <c:pt idx="171">
                  <c:v>38214</c:v>
                </c:pt>
                <c:pt idx="172">
                  <c:v>38245</c:v>
                </c:pt>
                <c:pt idx="173">
                  <c:v>38275</c:v>
                </c:pt>
                <c:pt idx="174">
                  <c:v>38306</c:v>
                </c:pt>
                <c:pt idx="175">
                  <c:v>38336</c:v>
                </c:pt>
                <c:pt idx="176">
                  <c:v>38367</c:v>
                </c:pt>
                <c:pt idx="177">
                  <c:v>38398</c:v>
                </c:pt>
                <c:pt idx="178">
                  <c:v>38426</c:v>
                </c:pt>
                <c:pt idx="179">
                  <c:v>38457</c:v>
                </c:pt>
                <c:pt idx="180">
                  <c:v>38487</c:v>
                </c:pt>
                <c:pt idx="181">
                  <c:v>38518</c:v>
                </c:pt>
                <c:pt idx="182">
                  <c:v>38548</c:v>
                </c:pt>
                <c:pt idx="183">
                  <c:v>38579</c:v>
                </c:pt>
                <c:pt idx="184">
                  <c:v>38610</c:v>
                </c:pt>
                <c:pt idx="185">
                  <c:v>38640</c:v>
                </c:pt>
                <c:pt idx="186">
                  <c:v>38671</c:v>
                </c:pt>
                <c:pt idx="187">
                  <c:v>38701</c:v>
                </c:pt>
                <c:pt idx="188">
                  <c:v>38732</c:v>
                </c:pt>
                <c:pt idx="189">
                  <c:v>38763</c:v>
                </c:pt>
                <c:pt idx="190">
                  <c:v>38791</c:v>
                </c:pt>
                <c:pt idx="191">
                  <c:v>38822</c:v>
                </c:pt>
                <c:pt idx="192">
                  <c:v>38852</c:v>
                </c:pt>
                <c:pt idx="193">
                  <c:v>38883</c:v>
                </c:pt>
                <c:pt idx="194">
                  <c:v>38913</c:v>
                </c:pt>
                <c:pt idx="195">
                  <c:v>38944</c:v>
                </c:pt>
                <c:pt idx="196">
                  <c:v>38975</c:v>
                </c:pt>
                <c:pt idx="197">
                  <c:v>39005</c:v>
                </c:pt>
                <c:pt idx="198">
                  <c:v>39036</c:v>
                </c:pt>
                <c:pt idx="199">
                  <c:v>39066</c:v>
                </c:pt>
                <c:pt idx="200">
                  <c:v>39097</c:v>
                </c:pt>
                <c:pt idx="201">
                  <c:v>39128</c:v>
                </c:pt>
                <c:pt idx="202">
                  <c:v>39156</c:v>
                </c:pt>
                <c:pt idx="203">
                  <c:v>39187</c:v>
                </c:pt>
                <c:pt idx="204">
                  <c:v>39217</c:v>
                </c:pt>
                <c:pt idx="205">
                  <c:v>39248</c:v>
                </c:pt>
                <c:pt idx="206">
                  <c:v>39278</c:v>
                </c:pt>
                <c:pt idx="207">
                  <c:v>39309</c:v>
                </c:pt>
                <c:pt idx="208">
                  <c:v>39340</c:v>
                </c:pt>
                <c:pt idx="209">
                  <c:v>39370</c:v>
                </c:pt>
                <c:pt idx="210">
                  <c:v>39401</c:v>
                </c:pt>
                <c:pt idx="211">
                  <c:v>39431</c:v>
                </c:pt>
                <c:pt idx="212">
                  <c:v>39462</c:v>
                </c:pt>
                <c:pt idx="213">
                  <c:v>39493</c:v>
                </c:pt>
                <c:pt idx="214">
                  <c:v>39522</c:v>
                </c:pt>
                <c:pt idx="215">
                  <c:v>39553</c:v>
                </c:pt>
                <c:pt idx="216">
                  <c:v>39583</c:v>
                </c:pt>
                <c:pt idx="217">
                  <c:v>39614</c:v>
                </c:pt>
                <c:pt idx="218">
                  <c:v>39644</c:v>
                </c:pt>
                <c:pt idx="219">
                  <c:v>39675</c:v>
                </c:pt>
                <c:pt idx="220">
                  <c:v>39706</c:v>
                </c:pt>
                <c:pt idx="221">
                  <c:v>39736</c:v>
                </c:pt>
                <c:pt idx="222">
                  <c:v>39767</c:v>
                </c:pt>
                <c:pt idx="223">
                  <c:v>39797</c:v>
                </c:pt>
                <c:pt idx="224">
                  <c:v>39828</c:v>
                </c:pt>
                <c:pt idx="225">
                  <c:v>39859</c:v>
                </c:pt>
                <c:pt idx="226">
                  <c:v>39887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</c:numCache>
            </c:numRef>
          </c:cat>
          <c:val>
            <c:numRef>
              <c:f>'MM TSI Calcs'!$W$10:$W$305</c:f>
              <c:numCache>
                <c:formatCode>General</c:formatCode>
                <c:ptCount val="296"/>
                <c:pt idx="0">
                  <c:v>#N/A</c:v>
                </c:pt>
                <c:pt idx="1">
                  <c:v>#N/A</c:v>
                </c:pt>
                <c:pt idx="2" formatCode="0.0">
                  <c:v>#N/A</c:v>
                </c:pt>
                <c:pt idx="3" formatCode="0.0">
                  <c:v>61.636569136330181</c:v>
                </c:pt>
                <c:pt idx="4" formatCode="0.0">
                  <c:v>#N/A</c:v>
                </c:pt>
                <c:pt idx="5" formatCode="0.0">
                  <c:v>62.731323691068901</c:v>
                </c:pt>
                <c:pt idx="6" formatCode="0.0">
                  <c:v>#N/A</c:v>
                </c:pt>
                <c:pt idx="7" formatCode="0.0">
                  <c:v>65.31648418873354</c:v>
                </c:pt>
                <c:pt idx="8" formatCode="0.0">
                  <c:v>#N/A</c:v>
                </c:pt>
                <c:pt idx="9" formatCode="0.0">
                  <c:v>68.883512493270942</c:v>
                </c:pt>
                <c:pt idx="10" formatCode="0.0">
                  <c:v>#N/A</c:v>
                </c:pt>
                <c:pt idx="11" formatCode="0.0">
                  <c:v>79.801825651716229</c:v>
                </c:pt>
                <c:pt idx="12" formatCode="0.0">
                  <c:v>74.277420235808307</c:v>
                </c:pt>
                <c:pt idx="13" formatCode="0.0">
                  <c:v>#N/A</c:v>
                </c:pt>
                <c:pt idx="14" formatCode="0.0">
                  <c:v>89.232401636584072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57.255335030705595</c:v>
                </c:pt>
                <c:pt idx="18" formatCode="0.0">
                  <c:v>#N/A</c:v>
                </c:pt>
                <c:pt idx="19" formatCode="0.0">
                  <c:v>69.449351758521658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64.862595127384168</c:v>
                </c:pt>
                <c:pt idx="23" formatCode="0.0">
                  <c:v>65.149556634227963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43.962244918526331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36.595322841345663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43.411378891935449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56.483914676589023</c:v>
                </c:pt>
                <c:pt idx="48" formatCode="0.0">
                  <c:v>#N/A</c:v>
                </c:pt>
                <c:pt idx="49" formatCode="0.0">
                  <c:v>58.756584028923001</c:v>
                </c:pt>
                <c:pt idx="50" formatCode="0.0">
                  <c:v>59.499626195595866</c:v>
                </c:pt>
                <c:pt idx="51" formatCode="0.0">
                  <c:v>59.531617220922193</c:v>
                </c:pt>
                <c:pt idx="52" formatCode="0.0">
                  <c:v>14.618505867767952</c:v>
                </c:pt>
                <c:pt idx="53" formatCode="0.0">
                  <c:v>51.971034506741944</c:v>
                </c:pt>
                <c:pt idx="54" formatCode="0.0">
                  <c:v>59.542742196945312</c:v>
                </c:pt>
                <c:pt idx="55" formatCode="0.0">
                  <c:v>59.210047674490845</c:v>
                </c:pt>
                <c:pt idx="56" formatCode="0.0">
                  <c:v>60.626340170531485</c:v>
                </c:pt>
                <c:pt idx="57" formatCode="0.0">
                  <c:v>62.110526527276448</c:v>
                </c:pt>
                <c:pt idx="58" formatCode="0.0">
                  <c:v>#N/A</c:v>
                </c:pt>
                <c:pt idx="59" formatCode="0.0">
                  <c:v>65.696476731908348</c:v>
                </c:pt>
                <c:pt idx="60" formatCode="0.0">
                  <c:v>#N/A</c:v>
                </c:pt>
                <c:pt idx="61" formatCode="0.0">
                  <c:v>62.970551856497494</c:v>
                </c:pt>
                <c:pt idx="62" formatCode="0.0">
                  <c:v>#N/A</c:v>
                </c:pt>
                <c:pt idx="63" formatCode="0.0">
                  <c:v>56.969278764544171</c:v>
                </c:pt>
                <c:pt idx="64" formatCode="0.0">
                  <c:v>60.176791801193751</c:v>
                </c:pt>
                <c:pt idx="65" formatCode="0.0">
                  <c:v>60.192414274336009</c:v>
                </c:pt>
                <c:pt idx="66" formatCode="0.0">
                  <c:v>59.054512490191911</c:v>
                </c:pt>
                <c:pt idx="67" formatCode="0.0">
                  <c:v>57.018519136825546</c:v>
                </c:pt>
                <c:pt idx="68" formatCode="0.0">
                  <c:v>16.068098722278698</c:v>
                </c:pt>
                <c:pt idx="69" formatCode="0.0">
                  <c:v>53.712708617937501</c:v>
                </c:pt>
                <c:pt idx="70" formatCode="0.0">
                  <c:v>59.250274091507976</c:v>
                </c:pt>
                <c:pt idx="71" formatCode="0.0">
                  <c:v>39.318191380824587</c:v>
                </c:pt>
                <c:pt idx="72" formatCode="0.0">
                  <c:v>40.063504705376964</c:v>
                </c:pt>
                <c:pt idx="73" formatCode="0.0">
                  <c:v>51.842899648839492</c:v>
                </c:pt>
                <c:pt idx="74" formatCode="0.0">
                  <c:v>53.835525361790474</c:v>
                </c:pt>
                <c:pt idx="75" formatCode="0.0">
                  <c:v>54.869010542224352</c:v>
                </c:pt>
                <c:pt idx="76" formatCode="0.0">
                  <c:v>#N/A</c:v>
                </c:pt>
                <c:pt idx="77" formatCode="0.0">
                  <c:v>63.300549126082544</c:v>
                </c:pt>
                <c:pt idx="78" formatCode="0.0">
                  <c:v>62.046789024246138</c:v>
                </c:pt>
                <c:pt idx="79" formatCode="0.0">
                  <c:v>52.011238954196394</c:v>
                </c:pt>
                <c:pt idx="80" formatCode="0.0">
                  <c:v>64.44250519015209</c:v>
                </c:pt>
                <c:pt idx="81" formatCode="0.0">
                  <c:v>64.467483754335589</c:v>
                </c:pt>
                <c:pt idx="82" formatCode="0.0">
                  <c:v>70.863351614522358</c:v>
                </c:pt>
                <c:pt idx="83" formatCode="0.0">
                  <c:v>48.496407220443594</c:v>
                </c:pt>
                <c:pt idx="84" formatCode="0.0">
                  <c:v>65.12428852810315</c:v>
                </c:pt>
                <c:pt idx="85" formatCode="0.0">
                  <c:v>66.901928055979027</c:v>
                </c:pt>
                <c:pt idx="86" formatCode="0.0">
                  <c:v>62.465237396745813</c:v>
                </c:pt>
                <c:pt idx="87" formatCode="0.0">
                  <c:v>61.043383459256042</c:v>
                </c:pt>
                <c:pt idx="88" formatCode="0.0">
                  <c:v>61.560047612603704</c:v>
                </c:pt>
                <c:pt idx="89" formatCode="0.0">
                  <c:v>57.963163038056933</c:v>
                </c:pt>
                <c:pt idx="90" formatCode="0.0">
                  <c:v>64.216532403708513</c:v>
                </c:pt>
                <c:pt idx="91" formatCode="0.0">
                  <c:v>58.757848718336277</c:v>
                </c:pt>
                <c:pt idx="92" formatCode="0.0">
                  <c:v>59.971949848221378</c:v>
                </c:pt>
                <c:pt idx="93" formatCode="0.0">
                  <c:v>68.202041943728148</c:v>
                </c:pt>
                <c:pt idx="94" formatCode="0.0">
                  <c:v>63.586310573869504</c:v>
                </c:pt>
                <c:pt idx="95" formatCode="0.0">
                  <c:v>64.872267193327858</c:v>
                </c:pt>
                <c:pt idx="96" formatCode="0.0">
                  <c:v>71.235424990661201</c:v>
                </c:pt>
                <c:pt idx="97" formatCode="0.0">
                  <c:v>67.010084964019242</c:v>
                </c:pt>
                <c:pt idx="98" formatCode="0.0">
                  <c:v>63.731102990164111</c:v>
                </c:pt>
                <c:pt idx="99" formatCode="0.0">
                  <c:v>62.406892137896776</c:v>
                </c:pt>
                <c:pt idx="100" formatCode="0.0">
                  <c:v>55.857878114611147</c:v>
                </c:pt>
                <c:pt idx="101" formatCode="0.0">
                  <c:v>64.913656649832632</c:v>
                </c:pt>
                <c:pt idx="102" formatCode="0.0">
                  <c:v>#N/A</c:v>
                </c:pt>
                <c:pt idx="103" formatCode="0.0">
                  <c:v>72.095636635652042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70.939777115325541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65.109200908756378</c:v>
                </c:pt>
                <c:pt idx="110" formatCode="0.0">
                  <c:v>78.769453532166239</c:v>
                </c:pt>
                <c:pt idx="111" formatCode="0.0">
                  <c:v>#N/A</c:v>
                </c:pt>
                <c:pt idx="112" formatCode="0.0">
                  <c:v>82.82690050436031</c:v>
                </c:pt>
                <c:pt idx="113" formatCode="0.0">
                  <c:v>#N/A</c:v>
                </c:pt>
                <c:pt idx="114" formatCode="0.0">
                  <c:v>67.031597596201749</c:v>
                </c:pt>
                <c:pt idx="115" formatCode="0.0">
                  <c:v>#N/A</c:v>
                </c:pt>
                <c:pt idx="116" formatCode="0.0">
                  <c:v>68.467395266886371</c:v>
                </c:pt>
                <c:pt idx="117" formatCode="0.0">
                  <c:v>#N/A</c:v>
                </c:pt>
                <c:pt idx="118" formatCode="0.0">
                  <c:v>66.234705309266985</c:v>
                </c:pt>
                <c:pt idx="119" formatCode="0.0">
                  <c:v>#N/A</c:v>
                </c:pt>
                <c:pt idx="120" formatCode="0.0">
                  <c:v>72.210242681272291</c:v>
                </c:pt>
                <c:pt idx="121" formatCode="0.0">
                  <c:v>#N/A</c:v>
                </c:pt>
                <c:pt idx="122" formatCode="0.0">
                  <c:v>65.152638762998293</c:v>
                </c:pt>
                <c:pt idx="123" formatCode="0.0">
                  <c:v>#N/A</c:v>
                </c:pt>
                <c:pt idx="124" formatCode="0.0">
                  <c:v>67.298857510397511</c:v>
                </c:pt>
                <c:pt idx="125" formatCode="0.0">
                  <c:v>#N/A</c:v>
                </c:pt>
                <c:pt idx="126" formatCode="0.0">
                  <c:v>76.269761283622472</c:v>
                </c:pt>
                <c:pt idx="127" formatCode="0.0">
                  <c:v>#N/A</c:v>
                </c:pt>
                <c:pt idx="128" formatCode="0.0">
                  <c:v>97.075752506849625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93.677136108730764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69.907023822690434</c:v>
                </c:pt>
                <c:pt idx="158" formatCode="0.0">
                  <c:v>#N/A</c:v>
                </c:pt>
                <c:pt idx="159" formatCode="0.0">
                  <c:v>81.662061678134748</c:v>
                </c:pt>
                <c:pt idx="160" formatCode="0.0">
                  <c:v>#N/A</c:v>
                </c:pt>
                <c:pt idx="161" formatCode="0.0">
                  <c:v>77.074131843205379</c:v>
                </c:pt>
                <c:pt idx="162" formatCode="0.0">
                  <c:v>77.645256977397992</c:v>
                </c:pt>
                <c:pt idx="163" formatCode="0.0">
                  <c:v>67.553589952935553</c:v>
                </c:pt>
                <c:pt idx="164" formatCode="0.0">
                  <c:v>66.798477281510401</c:v>
                </c:pt>
                <c:pt idx="165" formatCode="0.0">
                  <c:v>69.518352456356041</c:v>
                </c:pt>
                <c:pt idx="166" formatCode="0.0">
                  <c:v>67.94576234450048</c:v>
                </c:pt>
                <c:pt idx="167" formatCode="0.0">
                  <c:v>77.726567953204409</c:v>
                </c:pt>
                <c:pt idx="168" formatCode="0.0">
                  <c:v>58.413621934048024</c:v>
                </c:pt>
                <c:pt idx="169" formatCode="0.0">
                  <c:v>67.623264658426919</c:v>
                </c:pt>
                <c:pt idx="170" formatCode="0.0">
                  <c:v>66.303584860682378</c:v>
                </c:pt>
                <c:pt idx="171" formatCode="0.0">
                  <c:v>72.610912527815543</c:v>
                </c:pt>
                <c:pt idx="172" formatCode="0.0">
                  <c:v>64.028016606730048</c:v>
                </c:pt>
                <c:pt idx="173" formatCode="0.0">
                  <c:v>60.083609639203374</c:v>
                </c:pt>
                <c:pt idx="174" formatCode="0.0">
                  <c:v>52.039271147258575</c:v>
                </c:pt>
                <c:pt idx="175" formatCode="0.0">
                  <c:v>58.598076882477372</c:v>
                </c:pt>
                <c:pt idx="176" formatCode="0.0">
                  <c:v>60.254525203503221</c:v>
                </c:pt>
                <c:pt idx="177" formatCode="0.0">
                  <c:v>61.45058844964715</c:v>
                </c:pt>
                <c:pt idx="178" formatCode="0.0">
                  <c:v>59.638881508163244</c:v>
                </c:pt>
                <c:pt idx="179" formatCode="0.0">
                  <c:v>56.654414513720283</c:v>
                </c:pt>
                <c:pt idx="180" formatCode="0.0">
                  <c:v>60.952203010009953</c:v>
                </c:pt>
                <c:pt idx="181" formatCode="0.0">
                  <c:v>59.450250376578161</c:v>
                </c:pt>
                <c:pt idx="182" formatCode="0.0">
                  <c:v>63.92555579519987</c:v>
                </c:pt>
                <c:pt idx="183" formatCode="0.0">
                  <c:v>68.132722934693817</c:v>
                </c:pt>
                <c:pt idx="184" formatCode="0.0">
                  <c:v>65.914672196013044</c:v>
                </c:pt>
                <c:pt idx="185" formatCode="0.0">
                  <c:v>52.610192618172462</c:v>
                </c:pt>
                <c:pt idx="186" formatCode="0.0">
                  <c:v>64.949778618144308</c:v>
                </c:pt>
                <c:pt idx="187" formatCode="0.0">
                  <c:v>70.980339081818627</c:v>
                </c:pt>
                <c:pt idx="188" formatCode="0.0">
                  <c:v>74.448476343253219</c:v>
                </c:pt>
                <c:pt idx="189" formatCode="0.0">
                  <c:v>59.159900285463394</c:v>
                </c:pt>
                <c:pt idx="190" formatCode="0.0">
                  <c:v>58.120571480047929</c:v>
                </c:pt>
                <c:pt idx="191" formatCode="0.0">
                  <c:v>59.130243003273094</c:v>
                </c:pt>
                <c:pt idx="192" formatCode="0.0">
                  <c:v>74.119308833828455</c:v>
                </c:pt>
                <c:pt idx="193" formatCode="0.0">
                  <c:v>66.987049503880201</c:v>
                </c:pt>
                <c:pt idx="194" formatCode="0.0">
                  <c:v>67.473319020336476</c:v>
                </c:pt>
                <c:pt idx="195" formatCode="0.0">
                  <c:v>68.777667879679399</c:v>
                </c:pt>
                <c:pt idx="196" formatCode="0.0">
                  <c:v>75.912451524377474</c:v>
                </c:pt>
                <c:pt idx="197" formatCode="0.0">
                  <c:v>67.955251175125781</c:v>
                </c:pt>
                <c:pt idx="198" formatCode="0.0">
                  <c:v>67.988132611859058</c:v>
                </c:pt>
                <c:pt idx="199" formatCode="0.0">
                  <c:v>64.194753648401033</c:v>
                </c:pt>
                <c:pt idx="200" formatCode="0.0">
                  <c:v>68.12385672297701</c:v>
                </c:pt>
                <c:pt idx="201" formatCode="0.0">
                  <c:v>59.601520454181696</c:v>
                </c:pt>
                <c:pt idx="202" formatCode="0.0">
                  <c:v>65.457822235204631</c:v>
                </c:pt>
                <c:pt idx="203" formatCode="0.0">
                  <c:v>70.057076190005589</c:v>
                </c:pt>
                <c:pt idx="204" formatCode="0.0">
                  <c:v>67.133538684517362</c:v>
                </c:pt>
                <c:pt idx="205" formatCode="0.0">
                  <c:v>72.399340485102627</c:v>
                </c:pt>
                <c:pt idx="206" formatCode="0.0">
                  <c:v>68.675127397123646</c:v>
                </c:pt>
                <c:pt idx="207" formatCode="0.0">
                  <c:v>80.566902020013217</c:v>
                </c:pt>
                <c:pt idx="208" formatCode="0.0">
                  <c:v>84.822486219175659</c:v>
                </c:pt>
                <c:pt idx="209" formatCode="0.0">
                  <c:v>83.296432756789656</c:v>
                </c:pt>
                <c:pt idx="210" formatCode="0.0">
                  <c:v>78.87098212656602</c:v>
                </c:pt>
                <c:pt idx="211" formatCode="0.0">
                  <c:v>82.179802313235825</c:v>
                </c:pt>
                <c:pt idx="212" formatCode="0.0">
                  <c:v>78.328493773288486</c:v>
                </c:pt>
                <c:pt idx="213" formatCode="0.0">
                  <c:v>75.773089096472518</c:v>
                </c:pt>
                <c:pt idx="214" formatCode="0.0">
                  <c:v>83.08704091677221</c:v>
                </c:pt>
                <c:pt idx="215" formatCode="0.0">
                  <c:v>91.122951253300783</c:v>
                </c:pt>
                <c:pt idx="216" formatCode="0.0">
                  <c:v>78.45669702503676</c:v>
                </c:pt>
                <c:pt idx="217" formatCode="0.0">
                  <c:v>72.475982324670738</c:v>
                </c:pt>
                <c:pt idx="218" formatCode="0.0">
                  <c:v>68.223818519558733</c:v>
                </c:pt>
                <c:pt idx="219" formatCode="0.0">
                  <c:v>79.848126895289951</c:v>
                </c:pt>
                <c:pt idx="220" formatCode="0.0">
                  <c:v>83.283096543564298</c:v>
                </c:pt>
                <c:pt idx="221" formatCode="0.0">
                  <c:v>78.21445525309926</c:v>
                </c:pt>
                <c:pt idx="222" formatCode="0.0">
                  <c:v>70.725952614562388</c:v>
                </c:pt>
                <c:pt idx="223" formatCode="0.0">
                  <c:v>65.324882945078116</c:v>
                </c:pt>
                <c:pt idx="224" formatCode="0.0">
                  <c:v>67.630017499251508</c:v>
                </c:pt>
                <c:pt idx="225" formatCode="0.0">
                  <c:v>68.174629819132591</c:v>
                </c:pt>
                <c:pt idx="226" formatCode="0.0">
                  <c:v>60.832073889692865</c:v>
                </c:pt>
                <c:pt idx="227" formatCode="0.0">
                  <c:v>0</c:v>
                </c:pt>
                <c:pt idx="228" formatCode="0.0">
                  <c:v>0</c:v>
                </c:pt>
                <c:pt idx="229" formatCode="0.0">
                  <c:v>0</c:v>
                </c:pt>
                <c:pt idx="230" formatCode="0.0">
                  <c:v>0</c:v>
                </c:pt>
                <c:pt idx="231" formatCode="0.0">
                  <c:v>0</c:v>
                </c:pt>
                <c:pt idx="232" formatCode="0.0">
                  <c:v>0</c:v>
                </c:pt>
                <c:pt idx="233" formatCode="0.0">
                  <c:v>0</c:v>
                </c:pt>
                <c:pt idx="234" formatCode="0.0">
                  <c:v>0</c:v>
                </c:pt>
                <c:pt idx="235" formatCode="0.0">
                  <c:v>0</c:v>
                </c:pt>
                <c:pt idx="236" formatCode="0.0">
                  <c:v>0</c:v>
                </c:pt>
                <c:pt idx="237" formatCode="0.0">
                  <c:v>0</c:v>
                </c:pt>
                <c:pt idx="238" formatCode="0.0">
                  <c:v>0</c:v>
                </c:pt>
                <c:pt idx="239" formatCode="0.0">
                  <c:v>0</c:v>
                </c:pt>
                <c:pt idx="240" formatCode="0.0">
                  <c:v>0</c:v>
                </c:pt>
                <c:pt idx="241" formatCode="0.0">
                  <c:v>0</c:v>
                </c:pt>
                <c:pt idx="242" formatCode="0.0">
                  <c:v>0</c:v>
                </c:pt>
                <c:pt idx="243" formatCode="0.0">
                  <c:v>0</c:v>
                </c:pt>
                <c:pt idx="244" formatCode="0.0">
                  <c:v>0</c:v>
                </c:pt>
                <c:pt idx="245" formatCode="0.0">
                  <c:v>0</c:v>
                </c:pt>
                <c:pt idx="246" formatCode="0.0">
                  <c:v>0</c:v>
                </c:pt>
                <c:pt idx="247" formatCode="0.0">
                  <c:v>0</c:v>
                </c:pt>
                <c:pt idx="248" formatCode="0.0">
                  <c:v>0</c:v>
                </c:pt>
                <c:pt idx="249" formatCode="0.0">
                  <c:v>0</c:v>
                </c:pt>
                <c:pt idx="250" formatCode="0.0">
                  <c:v>0</c:v>
                </c:pt>
                <c:pt idx="251" formatCode="0.0">
                  <c:v>0</c:v>
                </c:pt>
                <c:pt idx="252" formatCode="0.0">
                  <c:v>0</c:v>
                </c:pt>
                <c:pt idx="253" formatCode="0.0">
                  <c:v>0</c:v>
                </c:pt>
                <c:pt idx="254" formatCode="0.0">
                  <c:v>0</c:v>
                </c:pt>
                <c:pt idx="255" formatCode="0.0">
                  <c:v>0</c:v>
                </c:pt>
                <c:pt idx="256" formatCode="0.0">
                  <c:v>0</c:v>
                </c:pt>
                <c:pt idx="257" formatCode="0.0">
                  <c:v>0</c:v>
                </c:pt>
                <c:pt idx="258" formatCode="0.0">
                  <c:v>0</c:v>
                </c:pt>
                <c:pt idx="259" formatCode="0.0">
                  <c:v>0</c:v>
                </c:pt>
                <c:pt idx="260" formatCode="0.0">
                  <c:v>0</c:v>
                </c:pt>
                <c:pt idx="261" formatCode="0.0">
                  <c:v>0</c:v>
                </c:pt>
                <c:pt idx="262" formatCode="0.0">
                  <c:v>0</c:v>
                </c:pt>
                <c:pt idx="263" formatCode="0.0">
                  <c:v>0</c:v>
                </c:pt>
                <c:pt idx="264" formatCode="0.0">
                  <c:v>0</c:v>
                </c:pt>
                <c:pt idx="265" formatCode="0.0">
                  <c:v>0</c:v>
                </c:pt>
                <c:pt idx="266" formatCode="0.0">
                  <c:v>0</c:v>
                </c:pt>
                <c:pt idx="267" formatCode="0.0">
                  <c:v>0</c:v>
                </c:pt>
                <c:pt idx="268" formatCode="0.0">
                  <c:v>0</c:v>
                </c:pt>
                <c:pt idx="269" formatCode="0.0">
                  <c:v>0</c:v>
                </c:pt>
                <c:pt idx="270" formatCode="0.0">
                  <c:v>0</c:v>
                </c:pt>
                <c:pt idx="271" formatCode="0.0">
                  <c:v>0</c:v>
                </c:pt>
                <c:pt idx="272" formatCode="0.0">
                  <c:v>0</c:v>
                </c:pt>
                <c:pt idx="273" formatCode="0.0">
                  <c:v>0</c:v>
                </c:pt>
                <c:pt idx="274" formatCode="0.0">
                  <c:v>0</c:v>
                </c:pt>
                <c:pt idx="275" formatCode="0.0">
                  <c:v>0</c:v>
                </c:pt>
                <c:pt idx="276" formatCode="0.0">
                  <c:v>0</c:v>
                </c:pt>
                <c:pt idx="277" formatCode="0.0">
                  <c:v>0</c:v>
                </c:pt>
                <c:pt idx="278" formatCode="0.0">
                  <c:v>0</c:v>
                </c:pt>
                <c:pt idx="279" formatCode="0.0">
                  <c:v>0</c:v>
                </c:pt>
                <c:pt idx="280" formatCode="0.0">
                  <c:v>0</c:v>
                </c:pt>
                <c:pt idx="281" formatCode="0.0">
                  <c:v>0</c:v>
                </c:pt>
                <c:pt idx="282" formatCode="0.0">
                  <c:v>0</c:v>
                </c:pt>
                <c:pt idx="283" formatCode="0.0">
                  <c:v>0</c:v>
                </c:pt>
                <c:pt idx="284" formatCode="0.0">
                  <c:v>0</c:v>
                </c:pt>
                <c:pt idx="285" formatCode="0.0">
                  <c:v>0</c:v>
                </c:pt>
                <c:pt idx="286" formatCode="0.0">
                  <c:v>0</c:v>
                </c:pt>
                <c:pt idx="287" formatCode="0.0">
                  <c:v>0</c:v>
                </c:pt>
                <c:pt idx="288" formatCode="0.0">
                  <c:v>0</c:v>
                </c:pt>
                <c:pt idx="289" formatCode="0.0">
                  <c:v>0</c:v>
                </c:pt>
                <c:pt idx="290" formatCode="0.0">
                  <c:v>0</c:v>
                </c:pt>
                <c:pt idx="291" formatCode="0.0">
                  <c:v>0</c:v>
                </c:pt>
                <c:pt idx="292" formatCode="0.0">
                  <c:v>0</c:v>
                </c:pt>
                <c:pt idx="293" formatCode="0.0">
                  <c:v>0</c:v>
                </c:pt>
                <c:pt idx="294" formatCode="0.0">
                  <c:v>0</c:v>
                </c:pt>
                <c:pt idx="295" formatCode="0.0">
                  <c:v>0</c:v>
                </c:pt>
              </c:numCache>
            </c:numRef>
          </c:val>
        </c:ser>
        <c:ser>
          <c:idx val="0"/>
          <c:order val="1"/>
          <c:tx>
            <c:strRef>
              <c:f>'MM TSI Calcs'!$X$9</c:f>
              <c:strCache>
                <c:ptCount val="1"/>
                <c:pt idx="0">
                  <c:v>Poor - Fair Boundary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'MM TSI Calcs'!$M$10:$M$305</c:f>
              <c:numCache>
                <c:formatCode>m/d/yyyy</c:formatCode>
                <c:ptCount val="296"/>
                <c:pt idx="0">
                  <c:v>32874</c:v>
                </c:pt>
                <c:pt idx="1">
                  <c:v>40179</c:v>
                </c:pt>
                <c:pt idx="2">
                  <c:v>32888</c:v>
                </c:pt>
                <c:pt idx="3">
                  <c:v>32919</c:v>
                </c:pt>
                <c:pt idx="4">
                  <c:v>32947</c:v>
                </c:pt>
                <c:pt idx="5">
                  <c:v>32978</c:v>
                </c:pt>
                <c:pt idx="6">
                  <c:v>33008</c:v>
                </c:pt>
                <c:pt idx="7">
                  <c:v>33039</c:v>
                </c:pt>
                <c:pt idx="8">
                  <c:v>33069</c:v>
                </c:pt>
                <c:pt idx="9">
                  <c:v>33100</c:v>
                </c:pt>
                <c:pt idx="10">
                  <c:v>33131</c:v>
                </c:pt>
                <c:pt idx="11">
                  <c:v>33161</c:v>
                </c:pt>
                <c:pt idx="12">
                  <c:v>33222</c:v>
                </c:pt>
                <c:pt idx="13">
                  <c:v>33253</c:v>
                </c:pt>
                <c:pt idx="14">
                  <c:v>33284</c:v>
                </c:pt>
                <c:pt idx="15">
                  <c:v>33312</c:v>
                </c:pt>
                <c:pt idx="16">
                  <c:v>33343</c:v>
                </c:pt>
                <c:pt idx="17">
                  <c:v>33373</c:v>
                </c:pt>
                <c:pt idx="18">
                  <c:v>33404</c:v>
                </c:pt>
                <c:pt idx="19">
                  <c:v>33434</c:v>
                </c:pt>
                <c:pt idx="20">
                  <c:v>33465</c:v>
                </c:pt>
                <c:pt idx="21">
                  <c:v>33496</c:v>
                </c:pt>
                <c:pt idx="22">
                  <c:v>33526</c:v>
                </c:pt>
                <c:pt idx="23">
                  <c:v>33557</c:v>
                </c:pt>
                <c:pt idx="24">
                  <c:v>33587</c:v>
                </c:pt>
                <c:pt idx="25">
                  <c:v>33618</c:v>
                </c:pt>
                <c:pt idx="26">
                  <c:v>33649</c:v>
                </c:pt>
                <c:pt idx="27">
                  <c:v>33678</c:v>
                </c:pt>
                <c:pt idx="28">
                  <c:v>33709</c:v>
                </c:pt>
                <c:pt idx="29">
                  <c:v>33739</c:v>
                </c:pt>
                <c:pt idx="30">
                  <c:v>33770</c:v>
                </c:pt>
                <c:pt idx="31">
                  <c:v>33800</c:v>
                </c:pt>
                <c:pt idx="32">
                  <c:v>33831</c:v>
                </c:pt>
                <c:pt idx="33">
                  <c:v>33862</c:v>
                </c:pt>
                <c:pt idx="34">
                  <c:v>33892</c:v>
                </c:pt>
                <c:pt idx="35">
                  <c:v>33923</c:v>
                </c:pt>
                <c:pt idx="36">
                  <c:v>33953</c:v>
                </c:pt>
                <c:pt idx="37">
                  <c:v>33984</c:v>
                </c:pt>
                <c:pt idx="38">
                  <c:v>34015</c:v>
                </c:pt>
                <c:pt idx="39">
                  <c:v>34043</c:v>
                </c:pt>
                <c:pt idx="40">
                  <c:v>34074</c:v>
                </c:pt>
                <c:pt idx="41">
                  <c:v>34104</c:v>
                </c:pt>
                <c:pt idx="42">
                  <c:v>34135</c:v>
                </c:pt>
                <c:pt idx="43">
                  <c:v>34165</c:v>
                </c:pt>
                <c:pt idx="44">
                  <c:v>34196</c:v>
                </c:pt>
                <c:pt idx="45">
                  <c:v>34227</c:v>
                </c:pt>
                <c:pt idx="46">
                  <c:v>34257</c:v>
                </c:pt>
                <c:pt idx="47">
                  <c:v>34288</c:v>
                </c:pt>
                <c:pt idx="48">
                  <c:v>34318</c:v>
                </c:pt>
                <c:pt idx="49">
                  <c:v>34349</c:v>
                </c:pt>
                <c:pt idx="50">
                  <c:v>34380</c:v>
                </c:pt>
                <c:pt idx="51">
                  <c:v>34408</c:v>
                </c:pt>
                <c:pt idx="52">
                  <c:v>34439</c:v>
                </c:pt>
                <c:pt idx="53">
                  <c:v>34469</c:v>
                </c:pt>
                <c:pt idx="54">
                  <c:v>34500</c:v>
                </c:pt>
                <c:pt idx="55">
                  <c:v>34530</c:v>
                </c:pt>
                <c:pt idx="56">
                  <c:v>34561</c:v>
                </c:pt>
                <c:pt idx="57">
                  <c:v>34592</c:v>
                </c:pt>
                <c:pt idx="58">
                  <c:v>34622</c:v>
                </c:pt>
                <c:pt idx="59">
                  <c:v>34653</c:v>
                </c:pt>
                <c:pt idx="60">
                  <c:v>34683</c:v>
                </c:pt>
                <c:pt idx="61">
                  <c:v>34714</c:v>
                </c:pt>
                <c:pt idx="62">
                  <c:v>34745</c:v>
                </c:pt>
                <c:pt idx="63">
                  <c:v>34773</c:v>
                </c:pt>
                <c:pt idx="64">
                  <c:v>34804</c:v>
                </c:pt>
                <c:pt idx="65">
                  <c:v>34834</c:v>
                </c:pt>
                <c:pt idx="66">
                  <c:v>34865</c:v>
                </c:pt>
                <c:pt idx="67">
                  <c:v>34895</c:v>
                </c:pt>
                <c:pt idx="68">
                  <c:v>34926</c:v>
                </c:pt>
                <c:pt idx="69">
                  <c:v>34957</c:v>
                </c:pt>
                <c:pt idx="70">
                  <c:v>34987</c:v>
                </c:pt>
                <c:pt idx="71">
                  <c:v>35018</c:v>
                </c:pt>
                <c:pt idx="72">
                  <c:v>35048</c:v>
                </c:pt>
                <c:pt idx="73">
                  <c:v>35079</c:v>
                </c:pt>
                <c:pt idx="74">
                  <c:v>35110</c:v>
                </c:pt>
                <c:pt idx="75">
                  <c:v>35139</c:v>
                </c:pt>
                <c:pt idx="76">
                  <c:v>35170</c:v>
                </c:pt>
                <c:pt idx="77">
                  <c:v>35200</c:v>
                </c:pt>
                <c:pt idx="78">
                  <c:v>35231</c:v>
                </c:pt>
                <c:pt idx="79">
                  <c:v>35261</c:v>
                </c:pt>
                <c:pt idx="80">
                  <c:v>35292</c:v>
                </c:pt>
                <c:pt idx="81">
                  <c:v>35323</c:v>
                </c:pt>
                <c:pt idx="82">
                  <c:v>35353</c:v>
                </c:pt>
                <c:pt idx="83">
                  <c:v>35384</c:v>
                </c:pt>
                <c:pt idx="84">
                  <c:v>35414</c:v>
                </c:pt>
                <c:pt idx="85">
                  <c:v>35445</c:v>
                </c:pt>
                <c:pt idx="86">
                  <c:v>35476</c:v>
                </c:pt>
                <c:pt idx="87">
                  <c:v>35504</c:v>
                </c:pt>
                <c:pt idx="88">
                  <c:v>35535</c:v>
                </c:pt>
                <c:pt idx="89">
                  <c:v>35565</c:v>
                </c:pt>
                <c:pt idx="90">
                  <c:v>35596</c:v>
                </c:pt>
                <c:pt idx="91">
                  <c:v>35626</c:v>
                </c:pt>
                <c:pt idx="92">
                  <c:v>35657</c:v>
                </c:pt>
                <c:pt idx="93">
                  <c:v>35688</c:v>
                </c:pt>
                <c:pt idx="94">
                  <c:v>35718</c:v>
                </c:pt>
                <c:pt idx="95">
                  <c:v>35749</c:v>
                </c:pt>
                <c:pt idx="96">
                  <c:v>35779</c:v>
                </c:pt>
                <c:pt idx="97">
                  <c:v>35810</c:v>
                </c:pt>
                <c:pt idx="98">
                  <c:v>35841</c:v>
                </c:pt>
                <c:pt idx="99">
                  <c:v>35869</c:v>
                </c:pt>
                <c:pt idx="100">
                  <c:v>35900</c:v>
                </c:pt>
                <c:pt idx="101">
                  <c:v>35930</c:v>
                </c:pt>
                <c:pt idx="102">
                  <c:v>35961</c:v>
                </c:pt>
                <c:pt idx="103">
                  <c:v>35991</c:v>
                </c:pt>
                <c:pt idx="104">
                  <c:v>36022</c:v>
                </c:pt>
                <c:pt idx="105">
                  <c:v>36053</c:v>
                </c:pt>
                <c:pt idx="106">
                  <c:v>36083</c:v>
                </c:pt>
                <c:pt idx="107">
                  <c:v>36114</c:v>
                </c:pt>
                <c:pt idx="108">
                  <c:v>36144</c:v>
                </c:pt>
                <c:pt idx="109">
                  <c:v>36175</c:v>
                </c:pt>
                <c:pt idx="110">
                  <c:v>36206</c:v>
                </c:pt>
                <c:pt idx="111">
                  <c:v>36234</c:v>
                </c:pt>
                <c:pt idx="112">
                  <c:v>36265</c:v>
                </c:pt>
                <c:pt idx="113">
                  <c:v>36295</c:v>
                </c:pt>
                <c:pt idx="114">
                  <c:v>36326</c:v>
                </c:pt>
                <c:pt idx="115">
                  <c:v>36356</c:v>
                </c:pt>
                <c:pt idx="116">
                  <c:v>36387</c:v>
                </c:pt>
                <c:pt idx="117">
                  <c:v>36418</c:v>
                </c:pt>
                <c:pt idx="118">
                  <c:v>36448</c:v>
                </c:pt>
                <c:pt idx="119">
                  <c:v>36479</c:v>
                </c:pt>
                <c:pt idx="120">
                  <c:v>36509</c:v>
                </c:pt>
                <c:pt idx="121">
                  <c:v>36540</c:v>
                </c:pt>
                <c:pt idx="122">
                  <c:v>36571</c:v>
                </c:pt>
                <c:pt idx="123">
                  <c:v>36600</c:v>
                </c:pt>
                <c:pt idx="124">
                  <c:v>36631</c:v>
                </c:pt>
                <c:pt idx="125">
                  <c:v>36661</c:v>
                </c:pt>
                <c:pt idx="126">
                  <c:v>36692</c:v>
                </c:pt>
                <c:pt idx="127">
                  <c:v>36722</c:v>
                </c:pt>
                <c:pt idx="128">
                  <c:v>36753</c:v>
                </c:pt>
                <c:pt idx="129">
                  <c:v>36784</c:v>
                </c:pt>
                <c:pt idx="130">
                  <c:v>36814</c:v>
                </c:pt>
                <c:pt idx="131">
                  <c:v>36845</c:v>
                </c:pt>
                <c:pt idx="132">
                  <c:v>36875</c:v>
                </c:pt>
                <c:pt idx="133">
                  <c:v>36937</c:v>
                </c:pt>
                <c:pt idx="134">
                  <c:v>36965</c:v>
                </c:pt>
                <c:pt idx="135">
                  <c:v>36996</c:v>
                </c:pt>
                <c:pt idx="136">
                  <c:v>37026</c:v>
                </c:pt>
                <c:pt idx="137">
                  <c:v>37149</c:v>
                </c:pt>
                <c:pt idx="138">
                  <c:v>37179</c:v>
                </c:pt>
                <c:pt idx="139">
                  <c:v>37210</c:v>
                </c:pt>
                <c:pt idx="140">
                  <c:v>37240</c:v>
                </c:pt>
                <c:pt idx="141">
                  <c:v>37271</c:v>
                </c:pt>
                <c:pt idx="142">
                  <c:v>37302</c:v>
                </c:pt>
                <c:pt idx="143">
                  <c:v>37330</c:v>
                </c:pt>
                <c:pt idx="144">
                  <c:v>37361</c:v>
                </c:pt>
                <c:pt idx="145">
                  <c:v>37391</c:v>
                </c:pt>
                <c:pt idx="146">
                  <c:v>37422</c:v>
                </c:pt>
                <c:pt idx="147">
                  <c:v>37452</c:v>
                </c:pt>
                <c:pt idx="148">
                  <c:v>37483</c:v>
                </c:pt>
                <c:pt idx="149">
                  <c:v>37514</c:v>
                </c:pt>
                <c:pt idx="150">
                  <c:v>37544</c:v>
                </c:pt>
                <c:pt idx="151">
                  <c:v>37605</c:v>
                </c:pt>
                <c:pt idx="152">
                  <c:v>37636</c:v>
                </c:pt>
                <c:pt idx="153">
                  <c:v>37667</c:v>
                </c:pt>
                <c:pt idx="154">
                  <c:v>37695</c:v>
                </c:pt>
                <c:pt idx="155">
                  <c:v>37726</c:v>
                </c:pt>
                <c:pt idx="156">
                  <c:v>37756</c:v>
                </c:pt>
                <c:pt idx="157">
                  <c:v>37787</c:v>
                </c:pt>
                <c:pt idx="158">
                  <c:v>37817</c:v>
                </c:pt>
                <c:pt idx="159">
                  <c:v>37848</c:v>
                </c:pt>
                <c:pt idx="160">
                  <c:v>37879</c:v>
                </c:pt>
                <c:pt idx="161">
                  <c:v>37909</c:v>
                </c:pt>
                <c:pt idx="162">
                  <c:v>37940</c:v>
                </c:pt>
                <c:pt idx="163">
                  <c:v>37970</c:v>
                </c:pt>
                <c:pt idx="164">
                  <c:v>38001</c:v>
                </c:pt>
                <c:pt idx="165">
                  <c:v>38032</c:v>
                </c:pt>
                <c:pt idx="166">
                  <c:v>38061</c:v>
                </c:pt>
                <c:pt idx="167">
                  <c:v>38092</c:v>
                </c:pt>
                <c:pt idx="168">
                  <c:v>38122</c:v>
                </c:pt>
                <c:pt idx="169">
                  <c:v>38153</c:v>
                </c:pt>
                <c:pt idx="170">
                  <c:v>38183</c:v>
                </c:pt>
                <c:pt idx="171">
                  <c:v>38214</c:v>
                </c:pt>
                <c:pt idx="172">
                  <c:v>38245</c:v>
                </c:pt>
                <c:pt idx="173">
                  <c:v>38275</c:v>
                </c:pt>
                <c:pt idx="174">
                  <c:v>38306</c:v>
                </c:pt>
                <c:pt idx="175">
                  <c:v>38336</c:v>
                </c:pt>
                <c:pt idx="176">
                  <c:v>38367</c:v>
                </c:pt>
                <c:pt idx="177">
                  <c:v>38398</c:v>
                </c:pt>
                <c:pt idx="178">
                  <c:v>38426</c:v>
                </c:pt>
                <c:pt idx="179">
                  <c:v>38457</c:v>
                </c:pt>
                <c:pt idx="180">
                  <c:v>38487</c:v>
                </c:pt>
                <c:pt idx="181">
                  <c:v>38518</c:v>
                </c:pt>
                <c:pt idx="182">
                  <c:v>38548</c:v>
                </c:pt>
                <c:pt idx="183">
                  <c:v>38579</c:v>
                </c:pt>
                <c:pt idx="184">
                  <c:v>38610</c:v>
                </c:pt>
                <c:pt idx="185">
                  <c:v>38640</c:v>
                </c:pt>
                <c:pt idx="186">
                  <c:v>38671</c:v>
                </c:pt>
                <c:pt idx="187">
                  <c:v>38701</c:v>
                </c:pt>
                <c:pt idx="188">
                  <c:v>38732</c:v>
                </c:pt>
                <c:pt idx="189">
                  <c:v>38763</c:v>
                </c:pt>
                <c:pt idx="190">
                  <c:v>38791</c:v>
                </c:pt>
                <c:pt idx="191">
                  <c:v>38822</c:v>
                </c:pt>
                <c:pt idx="192">
                  <c:v>38852</c:v>
                </c:pt>
                <c:pt idx="193">
                  <c:v>38883</c:v>
                </c:pt>
                <c:pt idx="194">
                  <c:v>38913</c:v>
                </c:pt>
                <c:pt idx="195">
                  <c:v>38944</c:v>
                </c:pt>
                <c:pt idx="196">
                  <c:v>38975</c:v>
                </c:pt>
                <c:pt idx="197">
                  <c:v>39005</c:v>
                </c:pt>
                <c:pt idx="198">
                  <c:v>39036</c:v>
                </c:pt>
                <c:pt idx="199">
                  <c:v>39066</c:v>
                </c:pt>
                <c:pt idx="200">
                  <c:v>39097</c:v>
                </c:pt>
                <c:pt idx="201">
                  <c:v>39128</c:v>
                </c:pt>
                <c:pt idx="202">
                  <c:v>39156</c:v>
                </c:pt>
                <c:pt idx="203">
                  <c:v>39187</c:v>
                </c:pt>
                <c:pt idx="204">
                  <c:v>39217</c:v>
                </c:pt>
                <c:pt idx="205">
                  <c:v>39248</c:v>
                </c:pt>
                <c:pt idx="206">
                  <c:v>39278</c:v>
                </c:pt>
                <c:pt idx="207">
                  <c:v>39309</c:v>
                </c:pt>
                <c:pt idx="208">
                  <c:v>39340</c:v>
                </c:pt>
                <c:pt idx="209">
                  <c:v>39370</c:v>
                </c:pt>
                <c:pt idx="210">
                  <c:v>39401</c:v>
                </c:pt>
                <c:pt idx="211">
                  <c:v>39431</c:v>
                </c:pt>
                <c:pt idx="212">
                  <c:v>39462</c:v>
                </c:pt>
                <c:pt idx="213">
                  <c:v>39493</c:v>
                </c:pt>
                <c:pt idx="214">
                  <c:v>39522</c:v>
                </c:pt>
                <c:pt idx="215">
                  <c:v>39553</c:v>
                </c:pt>
                <c:pt idx="216">
                  <c:v>39583</c:v>
                </c:pt>
                <c:pt idx="217">
                  <c:v>39614</c:v>
                </c:pt>
                <c:pt idx="218">
                  <c:v>39644</c:v>
                </c:pt>
                <c:pt idx="219">
                  <c:v>39675</c:v>
                </c:pt>
                <c:pt idx="220">
                  <c:v>39706</c:v>
                </c:pt>
                <c:pt idx="221">
                  <c:v>39736</c:v>
                </c:pt>
                <c:pt idx="222">
                  <c:v>39767</c:v>
                </c:pt>
                <c:pt idx="223">
                  <c:v>39797</c:v>
                </c:pt>
                <c:pt idx="224">
                  <c:v>39828</c:v>
                </c:pt>
                <c:pt idx="225">
                  <c:v>39859</c:v>
                </c:pt>
                <c:pt idx="226">
                  <c:v>39887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</c:numCache>
            </c:numRef>
          </c:cat>
          <c:val>
            <c:numRef>
              <c:f>'MM TSI Calcs'!$X$10:$X$305</c:f>
              <c:numCache>
                <c:formatCode>General</c:formatCode>
                <c:ptCount val="296"/>
                <c:pt idx="0">
                  <c:v>#N/A</c:v>
                </c:pt>
                <c:pt idx="1">
                  <c:v>#N/A</c:v>
                </c:pt>
                <c:pt idx="2">
                  <c:v>70</c:v>
                </c:pt>
                <c:pt idx="3">
                  <c:v>70</c:v>
                </c:pt>
                <c:pt idx="4">
                  <c:v>70</c:v>
                </c:pt>
                <c:pt idx="5">
                  <c:v>70</c:v>
                </c:pt>
                <c:pt idx="6">
                  <c:v>70</c:v>
                </c:pt>
                <c:pt idx="7">
                  <c:v>70</c:v>
                </c:pt>
                <c:pt idx="8">
                  <c:v>70</c:v>
                </c:pt>
                <c:pt idx="9">
                  <c:v>70</c:v>
                </c:pt>
                <c:pt idx="10">
                  <c:v>70</c:v>
                </c:pt>
                <c:pt idx="11">
                  <c:v>70</c:v>
                </c:pt>
                <c:pt idx="12">
                  <c:v>70</c:v>
                </c:pt>
                <c:pt idx="13">
                  <c:v>70</c:v>
                </c:pt>
                <c:pt idx="14">
                  <c:v>70</c:v>
                </c:pt>
                <c:pt idx="15">
                  <c:v>70</c:v>
                </c:pt>
                <c:pt idx="16">
                  <c:v>70</c:v>
                </c:pt>
                <c:pt idx="17">
                  <c:v>70</c:v>
                </c:pt>
                <c:pt idx="18">
                  <c:v>70</c:v>
                </c:pt>
                <c:pt idx="19">
                  <c:v>70</c:v>
                </c:pt>
                <c:pt idx="20">
                  <c:v>70</c:v>
                </c:pt>
                <c:pt idx="21">
                  <c:v>70</c:v>
                </c:pt>
                <c:pt idx="22">
                  <c:v>70</c:v>
                </c:pt>
                <c:pt idx="23">
                  <c:v>70</c:v>
                </c:pt>
                <c:pt idx="24">
                  <c:v>70</c:v>
                </c:pt>
                <c:pt idx="25">
                  <c:v>70</c:v>
                </c:pt>
                <c:pt idx="26">
                  <c:v>70</c:v>
                </c:pt>
                <c:pt idx="27">
                  <c:v>70</c:v>
                </c:pt>
                <c:pt idx="28">
                  <c:v>70</c:v>
                </c:pt>
                <c:pt idx="29">
                  <c:v>70</c:v>
                </c:pt>
                <c:pt idx="30">
                  <c:v>70</c:v>
                </c:pt>
                <c:pt idx="31">
                  <c:v>70</c:v>
                </c:pt>
                <c:pt idx="32">
                  <c:v>70</c:v>
                </c:pt>
                <c:pt idx="33">
                  <c:v>70</c:v>
                </c:pt>
                <c:pt idx="34">
                  <c:v>70</c:v>
                </c:pt>
                <c:pt idx="35">
                  <c:v>70</c:v>
                </c:pt>
                <c:pt idx="36">
                  <c:v>70</c:v>
                </c:pt>
                <c:pt idx="37">
                  <c:v>70</c:v>
                </c:pt>
                <c:pt idx="38">
                  <c:v>70</c:v>
                </c:pt>
                <c:pt idx="39">
                  <c:v>70</c:v>
                </c:pt>
                <c:pt idx="40">
                  <c:v>70</c:v>
                </c:pt>
                <c:pt idx="41">
                  <c:v>70</c:v>
                </c:pt>
                <c:pt idx="42">
                  <c:v>70</c:v>
                </c:pt>
                <c:pt idx="43">
                  <c:v>70</c:v>
                </c:pt>
                <c:pt idx="44">
                  <c:v>70</c:v>
                </c:pt>
                <c:pt idx="45">
                  <c:v>70</c:v>
                </c:pt>
                <c:pt idx="46">
                  <c:v>70</c:v>
                </c:pt>
                <c:pt idx="47">
                  <c:v>70</c:v>
                </c:pt>
                <c:pt idx="48">
                  <c:v>70</c:v>
                </c:pt>
                <c:pt idx="49">
                  <c:v>70</c:v>
                </c:pt>
                <c:pt idx="50">
                  <c:v>70</c:v>
                </c:pt>
                <c:pt idx="51">
                  <c:v>70</c:v>
                </c:pt>
                <c:pt idx="52">
                  <c:v>70</c:v>
                </c:pt>
                <c:pt idx="53">
                  <c:v>70</c:v>
                </c:pt>
                <c:pt idx="54">
                  <c:v>70</c:v>
                </c:pt>
                <c:pt idx="55">
                  <c:v>70</c:v>
                </c:pt>
                <c:pt idx="56">
                  <c:v>70</c:v>
                </c:pt>
                <c:pt idx="57">
                  <c:v>70</c:v>
                </c:pt>
                <c:pt idx="58">
                  <c:v>70</c:v>
                </c:pt>
                <c:pt idx="59">
                  <c:v>70</c:v>
                </c:pt>
                <c:pt idx="60">
                  <c:v>70</c:v>
                </c:pt>
                <c:pt idx="61">
                  <c:v>70</c:v>
                </c:pt>
                <c:pt idx="62">
                  <c:v>70</c:v>
                </c:pt>
                <c:pt idx="63">
                  <c:v>70</c:v>
                </c:pt>
                <c:pt idx="64">
                  <c:v>70</c:v>
                </c:pt>
                <c:pt idx="65">
                  <c:v>70</c:v>
                </c:pt>
                <c:pt idx="66">
                  <c:v>70</c:v>
                </c:pt>
                <c:pt idx="67">
                  <c:v>70</c:v>
                </c:pt>
                <c:pt idx="68">
                  <c:v>70</c:v>
                </c:pt>
                <c:pt idx="69">
                  <c:v>70</c:v>
                </c:pt>
                <c:pt idx="70">
                  <c:v>70</c:v>
                </c:pt>
                <c:pt idx="71">
                  <c:v>70</c:v>
                </c:pt>
                <c:pt idx="72">
                  <c:v>70</c:v>
                </c:pt>
                <c:pt idx="73">
                  <c:v>70</c:v>
                </c:pt>
                <c:pt idx="74">
                  <c:v>70</c:v>
                </c:pt>
                <c:pt idx="75">
                  <c:v>70</c:v>
                </c:pt>
                <c:pt idx="76">
                  <c:v>70</c:v>
                </c:pt>
                <c:pt idx="77">
                  <c:v>70</c:v>
                </c:pt>
                <c:pt idx="78">
                  <c:v>70</c:v>
                </c:pt>
                <c:pt idx="79">
                  <c:v>70</c:v>
                </c:pt>
                <c:pt idx="80">
                  <c:v>70</c:v>
                </c:pt>
                <c:pt idx="81">
                  <c:v>70</c:v>
                </c:pt>
                <c:pt idx="82">
                  <c:v>70</c:v>
                </c:pt>
                <c:pt idx="83">
                  <c:v>70</c:v>
                </c:pt>
                <c:pt idx="84">
                  <c:v>70</c:v>
                </c:pt>
                <c:pt idx="85">
                  <c:v>70</c:v>
                </c:pt>
                <c:pt idx="86">
                  <c:v>70</c:v>
                </c:pt>
                <c:pt idx="87">
                  <c:v>70</c:v>
                </c:pt>
                <c:pt idx="88">
                  <c:v>70</c:v>
                </c:pt>
                <c:pt idx="89">
                  <c:v>70</c:v>
                </c:pt>
                <c:pt idx="90">
                  <c:v>70</c:v>
                </c:pt>
                <c:pt idx="91">
                  <c:v>70</c:v>
                </c:pt>
                <c:pt idx="92">
                  <c:v>70</c:v>
                </c:pt>
                <c:pt idx="93">
                  <c:v>70</c:v>
                </c:pt>
                <c:pt idx="94">
                  <c:v>70</c:v>
                </c:pt>
                <c:pt idx="95">
                  <c:v>70</c:v>
                </c:pt>
                <c:pt idx="96">
                  <c:v>70</c:v>
                </c:pt>
                <c:pt idx="97">
                  <c:v>70</c:v>
                </c:pt>
                <c:pt idx="98">
                  <c:v>70</c:v>
                </c:pt>
                <c:pt idx="99">
                  <c:v>70</c:v>
                </c:pt>
                <c:pt idx="100">
                  <c:v>70</c:v>
                </c:pt>
                <c:pt idx="101">
                  <c:v>70</c:v>
                </c:pt>
                <c:pt idx="102">
                  <c:v>70</c:v>
                </c:pt>
                <c:pt idx="103">
                  <c:v>70</c:v>
                </c:pt>
                <c:pt idx="104">
                  <c:v>70</c:v>
                </c:pt>
                <c:pt idx="105">
                  <c:v>70</c:v>
                </c:pt>
                <c:pt idx="106">
                  <c:v>70</c:v>
                </c:pt>
                <c:pt idx="107">
                  <c:v>70</c:v>
                </c:pt>
                <c:pt idx="108">
                  <c:v>70</c:v>
                </c:pt>
                <c:pt idx="109">
                  <c:v>70</c:v>
                </c:pt>
                <c:pt idx="110">
                  <c:v>70</c:v>
                </c:pt>
                <c:pt idx="111">
                  <c:v>70</c:v>
                </c:pt>
                <c:pt idx="112">
                  <c:v>70</c:v>
                </c:pt>
                <c:pt idx="113">
                  <c:v>70</c:v>
                </c:pt>
                <c:pt idx="114">
                  <c:v>70</c:v>
                </c:pt>
                <c:pt idx="115">
                  <c:v>70</c:v>
                </c:pt>
                <c:pt idx="116">
                  <c:v>70</c:v>
                </c:pt>
                <c:pt idx="117">
                  <c:v>70</c:v>
                </c:pt>
                <c:pt idx="118">
                  <c:v>70</c:v>
                </c:pt>
                <c:pt idx="119">
                  <c:v>70</c:v>
                </c:pt>
                <c:pt idx="120">
                  <c:v>70</c:v>
                </c:pt>
                <c:pt idx="121">
                  <c:v>70</c:v>
                </c:pt>
                <c:pt idx="122">
                  <c:v>70</c:v>
                </c:pt>
                <c:pt idx="123">
                  <c:v>70</c:v>
                </c:pt>
                <c:pt idx="124">
                  <c:v>70</c:v>
                </c:pt>
                <c:pt idx="125">
                  <c:v>70</c:v>
                </c:pt>
                <c:pt idx="126">
                  <c:v>70</c:v>
                </c:pt>
                <c:pt idx="127">
                  <c:v>70</c:v>
                </c:pt>
                <c:pt idx="128">
                  <c:v>70</c:v>
                </c:pt>
                <c:pt idx="129">
                  <c:v>70</c:v>
                </c:pt>
                <c:pt idx="130">
                  <c:v>70</c:v>
                </c:pt>
                <c:pt idx="131">
                  <c:v>70</c:v>
                </c:pt>
                <c:pt idx="132">
                  <c:v>70</c:v>
                </c:pt>
                <c:pt idx="133">
                  <c:v>70</c:v>
                </c:pt>
                <c:pt idx="134">
                  <c:v>70</c:v>
                </c:pt>
                <c:pt idx="135">
                  <c:v>70</c:v>
                </c:pt>
                <c:pt idx="136">
                  <c:v>70</c:v>
                </c:pt>
                <c:pt idx="137">
                  <c:v>70</c:v>
                </c:pt>
                <c:pt idx="138">
                  <c:v>70</c:v>
                </c:pt>
                <c:pt idx="139">
                  <c:v>70</c:v>
                </c:pt>
                <c:pt idx="140">
                  <c:v>70</c:v>
                </c:pt>
                <c:pt idx="141">
                  <c:v>70</c:v>
                </c:pt>
                <c:pt idx="142">
                  <c:v>70</c:v>
                </c:pt>
                <c:pt idx="143">
                  <c:v>70</c:v>
                </c:pt>
                <c:pt idx="144">
                  <c:v>70</c:v>
                </c:pt>
                <c:pt idx="145">
                  <c:v>70</c:v>
                </c:pt>
                <c:pt idx="146">
                  <c:v>70</c:v>
                </c:pt>
                <c:pt idx="147">
                  <c:v>70</c:v>
                </c:pt>
                <c:pt idx="148">
                  <c:v>70</c:v>
                </c:pt>
                <c:pt idx="149">
                  <c:v>70</c:v>
                </c:pt>
                <c:pt idx="150">
                  <c:v>70</c:v>
                </c:pt>
                <c:pt idx="151">
                  <c:v>70</c:v>
                </c:pt>
                <c:pt idx="152">
                  <c:v>70</c:v>
                </c:pt>
                <c:pt idx="153">
                  <c:v>70</c:v>
                </c:pt>
                <c:pt idx="154">
                  <c:v>70</c:v>
                </c:pt>
                <c:pt idx="155">
                  <c:v>70</c:v>
                </c:pt>
                <c:pt idx="156">
                  <c:v>70</c:v>
                </c:pt>
                <c:pt idx="157">
                  <c:v>70</c:v>
                </c:pt>
                <c:pt idx="158">
                  <c:v>70</c:v>
                </c:pt>
                <c:pt idx="159">
                  <c:v>70</c:v>
                </c:pt>
                <c:pt idx="160">
                  <c:v>70</c:v>
                </c:pt>
                <c:pt idx="161">
                  <c:v>70</c:v>
                </c:pt>
                <c:pt idx="162">
                  <c:v>70</c:v>
                </c:pt>
                <c:pt idx="163">
                  <c:v>70</c:v>
                </c:pt>
                <c:pt idx="164">
                  <c:v>70</c:v>
                </c:pt>
                <c:pt idx="165">
                  <c:v>70</c:v>
                </c:pt>
                <c:pt idx="166">
                  <c:v>70</c:v>
                </c:pt>
                <c:pt idx="167">
                  <c:v>70</c:v>
                </c:pt>
                <c:pt idx="168">
                  <c:v>70</c:v>
                </c:pt>
                <c:pt idx="169">
                  <c:v>70</c:v>
                </c:pt>
                <c:pt idx="170">
                  <c:v>70</c:v>
                </c:pt>
                <c:pt idx="171">
                  <c:v>70</c:v>
                </c:pt>
                <c:pt idx="172">
                  <c:v>70</c:v>
                </c:pt>
                <c:pt idx="173">
                  <c:v>70</c:v>
                </c:pt>
                <c:pt idx="174">
                  <c:v>70</c:v>
                </c:pt>
                <c:pt idx="175">
                  <c:v>70</c:v>
                </c:pt>
                <c:pt idx="176">
                  <c:v>70</c:v>
                </c:pt>
                <c:pt idx="177">
                  <c:v>70</c:v>
                </c:pt>
                <c:pt idx="178">
                  <c:v>70</c:v>
                </c:pt>
                <c:pt idx="179">
                  <c:v>70</c:v>
                </c:pt>
                <c:pt idx="180">
                  <c:v>70</c:v>
                </c:pt>
                <c:pt idx="181">
                  <c:v>70</c:v>
                </c:pt>
                <c:pt idx="182">
                  <c:v>70</c:v>
                </c:pt>
                <c:pt idx="183">
                  <c:v>70</c:v>
                </c:pt>
                <c:pt idx="184">
                  <c:v>70</c:v>
                </c:pt>
                <c:pt idx="185">
                  <c:v>70</c:v>
                </c:pt>
                <c:pt idx="186">
                  <c:v>70</c:v>
                </c:pt>
                <c:pt idx="187">
                  <c:v>70</c:v>
                </c:pt>
                <c:pt idx="188">
                  <c:v>70</c:v>
                </c:pt>
                <c:pt idx="189">
                  <c:v>70</c:v>
                </c:pt>
                <c:pt idx="190">
                  <c:v>70</c:v>
                </c:pt>
                <c:pt idx="191">
                  <c:v>70</c:v>
                </c:pt>
                <c:pt idx="192">
                  <c:v>70</c:v>
                </c:pt>
                <c:pt idx="193">
                  <c:v>70</c:v>
                </c:pt>
                <c:pt idx="194">
                  <c:v>70</c:v>
                </c:pt>
                <c:pt idx="195">
                  <c:v>70</c:v>
                </c:pt>
                <c:pt idx="196">
                  <c:v>70</c:v>
                </c:pt>
                <c:pt idx="197">
                  <c:v>70</c:v>
                </c:pt>
                <c:pt idx="198">
                  <c:v>70</c:v>
                </c:pt>
                <c:pt idx="199">
                  <c:v>70</c:v>
                </c:pt>
                <c:pt idx="200">
                  <c:v>70</c:v>
                </c:pt>
                <c:pt idx="201">
                  <c:v>70</c:v>
                </c:pt>
                <c:pt idx="202">
                  <c:v>70</c:v>
                </c:pt>
                <c:pt idx="203">
                  <c:v>70</c:v>
                </c:pt>
                <c:pt idx="204">
                  <c:v>70</c:v>
                </c:pt>
                <c:pt idx="205">
                  <c:v>70</c:v>
                </c:pt>
                <c:pt idx="206">
                  <c:v>70</c:v>
                </c:pt>
                <c:pt idx="207">
                  <c:v>70</c:v>
                </c:pt>
                <c:pt idx="208">
                  <c:v>70</c:v>
                </c:pt>
                <c:pt idx="209">
                  <c:v>70</c:v>
                </c:pt>
                <c:pt idx="210">
                  <c:v>70</c:v>
                </c:pt>
                <c:pt idx="211">
                  <c:v>70</c:v>
                </c:pt>
                <c:pt idx="212">
                  <c:v>70</c:v>
                </c:pt>
                <c:pt idx="213">
                  <c:v>70</c:v>
                </c:pt>
                <c:pt idx="214">
                  <c:v>70</c:v>
                </c:pt>
                <c:pt idx="215">
                  <c:v>70</c:v>
                </c:pt>
                <c:pt idx="216">
                  <c:v>70</c:v>
                </c:pt>
                <c:pt idx="217">
                  <c:v>70</c:v>
                </c:pt>
                <c:pt idx="218">
                  <c:v>70</c:v>
                </c:pt>
                <c:pt idx="219">
                  <c:v>70</c:v>
                </c:pt>
                <c:pt idx="220">
                  <c:v>70</c:v>
                </c:pt>
                <c:pt idx="221">
                  <c:v>70</c:v>
                </c:pt>
                <c:pt idx="222">
                  <c:v>70</c:v>
                </c:pt>
                <c:pt idx="223">
                  <c:v>70</c:v>
                </c:pt>
                <c:pt idx="224">
                  <c:v>70</c:v>
                </c:pt>
                <c:pt idx="225">
                  <c:v>70</c:v>
                </c:pt>
                <c:pt idx="226">
                  <c:v>70</c:v>
                </c:pt>
                <c:pt idx="227">
                  <c:v>70</c:v>
                </c:pt>
                <c:pt idx="228">
                  <c:v>70</c:v>
                </c:pt>
                <c:pt idx="229">
                  <c:v>70</c:v>
                </c:pt>
                <c:pt idx="230">
                  <c:v>70</c:v>
                </c:pt>
                <c:pt idx="231">
                  <c:v>70</c:v>
                </c:pt>
                <c:pt idx="232">
                  <c:v>70</c:v>
                </c:pt>
                <c:pt idx="233">
                  <c:v>70</c:v>
                </c:pt>
                <c:pt idx="234">
                  <c:v>70</c:v>
                </c:pt>
                <c:pt idx="235">
                  <c:v>70</c:v>
                </c:pt>
                <c:pt idx="236">
                  <c:v>70</c:v>
                </c:pt>
                <c:pt idx="237">
                  <c:v>70</c:v>
                </c:pt>
                <c:pt idx="238">
                  <c:v>70</c:v>
                </c:pt>
                <c:pt idx="239">
                  <c:v>70</c:v>
                </c:pt>
                <c:pt idx="240">
                  <c:v>70</c:v>
                </c:pt>
                <c:pt idx="241">
                  <c:v>70</c:v>
                </c:pt>
                <c:pt idx="242">
                  <c:v>70</c:v>
                </c:pt>
                <c:pt idx="243">
                  <c:v>70</c:v>
                </c:pt>
                <c:pt idx="244">
                  <c:v>70</c:v>
                </c:pt>
                <c:pt idx="245">
                  <c:v>70</c:v>
                </c:pt>
                <c:pt idx="246">
                  <c:v>70</c:v>
                </c:pt>
                <c:pt idx="247">
                  <c:v>70</c:v>
                </c:pt>
                <c:pt idx="248">
                  <c:v>70</c:v>
                </c:pt>
                <c:pt idx="249">
                  <c:v>70</c:v>
                </c:pt>
                <c:pt idx="250">
                  <c:v>70</c:v>
                </c:pt>
                <c:pt idx="251">
                  <c:v>70</c:v>
                </c:pt>
                <c:pt idx="252">
                  <c:v>70</c:v>
                </c:pt>
                <c:pt idx="253">
                  <c:v>70</c:v>
                </c:pt>
                <c:pt idx="254">
                  <c:v>70</c:v>
                </c:pt>
                <c:pt idx="255">
                  <c:v>70</c:v>
                </c:pt>
                <c:pt idx="256">
                  <c:v>70</c:v>
                </c:pt>
                <c:pt idx="257">
                  <c:v>70</c:v>
                </c:pt>
                <c:pt idx="258">
                  <c:v>70</c:v>
                </c:pt>
                <c:pt idx="259">
                  <c:v>70</c:v>
                </c:pt>
                <c:pt idx="260">
                  <c:v>70</c:v>
                </c:pt>
                <c:pt idx="261">
                  <c:v>70</c:v>
                </c:pt>
                <c:pt idx="262">
                  <c:v>70</c:v>
                </c:pt>
                <c:pt idx="263">
                  <c:v>70</c:v>
                </c:pt>
                <c:pt idx="264">
                  <c:v>70</c:v>
                </c:pt>
                <c:pt idx="265">
                  <c:v>70</c:v>
                </c:pt>
                <c:pt idx="266">
                  <c:v>70</c:v>
                </c:pt>
                <c:pt idx="267">
                  <c:v>70</c:v>
                </c:pt>
                <c:pt idx="268">
                  <c:v>70</c:v>
                </c:pt>
                <c:pt idx="269">
                  <c:v>70</c:v>
                </c:pt>
                <c:pt idx="270">
                  <c:v>70</c:v>
                </c:pt>
                <c:pt idx="271">
                  <c:v>70</c:v>
                </c:pt>
                <c:pt idx="272">
                  <c:v>70</c:v>
                </c:pt>
                <c:pt idx="273">
                  <c:v>70</c:v>
                </c:pt>
                <c:pt idx="274">
                  <c:v>70</c:v>
                </c:pt>
                <c:pt idx="275">
                  <c:v>70</c:v>
                </c:pt>
                <c:pt idx="276">
                  <c:v>70</c:v>
                </c:pt>
                <c:pt idx="277">
                  <c:v>70</c:v>
                </c:pt>
                <c:pt idx="278">
                  <c:v>70</c:v>
                </c:pt>
                <c:pt idx="279">
                  <c:v>70</c:v>
                </c:pt>
                <c:pt idx="280">
                  <c:v>70</c:v>
                </c:pt>
                <c:pt idx="281">
                  <c:v>70</c:v>
                </c:pt>
                <c:pt idx="282">
                  <c:v>70</c:v>
                </c:pt>
                <c:pt idx="283">
                  <c:v>70</c:v>
                </c:pt>
                <c:pt idx="284">
                  <c:v>70</c:v>
                </c:pt>
                <c:pt idx="285">
                  <c:v>70</c:v>
                </c:pt>
                <c:pt idx="286">
                  <c:v>70</c:v>
                </c:pt>
                <c:pt idx="287">
                  <c:v>70</c:v>
                </c:pt>
                <c:pt idx="288">
                  <c:v>70</c:v>
                </c:pt>
                <c:pt idx="289">
                  <c:v>70</c:v>
                </c:pt>
                <c:pt idx="290">
                  <c:v>70</c:v>
                </c:pt>
                <c:pt idx="291">
                  <c:v>70</c:v>
                </c:pt>
                <c:pt idx="292">
                  <c:v>70</c:v>
                </c:pt>
                <c:pt idx="293">
                  <c:v>70</c:v>
                </c:pt>
                <c:pt idx="294">
                  <c:v>70</c:v>
                </c:pt>
                <c:pt idx="295">
                  <c:v>70</c:v>
                </c:pt>
              </c:numCache>
            </c:numRef>
          </c:val>
        </c:ser>
        <c:ser>
          <c:idx val="1"/>
          <c:order val="2"/>
          <c:tx>
            <c:strRef>
              <c:f>'MM TSI Calcs'!$Y$9</c:f>
              <c:strCache>
                <c:ptCount val="1"/>
                <c:pt idx="0">
                  <c:v>Fair - Good Boundary</c:v>
                </c:pt>
              </c:strCache>
            </c:strRef>
          </c:tx>
          <c:spPr>
            <a:ln w="38100">
              <a:solidFill>
                <a:srgbClr val="FF00FF"/>
              </a:solidFill>
              <a:prstDash val="solid"/>
            </a:ln>
          </c:spPr>
          <c:marker>
            <c:symbol val="none"/>
          </c:marker>
          <c:cat>
            <c:numRef>
              <c:f>'MM TSI Calcs'!$M$10:$M$305</c:f>
              <c:numCache>
                <c:formatCode>m/d/yyyy</c:formatCode>
                <c:ptCount val="296"/>
                <c:pt idx="0">
                  <c:v>32874</c:v>
                </c:pt>
                <c:pt idx="1">
                  <c:v>40179</c:v>
                </c:pt>
                <c:pt idx="2">
                  <c:v>32888</c:v>
                </c:pt>
                <c:pt idx="3">
                  <c:v>32919</c:v>
                </c:pt>
                <c:pt idx="4">
                  <c:v>32947</c:v>
                </c:pt>
                <c:pt idx="5">
                  <c:v>32978</c:v>
                </c:pt>
                <c:pt idx="6">
                  <c:v>33008</c:v>
                </c:pt>
                <c:pt idx="7">
                  <c:v>33039</c:v>
                </c:pt>
                <c:pt idx="8">
                  <c:v>33069</c:v>
                </c:pt>
                <c:pt idx="9">
                  <c:v>33100</c:v>
                </c:pt>
                <c:pt idx="10">
                  <c:v>33131</c:v>
                </c:pt>
                <c:pt idx="11">
                  <c:v>33161</c:v>
                </c:pt>
                <c:pt idx="12">
                  <c:v>33222</c:v>
                </c:pt>
                <c:pt idx="13">
                  <c:v>33253</c:v>
                </c:pt>
                <c:pt idx="14">
                  <c:v>33284</c:v>
                </c:pt>
                <c:pt idx="15">
                  <c:v>33312</c:v>
                </c:pt>
                <c:pt idx="16">
                  <c:v>33343</c:v>
                </c:pt>
                <c:pt idx="17">
                  <c:v>33373</c:v>
                </c:pt>
                <c:pt idx="18">
                  <c:v>33404</c:v>
                </c:pt>
                <c:pt idx="19">
                  <c:v>33434</c:v>
                </c:pt>
                <c:pt idx="20">
                  <c:v>33465</c:v>
                </c:pt>
                <c:pt idx="21">
                  <c:v>33496</c:v>
                </c:pt>
                <c:pt idx="22">
                  <c:v>33526</c:v>
                </c:pt>
                <c:pt idx="23">
                  <c:v>33557</c:v>
                </c:pt>
                <c:pt idx="24">
                  <c:v>33587</c:v>
                </c:pt>
                <c:pt idx="25">
                  <c:v>33618</c:v>
                </c:pt>
                <c:pt idx="26">
                  <c:v>33649</c:v>
                </c:pt>
                <c:pt idx="27">
                  <c:v>33678</c:v>
                </c:pt>
                <c:pt idx="28">
                  <c:v>33709</c:v>
                </c:pt>
                <c:pt idx="29">
                  <c:v>33739</c:v>
                </c:pt>
                <c:pt idx="30">
                  <c:v>33770</c:v>
                </c:pt>
                <c:pt idx="31">
                  <c:v>33800</c:v>
                </c:pt>
                <c:pt idx="32">
                  <c:v>33831</c:v>
                </c:pt>
                <c:pt idx="33">
                  <c:v>33862</c:v>
                </c:pt>
                <c:pt idx="34">
                  <c:v>33892</c:v>
                </c:pt>
                <c:pt idx="35">
                  <c:v>33923</c:v>
                </c:pt>
                <c:pt idx="36">
                  <c:v>33953</c:v>
                </c:pt>
                <c:pt idx="37">
                  <c:v>33984</c:v>
                </c:pt>
                <c:pt idx="38">
                  <c:v>34015</c:v>
                </c:pt>
                <c:pt idx="39">
                  <c:v>34043</c:v>
                </c:pt>
                <c:pt idx="40">
                  <c:v>34074</c:v>
                </c:pt>
                <c:pt idx="41">
                  <c:v>34104</c:v>
                </c:pt>
                <c:pt idx="42">
                  <c:v>34135</c:v>
                </c:pt>
                <c:pt idx="43">
                  <c:v>34165</c:v>
                </c:pt>
                <c:pt idx="44">
                  <c:v>34196</c:v>
                </c:pt>
                <c:pt idx="45">
                  <c:v>34227</c:v>
                </c:pt>
                <c:pt idx="46">
                  <c:v>34257</c:v>
                </c:pt>
                <c:pt idx="47">
                  <c:v>34288</c:v>
                </c:pt>
                <c:pt idx="48">
                  <c:v>34318</c:v>
                </c:pt>
                <c:pt idx="49">
                  <c:v>34349</c:v>
                </c:pt>
                <c:pt idx="50">
                  <c:v>34380</c:v>
                </c:pt>
                <c:pt idx="51">
                  <c:v>34408</c:v>
                </c:pt>
                <c:pt idx="52">
                  <c:v>34439</c:v>
                </c:pt>
                <c:pt idx="53">
                  <c:v>34469</c:v>
                </c:pt>
                <c:pt idx="54">
                  <c:v>34500</c:v>
                </c:pt>
                <c:pt idx="55">
                  <c:v>34530</c:v>
                </c:pt>
                <c:pt idx="56">
                  <c:v>34561</c:v>
                </c:pt>
                <c:pt idx="57">
                  <c:v>34592</c:v>
                </c:pt>
                <c:pt idx="58">
                  <c:v>34622</c:v>
                </c:pt>
                <c:pt idx="59">
                  <c:v>34653</c:v>
                </c:pt>
                <c:pt idx="60">
                  <c:v>34683</c:v>
                </c:pt>
                <c:pt idx="61">
                  <c:v>34714</c:v>
                </c:pt>
                <c:pt idx="62">
                  <c:v>34745</c:v>
                </c:pt>
                <c:pt idx="63">
                  <c:v>34773</c:v>
                </c:pt>
                <c:pt idx="64">
                  <c:v>34804</c:v>
                </c:pt>
                <c:pt idx="65">
                  <c:v>34834</c:v>
                </c:pt>
                <c:pt idx="66">
                  <c:v>34865</c:v>
                </c:pt>
                <c:pt idx="67">
                  <c:v>34895</c:v>
                </c:pt>
                <c:pt idx="68">
                  <c:v>34926</c:v>
                </c:pt>
                <c:pt idx="69">
                  <c:v>34957</c:v>
                </c:pt>
                <c:pt idx="70">
                  <c:v>34987</c:v>
                </c:pt>
                <c:pt idx="71">
                  <c:v>35018</c:v>
                </c:pt>
                <c:pt idx="72">
                  <c:v>35048</c:v>
                </c:pt>
                <c:pt idx="73">
                  <c:v>35079</c:v>
                </c:pt>
                <c:pt idx="74">
                  <c:v>35110</c:v>
                </c:pt>
                <c:pt idx="75">
                  <c:v>35139</c:v>
                </c:pt>
                <c:pt idx="76">
                  <c:v>35170</c:v>
                </c:pt>
                <c:pt idx="77">
                  <c:v>35200</c:v>
                </c:pt>
                <c:pt idx="78">
                  <c:v>35231</c:v>
                </c:pt>
                <c:pt idx="79">
                  <c:v>35261</c:v>
                </c:pt>
                <c:pt idx="80">
                  <c:v>35292</c:v>
                </c:pt>
                <c:pt idx="81">
                  <c:v>35323</c:v>
                </c:pt>
                <c:pt idx="82">
                  <c:v>35353</c:v>
                </c:pt>
                <c:pt idx="83">
                  <c:v>35384</c:v>
                </c:pt>
                <c:pt idx="84">
                  <c:v>35414</c:v>
                </c:pt>
                <c:pt idx="85">
                  <c:v>35445</c:v>
                </c:pt>
                <c:pt idx="86">
                  <c:v>35476</c:v>
                </c:pt>
                <c:pt idx="87">
                  <c:v>35504</c:v>
                </c:pt>
                <c:pt idx="88">
                  <c:v>35535</c:v>
                </c:pt>
                <c:pt idx="89">
                  <c:v>35565</c:v>
                </c:pt>
                <c:pt idx="90">
                  <c:v>35596</c:v>
                </c:pt>
                <c:pt idx="91">
                  <c:v>35626</c:v>
                </c:pt>
                <c:pt idx="92">
                  <c:v>35657</c:v>
                </c:pt>
                <c:pt idx="93">
                  <c:v>35688</c:v>
                </c:pt>
                <c:pt idx="94">
                  <c:v>35718</c:v>
                </c:pt>
                <c:pt idx="95">
                  <c:v>35749</c:v>
                </c:pt>
                <c:pt idx="96">
                  <c:v>35779</c:v>
                </c:pt>
                <c:pt idx="97">
                  <c:v>35810</c:v>
                </c:pt>
                <c:pt idx="98">
                  <c:v>35841</c:v>
                </c:pt>
                <c:pt idx="99">
                  <c:v>35869</c:v>
                </c:pt>
                <c:pt idx="100">
                  <c:v>35900</c:v>
                </c:pt>
                <c:pt idx="101">
                  <c:v>35930</c:v>
                </c:pt>
                <c:pt idx="102">
                  <c:v>35961</c:v>
                </c:pt>
                <c:pt idx="103">
                  <c:v>35991</c:v>
                </c:pt>
                <c:pt idx="104">
                  <c:v>36022</c:v>
                </c:pt>
                <c:pt idx="105">
                  <c:v>36053</c:v>
                </c:pt>
                <c:pt idx="106">
                  <c:v>36083</c:v>
                </c:pt>
                <c:pt idx="107">
                  <c:v>36114</c:v>
                </c:pt>
                <c:pt idx="108">
                  <c:v>36144</c:v>
                </c:pt>
                <c:pt idx="109">
                  <c:v>36175</c:v>
                </c:pt>
                <c:pt idx="110">
                  <c:v>36206</c:v>
                </c:pt>
                <c:pt idx="111">
                  <c:v>36234</c:v>
                </c:pt>
                <c:pt idx="112">
                  <c:v>36265</c:v>
                </c:pt>
                <c:pt idx="113">
                  <c:v>36295</c:v>
                </c:pt>
                <c:pt idx="114">
                  <c:v>36326</c:v>
                </c:pt>
                <c:pt idx="115">
                  <c:v>36356</c:v>
                </c:pt>
                <c:pt idx="116">
                  <c:v>36387</c:v>
                </c:pt>
                <c:pt idx="117">
                  <c:v>36418</c:v>
                </c:pt>
                <c:pt idx="118">
                  <c:v>36448</c:v>
                </c:pt>
                <c:pt idx="119">
                  <c:v>36479</c:v>
                </c:pt>
                <c:pt idx="120">
                  <c:v>36509</c:v>
                </c:pt>
                <c:pt idx="121">
                  <c:v>36540</c:v>
                </c:pt>
                <c:pt idx="122">
                  <c:v>36571</c:v>
                </c:pt>
                <c:pt idx="123">
                  <c:v>36600</c:v>
                </c:pt>
                <c:pt idx="124">
                  <c:v>36631</c:v>
                </c:pt>
                <c:pt idx="125">
                  <c:v>36661</c:v>
                </c:pt>
                <c:pt idx="126">
                  <c:v>36692</c:v>
                </c:pt>
                <c:pt idx="127">
                  <c:v>36722</c:v>
                </c:pt>
                <c:pt idx="128">
                  <c:v>36753</c:v>
                </c:pt>
                <c:pt idx="129">
                  <c:v>36784</c:v>
                </c:pt>
                <c:pt idx="130">
                  <c:v>36814</c:v>
                </c:pt>
                <c:pt idx="131">
                  <c:v>36845</c:v>
                </c:pt>
                <c:pt idx="132">
                  <c:v>36875</c:v>
                </c:pt>
                <c:pt idx="133">
                  <c:v>36937</c:v>
                </c:pt>
                <c:pt idx="134">
                  <c:v>36965</c:v>
                </c:pt>
                <c:pt idx="135">
                  <c:v>36996</c:v>
                </c:pt>
                <c:pt idx="136">
                  <c:v>37026</c:v>
                </c:pt>
                <c:pt idx="137">
                  <c:v>37149</c:v>
                </c:pt>
                <c:pt idx="138">
                  <c:v>37179</c:v>
                </c:pt>
                <c:pt idx="139">
                  <c:v>37210</c:v>
                </c:pt>
                <c:pt idx="140">
                  <c:v>37240</c:v>
                </c:pt>
                <c:pt idx="141">
                  <c:v>37271</c:v>
                </c:pt>
                <c:pt idx="142">
                  <c:v>37302</c:v>
                </c:pt>
                <c:pt idx="143">
                  <c:v>37330</c:v>
                </c:pt>
                <c:pt idx="144">
                  <c:v>37361</c:v>
                </c:pt>
                <c:pt idx="145">
                  <c:v>37391</c:v>
                </c:pt>
                <c:pt idx="146">
                  <c:v>37422</c:v>
                </c:pt>
                <c:pt idx="147">
                  <c:v>37452</c:v>
                </c:pt>
                <c:pt idx="148">
                  <c:v>37483</c:v>
                </c:pt>
                <c:pt idx="149">
                  <c:v>37514</c:v>
                </c:pt>
                <c:pt idx="150">
                  <c:v>37544</c:v>
                </c:pt>
                <c:pt idx="151">
                  <c:v>37605</c:v>
                </c:pt>
                <c:pt idx="152">
                  <c:v>37636</c:v>
                </c:pt>
                <c:pt idx="153">
                  <c:v>37667</c:v>
                </c:pt>
                <c:pt idx="154">
                  <c:v>37695</c:v>
                </c:pt>
                <c:pt idx="155">
                  <c:v>37726</c:v>
                </c:pt>
                <c:pt idx="156">
                  <c:v>37756</c:v>
                </c:pt>
                <c:pt idx="157">
                  <c:v>37787</c:v>
                </c:pt>
                <c:pt idx="158">
                  <c:v>37817</c:v>
                </c:pt>
                <c:pt idx="159">
                  <c:v>37848</c:v>
                </c:pt>
                <c:pt idx="160">
                  <c:v>37879</c:v>
                </c:pt>
                <c:pt idx="161">
                  <c:v>37909</c:v>
                </c:pt>
                <c:pt idx="162">
                  <c:v>37940</c:v>
                </c:pt>
                <c:pt idx="163">
                  <c:v>37970</c:v>
                </c:pt>
                <c:pt idx="164">
                  <c:v>38001</c:v>
                </c:pt>
                <c:pt idx="165">
                  <c:v>38032</c:v>
                </c:pt>
                <c:pt idx="166">
                  <c:v>38061</c:v>
                </c:pt>
                <c:pt idx="167">
                  <c:v>38092</c:v>
                </c:pt>
                <c:pt idx="168">
                  <c:v>38122</c:v>
                </c:pt>
                <c:pt idx="169">
                  <c:v>38153</c:v>
                </c:pt>
                <c:pt idx="170">
                  <c:v>38183</c:v>
                </c:pt>
                <c:pt idx="171">
                  <c:v>38214</c:v>
                </c:pt>
                <c:pt idx="172">
                  <c:v>38245</c:v>
                </c:pt>
                <c:pt idx="173">
                  <c:v>38275</c:v>
                </c:pt>
                <c:pt idx="174">
                  <c:v>38306</c:v>
                </c:pt>
                <c:pt idx="175">
                  <c:v>38336</c:v>
                </c:pt>
                <c:pt idx="176">
                  <c:v>38367</c:v>
                </c:pt>
                <c:pt idx="177">
                  <c:v>38398</c:v>
                </c:pt>
                <c:pt idx="178">
                  <c:v>38426</c:v>
                </c:pt>
                <c:pt idx="179">
                  <c:v>38457</c:v>
                </c:pt>
                <c:pt idx="180">
                  <c:v>38487</c:v>
                </c:pt>
                <c:pt idx="181">
                  <c:v>38518</c:v>
                </c:pt>
                <c:pt idx="182">
                  <c:v>38548</c:v>
                </c:pt>
                <c:pt idx="183">
                  <c:v>38579</c:v>
                </c:pt>
                <c:pt idx="184">
                  <c:v>38610</c:v>
                </c:pt>
                <c:pt idx="185">
                  <c:v>38640</c:v>
                </c:pt>
                <c:pt idx="186">
                  <c:v>38671</c:v>
                </c:pt>
                <c:pt idx="187">
                  <c:v>38701</c:v>
                </c:pt>
                <c:pt idx="188">
                  <c:v>38732</c:v>
                </c:pt>
                <c:pt idx="189">
                  <c:v>38763</c:v>
                </c:pt>
                <c:pt idx="190">
                  <c:v>38791</c:v>
                </c:pt>
                <c:pt idx="191">
                  <c:v>38822</c:v>
                </c:pt>
                <c:pt idx="192">
                  <c:v>38852</c:v>
                </c:pt>
                <c:pt idx="193">
                  <c:v>38883</c:v>
                </c:pt>
                <c:pt idx="194">
                  <c:v>38913</c:v>
                </c:pt>
                <c:pt idx="195">
                  <c:v>38944</c:v>
                </c:pt>
                <c:pt idx="196">
                  <c:v>38975</c:v>
                </c:pt>
                <c:pt idx="197">
                  <c:v>39005</c:v>
                </c:pt>
                <c:pt idx="198">
                  <c:v>39036</c:v>
                </c:pt>
                <c:pt idx="199">
                  <c:v>39066</c:v>
                </c:pt>
                <c:pt idx="200">
                  <c:v>39097</c:v>
                </c:pt>
                <c:pt idx="201">
                  <c:v>39128</c:v>
                </c:pt>
                <c:pt idx="202">
                  <c:v>39156</c:v>
                </c:pt>
                <c:pt idx="203">
                  <c:v>39187</c:v>
                </c:pt>
                <c:pt idx="204">
                  <c:v>39217</c:v>
                </c:pt>
                <c:pt idx="205">
                  <c:v>39248</c:v>
                </c:pt>
                <c:pt idx="206">
                  <c:v>39278</c:v>
                </c:pt>
                <c:pt idx="207">
                  <c:v>39309</c:v>
                </c:pt>
                <c:pt idx="208">
                  <c:v>39340</c:v>
                </c:pt>
                <c:pt idx="209">
                  <c:v>39370</c:v>
                </c:pt>
                <c:pt idx="210">
                  <c:v>39401</c:v>
                </c:pt>
                <c:pt idx="211">
                  <c:v>39431</c:v>
                </c:pt>
                <c:pt idx="212">
                  <c:v>39462</c:v>
                </c:pt>
                <c:pt idx="213">
                  <c:v>39493</c:v>
                </c:pt>
                <c:pt idx="214">
                  <c:v>39522</c:v>
                </c:pt>
                <c:pt idx="215">
                  <c:v>39553</c:v>
                </c:pt>
                <c:pt idx="216">
                  <c:v>39583</c:v>
                </c:pt>
                <c:pt idx="217">
                  <c:v>39614</c:v>
                </c:pt>
                <c:pt idx="218">
                  <c:v>39644</c:v>
                </c:pt>
                <c:pt idx="219">
                  <c:v>39675</c:v>
                </c:pt>
                <c:pt idx="220">
                  <c:v>39706</c:v>
                </c:pt>
                <c:pt idx="221">
                  <c:v>39736</c:v>
                </c:pt>
                <c:pt idx="222">
                  <c:v>39767</c:v>
                </c:pt>
                <c:pt idx="223">
                  <c:v>39797</c:v>
                </c:pt>
                <c:pt idx="224">
                  <c:v>39828</c:v>
                </c:pt>
                <c:pt idx="225">
                  <c:v>39859</c:v>
                </c:pt>
                <c:pt idx="226">
                  <c:v>39887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</c:numCache>
            </c:numRef>
          </c:cat>
          <c:val>
            <c:numRef>
              <c:f>'MM TSI Calcs'!$Y$10:$Y$305</c:f>
              <c:numCache>
                <c:formatCode>General</c:formatCode>
                <c:ptCount val="296"/>
                <c:pt idx="0">
                  <c:v>#N/A</c:v>
                </c:pt>
                <c:pt idx="1">
                  <c:v>#N/A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  <c:pt idx="10">
                  <c:v>60</c:v>
                </c:pt>
                <c:pt idx="11">
                  <c:v>60</c:v>
                </c:pt>
                <c:pt idx="12">
                  <c:v>60</c:v>
                </c:pt>
                <c:pt idx="13">
                  <c:v>60</c:v>
                </c:pt>
                <c:pt idx="14">
                  <c:v>60</c:v>
                </c:pt>
                <c:pt idx="15">
                  <c:v>60</c:v>
                </c:pt>
                <c:pt idx="16">
                  <c:v>60</c:v>
                </c:pt>
                <c:pt idx="17">
                  <c:v>60</c:v>
                </c:pt>
                <c:pt idx="18">
                  <c:v>60</c:v>
                </c:pt>
                <c:pt idx="19">
                  <c:v>60</c:v>
                </c:pt>
                <c:pt idx="20">
                  <c:v>60</c:v>
                </c:pt>
                <c:pt idx="21">
                  <c:v>60</c:v>
                </c:pt>
                <c:pt idx="22">
                  <c:v>60</c:v>
                </c:pt>
                <c:pt idx="23">
                  <c:v>60</c:v>
                </c:pt>
                <c:pt idx="24">
                  <c:v>60</c:v>
                </c:pt>
                <c:pt idx="25">
                  <c:v>60</c:v>
                </c:pt>
                <c:pt idx="26">
                  <c:v>60</c:v>
                </c:pt>
                <c:pt idx="27">
                  <c:v>60</c:v>
                </c:pt>
                <c:pt idx="28">
                  <c:v>60</c:v>
                </c:pt>
                <c:pt idx="29">
                  <c:v>60</c:v>
                </c:pt>
                <c:pt idx="30">
                  <c:v>60</c:v>
                </c:pt>
                <c:pt idx="31">
                  <c:v>60</c:v>
                </c:pt>
                <c:pt idx="32">
                  <c:v>60</c:v>
                </c:pt>
                <c:pt idx="33">
                  <c:v>60</c:v>
                </c:pt>
                <c:pt idx="34">
                  <c:v>60</c:v>
                </c:pt>
                <c:pt idx="35">
                  <c:v>60</c:v>
                </c:pt>
                <c:pt idx="36">
                  <c:v>60</c:v>
                </c:pt>
                <c:pt idx="37">
                  <c:v>60</c:v>
                </c:pt>
                <c:pt idx="38">
                  <c:v>60</c:v>
                </c:pt>
                <c:pt idx="39">
                  <c:v>60</c:v>
                </c:pt>
                <c:pt idx="40">
                  <c:v>60</c:v>
                </c:pt>
                <c:pt idx="41">
                  <c:v>60</c:v>
                </c:pt>
                <c:pt idx="42">
                  <c:v>60</c:v>
                </c:pt>
                <c:pt idx="43">
                  <c:v>60</c:v>
                </c:pt>
                <c:pt idx="44">
                  <c:v>60</c:v>
                </c:pt>
                <c:pt idx="45">
                  <c:v>60</c:v>
                </c:pt>
                <c:pt idx="46">
                  <c:v>60</c:v>
                </c:pt>
                <c:pt idx="47">
                  <c:v>60</c:v>
                </c:pt>
                <c:pt idx="48">
                  <c:v>60</c:v>
                </c:pt>
                <c:pt idx="49">
                  <c:v>60</c:v>
                </c:pt>
                <c:pt idx="50">
                  <c:v>60</c:v>
                </c:pt>
                <c:pt idx="51">
                  <c:v>60</c:v>
                </c:pt>
                <c:pt idx="52">
                  <c:v>60</c:v>
                </c:pt>
                <c:pt idx="53">
                  <c:v>60</c:v>
                </c:pt>
                <c:pt idx="54">
                  <c:v>60</c:v>
                </c:pt>
                <c:pt idx="55">
                  <c:v>60</c:v>
                </c:pt>
                <c:pt idx="56">
                  <c:v>60</c:v>
                </c:pt>
                <c:pt idx="57">
                  <c:v>60</c:v>
                </c:pt>
                <c:pt idx="58">
                  <c:v>60</c:v>
                </c:pt>
                <c:pt idx="59">
                  <c:v>60</c:v>
                </c:pt>
                <c:pt idx="60">
                  <c:v>60</c:v>
                </c:pt>
                <c:pt idx="61">
                  <c:v>60</c:v>
                </c:pt>
                <c:pt idx="62">
                  <c:v>60</c:v>
                </c:pt>
                <c:pt idx="63">
                  <c:v>60</c:v>
                </c:pt>
                <c:pt idx="64">
                  <c:v>60</c:v>
                </c:pt>
                <c:pt idx="65">
                  <c:v>60</c:v>
                </c:pt>
                <c:pt idx="66">
                  <c:v>60</c:v>
                </c:pt>
                <c:pt idx="67">
                  <c:v>60</c:v>
                </c:pt>
                <c:pt idx="68">
                  <c:v>60</c:v>
                </c:pt>
                <c:pt idx="69">
                  <c:v>60</c:v>
                </c:pt>
                <c:pt idx="70">
                  <c:v>60</c:v>
                </c:pt>
                <c:pt idx="71">
                  <c:v>60</c:v>
                </c:pt>
                <c:pt idx="72">
                  <c:v>60</c:v>
                </c:pt>
                <c:pt idx="73">
                  <c:v>60</c:v>
                </c:pt>
                <c:pt idx="74">
                  <c:v>60</c:v>
                </c:pt>
                <c:pt idx="75">
                  <c:v>60</c:v>
                </c:pt>
                <c:pt idx="76">
                  <c:v>60</c:v>
                </c:pt>
                <c:pt idx="77">
                  <c:v>60</c:v>
                </c:pt>
                <c:pt idx="78">
                  <c:v>60</c:v>
                </c:pt>
                <c:pt idx="79">
                  <c:v>60</c:v>
                </c:pt>
                <c:pt idx="80">
                  <c:v>60</c:v>
                </c:pt>
                <c:pt idx="81">
                  <c:v>60</c:v>
                </c:pt>
                <c:pt idx="82">
                  <c:v>60</c:v>
                </c:pt>
                <c:pt idx="83">
                  <c:v>60</c:v>
                </c:pt>
                <c:pt idx="84">
                  <c:v>60</c:v>
                </c:pt>
                <c:pt idx="85">
                  <c:v>60</c:v>
                </c:pt>
                <c:pt idx="86">
                  <c:v>60</c:v>
                </c:pt>
                <c:pt idx="87">
                  <c:v>60</c:v>
                </c:pt>
                <c:pt idx="88">
                  <c:v>60</c:v>
                </c:pt>
                <c:pt idx="89">
                  <c:v>60</c:v>
                </c:pt>
                <c:pt idx="90">
                  <c:v>60</c:v>
                </c:pt>
                <c:pt idx="91">
                  <c:v>60</c:v>
                </c:pt>
                <c:pt idx="92">
                  <c:v>60</c:v>
                </c:pt>
                <c:pt idx="93">
                  <c:v>60</c:v>
                </c:pt>
                <c:pt idx="94">
                  <c:v>60</c:v>
                </c:pt>
                <c:pt idx="95">
                  <c:v>60</c:v>
                </c:pt>
                <c:pt idx="96">
                  <c:v>60</c:v>
                </c:pt>
                <c:pt idx="97">
                  <c:v>60</c:v>
                </c:pt>
                <c:pt idx="98">
                  <c:v>60</c:v>
                </c:pt>
                <c:pt idx="99">
                  <c:v>60</c:v>
                </c:pt>
                <c:pt idx="100">
                  <c:v>60</c:v>
                </c:pt>
                <c:pt idx="101">
                  <c:v>60</c:v>
                </c:pt>
                <c:pt idx="102">
                  <c:v>60</c:v>
                </c:pt>
                <c:pt idx="103">
                  <c:v>60</c:v>
                </c:pt>
                <c:pt idx="104">
                  <c:v>60</c:v>
                </c:pt>
                <c:pt idx="105">
                  <c:v>60</c:v>
                </c:pt>
                <c:pt idx="106">
                  <c:v>60</c:v>
                </c:pt>
                <c:pt idx="107">
                  <c:v>60</c:v>
                </c:pt>
                <c:pt idx="108">
                  <c:v>60</c:v>
                </c:pt>
                <c:pt idx="109">
                  <c:v>60</c:v>
                </c:pt>
                <c:pt idx="110">
                  <c:v>60</c:v>
                </c:pt>
                <c:pt idx="111">
                  <c:v>60</c:v>
                </c:pt>
                <c:pt idx="112">
                  <c:v>60</c:v>
                </c:pt>
                <c:pt idx="113">
                  <c:v>60</c:v>
                </c:pt>
                <c:pt idx="114">
                  <c:v>60</c:v>
                </c:pt>
                <c:pt idx="115">
                  <c:v>60</c:v>
                </c:pt>
                <c:pt idx="116">
                  <c:v>60</c:v>
                </c:pt>
                <c:pt idx="117">
                  <c:v>60</c:v>
                </c:pt>
                <c:pt idx="118">
                  <c:v>60</c:v>
                </c:pt>
                <c:pt idx="119">
                  <c:v>60</c:v>
                </c:pt>
                <c:pt idx="120">
                  <c:v>60</c:v>
                </c:pt>
                <c:pt idx="121">
                  <c:v>60</c:v>
                </c:pt>
                <c:pt idx="122">
                  <c:v>60</c:v>
                </c:pt>
                <c:pt idx="123">
                  <c:v>60</c:v>
                </c:pt>
                <c:pt idx="124">
                  <c:v>60</c:v>
                </c:pt>
                <c:pt idx="125">
                  <c:v>60</c:v>
                </c:pt>
                <c:pt idx="126">
                  <c:v>60</c:v>
                </c:pt>
                <c:pt idx="127">
                  <c:v>60</c:v>
                </c:pt>
                <c:pt idx="128">
                  <c:v>60</c:v>
                </c:pt>
                <c:pt idx="129">
                  <c:v>60</c:v>
                </c:pt>
                <c:pt idx="130">
                  <c:v>60</c:v>
                </c:pt>
                <c:pt idx="131">
                  <c:v>60</c:v>
                </c:pt>
                <c:pt idx="132">
                  <c:v>60</c:v>
                </c:pt>
                <c:pt idx="133">
                  <c:v>60</c:v>
                </c:pt>
                <c:pt idx="134">
                  <c:v>60</c:v>
                </c:pt>
                <c:pt idx="135">
                  <c:v>60</c:v>
                </c:pt>
                <c:pt idx="136">
                  <c:v>60</c:v>
                </c:pt>
                <c:pt idx="137">
                  <c:v>60</c:v>
                </c:pt>
                <c:pt idx="138">
                  <c:v>60</c:v>
                </c:pt>
                <c:pt idx="139">
                  <c:v>60</c:v>
                </c:pt>
                <c:pt idx="140">
                  <c:v>60</c:v>
                </c:pt>
                <c:pt idx="141">
                  <c:v>60</c:v>
                </c:pt>
                <c:pt idx="142">
                  <c:v>60</c:v>
                </c:pt>
                <c:pt idx="143">
                  <c:v>60</c:v>
                </c:pt>
                <c:pt idx="144">
                  <c:v>60</c:v>
                </c:pt>
                <c:pt idx="145">
                  <c:v>60</c:v>
                </c:pt>
                <c:pt idx="146">
                  <c:v>60</c:v>
                </c:pt>
                <c:pt idx="147">
                  <c:v>60</c:v>
                </c:pt>
                <c:pt idx="148">
                  <c:v>60</c:v>
                </c:pt>
                <c:pt idx="149">
                  <c:v>60</c:v>
                </c:pt>
                <c:pt idx="150">
                  <c:v>60</c:v>
                </c:pt>
                <c:pt idx="151">
                  <c:v>60</c:v>
                </c:pt>
                <c:pt idx="152">
                  <c:v>60</c:v>
                </c:pt>
                <c:pt idx="153">
                  <c:v>60</c:v>
                </c:pt>
                <c:pt idx="154">
                  <c:v>60</c:v>
                </c:pt>
                <c:pt idx="155">
                  <c:v>60</c:v>
                </c:pt>
                <c:pt idx="156">
                  <c:v>60</c:v>
                </c:pt>
                <c:pt idx="157">
                  <c:v>60</c:v>
                </c:pt>
                <c:pt idx="158">
                  <c:v>60</c:v>
                </c:pt>
                <c:pt idx="159">
                  <c:v>60</c:v>
                </c:pt>
                <c:pt idx="160">
                  <c:v>60</c:v>
                </c:pt>
                <c:pt idx="161">
                  <c:v>60</c:v>
                </c:pt>
                <c:pt idx="162">
                  <c:v>60</c:v>
                </c:pt>
                <c:pt idx="163">
                  <c:v>60</c:v>
                </c:pt>
                <c:pt idx="164">
                  <c:v>60</c:v>
                </c:pt>
                <c:pt idx="165">
                  <c:v>60</c:v>
                </c:pt>
                <c:pt idx="166">
                  <c:v>60</c:v>
                </c:pt>
                <c:pt idx="167">
                  <c:v>60</c:v>
                </c:pt>
                <c:pt idx="168">
                  <c:v>60</c:v>
                </c:pt>
                <c:pt idx="169">
                  <c:v>60</c:v>
                </c:pt>
                <c:pt idx="170">
                  <c:v>60</c:v>
                </c:pt>
                <c:pt idx="171">
                  <c:v>60</c:v>
                </c:pt>
                <c:pt idx="172">
                  <c:v>60</c:v>
                </c:pt>
                <c:pt idx="173">
                  <c:v>60</c:v>
                </c:pt>
                <c:pt idx="174">
                  <c:v>60</c:v>
                </c:pt>
                <c:pt idx="175">
                  <c:v>60</c:v>
                </c:pt>
                <c:pt idx="176">
                  <c:v>60</c:v>
                </c:pt>
                <c:pt idx="177">
                  <c:v>60</c:v>
                </c:pt>
                <c:pt idx="178">
                  <c:v>60</c:v>
                </c:pt>
                <c:pt idx="179">
                  <c:v>60</c:v>
                </c:pt>
                <c:pt idx="180">
                  <c:v>60</c:v>
                </c:pt>
                <c:pt idx="181">
                  <c:v>60</c:v>
                </c:pt>
                <c:pt idx="182">
                  <c:v>60</c:v>
                </c:pt>
                <c:pt idx="183">
                  <c:v>60</c:v>
                </c:pt>
                <c:pt idx="184">
                  <c:v>60</c:v>
                </c:pt>
                <c:pt idx="185">
                  <c:v>60</c:v>
                </c:pt>
                <c:pt idx="186">
                  <c:v>60</c:v>
                </c:pt>
                <c:pt idx="187">
                  <c:v>60</c:v>
                </c:pt>
                <c:pt idx="188">
                  <c:v>60</c:v>
                </c:pt>
                <c:pt idx="189">
                  <c:v>60</c:v>
                </c:pt>
                <c:pt idx="190">
                  <c:v>60</c:v>
                </c:pt>
                <c:pt idx="191">
                  <c:v>60</c:v>
                </c:pt>
                <c:pt idx="192">
                  <c:v>60</c:v>
                </c:pt>
                <c:pt idx="193">
                  <c:v>60</c:v>
                </c:pt>
                <c:pt idx="194">
                  <c:v>60</c:v>
                </c:pt>
                <c:pt idx="195">
                  <c:v>60</c:v>
                </c:pt>
                <c:pt idx="196">
                  <c:v>60</c:v>
                </c:pt>
                <c:pt idx="197">
                  <c:v>60</c:v>
                </c:pt>
                <c:pt idx="198">
                  <c:v>60</c:v>
                </c:pt>
                <c:pt idx="199">
                  <c:v>60</c:v>
                </c:pt>
                <c:pt idx="200">
                  <c:v>60</c:v>
                </c:pt>
                <c:pt idx="201">
                  <c:v>60</c:v>
                </c:pt>
                <c:pt idx="202">
                  <c:v>60</c:v>
                </c:pt>
                <c:pt idx="203">
                  <c:v>60</c:v>
                </c:pt>
                <c:pt idx="204">
                  <c:v>60</c:v>
                </c:pt>
                <c:pt idx="205">
                  <c:v>60</c:v>
                </c:pt>
                <c:pt idx="206">
                  <c:v>60</c:v>
                </c:pt>
                <c:pt idx="207">
                  <c:v>60</c:v>
                </c:pt>
                <c:pt idx="208">
                  <c:v>60</c:v>
                </c:pt>
                <c:pt idx="209">
                  <c:v>60</c:v>
                </c:pt>
                <c:pt idx="210">
                  <c:v>60</c:v>
                </c:pt>
                <c:pt idx="211">
                  <c:v>60</c:v>
                </c:pt>
                <c:pt idx="212">
                  <c:v>60</c:v>
                </c:pt>
                <c:pt idx="213">
                  <c:v>60</c:v>
                </c:pt>
                <c:pt idx="214">
                  <c:v>60</c:v>
                </c:pt>
                <c:pt idx="215">
                  <c:v>60</c:v>
                </c:pt>
                <c:pt idx="216">
                  <c:v>60</c:v>
                </c:pt>
                <c:pt idx="217">
                  <c:v>60</c:v>
                </c:pt>
                <c:pt idx="218">
                  <c:v>60</c:v>
                </c:pt>
                <c:pt idx="219">
                  <c:v>60</c:v>
                </c:pt>
                <c:pt idx="220">
                  <c:v>60</c:v>
                </c:pt>
                <c:pt idx="221">
                  <c:v>60</c:v>
                </c:pt>
                <c:pt idx="222">
                  <c:v>60</c:v>
                </c:pt>
                <c:pt idx="223">
                  <c:v>60</c:v>
                </c:pt>
                <c:pt idx="224">
                  <c:v>60</c:v>
                </c:pt>
                <c:pt idx="225">
                  <c:v>60</c:v>
                </c:pt>
                <c:pt idx="226">
                  <c:v>60</c:v>
                </c:pt>
                <c:pt idx="227">
                  <c:v>60</c:v>
                </c:pt>
                <c:pt idx="228">
                  <c:v>60</c:v>
                </c:pt>
                <c:pt idx="229">
                  <c:v>60</c:v>
                </c:pt>
                <c:pt idx="230">
                  <c:v>60</c:v>
                </c:pt>
                <c:pt idx="231">
                  <c:v>60</c:v>
                </c:pt>
                <c:pt idx="232">
                  <c:v>60</c:v>
                </c:pt>
                <c:pt idx="233">
                  <c:v>60</c:v>
                </c:pt>
                <c:pt idx="234">
                  <c:v>60</c:v>
                </c:pt>
                <c:pt idx="235">
                  <c:v>60</c:v>
                </c:pt>
                <c:pt idx="236">
                  <c:v>60</c:v>
                </c:pt>
                <c:pt idx="237">
                  <c:v>60</c:v>
                </c:pt>
                <c:pt idx="238">
                  <c:v>60</c:v>
                </c:pt>
                <c:pt idx="239">
                  <c:v>60</c:v>
                </c:pt>
                <c:pt idx="240">
                  <c:v>60</c:v>
                </c:pt>
                <c:pt idx="241">
                  <c:v>60</c:v>
                </c:pt>
                <c:pt idx="242">
                  <c:v>60</c:v>
                </c:pt>
                <c:pt idx="243">
                  <c:v>60</c:v>
                </c:pt>
                <c:pt idx="244">
                  <c:v>60</c:v>
                </c:pt>
                <c:pt idx="245">
                  <c:v>60</c:v>
                </c:pt>
                <c:pt idx="246">
                  <c:v>60</c:v>
                </c:pt>
                <c:pt idx="247">
                  <c:v>60</c:v>
                </c:pt>
                <c:pt idx="248">
                  <c:v>60</c:v>
                </c:pt>
                <c:pt idx="249">
                  <c:v>60</c:v>
                </c:pt>
                <c:pt idx="250">
                  <c:v>60</c:v>
                </c:pt>
                <c:pt idx="251">
                  <c:v>60</c:v>
                </c:pt>
                <c:pt idx="252">
                  <c:v>60</c:v>
                </c:pt>
                <c:pt idx="253">
                  <c:v>60</c:v>
                </c:pt>
                <c:pt idx="254">
                  <c:v>60</c:v>
                </c:pt>
                <c:pt idx="255">
                  <c:v>60</c:v>
                </c:pt>
                <c:pt idx="256">
                  <c:v>60</c:v>
                </c:pt>
                <c:pt idx="257">
                  <c:v>60</c:v>
                </c:pt>
                <c:pt idx="258">
                  <c:v>60</c:v>
                </c:pt>
                <c:pt idx="259">
                  <c:v>60</c:v>
                </c:pt>
                <c:pt idx="260">
                  <c:v>60</c:v>
                </c:pt>
                <c:pt idx="261">
                  <c:v>60</c:v>
                </c:pt>
                <c:pt idx="262">
                  <c:v>60</c:v>
                </c:pt>
                <c:pt idx="263">
                  <c:v>60</c:v>
                </c:pt>
                <c:pt idx="264">
                  <c:v>60</c:v>
                </c:pt>
                <c:pt idx="265">
                  <c:v>60</c:v>
                </c:pt>
                <c:pt idx="266">
                  <c:v>60</c:v>
                </c:pt>
                <c:pt idx="267">
                  <c:v>60</c:v>
                </c:pt>
                <c:pt idx="268">
                  <c:v>60</c:v>
                </c:pt>
                <c:pt idx="269">
                  <c:v>60</c:v>
                </c:pt>
                <c:pt idx="270">
                  <c:v>60</c:v>
                </c:pt>
                <c:pt idx="271">
                  <c:v>60</c:v>
                </c:pt>
                <c:pt idx="272">
                  <c:v>60</c:v>
                </c:pt>
                <c:pt idx="273">
                  <c:v>60</c:v>
                </c:pt>
                <c:pt idx="274">
                  <c:v>60</c:v>
                </c:pt>
                <c:pt idx="275">
                  <c:v>60</c:v>
                </c:pt>
                <c:pt idx="276">
                  <c:v>60</c:v>
                </c:pt>
                <c:pt idx="277">
                  <c:v>60</c:v>
                </c:pt>
                <c:pt idx="278">
                  <c:v>60</c:v>
                </c:pt>
                <c:pt idx="279">
                  <c:v>60</c:v>
                </c:pt>
                <c:pt idx="280">
                  <c:v>60</c:v>
                </c:pt>
                <c:pt idx="281">
                  <c:v>60</c:v>
                </c:pt>
                <c:pt idx="282">
                  <c:v>60</c:v>
                </c:pt>
                <c:pt idx="283">
                  <c:v>60</c:v>
                </c:pt>
                <c:pt idx="284">
                  <c:v>60</c:v>
                </c:pt>
                <c:pt idx="285">
                  <c:v>60</c:v>
                </c:pt>
                <c:pt idx="286">
                  <c:v>60</c:v>
                </c:pt>
                <c:pt idx="287">
                  <c:v>60</c:v>
                </c:pt>
                <c:pt idx="288">
                  <c:v>60</c:v>
                </c:pt>
                <c:pt idx="289">
                  <c:v>60</c:v>
                </c:pt>
                <c:pt idx="290">
                  <c:v>60</c:v>
                </c:pt>
                <c:pt idx="291">
                  <c:v>60</c:v>
                </c:pt>
                <c:pt idx="292">
                  <c:v>60</c:v>
                </c:pt>
                <c:pt idx="293">
                  <c:v>60</c:v>
                </c:pt>
                <c:pt idx="294">
                  <c:v>60</c:v>
                </c:pt>
                <c:pt idx="295">
                  <c:v>60</c:v>
                </c:pt>
              </c:numCache>
            </c:numRef>
          </c:val>
        </c:ser>
        <c:marker val="1"/>
        <c:axId val="146331904"/>
        <c:axId val="146337792"/>
      </c:lineChart>
      <c:dateAx>
        <c:axId val="146331904"/>
        <c:scaling>
          <c:orientation val="minMax"/>
          <c:max val="40179"/>
        </c:scaling>
        <c:axPos val="b"/>
        <c:numFmt formatCode="yyyy" sourceLinked="0"/>
        <c:majorTickMark val="cross"/>
        <c:minorTickMark val="out"/>
        <c:tickLblPos val="nextTo"/>
        <c:spPr>
          <a:ln w="25400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46337792"/>
        <c:crosses val="autoZero"/>
        <c:auto val="1"/>
        <c:lblOffset val="100"/>
        <c:majorUnit val="2"/>
        <c:majorTimeUnit val="years"/>
        <c:minorUnit val="1"/>
        <c:minorTimeUnit val="years"/>
      </c:dateAx>
      <c:valAx>
        <c:axId val="146337792"/>
        <c:scaling>
          <c:orientation val="minMax"/>
          <c:min val="0"/>
        </c:scaling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TSI (as per FDEP 1996 305(b) Methodology)</a:t>
                </a:r>
              </a:p>
            </c:rich>
          </c:tx>
          <c:layout>
            <c:manualLayout>
              <c:xMode val="edge"/>
              <c:yMode val="edge"/>
              <c:x val="4.4563279857400898E-3"/>
              <c:y val="9.178760867451953E-2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46331904"/>
        <c:crosses val="autoZero"/>
        <c:crossBetween val="between"/>
        <c:majorUnit val="10"/>
      </c:valAx>
      <c:spPr>
        <a:gradFill rotWithShape="0">
          <a:gsLst>
            <a:gs pos="0">
              <a:srgbClr val="008000"/>
            </a:gs>
            <a:gs pos="100000">
              <a:srgbClr val="00FFFF"/>
            </a:gs>
          </a:gsLst>
          <a:lin ang="5400000" scaled="1"/>
        </a:gradFill>
        <a:ln w="25400">
          <a:solidFill>
            <a:srgbClr val="FFFFFF"/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280" b="0" i="0" u="none" strike="noStrike" baseline="0">
                <a:solidFill>
                  <a:srgbClr val="0000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80" b="0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280" b="0" i="0" u="none" strike="noStrike" baseline="0">
                <a:solidFill>
                  <a:srgbClr val="FF00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legendEntry>
      <c:layout>
        <c:manualLayout>
          <c:xMode val="edge"/>
          <c:yMode val="edge"/>
          <c:x val="0.22131615012441724"/>
          <c:y val="0.66434028296770964"/>
          <c:w val="0.66042780748663465"/>
          <c:h val="6.1191626409017812E-2"/>
        </c:manualLayout>
      </c:layout>
      <c:spPr>
        <a:solidFill>
          <a:schemeClr val="bg1"/>
        </a:solidFill>
        <a:ln w="3175">
          <a:solidFill>
            <a:srgbClr val="FFFFFF"/>
          </a:solidFill>
          <a:prstDash val="solid"/>
        </a:ln>
      </c:spPr>
      <c:txPr>
        <a:bodyPr/>
        <a:lstStyle/>
        <a:p>
          <a:pPr>
            <a:defRPr sz="1280" b="0" i="0" u="none" strike="noStrike" baseline="0">
              <a:solidFill>
                <a:srgbClr val="FFFFFF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800" b="0" i="0" u="none" strike="noStrike" baseline="0">
          <a:solidFill>
            <a:srgbClr val="FFFFFF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dirty="0" err="1"/>
              <a:t>Newnans</a:t>
            </a:r>
            <a:r>
              <a:rPr lang="en-US" sz="1600" dirty="0"/>
              <a:t> Lake </a:t>
            </a:r>
            <a:r>
              <a:rPr lang="en-US" sz="1600" dirty="0" err="1">
                <a:solidFill>
                  <a:srgbClr val="FF0000"/>
                </a:solidFill>
              </a:rPr>
              <a:t>Chl</a:t>
            </a:r>
            <a:r>
              <a:rPr lang="en-US" sz="1600" dirty="0">
                <a:solidFill>
                  <a:srgbClr val="FF0000"/>
                </a:solidFill>
              </a:rPr>
              <a:t>-a</a:t>
            </a:r>
            <a:r>
              <a:rPr lang="en-US" sz="1600" dirty="0"/>
              <a:t> concentration at ±0.5 ft of the </a:t>
            </a:r>
            <a:r>
              <a:rPr lang="en-US" sz="1600" dirty="0" smtClean="0"/>
              <a:t>median </a:t>
            </a:r>
            <a:r>
              <a:rPr lang="en-US" sz="1600" dirty="0"/>
              <a:t>stage (65.15 ft) </a:t>
            </a:r>
          </a:p>
        </c:rich>
      </c:tx>
      <c:layout>
        <c:manualLayout>
          <c:xMode val="edge"/>
          <c:yMode val="edge"/>
          <c:x val="0.12447023988889938"/>
          <c:y val="3.428571428571444E-2"/>
        </c:manualLayout>
      </c:layout>
    </c:title>
    <c:plotArea>
      <c:layout>
        <c:manualLayout>
          <c:layoutTarget val="inner"/>
          <c:xMode val="edge"/>
          <c:yMode val="edge"/>
          <c:x val="0.11816637368087823"/>
          <c:y val="0.24504326959130193"/>
          <c:w val="0.81355170090971551"/>
          <c:h val="0.6045822272215976"/>
        </c:manualLayout>
      </c:layout>
      <c:scatterChart>
        <c:scatterStyle val="lineMarker"/>
        <c:ser>
          <c:idx val="0"/>
          <c:order val="0"/>
          <c:tx>
            <c:strRef>
              <c:f>'TSI_within 0.5ft'!$J$1</c:f>
              <c:strCache>
                <c:ptCount val="1"/>
                <c:pt idx="0">
                  <c:v>mchla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2"/>
            <c:spPr>
              <a:solidFill>
                <a:srgbClr val="FF0000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0.11216815283530039"/>
                  <c:y val="-0.31091371123015066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/>
                      <a:t>y = -0.0167x + 799.02
R² = 0.1599</a:t>
                    </a:r>
                  </a:p>
                  <a:p>
                    <a:pPr>
                      <a:defRPr sz="1200"/>
                    </a:pPr>
                    <a:r>
                      <a:rPr lang="en-US"/>
                      <a:t>P&lt;0.001</a:t>
                    </a:r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'TSI_within 0.5ft'!$C$2:$C$59</c:f>
              <c:numCache>
                <c:formatCode>m/d/yyyy</c:formatCode>
                <c:ptCount val="58"/>
                <c:pt idx="0">
                  <c:v>34485</c:v>
                </c:pt>
                <c:pt idx="1">
                  <c:v>34515</c:v>
                </c:pt>
                <c:pt idx="2">
                  <c:v>34546</c:v>
                </c:pt>
                <c:pt idx="3">
                  <c:v>34577</c:v>
                </c:pt>
                <c:pt idx="4">
                  <c:v>34730</c:v>
                </c:pt>
                <c:pt idx="5">
                  <c:v>34758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35216</c:v>
                </c:pt>
                <c:pt idx="11">
                  <c:v>35246</c:v>
                </c:pt>
                <c:pt idx="12">
                  <c:v>35338</c:v>
                </c:pt>
                <c:pt idx="13">
                  <c:v>35399</c:v>
                </c:pt>
                <c:pt idx="14">
                  <c:v>35430</c:v>
                </c:pt>
                <c:pt idx="15">
                  <c:v>35461</c:v>
                </c:pt>
                <c:pt idx="16">
                  <c:v>35489</c:v>
                </c:pt>
                <c:pt idx="17">
                  <c:v>35520</c:v>
                </c:pt>
                <c:pt idx="18">
                  <c:v>35550</c:v>
                </c:pt>
                <c:pt idx="19">
                  <c:v>35581</c:v>
                </c:pt>
                <c:pt idx="20">
                  <c:v>35611</c:v>
                </c:pt>
                <c:pt idx="21">
                  <c:v>35642</c:v>
                </c:pt>
                <c:pt idx="22">
                  <c:v>35673</c:v>
                </c:pt>
                <c:pt idx="23">
                  <c:v>35703</c:v>
                </c:pt>
                <c:pt idx="24">
                  <c:v>35764</c:v>
                </c:pt>
                <c:pt idx="25">
                  <c:v>35976</c:v>
                </c:pt>
                <c:pt idx="26">
                  <c:v>36007</c:v>
                </c:pt>
                <c:pt idx="27">
                  <c:v>36038</c:v>
                </c:pt>
                <c:pt idx="28">
                  <c:v>36068</c:v>
                </c:pt>
                <c:pt idx="29">
                  <c:v>36191</c:v>
                </c:pt>
                <c:pt idx="30">
                  <c:v>36250</c:v>
                </c:pt>
                <c:pt idx="31">
                  <c:v>37652</c:v>
                </c:pt>
                <c:pt idx="32">
                  <c:v>38138</c:v>
                </c:pt>
                <c:pt idx="33">
                  <c:v>38168</c:v>
                </c:pt>
                <c:pt idx="34">
                  <c:v>38199</c:v>
                </c:pt>
                <c:pt idx="35">
                  <c:v>38230</c:v>
                </c:pt>
                <c:pt idx="36">
                  <c:v>38898</c:v>
                </c:pt>
                <c:pt idx="37">
                  <c:v>38929</c:v>
                </c:pt>
                <c:pt idx="38">
                  <c:v>38960</c:v>
                </c:pt>
                <c:pt idx="39">
                  <c:v>38990</c:v>
                </c:pt>
                <c:pt idx="40">
                  <c:v>39141</c:v>
                </c:pt>
                <c:pt idx="41">
                  <c:v>39172</c:v>
                </c:pt>
                <c:pt idx="42">
                  <c:v>39386</c:v>
                </c:pt>
                <c:pt idx="43">
                  <c:v>39416</c:v>
                </c:pt>
                <c:pt idx="44">
                  <c:v>39447</c:v>
                </c:pt>
                <c:pt idx="45">
                  <c:v>39478</c:v>
                </c:pt>
                <c:pt idx="46">
                  <c:v>39507</c:v>
                </c:pt>
                <c:pt idx="47">
                  <c:v>39599</c:v>
                </c:pt>
                <c:pt idx="48">
                  <c:v>39629</c:v>
                </c:pt>
                <c:pt idx="49">
                  <c:v>39660</c:v>
                </c:pt>
                <c:pt idx="50">
                  <c:v>39691</c:v>
                </c:pt>
                <c:pt idx="51">
                  <c:v>39751</c:v>
                </c:pt>
                <c:pt idx="52">
                  <c:v>39752</c:v>
                </c:pt>
                <c:pt idx="53">
                  <c:v>39782</c:v>
                </c:pt>
                <c:pt idx="54">
                  <c:v>39813</c:v>
                </c:pt>
                <c:pt idx="55">
                  <c:v>39844</c:v>
                </c:pt>
                <c:pt idx="56">
                  <c:v>39872</c:v>
                </c:pt>
                <c:pt idx="57">
                  <c:v>39903</c:v>
                </c:pt>
              </c:numCache>
            </c:numRef>
          </c:xVal>
          <c:yVal>
            <c:numRef>
              <c:f>'TSI_within 0.5ft'!$J$2:$J$59</c:f>
              <c:numCache>
                <c:formatCode>General</c:formatCode>
                <c:ptCount val="58"/>
                <c:pt idx="0">
                  <c:v>118.50433333333335</c:v>
                </c:pt>
                <c:pt idx="1">
                  <c:v>262.55099999999999</c:v>
                </c:pt>
                <c:pt idx="2">
                  <c:v>210.72250000000003</c:v>
                </c:pt>
                <c:pt idx="3">
                  <c:v>256.77000000000004</c:v>
                </c:pt>
                <c:pt idx="4">
                  <c:v>139.95650000000001</c:v>
                </c:pt>
                <c:pt idx="5">
                  <c:v>236.52533333333403</c:v>
                </c:pt>
                <c:pt idx="6">
                  <c:v>235.87200000000001</c:v>
                </c:pt>
                <c:pt idx="7">
                  <c:v>144.49466666666655</c:v>
                </c:pt>
                <c:pt idx="8">
                  <c:v>281.10433333333486</c:v>
                </c:pt>
                <c:pt idx="9">
                  <c:v>338.37800000000004</c:v>
                </c:pt>
                <c:pt idx="10">
                  <c:v>190.1215</c:v>
                </c:pt>
                <c:pt idx="11">
                  <c:v>196.24949999999995</c:v>
                </c:pt>
                <c:pt idx="12">
                  <c:v>142.70349999999999</c:v>
                </c:pt>
                <c:pt idx="13">
                  <c:v>262.86033333333432</c:v>
                </c:pt>
                <c:pt idx="14">
                  <c:v>265.69749999999999</c:v>
                </c:pt>
                <c:pt idx="15">
                  <c:v>255.05250000000001</c:v>
                </c:pt>
                <c:pt idx="16">
                  <c:v>260.44200000000001</c:v>
                </c:pt>
                <c:pt idx="17">
                  <c:v>413.23499999999899</c:v>
                </c:pt>
                <c:pt idx="18">
                  <c:v>338.74766666666773</c:v>
                </c:pt>
                <c:pt idx="19">
                  <c:v>227.13774999999998</c:v>
                </c:pt>
                <c:pt idx="20">
                  <c:v>43.926250000000003</c:v>
                </c:pt>
                <c:pt idx="21">
                  <c:v>51.553833333333294</c:v>
                </c:pt>
                <c:pt idx="22">
                  <c:v>118.67825000000001</c:v>
                </c:pt>
                <c:pt idx="23">
                  <c:v>179.69763333333341</c:v>
                </c:pt>
                <c:pt idx="24">
                  <c:v>296.85365000000002</c:v>
                </c:pt>
                <c:pt idx="25">
                  <c:v>348.64250000000038</c:v>
                </c:pt>
                <c:pt idx="26">
                  <c:v>153.59266666666662</c:v>
                </c:pt>
                <c:pt idx="27">
                  <c:v>57.401450000000004</c:v>
                </c:pt>
                <c:pt idx="28">
                  <c:v>43.282650000000011</c:v>
                </c:pt>
                <c:pt idx="29">
                  <c:v>174.42558888888951</c:v>
                </c:pt>
                <c:pt idx="30">
                  <c:v>247.851675</c:v>
                </c:pt>
                <c:pt idx="31">
                  <c:v>101.8314445</c:v>
                </c:pt>
                <c:pt idx="32">
                  <c:v>186.16619728975002</c:v>
                </c:pt>
                <c:pt idx="33">
                  <c:v>247.702330625</c:v>
                </c:pt>
                <c:pt idx="34">
                  <c:v>182.74161249999995</c:v>
                </c:pt>
                <c:pt idx="35">
                  <c:v>127.53988799999998</c:v>
                </c:pt>
                <c:pt idx="36">
                  <c:v>53.088274185949999</c:v>
                </c:pt>
                <c:pt idx="37">
                  <c:v>96.642358688150011</c:v>
                </c:pt>
                <c:pt idx="38">
                  <c:v>90.097285455649995</c:v>
                </c:pt>
                <c:pt idx="39">
                  <c:v>84.989668460899992</c:v>
                </c:pt>
                <c:pt idx="40">
                  <c:v>158.78196047634998</c:v>
                </c:pt>
                <c:pt idx="41">
                  <c:v>229.41132135545067</c:v>
                </c:pt>
                <c:pt idx="42">
                  <c:v>85.645630425749999</c:v>
                </c:pt>
                <c:pt idx="43">
                  <c:v>140.82213701085067</c:v>
                </c:pt>
                <c:pt idx="44">
                  <c:v>100.53573289669929</c:v>
                </c:pt>
                <c:pt idx="45">
                  <c:v>69.308334258149728</c:v>
                </c:pt>
                <c:pt idx="46">
                  <c:v>117.05815355199998</c:v>
                </c:pt>
                <c:pt idx="47">
                  <c:v>125.08560488260001</c:v>
                </c:pt>
                <c:pt idx="48">
                  <c:v>72.244856171250007</c:v>
                </c:pt>
                <c:pt idx="49">
                  <c:v>195.96849712000051</c:v>
                </c:pt>
                <c:pt idx="50">
                  <c:v>242.27097621720003</c:v>
                </c:pt>
                <c:pt idx="51">
                  <c:v>175.54827010920002</c:v>
                </c:pt>
                <c:pt idx="52">
                  <c:v>175.54827010920002</c:v>
                </c:pt>
                <c:pt idx="53">
                  <c:v>174.11290158979997</c:v>
                </c:pt>
                <c:pt idx="54">
                  <c:v>147.61835091464999</c:v>
                </c:pt>
                <c:pt idx="55">
                  <c:v>204.30878154520047</c:v>
                </c:pt>
                <c:pt idx="56">
                  <c:v>136.73105403384918</c:v>
                </c:pt>
                <c:pt idx="57">
                  <c:v>137.18409933380002</c:v>
                </c:pt>
              </c:numCache>
            </c:numRef>
          </c:yVal>
        </c:ser>
        <c:axId val="147810560"/>
        <c:axId val="147820544"/>
      </c:scatterChart>
      <c:valAx>
        <c:axId val="147810560"/>
        <c:scaling>
          <c:orientation val="minMax"/>
          <c:max val="40000"/>
        </c:scaling>
        <c:axPos val="b"/>
        <c:numFmt formatCode="yyyy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7820544"/>
        <c:crosses val="autoZero"/>
        <c:crossBetween val="midCat"/>
      </c:valAx>
      <c:valAx>
        <c:axId val="1478205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µg/L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7810560"/>
        <c:crosses val="autoZero"/>
        <c:crossBetween val="midCat"/>
      </c:valAx>
    </c:plotArea>
    <c:plotVisOnly val="1"/>
  </c:chart>
  <c:spPr>
    <a:solidFill>
      <a:srgbClr val="FCFEFD"/>
    </a:solidFill>
  </c:spPr>
  <c:txPr>
    <a:bodyPr/>
    <a:lstStyle/>
    <a:p>
      <a:pPr>
        <a:defRPr>
          <a:latin typeface="Arial Black" pitchFamily="34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dirty="0" err="1"/>
              <a:t>Newnans</a:t>
            </a:r>
            <a:r>
              <a:rPr lang="en-US" sz="1600" dirty="0"/>
              <a:t> Lake </a:t>
            </a:r>
            <a:r>
              <a:rPr lang="en-US" sz="1600" dirty="0">
                <a:solidFill>
                  <a:srgbClr val="FF0000"/>
                </a:solidFill>
              </a:rPr>
              <a:t>TN</a:t>
            </a:r>
            <a:r>
              <a:rPr lang="en-US" sz="1600" dirty="0"/>
              <a:t> concentration at ±0.5 ft of the </a:t>
            </a:r>
            <a:r>
              <a:rPr lang="en-US" sz="1600" dirty="0" smtClean="0"/>
              <a:t>median </a:t>
            </a:r>
            <a:r>
              <a:rPr lang="en-US" sz="1600" dirty="0"/>
              <a:t>stage (65.15 ft) </a:t>
            </a:r>
          </a:p>
        </c:rich>
      </c:tx>
      <c:layout>
        <c:manualLayout>
          <c:xMode val="edge"/>
          <c:yMode val="edge"/>
          <c:x val="0.11173057390814672"/>
          <c:y val="2.8070175438596492E-2"/>
        </c:manualLayout>
      </c:layout>
    </c:title>
    <c:plotArea>
      <c:layout>
        <c:manualLayout>
          <c:layoutTarget val="inner"/>
          <c:xMode val="edge"/>
          <c:yMode val="edge"/>
          <c:x val="9.4518412471168378E-2"/>
          <c:y val="0.20362631489535493"/>
          <c:w val="0.84755237413505058"/>
          <c:h val="0.64699038187811664"/>
        </c:manualLayout>
      </c:layout>
      <c:scatterChart>
        <c:scatterStyle val="lineMarker"/>
        <c:ser>
          <c:idx val="0"/>
          <c:order val="0"/>
          <c:tx>
            <c:strRef>
              <c:f>'TSI_within 0.5ft'!$K$1</c:f>
              <c:strCache>
                <c:ptCount val="1"/>
                <c:pt idx="0">
                  <c:v>mTN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2"/>
            <c:spPr>
              <a:solidFill>
                <a:srgbClr val="FF0000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0.18556637238527052"/>
                  <c:y val="0.13340194012231019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 dirty="0"/>
                      <a:t>y = -7E-05x + 6.4076
R² = 0.0191</a:t>
                    </a:r>
                  </a:p>
                  <a:p>
                    <a:pPr>
                      <a:defRPr sz="1200"/>
                    </a:pPr>
                    <a:r>
                      <a:rPr lang="en-US" dirty="0"/>
                      <a:t>P = 0.09</a:t>
                    </a:r>
                  </a:p>
                </c:rich>
              </c:tx>
              <c:numFmt formatCode="General" sourceLinked="0"/>
            </c:trendlineLbl>
          </c:trendline>
          <c:trendline>
            <c:spPr>
              <a:ln w="38100"/>
            </c:spPr>
            <c:trendlineType val="linear"/>
          </c:trendline>
          <c:xVal>
            <c:numRef>
              <c:f>'TSI_within 0.5ft'!$C$2:$C$59</c:f>
              <c:numCache>
                <c:formatCode>m/d/yyyy</c:formatCode>
                <c:ptCount val="58"/>
                <c:pt idx="0">
                  <c:v>34485</c:v>
                </c:pt>
                <c:pt idx="1">
                  <c:v>34515</c:v>
                </c:pt>
                <c:pt idx="2">
                  <c:v>34546</c:v>
                </c:pt>
                <c:pt idx="3">
                  <c:v>34577</c:v>
                </c:pt>
                <c:pt idx="4">
                  <c:v>34730</c:v>
                </c:pt>
                <c:pt idx="5">
                  <c:v>34758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35216</c:v>
                </c:pt>
                <c:pt idx="11">
                  <c:v>35246</c:v>
                </c:pt>
                <c:pt idx="12">
                  <c:v>35338</c:v>
                </c:pt>
                <c:pt idx="13">
                  <c:v>35399</c:v>
                </c:pt>
                <c:pt idx="14">
                  <c:v>35430</c:v>
                </c:pt>
                <c:pt idx="15">
                  <c:v>35461</c:v>
                </c:pt>
                <c:pt idx="16">
                  <c:v>35489</c:v>
                </c:pt>
                <c:pt idx="17">
                  <c:v>35520</c:v>
                </c:pt>
                <c:pt idx="18">
                  <c:v>35550</c:v>
                </c:pt>
                <c:pt idx="19">
                  <c:v>35581</c:v>
                </c:pt>
                <c:pt idx="20">
                  <c:v>35611</c:v>
                </c:pt>
                <c:pt idx="21">
                  <c:v>35642</c:v>
                </c:pt>
                <c:pt idx="22">
                  <c:v>35673</c:v>
                </c:pt>
                <c:pt idx="23">
                  <c:v>35703</c:v>
                </c:pt>
                <c:pt idx="24">
                  <c:v>35764</c:v>
                </c:pt>
                <c:pt idx="25">
                  <c:v>35976</c:v>
                </c:pt>
                <c:pt idx="26">
                  <c:v>36007</c:v>
                </c:pt>
                <c:pt idx="27">
                  <c:v>36038</c:v>
                </c:pt>
                <c:pt idx="28">
                  <c:v>36068</c:v>
                </c:pt>
                <c:pt idx="29">
                  <c:v>36191</c:v>
                </c:pt>
                <c:pt idx="30">
                  <c:v>36250</c:v>
                </c:pt>
                <c:pt idx="31">
                  <c:v>37652</c:v>
                </c:pt>
                <c:pt idx="32">
                  <c:v>38138</c:v>
                </c:pt>
                <c:pt idx="33">
                  <c:v>38168</c:v>
                </c:pt>
                <c:pt idx="34">
                  <c:v>38199</c:v>
                </c:pt>
                <c:pt idx="35">
                  <c:v>38230</c:v>
                </c:pt>
                <c:pt idx="36">
                  <c:v>38898</c:v>
                </c:pt>
                <c:pt idx="37">
                  <c:v>38929</c:v>
                </c:pt>
                <c:pt idx="38">
                  <c:v>38960</c:v>
                </c:pt>
                <c:pt idx="39">
                  <c:v>38990</c:v>
                </c:pt>
                <c:pt idx="40">
                  <c:v>39141</c:v>
                </c:pt>
                <c:pt idx="41">
                  <c:v>39172</c:v>
                </c:pt>
                <c:pt idx="42">
                  <c:v>39386</c:v>
                </c:pt>
                <c:pt idx="43">
                  <c:v>39416</c:v>
                </c:pt>
                <c:pt idx="44">
                  <c:v>39447</c:v>
                </c:pt>
                <c:pt idx="45">
                  <c:v>39478</c:v>
                </c:pt>
                <c:pt idx="46">
                  <c:v>39507</c:v>
                </c:pt>
                <c:pt idx="47">
                  <c:v>39599</c:v>
                </c:pt>
                <c:pt idx="48">
                  <c:v>39629</c:v>
                </c:pt>
                <c:pt idx="49">
                  <c:v>39660</c:v>
                </c:pt>
                <c:pt idx="50">
                  <c:v>39691</c:v>
                </c:pt>
                <c:pt idx="51">
                  <c:v>39751</c:v>
                </c:pt>
                <c:pt idx="52">
                  <c:v>39752</c:v>
                </c:pt>
                <c:pt idx="53">
                  <c:v>39782</c:v>
                </c:pt>
                <c:pt idx="54">
                  <c:v>39813</c:v>
                </c:pt>
                <c:pt idx="55">
                  <c:v>39844</c:v>
                </c:pt>
                <c:pt idx="56">
                  <c:v>39872</c:v>
                </c:pt>
                <c:pt idx="57">
                  <c:v>39903</c:v>
                </c:pt>
              </c:numCache>
            </c:numRef>
          </c:xVal>
          <c:yVal>
            <c:numRef>
              <c:f>'TSI_within 0.5ft'!$K$2:$K$59</c:f>
              <c:numCache>
                <c:formatCode>General</c:formatCode>
                <c:ptCount val="58"/>
                <c:pt idx="0">
                  <c:v>4.3146666666666667</c:v>
                </c:pt>
                <c:pt idx="2">
                  <c:v>4.4624999999999995</c:v>
                </c:pt>
                <c:pt idx="4">
                  <c:v>4.0580000000000007</c:v>
                </c:pt>
                <c:pt idx="5">
                  <c:v>4.4770000000000003</c:v>
                </c:pt>
                <c:pt idx="6">
                  <c:v>4.0895000000000001</c:v>
                </c:pt>
                <c:pt idx="7">
                  <c:v>4.1233333333333331</c:v>
                </c:pt>
                <c:pt idx="8">
                  <c:v>4.5546666666666669</c:v>
                </c:pt>
                <c:pt idx="9">
                  <c:v>3.5014999999999987</c:v>
                </c:pt>
                <c:pt idx="10">
                  <c:v>5.1674999999999836</c:v>
                </c:pt>
                <c:pt idx="11">
                  <c:v>4.6880000000000006</c:v>
                </c:pt>
                <c:pt idx="12">
                  <c:v>3.3640000000000003</c:v>
                </c:pt>
                <c:pt idx="13">
                  <c:v>4.3116666666666674</c:v>
                </c:pt>
                <c:pt idx="14">
                  <c:v>4.2104999999999997</c:v>
                </c:pt>
                <c:pt idx="15">
                  <c:v>4.1199999999999966</c:v>
                </c:pt>
                <c:pt idx="16">
                  <c:v>4.5819999999999999</c:v>
                </c:pt>
                <c:pt idx="17">
                  <c:v>5.722666666666667</c:v>
                </c:pt>
                <c:pt idx="18">
                  <c:v>5.8069999999999995</c:v>
                </c:pt>
                <c:pt idx="19">
                  <c:v>4.7780000000000014</c:v>
                </c:pt>
                <c:pt idx="20">
                  <c:v>2.0745000000000005</c:v>
                </c:pt>
                <c:pt idx="21">
                  <c:v>1.8460000000000001</c:v>
                </c:pt>
                <c:pt idx="22">
                  <c:v>2.4624999999999977</c:v>
                </c:pt>
                <c:pt idx="23">
                  <c:v>3.6516666666666668</c:v>
                </c:pt>
                <c:pt idx="24">
                  <c:v>4.7284999999999995</c:v>
                </c:pt>
                <c:pt idx="25">
                  <c:v>4.1654999999999855</c:v>
                </c:pt>
                <c:pt idx="26">
                  <c:v>3.1536666666666671</c:v>
                </c:pt>
                <c:pt idx="27">
                  <c:v>1.845</c:v>
                </c:pt>
                <c:pt idx="28">
                  <c:v>1.3965000000000001</c:v>
                </c:pt>
                <c:pt idx="30">
                  <c:v>4.3910000000000009</c:v>
                </c:pt>
                <c:pt idx="31">
                  <c:v>4.1360000000000001</c:v>
                </c:pt>
                <c:pt idx="32">
                  <c:v>4.0373810704999835</c:v>
                </c:pt>
                <c:pt idx="33">
                  <c:v>4.4628004674999797</c:v>
                </c:pt>
                <c:pt idx="34">
                  <c:v>3.9126855874999977</c:v>
                </c:pt>
                <c:pt idx="35">
                  <c:v>3.8100604734999912</c:v>
                </c:pt>
                <c:pt idx="36">
                  <c:v>1.9341114975000002</c:v>
                </c:pt>
                <c:pt idx="37">
                  <c:v>2.3976136399999977</c:v>
                </c:pt>
                <c:pt idx="38">
                  <c:v>2.5492779490000004</c:v>
                </c:pt>
                <c:pt idx="39">
                  <c:v>2.7417814255000001</c:v>
                </c:pt>
                <c:pt idx="40">
                  <c:v>3.8755199909999987</c:v>
                </c:pt>
                <c:pt idx="41">
                  <c:v>4.3867619900000134</c:v>
                </c:pt>
                <c:pt idx="42">
                  <c:v>3.0158388919999997</c:v>
                </c:pt>
                <c:pt idx="43">
                  <c:v>3.6235499999999998</c:v>
                </c:pt>
                <c:pt idx="44">
                  <c:v>3.3481500000000004</c:v>
                </c:pt>
                <c:pt idx="45">
                  <c:v>3.1713500000000003</c:v>
                </c:pt>
                <c:pt idx="46">
                  <c:v>3.3907000000000003</c:v>
                </c:pt>
                <c:pt idx="47">
                  <c:v>3.234</c:v>
                </c:pt>
                <c:pt idx="48">
                  <c:v>2.2244000000000002</c:v>
                </c:pt>
                <c:pt idx="49">
                  <c:v>3.7133000000000012</c:v>
                </c:pt>
                <c:pt idx="50">
                  <c:v>3.9922999999999926</c:v>
                </c:pt>
                <c:pt idx="51">
                  <c:v>3.8050499999999916</c:v>
                </c:pt>
                <c:pt idx="52">
                  <c:v>3.8050499999999916</c:v>
                </c:pt>
                <c:pt idx="53">
                  <c:v>4.6615499999999965</c:v>
                </c:pt>
                <c:pt idx="54">
                  <c:v>4.6033000000000008</c:v>
                </c:pt>
                <c:pt idx="55">
                  <c:v>5.4623999999999997</c:v>
                </c:pt>
                <c:pt idx="56">
                  <c:v>4.4483500000000014</c:v>
                </c:pt>
                <c:pt idx="57">
                  <c:v>5.2385999999999999</c:v>
                </c:pt>
              </c:numCache>
            </c:numRef>
          </c:yVal>
        </c:ser>
        <c:axId val="147981440"/>
        <c:axId val="147982976"/>
      </c:scatterChart>
      <c:valAx>
        <c:axId val="147981440"/>
        <c:scaling>
          <c:orientation val="minMax"/>
          <c:max val="40000"/>
        </c:scaling>
        <c:axPos val="b"/>
        <c:numFmt formatCode="yyyy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7982976"/>
        <c:crosses val="autoZero"/>
        <c:crossBetween val="midCat"/>
      </c:valAx>
      <c:valAx>
        <c:axId val="1479829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mg/L</a:t>
                </a:r>
              </a:p>
            </c:rich>
          </c:tx>
          <c:layout>
            <c:manualLayout>
              <c:xMode val="edge"/>
              <c:yMode val="edge"/>
              <c:x val="1.8181818181818223E-2"/>
              <c:y val="0.45868753174482152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7981440"/>
        <c:crosses val="autoZero"/>
        <c:crossBetween val="midCat"/>
      </c:valAx>
    </c:plotArea>
    <c:plotVisOnly val="1"/>
  </c:chart>
  <c:spPr>
    <a:solidFill>
      <a:srgbClr val="FCFEFD"/>
    </a:solidFill>
  </c:spPr>
  <c:txPr>
    <a:bodyPr/>
    <a:lstStyle/>
    <a:p>
      <a:pPr>
        <a:defRPr>
          <a:latin typeface="Arial Black" pitchFamily="34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Newnans</a:t>
            </a:r>
            <a:r>
              <a:rPr lang="en-US" dirty="0"/>
              <a:t> Lake TSI at ±0.5 ft of the </a:t>
            </a:r>
            <a:r>
              <a:rPr lang="en-US" dirty="0" smtClean="0"/>
              <a:t>median </a:t>
            </a:r>
            <a:r>
              <a:rPr lang="en-US" dirty="0"/>
              <a:t>stage (65.15 ft)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5704490054778153"/>
          <c:y val="0.17368515985926533"/>
          <c:w val="0.7889916254086724"/>
          <c:h val="0.71032112710394768"/>
        </c:manualLayout>
      </c:layout>
      <c:scatterChart>
        <c:scatterStyle val="lineMarker"/>
        <c:ser>
          <c:idx val="0"/>
          <c:order val="0"/>
          <c:tx>
            <c:strRef>
              <c:f>'TSI_within 0.5ft'!$D$1</c:f>
              <c:strCache>
                <c:ptCount val="1"/>
                <c:pt idx="0">
                  <c:v>mtsi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6"/>
            <c:spPr>
              <a:solidFill>
                <a:srgbClr val="FF0000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1.5188475667405265E-2"/>
                  <c:y val="0.2644506759331183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y = -0.0009x + 119.67
R² = 0.0621</a:t>
                    </a:r>
                  </a:p>
                  <a:p>
                    <a:pPr>
                      <a:defRPr/>
                    </a:pPr>
                    <a:r>
                      <a:rPr lang="en-US"/>
                      <a:t>p = 0.06</a:t>
                    </a:r>
                  </a:p>
                </c:rich>
              </c:tx>
              <c:numFmt formatCode="General" sourceLinked="0"/>
            </c:trendlineLbl>
          </c:trendline>
          <c:trendline>
            <c:spPr>
              <a:ln w="50800"/>
            </c:spPr>
            <c:trendlineType val="linear"/>
          </c:trendline>
          <c:xVal>
            <c:numRef>
              <c:f>'TSI_within 0.5ft'!$C$2:$C$59</c:f>
              <c:numCache>
                <c:formatCode>m/d/yyyy</c:formatCode>
                <c:ptCount val="58"/>
                <c:pt idx="0">
                  <c:v>34485</c:v>
                </c:pt>
                <c:pt idx="1">
                  <c:v>34515</c:v>
                </c:pt>
                <c:pt idx="2">
                  <c:v>34546</c:v>
                </c:pt>
                <c:pt idx="3">
                  <c:v>34577</c:v>
                </c:pt>
                <c:pt idx="4">
                  <c:v>34730</c:v>
                </c:pt>
                <c:pt idx="5">
                  <c:v>34758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35216</c:v>
                </c:pt>
                <c:pt idx="11">
                  <c:v>35246</c:v>
                </c:pt>
                <c:pt idx="12">
                  <c:v>35338</c:v>
                </c:pt>
                <c:pt idx="13">
                  <c:v>35399</c:v>
                </c:pt>
                <c:pt idx="14">
                  <c:v>35430</c:v>
                </c:pt>
                <c:pt idx="15">
                  <c:v>35461</c:v>
                </c:pt>
                <c:pt idx="16">
                  <c:v>35489</c:v>
                </c:pt>
                <c:pt idx="17">
                  <c:v>35520</c:v>
                </c:pt>
                <c:pt idx="18">
                  <c:v>35550</c:v>
                </c:pt>
                <c:pt idx="19">
                  <c:v>35581</c:v>
                </c:pt>
                <c:pt idx="20">
                  <c:v>35611</c:v>
                </c:pt>
                <c:pt idx="21">
                  <c:v>35642</c:v>
                </c:pt>
                <c:pt idx="22">
                  <c:v>35673</c:v>
                </c:pt>
                <c:pt idx="23">
                  <c:v>35703</c:v>
                </c:pt>
                <c:pt idx="24">
                  <c:v>35764</c:v>
                </c:pt>
                <c:pt idx="25">
                  <c:v>35976</c:v>
                </c:pt>
                <c:pt idx="26">
                  <c:v>36007</c:v>
                </c:pt>
                <c:pt idx="27">
                  <c:v>36038</c:v>
                </c:pt>
                <c:pt idx="28">
                  <c:v>36068</c:v>
                </c:pt>
                <c:pt idx="29">
                  <c:v>36191</c:v>
                </c:pt>
                <c:pt idx="30">
                  <c:v>36250</c:v>
                </c:pt>
                <c:pt idx="31">
                  <c:v>37652</c:v>
                </c:pt>
                <c:pt idx="32">
                  <c:v>38138</c:v>
                </c:pt>
                <c:pt idx="33">
                  <c:v>38168</c:v>
                </c:pt>
                <c:pt idx="34">
                  <c:v>38199</c:v>
                </c:pt>
                <c:pt idx="35">
                  <c:v>38230</c:v>
                </c:pt>
                <c:pt idx="36">
                  <c:v>38898</c:v>
                </c:pt>
                <c:pt idx="37">
                  <c:v>38929</c:v>
                </c:pt>
                <c:pt idx="38">
                  <c:v>38960</c:v>
                </c:pt>
                <c:pt idx="39">
                  <c:v>38990</c:v>
                </c:pt>
                <c:pt idx="40">
                  <c:v>39141</c:v>
                </c:pt>
                <c:pt idx="41">
                  <c:v>39172</c:v>
                </c:pt>
                <c:pt idx="42">
                  <c:v>39386</c:v>
                </c:pt>
                <c:pt idx="43">
                  <c:v>39416</c:v>
                </c:pt>
                <c:pt idx="44">
                  <c:v>39447</c:v>
                </c:pt>
                <c:pt idx="45">
                  <c:v>39478</c:v>
                </c:pt>
                <c:pt idx="46">
                  <c:v>39507</c:v>
                </c:pt>
                <c:pt idx="47">
                  <c:v>39599</c:v>
                </c:pt>
                <c:pt idx="48">
                  <c:v>39629</c:v>
                </c:pt>
                <c:pt idx="49">
                  <c:v>39660</c:v>
                </c:pt>
                <c:pt idx="50">
                  <c:v>39691</c:v>
                </c:pt>
                <c:pt idx="51">
                  <c:v>39751</c:v>
                </c:pt>
                <c:pt idx="52">
                  <c:v>39752</c:v>
                </c:pt>
                <c:pt idx="53">
                  <c:v>39782</c:v>
                </c:pt>
                <c:pt idx="54">
                  <c:v>39813</c:v>
                </c:pt>
                <c:pt idx="55">
                  <c:v>39844</c:v>
                </c:pt>
                <c:pt idx="56">
                  <c:v>39872</c:v>
                </c:pt>
                <c:pt idx="57">
                  <c:v>39903</c:v>
                </c:pt>
              </c:numCache>
            </c:numRef>
          </c:xVal>
          <c:yVal>
            <c:numRef>
              <c:f>'TSI_within 0.5ft'!$D$2:$D$59</c:f>
              <c:numCache>
                <c:formatCode>General</c:formatCode>
                <c:ptCount val="58"/>
                <c:pt idx="0">
                  <c:v>83.640746567836743</c:v>
                </c:pt>
                <c:pt idx="1">
                  <c:v>97.014413023799122</c:v>
                </c:pt>
                <c:pt idx="2">
                  <c:v>87.887811529287035</c:v>
                </c:pt>
                <c:pt idx="3">
                  <c:v>96.693802692887459</c:v>
                </c:pt>
                <c:pt idx="4">
                  <c:v>83.436754357368699</c:v>
                </c:pt>
                <c:pt idx="5">
                  <c:v>88.308659553111752</c:v>
                </c:pt>
                <c:pt idx="6">
                  <c:v>91.774465763382196</c:v>
                </c:pt>
                <c:pt idx="7">
                  <c:v>89.591993043841327</c:v>
                </c:pt>
                <c:pt idx="8">
                  <c:v>95.183276948684053</c:v>
                </c:pt>
                <c:pt idx="9">
                  <c:v>93.628370020646997</c:v>
                </c:pt>
                <c:pt idx="10">
                  <c:v>92.295806511148555</c:v>
                </c:pt>
                <c:pt idx="11">
                  <c:v>89.371992466575108</c:v>
                </c:pt>
                <c:pt idx="12">
                  <c:v>77.523074456965219</c:v>
                </c:pt>
                <c:pt idx="13">
                  <c:v>92.00962001456675</c:v>
                </c:pt>
                <c:pt idx="14">
                  <c:v>93.428690947837524</c:v>
                </c:pt>
                <c:pt idx="15">
                  <c:v>87.685690149279978</c:v>
                </c:pt>
                <c:pt idx="16">
                  <c:v>93.940571748535177</c:v>
                </c:pt>
                <c:pt idx="17">
                  <c:v>99.979170726012072</c:v>
                </c:pt>
                <c:pt idx="18">
                  <c:v>92.9447471528037</c:v>
                </c:pt>
                <c:pt idx="19">
                  <c:v>95.03829830051815</c:v>
                </c:pt>
                <c:pt idx="20">
                  <c:v>70.396534294222562</c:v>
                </c:pt>
                <c:pt idx="21">
                  <c:v>71.746835873580835</c:v>
                </c:pt>
                <c:pt idx="22">
                  <c:v>79.212962901257427</c:v>
                </c:pt>
                <c:pt idx="23">
                  <c:v>84.814896016033018</c:v>
                </c:pt>
                <c:pt idx="24">
                  <c:v>96.773112792162308</c:v>
                </c:pt>
                <c:pt idx="25">
                  <c:v>92.028501161921341</c:v>
                </c:pt>
                <c:pt idx="26">
                  <c:v>81.575511445102165</c:v>
                </c:pt>
                <c:pt idx="27">
                  <c:v>69.257849764488071</c:v>
                </c:pt>
                <c:pt idx="28">
                  <c:v>67.184258596773319</c:v>
                </c:pt>
                <c:pt idx="29">
                  <c:v>91.125574454285896</c:v>
                </c:pt>
                <c:pt idx="30">
                  <c:v>88.053223655780116</c:v>
                </c:pt>
                <c:pt idx="31">
                  <c:v>82.131810386642769</c:v>
                </c:pt>
                <c:pt idx="32">
                  <c:v>87.793290292467802</c:v>
                </c:pt>
                <c:pt idx="33">
                  <c:v>91.024870585747095</c:v>
                </c:pt>
                <c:pt idx="34">
                  <c:v>87.298895133793437</c:v>
                </c:pt>
                <c:pt idx="35">
                  <c:v>84.752360634658089</c:v>
                </c:pt>
                <c:pt idx="36">
                  <c:v>73.777610214347789</c:v>
                </c:pt>
                <c:pt idx="37">
                  <c:v>79.350415217996357</c:v>
                </c:pt>
                <c:pt idx="38">
                  <c:v>79.103068350170588</c:v>
                </c:pt>
                <c:pt idx="39">
                  <c:v>79.30510608977653</c:v>
                </c:pt>
                <c:pt idx="40">
                  <c:v>86.437760800385703</c:v>
                </c:pt>
                <c:pt idx="41">
                  <c:v>90.857820969406987</c:v>
                </c:pt>
                <c:pt idx="42">
                  <c:v>79.019773692353013</c:v>
                </c:pt>
                <c:pt idx="43">
                  <c:v>84.501289245626197</c:v>
                </c:pt>
                <c:pt idx="44">
                  <c:v>81.38453437160338</c:v>
                </c:pt>
                <c:pt idx="45">
                  <c:v>78.470830297706158</c:v>
                </c:pt>
                <c:pt idx="46">
                  <c:v>83.525400029879748</c:v>
                </c:pt>
                <c:pt idx="47">
                  <c:v>82.487037875556439</c:v>
                </c:pt>
                <c:pt idx="48">
                  <c:v>75.641363892779381</c:v>
                </c:pt>
                <c:pt idx="49">
                  <c:v>87.136018700345517</c:v>
                </c:pt>
                <c:pt idx="50">
                  <c:v>89.643664564881661</c:v>
                </c:pt>
                <c:pt idx="51">
                  <c:v>86.599439470048964</c:v>
                </c:pt>
                <c:pt idx="52">
                  <c:v>86.599439470048964</c:v>
                </c:pt>
                <c:pt idx="53">
                  <c:v>88.932181580206304</c:v>
                </c:pt>
                <c:pt idx="54">
                  <c:v>87.001093517030398</c:v>
                </c:pt>
                <c:pt idx="55">
                  <c:v>91.572045195150196</c:v>
                </c:pt>
                <c:pt idx="56">
                  <c:v>86.517102091147734</c:v>
                </c:pt>
                <c:pt idx="57">
                  <c:v>88.717973623461162</c:v>
                </c:pt>
              </c:numCache>
            </c:numRef>
          </c:yVal>
        </c:ser>
        <c:axId val="148017536"/>
        <c:axId val="148019072"/>
      </c:scatterChart>
      <c:valAx>
        <c:axId val="148017536"/>
        <c:scaling>
          <c:orientation val="minMax"/>
          <c:max val="40000"/>
        </c:scaling>
        <c:axPos val="b"/>
        <c:numFmt formatCode="yyyy" sourceLinked="0"/>
        <c:majorTickMark val="cross"/>
        <c:minorTickMark val="out"/>
        <c:tickLblPos val="nextTo"/>
        <c:crossAx val="148019072"/>
        <c:crosses val="autoZero"/>
        <c:crossBetween val="midCat"/>
        <c:majorUnit val="730"/>
        <c:minorUnit val="365"/>
      </c:valAx>
      <c:valAx>
        <c:axId val="148019072"/>
        <c:scaling>
          <c:orientation val="minMax"/>
          <c:max val="110"/>
          <c:min val="1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TSI</a:t>
                </a:r>
              </a:p>
            </c:rich>
          </c:tx>
          <c:layout/>
        </c:title>
        <c:numFmt formatCode="General" sourceLinked="1"/>
        <c:tickLblPos val="nextTo"/>
        <c:crossAx val="148017536"/>
        <c:crosses val="autoZero"/>
        <c:crossBetween val="midCat"/>
      </c:valAx>
      <c:spPr>
        <a:ln w="12700">
          <a:solidFill>
            <a:schemeClr val="tx1"/>
          </a:solidFill>
        </a:ln>
      </c:spPr>
    </c:plotArea>
    <c:plotVisOnly val="1"/>
  </c:chart>
  <c:spPr>
    <a:solidFill>
      <a:srgbClr val="FCFEFD"/>
    </a:solidFill>
  </c:spPr>
  <c:txPr>
    <a:bodyPr/>
    <a:lstStyle/>
    <a:p>
      <a:pPr>
        <a:defRPr sz="2000">
          <a:latin typeface="Arial Black" pitchFamily="34" charset="0"/>
        </a:defRPr>
      </a:pPr>
      <a:endParaRPr lang="en-US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400" dirty="0" err="1"/>
              <a:t>Newnans</a:t>
            </a:r>
            <a:r>
              <a:rPr lang="en-US" sz="2400" dirty="0"/>
              <a:t> Lake </a:t>
            </a:r>
            <a:r>
              <a:rPr lang="en-US" sz="2400" dirty="0">
                <a:solidFill>
                  <a:srgbClr val="FF0000"/>
                </a:solidFill>
              </a:rPr>
              <a:t>TP</a:t>
            </a:r>
            <a:r>
              <a:rPr lang="en-US" sz="2400" dirty="0"/>
              <a:t> concentration at ±0.5 ft of the </a:t>
            </a:r>
            <a:r>
              <a:rPr lang="en-US" sz="2400" dirty="0" smtClean="0"/>
              <a:t>median </a:t>
            </a:r>
            <a:r>
              <a:rPr lang="en-US" sz="2400" dirty="0"/>
              <a:t>stage (65.15 ft) </a:t>
            </a:r>
          </a:p>
        </c:rich>
      </c:tx>
      <c:layout>
        <c:manualLayout>
          <c:xMode val="edge"/>
          <c:yMode val="edge"/>
          <c:x val="0.12250196850393702"/>
          <c:y val="3.3610382035578886E-3"/>
        </c:manualLayout>
      </c:layout>
    </c:title>
    <c:plotArea>
      <c:layout>
        <c:manualLayout>
          <c:layoutTarget val="inner"/>
          <c:xMode val="edge"/>
          <c:yMode val="edge"/>
          <c:x val="0.11060444006999126"/>
          <c:y val="0.12393292505103551"/>
          <c:w val="0.85422096928030167"/>
          <c:h val="0.79874459450374125"/>
        </c:manualLayout>
      </c:layout>
      <c:scatterChart>
        <c:scatterStyle val="lineMarker"/>
        <c:ser>
          <c:idx val="0"/>
          <c:order val="0"/>
          <c:tx>
            <c:strRef>
              <c:f>'TSI_within 0.5ft'!$I$1</c:f>
              <c:strCache>
                <c:ptCount val="1"/>
                <c:pt idx="0">
                  <c:v>mtpt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6"/>
            <c:spPr>
              <a:solidFill>
                <a:srgbClr val="FF0000"/>
              </a:solidFill>
              <a:ln>
                <a:solidFill>
                  <a:schemeClr val="accent1"/>
                </a:solidFill>
              </a:ln>
            </c:spPr>
          </c:marker>
          <c:trendline>
            <c:spPr>
              <a:ln w="38100"/>
            </c:spPr>
            <c:trendlineType val="linear"/>
            <c:dispRSqr val="1"/>
            <c:dispEq val="1"/>
            <c:trendlineLbl>
              <c:layout>
                <c:manualLayout>
                  <c:x val="-4.1309804432108917E-2"/>
                  <c:y val="-0.2607277454564585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y = 2E-05x - 0.6755
R² = 0.5055</a:t>
                    </a:r>
                  </a:p>
                  <a:p>
                    <a:pPr>
                      <a:defRPr/>
                    </a:pPr>
                    <a:r>
                      <a:rPr lang="en-US"/>
                      <a:t>P &lt;0.001</a:t>
                    </a:r>
                  </a:p>
                </c:rich>
              </c:tx>
              <c:numFmt formatCode="General" sourceLinked="0"/>
            </c:trendlineLbl>
          </c:trendline>
          <c:xVal>
            <c:numRef>
              <c:f>'TSI_within 0.5ft'!$C$2:$C$59</c:f>
              <c:numCache>
                <c:formatCode>m/d/yyyy</c:formatCode>
                <c:ptCount val="58"/>
                <c:pt idx="0">
                  <c:v>34485</c:v>
                </c:pt>
                <c:pt idx="1">
                  <c:v>34515</c:v>
                </c:pt>
                <c:pt idx="2">
                  <c:v>34546</c:v>
                </c:pt>
                <c:pt idx="3">
                  <c:v>34577</c:v>
                </c:pt>
                <c:pt idx="4">
                  <c:v>34730</c:v>
                </c:pt>
                <c:pt idx="5">
                  <c:v>34758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35216</c:v>
                </c:pt>
                <c:pt idx="11">
                  <c:v>35246</c:v>
                </c:pt>
                <c:pt idx="12">
                  <c:v>35338</c:v>
                </c:pt>
                <c:pt idx="13">
                  <c:v>35399</c:v>
                </c:pt>
                <c:pt idx="14">
                  <c:v>35430</c:v>
                </c:pt>
                <c:pt idx="15">
                  <c:v>35461</c:v>
                </c:pt>
                <c:pt idx="16">
                  <c:v>35489</c:v>
                </c:pt>
                <c:pt idx="17">
                  <c:v>35520</c:v>
                </c:pt>
                <c:pt idx="18">
                  <c:v>35550</c:v>
                </c:pt>
                <c:pt idx="19">
                  <c:v>35581</c:v>
                </c:pt>
                <c:pt idx="20">
                  <c:v>35611</c:v>
                </c:pt>
                <c:pt idx="21">
                  <c:v>35642</c:v>
                </c:pt>
                <c:pt idx="22">
                  <c:v>35673</c:v>
                </c:pt>
                <c:pt idx="23">
                  <c:v>35703</c:v>
                </c:pt>
                <c:pt idx="24">
                  <c:v>35764</c:v>
                </c:pt>
                <c:pt idx="25">
                  <c:v>35976</c:v>
                </c:pt>
                <c:pt idx="26">
                  <c:v>36007</c:v>
                </c:pt>
                <c:pt idx="27">
                  <c:v>36038</c:v>
                </c:pt>
                <c:pt idx="28">
                  <c:v>36068</c:v>
                </c:pt>
                <c:pt idx="29">
                  <c:v>36191</c:v>
                </c:pt>
                <c:pt idx="30">
                  <c:v>36250</c:v>
                </c:pt>
                <c:pt idx="31">
                  <c:v>37652</c:v>
                </c:pt>
                <c:pt idx="32">
                  <c:v>38138</c:v>
                </c:pt>
                <c:pt idx="33">
                  <c:v>38168</c:v>
                </c:pt>
                <c:pt idx="34">
                  <c:v>38199</c:v>
                </c:pt>
                <c:pt idx="35">
                  <c:v>38230</c:v>
                </c:pt>
                <c:pt idx="36">
                  <c:v>38898</c:v>
                </c:pt>
                <c:pt idx="37">
                  <c:v>38929</c:v>
                </c:pt>
                <c:pt idx="38">
                  <c:v>38960</c:v>
                </c:pt>
                <c:pt idx="39">
                  <c:v>38990</c:v>
                </c:pt>
                <c:pt idx="40">
                  <c:v>39141</c:v>
                </c:pt>
                <c:pt idx="41">
                  <c:v>39172</c:v>
                </c:pt>
                <c:pt idx="42">
                  <c:v>39386</c:v>
                </c:pt>
                <c:pt idx="43">
                  <c:v>39416</c:v>
                </c:pt>
                <c:pt idx="44">
                  <c:v>39447</c:v>
                </c:pt>
                <c:pt idx="45">
                  <c:v>39478</c:v>
                </c:pt>
                <c:pt idx="46">
                  <c:v>39507</c:v>
                </c:pt>
                <c:pt idx="47">
                  <c:v>39599</c:v>
                </c:pt>
                <c:pt idx="48">
                  <c:v>39629</c:v>
                </c:pt>
                <c:pt idx="49">
                  <c:v>39660</c:v>
                </c:pt>
                <c:pt idx="50">
                  <c:v>39691</c:v>
                </c:pt>
                <c:pt idx="51">
                  <c:v>39751</c:v>
                </c:pt>
                <c:pt idx="52">
                  <c:v>39752</c:v>
                </c:pt>
                <c:pt idx="53">
                  <c:v>39782</c:v>
                </c:pt>
                <c:pt idx="54">
                  <c:v>39813</c:v>
                </c:pt>
                <c:pt idx="55">
                  <c:v>39844</c:v>
                </c:pt>
                <c:pt idx="56">
                  <c:v>39872</c:v>
                </c:pt>
                <c:pt idx="57">
                  <c:v>39903</c:v>
                </c:pt>
              </c:numCache>
            </c:numRef>
          </c:xVal>
          <c:yVal>
            <c:numRef>
              <c:f>'TSI_within 0.5ft'!$I$2:$I$59</c:f>
              <c:numCache>
                <c:formatCode>General</c:formatCode>
                <c:ptCount val="58"/>
                <c:pt idx="0">
                  <c:v>0.18300000000000041</c:v>
                </c:pt>
                <c:pt idx="1">
                  <c:v>0.15400000000000041</c:v>
                </c:pt>
                <c:pt idx="2">
                  <c:v>0.18050000000000024</c:v>
                </c:pt>
                <c:pt idx="3">
                  <c:v>0.10066666666666672</c:v>
                </c:pt>
                <c:pt idx="4">
                  <c:v>0.14450000000000021</c:v>
                </c:pt>
                <c:pt idx="5">
                  <c:v>0.16466666666666666</c:v>
                </c:pt>
                <c:pt idx="6">
                  <c:v>0.1145</c:v>
                </c:pt>
                <c:pt idx="7">
                  <c:v>0.12833333333333341</c:v>
                </c:pt>
                <c:pt idx="8">
                  <c:v>0.13733333333333383</c:v>
                </c:pt>
                <c:pt idx="9">
                  <c:v>0.10750000000000012</c:v>
                </c:pt>
                <c:pt idx="10">
                  <c:v>0.13650000000000001</c:v>
                </c:pt>
                <c:pt idx="11">
                  <c:v>0.10450000000000002</c:v>
                </c:pt>
                <c:pt idx="12">
                  <c:v>4.65E-2</c:v>
                </c:pt>
                <c:pt idx="13">
                  <c:v>0.10933333333333339</c:v>
                </c:pt>
                <c:pt idx="14">
                  <c:v>0.12250000000000009</c:v>
                </c:pt>
                <c:pt idx="15">
                  <c:v>0.14000000000000001</c:v>
                </c:pt>
                <c:pt idx="16">
                  <c:v>0.1295</c:v>
                </c:pt>
                <c:pt idx="17">
                  <c:v>0.16300000000000001</c:v>
                </c:pt>
                <c:pt idx="18">
                  <c:v>0.19400000000000003</c:v>
                </c:pt>
                <c:pt idx="19">
                  <c:v>0.15450000000000041</c:v>
                </c:pt>
                <c:pt idx="20">
                  <c:v>0.10750000000000012</c:v>
                </c:pt>
                <c:pt idx="21">
                  <c:v>0.127</c:v>
                </c:pt>
                <c:pt idx="22">
                  <c:v>0.128</c:v>
                </c:pt>
                <c:pt idx="23">
                  <c:v>0.1476666666666667</c:v>
                </c:pt>
                <c:pt idx="24">
                  <c:v>0.15200000000000041</c:v>
                </c:pt>
                <c:pt idx="25">
                  <c:v>0.21700000000000041</c:v>
                </c:pt>
                <c:pt idx="26">
                  <c:v>0.10966666666666706</c:v>
                </c:pt>
                <c:pt idx="27">
                  <c:v>6.3E-2</c:v>
                </c:pt>
                <c:pt idx="28">
                  <c:v>8.4000000000000047E-2</c:v>
                </c:pt>
                <c:pt idx="29">
                  <c:v>8.3333333333333343E-2</c:v>
                </c:pt>
                <c:pt idx="30">
                  <c:v>0.14800000000000021</c:v>
                </c:pt>
                <c:pt idx="31">
                  <c:v>0.17500000000000004</c:v>
                </c:pt>
                <c:pt idx="32">
                  <c:v>0.23837001600000002</c:v>
                </c:pt>
                <c:pt idx="33">
                  <c:v>0.27587379500000142</c:v>
                </c:pt>
                <c:pt idx="34">
                  <c:v>0.22806876149999999</c:v>
                </c:pt>
                <c:pt idx="35">
                  <c:v>0.23678847400000044</c:v>
                </c:pt>
                <c:pt idx="36">
                  <c:v>0.17872784300000041</c:v>
                </c:pt>
                <c:pt idx="37">
                  <c:v>0.18642944850000101</c:v>
                </c:pt>
                <c:pt idx="38">
                  <c:v>0.18459246300000068</c:v>
                </c:pt>
                <c:pt idx="39">
                  <c:v>0.19528685500000001</c:v>
                </c:pt>
                <c:pt idx="40">
                  <c:v>0.23799011900000044</c:v>
                </c:pt>
                <c:pt idx="41">
                  <c:v>0.30523784449999974</c:v>
                </c:pt>
                <c:pt idx="42">
                  <c:v>0.16398686150000041</c:v>
                </c:pt>
                <c:pt idx="43">
                  <c:v>0.20300000000000001</c:v>
                </c:pt>
                <c:pt idx="44">
                  <c:v>0.19035000000000002</c:v>
                </c:pt>
                <c:pt idx="45">
                  <c:v>0.19170000000000001</c:v>
                </c:pt>
                <c:pt idx="46">
                  <c:v>0.23515000000000003</c:v>
                </c:pt>
                <c:pt idx="47">
                  <c:v>0.17850000000000021</c:v>
                </c:pt>
                <c:pt idx="48">
                  <c:v>0.14269999999999999</c:v>
                </c:pt>
                <c:pt idx="49">
                  <c:v>0.20895000000000041</c:v>
                </c:pt>
                <c:pt idx="50">
                  <c:v>0.23885000000000001</c:v>
                </c:pt>
                <c:pt idx="51">
                  <c:v>0.21510000000000001</c:v>
                </c:pt>
                <c:pt idx="52">
                  <c:v>0.21510000000000001</c:v>
                </c:pt>
                <c:pt idx="53">
                  <c:v>0.28985000000000088</c:v>
                </c:pt>
                <c:pt idx="54">
                  <c:v>0.25040000000000001</c:v>
                </c:pt>
                <c:pt idx="55">
                  <c:v>0.33720000000000094</c:v>
                </c:pt>
                <c:pt idx="56">
                  <c:v>0.26350000000000001</c:v>
                </c:pt>
                <c:pt idx="57">
                  <c:v>0.35360000000000008</c:v>
                </c:pt>
              </c:numCache>
            </c:numRef>
          </c:yVal>
        </c:ser>
        <c:axId val="148041088"/>
        <c:axId val="148087936"/>
      </c:scatterChart>
      <c:valAx>
        <c:axId val="148041088"/>
        <c:scaling>
          <c:orientation val="minMax"/>
          <c:max val="40000"/>
        </c:scaling>
        <c:axPos val="b"/>
        <c:numFmt formatCode="yyyy" sourceLinked="0"/>
        <c:majorTickMark val="cross"/>
        <c:minorTickMark val="out"/>
        <c:tickLblPos val="nextTo"/>
        <c:crossAx val="148087936"/>
        <c:crosses val="autoZero"/>
        <c:crossBetween val="midCat"/>
        <c:majorUnit val="730"/>
        <c:minorUnit val="365"/>
      </c:valAx>
      <c:valAx>
        <c:axId val="1480879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mg/L</a:t>
                </a:r>
              </a:p>
            </c:rich>
          </c:tx>
          <c:layout/>
        </c:title>
        <c:numFmt formatCode="General" sourceLinked="1"/>
        <c:tickLblPos val="nextTo"/>
        <c:crossAx val="148041088"/>
        <c:crosses val="autoZero"/>
        <c:crossBetween val="midCat"/>
      </c:valAx>
      <c:spPr>
        <a:noFill/>
        <a:ln w="25400">
          <a:noFill/>
        </a:ln>
      </c:spPr>
    </c:plotArea>
    <c:plotVisOnly val="1"/>
  </c:chart>
  <c:spPr>
    <a:solidFill>
      <a:schemeClr val="bg1"/>
    </a:solidFill>
  </c:spPr>
  <c:txPr>
    <a:bodyPr/>
    <a:lstStyle/>
    <a:p>
      <a:pPr>
        <a:defRPr sz="1400">
          <a:latin typeface="Arial Black" pitchFamily="34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8367546432062568E-2"/>
          <c:y val="3.875968992248062E-2"/>
          <c:w val="0.88340668560124691"/>
          <c:h val="0.81390191051700134"/>
        </c:manualLayout>
      </c:layout>
      <c:barChart>
        <c:barDir val="col"/>
        <c:grouping val="clustered"/>
        <c:ser>
          <c:idx val="0"/>
          <c:order val="0"/>
          <c:tx>
            <c:strRef>
              <c:f>'LL_status '!$E$3</c:f>
              <c:strCache>
                <c:ptCount val="1"/>
                <c:pt idx="0">
                  <c:v>2004 - 2009 Average</c:v>
                </c:pt>
              </c:strCache>
            </c:strRef>
          </c:tx>
          <c:dLbls>
            <c:dLbl>
              <c:idx val="2"/>
              <c:layout>
                <c:manualLayout>
                  <c:x val="-3.0555558897152207E-2"/>
                  <c:y val="7.4311656363357245E-1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2"/>
                        </a:solidFill>
                      </a:rPr>
                      <a:t>69</a:t>
                    </a:r>
                  </a:p>
                </c:rich>
              </c:tx>
              <c:showVal val="1"/>
            </c:dLbl>
            <c:showVal val="1"/>
          </c:dLbls>
          <c:errBars>
            <c:errBarType val="both"/>
            <c:errValType val="cust"/>
            <c:plus>
              <c:numRef>
                <c:f>'LL_status '!$F$8:$H$8</c:f>
                <c:numCache>
                  <c:formatCode>General</c:formatCode>
                  <c:ptCount val="3"/>
                  <c:pt idx="0">
                    <c:v>111</c:v>
                  </c:pt>
                  <c:pt idx="1">
                    <c:v>190</c:v>
                  </c:pt>
                  <c:pt idx="2">
                    <c:v>21</c:v>
                  </c:pt>
                </c:numCache>
              </c:numRef>
            </c:plus>
            <c:minus>
              <c:numRef>
                <c:f>'LL_status '!$F$7:$H$7</c:f>
                <c:numCache>
                  <c:formatCode>General</c:formatCode>
                  <c:ptCount val="3"/>
                  <c:pt idx="0">
                    <c:v>48</c:v>
                  </c:pt>
                  <c:pt idx="1">
                    <c:v>56</c:v>
                  </c:pt>
                  <c:pt idx="2">
                    <c:v>18</c:v>
                  </c:pt>
                </c:numCache>
              </c:numRef>
            </c:minus>
            <c:spPr>
              <a:ln w="25400"/>
            </c:spPr>
          </c:errBars>
          <c:cat>
            <c:strRef>
              <c:f>'LL_status '!$F$2:$H$2</c:f>
              <c:strCache>
                <c:ptCount val="3"/>
                <c:pt idx="0">
                  <c:v>TP (µg/L)</c:v>
                </c:pt>
                <c:pt idx="1">
                  <c:v>Chl-a (µg/L)</c:v>
                </c:pt>
                <c:pt idx="2">
                  <c:v>TSI</c:v>
                </c:pt>
              </c:strCache>
            </c:strRef>
          </c:cat>
          <c:val>
            <c:numRef>
              <c:f>'LL_status '!$F$3:$H$3</c:f>
              <c:numCache>
                <c:formatCode>General</c:formatCode>
                <c:ptCount val="3"/>
                <c:pt idx="0">
                  <c:v>92</c:v>
                </c:pt>
                <c:pt idx="1">
                  <c:v>60</c:v>
                </c:pt>
                <c:pt idx="2">
                  <c:v>69</c:v>
                </c:pt>
              </c:numCache>
            </c:numRef>
          </c:val>
        </c:ser>
        <c:ser>
          <c:idx val="1"/>
          <c:order val="1"/>
          <c:tx>
            <c:strRef>
              <c:f>'LL_status '!$E$4</c:f>
              <c:strCache>
                <c:ptCount val="1"/>
                <c:pt idx="0">
                  <c:v>Target</c:v>
                </c:pt>
              </c:strCache>
            </c:strRef>
          </c:tx>
          <c:dLbls>
            <c:showVal val="1"/>
          </c:dLbls>
          <c:cat>
            <c:strRef>
              <c:f>'LL_status '!$F$2:$H$2</c:f>
              <c:strCache>
                <c:ptCount val="3"/>
                <c:pt idx="0">
                  <c:v>TP (µg/L)</c:v>
                </c:pt>
                <c:pt idx="1">
                  <c:v>Chl-a (µg/L)</c:v>
                </c:pt>
                <c:pt idx="2">
                  <c:v>TSI</c:v>
                </c:pt>
              </c:strCache>
            </c:strRef>
          </c:cat>
          <c:val>
            <c:numRef>
              <c:f>'LL_status '!$F$4:$H$4</c:f>
              <c:numCache>
                <c:formatCode>General</c:formatCode>
                <c:ptCount val="3"/>
                <c:pt idx="0">
                  <c:v>53</c:v>
                </c:pt>
                <c:pt idx="1">
                  <c:v>21</c:v>
                </c:pt>
                <c:pt idx="2">
                  <c:v>60</c:v>
                </c:pt>
              </c:numCache>
            </c:numRef>
          </c:val>
        </c:ser>
        <c:axId val="148148608"/>
        <c:axId val="148150144"/>
      </c:barChart>
      <c:catAx>
        <c:axId val="148148608"/>
        <c:scaling>
          <c:orientation val="minMax"/>
        </c:scaling>
        <c:axPos val="b"/>
        <c:tickLblPos val="nextTo"/>
        <c:crossAx val="148150144"/>
        <c:crosses val="autoZero"/>
        <c:auto val="1"/>
        <c:lblAlgn val="ctr"/>
        <c:lblOffset val="100"/>
      </c:catAx>
      <c:valAx>
        <c:axId val="148150144"/>
        <c:scaling>
          <c:orientation val="minMax"/>
        </c:scaling>
        <c:axPos val="l"/>
        <c:majorGridlines/>
        <c:numFmt formatCode="General" sourceLinked="1"/>
        <c:tickLblPos val="nextTo"/>
        <c:spPr>
          <a:ln w="25400"/>
        </c:spPr>
        <c:crossAx val="148148608"/>
        <c:crosses val="autoZero"/>
        <c:crossBetween val="between"/>
      </c:valAx>
      <c:spPr>
        <a:solidFill>
          <a:srgbClr val="FFFFFF"/>
        </a:solidFill>
        <a:ln w="25400">
          <a:solidFill>
            <a:sysClr val="windowText" lastClr="000000">
              <a:tint val="75000"/>
              <a:shade val="95000"/>
              <a:satMod val="105000"/>
            </a:sysClr>
          </a:solidFill>
        </a:ln>
      </c:spPr>
    </c:plotArea>
    <c:legend>
      <c:legendPos val="r"/>
      <c:layout>
        <c:manualLayout>
          <c:xMode val="edge"/>
          <c:yMode val="edge"/>
          <c:x val="0.51810055972228275"/>
          <c:y val="4.6866195502981094E-2"/>
          <c:w val="0.46330669983669187"/>
          <c:h val="0.18473623073413548"/>
        </c:manualLayout>
      </c:layout>
      <c:spPr>
        <a:ln w="41275">
          <a:solidFill>
            <a:schemeClr val="tx1"/>
          </a:solidFill>
        </a:ln>
      </c:spPr>
    </c:legend>
    <c:plotVisOnly val="1"/>
  </c:chart>
  <c:spPr>
    <a:solidFill>
      <a:srgbClr val="FFFFFF"/>
    </a:solidFill>
  </c:spPr>
  <c:txPr>
    <a:bodyPr/>
    <a:lstStyle/>
    <a:p>
      <a:pPr>
        <a:defRPr sz="2400" b="1" baseline="0">
          <a:latin typeface="Arial Black" pitchFamily="34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6.8367546432062568E-2"/>
          <c:y val="3.875968992248062E-2"/>
          <c:w val="0.88340668560124647"/>
          <c:h val="0.81390191051700156"/>
        </c:manualLayout>
      </c:layout>
      <c:barChart>
        <c:barDir val="col"/>
        <c:grouping val="clustered"/>
        <c:ser>
          <c:idx val="0"/>
          <c:order val="0"/>
          <c:tx>
            <c:strRef>
              <c:f>'LL_status '!$E$3</c:f>
              <c:strCache>
                <c:ptCount val="1"/>
                <c:pt idx="0">
                  <c:v>2004 - 2009 Average</c:v>
                </c:pt>
              </c:strCache>
            </c:strRef>
          </c:tx>
          <c:dLbls>
            <c:showVal val="1"/>
          </c:dLbls>
          <c:errBars>
            <c:errBarType val="both"/>
            <c:errValType val="cust"/>
            <c:plus>
              <c:numRef>
                <c:f>'LL_status '!$I$8</c:f>
                <c:numCache>
                  <c:formatCode>General</c:formatCode>
                  <c:ptCount val="1"/>
                  <c:pt idx="0">
                    <c:v>2.1850000000000005</c:v>
                  </c:pt>
                </c:numCache>
              </c:numRef>
            </c:plus>
            <c:minus>
              <c:numRef>
                <c:f>'LL_status '!$I$7</c:f>
                <c:numCache>
                  <c:formatCode>General</c:formatCode>
                  <c:ptCount val="1"/>
                  <c:pt idx="0">
                    <c:v>1.7399999999999953</c:v>
                  </c:pt>
                </c:numCache>
              </c:numRef>
            </c:minus>
            <c:spPr>
              <a:ln w="25400"/>
            </c:spPr>
          </c:errBars>
          <c:cat>
            <c:strRef>
              <c:f>'LL_status '!$I$2</c:f>
              <c:strCache>
                <c:ptCount val="1"/>
                <c:pt idx="0">
                  <c:v>TN (mg/L)</c:v>
                </c:pt>
              </c:strCache>
            </c:strRef>
          </c:cat>
          <c:val>
            <c:numRef>
              <c:f>'LL_status '!$I$3</c:f>
              <c:numCache>
                <c:formatCode>General</c:formatCode>
                <c:ptCount val="1"/>
                <c:pt idx="0">
                  <c:v>2.1829999999999998</c:v>
                </c:pt>
              </c:numCache>
            </c:numRef>
          </c:val>
        </c:ser>
        <c:ser>
          <c:idx val="1"/>
          <c:order val="1"/>
          <c:tx>
            <c:strRef>
              <c:f>'LL_status '!$E$4</c:f>
              <c:strCache>
                <c:ptCount val="1"/>
                <c:pt idx="0">
                  <c:v>Target</c:v>
                </c:pt>
              </c:strCache>
            </c:strRef>
          </c:tx>
          <c:dLbls>
            <c:showVal val="1"/>
          </c:dLbls>
          <c:cat>
            <c:strRef>
              <c:f>'LL_status '!$I$2</c:f>
              <c:strCache>
                <c:ptCount val="1"/>
                <c:pt idx="0">
                  <c:v>TN (mg/L)</c:v>
                </c:pt>
              </c:strCache>
            </c:strRef>
          </c:cat>
          <c:val>
            <c:numRef>
              <c:f>'LL_status '!$I$4</c:f>
              <c:numCache>
                <c:formatCode>General</c:formatCode>
                <c:ptCount val="1"/>
                <c:pt idx="0">
                  <c:v>1.286999999999997</c:v>
                </c:pt>
              </c:numCache>
            </c:numRef>
          </c:val>
        </c:ser>
        <c:axId val="148198144"/>
        <c:axId val="148199680"/>
      </c:barChart>
      <c:catAx>
        <c:axId val="148198144"/>
        <c:scaling>
          <c:orientation val="minMax"/>
        </c:scaling>
        <c:axPos val="b"/>
        <c:tickLblPos val="nextTo"/>
        <c:crossAx val="148199680"/>
        <c:crosses val="autoZero"/>
        <c:auto val="1"/>
        <c:lblAlgn val="ctr"/>
        <c:lblOffset val="100"/>
      </c:catAx>
      <c:valAx>
        <c:axId val="148199680"/>
        <c:scaling>
          <c:orientation val="minMax"/>
        </c:scaling>
        <c:axPos val="l"/>
        <c:majorGridlines/>
        <c:numFmt formatCode="General" sourceLinked="1"/>
        <c:tickLblPos val="nextTo"/>
        <c:spPr>
          <a:ln w="25400"/>
        </c:spPr>
        <c:crossAx val="148198144"/>
        <c:crosses val="autoZero"/>
        <c:crossBetween val="between"/>
      </c:valAx>
      <c:spPr>
        <a:ln w="25400">
          <a:solidFill>
            <a:sysClr val="windowText" lastClr="000000">
              <a:tint val="75000"/>
              <a:shade val="95000"/>
              <a:satMod val="105000"/>
            </a:sysClr>
          </a:solidFill>
        </a:ln>
      </c:spPr>
    </c:plotArea>
    <c:legend>
      <c:legendPos val="r"/>
      <c:layout>
        <c:manualLayout>
          <c:xMode val="edge"/>
          <c:yMode val="edge"/>
          <c:x val="0.48618695168273823"/>
          <c:y val="5.0158322802242312E-2"/>
          <c:w val="0.45080669846967492"/>
          <c:h val="0.1889405001053657"/>
        </c:manualLayout>
      </c:layout>
      <c:spPr>
        <a:ln w="41275">
          <a:solidFill>
            <a:schemeClr val="tx1"/>
          </a:solidFill>
        </a:ln>
      </c:spPr>
    </c:legend>
    <c:plotVisOnly val="1"/>
  </c:chart>
  <c:spPr>
    <a:solidFill>
      <a:srgbClr val="FFFFFF"/>
    </a:solidFill>
  </c:spPr>
  <c:txPr>
    <a:bodyPr/>
    <a:lstStyle/>
    <a:p>
      <a:pPr>
        <a:defRPr sz="2400" b="1">
          <a:latin typeface="Arial Black" pitchFamily="34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0.275</cdr:x>
      <cdr:y>0.73502</cdr:y>
    </cdr:from>
    <cdr:to>
      <cdr:x>0.3215</cdr:x>
      <cdr:y>0.80249</cdr:y>
    </cdr:to>
    <cdr:pic>
      <cdr:nvPicPr>
        <cdr:cNvPr id="2" name="Picture 1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514599" y="4477405"/>
          <a:ext cx="425162" cy="410966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  <cdr:relSizeAnchor xmlns:cdr="http://schemas.openxmlformats.org/drawingml/2006/chartDrawing">
    <cdr:from>
      <cdr:x>0.85735</cdr:x>
      <cdr:y>0.73272</cdr:y>
    </cdr:from>
    <cdr:to>
      <cdr:x>0.90385</cdr:x>
      <cdr:y>0.80018</cdr:y>
    </cdr:to>
    <cdr:pic>
      <cdr:nvPicPr>
        <cdr:cNvPr id="3" name="Picture 2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839635" y="4463368"/>
          <a:ext cx="425162" cy="410967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  <cdr:relSizeAnchor xmlns:cdr="http://schemas.openxmlformats.org/drawingml/2006/chartDrawing">
    <cdr:from>
      <cdr:x>0.56324</cdr:x>
      <cdr:y>0.78341</cdr:y>
    </cdr:from>
    <cdr:to>
      <cdr:x>0.60973</cdr:x>
      <cdr:y>0.85088</cdr:y>
    </cdr:to>
    <cdr:pic>
      <cdr:nvPicPr>
        <cdr:cNvPr id="4" name="Picture 3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150224" y="4772155"/>
          <a:ext cx="425162" cy="410967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0.58676</cdr:x>
      <cdr:y>0.70108</cdr:y>
    </cdr:from>
    <cdr:to>
      <cdr:x>0.66324</cdr:x>
      <cdr:y>0.82483</cdr:y>
    </cdr:to>
    <cdr:pic>
      <cdr:nvPicPr>
        <cdr:cNvPr id="2" name="Picture 1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365376" y="4251760"/>
          <a:ext cx="699247" cy="750547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0.41197</cdr:x>
      <cdr:y>0.58721</cdr:y>
    </cdr:from>
    <cdr:to>
      <cdr:x>0.60258</cdr:x>
      <cdr:y>0.61953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53271" y="4027056"/>
          <a:ext cx="1690254" cy="221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0.4828</cdr:x>
      <cdr:y>0.47003</cdr:y>
    </cdr:from>
    <cdr:to>
      <cdr:x>0.563</cdr:x>
      <cdr:y>0.52391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281343" y="3223492"/>
          <a:ext cx="711200" cy="369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800" b="1" dirty="0" smtClean="0">
              <a:latin typeface="+mj-lt"/>
            </a:rPr>
            <a:t>Fair</a:t>
          </a:r>
          <a:endParaRPr lang="en-US" sz="1800" b="1" dirty="0">
            <a:latin typeface="+mj-lt"/>
          </a:endParaRPr>
        </a:p>
      </cdr:txBody>
    </cdr:sp>
  </cdr:relSizeAnchor>
  <cdr:relSizeAnchor xmlns:cdr="http://schemas.openxmlformats.org/drawingml/2006/chartDrawing">
    <cdr:from>
      <cdr:x>0.50571</cdr:x>
      <cdr:y>0.36229</cdr:y>
    </cdr:from>
    <cdr:to>
      <cdr:x>0.54737</cdr:x>
      <cdr:y>0.45926</cdr:y>
    </cdr:to>
    <cdr:sp macro="" textlink="">
      <cdr:nvSpPr>
        <cdr:cNvPr id="4" name="Up Arrow 3"/>
        <cdr:cNvSpPr/>
      </cdr:nvSpPr>
      <cdr:spPr>
        <a:xfrm xmlns:a="http://schemas.openxmlformats.org/drawingml/2006/main">
          <a:off x="4484543" y="2484583"/>
          <a:ext cx="369453" cy="665018"/>
        </a:xfrm>
        <a:prstGeom xmlns:a="http://schemas.openxmlformats.org/drawingml/2006/main" prst="upArrow">
          <a:avLst/>
        </a:prstGeom>
        <a:solidFill xmlns:a="http://schemas.openxmlformats.org/drawingml/2006/main">
          <a:schemeClr val="accent1">
            <a:alpha val="54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0.50675</cdr:x>
      <cdr:y>0.53333</cdr:y>
    </cdr:from>
    <cdr:to>
      <cdr:x>0.54842</cdr:x>
      <cdr:y>0.62761</cdr:y>
    </cdr:to>
    <cdr:sp macro="" textlink="">
      <cdr:nvSpPr>
        <cdr:cNvPr id="5" name="Down Arrow 4"/>
        <cdr:cNvSpPr/>
      </cdr:nvSpPr>
      <cdr:spPr>
        <a:xfrm xmlns:a="http://schemas.openxmlformats.org/drawingml/2006/main">
          <a:off x="4493780" y="3657600"/>
          <a:ext cx="369454" cy="646546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1">
            <a:alpha val="36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0.41614</cdr:x>
      <cdr:y>0.41751</cdr:y>
    </cdr:from>
    <cdr:to>
      <cdr:x>0.51509</cdr:x>
      <cdr:y>0.45791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690217" y="2863274"/>
          <a:ext cx="877454" cy="277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dirty="0" smtClean="0">
              <a:latin typeface="+mj-lt"/>
            </a:rPr>
            <a:t>Poor</a:t>
          </a:r>
          <a:endParaRPr lang="en-US" sz="1800" dirty="0">
            <a:latin typeface="+mj-lt"/>
          </a:endParaRPr>
        </a:p>
      </cdr:txBody>
    </cdr:sp>
  </cdr:relSizeAnchor>
  <cdr:relSizeAnchor xmlns:cdr="http://schemas.openxmlformats.org/drawingml/2006/chartDrawing">
    <cdr:from>
      <cdr:x>0.4151</cdr:x>
      <cdr:y>0.53468</cdr:y>
    </cdr:from>
    <cdr:to>
      <cdr:x>0.50884</cdr:x>
      <cdr:y>0.57643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680981" y="3666837"/>
          <a:ext cx="831272" cy="2863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dirty="0" smtClean="0">
              <a:latin typeface="+mj-lt"/>
            </a:rPr>
            <a:t>Good</a:t>
          </a:r>
          <a:endParaRPr lang="en-US" sz="1800" dirty="0">
            <a:latin typeface="+mj-lt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0.60457</cdr:x>
      <cdr:y>0.4741</cdr:y>
    </cdr:from>
    <cdr:to>
      <cdr:x>0.96137</cdr:x>
      <cdr:y>0.47436</cdr:y>
    </cdr:to>
    <cdr:sp macro="" textlink="">
      <cdr:nvSpPr>
        <cdr:cNvPr id="5" name="Straight Connector 4"/>
        <cdr:cNvSpPr/>
      </cdr:nvSpPr>
      <cdr:spPr>
        <a:xfrm xmlns:a="http://schemas.openxmlformats.org/drawingml/2006/main">
          <a:off x="5528193" y="3251378"/>
          <a:ext cx="3262579" cy="1783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accent1">
              <a:lumMod val="60000"/>
              <a:lumOff val="4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0.12825</cdr:x>
      <cdr:y>0.65185</cdr:y>
    </cdr:from>
    <cdr:to>
      <cdr:x>0.46869</cdr:x>
      <cdr:y>0.66135</cdr:y>
    </cdr:to>
    <cdr:sp macro="" textlink="">
      <cdr:nvSpPr>
        <cdr:cNvPr id="7" name="Straight Connector 6"/>
        <cdr:cNvSpPr/>
      </cdr:nvSpPr>
      <cdr:spPr>
        <a:xfrm xmlns:a="http://schemas.openxmlformats.org/drawingml/2006/main" flipV="1">
          <a:off x="1172718" y="4470401"/>
          <a:ext cx="3112955" cy="6513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accent1">
              <a:lumMod val="60000"/>
              <a:lumOff val="4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0.43459</cdr:x>
      <cdr:y>0.59529</cdr:y>
    </cdr:from>
    <cdr:to>
      <cdr:x>0.57778</cdr:x>
      <cdr:y>0.65185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973898" y="4082473"/>
          <a:ext cx="1309303" cy="38792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60000"/>
            <a:lumOff val="40000"/>
          </a:schemeClr>
        </a:solidFill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0.132 mg/L </a:t>
          </a:r>
          <a:endParaRPr lang="en-US" sz="18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en-US" sz="18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0.52828</cdr:x>
      <cdr:y>0.41965</cdr:y>
    </cdr:from>
    <cdr:to>
      <cdr:x>0.68182</cdr:x>
      <cdr:y>0.47138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830617" y="2877956"/>
          <a:ext cx="1403927" cy="35477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0.227 </a:t>
          </a:r>
          <a:r>
            <a: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mg/L</a:t>
          </a:r>
        </a:p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0.85147</cdr:x>
      <cdr:y>0.6867</cdr:y>
    </cdr:from>
    <cdr:to>
      <cdr:x>0.92134</cdr:x>
      <cdr:y>0.78112</cdr:y>
    </cdr:to>
    <cdr:pic>
      <cdr:nvPicPr>
        <cdr:cNvPr id="2" name="Picture 1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785847" y="4303059"/>
          <a:ext cx="638903" cy="591670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  <cdr:relSizeAnchor xmlns:cdr="http://schemas.openxmlformats.org/drawingml/2006/chartDrawing">
    <cdr:from>
      <cdr:x>0.56471</cdr:x>
      <cdr:y>0.7897</cdr:y>
    </cdr:from>
    <cdr:to>
      <cdr:x>0.61233</cdr:x>
      <cdr:y>0.85405</cdr:y>
    </cdr:to>
    <cdr:pic>
      <cdr:nvPicPr>
        <cdr:cNvPr id="3" name="Picture 2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163670" y="4948518"/>
          <a:ext cx="435447" cy="403255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  <cdr:relSizeAnchor xmlns:cdr="http://schemas.openxmlformats.org/drawingml/2006/chartDrawing">
    <cdr:from>
      <cdr:x>0.26765</cdr:x>
      <cdr:y>0.70386</cdr:y>
    </cdr:from>
    <cdr:to>
      <cdr:x>0.33275</cdr:x>
      <cdr:y>0.79185</cdr:y>
    </cdr:to>
    <cdr:pic>
      <cdr:nvPicPr>
        <cdr:cNvPr id="4" name="Picture 3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447365" y="4410635"/>
          <a:ext cx="595342" cy="551329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0.61618</cdr:x>
      <cdr:y>0.64114</cdr:y>
    </cdr:from>
    <cdr:to>
      <cdr:x>0.69853</cdr:x>
      <cdr:y>0.76194</cdr:y>
    </cdr:to>
    <cdr:pic>
      <cdr:nvPicPr>
        <cdr:cNvPr id="2" name="Picture 1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634316" y="3939987"/>
          <a:ext cx="753035" cy="742357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0.86469</cdr:x>
      <cdr:y>0.7105</cdr:y>
    </cdr:from>
    <cdr:to>
      <cdr:x>0.90587</cdr:x>
      <cdr:y>0.76325</cdr:y>
    </cdr:to>
    <cdr:pic>
      <cdr:nvPicPr>
        <cdr:cNvPr id="2" name="Picture 1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906720" y="4462941"/>
          <a:ext cx="376550" cy="331346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  <cdr:relSizeAnchor xmlns:cdr="http://schemas.openxmlformats.org/drawingml/2006/chartDrawing">
    <cdr:from>
      <cdr:x>0.56533</cdr:x>
      <cdr:y>0.79418</cdr:y>
    </cdr:from>
    <cdr:to>
      <cdr:x>0.60651</cdr:x>
      <cdr:y>0.84694</cdr:y>
    </cdr:to>
    <cdr:pic>
      <cdr:nvPicPr>
        <cdr:cNvPr id="3" name="Picture 2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169355" y="4988581"/>
          <a:ext cx="376550" cy="331409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  <cdr:relSizeAnchor xmlns:cdr="http://schemas.openxmlformats.org/drawingml/2006/chartDrawing">
    <cdr:from>
      <cdr:x>0.26496</cdr:x>
      <cdr:y>0.77679</cdr:y>
    </cdr:from>
    <cdr:to>
      <cdr:x>0.30614</cdr:x>
      <cdr:y>0.82954</cdr:y>
    </cdr:to>
    <cdr:pic>
      <cdr:nvPicPr>
        <cdr:cNvPr id="4" name="Picture 3" descr="C:\a_workin\deleteme\Temporary Internet Files\Content.IE5\5G7A28AI\MCj04348690000[1]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422756" y="4879391"/>
          <a:ext cx="376550" cy="331347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958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t" anchorCtr="0" compatLnSpc="1">
            <a:prstTxWarp prst="textNoShape">
              <a:avLst/>
            </a:prstTxWarp>
          </a:bodyPr>
          <a:lstStyle>
            <a:lvl1pPr algn="l" defTabSz="933450">
              <a:defRPr sz="1200"/>
            </a:lvl1pPr>
          </a:lstStyle>
          <a:p>
            <a:endParaRPr lang="en-US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6213" y="0"/>
            <a:ext cx="30495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endParaRPr lang="en-US" dirty="0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963"/>
            <a:ext cx="3049588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b" anchorCtr="0" compatLnSpc="1">
            <a:prstTxWarp prst="textNoShape">
              <a:avLst/>
            </a:prstTxWarp>
          </a:bodyPr>
          <a:lstStyle>
            <a:lvl1pPr algn="l" defTabSz="933450">
              <a:defRPr sz="1200"/>
            </a:lvl1pPr>
          </a:lstStyle>
          <a:p>
            <a:endParaRPr lang="en-US" dirty="0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6213" y="8843963"/>
            <a:ext cx="3049587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fld id="{896BC470-5F71-4AF4-81D1-502F74BB22F8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958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t" anchorCtr="0" compatLnSpc="1">
            <a:prstTxWarp prst="textNoShape">
              <a:avLst/>
            </a:prstTxWarp>
          </a:bodyPr>
          <a:lstStyle>
            <a:lvl1pPr algn="l" defTabSz="933450">
              <a:defRPr sz="12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6213" y="0"/>
            <a:ext cx="30495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062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8213" y="4422775"/>
            <a:ext cx="5159375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963"/>
            <a:ext cx="3049588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b" anchorCtr="0" compatLnSpc="1">
            <a:prstTxWarp prst="textNoShape">
              <a:avLst/>
            </a:prstTxWarp>
          </a:bodyPr>
          <a:lstStyle>
            <a:lvl1pPr algn="l" defTabSz="933450">
              <a:defRPr sz="12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6213" y="8843963"/>
            <a:ext cx="3049587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94" tIns="46697" rIns="93394" bIns="46697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 b="0">
                <a:solidFill>
                  <a:schemeClr val="tx1"/>
                </a:solidFill>
              </a:defRPr>
            </a:lvl1pPr>
          </a:lstStyle>
          <a:p>
            <a:fld id="{918FF34D-C299-4F52-92FF-FC9EF25B1E04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I:\Janet Sloane\largesizedripbg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wipe dir="d"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65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45000"/>
        <a:buBlip>
          <a:blip r:embed="rId15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di@sjrwmd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320323" y="161926"/>
            <a:ext cx="8163952" cy="3171824"/>
          </a:xfrm>
        </p:spPr>
        <p:txBody>
          <a:bodyPr/>
          <a:lstStyle/>
          <a:p>
            <a:pPr algn="ctr">
              <a:buNone/>
            </a:pPr>
            <a:r>
              <a:rPr lang="en-US" sz="4800" b="1" dirty="0" smtClean="0">
                <a:latin typeface="+mj-lt"/>
              </a:rPr>
              <a:t>Water Quality Status and Trends in </a:t>
            </a:r>
            <a:r>
              <a:rPr lang="en-US" sz="4800" b="1" dirty="0" err="1" smtClean="0">
                <a:latin typeface="+mj-lt"/>
              </a:rPr>
              <a:t>Newnans</a:t>
            </a:r>
            <a:r>
              <a:rPr lang="en-US" sz="4800" b="1" dirty="0" smtClean="0">
                <a:latin typeface="+mj-lt"/>
              </a:rPr>
              <a:t>, </a:t>
            </a:r>
            <a:r>
              <a:rPr lang="en-US" sz="4800" b="1" dirty="0" err="1" smtClean="0">
                <a:latin typeface="+mj-lt"/>
              </a:rPr>
              <a:t>Lochloosa</a:t>
            </a:r>
            <a:r>
              <a:rPr lang="en-US" sz="4800" b="1" dirty="0" smtClean="0">
                <a:latin typeface="+mj-lt"/>
              </a:rPr>
              <a:t>, and Orange Lakes</a:t>
            </a:r>
            <a:r>
              <a:rPr lang="en-US" sz="4800" dirty="0" smtClean="0">
                <a:latin typeface="+mj-lt"/>
              </a:rPr>
              <a:t>	</a:t>
            </a:r>
          </a:p>
          <a:p>
            <a:pPr algn="ctr">
              <a:buNone/>
            </a:pP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000" b="1" dirty="0" smtClean="0">
                <a:latin typeface="Arial Black" pitchFamily="34" charset="0"/>
                <a:cs typeface="Arial" pitchFamily="34" charset="0"/>
              </a:rPr>
              <a:t>Jian Di &amp; Erich Marzolf</a:t>
            </a:r>
          </a:p>
          <a:p>
            <a:pPr algn="ctr">
              <a:buNone/>
            </a:pPr>
            <a:r>
              <a:rPr lang="en-US" sz="1800" b="1" dirty="0" smtClean="0">
                <a:solidFill>
                  <a:srgbClr val="FFFF00"/>
                </a:solidFill>
                <a:latin typeface="Arial Black" pitchFamily="34" charset="0"/>
                <a:cs typeface="Arial" pitchFamily="34" charset="0"/>
                <a:hlinkClick r:id="rId2"/>
              </a:rPr>
              <a:t>jdi@sjrwmd.com</a:t>
            </a:r>
            <a:endParaRPr lang="en-US" sz="1800" b="1" dirty="0" smtClean="0">
              <a:solidFill>
                <a:srgbClr val="FFFF00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1800" b="1" u="sng" dirty="0" smtClean="0">
                <a:solidFill>
                  <a:srgbClr val="FFFF00"/>
                </a:solidFill>
                <a:latin typeface="Arial Black" pitchFamily="34" charset="0"/>
                <a:cs typeface="Arial" pitchFamily="34" charset="0"/>
              </a:rPr>
              <a:t>emarzolf@sjrwmd.com</a:t>
            </a:r>
          </a:p>
          <a:p>
            <a:pPr algn="ctr">
              <a:buNone/>
            </a:pP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0315" y="1045722"/>
            <a:ext cx="6595353" cy="439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021404"/>
          </a:xfrm>
          <a:prstGeom prst="rect">
            <a:avLst/>
          </a:prstGeom>
          <a:solidFill>
            <a:schemeClr val="accent3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281" y="0"/>
            <a:ext cx="86478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Monthly median stages and distribution in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Newnans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 Lake 1994 -2009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447489"/>
            <a:ext cx="9144000" cy="14105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Times New Roman" pitchFamily="18" charset="0"/>
              </a:rPr>
              <a:t>Median = 65.15 ft NGVD</a:t>
            </a:r>
          </a:p>
          <a:p>
            <a:pPr algn="l"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Times New Roman" pitchFamily="18" charset="0"/>
              </a:rPr>
              <a:t> Data range for trend analysis 64.65 ft – 65.65 ft</a:t>
            </a:r>
            <a:endParaRPr lang="en-US" sz="2600" b="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1927" y="3121891"/>
            <a:ext cx="5735782" cy="369454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2886075" y="-1"/>
          <a:ext cx="6257926" cy="337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0" y="3390899"/>
          <a:ext cx="6286500" cy="3467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42875" y="-1"/>
          <a:ext cx="8867776" cy="685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1524000" y="3149600"/>
            <a:ext cx="6991927" cy="489527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1571" y="921061"/>
            <a:ext cx="73176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Water quality is generally poor and varies strongly with lake stage.</a:t>
            </a:r>
            <a:b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en-US" sz="24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461963" indent="-461963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The decline in TSI, TN and Chl-a over the past 15 years might indicate that Newnans Lake water quality is improving. </a:t>
            </a:r>
            <a:b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en-US" sz="24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461963" indent="-461963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However, TP trends with and without a lake stage correction suggest the TP concentration is increasing.   </a:t>
            </a:r>
            <a:endParaRPr lang="en-US" sz="16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en-US" sz="1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20073"/>
            <a:ext cx="7772400" cy="822036"/>
          </a:xfrm>
        </p:spPr>
        <p:txBody>
          <a:bodyPr/>
          <a:lstStyle/>
          <a:p>
            <a:r>
              <a:rPr lang="en-US" dirty="0" smtClean="0"/>
              <a:t>Newnans Lake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699911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Lochloosa</a:t>
            </a:r>
            <a:r>
              <a:rPr lang="en-US" sz="2800" dirty="0" smtClean="0">
                <a:solidFill>
                  <a:schemeClr val="tx1"/>
                </a:solidFill>
              </a:rPr>
              <a:t> Lake Water Quality Status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591671"/>
          <a:ext cx="9143999" cy="6266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3425" y="0"/>
            <a:ext cx="7611533" cy="699911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Lochloosa</a:t>
            </a:r>
            <a:r>
              <a:rPr lang="en-US" sz="2800" dirty="0" smtClean="0">
                <a:solidFill>
                  <a:schemeClr val="tx1"/>
                </a:solidFill>
              </a:rPr>
              <a:t> Lake Water Quality Status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712694"/>
          <a:ext cx="9143999" cy="6145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76835"/>
            <a:ext cx="912739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9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+mj-lt"/>
              </a:rPr>
              <a:t>Lochloosa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 Lake Water Quality Trends 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54864" cy="612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44436" y="0"/>
          <a:ext cx="6899564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0" y="3334871"/>
          <a:ext cx="7180729" cy="3523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X:\ES\OCB\_all\images\ocb_basinflow_dec07.jpg"/>
          <p:cNvPicPr>
            <a:picLocks noChangeAspect="1" noChangeArrowheads="1"/>
          </p:cNvPicPr>
          <p:nvPr/>
        </p:nvPicPr>
        <p:blipFill>
          <a:blip r:embed="rId2" cstate="print"/>
          <a:srcRect l="7925" t="4435" r="5801" b="26626"/>
          <a:stretch>
            <a:fillRect/>
          </a:stretch>
        </p:blipFill>
        <p:spPr bwMode="auto">
          <a:xfrm>
            <a:off x="1588143" y="897231"/>
            <a:ext cx="5965182" cy="5817894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210425" cy="971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effectLst/>
              </a:rPr>
              <a:t>Orange Creek Basin</a:t>
            </a:r>
            <a:endParaRPr lang="en-US" b="1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03738" y="0"/>
          <a:ext cx="6940262" cy="3286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3306618"/>
          <a:ext cx="6954982" cy="355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1571" y="884116"/>
            <a:ext cx="73176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Water quality is fair, but varies from good to poor.</a:t>
            </a:r>
            <a:br>
              <a:rPr lang="en-US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en-US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461963" indent="-461963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Less stage driven variability than in Newnans.</a:t>
            </a:r>
            <a:br>
              <a:rPr lang="en-US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en-US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461963" indent="-461963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Very weak to no trends in TP, TN, Chl-a and TSI. </a:t>
            </a:r>
          </a:p>
          <a:p>
            <a:endParaRPr lang="en-US" sz="1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84727"/>
            <a:ext cx="7772400" cy="729673"/>
          </a:xfrm>
        </p:spPr>
        <p:txBody>
          <a:bodyPr/>
          <a:lstStyle/>
          <a:p>
            <a:r>
              <a:rPr lang="en-US" dirty="0" smtClean="0"/>
              <a:t>Lake Lochloosa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699911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Orange Lake Water Quality Status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576551"/>
          <a:ext cx="9144000" cy="6281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699911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Orange Lake Water Quality Status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0" y="646545"/>
          <a:ext cx="9143999" cy="621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1127"/>
            <a:ext cx="9144354" cy="626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 Black" pitchFamily="34" charset="0"/>
              </a:rPr>
              <a:t>Orange Lake Water  Quality Trends</a:t>
            </a:r>
            <a:endParaRPr lang="en-US" sz="36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735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595418" y="0"/>
          <a:ext cx="6548582" cy="34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3480952"/>
          <a:ext cx="6918037" cy="3377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145" y="810253"/>
            <a:ext cx="857134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Water quality is fair, but varies from good to fair. </a:t>
            </a:r>
            <a:br>
              <a:rPr lang="en-US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en-US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461963" indent="-461963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Water quality varies strongly with stage, but not as strongly as Newnans.</a:t>
            </a:r>
            <a:br>
              <a:rPr lang="en-US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en-US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461963" indent="-461963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TP, 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Chl</a:t>
            </a: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-a, and TSI show significant increasing trends over the past 15 years. </a:t>
            </a:r>
            <a:br>
              <a:rPr lang="en-US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en-US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en-US" sz="1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30924"/>
            <a:ext cx="7772400" cy="591112"/>
          </a:xfrm>
        </p:spPr>
        <p:txBody>
          <a:bodyPr/>
          <a:lstStyle/>
          <a:p>
            <a:r>
              <a:rPr lang="en-US" dirty="0" smtClean="0"/>
              <a:t>Orange Lake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7462" r="14806" b="7545"/>
          <a:stretch>
            <a:fillRect/>
          </a:stretch>
        </p:blipFill>
        <p:spPr bwMode="auto">
          <a:xfrm>
            <a:off x="18478" y="977900"/>
            <a:ext cx="3463636" cy="3169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10343" r="11808" b="6680"/>
          <a:stretch>
            <a:fillRect/>
          </a:stretch>
        </p:blipFill>
        <p:spPr bwMode="auto">
          <a:xfrm>
            <a:off x="3251209" y="1995033"/>
            <a:ext cx="3570655" cy="3292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618" y="120072"/>
            <a:ext cx="7772400" cy="701964"/>
          </a:xfrm>
        </p:spPr>
        <p:txBody>
          <a:bodyPr/>
          <a:lstStyle/>
          <a:p>
            <a:r>
              <a:rPr lang="en-US" dirty="0" smtClean="0"/>
              <a:t>Algal Biomass Diversity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r="13033"/>
          <a:stretch>
            <a:fillRect/>
          </a:stretch>
        </p:blipFill>
        <p:spPr bwMode="auto">
          <a:xfrm>
            <a:off x="5682620" y="3796145"/>
            <a:ext cx="3461380" cy="306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537525" y="1274608"/>
            <a:ext cx="5458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Cyanophyta dominated by N-fixing species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309282" y="340077"/>
            <a:ext cx="8659905" cy="5105982"/>
          </a:xfrm>
        </p:spPr>
        <p:txBody>
          <a:bodyPr/>
          <a:lstStyle/>
          <a:p>
            <a:pPr algn="ctr">
              <a:buNone/>
            </a:pPr>
            <a:r>
              <a:rPr lang="en-US" sz="4000" b="1" dirty="0" smtClean="0">
                <a:solidFill>
                  <a:srgbClr val="0000FF"/>
                </a:solidFill>
                <a:latin typeface="+mj-lt"/>
              </a:rPr>
              <a:t>Water Quality Status</a:t>
            </a:r>
          </a:p>
          <a:p>
            <a:pPr algn="ctr">
              <a:buNone/>
            </a:pPr>
            <a:r>
              <a:rPr lang="en-US" sz="1800" b="1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Evaluated based on recent five years (March 2004- March 2009)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Total Phosphorus (TP)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Total Nitrogen (TN)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Algal Abundance (Chl-a)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Trophic State Index (TSI)</a:t>
            </a:r>
          </a:p>
          <a:p>
            <a:pPr>
              <a:buNone/>
            </a:pPr>
            <a:endParaRPr lang="en-US" sz="4000" b="1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64776" y="1"/>
            <a:ext cx="7718612" cy="578224"/>
          </a:xfrm>
        </p:spPr>
        <p:txBody>
          <a:bodyPr/>
          <a:lstStyle/>
          <a:p>
            <a:r>
              <a:rPr lang="en-US" sz="4000" dirty="0" smtClean="0"/>
              <a:t>Summary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524434"/>
            <a:ext cx="9144000" cy="5795683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  <a:latin typeface="Arial Black" pitchFamily="34" charset="0"/>
              </a:rPr>
              <a:t>Water Quality Status: 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   </a:t>
            </a:r>
            <a:r>
              <a:rPr lang="en-US" dirty="0" err="1" smtClean="0">
                <a:latin typeface="Arial Black" pitchFamily="34" charset="0"/>
              </a:rPr>
              <a:t>Newnans</a:t>
            </a:r>
            <a:r>
              <a:rPr lang="en-US" dirty="0" smtClean="0">
                <a:latin typeface="Arial Black" pitchFamily="34" charset="0"/>
              </a:rPr>
              <a:t> Lake --- Poor.</a:t>
            </a:r>
          </a:p>
          <a:p>
            <a:pPr>
              <a:buNone/>
            </a:pPr>
            <a:r>
              <a:rPr lang="en-US" sz="3200" dirty="0" smtClean="0">
                <a:latin typeface="Arial Black" pitchFamily="34" charset="0"/>
              </a:rPr>
              <a:t>	Orange &amp; Lochloosa Lakes --- Fair.</a:t>
            </a:r>
          </a:p>
          <a:p>
            <a:r>
              <a:rPr lang="en-US" dirty="0" smtClean="0">
                <a:latin typeface="Arial Black" pitchFamily="34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Arial Black" pitchFamily="34" charset="0"/>
              </a:rPr>
              <a:t>Water Quality Trends:</a:t>
            </a:r>
          </a:p>
          <a:p>
            <a:pPr>
              <a:buNone/>
            </a:pPr>
            <a:r>
              <a:rPr lang="en-US" sz="2800" dirty="0" smtClean="0">
                <a:latin typeface="Arial Black" pitchFamily="34" charset="0"/>
              </a:rPr>
              <a:t>	</a:t>
            </a:r>
            <a:r>
              <a:rPr lang="en-US" u="sng" dirty="0" err="1" smtClean="0">
                <a:latin typeface="Arial Black" pitchFamily="34" charset="0"/>
              </a:rPr>
              <a:t>Newnans</a:t>
            </a:r>
            <a:r>
              <a:rPr lang="en-US" u="sng" dirty="0" smtClean="0">
                <a:latin typeface="Arial Black" pitchFamily="34" charset="0"/>
              </a:rPr>
              <a:t> Lake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 Black" pitchFamily="34" charset="0"/>
              </a:rPr>
              <a:t>No significant trends in the past 15 years.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 Black" pitchFamily="34" charset="0"/>
              </a:rPr>
              <a:t>Phosphorus concentration appears to be increasing.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64776" y="0"/>
            <a:ext cx="7718612" cy="874059"/>
          </a:xfrm>
        </p:spPr>
        <p:txBody>
          <a:bodyPr/>
          <a:lstStyle/>
          <a:p>
            <a:r>
              <a:rPr lang="en-US" sz="4000" dirty="0" smtClean="0"/>
              <a:t>Summary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645460"/>
            <a:ext cx="9144000" cy="4975412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Water Quality Trends:</a:t>
            </a:r>
          </a:p>
          <a:p>
            <a:pPr>
              <a:buNone/>
            </a:pPr>
            <a:r>
              <a:rPr lang="en-US" sz="2600" dirty="0" smtClean="0">
                <a:latin typeface="Arial Black" pitchFamily="34" charset="0"/>
              </a:rPr>
              <a:t>	</a:t>
            </a:r>
            <a:r>
              <a:rPr lang="en-US" sz="2800" b="1" u="sng" dirty="0" err="1" smtClean="0">
                <a:latin typeface="Arial Black" pitchFamily="34" charset="0"/>
              </a:rPr>
              <a:t>Lochloosa</a:t>
            </a:r>
            <a:r>
              <a:rPr lang="en-US" sz="2800" b="1" u="sng" dirty="0" smtClean="0">
                <a:latin typeface="Arial Black" pitchFamily="34" charset="0"/>
              </a:rPr>
              <a:t> Lake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atin typeface="Arial Black" pitchFamily="34" charset="0"/>
              </a:rPr>
              <a:t>No significant trend in the past 15 years.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atin typeface="Arial Black" pitchFamily="34" charset="0"/>
              </a:rPr>
              <a:t>Water quality varies from good to poor.</a:t>
            </a:r>
          </a:p>
          <a:p>
            <a:pPr>
              <a:buNone/>
            </a:pPr>
            <a:r>
              <a:rPr lang="en-US" sz="2800" b="1" dirty="0" smtClean="0">
                <a:latin typeface="Arial Black" pitchFamily="34" charset="0"/>
              </a:rPr>
              <a:t>	</a:t>
            </a:r>
          </a:p>
          <a:p>
            <a:pPr>
              <a:buNone/>
            </a:pPr>
            <a:r>
              <a:rPr lang="en-US" sz="2800" b="1" dirty="0" smtClean="0">
                <a:latin typeface="Arial Black" pitchFamily="34" charset="0"/>
              </a:rPr>
              <a:t>	</a:t>
            </a:r>
            <a:r>
              <a:rPr lang="en-US" sz="2800" b="1" u="sng" dirty="0" smtClean="0">
                <a:latin typeface="Arial Black" pitchFamily="34" charset="0"/>
              </a:rPr>
              <a:t>Orange Lake 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atin typeface="Arial Black" pitchFamily="34" charset="0"/>
              </a:rPr>
              <a:t>Significant water quality deterioration trend in  the past 15 years.</a:t>
            </a:r>
            <a:br>
              <a:rPr lang="en-US" sz="2800" b="1" dirty="0" smtClean="0">
                <a:latin typeface="Arial Black" pitchFamily="34" charset="0"/>
              </a:rPr>
            </a:br>
            <a:r>
              <a:rPr lang="en-US" sz="2800" b="1" dirty="0" smtClean="0">
                <a:latin typeface="Arial Black" pitchFamily="34" charset="0"/>
              </a:rPr>
              <a:t> </a:t>
            </a:r>
          </a:p>
          <a:p>
            <a:pPr>
              <a:buNone/>
            </a:pPr>
            <a:endParaRPr lang="en-US" sz="2600" dirty="0" smtClean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64776" y="0"/>
            <a:ext cx="7718612" cy="874059"/>
          </a:xfrm>
        </p:spPr>
        <p:txBody>
          <a:bodyPr/>
          <a:lstStyle/>
          <a:p>
            <a:r>
              <a:rPr lang="en-US" sz="4000" dirty="0" smtClean="0"/>
              <a:t>Summary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89752" y="939121"/>
            <a:ext cx="8783782" cy="4681750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latin typeface="Arial Black" pitchFamily="34" charset="0"/>
              </a:rPr>
              <a:t>Phytoplankton Community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latin typeface="Arial Black" pitchFamily="34" charset="0"/>
              </a:rPr>
              <a:t>All three lakes dominated </a:t>
            </a:r>
            <a:r>
              <a:rPr lang="en-US" sz="3600" dirty="0" smtClean="0">
                <a:latin typeface="Arial Black" pitchFamily="34" charset="0"/>
              </a:rPr>
              <a:t>by </a:t>
            </a:r>
            <a:r>
              <a:rPr lang="en-US" sz="3600" dirty="0" err="1" smtClean="0">
                <a:latin typeface="Arial Black" pitchFamily="34" charset="0"/>
              </a:rPr>
              <a:t>Cyanophyta</a:t>
            </a:r>
            <a:r>
              <a:rPr lang="en-US" sz="3600" dirty="0" smtClean="0">
                <a:latin typeface="Arial Black" pitchFamily="34" charset="0"/>
              </a:rPr>
              <a:t> (blue-greens), capable of fixing nitrogen.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latin typeface="Arial Black" pitchFamily="34" charset="0"/>
              </a:rPr>
              <a:t>Therefore, need to focus on phosphorus load reductions, especially in </a:t>
            </a:r>
            <a:r>
              <a:rPr lang="en-US" sz="3600" dirty="0" err="1" smtClean="0">
                <a:latin typeface="Arial Black" pitchFamily="34" charset="0"/>
              </a:rPr>
              <a:t>Newnans</a:t>
            </a:r>
            <a:r>
              <a:rPr lang="en-US" sz="3600" dirty="0" smtClean="0">
                <a:latin typeface="Arial Black" pitchFamily="34" charset="0"/>
              </a:rPr>
              <a:t> Lake.</a:t>
            </a:r>
          </a:p>
          <a:p>
            <a:pPr>
              <a:buNone/>
            </a:pPr>
            <a:endParaRPr lang="en-US" sz="2600" dirty="0" smtClean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13973" y="1960130"/>
            <a:ext cx="4067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Questions and  Comments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0300" y="177511"/>
            <a:ext cx="4067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Lake Stages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996" y="757383"/>
            <a:ext cx="8832442" cy="53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0300" y="676275"/>
            <a:ext cx="4067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End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238" y="1171575"/>
            <a:ext cx="6865937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48" y="1162049"/>
            <a:ext cx="8466614" cy="466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04950" y="0"/>
            <a:ext cx="5962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Annual average phytoplankton </a:t>
            </a:r>
            <a:r>
              <a:rPr lang="en-US" dirty="0" err="1" smtClean="0">
                <a:solidFill>
                  <a:srgbClr val="0000FF"/>
                </a:solidFill>
              </a:rPr>
              <a:t>biovolume</a:t>
            </a:r>
            <a:r>
              <a:rPr lang="en-US" dirty="0" smtClean="0">
                <a:solidFill>
                  <a:srgbClr val="0000FF"/>
                </a:solidFill>
              </a:rPr>
              <a:t> in </a:t>
            </a:r>
            <a:r>
              <a:rPr lang="en-US" dirty="0" err="1" smtClean="0">
                <a:solidFill>
                  <a:srgbClr val="0000FF"/>
                </a:solidFill>
              </a:rPr>
              <a:t>Newnans</a:t>
            </a:r>
            <a:r>
              <a:rPr lang="en-US" dirty="0" smtClean="0">
                <a:solidFill>
                  <a:srgbClr val="0000FF"/>
                </a:solidFill>
              </a:rPr>
              <a:t> Lake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3025" y="235774"/>
            <a:ext cx="62579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Annual average phytoplankton </a:t>
            </a:r>
            <a:r>
              <a:rPr lang="en-US" dirty="0" err="1" smtClean="0">
                <a:solidFill>
                  <a:srgbClr val="0000FF"/>
                </a:solidFill>
              </a:rPr>
              <a:t>biovolume</a:t>
            </a:r>
            <a:r>
              <a:rPr lang="en-US" dirty="0" smtClean="0">
                <a:solidFill>
                  <a:srgbClr val="0000FF"/>
                </a:solidFill>
              </a:rPr>
              <a:t> in </a:t>
            </a:r>
            <a:r>
              <a:rPr lang="en-US" dirty="0" err="1" smtClean="0">
                <a:solidFill>
                  <a:srgbClr val="0000FF"/>
                </a:solidFill>
              </a:rPr>
              <a:t>Lochloosa</a:t>
            </a:r>
            <a:r>
              <a:rPr lang="en-US" dirty="0" smtClean="0">
                <a:solidFill>
                  <a:srgbClr val="0000FF"/>
                </a:solidFill>
              </a:rPr>
              <a:t> Lake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1428750"/>
            <a:ext cx="8825548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4425" y="169099"/>
            <a:ext cx="63055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Annual average phytoplankton </a:t>
            </a:r>
            <a:r>
              <a:rPr lang="en-US" dirty="0" err="1" smtClean="0">
                <a:solidFill>
                  <a:srgbClr val="0000FF"/>
                </a:solidFill>
              </a:rPr>
              <a:t>biovolume</a:t>
            </a:r>
            <a:r>
              <a:rPr lang="en-US" dirty="0" smtClean="0">
                <a:solidFill>
                  <a:srgbClr val="0000FF"/>
                </a:solidFill>
              </a:rPr>
              <a:t> in Orange  Lake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20" y="1323974"/>
            <a:ext cx="8994460" cy="475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5899"/>
            <a:ext cx="8849359" cy="497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79201" y="261836"/>
            <a:ext cx="76127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Top three dominant phytoplankton genera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In the three lakes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0" y="0"/>
            <a:ext cx="9144000" cy="5446059"/>
          </a:xfrm>
        </p:spPr>
        <p:txBody>
          <a:bodyPr/>
          <a:lstStyle/>
          <a:p>
            <a:pPr algn="ctr">
              <a:buNone/>
            </a:pPr>
            <a:r>
              <a:rPr lang="en-US" sz="4000" b="1" dirty="0" smtClean="0">
                <a:solidFill>
                  <a:srgbClr val="0000FF"/>
                </a:solidFill>
                <a:latin typeface="+mj-lt"/>
              </a:rPr>
              <a:t>Water Quality Status</a:t>
            </a:r>
          </a:p>
          <a:p>
            <a:pPr algn="ctr">
              <a:buNone/>
            </a:pPr>
            <a:r>
              <a:rPr lang="en-US" sz="1800" b="1" dirty="0" smtClean="0"/>
              <a:t> </a:t>
            </a:r>
          </a:p>
          <a:p>
            <a:pPr>
              <a:buNone/>
            </a:pPr>
            <a:r>
              <a:rPr lang="en-US" b="1" dirty="0" smtClean="0">
                <a:latin typeface="+mj-lt"/>
              </a:rPr>
              <a:t>	</a:t>
            </a:r>
            <a:r>
              <a:rPr lang="en-US" b="1" dirty="0" err="1" smtClean="0">
                <a:latin typeface="+mj-lt"/>
              </a:rPr>
              <a:t>Trophic</a:t>
            </a:r>
            <a:r>
              <a:rPr lang="en-US" b="1" dirty="0" smtClean="0">
                <a:latin typeface="+mj-lt"/>
              </a:rPr>
              <a:t> State Index (TSI) scores are used to describe the water quality status:</a:t>
            </a:r>
          </a:p>
          <a:p>
            <a:pPr>
              <a:buNone/>
            </a:pPr>
            <a:endParaRPr lang="en-US" b="1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TSI 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</a:rPr>
              <a:t>&gt; 70 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Water quality is 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</a:rPr>
              <a:t>POOR</a:t>
            </a:r>
            <a:r>
              <a:rPr lang="en-US" sz="2800" b="1" dirty="0" smtClean="0">
                <a:latin typeface="+mj-lt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atin typeface="+mj-lt"/>
              </a:rPr>
              <a:t>TSI between </a:t>
            </a:r>
            <a:r>
              <a:rPr lang="en-US" sz="2800" b="1" dirty="0" smtClean="0">
                <a:solidFill>
                  <a:srgbClr val="0000FF"/>
                </a:solidFill>
                <a:latin typeface="+mj-lt"/>
              </a:rPr>
              <a:t>60 -70 </a:t>
            </a:r>
            <a:r>
              <a:rPr lang="en-US" sz="2800" b="1" dirty="0" smtClean="0">
                <a:latin typeface="+mj-lt"/>
              </a:rPr>
              <a:t>Water quality is </a:t>
            </a:r>
            <a:r>
              <a:rPr lang="en-US" sz="2800" b="1" dirty="0" smtClean="0">
                <a:solidFill>
                  <a:srgbClr val="0000FF"/>
                </a:solidFill>
                <a:latin typeface="+mj-lt"/>
              </a:rPr>
              <a:t>FAIR</a:t>
            </a:r>
            <a:r>
              <a:rPr lang="en-US" sz="2800" b="1" dirty="0" smtClean="0">
                <a:latin typeface="+mj-lt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atin typeface="+mj-lt"/>
              </a:rPr>
              <a:t>TSI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800" b="1" dirty="0" smtClean="0">
                <a:solidFill>
                  <a:srgbClr val="FFC000"/>
                </a:solidFill>
                <a:latin typeface="+mj-lt"/>
              </a:rPr>
              <a:t>&lt;60 </a:t>
            </a:r>
            <a:r>
              <a:rPr lang="en-US" sz="2800" b="1" dirty="0" smtClean="0">
                <a:latin typeface="+mj-lt"/>
              </a:rPr>
              <a:t>Water quality is </a:t>
            </a:r>
            <a:r>
              <a:rPr lang="en-US" sz="2800" b="1" dirty="0" smtClean="0">
                <a:solidFill>
                  <a:srgbClr val="FFC000"/>
                </a:solidFill>
                <a:latin typeface="+mj-lt"/>
              </a:rPr>
              <a:t>GOOD</a:t>
            </a:r>
            <a:r>
              <a:rPr lang="en-US" sz="2800" b="1" dirty="0" smtClean="0">
                <a:latin typeface="+mj-lt"/>
              </a:rPr>
              <a:t>. </a:t>
            </a:r>
          </a:p>
          <a:p>
            <a:pPr>
              <a:buNone/>
            </a:pPr>
            <a:endParaRPr lang="en-US" b="1" dirty="0" smtClean="0">
              <a:latin typeface="+mj-lt"/>
            </a:endParaRPr>
          </a:p>
          <a:p>
            <a:pPr>
              <a:buNone/>
            </a:pPr>
            <a:endParaRPr lang="en-US" sz="4000" b="1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8847706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0405" y="-1"/>
            <a:ext cx="477359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86125"/>
            <a:ext cx="518869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7175" y="1333500"/>
            <a:ext cx="6088063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201" y="0"/>
            <a:ext cx="6865937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5117" y="201705"/>
            <a:ext cx="7718612" cy="1048871"/>
          </a:xfrm>
        </p:spPr>
        <p:txBody>
          <a:bodyPr/>
          <a:lstStyle/>
          <a:p>
            <a:r>
              <a:rPr lang="en-US" sz="4000" dirty="0" smtClean="0"/>
              <a:t>Summary</a:t>
            </a:r>
            <a:br>
              <a:rPr lang="en-US" sz="4000" dirty="0" smtClean="0"/>
            </a:br>
            <a:r>
              <a:rPr lang="en-US" sz="4000" dirty="0" smtClean="0"/>
              <a:t>(Water Quality Status)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89752" y="1450109"/>
            <a:ext cx="8783782" cy="3915267"/>
          </a:xfrm>
        </p:spPr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Newnans Lake has consistently poor water quality, which is strongly affected by lake stage.</a:t>
            </a:r>
          </a:p>
          <a:p>
            <a:endParaRPr lang="en-US" dirty="0" smtClean="0">
              <a:latin typeface="Arial Black" pitchFamily="34" charset="0"/>
            </a:endParaRPr>
          </a:p>
          <a:p>
            <a:r>
              <a:rPr lang="en-US" dirty="0" smtClean="0">
                <a:latin typeface="Arial Black" pitchFamily="34" charset="0"/>
              </a:rPr>
              <a:t>Orange &amp; Lochloosa Lakes vary from good to poor condition.</a:t>
            </a:r>
          </a:p>
          <a:p>
            <a:r>
              <a:rPr lang="en-US" dirty="0" err="1" smtClean="0">
                <a:latin typeface="Arial Black" pitchFamily="34" charset="0"/>
              </a:rPr>
              <a:t>Hydrilla</a:t>
            </a:r>
            <a:r>
              <a:rPr lang="en-US" dirty="0" smtClean="0">
                <a:latin typeface="Arial Black" pitchFamily="34" charset="0"/>
              </a:rPr>
              <a:t> and its management are an additional factor complicating nutrient patterns in Orange Lake.  </a:t>
            </a:r>
            <a:endParaRPr lang="en-US" sz="2000" dirty="0" smtClean="0">
              <a:latin typeface="Arial Black" pitchFamily="34" charset="0"/>
            </a:endParaRPr>
          </a:p>
          <a:p>
            <a:endParaRPr lang="en-US" dirty="0" smtClean="0">
              <a:latin typeface="Arial Black" pitchFamily="34" charset="0"/>
            </a:endParaRPr>
          </a:p>
          <a:p>
            <a:endParaRPr lang="en-US" dirty="0" smtClean="0">
              <a:latin typeface="Arial Black" pitchFamily="34" charset="0"/>
            </a:endParaRPr>
          </a:p>
          <a:p>
            <a:endParaRPr lang="en-US" dirty="0" smtClean="0">
              <a:latin typeface="Arial Black" pitchFamily="34" charset="0"/>
            </a:endParaRPr>
          </a:p>
          <a:p>
            <a:endParaRPr lang="en-US" sz="2600" dirty="0" smtClean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65726" y="175491"/>
            <a:ext cx="7772400" cy="554182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7019" y="886692"/>
            <a:ext cx="8645236" cy="4285672"/>
          </a:xfrm>
        </p:spPr>
        <p:txBody>
          <a:bodyPr/>
          <a:lstStyle/>
          <a:p>
            <a:r>
              <a:rPr lang="en-US" sz="2800" dirty="0" smtClean="0">
                <a:latin typeface="Arial Black" pitchFamily="34" charset="0"/>
              </a:rPr>
              <a:t>Phosphorus appears to be increasing in </a:t>
            </a:r>
            <a:r>
              <a:rPr lang="en-US" sz="2800" dirty="0" err="1" smtClean="0">
                <a:latin typeface="Arial Black" pitchFamily="34" charset="0"/>
              </a:rPr>
              <a:t>Newnans</a:t>
            </a:r>
            <a:r>
              <a:rPr lang="en-US" sz="2800" dirty="0" smtClean="0">
                <a:latin typeface="Arial Black" pitchFamily="34" charset="0"/>
              </a:rPr>
              <a:t> &amp; Orange Lakes.</a:t>
            </a:r>
          </a:p>
          <a:p>
            <a:endParaRPr lang="en-US" sz="2800" b="1" dirty="0" smtClean="0">
              <a:latin typeface="Arial Black" pitchFamily="34" charset="0"/>
            </a:endParaRPr>
          </a:p>
          <a:p>
            <a:r>
              <a:rPr lang="en-US" sz="2800" b="1" dirty="0" smtClean="0">
                <a:latin typeface="Arial Black" pitchFamily="34" charset="0"/>
              </a:rPr>
              <a:t>Orange Lake shows a significant water quality deterioration in TSI over the past 15 years.</a:t>
            </a:r>
            <a:br>
              <a:rPr lang="en-US" sz="2800" b="1" dirty="0" smtClean="0">
                <a:latin typeface="Arial Black" pitchFamily="34" charset="0"/>
              </a:rPr>
            </a:br>
            <a:r>
              <a:rPr lang="en-US" sz="2800" b="1" dirty="0" smtClean="0">
                <a:latin typeface="Arial Black" pitchFamily="34" charset="0"/>
              </a:rPr>
              <a:t> </a:t>
            </a:r>
          </a:p>
          <a:p>
            <a:r>
              <a:rPr lang="en-US" sz="2800" b="1" dirty="0" smtClean="0">
                <a:latin typeface="Arial Black" pitchFamily="34" charset="0"/>
              </a:rPr>
              <a:t>All three lakes dominated </a:t>
            </a:r>
            <a:r>
              <a:rPr lang="en-US" sz="2800" dirty="0" smtClean="0">
                <a:latin typeface="Arial Black" pitchFamily="34" charset="0"/>
              </a:rPr>
              <a:t>by </a:t>
            </a:r>
            <a:r>
              <a:rPr lang="en-US" sz="2800" dirty="0" err="1" smtClean="0">
                <a:latin typeface="Arial Black" pitchFamily="34" charset="0"/>
              </a:rPr>
              <a:t>Cyanophyta</a:t>
            </a:r>
            <a:r>
              <a:rPr lang="en-US" sz="2800" dirty="0" smtClean="0">
                <a:latin typeface="Arial Black" pitchFamily="34" charset="0"/>
              </a:rPr>
              <a:t> (blue-greens), capable of fixing nitrogen.</a:t>
            </a:r>
          </a:p>
          <a:p>
            <a:pPr>
              <a:buNone/>
            </a:pPr>
            <a:r>
              <a:rPr lang="en-US" sz="2800" dirty="0" smtClean="0">
                <a:latin typeface="Arial Black" pitchFamily="34" charset="0"/>
              </a:rPr>
              <a:t>	Therefore, need to focus on phosphorus load reductions, especially in Newnans Lake.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06048" y="178152"/>
            <a:ext cx="8137877" cy="6070248"/>
          </a:xfrm>
        </p:spPr>
        <p:txBody>
          <a:bodyPr/>
          <a:lstStyle/>
          <a:p>
            <a:pPr algn="ctr">
              <a:buNone/>
            </a:pPr>
            <a:r>
              <a:rPr lang="en-US" sz="4800" b="1" dirty="0" smtClean="0">
                <a:solidFill>
                  <a:srgbClr val="0000FF"/>
                </a:solidFill>
                <a:latin typeface="+mj-lt"/>
                <a:cs typeface="Arial" pitchFamily="34" charset="0"/>
              </a:rPr>
              <a:t>Water Quality Trends </a:t>
            </a:r>
          </a:p>
          <a:p>
            <a:pPr algn="ctr">
              <a:buNone/>
            </a:pPr>
            <a:endParaRPr lang="en-US" sz="2000" b="1" dirty="0" smtClean="0">
              <a:latin typeface="+mj-lt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latin typeface="+mj-lt"/>
                <a:cs typeface="Arial" pitchFamily="34" charset="0"/>
              </a:rPr>
              <a:t>Evaluated using 15 years data (1994 to 2009) </a:t>
            </a:r>
            <a:r>
              <a:rPr lang="en-US" sz="4000" b="1" dirty="0" smtClean="0">
                <a:latin typeface="+mj-lt"/>
              </a:rPr>
              <a:t>of TP, TN, Chl-a and TSI in the lakes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latin typeface="+mj-lt"/>
                <a:cs typeface="Arial" pitchFamily="34" charset="0"/>
              </a:rPr>
              <a:t>Lake stage variation is considered for the analysis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3425" y="0"/>
            <a:ext cx="7611533" cy="699911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Newnans</a:t>
            </a:r>
            <a:r>
              <a:rPr lang="en-US" sz="2800" dirty="0" smtClean="0">
                <a:solidFill>
                  <a:schemeClr val="tx1"/>
                </a:solidFill>
              </a:rPr>
              <a:t> Lake Water Quality Status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0" y="766484"/>
          <a:ext cx="9144000" cy="6091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3425" y="0"/>
            <a:ext cx="7611533" cy="820271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Newnans</a:t>
            </a:r>
            <a:r>
              <a:rPr lang="en-US" sz="2800" dirty="0" smtClean="0">
                <a:solidFill>
                  <a:schemeClr val="tx1"/>
                </a:solidFill>
              </a:rPr>
              <a:t> Lake Water Quality Status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793375"/>
          <a:ext cx="9143999" cy="606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5855"/>
          </a:xfrm>
        </p:spPr>
        <p:txBody>
          <a:bodyPr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Newnans</a:t>
            </a:r>
            <a:r>
              <a:rPr lang="en-US" sz="3200" dirty="0" smtClean="0">
                <a:solidFill>
                  <a:schemeClr val="tx1"/>
                </a:solidFill>
              </a:rPr>
              <a:t> Lake Water Quality Trends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9308425" y="952500"/>
            <a:ext cx="9144000" cy="3695700"/>
          </a:xfrm>
          <a:prstGeom prst="rect">
            <a:avLst/>
          </a:prstGeom>
          <a:solidFill>
            <a:srgbClr val="FFCCFF">
              <a:alpha val="50195"/>
            </a:srgbClr>
          </a:solidFill>
          <a:ln w="9525">
            <a:noFill/>
            <a:miter lim="800000"/>
            <a:headEnd/>
            <a:tailEnd/>
          </a:ln>
        </p:spPr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308425" y="4638675"/>
            <a:ext cx="9144000" cy="923925"/>
          </a:xfrm>
          <a:prstGeom prst="rect">
            <a:avLst/>
          </a:prstGeom>
          <a:solidFill>
            <a:srgbClr val="FF99FF">
              <a:alpha val="50195"/>
            </a:srgbClr>
          </a:solidFill>
          <a:ln w="9525">
            <a:noFill/>
            <a:miter lim="800000"/>
            <a:headEnd/>
            <a:tailEnd/>
          </a:ln>
        </p:spPr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33956625" y="1095375"/>
          <a:ext cx="10687050" cy="591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39302"/>
            <a:ext cx="9148334" cy="6118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64" y="781049"/>
            <a:ext cx="9154864" cy="607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JRWMD template 1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SJRWMD template 1</Template>
  <TotalTime>20779</TotalTime>
  <Words>590</Words>
  <Application>Microsoft PowerPoint</Application>
  <PresentationFormat>On-screen Show (4:3)</PresentationFormat>
  <Paragraphs>129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SJRWMD template 1</vt:lpstr>
      <vt:lpstr>Slide 1</vt:lpstr>
      <vt:lpstr>Orange Creek Basin</vt:lpstr>
      <vt:lpstr>Slide 3</vt:lpstr>
      <vt:lpstr>Slide 4</vt:lpstr>
      <vt:lpstr>Slide 5</vt:lpstr>
      <vt:lpstr>Newnans Lake Water Quality Status</vt:lpstr>
      <vt:lpstr>Newnans Lake Water Quality Status</vt:lpstr>
      <vt:lpstr>Newnans Lake Water Quality Trends</vt:lpstr>
      <vt:lpstr>Slide 9</vt:lpstr>
      <vt:lpstr>Slide 10</vt:lpstr>
      <vt:lpstr>Slide 11</vt:lpstr>
      <vt:lpstr>Slide 12</vt:lpstr>
      <vt:lpstr>Slide 13</vt:lpstr>
      <vt:lpstr>Newnans Lake</vt:lpstr>
      <vt:lpstr>Lochloosa Lake Water Quality Status</vt:lpstr>
      <vt:lpstr>Lochloosa Lake Water Quality Status</vt:lpstr>
      <vt:lpstr>Slide 17</vt:lpstr>
      <vt:lpstr>Slide 18</vt:lpstr>
      <vt:lpstr>Slide 19</vt:lpstr>
      <vt:lpstr>Slide 20</vt:lpstr>
      <vt:lpstr>Lake Lochloosa</vt:lpstr>
      <vt:lpstr>Orange Lake Water Quality Status</vt:lpstr>
      <vt:lpstr>Orange Lake Water Quality Status</vt:lpstr>
      <vt:lpstr>Slide 24</vt:lpstr>
      <vt:lpstr>Slide 25</vt:lpstr>
      <vt:lpstr>Slide 26</vt:lpstr>
      <vt:lpstr>Slide 27</vt:lpstr>
      <vt:lpstr>Orange Lake</vt:lpstr>
      <vt:lpstr>Algal Biomass Diversity</vt:lpstr>
      <vt:lpstr>Summary</vt:lpstr>
      <vt:lpstr>Summary</vt:lpstr>
      <vt:lpstr>Summary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Summary (Water Quality Status)</vt:lpstr>
      <vt:lpstr>Summary</vt:lpstr>
    </vt:vector>
  </TitlesOfParts>
  <Company>SJRWMD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</dc:creator>
  <cp:lastModifiedBy>jdi</cp:lastModifiedBy>
  <cp:revision>847</cp:revision>
  <dcterms:created xsi:type="dcterms:W3CDTF">2003-04-28T17:31:45Z</dcterms:created>
  <dcterms:modified xsi:type="dcterms:W3CDTF">2009-09-11T03:26:32Z</dcterms:modified>
</cp:coreProperties>
</file>