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6" r:id="rId3"/>
    <p:sldId id="283" r:id="rId4"/>
    <p:sldId id="284" r:id="rId5"/>
    <p:sldId id="285" r:id="rId6"/>
    <p:sldId id="289" r:id="rId7"/>
    <p:sldId id="286" r:id="rId8"/>
    <p:sldId id="288" r:id="rId9"/>
    <p:sldId id="287" r:id="rId10"/>
  </p:sldIdLst>
  <p:sldSz cx="9144000" cy="6858000" type="screen4x3"/>
  <p:notesSz cx="6858000" cy="9117013"/>
  <p:defaultTextStyle>
    <a:defPPr>
      <a:defRPr lang="en-US"/>
    </a:defPPr>
    <a:lvl1pPr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59813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59813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fld id="{2C8F73C1-5A16-46FB-A00C-4301047893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5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5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D4F0B-5469-4A19-8614-A7994E627B4C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84213"/>
            <a:ext cx="4556125" cy="3417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30700"/>
            <a:ext cx="5486400" cy="4102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59813"/>
            <a:ext cx="2971800" cy="455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59813"/>
            <a:ext cx="2971800" cy="455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F49D4-0B33-4637-B93C-8E1DC29A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agency has never </a:t>
            </a:r>
            <a:r>
              <a:rPr lang="en-US" smtClean="0"/>
              <a:t>been decommissioned.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F49D4-0B33-4637-B93C-8E1DC29A64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Notice water leaking from corner of structure.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F49D4-0B33-4637-B93C-8E1DC29A64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Orange Creek Restoration Area water level only ~ 1.5 feet lower than Orange L (1-31-14).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F49D4-0B33-4637-B93C-8E1DC29A64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2692B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en-US" sz="1400">
              <a:solidFill>
                <a:schemeClr val="bg1"/>
              </a:solidFill>
              <a:latin typeface="Franklin Gothic Demi" pitchFamily="34" charset="0"/>
              <a:cs typeface="Arial" charset="0"/>
            </a:endParaRP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AEC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09800" y="4876800"/>
            <a:ext cx="6553200" cy="10668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5638800"/>
            <a:ext cx="6019800" cy="7620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3255" name="Picture 7" descr="FWClogo2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875" y="4830763"/>
            <a:ext cx="1244600" cy="151288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76400"/>
            <a:ext cx="3657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76400"/>
            <a:ext cx="3657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2692B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en-US" sz="1400">
              <a:solidFill>
                <a:schemeClr val="bg1"/>
              </a:solidFill>
              <a:latin typeface="Franklin Gothic Demi" pitchFamily="34" charset="0"/>
              <a:cs typeface="Arial" charset="0"/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AEC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76400"/>
            <a:ext cx="7467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52231" name="Picture 7" descr="FWClogo200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6225" y="5997575"/>
            <a:ext cx="636588" cy="7747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"/>
            <a:ext cx="7772400" cy="1219200"/>
          </a:xfrm>
        </p:spPr>
        <p:txBody>
          <a:bodyPr/>
          <a:lstStyle/>
          <a:p>
            <a:r>
              <a:rPr lang="en-US" sz="3600" dirty="0" smtClean="0"/>
              <a:t>Fixed Crest Weir at Hwy 301</a:t>
            </a:r>
            <a:endParaRPr lang="en-US" sz="36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286000"/>
            <a:ext cx="7086600" cy="1295400"/>
          </a:xfrm>
        </p:spPr>
        <p:txBody>
          <a:bodyPr/>
          <a:lstStyle/>
          <a:p>
            <a:r>
              <a:rPr lang="en-US" sz="3200" dirty="0" smtClean="0"/>
              <a:t>FWC Engineer’s Report – March 2012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458200" cy="1173162"/>
          </a:xfrm>
        </p:spPr>
        <p:txBody>
          <a:bodyPr/>
          <a:lstStyle/>
          <a:p>
            <a:r>
              <a:rPr lang="en-US" sz="3600" dirty="0" smtClean="0"/>
              <a:t>Alachua County Recreation and Water Conservation and Control Authority</a:t>
            </a:r>
            <a:endParaRPr lang="en-US" sz="3600" dirty="0"/>
          </a:p>
        </p:txBody>
      </p:sp>
      <p:pic>
        <p:nvPicPr>
          <p:cNvPr id="22535" name="Picture 7" descr="C:\Users\bruce.jaggers\Documents\BVJ\Photo Library\Orange\P7220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00200"/>
            <a:ext cx="6554127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1249362"/>
          </a:xfrm>
        </p:spPr>
        <p:txBody>
          <a:bodyPr/>
          <a:lstStyle/>
          <a:p>
            <a:r>
              <a:rPr lang="en-US" dirty="0" smtClean="0"/>
              <a:t>October 2004 – 1.5 Foot Head Over Notch in Weir</a:t>
            </a:r>
            <a:endParaRPr lang="en-US" dirty="0"/>
          </a:p>
        </p:txBody>
      </p:sp>
      <p:pic>
        <p:nvPicPr>
          <p:cNvPr id="55298" name="Picture 2" descr="C:\Users\bruce.jaggers\Documents\BVJ\Photo Library\Orange\PA05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676400"/>
            <a:ext cx="6173127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534400" cy="1249362"/>
          </a:xfrm>
        </p:spPr>
        <p:txBody>
          <a:bodyPr/>
          <a:lstStyle/>
          <a:p>
            <a:r>
              <a:rPr lang="en-US" dirty="0" smtClean="0"/>
              <a:t>Reinforcing Sheet Pile Completely Eroded Away</a:t>
            </a:r>
            <a:endParaRPr lang="en-US" dirty="0"/>
          </a:p>
        </p:txBody>
      </p:sp>
      <p:pic>
        <p:nvPicPr>
          <p:cNvPr id="56322" name="Picture 2" descr="C:\Users\bruce.jaggers\Documents\BVJ\Photo Library\Orange\P319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76400"/>
            <a:ext cx="6096927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295400"/>
          </a:xfrm>
        </p:spPr>
        <p:txBody>
          <a:bodyPr/>
          <a:lstStyle/>
          <a:p>
            <a:r>
              <a:rPr lang="en-US" sz="3600" dirty="0" smtClean="0"/>
              <a:t>Corners Separating – Never Reinforced With Rebar During Construction</a:t>
            </a:r>
            <a:endParaRPr lang="en-US" sz="3600" dirty="0"/>
          </a:p>
        </p:txBody>
      </p:sp>
      <p:pic>
        <p:nvPicPr>
          <p:cNvPr id="5" name="Content Placeholder 4" descr="DSC_03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1" y="1676400"/>
            <a:ext cx="6631484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295400"/>
          </a:xfrm>
        </p:spPr>
        <p:txBody>
          <a:bodyPr/>
          <a:lstStyle/>
          <a:p>
            <a:r>
              <a:rPr lang="en-US" sz="3600" dirty="0" smtClean="0"/>
              <a:t>Repair or Temporary Stabilization of Structure not Feasible</a:t>
            </a:r>
            <a:endParaRPr lang="en-US" sz="3600" dirty="0"/>
          </a:p>
        </p:txBody>
      </p:sp>
      <p:pic>
        <p:nvPicPr>
          <p:cNvPr id="5" name="Content Placeholder 4" descr="DSC_039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3001" y="1676400"/>
            <a:ext cx="6860084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295400"/>
          </a:xfrm>
        </p:spPr>
        <p:txBody>
          <a:bodyPr/>
          <a:lstStyle/>
          <a:p>
            <a:r>
              <a:rPr lang="en-US" sz="3600" dirty="0" smtClean="0"/>
              <a:t>Engineer Conclusion – Imminent Failure of Structure Likely</a:t>
            </a:r>
            <a:endParaRPr lang="en-US" sz="3600" dirty="0"/>
          </a:p>
        </p:txBody>
      </p:sp>
      <p:pic>
        <p:nvPicPr>
          <p:cNvPr id="58370" name="Picture 2" descr="C:\Users\bruce.jaggers\Documents\BVJ\Photo Library\Orange\P3190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6400"/>
            <a:ext cx="6554127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295400"/>
          </a:xfrm>
        </p:spPr>
        <p:txBody>
          <a:bodyPr/>
          <a:lstStyle/>
          <a:p>
            <a:r>
              <a:rPr lang="en-US" sz="3600" dirty="0" smtClean="0"/>
              <a:t>Water Three Inches From Notch In Weir – February 3, 2014</a:t>
            </a:r>
            <a:endParaRPr lang="en-US" sz="3600" dirty="0"/>
          </a:p>
        </p:txBody>
      </p:sp>
      <p:pic>
        <p:nvPicPr>
          <p:cNvPr id="6" name="Content Placeholder 5" descr="DSC_04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9200" y="1600200"/>
            <a:ext cx="6705600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848600" cy="1295400"/>
          </a:xfrm>
        </p:spPr>
        <p:txBody>
          <a:bodyPr/>
          <a:lstStyle/>
          <a:p>
            <a:r>
              <a:rPr lang="en-US" sz="3600" dirty="0" smtClean="0"/>
              <a:t>DOT Concerns With Structure?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Scour Study Contracted out in 2012 – some risk to integrity of bridge with high volume water flows</a:t>
            </a:r>
          </a:p>
          <a:p>
            <a:endParaRPr lang="en-US" dirty="0"/>
          </a:p>
          <a:p>
            <a:r>
              <a:rPr lang="en-US" dirty="0" smtClean="0"/>
              <a:t>DOT Engineer has not Reviewed Report to Date (February 2014)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WC_Power_Point">
  <a:themeElements>
    <a:clrScheme name="FWC_Power_Point 3">
      <a:dk1>
        <a:srgbClr val="000000"/>
      </a:dk1>
      <a:lt1>
        <a:srgbClr val="CDE7FF"/>
      </a:lt1>
      <a:dk2>
        <a:srgbClr val="000000"/>
      </a:dk2>
      <a:lt2>
        <a:srgbClr val="5F5F5F"/>
      </a:lt2>
      <a:accent1>
        <a:srgbClr val="FFF453"/>
      </a:accent1>
      <a:accent2>
        <a:srgbClr val="998B7D"/>
      </a:accent2>
      <a:accent3>
        <a:srgbClr val="E3F1FF"/>
      </a:accent3>
      <a:accent4>
        <a:srgbClr val="000000"/>
      </a:accent4>
      <a:accent5>
        <a:srgbClr val="FFF8B3"/>
      </a:accent5>
      <a:accent6>
        <a:srgbClr val="8A7D71"/>
      </a:accent6>
      <a:hlink>
        <a:srgbClr val="00549E"/>
      </a:hlink>
      <a:folHlink>
        <a:srgbClr val="00AEC5"/>
      </a:folHlink>
    </a:clrScheme>
    <a:fontScheme name="FWC_Power_Point">
      <a:majorFont>
        <a:latin typeface="Century School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lnDef>
  </a:objectDefaults>
  <a:extraClrSchemeLst>
    <a:extraClrScheme>
      <a:clrScheme name="FWC_Power_Point 1">
        <a:dk1>
          <a:srgbClr val="000000"/>
        </a:dk1>
        <a:lt1>
          <a:srgbClr val="998B7D"/>
        </a:lt1>
        <a:dk2>
          <a:srgbClr val="000000"/>
        </a:dk2>
        <a:lt2>
          <a:srgbClr val="5F5F5F"/>
        </a:lt2>
        <a:accent1>
          <a:srgbClr val="FFF453"/>
        </a:accent1>
        <a:accent2>
          <a:srgbClr val="9FD1FF"/>
        </a:accent2>
        <a:accent3>
          <a:srgbClr val="CAC4BF"/>
        </a:accent3>
        <a:accent4>
          <a:srgbClr val="000000"/>
        </a:accent4>
        <a:accent5>
          <a:srgbClr val="FFF8B3"/>
        </a:accent5>
        <a:accent6>
          <a:srgbClr val="90BDE7"/>
        </a:accent6>
        <a:hlink>
          <a:srgbClr val="00549E"/>
        </a:hlink>
        <a:folHlink>
          <a:srgbClr val="00AE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WC_Power_Point 2">
        <a:dk1>
          <a:srgbClr val="5F5F5F"/>
        </a:dk1>
        <a:lt1>
          <a:srgbClr val="FFFFFF"/>
        </a:lt1>
        <a:dk2>
          <a:srgbClr val="00549E"/>
        </a:dk2>
        <a:lt2>
          <a:srgbClr val="FFF453"/>
        </a:lt2>
        <a:accent1>
          <a:srgbClr val="FFF89B"/>
        </a:accent1>
        <a:accent2>
          <a:srgbClr val="9FD1FF"/>
        </a:accent2>
        <a:accent3>
          <a:srgbClr val="AAB3CC"/>
        </a:accent3>
        <a:accent4>
          <a:srgbClr val="DADADA"/>
        </a:accent4>
        <a:accent5>
          <a:srgbClr val="FFFBCB"/>
        </a:accent5>
        <a:accent6>
          <a:srgbClr val="90BDE7"/>
        </a:accent6>
        <a:hlink>
          <a:srgbClr val="BAB0A6"/>
        </a:hlink>
        <a:folHlink>
          <a:srgbClr val="00AE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WC_Power_Point 3">
        <a:dk1>
          <a:srgbClr val="000000"/>
        </a:dk1>
        <a:lt1>
          <a:srgbClr val="CDE7FF"/>
        </a:lt1>
        <a:dk2>
          <a:srgbClr val="000000"/>
        </a:dk2>
        <a:lt2>
          <a:srgbClr val="5F5F5F"/>
        </a:lt2>
        <a:accent1>
          <a:srgbClr val="FFF453"/>
        </a:accent1>
        <a:accent2>
          <a:srgbClr val="998B7D"/>
        </a:accent2>
        <a:accent3>
          <a:srgbClr val="E3F1FF"/>
        </a:accent3>
        <a:accent4>
          <a:srgbClr val="000000"/>
        </a:accent4>
        <a:accent5>
          <a:srgbClr val="FFF8B3"/>
        </a:accent5>
        <a:accent6>
          <a:srgbClr val="8A7D71"/>
        </a:accent6>
        <a:hlink>
          <a:srgbClr val="00549E"/>
        </a:hlink>
        <a:folHlink>
          <a:srgbClr val="00AE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FWC-powerpoint master</Template>
  <TotalTime>1208</TotalTime>
  <Words>144</Words>
  <Application>Microsoft Office PowerPoint</Application>
  <PresentationFormat>On-screen Show (4:3)</PresentationFormat>
  <Paragraphs>19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FWC_Power_Point</vt:lpstr>
      <vt:lpstr>Fixed Crest Weir at Hwy 301</vt:lpstr>
      <vt:lpstr>Alachua County Recreation and Water Conservation and Control Authority</vt:lpstr>
      <vt:lpstr>October 2004 – 1.5 Foot Head Over Notch in Weir</vt:lpstr>
      <vt:lpstr>Reinforcing Sheet Pile Completely Eroded Away</vt:lpstr>
      <vt:lpstr>Corners Separating – Never Reinforced With Rebar During Construction</vt:lpstr>
      <vt:lpstr>Repair or Temporary Stabilization of Structure not Feasible</vt:lpstr>
      <vt:lpstr>Engineer Conclusion – Imminent Failure of Structure Likely</vt:lpstr>
      <vt:lpstr>Water Three Inches From Notch In Weir – February 3, 2014</vt:lpstr>
      <vt:lpstr>DOT Concerns With Structure?</vt:lpstr>
    </vt:vector>
  </TitlesOfParts>
  <Company>FWC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 THE COVER OF DAYLIGHT</dc:title>
  <dc:creator>bruce.jaggers</dc:creator>
  <cp:lastModifiedBy>bruce.jaggers</cp:lastModifiedBy>
  <cp:revision>28</cp:revision>
  <dcterms:created xsi:type="dcterms:W3CDTF">2006-01-10T20:47:35Z</dcterms:created>
  <dcterms:modified xsi:type="dcterms:W3CDTF">2014-02-07T22:22:31Z</dcterms:modified>
</cp:coreProperties>
</file>