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5.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tags/tag1.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2.xml" ContentType="application/vnd.openxmlformats-officedocument.presentationml.tags+xml"/>
  <Override PartName="/ppt/notesSlides/notesSlide47.xml" ContentType="application/vnd.openxmlformats-officedocument.presentationml.notesSlide+xml"/>
  <Override PartName="/ppt/tags/tag3.xml" ContentType="application/vnd.openxmlformats-officedocument.presentationml.tags+xml"/>
  <Override PartName="/ppt/notesSlides/notesSlide48.xml" ContentType="application/vnd.openxmlformats-officedocument.presentationml.notesSlide+xml"/>
  <Override PartName="/ppt/tags/tag4.xml" ContentType="application/vnd.openxmlformats-officedocument.presentationml.tags+xml"/>
  <Override PartName="/ppt/notesSlides/notesSlide49.xml" ContentType="application/vnd.openxmlformats-officedocument.presentationml.notesSlide+xml"/>
  <Override PartName="/ppt/tags/tag5.xml" ContentType="application/vnd.openxmlformats-officedocument.presentationml.tag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1"/>
    <p:sldMasterId id="2147483772" r:id="rId2"/>
    <p:sldMasterId id="2147483784" r:id="rId3"/>
    <p:sldMasterId id="2147483786" r:id="rId4"/>
    <p:sldMasterId id="2147483789" r:id="rId5"/>
    <p:sldMasterId id="2147483794" r:id="rId6"/>
    <p:sldMasterId id="2147483820" r:id="rId7"/>
    <p:sldMasterId id="2147483825" r:id="rId8"/>
  </p:sldMasterIdLst>
  <p:notesMasterIdLst>
    <p:notesMasterId r:id="rId84"/>
  </p:notesMasterIdLst>
  <p:sldIdLst>
    <p:sldId id="361" r:id="rId9"/>
    <p:sldId id="327" r:id="rId10"/>
    <p:sldId id="328" r:id="rId11"/>
    <p:sldId id="356" r:id="rId12"/>
    <p:sldId id="359" r:id="rId13"/>
    <p:sldId id="256" r:id="rId14"/>
    <p:sldId id="259" r:id="rId15"/>
    <p:sldId id="257" r:id="rId16"/>
    <p:sldId id="270" r:id="rId17"/>
    <p:sldId id="258" r:id="rId18"/>
    <p:sldId id="260" r:id="rId19"/>
    <p:sldId id="261" r:id="rId20"/>
    <p:sldId id="269" r:id="rId21"/>
    <p:sldId id="262" r:id="rId22"/>
    <p:sldId id="263" r:id="rId23"/>
    <p:sldId id="264" r:id="rId24"/>
    <p:sldId id="265" r:id="rId25"/>
    <p:sldId id="266" r:id="rId26"/>
    <p:sldId id="267" r:id="rId27"/>
    <p:sldId id="268" r:id="rId28"/>
    <p:sldId id="569" r:id="rId29"/>
    <p:sldId id="362" r:id="rId30"/>
    <p:sldId id="536" r:id="rId31"/>
    <p:sldId id="530" r:id="rId32"/>
    <p:sldId id="330" r:id="rId33"/>
    <p:sldId id="551" r:id="rId34"/>
    <p:sldId id="340" r:id="rId35"/>
    <p:sldId id="527" r:id="rId36"/>
    <p:sldId id="535" r:id="rId37"/>
    <p:sldId id="345" r:id="rId38"/>
    <p:sldId id="529" r:id="rId39"/>
    <p:sldId id="548" r:id="rId40"/>
    <p:sldId id="289" r:id="rId41"/>
    <p:sldId id="532" r:id="rId42"/>
    <p:sldId id="288" r:id="rId43"/>
    <p:sldId id="555" r:id="rId44"/>
    <p:sldId id="556" r:id="rId45"/>
    <p:sldId id="557" r:id="rId46"/>
    <p:sldId id="558" r:id="rId47"/>
    <p:sldId id="559" r:id="rId48"/>
    <p:sldId id="560" r:id="rId49"/>
    <p:sldId id="366" r:id="rId50"/>
    <p:sldId id="534" r:id="rId51"/>
    <p:sldId id="561" r:id="rId52"/>
    <p:sldId id="493" r:id="rId53"/>
    <p:sldId id="494" r:id="rId54"/>
    <p:sldId id="486" r:id="rId55"/>
    <p:sldId id="308" r:id="rId56"/>
    <p:sldId id="390" r:id="rId57"/>
    <p:sldId id="492" r:id="rId58"/>
    <p:sldId id="514" r:id="rId59"/>
    <p:sldId id="562" r:id="rId60"/>
    <p:sldId id="563" r:id="rId61"/>
    <p:sldId id="507" r:id="rId62"/>
    <p:sldId id="424" r:id="rId63"/>
    <p:sldId id="498" r:id="rId64"/>
    <p:sldId id="488" r:id="rId65"/>
    <p:sldId id="489" r:id="rId66"/>
    <p:sldId id="278" r:id="rId67"/>
    <p:sldId id="352" r:id="rId68"/>
    <p:sldId id="351" r:id="rId69"/>
    <p:sldId id="317" r:id="rId70"/>
    <p:sldId id="564" r:id="rId71"/>
    <p:sldId id="292" r:id="rId72"/>
    <p:sldId id="332" r:id="rId73"/>
    <p:sldId id="338" r:id="rId74"/>
    <p:sldId id="335" r:id="rId75"/>
    <p:sldId id="304" r:id="rId76"/>
    <p:sldId id="565" r:id="rId77"/>
    <p:sldId id="566" r:id="rId78"/>
    <p:sldId id="567" r:id="rId79"/>
    <p:sldId id="337" r:id="rId80"/>
    <p:sldId id="568" r:id="rId81"/>
    <p:sldId id="329" r:id="rId82"/>
    <p:sldId id="283" r:id="rId8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DCF0FA"/>
    <a:srgbClr val="42463A"/>
    <a:srgbClr val="C8EAFB"/>
    <a:srgbClr val="243F7A"/>
    <a:srgbClr val="C7E9FA"/>
    <a:srgbClr val="52B7E9"/>
    <a:srgbClr val="B0BEC8"/>
    <a:srgbClr val="6E869B"/>
    <a:srgbClr val="0F7CC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94" autoAdjust="0"/>
    <p:restoredTop sz="78731" autoAdjust="0"/>
  </p:normalViewPr>
  <p:slideViewPr>
    <p:cSldViewPr snapToGrid="0" snapToObjects="1">
      <p:cViewPr varScale="1">
        <p:scale>
          <a:sx n="90" d="100"/>
          <a:sy n="90" d="100"/>
        </p:scale>
        <p:origin x="179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slide" Target="slides/slide71.xml"/><Relationship Id="rId5" Type="http://schemas.openxmlformats.org/officeDocument/2006/relationships/slideMaster" Target="slideMasters/slideMaster5.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slide" Target="slides/slide69.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slide" Target="slides/slide72.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slide" Target="slides/slide75.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slide" Target="slides/slide70.xml"/><Relationship Id="rId81" Type="http://schemas.openxmlformats.org/officeDocument/2006/relationships/slide" Target="slides/slide73.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theme" Target="theme/theme1.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tgatter, Jessica" userId="438d2b8a-8bf9-4af0-a634-c40e449640ab" providerId="ADAL" clId="{FA32B42B-DBD6-4BBC-BD24-8754B870711A}"/>
    <pc:docChg chg="undo custSel addSld delSld modSld sldOrd">
      <pc:chgData name="Fetgatter, Jessica" userId="438d2b8a-8bf9-4af0-a634-c40e449640ab" providerId="ADAL" clId="{FA32B42B-DBD6-4BBC-BD24-8754B870711A}" dt="2023-06-26T20:58:05.428" v="2235" actId="255"/>
      <pc:docMkLst>
        <pc:docMk/>
      </pc:docMkLst>
      <pc:sldChg chg="del">
        <pc:chgData name="Fetgatter, Jessica" userId="438d2b8a-8bf9-4af0-a634-c40e449640ab" providerId="ADAL" clId="{FA32B42B-DBD6-4BBC-BD24-8754B870711A}" dt="2023-06-26T14:33:50.529" v="1803"/>
        <pc:sldMkLst>
          <pc:docMk/>
          <pc:sldMk cId="2671289016" sldId="278"/>
        </pc:sldMkLst>
      </pc:sldChg>
      <pc:sldChg chg="modSp mod">
        <pc:chgData name="Fetgatter, Jessica" userId="438d2b8a-8bf9-4af0-a634-c40e449640ab" providerId="ADAL" clId="{FA32B42B-DBD6-4BBC-BD24-8754B870711A}" dt="2023-06-26T15:21:25.939" v="1931" actId="20577"/>
        <pc:sldMkLst>
          <pc:docMk/>
          <pc:sldMk cId="2879564173" sldId="283"/>
        </pc:sldMkLst>
        <pc:spChg chg="mod">
          <ac:chgData name="Fetgatter, Jessica" userId="438d2b8a-8bf9-4af0-a634-c40e449640ab" providerId="ADAL" clId="{FA32B42B-DBD6-4BBC-BD24-8754B870711A}" dt="2023-06-26T15:21:25.939" v="1931" actId="20577"/>
          <ac:spMkLst>
            <pc:docMk/>
            <pc:sldMk cId="2879564173" sldId="283"/>
            <ac:spMk id="12" creationId="{A80C45ED-A6DD-F64D-9328-ECBAB298B1E0}"/>
          </ac:spMkLst>
        </pc:spChg>
      </pc:sldChg>
      <pc:sldChg chg="del">
        <pc:chgData name="Fetgatter, Jessica" userId="438d2b8a-8bf9-4af0-a634-c40e449640ab" providerId="ADAL" clId="{FA32B42B-DBD6-4BBC-BD24-8754B870711A}" dt="2023-06-22T16:30:19.625" v="612" actId="2696"/>
        <pc:sldMkLst>
          <pc:docMk/>
          <pc:sldMk cId="529762672" sldId="284"/>
        </pc:sldMkLst>
      </pc:sldChg>
      <pc:sldChg chg="del">
        <pc:chgData name="Fetgatter, Jessica" userId="438d2b8a-8bf9-4af0-a634-c40e449640ab" providerId="ADAL" clId="{FA32B42B-DBD6-4BBC-BD24-8754B870711A}" dt="2023-06-22T16:30:19.625" v="612" actId="2696"/>
        <pc:sldMkLst>
          <pc:docMk/>
          <pc:sldMk cId="1219619589" sldId="285"/>
        </pc:sldMkLst>
      </pc:sldChg>
      <pc:sldChg chg="del">
        <pc:chgData name="Fetgatter, Jessica" userId="438d2b8a-8bf9-4af0-a634-c40e449640ab" providerId="ADAL" clId="{FA32B42B-DBD6-4BBC-BD24-8754B870711A}" dt="2023-06-22T16:30:19.625" v="612" actId="2696"/>
        <pc:sldMkLst>
          <pc:docMk/>
          <pc:sldMk cId="1894220272" sldId="287"/>
        </pc:sldMkLst>
      </pc:sldChg>
      <pc:sldChg chg="modSp mod modNotesTx">
        <pc:chgData name="Fetgatter, Jessica" userId="438d2b8a-8bf9-4af0-a634-c40e449640ab" providerId="ADAL" clId="{FA32B42B-DBD6-4BBC-BD24-8754B870711A}" dt="2023-06-26T20:58:05.428" v="2235" actId="255"/>
        <pc:sldMkLst>
          <pc:docMk/>
          <pc:sldMk cId="1381409811" sldId="289"/>
        </pc:sldMkLst>
        <pc:spChg chg="mod">
          <ac:chgData name="Fetgatter, Jessica" userId="438d2b8a-8bf9-4af0-a634-c40e449640ab" providerId="ADAL" clId="{FA32B42B-DBD6-4BBC-BD24-8754B870711A}" dt="2023-06-26T20:58:05.428" v="2235" actId="255"/>
          <ac:spMkLst>
            <pc:docMk/>
            <pc:sldMk cId="1381409811" sldId="289"/>
            <ac:spMk id="5" creationId="{90850B0E-0519-4EB1-AECB-A711C49DD168}"/>
          </ac:spMkLst>
        </pc:spChg>
      </pc:sldChg>
      <pc:sldChg chg="del">
        <pc:chgData name="Fetgatter, Jessica" userId="438d2b8a-8bf9-4af0-a634-c40e449640ab" providerId="ADAL" clId="{FA32B42B-DBD6-4BBC-BD24-8754B870711A}" dt="2023-06-22T16:30:19.625" v="612" actId="2696"/>
        <pc:sldMkLst>
          <pc:docMk/>
          <pc:sldMk cId="3796814652" sldId="290"/>
        </pc:sldMkLst>
      </pc:sldChg>
      <pc:sldChg chg="del">
        <pc:chgData name="Fetgatter, Jessica" userId="438d2b8a-8bf9-4af0-a634-c40e449640ab" providerId="ADAL" clId="{FA32B42B-DBD6-4BBC-BD24-8754B870711A}" dt="2023-06-22T16:30:19.625" v="612" actId="2696"/>
        <pc:sldMkLst>
          <pc:docMk/>
          <pc:sldMk cId="1758497009" sldId="291"/>
        </pc:sldMkLst>
      </pc:sldChg>
      <pc:sldChg chg="del">
        <pc:chgData name="Fetgatter, Jessica" userId="438d2b8a-8bf9-4af0-a634-c40e449640ab" providerId="ADAL" clId="{FA32B42B-DBD6-4BBC-BD24-8754B870711A}" dt="2023-06-22T16:30:19.625" v="612" actId="2696"/>
        <pc:sldMkLst>
          <pc:docMk/>
          <pc:sldMk cId="1788890777" sldId="292"/>
        </pc:sldMkLst>
      </pc:sldChg>
      <pc:sldChg chg="del">
        <pc:chgData name="Fetgatter, Jessica" userId="438d2b8a-8bf9-4af0-a634-c40e449640ab" providerId="ADAL" clId="{FA32B42B-DBD6-4BBC-BD24-8754B870711A}" dt="2023-06-22T16:30:19.625" v="612" actId="2696"/>
        <pc:sldMkLst>
          <pc:docMk/>
          <pc:sldMk cId="3623643612" sldId="293"/>
        </pc:sldMkLst>
      </pc:sldChg>
      <pc:sldChg chg="del">
        <pc:chgData name="Fetgatter, Jessica" userId="438d2b8a-8bf9-4af0-a634-c40e449640ab" providerId="ADAL" clId="{FA32B42B-DBD6-4BBC-BD24-8754B870711A}" dt="2023-06-22T16:30:49.364" v="615" actId="2696"/>
        <pc:sldMkLst>
          <pc:docMk/>
          <pc:sldMk cId="2817297032" sldId="298"/>
        </pc:sldMkLst>
      </pc:sldChg>
      <pc:sldChg chg="del">
        <pc:chgData name="Fetgatter, Jessica" userId="438d2b8a-8bf9-4af0-a634-c40e449640ab" providerId="ADAL" clId="{FA32B42B-DBD6-4BBC-BD24-8754B870711A}" dt="2023-06-26T01:08:14.153" v="1726" actId="2696"/>
        <pc:sldMkLst>
          <pc:docMk/>
          <pc:sldMk cId="1808831185" sldId="299"/>
        </pc:sldMkLst>
      </pc:sldChg>
      <pc:sldChg chg="del">
        <pc:chgData name="Fetgatter, Jessica" userId="438d2b8a-8bf9-4af0-a634-c40e449640ab" providerId="ADAL" clId="{FA32B42B-DBD6-4BBC-BD24-8754B870711A}" dt="2023-06-22T16:30:19.625" v="612" actId="2696"/>
        <pc:sldMkLst>
          <pc:docMk/>
          <pc:sldMk cId="2672049976" sldId="302"/>
        </pc:sldMkLst>
      </pc:sldChg>
      <pc:sldChg chg="del">
        <pc:chgData name="Fetgatter, Jessica" userId="438d2b8a-8bf9-4af0-a634-c40e449640ab" providerId="ADAL" clId="{FA32B42B-DBD6-4BBC-BD24-8754B870711A}" dt="2023-06-22T16:30:19.625" v="612" actId="2696"/>
        <pc:sldMkLst>
          <pc:docMk/>
          <pc:sldMk cId="1556396959" sldId="303"/>
        </pc:sldMkLst>
      </pc:sldChg>
      <pc:sldChg chg="del">
        <pc:chgData name="Fetgatter, Jessica" userId="438d2b8a-8bf9-4af0-a634-c40e449640ab" providerId="ADAL" clId="{FA32B42B-DBD6-4BBC-BD24-8754B870711A}" dt="2023-06-22T16:30:19.625" v="612" actId="2696"/>
        <pc:sldMkLst>
          <pc:docMk/>
          <pc:sldMk cId="3347702649" sldId="304"/>
        </pc:sldMkLst>
      </pc:sldChg>
      <pc:sldChg chg="del">
        <pc:chgData name="Fetgatter, Jessica" userId="438d2b8a-8bf9-4af0-a634-c40e449640ab" providerId="ADAL" clId="{FA32B42B-DBD6-4BBC-BD24-8754B870711A}" dt="2023-06-22T16:30:29.294" v="613" actId="2696"/>
        <pc:sldMkLst>
          <pc:docMk/>
          <pc:sldMk cId="2656336840" sldId="305"/>
        </pc:sldMkLst>
      </pc:sldChg>
      <pc:sldChg chg="del">
        <pc:chgData name="Fetgatter, Jessica" userId="438d2b8a-8bf9-4af0-a634-c40e449640ab" providerId="ADAL" clId="{FA32B42B-DBD6-4BBC-BD24-8754B870711A}" dt="2023-06-22T16:30:29.294" v="613" actId="2696"/>
        <pc:sldMkLst>
          <pc:docMk/>
          <pc:sldMk cId="2785948605" sldId="306"/>
        </pc:sldMkLst>
      </pc:sldChg>
      <pc:sldChg chg="del">
        <pc:chgData name="Fetgatter, Jessica" userId="438d2b8a-8bf9-4af0-a634-c40e449640ab" providerId="ADAL" clId="{FA32B42B-DBD6-4BBC-BD24-8754B870711A}" dt="2023-06-22T16:30:29.294" v="613" actId="2696"/>
        <pc:sldMkLst>
          <pc:docMk/>
          <pc:sldMk cId="3510748688" sldId="307"/>
        </pc:sldMkLst>
      </pc:sldChg>
      <pc:sldChg chg="del">
        <pc:chgData name="Fetgatter, Jessica" userId="438d2b8a-8bf9-4af0-a634-c40e449640ab" providerId="ADAL" clId="{FA32B42B-DBD6-4BBC-BD24-8754B870711A}" dt="2023-06-22T16:30:29.294" v="613" actId="2696"/>
        <pc:sldMkLst>
          <pc:docMk/>
          <pc:sldMk cId="4229469850" sldId="308"/>
        </pc:sldMkLst>
      </pc:sldChg>
      <pc:sldChg chg="del">
        <pc:chgData name="Fetgatter, Jessica" userId="438d2b8a-8bf9-4af0-a634-c40e449640ab" providerId="ADAL" clId="{FA32B42B-DBD6-4BBC-BD24-8754B870711A}" dt="2023-06-22T16:30:29.294" v="613" actId="2696"/>
        <pc:sldMkLst>
          <pc:docMk/>
          <pc:sldMk cId="161166899" sldId="309"/>
        </pc:sldMkLst>
      </pc:sldChg>
      <pc:sldChg chg="del">
        <pc:chgData name="Fetgatter, Jessica" userId="438d2b8a-8bf9-4af0-a634-c40e449640ab" providerId="ADAL" clId="{FA32B42B-DBD6-4BBC-BD24-8754B870711A}" dt="2023-06-22T16:30:29.294" v="613" actId="2696"/>
        <pc:sldMkLst>
          <pc:docMk/>
          <pc:sldMk cId="165787863" sldId="310"/>
        </pc:sldMkLst>
      </pc:sldChg>
      <pc:sldChg chg="del">
        <pc:chgData name="Fetgatter, Jessica" userId="438d2b8a-8bf9-4af0-a634-c40e449640ab" providerId="ADAL" clId="{FA32B42B-DBD6-4BBC-BD24-8754B870711A}" dt="2023-06-22T16:30:29.294" v="613" actId="2696"/>
        <pc:sldMkLst>
          <pc:docMk/>
          <pc:sldMk cId="1163188783" sldId="311"/>
        </pc:sldMkLst>
      </pc:sldChg>
      <pc:sldChg chg="del">
        <pc:chgData name="Fetgatter, Jessica" userId="438d2b8a-8bf9-4af0-a634-c40e449640ab" providerId="ADAL" clId="{FA32B42B-DBD6-4BBC-BD24-8754B870711A}" dt="2023-06-22T16:30:29.294" v="613" actId="2696"/>
        <pc:sldMkLst>
          <pc:docMk/>
          <pc:sldMk cId="3538842974" sldId="312"/>
        </pc:sldMkLst>
      </pc:sldChg>
      <pc:sldChg chg="del">
        <pc:chgData name="Fetgatter, Jessica" userId="438d2b8a-8bf9-4af0-a634-c40e449640ab" providerId="ADAL" clId="{FA32B42B-DBD6-4BBC-BD24-8754B870711A}" dt="2023-06-22T16:30:43.582" v="614" actId="2696"/>
        <pc:sldMkLst>
          <pc:docMk/>
          <pc:sldMk cId="507846369" sldId="314"/>
        </pc:sldMkLst>
      </pc:sldChg>
      <pc:sldChg chg="del">
        <pc:chgData name="Fetgatter, Jessica" userId="438d2b8a-8bf9-4af0-a634-c40e449640ab" providerId="ADAL" clId="{FA32B42B-DBD6-4BBC-BD24-8754B870711A}" dt="2023-06-22T16:30:43.582" v="614" actId="2696"/>
        <pc:sldMkLst>
          <pc:docMk/>
          <pc:sldMk cId="2870037987" sldId="315"/>
        </pc:sldMkLst>
      </pc:sldChg>
      <pc:sldChg chg="del">
        <pc:chgData name="Fetgatter, Jessica" userId="438d2b8a-8bf9-4af0-a634-c40e449640ab" providerId="ADAL" clId="{FA32B42B-DBD6-4BBC-BD24-8754B870711A}" dt="2023-06-22T16:30:43.582" v="614" actId="2696"/>
        <pc:sldMkLst>
          <pc:docMk/>
          <pc:sldMk cId="1284042325" sldId="316"/>
        </pc:sldMkLst>
      </pc:sldChg>
      <pc:sldChg chg="del">
        <pc:chgData name="Fetgatter, Jessica" userId="438d2b8a-8bf9-4af0-a634-c40e449640ab" providerId="ADAL" clId="{FA32B42B-DBD6-4BBC-BD24-8754B870711A}" dt="2023-06-26T14:33:50.529" v="1803"/>
        <pc:sldMkLst>
          <pc:docMk/>
          <pc:sldMk cId="0" sldId="317"/>
        </pc:sldMkLst>
      </pc:sldChg>
      <pc:sldChg chg="del">
        <pc:chgData name="Fetgatter, Jessica" userId="438d2b8a-8bf9-4af0-a634-c40e449640ab" providerId="ADAL" clId="{FA32B42B-DBD6-4BBC-BD24-8754B870711A}" dt="2023-06-22T16:30:43.582" v="614" actId="2696"/>
        <pc:sldMkLst>
          <pc:docMk/>
          <pc:sldMk cId="3950621565" sldId="317"/>
        </pc:sldMkLst>
      </pc:sldChg>
      <pc:sldChg chg="del">
        <pc:chgData name="Fetgatter, Jessica" userId="438d2b8a-8bf9-4af0-a634-c40e449640ab" providerId="ADAL" clId="{FA32B42B-DBD6-4BBC-BD24-8754B870711A}" dt="2023-06-22T16:30:43.582" v="614" actId="2696"/>
        <pc:sldMkLst>
          <pc:docMk/>
          <pc:sldMk cId="2559396349" sldId="318"/>
        </pc:sldMkLst>
      </pc:sldChg>
      <pc:sldChg chg="del">
        <pc:chgData name="Fetgatter, Jessica" userId="438d2b8a-8bf9-4af0-a634-c40e449640ab" providerId="ADAL" clId="{FA32B42B-DBD6-4BBC-BD24-8754B870711A}" dt="2023-06-22T16:30:43.582" v="614" actId="2696"/>
        <pc:sldMkLst>
          <pc:docMk/>
          <pc:sldMk cId="1626116908" sldId="319"/>
        </pc:sldMkLst>
      </pc:sldChg>
      <pc:sldChg chg="del">
        <pc:chgData name="Fetgatter, Jessica" userId="438d2b8a-8bf9-4af0-a634-c40e449640ab" providerId="ADAL" clId="{FA32B42B-DBD6-4BBC-BD24-8754B870711A}" dt="2023-06-22T16:30:43.582" v="614" actId="2696"/>
        <pc:sldMkLst>
          <pc:docMk/>
          <pc:sldMk cId="1113477015" sldId="321"/>
        </pc:sldMkLst>
      </pc:sldChg>
      <pc:sldChg chg="del">
        <pc:chgData name="Fetgatter, Jessica" userId="438d2b8a-8bf9-4af0-a634-c40e449640ab" providerId="ADAL" clId="{FA32B42B-DBD6-4BBC-BD24-8754B870711A}" dt="2023-06-22T16:30:43.582" v="614" actId="2696"/>
        <pc:sldMkLst>
          <pc:docMk/>
          <pc:sldMk cId="535720399" sldId="322"/>
        </pc:sldMkLst>
      </pc:sldChg>
      <pc:sldChg chg="del">
        <pc:chgData name="Fetgatter, Jessica" userId="438d2b8a-8bf9-4af0-a634-c40e449640ab" providerId="ADAL" clId="{FA32B42B-DBD6-4BBC-BD24-8754B870711A}" dt="2023-06-26T14:22:26.803" v="1802" actId="2696"/>
        <pc:sldMkLst>
          <pc:docMk/>
          <pc:sldMk cId="482859978" sldId="323"/>
        </pc:sldMkLst>
      </pc:sldChg>
      <pc:sldChg chg="del">
        <pc:chgData name="Fetgatter, Jessica" userId="438d2b8a-8bf9-4af0-a634-c40e449640ab" providerId="ADAL" clId="{FA32B42B-DBD6-4BBC-BD24-8754B870711A}" dt="2023-06-22T16:30:29.294" v="613" actId="2696"/>
        <pc:sldMkLst>
          <pc:docMk/>
          <pc:sldMk cId="1534920107" sldId="326"/>
        </pc:sldMkLst>
      </pc:sldChg>
      <pc:sldChg chg="modSp mod modNotesTx">
        <pc:chgData name="Fetgatter, Jessica" userId="438d2b8a-8bf9-4af0-a634-c40e449640ab" providerId="ADAL" clId="{FA32B42B-DBD6-4BBC-BD24-8754B870711A}" dt="2023-06-26T20:49:51.061" v="2173" actId="1076"/>
        <pc:sldMkLst>
          <pc:docMk/>
          <pc:sldMk cId="1542755543" sldId="328"/>
        </pc:sldMkLst>
        <pc:spChg chg="mod">
          <ac:chgData name="Fetgatter, Jessica" userId="438d2b8a-8bf9-4af0-a634-c40e449640ab" providerId="ADAL" clId="{FA32B42B-DBD6-4BBC-BD24-8754B870711A}" dt="2023-06-26T20:49:51.061" v="2173" actId="1076"/>
          <ac:spMkLst>
            <pc:docMk/>
            <pc:sldMk cId="1542755543" sldId="328"/>
            <ac:spMk id="4" creationId="{92E35249-6FE7-4CE2-BA44-6A3A415409D4}"/>
          </ac:spMkLst>
        </pc:spChg>
      </pc:sldChg>
      <pc:sldChg chg="modSp mod ord">
        <pc:chgData name="Fetgatter, Jessica" userId="438d2b8a-8bf9-4af0-a634-c40e449640ab" providerId="ADAL" clId="{FA32B42B-DBD6-4BBC-BD24-8754B870711A}" dt="2023-06-26T20:24:48.650" v="2003" actId="207"/>
        <pc:sldMkLst>
          <pc:docMk/>
          <pc:sldMk cId="2649786424" sldId="329"/>
        </pc:sldMkLst>
        <pc:spChg chg="mod">
          <ac:chgData name="Fetgatter, Jessica" userId="438d2b8a-8bf9-4af0-a634-c40e449640ab" providerId="ADAL" clId="{FA32B42B-DBD6-4BBC-BD24-8754B870711A}" dt="2023-06-26T20:24:48.650" v="2003" actId="207"/>
          <ac:spMkLst>
            <pc:docMk/>
            <pc:sldMk cId="2649786424" sldId="329"/>
            <ac:spMk id="5" creationId="{E8364070-6C05-457A-8A59-04D1525E285C}"/>
          </ac:spMkLst>
        </pc:spChg>
      </pc:sldChg>
      <pc:sldChg chg="modSp mod">
        <pc:chgData name="Fetgatter, Jessica" userId="438d2b8a-8bf9-4af0-a634-c40e449640ab" providerId="ADAL" clId="{FA32B42B-DBD6-4BBC-BD24-8754B870711A}" dt="2023-06-22T15:54:32.287" v="162" actId="1076"/>
        <pc:sldMkLst>
          <pc:docMk/>
          <pc:sldMk cId="1634223029" sldId="330"/>
        </pc:sldMkLst>
        <pc:spChg chg="mod">
          <ac:chgData name="Fetgatter, Jessica" userId="438d2b8a-8bf9-4af0-a634-c40e449640ab" providerId="ADAL" clId="{FA32B42B-DBD6-4BBC-BD24-8754B870711A}" dt="2023-06-22T15:54:32.287" v="162" actId="1076"/>
          <ac:spMkLst>
            <pc:docMk/>
            <pc:sldMk cId="1634223029" sldId="330"/>
            <ac:spMk id="4" creationId="{5C0CF7E0-1906-3F45-B280-3D3CFA81E007}"/>
          </ac:spMkLst>
        </pc:spChg>
        <pc:spChg chg="mod">
          <ac:chgData name="Fetgatter, Jessica" userId="438d2b8a-8bf9-4af0-a634-c40e449640ab" providerId="ADAL" clId="{FA32B42B-DBD6-4BBC-BD24-8754B870711A}" dt="2023-06-22T15:54:10.031" v="159" actId="207"/>
          <ac:spMkLst>
            <pc:docMk/>
            <pc:sldMk cId="1634223029" sldId="330"/>
            <ac:spMk id="7" creationId="{DECA9B77-5245-43B2-9148-437642180252}"/>
          </ac:spMkLst>
        </pc:spChg>
      </pc:sldChg>
      <pc:sldChg chg="addSp delSp modSp mod">
        <pc:chgData name="Fetgatter, Jessica" userId="438d2b8a-8bf9-4af0-a634-c40e449640ab" providerId="ADAL" clId="{FA32B42B-DBD6-4BBC-BD24-8754B870711A}" dt="2023-06-22T17:14:52.763" v="701" actId="207"/>
        <pc:sldMkLst>
          <pc:docMk/>
          <pc:sldMk cId="1556212235" sldId="345"/>
        </pc:sldMkLst>
        <pc:spChg chg="mod">
          <ac:chgData name="Fetgatter, Jessica" userId="438d2b8a-8bf9-4af0-a634-c40e449640ab" providerId="ADAL" clId="{FA32B42B-DBD6-4BBC-BD24-8754B870711A}" dt="2023-06-22T17:14:52.763" v="701" actId="207"/>
          <ac:spMkLst>
            <pc:docMk/>
            <pc:sldMk cId="1556212235" sldId="345"/>
            <ac:spMk id="2" creationId="{4469F90B-21C2-054B-9341-EA9AADA4C453}"/>
          </ac:spMkLst>
        </pc:spChg>
        <pc:spChg chg="mod">
          <ac:chgData name="Fetgatter, Jessica" userId="438d2b8a-8bf9-4af0-a634-c40e449640ab" providerId="ADAL" clId="{FA32B42B-DBD6-4BBC-BD24-8754B870711A}" dt="2023-06-22T17:14:38.817" v="700" actId="207"/>
          <ac:spMkLst>
            <pc:docMk/>
            <pc:sldMk cId="1556212235" sldId="345"/>
            <ac:spMk id="8" creationId="{3FA1BCE4-3C43-4619-8B69-28EAD1260E1A}"/>
          </ac:spMkLst>
        </pc:spChg>
        <pc:picChg chg="add del mod">
          <ac:chgData name="Fetgatter, Jessica" userId="438d2b8a-8bf9-4af0-a634-c40e449640ab" providerId="ADAL" clId="{FA32B42B-DBD6-4BBC-BD24-8754B870711A}" dt="2023-06-22T16:55:28.954" v="694" actId="22"/>
          <ac:picMkLst>
            <pc:docMk/>
            <pc:sldMk cId="1556212235" sldId="345"/>
            <ac:picMk id="5" creationId="{1B06D7FB-7012-4EE6-82B8-E2CCA2E3D36C}"/>
          </ac:picMkLst>
        </pc:picChg>
        <pc:picChg chg="add mod ord">
          <ac:chgData name="Fetgatter, Jessica" userId="438d2b8a-8bf9-4af0-a634-c40e449640ab" providerId="ADAL" clId="{FA32B42B-DBD6-4BBC-BD24-8754B870711A}" dt="2023-06-22T16:55:45.475" v="697" actId="167"/>
          <ac:picMkLst>
            <pc:docMk/>
            <pc:sldMk cId="1556212235" sldId="345"/>
            <ac:picMk id="7" creationId="{E034E629-BB60-435A-A01E-1474D5A45302}"/>
          </ac:picMkLst>
        </pc:picChg>
        <pc:picChg chg="del">
          <ac:chgData name="Fetgatter, Jessica" userId="438d2b8a-8bf9-4af0-a634-c40e449640ab" providerId="ADAL" clId="{FA32B42B-DBD6-4BBC-BD24-8754B870711A}" dt="2023-06-22T16:54:30.809" v="686" actId="478"/>
          <ac:picMkLst>
            <pc:docMk/>
            <pc:sldMk cId="1556212235" sldId="345"/>
            <ac:picMk id="9" creationId="{11830BE5-D6EE-497F-A2C8-63C40E9FB4DD}"/>
          </ac:picMkLst>
        </pc:picChg>
      </pc:sldChg>
      <pc:sldChg chg="del">
        <pc:chgData name="Fetgatter, Jessica" userId="438d2b8a-8bf9-4af0-a634-c40e449640ab" providerId="ADAL" clId="{FA32B42B-DBD6-4BBC-BD24-8754B870711A}" dt="2023-06-26T14:33:50.529" v="1803"/>
        <pc:sldMkLst>
          <pc:docMk/>
          <pc:sldMk cId="3436106949" sldId="351"/>
        </pc:sldMkLst>
      </pc:sldChg>
      <pc:sldChg chg="del">
        <pc:chgData name="Fetgatter, Jessica" userId="438d2b8a-8bf9-4af0-a634-c40e449640ab" providerId="ADAL" clId="{FA32B42B-DBD6-4BBC-BD24-8754B870711A}" dt="2023-06-26T14:33:50.529" v="1803"/>
        <pc:sldMkLst>
          <pc:docMk/>
          <pc:sldMk cId="1304686637" sldId="352"/>
        </pc:sldMkLst>
      </pc:sldChg>
      <pc:sldChg chg="modSp mod modClrScheme chgLayout">
        <pc:chgData name="Fetgatter, Jessica" userId="438d2b8a-8bf9-4af0-a634-c40e449640ab" providerId="ADAL" clId="{FA32B42B-DBD6-4BBC-BD24-8754B870711A}" dt="2023-06-22T15:41:19.518" v="27" actId="207"/>
        <pc:sldMkLst>
          <pc:docMk/>
          <pc:sldMk cId="0" sldId="356"/>
        </pc:sldMkLst>
        <pc:spChg chg="mod">
          <ac:chgData name="Fetgatter, Jessica" userId="438d2b8a-8bf9-4af0-a634-c40e449640ab" providerId="ADAL" clId="{FA32B42B-DBD6-4BBC-BD24-8754B870711A}" dt="2023-06-22T15:41:19.518" v="27" actId="207"/>
          <ac:spMkLst>
            <pc:docMk/>
            <pc:sldMk cId="0" sldId="356"/>
            <ac:spMk id="103426" creationId="{70619AB8-7335-469F-B6F8-CE3D8706C6A6}"/>
          </ac:spMkLst>
        </pc:spChg>
        <pc:graphicFrameChg chg="mod">
          <ac:chgData name="Fetgatter, Jessica" userId="438d2b8a-8bf9-4af0-a634-c40e449640ab" providerId="ADAL" clId="{FA32B42B-DBD6-4BBC-BD24-8754B870711A}" dt="2023-06-22T15:40:24.812" v="25" actId="207"/>
          <ac:graphicFrameMkLst>
            <pc:docMk/>
            <pc:sldMk cId="0" sldId="356"/>
            <ac:graphicFrameMk id="3" creationId="{B9EC8C3D-4FD5-4DDA-8C56-DD33F7767EB9}"/>
          </ac:graphicFrameMkLst>
        </pc:graphicFrameChg>
      </pc:sldChg>
      <pc:sldChg chg="modNotesTx">
        <pc:chgData name="Fetgatter, Jessica" userId="438d2b8a-8bf9-4af0-a634-c40e449640ab" providerId="ADAL" clId="{FA32B42B-DBD6-4BBC-BD24-8754B870711A}" dt="2023-06-26T00:13:45.445" v="1561" actId="20577"/>
        <pc:sldMkLst>
          <pc:docMk/>
          <pc:sldMk cId="0" sldId="359"/>
        </pc:sldMkLst>
      </pc:sldChg>
      <pc:sldChg chg="modSp mod">
        <pc:chgData name="Fetgatter, Jessica" userId="438d2b8a-8bf9-4af0-a634-c40e449640ab" providerId="ADAL" clId="{FA32B42B-DBD6-4BBC-BD24-8754B870711A}" dt="2023-06-26T20:48:44.464" v="2169" actId="1038"/>
        <pc:sldMkLst>
          <pc:docMk/>
          <pc:sldMk cId="3653901075" sldId="361"/>
        </pc:sldMkLst>
        <pc:spChg chg="mod">
          <ac:chgData name="Fetgatter, Jessica" userId="438d2b8a-8bf9-4af0-a634-c40e449640ab" providerId="ADAL" clId="{FA32B42B-DBD6-4BBC-BD24-8754B870711A}" dt="2023-06-22T15:39:23.915" v="14" actId="20577"/>
          <ac:spMkLst>
            <pc:docMk/>
            <pc:sldMk cId="3653901075" sldId="361"/>
            <ac:spMk id="5" creationId="{4179DE2E-FC20-4E41-A5E0-A31FCC7F2E39}"/>
          </ac:spMkLst>
        </pc:spChg>
        <pc:spChg chg="mod">
          <ac:chgData name="Fetgatter, Jessica" userId="438d2b8a-8bf9-4af0-a634-c40e449640ab" providerId="ADAL" clId="{FA32B42B-DBD6-4BBC-BD24-8754B870711A}" dt="2023-06-26T20:48:26.849" v="2108" actId="20577"/>
          <ac:spMkLst>
            <pc:docMk/>
            <pc:sldMk cId="3653901075" sldId="361"/>
            <ac:spMk id="7" creationId="{B6F30178-1174-AD49-AE26-BBEFFE40A5C8}"/>
          </ac:spMkLst>
        </pc:spChg>
        <pc:picChg chg="mod">
          <ac:chgData name="Fetgatter, Jessica" userId="438d2b8a-8bf9-4af0-a634-c40e449640ab" providerId="ADAL" clId="{FA32B42B-DBD6-4BBC-BD24-8754B870711A}" dt="2023-06-26T20:48:44.464" v="2169" actId="1038"/>
          <ac:picMkLst>
            <pc:docMk/>
            <pc:sldMk cId="3653901075" sldId="361"/>
            <ac:picMk id="10" creationId="{8D0D92B0-5674-4FB4-B06E-84906F71DF8D}"/>
          </ac:picMkLst>
        </pc:picChg>
      </pc:sldChg>
      <pc:sldChg chg="addSp delSp modSp new mod modClrScheme chgLayout modNotesTx">
        <pc:chgData name="Fetgatter, Jessica" userId="438d2b8a-8bf9-4af0-a634-c40e449640ab" providerId="ADAL" clId="{FA32B42B-DBD6-4BBC-BD24-8754B870711A}" dt="2023-06-26T20:51:21.550" v="2185" actId="1076"/>
        <pc:sldMkLst>
          <pc:docMk/>
          <pc:sldMk cId="1839056009" sldId="362"/>
        </pc:sldMkLst>
        <pc:spChg chg="add del mod">
          <ac:chgData name="Fetgatter, Jessica" userId="438d2b8a-8bf9-4af0-a634-c40e449640ab" providerId="ADAL" clId="{FA32B42B-DBD6-4BBC-BD24-8754B870711A}" dt="2023-06-22T15:47:41.307" v="45" actId="22"/>
          <ac:spMkLst>
            <pc:docMk/>
            <pc:sldMk cId="1839056009" sldId="362"/>
            <ac:spMk id="4" creationId="{A96C7C00-B879-443C-BE59-F4777861BCD3}"/>
          </ac:spMkLst>
        </pc:spChg>
        <pc:spChg chg="add mod">
          <ac:chgData name="Fetgatter, Jessica" userId="438d2b8a-8bf9-4af0-a634-c40e449640ab" providerId="ADAL" clId="{FA32B42B-DBD6-4BBC-BD24-8754B870711A}" dt="2023-06-26T20:51:21.550" v="2185" actId="1076"/>
          <ac:spMkLst>
            <pc:docMk/>
            <pc:sldMk cId="1839056009" sldId="362"/>
            <ac:spMk id="5" creationId="{05C2A065-0C4A-4BA7-BFDF-CD90D18D5847}"/>
          </ac:spMkLst>
        </pc:spChg>
        <pc:spChg chg="add mod">
          <ac:chgData name="Fetgatter, Jessica" userId="438d2b8a-8bf9-4af0-a634-c40e449640ab" providerId="ADAL" clId="{FA32B42B-DBD6-4BBC-BD24-8754B870711A}" dt="2023-06-22T15:49:55.609" v="81" actId="20577"/>
          <ac:spMkLst>
            <pc:docMk/>
            <pc:sldMk cId="1839056009" sldId="362"/>
            <ac:spMk id="6" creationId="{1FB473F0-BA0F-4D20-80A4-3F4F1AE44305}"/>
          </ac:spMkLst>
        </pc:spChg>
        <pc:picChg chg="add mod">
          <ac:chgData name="Fetgatter, Jessica" userId="438d2b8a-8bf9-4af0-a634-c40e449640ab" providerId="ADAL" clId="{FA32B42B-DBD6-4BBC-BD24-8754B870711A}" dt="2023-06-22T15:47:04.648" v="41" actId="14100"/>
          <ac:picMkLst>
            <pc:docMk/>
            <pc:sldMk cId="1839056009" sldId="362"/>
            <ac:picMk id="2" creationId="{E9AE04CB-E3AE-4073-9626-62ECDADE5CAB}"/>
          </ac:picMkLst>
        </pc:picChg>
      </pc:sldChg>
      <pc:sldChg chg="addSp delSp modSp del">
        <pc:chgData name="Fetgatter, Jessica" userId="438d2b8a-8bf9-4af0-a634-c40e449640ab" providerId="ADAL" clId="{FA32B42B-DBD6-4BBC-BD24-8754B870711A}" dt="2023-06-22T15:44:40.879" v="36" actId="2696"/>
        <pc:sldMkLst>
          <pc:docMk/>
          <pc:sldMk cId="0" sldId="478"/>
        </pc:sldMkLst>
        <pc:spChg chg="mod">
          <ac:chgData name="Fetgatter, Jessica" userId="438d2b8a-8bf9-4af0-a634-c40e449640ab" providerId="ADAL" clId="{FA32B42B-DBD6-4BBC-BD24-8754B870711A}" dt="2023-06-22T15:44:30.576" v="35" actId="1076"/>
          <ac:spMkLst>
            <pc:docMk/>
            <pc:sldMk cId="0" sldId="478"/>
            <ac:spMk id="21" creationId="{04B18DFC-6233-432A-9FE7-898F94396452}"/>
          </ac:spMkLst>
        </pc:spChg>
        <pc:spChg chg="mod">
          <ac:chgData name="Fetgatter, Jessica" userId="438d2b8a-8bf9-4af0-a634-c40e449640ab" providerId="ADAL" clId="{FA32B42B-DBD6-4BBC-BD24-8754B870711A}" dt="2023-06-22T15:44:11.098" v="30" actId="1076"/>
          <ac:spMkLst>
            <pc:docMk/>
            <pc:sldMk cId="0" sldId="478"/>
            <ac:spMk id="107523" creationId="{C9B57A9A-75AA-4A2E-8681-42DBA453909E}"/>
          </ac:spMkLst>
        </pc:spChg>
        <pc:grpChg chg="add del mod">
          <ac:chgData name="Fetgatter, Jessica" userId="438d2b8a-8bf9-4af0-a634-c40e449640ab" providerId="ADAL" clId="{FA32B42B-DBD6-4BBC-BD24-8754B870711A}" dt="2023-06-22T15:44:30.576" v="35" actId="1076"/>
          <ac:grpSpMkLst>
            <pc:docMk/>
            <pc:sldMk cId="0" sldId="478"/>
            <ac:grpSpMk id="107525" creationId="{C9E9E985-D193-45E0-9314-A79A1758254F}"/>
          </ac:grpSpMkLst>
        </pc:grpChg>
        <pc:picChg chg="mod">
          <ac:chgData name="Fetgatter, Jessica" userId="438d2b8a-8bf9-4af0-a634-c40e449640ab" providerId="ADAL" clId="{FA32B42B-DBD6-4BBC-BD24-8754B870711A}" dt="2023-06-22T15:42:08.818" v="28" actId="14100"/>
          <ac:picMkLst>
            <pc:docMk/>
            <pc:sldMk cId="0" sldId="478"/>
            <ac:picMk id="107526" creationId="{1E971F38-66CC-4D20-AC64-427FA7AF6716}"/>
          </ac:picMkLst>
        </pc:picChg>
        <pc:picChg chg="mod">
          <ac:chgData name="Fetgatter, Jessica" userId="438d2b8a-8bf9-4af0-a634-c40e449640ab" providerId="ADAL" clId="{FA32B42B-DBD6-4BBC-BD24-8754B870711A}" dt="2023-06-22T15:44:30.576" v="35" actId="1076"/>
          <ac:picMkLst>
            <pc:docMk/>
            <pc:sldMk cId="0" sldId="478"/>
            <ac:picMk id="107528" creationId="{D1A9A5B1-AD84-4FB5-9E3A-A8EB76DD90F1}"/>
          </ac:picMkLst>
        </pc:picChg>
      </pc:sldChg>
      <pc:sldChg chg="addSp delSp modSp add del mod modNotesTx">
        <pc:chgData name="Fetgatter, Jessica" userId="438d2b8a-8bf9-4af0-a634-c40e449640ab" providerId="ADAL" clId="{FA32B42B-DBD6-4BBC-BD24-8754B870711A}" dt="2023-06-26T00:29:46.671" v="1704" actId="20577"/>
        <pc:sldMkLst>
          <pc:docMk/>
          <pc:sldMk cId="3015961121" sldId="527"/>
        </pc:sldMkLst>
        <pc:spChg chg="mod">
          <ac:chgData name="Fetgatter, Jessica" userId="438d2b8a-8bf9-4af0-a634-c40e449640ab" providerId="ADAL" clId="{FA32B42B-DBD6-4BBC-BD24-8754B870711A}" dt="2023-06-22T20:22:01.827" v="1485" actId="20577"/>
          <ac:spMkLst>
            <pc:docMk/>
            <pc:sldMk cId="3015961121" sldId="527"/>
            <ac:spMk id="3" creationId="{DBEE6912-DDC3-4970-9710-9E2BC0D11AEC}"/>
          </ac:spMkLst>
        </pc:spChg>
        <pc:graphicFrameChg chg="del">
          <ac:chgData name="Fetgatter, Jessica" userId="438d2b8a-8bf9-4af0-a634-c40e449640ab" providerId="ADAL" clId="{FA32B42B-DBD6-4BBC-BD24-8754B870711A}" dt="2023-06-22T18:18:36.245" v="1230" actId="478"/>
          <ac:graphicFrameMkLst>
            <pc:docMk/>
            <pc:sldMk cId="3015961121" sldId="527"/>
            <ac:graphicFrameMk id="2" creationId="{5553BC90-607E-4A14-AA4D-328B29B7F400}"/>
          </ac:graphicFrameMkLst>
        </pc:graphicFrameChg>
        <pc:graphicFrameChg chg="add mod modGraphic">
          <ac:chgData name="Fetgatter, Jessica" userId="438d2b8a-8bf9-4af0-a634-c40e449640ab" providerId="ADAL" clId="{FA32B42B-DBD6-4BBC-BD24-8754B870711A}" dt="2023-06-22T18:22:13.475" v="1234" actId="1076"/>
          <ac:graphicFrameMkLst>
            <pc:docMk/>
            <pc:sldMk cId="3015961121" sldId="527"/>
            <ac:graphicFrameMk id="5" creationId="{E6D03A80-A8E5-47B1-A6C0-727C9EB4F21F}"/>
          </ac:graphicFrameMkLst>
        </pc:graphicFrameChg>
      </pc:sldChg>
      <pc:sldChg chg="addSp modSp mod modNotesTx">
        <pc:chgData name="Fetgatter, Jessica" userId="438d2b8a-8bf9-4af0-a634-c40e449640ab" providerId="ADAL" clId="{FA32B42B-DBD6-4BBC-BD24-8754B870711A}" dt="2023-06-26T20:57:07.462" v="2232" actId="1076"/>
        <pc:sldMkLst>
          <pc:docMk/>
          <pc:sldMk cId="2216643946" sldId="529"/>
        </pc:sldMkLst>
        <pc:spChg chg="mod">
          <ac:chgData name="Fetgatter, Jessica" userId="438d2b8a-8bf9-4af0-a634-c40e449640ab" providerId="ADAL" clId="{FA32B42B-DBD6-4BBC-BD24-8754B870711A}" dt="2023-06-26T20:57:07.462" v="2232" actId="1076"/>
          <ac:spMkLst>
            <pc:docMk/>
            <pc:sldMk cId="2216643946" sldId="529"/>
            <ac:spMk id="3" creationId="{A1C9883E-9D71-4B93-AC31-DE587ECB3D8C}"/>
          </ac:spMkLst>
        </pc:spChg>
        <pc:spChg chg="add mod">
          <ac:chgData name="Fetgatter, Jessica" userId="438d2b8a-8bf9-4af0-a634-c40e449640ab" providerId="ADAL" clId="{FA32B42B-DBD6-4BBC-BD24-8754B870711A}" dt="2023-06-26T14:00:28.001" v="1801" actId="1076"/>
          <ac:spMkLst>
            <pc:docMk/>
            <pc:sldMk cId="2216643946" sldId="529"/>
            <ac:spMk id="4" creationId="{7FF608AF-B007-4750-995D-BEF05CDDD4AB}"/>
          </ac:spMkLst>
        </pc:spChg>
      </pc:sldChg>
      <pc:sldChg chg="modSp mod">
        <pc:chgData name="Fetgatter, Jessica" userId="438d2b8a-8bf9-4af0-a634-c40e449640ab" providerId="ADAL" clId="{FA32B42B-DBD6-4BBC-BD24-8754B870711A}" dt="2023-06-26T20:52:13.637" v="2190" actId="1076"/>
        <pc:sldMkLst>
          <pc:docMk/>
          <pc:sldMk cId="3622203799" sldId="530"/>
        </pc:sldMkLst>
        <pc:spChg chg="mod">
          <ac:chgData name="Fetgatter, Jessica" userId="438d2b8a-8bf9-4af0-a634-c40e449640ab" providerId="ADAL" clId="{FA32B42B-DBD6-4BBC-BD24-8754B870711A}" dt="2023-06-26T13:28:31.515" v="1734" actId="113"/>
          <ac:spMkLst>
            <pc:docMk/>
            <pc:sldMk cId="3622203799" sldId="530"/>
            <ac:spMk id="2" creationId="{5D217CE6-4F28-4BEA-91B1-C1BC2D47BEC2}"/>
          </ac:spMkLst>
        </pc:spChg>
        <pc:spChg chg="mod">
          <ac:chgData name="Fetgatter, Jessica" userId="438d2b8a-8bf9-4af0-a634-c40e449640ab" providerId="ADAL" clId="{FA32B42B-DBD6-4BBC-BD24-8754B870711A}" dt="2023-06-26T20:52:13.637" v="2190" actId="1076"/>
          <ac:spMkLst>
            <pc:docMk/>
            <pc:sldMk cId="3622203799" sldId="530"/>
            <ac:spMk id="4" creationId="{8371C038-7AF7-4C44-8F9B-4F5E96BE27F6}"/>
          </ac:spMkLst>
        </pc:spChg>
      </pc:sldChg>
      <pc:sldChg chg="addSp delSp modSp mod modNotesTx">
        <pc:chgData name="Fetgatter, Jessica" userId="438d2b8a-8bf9-4af0-a634-c40e449640ab" providerId="ADAL" clId="{FA32B42B-DBD6-4BBC-BD24-8754B870711A}" dt="2023-06-26T00:44:27.335" v="1725" actId="20577"/>
        <pc:sldMkLst>
          <pc:docMk/>
          <pc:sldMk cId="3665708132" sldId="535"/>
        </pc:sldMkLst>
        <pc:graphicFrameChg chg="add mod modGraphic">
          <ac:chgData name="Fetgatter, Jessica" userId="438d2b8a-8bf9-4af0-a634-c40e449640ab" providerId="ADAL" clId="{FA32B42B-DBD6-4BBC-BD24-8754B870711A}" dt="2023-06-26T00:41:53.533" v="1716" actId="1076"/>
          <ac:graphicFrameMkLst>
            <pc:docMk/>
            <pc:sldMk cId="3665708132" sldId="535"/>
            <ac:graphicFrameMk id="2" creationId="{9EBFE02A-700A-4FD8-9F31-76A9CE43D950}"/>
          </ac:graphicFrameMkLst>
        </pc:graphicFrameChg>
        <pc:graphicFrameChg chg="del">
          <ac:chgData name="Fetgatter, Jessica" userId="438d2b8a-8bf9-4af0-a634-c40e449640ab" providerId="ADAL" clId="{FA32B42B-DBD6-4BBC-BD24-8754B870711A}" dt="2023-06-22T18:29:28.750" v="1308" actId="478"/>
          <ac:graphicFrameMkLst>
            <pc:docMk/>
            <pc:sldMk cId="3665708132" sldId="535"/>
            <ac:graphicFrameMk id="2" creationId="{A8CA72B8-EED7-419C-9726-C36A03210D45}"/>
          </ac:graphicFrameMkLst>
        </pc:graphicFrameChg>
        <pc:graphicFrameChg chg="add del mod modGraphic">
          <ac:chgData name="Fetgatter, Jessica" userId="438d2b8a-8bf9-4af0-a634-c40e449640ab" providerId="ADAL" clId="{FA32B42B-DBD6-4BBC-BD24-8754B870711A}" dt="2023-06-22T20:01:52.778" v="1334" actId="478"/>
          <ac:graphicFrameMkLst>
            <pc:docMk/>
            <pc:sldMk cId="3665708132" sldId="535"/>
            <ac:graphicFrameMk id="3" creationId="{04793D25-10CE-4ACE-A4F7-095BFE7B227A}"/>
          </ac:graphicFrameMkLst>
        </pc:graphicFrameChg>
        <pc:graphicFrameChg chg="add del mod modGraphic">
          <ac:chgData name="Fetgatter, Jessica" userId="438d2b8a-8bf9-4af0-a634-c40e449640ab" providerId="ADAL" clId="{FA32B42B-DBD6-4BBC-BD24-8754B870711A}" dt="2023-06-22T20:16:23.749" v="1344" actId="478"/>
          <ac:graphicFrameMkLst>
            <pc:docMk/>
            <pc:sldMk cId="3665708132" sldId="535"/>
            <ac:graphicFrameMk id="5" creationId="{43BE32F4-4CAF-419F-B5BA-C8116254F8ED}"/>
          </ac:graphicFrameMkLst>
        </pc:graphicFrameChg>
        <pc:graphicFrameChg chg="add del mod modGraphic">
          <ac:chgData name="Fetgatter, Jessica" userId="438d2b8a-8bf9-4af0-a634-c40e449640ab" providerId="ADAL" clId="{FA32B42B-DBD6-4BBC-BD24-8754B870711A}" dt="2023-06-26T00:40:29.545" v="1707" actId="478"/>
          <ac:graphicFrameMkLst>
            <pc:docMk/>
            <pc:sldMk cId="3665708132" sldId="535"/>
            <ac:graphicFrameMk id="6" creationId="{19B3B4F8-0D9F-40C5-A912-5B55CAC55EE0}"/>
          </ac:graphicFrameMkLst>
        </pc:graphicFrameChg>
      </pc:sldChg>
      <pc:sldChg chg="delSp modSp mod">
        <pc:chgData name="Fetgatter, Jessica" userId="438d2b8a-8bf9-4af0-a634-c40e449640ab" providerId="ADAL" clId="{FA32B42B-DBD6-4BBC-BD24-8754B870711A}" dt="2023-06-26T20:51:49.636" v="2187" actId="255"/>
        <pc:sldMkLst>
          <pc:docMk/>
          <pc:sldMk cId="2382194563" sldId="536"/>
        </pc:sldMkLst>
        <pc:spChg chg="mod">
          <ac:chgData name="Fetgatter, Jessica" userId="438d2b8a-8bf9-4af0-a634-c40e449640ab" providerId="ADAL" clId="{FA32B42B-DBD6-4BBC-BD24-8754B870711A}" dt="2023-06-26T20:51:39.908" v="2186" actId="255"/>
          <ac:spMkLst>
            <pc:docMk/>
            <pc:sldMk cId="2382194563" sldId="536"/>
            <ac:spMk id="5" creationId="{32E49B99-FBBA-41F1-9589-2A7974ABD59D}"/>
          </ac:spMkLst>
        </pc:spChg>
        <pc:spChg chg="del mod">
          <ac:chgData name="Fetgatter, Jessica" userId="438d2b8a-8bf9-4af0-a634-c40e449640ab" providerId="ADAL" clId="{FA32B42B-DBD6-4BBC-BD24-8754B870711A}" dt="2023-06-22T17:22:25.208" v="704" actId="478"/>
          <ac:spMkLst>
            <pc:docMk/>
            <pc:sldMk cId="2382194563" sldId="536"/>
            <ac:spMk id="6" creationId="{F4017D31-33B0-48BD-A08C-CE3CA9448556}"/>
          </ac:spMkLst>
        </pc:spChg>
        <pc:spChg chg="del">
          <ac:chgData name="Fetgatter, Jessica" userId="438d2b8a-8bf9-4af0-a634-c40e449640ab" providerId="ADAL" clId="{FA32B42B-DBD6-4BBC-BD24-8754B870711A}" dt="2023-06-22T17:22:21.657" v="702" actId="478"/>
          <ac:spMkLst>
            <pc:docMk/>
            <pc:sldMk cId="2382194563" sldId="536"/>
            <ac:spMk id="7" creationId="{0164C321-21E6-4E2E-97F7-08F0140D5CB0}"/>
          </ac:spMkLst>
        </pc:spChg>
        <pc:spChg chg="mod">
          <ac:chgData name="Fetgatter, Jessica" userId="438d2b8a-8bf9-4af0-a634-c40e449640ab" providerId="ADAL" clId="{FA32B42B-DBD6-4BBC-BD24-8754B870711A}" dt="2023-06-26T20:51:49.636" v="2187" actId="255"/>
          <ac:spMkLst>
            <pc:docMk/>
            <pc:sldMk cId="2382194563" sldId="536"/>
            <ac:spMk id="9" creationId="{C23D4CC3-9C2B-438F-97FD-55CD14DDAE5C}"/>
          </ac:spMkLst>
        </pc:spChg>
      </pc:sldChg>
      <pc:sldChg chg="modSp mod modNotesTx">
        <pc:chgData name="Fetgatter, Jessica" userId="438d2b8a-8bf9-4af0-a634-c40e449640ab" providerId="ADAL" clId="{FA32B42B-DBD6-4BBC-BD24-8754B870711A}" dt="2023-06-26T20:54:02.270" v="2213" actId="20577"/>
        <pc:sldMkLst>
          <pc:docMk/>
          <pc:sldMk cId="846812268" sldId="551"/>
        </pc:sldMkLst>
        <pc:spChg chg="mod">
          <ac:chgData name="Fetgatter, Jessica" userId="438d2b8a-8bf9-4af0-a634-c40e449640ab" providerId="ADAL" clId="{FA32B42B-DBD6-4BBC-BD24-8754B870711A}" dt="2023-06-26T20:54:02.270" v="2213" actId="20577"/>
          <ac:spMkLst>
            <pc:docMk/>
            <pc:sldMk cId="846812268" sldId="551"/>
            <ac:spMk id="2" creationId="{A8495551-3FB8-45C2-B750-B43A1EEFDF98}"/>
          </ac:spMkLst>
        </pc:spChg>
      </pc:sldChg>
      <pc:sldChg chg="modNotesTx">
        <pc:chgData name="Fetgatter, Jessica" userId="438d2b8a-8bf9-4af0-a634-c40e449640ab" providerId="ADAL" clId="{FA32B42B-DBD6-4BBC-BD24-8754B870711A}" dt="2023-06-22T16:28:49.664" v="611" actId="20577"/>
        <pc:sldMkLst>
          <pc:docMk/>
          <pc:sldMk cId="507443708" sldId="558"/>
        </pc:sldMkLst>
      </pc:sldChg>
      <pc:sldChg chg="modNotesTx">
        <pc:chgData name="Fetgatter, Jessica" userId="438d2b8a-8bf9-4af0-a634-c40e449640ab" providerId="ADAL" clId="{FA32B42B-DBD6-4BBC-BD24-8754B870711A}" dt="2023-06-22T16:35:12.685" v="653" actId="20577"/>
        <pc:sldMkLst>
          <pc:docMk/>
          <pc:sldMk cId="2441061411" sldId="559"/>
        </pc:sldMkLst>
      </pc:sldChg>
      <pc:sldChg chg="del">
        <pc:chgData name="Fetgatter, Jessica" userId="438d2b8a-8bf9-4af0-a634-c40e449640ab" providerId="ADAL" clId="{FA32B42B-DBD6-4BBC-BD24-8754B870711A}" dt="2023-06-26T14:33:50.529" v="1803"/>
        <pc:sldMkLst>
          <pc:docMk/>
          <pc:sldMk cId="3507901064" sldId="564"/>
        </pc:sldMkLst>
      </pc:sldChg>
      <pc:sldChg chg="modSp mod">
        <pc:chgData name="Fetgatter, Jessica" userId="438d2b8a-8bf9-4af0-a634-c40e449640ab" providerId="ADAL" clId="{FA32B42B-DBD6-4BBC-BD24-8754B870711A}" dt="2023-06-26T20:50:22.613" v="2176" actId="1076"/>
        <pc:sldMkLst>
          <pc:docMk/>
          <pc:sldMk cId="3237921416" sldId="569"/>
        </pc:sldMkLst>
        <pc:spChg chg="mod">
          <ac:chgData name="Fetgatter, Jessica" userId="438d2b8a-8bf9-4af0-a634-c40e449640ab" providerId="ADAL" clId="{FA32B42B-DBD6-4BBC-BD24-8754B870711A}" dt="2023-06-26T20:50:22.613" v="2176" actId="1076"/>
          <ac:spMkLst>
            <pc:docMk/>
            <pc:sldMk cId="3237921416" sldId="569"/>
            <ac:spMk id="4" creationId="{92E35249-6FE7-4CE2-BA44-6A3A415409D4}"/>
          </ac:spMkLst>
        </pc:spChg>
      </pc:sldChg>
      <pc:sldMasterChg chg="delSldLayout">
        <pc:chgData name="Fetgatter, Jessica" userId="438d2b8a-8bf9-4af0-a634-c40e449640ab" providerId="ADAL" clId="{FA32B42B-DBD6-4BBC-BD24-8754B870711A}" dt="2023-06-22T15:44:40.879" v="36" actId="2696"/>
        <pc:sldMasterMkLst>
          <pc:docMk/>
          <pc:sldMasterMk cId="1166723968" sldId="2147483744"/>
        </pc:sldMasterMkLst>
        <pc:sldLayoutChg chg="del">
          <pc:chgData name="Fetgatter, Jessica" userId="438d2b8a-8bf9-4af0-a634-c40e449640ab" providerId="ADAL" clId="{FA32B42B-DBD6-4BBC-BD24-8754B870711A}" dt="2023-06-22T15:44:40.879" v="36" actId="2696"/>
          <pc:sldLayoutMkLst>
            <pc:docMk/>
            <pc:sldMasterMk cId="1166723968" sldId="2147483744"/>
            <pc:sldLayoutMk cId="390439016" sldId="2147483772"/>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freshfromflorida-my.sharepoint.com/personal/corinne_hermle_fdacs_gov/Documents/Desktop/WPP/1_FDEP_TMDL_BMAP/BMAPs/Annual%20BMAP%20meetings_OAWP%20Updates/2023/2023.06.27_Orange%20Creek%20BMAP/2023_OrangeCreek_SummaryTabl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https://freshfromflorida-my.sharepoint.com/personal/corinne_hermle_fdacs_gov/Documents/Desktop/WPP/1_FDEP_TMDL_BMAP/BMAPs/Annual%20BMAP%20meetings_OAWP%20Updates/2023/2023.06.27_Orange%20Creek%20BMAP/2023_OrangeCreek_SummaryTable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https://freshfromflorida-my.sharepoint.com/personal/corinne_hermle_fdacs_gov/Documents/Desktop/WPP/1_FDEP_TMDL_BMAP/BMAPs/Annual%20BMAP%20meetings_OAWP%20Updates/2023/2023.06.27_Orange%20Creek%20BMAP/2023_OrangeCreek_SummaryTables.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freshfromflorida-my.sharepoint.com/personal/corinne_hermle_fdacs_gov/Documents/Desktop/WPP/1_FDEP_TMDL_BMAP/BMAPs/Annual%20BMAP%20meetings_OAWP%20Updates/2023/2023.06.27_Orange%20Creek%20BMAP/2023_OrangeCreek_SummaryTables.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b="0" i="0" u="none" strike="noStrike" baseline="0">
                <a:solidFill>
                  <a:schemeClr val="tx1"/>
                </a:solidFill>
                <a:effectLst/>
              </a:rPr>
              <a:t>Non-Ag Acres vs. </a:t>
            </a:r>
          </a:p>
          <a:p>
            <a:pPr>
              <a:defRPr sz="1600">
                <a:solidFill>
                  <a:schemeClr val="tx1"/>
                </a:solidFill>
              </a:defRPr>
            </a:pPr>
            <a:r>
              <a:rPr lang="en-US" sz="1600" b="0" i="0" u="none" strike="noStrike" baseline="0">
                <a:solidFill>
                  <a:schemeClr val="tx1"/>
                </a:solidFill>
                <a:effectLst/>
              </a:rPr>
              <a:t>Ag Acres</a:t>
            </a:r>
            <a:endParaRPr lang="en-US" sz="1600">
              <a:solidFill>
                <a:schemeClr val="tx1"/>
              </a:solidFill>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1781846855634215"/>
          <c:y val="0.19842169728783901"/>
          <c:w val="0.53899605690642816"/>
          <c:h val="0.7726515549192714"/>
        </c:manualLayout>
      </c:layout>
      <c:pieChart>
        <c:varyColors val="1"/>
        <c:ser>
          <c:idx val="0"/>
          <c:order val="0"/>
          <c:explosion val="11"/>
          <c:dPt>
            <c:idx val="0"/>
            <c:bubble3D val="0"/>
            <c:explosion val="3"/>
            <c:spPr>
              <a:solidFill>
                <a:srgbClr val="BCBCBC"/>
              </a:solidFill>
              <a:ln w="19050">
                <a:solidFill>
                  <a:schemeClr val="lt1"/>
                </a:solidFill>
              </a:ln>
              <a:effectLst/>
            </c:spPr>
            <c:extLst>
              <c:ext xmlns:c16="http://schemas.microsoft.com/office/drawing/2014/chart" uri="{C3380CC4-5D6E-409C-BE32-E72D297353CC}">
                <c16:uniqueId val="{00000001-1A94-461C-87E3-F22AA5764E5D}"/>
              </c:ext>
            </c:extLst>
          </c:dPt>
          <c:dPt>
            <c:idx val="1"/>
            <c:bubble3D val="0"/>
            <c:spPr>
              <a:solidFill>
                <a:srgbClr val="40715C"/>
              </a:solidFill>
              <a:ln w="19050">
                <a:solidFill>
                  <a:schemeClr val="lt1"/>
                </a:solidFill>
              </a:ln>
              <a:effectLst/>
            </c:spPr>
            <c:extLst>
              <c:ext xmlns:c16="http://schemas.microsoft.com/office/drawing/2014/chart" uri="{C3380CC4-5D6E-409C-BE32-E72D297353CC}">
                <c16:uniqueId val="{00000003-1A94-461C-87E3-F22AA5764E5D}"/>
              </c:ext>
            </c:extLst>
          </c:dPt>
          <c:dLbls>
            <c:dLbl>
              <c:idx val="0"/>
              <c:layout>
                <c:manualLayout>
                  <c:x val="0.14282656358296641"/>
                  <c:y val="-2.6860415175375806E-2"/>
                </c:manualLayout>
              </c:layout>
              <c:tx>
                <c:rich>
                  <a:bodyPr/>
                  <a:lstStyle/>
                  <a:p>
                    <a:r>
                      <a:rPr lang="en-US"/>
                      <a:t>82%</a:t>
                    </a:r>
                  </a:p>
                </c:rich>
              </c:tx>
              <c:showLegendKey val="0"/>
              <c:showVal val="1"/>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1-1A94-461C-87E3-F22AA5764E5D}"/>
                </c:ext>
              </c:extLst>
            </c:dLbl>
            <c:dLbl>
              <c:idx val="1"/>
              <c:tx>
                <c:rich>
                  <a:bodyPr/>
                  <a:lstStyle/>
                  <a:p>
                    <a:r>
                      <a:rPr lang="en-US"/>
                      <a:t>18%</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1A94-461C-87E3-F22AA5764E5D}"/>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multiLvlStrRef>
              <c:f>AnnualMtgCharts!$B$18:$C$19</c:f>
              <c:multiLvlStrCache>
                <c:ptCount val="2"/>
                <c:lvl>
                  <c:pt idx="0">
                    <c:v>FSAID Agricultural Acres</c:v>
                  </c:pt>
                  <c:pt idx="1">
                    <c:v>68,515</c:v>
                  </c:pt>
                </c:lvl>
                <c:lvl>
                  <c:pt idx="0">
                    <c:v>Non-Agricultural Acres</c:v>
                  </c:pt>
                  <c:pt idx="1">
                    <c:v>316,754</c:v>
                  </c:pt>
                </c:lvl>
              </c:multiLvlStrCache>
            </c:multiLvlStrRef>
          </c:cat>
          <c:val>
            <c:numLit>
              <c:formatCode>General</c:formatCode>
              <c:ptCount val="2"/>
              <c:pt idx="0">
                <c:v>562000.37844899995</c:v>
              </c:pt>
              <c:pt idx="1">
                <c:v>101046.694478</c:v>
              </c:pt>
            </c:numLit>
          </c:val>
          <c:extLst>
            <c:ext xmlns:c16="http://schemas.microsoft.com/office/drawing/2014/chart" uri="{C3380CC4-5D6E-409C-BE32-E72D297353CC}">
              <c16:uniqueId val="{00000004-1A94-461C-87E3-F22AA5764E5D}"/>
            </c:ext>
          </c:extLst>
        </c:ser>
        <c:dLbls>
          <c:showLegendKey val="0"/>
          <c:showVal val="0"/>
          <c:showCatName val="0"/>
          <c:showSerName val="0"/>
          <c:showPercent val="0"/>
          <c:showBubbleSize val="0"/>
          <c:showLeaderLines val="1"/>
        </c:dLbls>
        <c:firstSliceAng val="118"/>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dirty="0">
                <a:solidFill>
                  <a:schemeClr val="tx1"/>
                </a:solidFill>
                <a:effectLst/>
              </a:rPr>
              <a:t>Enrolled Ag Acres vs. </a:t>
            </a:r>
          </a:p>
          <a:p>
            <a:pPr>
              <a:defRPr sz="1600">
                <a:solidFill>
                  <a:schemeClr val="tx1"/>
                </a:solidFill>
              </a:defRPr>
            </a:pPr>
            <a:r>
              <a:rPr lang="en-US" sz="1600" dirty="0">
                <a:solidFill>
                  <a:schemeClr val="tx1"/>
                </a:solidFill>
                <a:effectLst/>
              </a:rPr>
              <a:t>Remaining Ag Acres</a:t>
            </a:r>
          </a:p>
        </c:rich>
      </c:tx>
      <c:layout>
        <c:manualLayout>
          <c:xMode val="edge"/>
          <c:yMode val="edge"/>
          <c:x val="0.31096805256030896"/>
          <c:y val="7.9743494688957667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3214704849791865"/>
          <c:y val="0.2413048195712387"/>
          <c:w val="0.49239380109333458"/>
          <c:h val="0.61646367865908347"/>
        </c:manualLayout>
      </c:layout>
      <c:pieChart>
        <c:varyColors val="1"/>
        <c:ser>
          <c:idx val="0"/>
          <c:order val="0"/>
          <c:explosion val="17"/>
          <c:dPt>
            <c:idx val="0"/>
            <c:bubble3D val="0"/>
            <c:explosion val="7"/>
            <c:spPr>
              <a:solidFill>
                <a:srgbClr val="00854B"/>
              </a:solidFill>
              <a:ln w="19050">
                <a:solidFill>
                  <a:schemeClr val="lt1"/>
                </a:solidFill>
              </a:ln>
              <a:effectLst/>
            </c:spPr>
            <c:extLst>
              <c:ext xmlns:c16="http://schemas.microsoft.com/office/drawing/2014/chart" uri="{C3380CC4-5D6E-409C-BE32-E72D297353CC}">
                <c16:uniqueId val="{00000001-0FF1-4D16-8769-EE2B21511042}"/>
              </c:ext>
            </c:extLst>
          </c:dPt>
          <c:dPt>
            <c:idx val="1"/>
            <c:bubble3D val="0"/>
            <c:explosion val="3"/>
            <c:spPr>
              <a:solidFill>
                <a:srgbClr val="FFEC68">
                  <a:alpha val="94118"/>
                </a:srgbClr>
              </a:solidFill>
              <a:ln w="19050">
                <a:solidFill>
                  <a:schemeClr val="lt1"/>
                </a:solidFill>
              </a:ln>
              <a:effectLst/>
            </c:spPr>
            <c:extLst>
              <c:ext xmlns:c16="http://schemas.microsoft.com/office/drawing/2014/chart" uri="{C3380CC4-5D6E-409C-BE32-E72D297353CC}">
                <c16:uniqueId val="{00000003-0FF1-4D16-8769-EE2B21511042}"/>
              </c:ext>
            </c:extLst>
          </c:dPt>
          <c:dLbls>
            <c:dLbl>
              <c:idx val="0"/>
              <c:layout>
                <c:manualLayout>
                  <c:x val="0.10507106675359848"/>
                  <c:y val="-4.201088228704845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FF1-4D16-8769-EE2B21511042}"/>
                </c:ext>
              </c:extLst>
            </c:dLbl>
            <c:dLbl>
              <c:idx val="1"/>
              <c:layout>
                <c:manualLayout>
                  <c:x val="-0.10507066552986609"/>
                  <c:y val="2.4477108719392255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FF1-4D16-8769-EE2B21511042}"/>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AnnualMtgCharts!$B$38:$C$38</c:f>
              <c:strCache>
                <c:ptCount val="2"/>
                <c:pt idx="0">
                  <c:v>FSAID AG Acres Enrolled </c:v>
                </c:pt>
                <c:pt idx="1">
                  <c:v>FSAID Remaining to be enrolled</c:v>
                </c:pt>
              </c:strCache>
            </c:strRef>
          </c:cat>
          <c:val>
            <c:numRef>
              <c:f>AnnualMtgCharts!$B$39:$C$39</c:f>
              <c:numCache>
                <c:formatCode>#,##0</c:formatCode>
                <c:ptCount val="2"/>
                <c:pt idx="0">
                  <c:v>26514</c:v>
                </c:pt>
                <c:pt idx="1">
                  <c:v>41982.799104500002</c:v>
                </c:pt>
              </c:numCache>
            </c:numRef>
          </c:val>
          <c:extLst>
            <c:ext xmlns:c16="http://schemas.microsoft.com/office/drawing/2014/chart" uri="{C3380CC4-5D6E-409C-BE32-E72D297353CC}">
              <c16:uniqueId val="{00000004-0FF1-4D16-8769-EE2B21511042}"/>
            </c:ext>
          </c:extLst>
        </c:ser>
        <c:dLbls>
          <c:showLegendKey val="0"/>
          <c:showVal val="0"/>
          <c:showCatName val="0"/>
          <c:showSerName val="0"/>
          <c:showPercent val="0"/>
          <c:showBubbleSize val="0"/>
          <c:showLeaderLines val="1"/>
        </c:dLbls>
        <c:firstSliceAng val="195"/>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b="0" i="0" baseline="0">
                <a:solidFill>
                  <a:schemeClr val="tx1"/>
                </a:solidFill>
                <a:effectLst/>
              </a:rPr>
              <a:t>Unlikely Enrollable Acres vs.</a:t>
            </a:r>
            <a:endParaRPr lang="en-US" sz="1600">
              <a:solidFill>
                <a:schemeClr val="tx1"/>
              </a:solidFill>
              <a:effectLst/>
            </a:endParaRPr>
          </a:p>
          <a:p>
            <a:pPr>
              <a:defRPr sz="1600">
                <a:solidFill>
                  <a:schemeClr val="tx1"/>
                </a:solidFill>
              </a:defRPr>
            </a:pPr>
            <a:r>
              <a:rPr lang="en-US" sz="1600" b="0" i="0" baseline="0">
                <a:solidFill>
                  <a:schemeClr val="tx1"/>
                </a:solidFill>
                <a:effectLst/>
              </a:rPr>
              <a:t>Potentially Enrollable Acres</a:t>
            </a:r>
            <a:endParaRPr lang="en-US" sz="1600">
              <a:solidFill>
                <a:schemeClr val="tx1"/>
              </a:solidFill>
            </a:endParaRPr>
          </a:p>
        </c:rich>
      </c:tx>
      <c:layout>
        <c:manualLayout>
          <c:xMode val="edge"/>
          <c:yMode val="edge"/>
          <c:x val="0.19881314498620681"/>
          <c:y val="7.3477878398581983E-2"/>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4057128073136563"/>
          <c:y val="0.28841303298746485"/>
          <c:w val="0.4499069630790325"/>
          <c:h val="0.56662279208048394"/>
        </c:manualLayout>
      </c:layout>
      <c:pieChart>
        <c:varyColors val="1"/>
        <c:ser>
          <c:idx val="0"/>
          <c:order val="0"/>
          <c:spPr>
            <a:solidFill>
              <a:srgbClr val="ADDC7C"/>
            </a:solidFill>
          </c:spPr>
          <c:dPt>
            <c:idx val="0"/>
            <c:bubble3D val="0"/>
            <c:explosion val="11"/>
            <c:spPr>
              <a:solidFill>
                <a:srgbClr val="ADDC7C"/>
              </a:solidFill>
              <a:ln w="19050">
                <a:solidFill>
                  <a:schemeClr val="lt1"/>
                </a:solidFill>
              </a:ln>
              <a:effectLst/>
            </c:spPr>
            <c:extLst>
              <c:ext xmlns:c16="http://schemas.microsoft.com/office/drawing/2014/chart" uri="{C3380CC4-5D6E-409C-BE32-E72D297353CC}">
                <c16:uniqueId val="{00000001-A528-405E-A6B3-F48EA60C39F9}"/>
              </c:ext>
            </c:extLst>
          </c:dPt>
          <c:dPt>
            <c:idx val="1"/>
            <c:bubble3D val="0"/>
            <c:spPr>
              <a:solidFill>
                <a:srgbClr val="C6B640"/>
              </a:solidFill>
              <a:ln w="19050">
                <a:solidFill>
                  <a:schemeClr val="lt1"/>
                </a:solidFill>
              </a:ln>
              <a:effectLst/>
            </c:spPr>
            <c:extLst>
              <c:ext xmlns:c16="http://schemas.microsoft.com/office/drawing/2014/chart" uri="{C3380CC4-5D6E-409C-BE32-E72D297353CC}">
                <c16:uniqueId val="{00000003-A528-405E-A6B3-F48EA60C39F9}"/>
              </c:ext>
            </c:extLst>
          </c:dPt>
          <c:dLbls>
            <c:dLbl>
              <c:idx val="0"/>
              <c:layout>
                <c:manualLayout>
                  <c:x val="-0.10958362767357165"/>
                  <c:y val="-6.3998074953221629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A528-405E-A6B3-F48EA60C39F9}"/>
                </c:ext>
              </c:extLst>
            </c:dLbl>
            <c:dLbl>
              <c:idx val="1"/>
              <c:layout>
                <c:manualLayout>
                  <c:x val="0.12082135178020943"/>
                  <c:y val="7.417978411599722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A528-405E-A6B3-F48EA60C39F9}"/>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AnnualMtgCharts!$C$58:$D$58</c:f>
              <c:strCache>
                <c:ptCount val="2"/>
                <c:pt idx="0">
                  <c:v>Potentially Enrollable</c:v>
                </c:pt>
                <c:pt idx="1">
                  <c:v>Unlikely Enrollable</c:v>
                </c:pt>
              </c:strCache>
            </c:strRef>
          </c:cat>
          <c:val>
            <c:numRef>
              <c:f>AnnualMtgCharts!$C$59:$D$59</c:f>
              <c:numCache>
                <c:formatCode>#,##0</c:formatCode>
                <c:ptCount val="2"/>
                <c:pt idx="0">
                  <c:v>25972.751881299999</c:v>
                </c:pt>
                <c:pt idx="1">
                  <c:v>13387.714709543001</c:v>
                </c:pt>
              </c:numCache>
            </c:numRef>
          </c:val>
          <c:extLst>
            <c:ext xmlns:c16="http://schemas.microsoft.com/office/drawing/2014/chart" uri="{C3380CC4-5D6E-409C-BE32-E72D297353CC}">
              <c16:uniqueId val="{00000004-A528-405E-A6B3-F48EA60C39F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r>
              <a:rPr lang="en-US" sz="1800" b="1" i="0" baseline="0">
                <a:solidFill>
                  <a:schemeClr val="tx1"/>
                </a:solidFill>
                <a:effectLst/>
              </a:rPr>
              <a:t>Remaining Acreage:</a:t>
            </a:r>
          </a:p>
          <a:p>
            <a:pPr marL="0" marR="0" lvl="0" indent="0" algn="ctr" defTabSz="914400" rtl="0" eaLnBrk="1" fontAlgn="auto" latinLnBrk="0" hangingPunct="1">
              <a:lnSpc>
                <a:spcPct val="100000"/>
              </a:lnSpc>
              <a:spcBef>
                <a:spcPts val="0"/>
              </a:spcBef>
              <a:spcAft>
                <a:spcPts val="0"/>
              </a:spcAft>
              <a:buClrTx/>
              <a:buSzTx/>
              <a:buFontTx/>
              <a:buNone/>
              <a:tabLst/>
              <a:defRPr>
                <a:solidFill>
                  <a:schemeClr val="tx1"/>
                </a:solidFill>
              </a:defRPr>
            </a:pPr>
            <a:r>
              <a:rPr lang="en-US" sz="1800" b="1" i="0" baseline="0">
                <a:solidFill>
                  <a:schemeClr val="tx1"/>
                </a:solidFill>
                <a:effectLst/>
              </a:rPr>
              <a:t>Unlikely Ag Breakdown</a:t>
            </a:r>
            <a:endParaRPr lang="en-US">
              <a:solidFill>
                <a:schemeClr val="tx1"/>
              </a:solidFill>
              <a:effectLst/>
            </a:endParaRPr>
          </a:p>
        </c:rich>
      </c:tx>
      <c:overlay val="0"/>
      <c:spPr>
        <a:noFill/>
        <a:ln>
          <a:noFill/>
        </a:ln>
        <a:effectLst/>
      </c:spPr>
      <c:txPr>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8555822040892722"/>
          <c:y val="0.17347007435276385"/>
          <c:w val="0.69502681644628683"/>
          <c:h val="0.79945781901354251"/>
        </c:manualLayout>
      </c:layout>
      <c:pieChart>
        <c:varyColors val="1"/>
        <c:ser>
          <c:idx val="0"/>
          <c:order val="0"/>
          <c:spPr>
            <a:solidFill>
              <a:srgbClr val="97DCF3"/>
            </a:solidFill>
          </c:spPr>
          <c:dPt>
            <c:idx val="0"/>
            <c:bubble3D val="0"/>
            <c:spPr>
              <a:solidFill>
                <a:srgbClr val="92D050"/>
              </a:solidFill>
              <a:ln w="19050">
                <a:solidFill>
                  <a:schemeClr val="lt1"/>
                </a:solidFill>
              </a:ln>
              <a:effectLst/>
            </c:spPr>
            <c:extLst>
              <c:ext xmlns:c16="http://schemas.microsoft.com/office/drawing/2014/chart" uri="{C3380CC4-5D6E-409C-BE32-E72D297353CC}">
                <c16:uniqueId val="{00000001-8663-4092-AFB9-FF662476CAAD}"/>
              </c:ext>
            </c:extLst>
          </c:dPt>
          <c:dPt>
            <c:idx val="1"/>
            <c:bubble3D val="0"/>
            <c:spPr>
              <a:solidFill>
                <a:srgbClr val="FFEC68"/>
              </a:solidFill>
              <a:ln w="19050">
                <a:solidFill>
                  <a:schemeClr val="lt1"/>
                </a:solidFill>
              </a:ln>
              <a:effectLst/>
            </c:spPr>
            <c:extLst>
              <c:ext xmlns:c16="http://schemas.microsoft.com/office/drawing/2014/chart" uri="{C3380CC4-5D6E-409C-BE32-E72D297353CC}">
                <c16:uniqueId val="{00000003-8663-4092-AFB9-FF662476CAAD}"/>
              </c:ext>
            </c:extLst>
          </c:dPt>
          <c:dPt>
            <c:idx val="2"/>
            <c:bubble3D val="0"/>
            <c:spPr>
              <a:solidFill>
                <a:srgbClr val="97DCF3"/>
              </a:solidFill>
              <a:ln w="19050">
                <a:solidFill>
                  <a:schemeClr val="lt1"/>
                </a:solidFill>
              </a:ln>
              <a:effectLst/>
            </c:spPr>
            <c:extLst>
              <c:ext xmlns:c16="http://schemas.microsoft.com/office/drawing/2014/chart" uri="{C3380CC4-5D6E-409C-BE32-E72D297353CC}">
                <c16:uniqueId val="{00000005-8663-4092-AFB9-FF662476CAAD}"/>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AnnualMtgCharts!$D$80:$F$80</c:f>
              <c:strCache>
                <c:ptCount val="3"/>
                <c:pt idx="0">
                  <c:v>Aquaculture &amp; Timberland</c:v>
                </c:pt>
                <c:pt idx="1">
                  <c:v>Not Agriculture</c:v>
                </c:pt>
                <c:pt idx="2">
                  <c:v>Not Enrollable</c:v>
                </c:pt>
              </c:strCache>
            </c:strRef>
          </c:cat>
          <c:val>
            <c:numRef>
              <c:f>AnnualMtgCharts!$D$81:$F$81</c:f>
              <c:numCache>
                <c:formatCode>#,##0</c:formatCode>
                <c:ptCount val="3"/>
                <c:pt idx="0">
                  <c:v>4867.4057459899996</c:v>
                </c:pt>
                <c:pt idx="1">
                  <c:v>6363.6286611630003</c:v>
                </c:pt>
                <c:pt idx="2">
                  <c:v>2156.6803023900002</c:v>
                </c:pt>
              </c:numCache>
            </c:numRef>
          </c:val>
          <c:extLst>
            <c:ext xmlns:c16="http://schemas.microsoft.com/office/drawing/2014/chart" uri="{C3380CC4-5D6E-409C-BE32-E72D297353CC}">
              <c16:uniqueId val="{00000006-8663-4092-AFB9-FF662476CAA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185717039530255"/>
          <c:y val="0.10950086077964649"/>
          <c:w val="0.8481428509233131"/>
          <c:h val="0.71634987603183176"/>
        </c:manualLayout>
      </c:layout>
      <c:barChart>
        <c:barDir val="col"/>
        <c:grouping val="clustered"/>
        <c:varyColors val="0"/>
        <c:ser>
          <c:idx val="1"/>
          <c:order val="0"/>
          <c:tx>
            <c:strRef>
              <c:f>AnnualMtgCharts!$C$109</c:f>
              <c:strCache>
                <c:ptCount val="1"/>
                <c:pt idx="0">
                  <c:v>Total Ag Acres</c:v>
                </c:pt>
              </c:strCache>
            </c:strRef>
          </c:tx>
          <c:spPr>
            <a:solidFill>
              <a:schemeClr val="accent5"/>
            </a:solidFill>
            <a:ln>
              <a:noFill/>
            </a:ln>
            <a:effectLst/>
          </c:spPr>
          <c:invertIfNegative val="0"/>
          <c:dLbls>
            <c:dLbl>
              <c:idx val="0"/>
              <c:tx>
                <c:rich>
                  <a:bodyPr/>
                  <a:lstStyle/>
                  <a:p>
                    <a:fld id="{54F0602C-0493-44E5-A99E-59F7AD2E8CD5}" type="VALUE">
                      <a:rPr lang="en-US"/>
                      <a:pPr/>
                      <a:t>[VALUE]</a:t>
                    </a:fld>
                    <a:r>
                      <a:rPr lang="en-US"/>
                      <a:t> acres</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0457-40D4-9EC5-4CA4794B775D}"/>
                </c:ext>
              </c:extLst>
            </c:dLbl>
            <c:dLbl>
              <c:idx val="1"/>
              <c:tx>
                <c:rich>
                  <a:bodyPr/>
                  <a:lstStyle/>
                  <a:p>
                    <a:fld id="{BEA7CC8B-6ECB-44A4-A950-EE879A1427E1}" type="VALUE">
                      <a:rPr lang="en-US"/>
                      <a:pPr/>
                      <a:t>[VALUE]</a:t>
                    </a:fld>
                    <a:r>
                      <a:rPr lang="en-US"/>
                      <a:t> acres</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0457-40D4-9EC5-4CA4794B775D}"/>
                </c:ext>
              </c:extLst>
            </c:dLbl>
            <c:dLbl>
              <c:idx val="2"/>
              <c:tx>
                <c:rich>
                  <a:bodyPr/>
                  <a:lstStyle/>
                  <a:p>
                    <a:fld id="{2D123DE5-6787-4D6E-9E6D-9B6A80847253}" type="VALUE">
                      <a:rPr lang="en-US"/>
                      <a:pPr/>
                      <a:t>[VALUE]</a:t>
                    </a:fld>
                    <a:r>
                      <a:rPr lang="en-US"/>
                      <a:t> acres</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0457-40D4-9EC5-4CA4794B775D}"/>
                </c:ext>
              </c:extLst>
            </c:dLbl>
            <c:dLbl>
              <c:idx val="3"/>
              <c:tx>
                <c:rich>
                  <a:bodyPr/>
                  <a:lstStyle/>
                  <a:p>
                    <a:fld id="{4724ECA8-7E81-460E-B083-4DF28735972A}" type="VALUE">
                      <a:rPr lang="en-US"/>
                      <a:pPr/>
                      <a:t>[VALUE]</a:t>
                    </a:fld>
                    <a:r>
                      <a:rPr lang="en-US"/>
                      <a:t> acres</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0457-40D4-9EC5-4CA4794B775D}"/>
                </c:ext>
              </c:extLst>
            </c:dLbl>
            <c:dLbl>
              <c:idx val="4"/>
              <c:tx>
                <c:rich>
                  <a:bodyPr/>
                  <a:lstStyle/>
                  <a:p>
                    <a:fld id="{0CD4E1A5-0305-49CD-AC35-B83C50A9C832}" type="VALUE">
                      <a:rPr lang="en-US"/>
                      <a:pPr/>
                      <a:t>[VALUE]</a:t>
                    </a:fld>
                    <a:r>
                      <a:rPr lang="en-US"/>
                      <a:t> acres</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0457-40D4-9EC5-4CA4794B775D}"/>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AnnualMtgCharts!$A$110:$A$115</c:f>
              <c:strCache>
                <c:ptCount val="5"/>
                <c:pt idx="0">
                  <c:v>&lt; 1 acre</c:v>
                </c:pt>
                <c:pt idx="1">
                  <c:v>1 &lt; 25 acres</c:v>
                </c:pt>
                <c:pt idx="2">
                  <c:v>25 - &lt; 50 acres</c:v>
                </c:pt>
                <c:pt idx="3">
                  <c:v>50 - &lt; 250 acres</c:v>
                </c:pt>
                <c:pt idx="4">
                  <c:v>≥ 250 acres</c:v>
                </c:pt>
              </c:strCache>
            </c:strRef>
          </c:cat>
          <c:val>
            <c:numRef>
              <c:f>AnnualMtgCharts!$C$110:$C$115</c:f>
              <c:numCache>
                <c:formatCode>#,##0</c:formatCode>
                <c:ptCount val="6"/>
                <c:pt idx="0">
                  <c:v>18.529480992100002</c:v>
                </c:pt>
                <c:pt idx="1">
                  <c:v>9518.50819692</c:v>
                </c:pt>
                <c:pt idx="2">
                  <c:v>4518.4725738899997</c:v>
                </c:pt>
                <c:pt idx="3">
                  <c:v>7419.2878525699998</c:v>
                </c:pt>
                <c:pt idx="4">
                  <c:v>4497.95377697</c:v>
                </c:pt>
              </c:numCache>
            </c:numRef>
          </c:val>
          <c:extLst>
            <c:ext xmlns:c16="http://schemas.microsoft.com/office/drawing/2014/chart" uri="{C3380CC4-5D6E-409C-BE32-E72D297353CC}">
              <c16:uniqueId val="{00000005-0457-40D4-9EC5-4CA4794B775D}"/>
            </c:ext>
          </c:extLst>
        </c:ser>
        <c:dLbls>
          <c:showLegendKey val="0"/>
          <c:showVal val="0"/>
          <c:showCatName val="0"/>
          <c:showSerName val="0"/>
          <c:showPercent val="0"/>
          <c:showBubbleSize val="0"/>
        </c:dLbls>
        <c:gapWidth val="219"/>
        <c:overlap val="-27"/>
        <c:axId val="696058744"/>
        <c:axId val="696058416"/>
      </c:barChart>
      <c:catAx>
        <c:axId val="696058744"/>
        <c:scaling>
          <c:orientation val="minMax"/>
        </c:scaling>
        <c:delete val="0"/>
        <c:axPos val="b"/>
        <c:title>
          <c:tx>
            <c:rich>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Distribution of Agricultural Acres within Each Parcel</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96058416"/>
        <c:crosses val="autoZero"/>
        <c:auto val="1"/>
        <c:lblAlgn val="ctr"/>
        <c:lblOffset val="100"/>
        <c:noMultiLvlLbl val="0"/>
      </c:catAx>
      <c:valAx>
        <c:axId val="6960584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r>
                  <a:rPr lang="en-US" sz="1800">
                    <a:solidFill>
                      <a:schemeClr val="tx1"/>
                    </a:solidFill>
                  </a:rPr>
                  <a:t>Number of</a:t>
                </a:r>
                <a:r>
                  <a:rPr lang="en-US" sz="1800" baseline="0">
                    <a:solidFill>
                      <a:schemeClr val="tx1"/>
                    </a:solidFill>
                  </a:rPr>
                  <a:t> </a:t>
                </a:r>
                <a:r>
                  <a:rPr lang="en-US" sz="1800" baseline="0" dirty="0">
                    <a:solidFill>
                      <a:schemeClr val="tx1"/>
                    </a:solidFill>
                  </a:rPr>
                  <a:t>Parcels</a:t>
                </a:r>
                <a:endParaRPr lang="en-US" sz="1800" dirty="0">
                  <a:solidFill>
                    <a:schemeClr val="tx1"/>
                  </a:solidFill>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6960587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EC28B3-9F3F-4C95-B551-C5EB691DC3AF}" type="doc">
      <dgm:prSet loTypeId="urn:microsoft.com/office/officeart/2008/layout/NameandTitleOrganizationalChart" loCatId="hierarchy" qsTypeId="urn:microsoft.com/office/officeart/2005/8/quickstyle/simple5" qsCatId="simple" csTypeId="urn:microsoft.com/office/officeart/2005/8/colors/accent0_3" csCatId="mainScheme" phldr="1"/>
      <dgm:spPr/>
      <dgm:t>
        <a:bodyPr/>
        <a:lstStyle/>
        <a:p>
          <a:endParaRPr lang="en-US"/>
        </a:p>
      </dgm:t>
    </dgm:pt>
    <dgm:pt modelId="{7B4BCF57-A994-4E3B-9761-B8E803438B8F}">
      <dgm:prSet phldrT="[Text]"/>
      <dgm:spPr>
        <a:xfrm>
          <a:off x="5600462" y="224806"/>
          <a:ext cx="1258114" cy="651396"/>
        </a:xfrm>
      </dgm:spPr>
      <dgm:t>
        <a:bodyPr/>
        <a:lstStyle/>
        <a:p>
          <a:pPr>
            <a:buNone/>
          </a:pPr>
          <a:r>
            <a:rPr lang="en-US">
              <a:latin typeface="Calibri" panose="020F0502020204030204"/>
              <a:ea typeface="+mn-ea"/>
              <a:cs typeface="+mn-cs"/>
            </a:rPr>
            <a:t>Moira </a:t>
          </a:r>
          <a:r>
            <a:rPr lang="en-US" err="1">
              <a:latin typeface="Calibri" panose="020F0502020204030204"/>
              <a:ea typeface="+mn-ea"/>
              <a:cs typeface="+mn-cs"/>
            </a:rPr>
            <a:t>Homann</a:t>
          </a:r>
          <a:endParaRPr lang="en-US">
            <a:latin typeface="Calibri" panose="020F0502020204030204"/>
            <a:ea typeface="+mn-ea"/>
            <a:cs typeface="+mn-cs"/>
          </a:endParaRPr>
        </a:p>
      </dgm:t>
    </dgm:pt>
    <dgm:pt modelId="{85A2F3A8-3026-4B4B-89F1-C9F830EB657F}" type="parTrans" cxnId="{2971EBCA-6C9D-47EC-894F-F0D6970767D4}">
      <dgm:prSet/>
      <dgm:spPr/>
      <dgm:t>
        <a:bodyPr/>
        <a:lstStyle/>
        <a:p>
          <a:endParaRPr lang="en-US"/>
        </a:p>
      </dgm:t>
    </dgm:pt>
    <dgm:pt modelId="{25E82E40-3D8F-42FF-B46B-9C8F292E4F74}" type="sibTrans" cxnId="{2971EBCA-6C9D-47EC-894F-F0D6970767D4}">
      <dgm:prSet/>
      <dgm:spPr>
        <a:xfrm>
          <a:off x="5852085" y="731447"/>
          <a:ext cx="1132303" cy="217132"/>
        </a:xfrm>
      </dgm:spPr>
      <dgm:t>
        <a:bodyPr/>
        <a:lstStyle/>
        <a:p>
          <a:pPr algn="ctr">
            <a:buNone/>
          </a:pPr>
          <a:r>
            <a:rPr lang="en-US">
              <a:latin typeface="Calibri" panose="020F0502020204030204"/>
              <a:ea typeface="+mn-ea"/>
              <a:cs typeface="+mn-cs"/>
            </a:rPr>
            <a:t>Program Administrator</a:t>
          </a:r>
        </a:p>
      </dgm:t>
    </dgm:pt>
    <dgm:pt modelId="{1410E597-A3CA-4754-8E3A-269B33E83AC9}">
      <dgm:prSet phldrT="[Text]"/>
      <dgm:spPr>
        <a:xfrm>
          <a:off x="2646617" y="3308081"/>
          <a:ext cx="1258114" cy="651396"/>
        </a:xfrm>
      </dgm:spPr>
      <dgm:t>
        <a:bodyPr/>
        <a:lstStyle/>
        <a:p>
          <a:pPr>
            <a:buNone/>
          </a:pPr>
          <a:r>
            <a:rPr lang="en-US">
              <a:latin typeface="Calibri" panose="020F0502020204030204"/>
              <a:ea typeface="+mn-ea"/>
              <a:cs typeface="+mn-cs"/>
            </a:rPr>
            <a:t>Lauren Campbell</a:t>
          </a:r>
        </a:p>
      </dgm:t>
    </dgm:pt>
    <dgm:pt modelId="{45595E10-7496-42EE-9349-A4711B809763}" type="parTrans" cxnId="{8C80C709-876F-45FD-90BF-BA751280E644}">
      <dgm:prSet/>
      <dgm:spPr>
        <a:xfrm>
          <a:off x="3275675" y="2931719"/>
          <a:ext cx="2953844" cy="376362"/>
        </a:xfrm>
      </dgm:spPr>
      <dgm:t>
        <a:bodyPr/>
        <a:lstStyle/>
        <a:p>
          <a:endParaRPr lang="en-US"/>
        </a:p>
      </dgm:t>
    </dgm:pt>
    <dgm:pt modelId="{BBC5BCEF-5E07-46C1-AB40-85C55A618643}" type="sibTrans" cxnId="{8C80C709-876F-45FD-90BF-BA751280E644}">
      <dgm:prSet/>
      <dgm:spPr>
        <a:xfrm>
          <a:off x="2898240" y="3814723"/>
          <a:ext cx="1132303" cy="217132"/>
        </a:xfrm>
      </dgm:spPr>
      <dgm:t>
        <a:bodyPr/>
        <a:lstStyle/>
        <a:p>
          <a:pPr>
            <a:buNone/>
          </a:pPr>
          <a:r>
            <a:rPr lang="en-US">
              <a:latin typeface="Calibri" panose="020F0502020204030204"/>
              <a:ea typeface="+mn-ea"/>
              <a:cs typeface="+mn-cs"/>
            </a:rPr>
            <a:t>Environmental Administrator</a:t>
          </a:r>
        </a:p>
      </dgm:t>
    </dgm:pt>
    <dgm:pt modelId="{172D0DD1-8D78-473A-8BA6-E334AFE19F6D}">
      <dgm:prSet phldrT="[Text]"/>
      <dgm:spPr>
        <a:xfrm>
          <a:off x="8554307" y="3308081"/>
          <a:ext cx="1258114" cy="651396"/>
        </a:xfrm>
      </dgm:spPr>
      <dgm:t>
        <a:bodyPr/>
        <a:lstStyle/>
        <a:p>
          <a:pPr>
            <a:buNone/>
          </a:pPr>
          <a:r>
            <a:rPr lang="en-US">
              <a:latin typeface="Calibri" panose="020F0502020204030204"/>
              <a:ea typeface="+mn-ea"/>
              <a:cs typeface="+mn-cs"/>
            </a:rPr>
            <a:t>Diana Turner</a:t>
          </a:r>
        </a:p>
      </dgm:t>
    </dgm:pt>
    <dgm:pt modelId="{CD6135CA-03B7-4E7A-A222-F3E91D98FD5E}" type="parTrans" cxnId="{A98A4943-E0BC-4B31-A2F2-AD837273665A}">
      <dgm:prSet/>
      <dgm:spPr>
        <a:xfrm>
          <a:off x="6229520" y="2931719"/>
          <a:ext cx="2953844" cy="376362"/>
        </a:xfrm>
      </dgm:spPr>
      <dgm:t>
        <a:bodyPr/>
        <a:lstStyle/>
        <a:p>
          <a:endParaRPr lang="en-US"/>
        </a:p>
      </dgm:t>
    </dgm:pt>
    <dgm:pt modelId="{D023A124-7E15-4234-848B-78E95914D467}" type="sibTrans" cxnId="{A98A4943-E0BC-4B31-A2F2-AD837273665A}">
      <dgm:prSet/>
      <dgm:spPr>
        <a:xfrm>
          <a:off x="8805930" y="3814723"/>
          <a:ext cx="1132303" cy="217132"/>
        </a:xfrm>
      </dgm:spPr>
      <dgm:t>
        <a:bodyPr/>
        <a:lstStyle/>
        <a:p>
          <a:pPr>
            <a:buNone/>
          </a:pPr>
          <a:r>
            <a:rPr lang="en-US">
              <a:latin typeface="Calibri" panose="020F0502020204030204"/>
              <a:ea typeface="+mn-ea"/>
              <a:cs typeface="+mn-cs"/>
            </a:rPr>
            <a:t>Environmental Administrator</a:t>
          </a:r>
        </a:p>
      </dgm:t>
    </dgm:pt>
    <dgm:pt modelId="{786028BA-C512-447C-8D39-B0668CCD73BD}">
      <dgm:prSet phldrT="[Text]"/>
      <dgm:spPr>
        <a:xfrm>
          <a:off x="114750" y="4335839"/>
          <a:ext cx="1258114" cy="651396"/>
        </a:xfrm>
      </dgm:spPr>
      <dgm:t>
        <a:bodyPr/>
        <a:lstStyle/>
        <a:p>
          <a:pPr>
            <a:buNone/>
          </a:pPr>
          <a:r>
            <a:rPr lang="en-US">
              <a:latin typeface="Calibri" panose="020F0502020204030204"/>
              <a:ea typeface="+mn-ea"/>
              <a:cs typeface="+mn-cs"/>
            </a:rPr>
            <a:t>Chandler Keenan</a:t>
          </a:r>
        </a:p>
      </dgm:t>
    </dgm:pt>
    <dgm:pt modelId="{434E0A27-F255-4A93-8E97-9136B4D72657}" type="parTrans" cxnId="{1730C39A-3BB1-45A4-804F-3362C7E34E35}">
      <dgm:prSet/>
      <dgm:spPr>
        <a:xfrm>
          <a:off x="743808" y="3959477"/>
          <a:ext cx="2531866" cy="376362"/>
        </a:xfrm>
      </dgm:spPr>
      <dgm:t>
        <a:bodyPr/>
        <a:lstStyle/>
        <a:p>
          <a:endParaRPr lang="en-US"/>
        </a:p>
      </dgm:t>
    </dgm:pt>
    <dgm:pt modelId="{6933C6EA-8CA4-421F-9E6D-8067F2F0483C}" type="sibTrans" cxnId="{1730C39A-3BB1-45A4-804F-3362C7E34E35}">
      <dgm:prSet/>
      <dgm:spPr>
        <a:xfrm>
          <a:off x="366373" y="4842481"/>
          <a:ext cx="1132303" cy="217132"/>
        </a:xfrm>
      </dgm:spPr>
      <dgm:t>
        <a:bodyPr/>
        <a:lstStyle/>
        <a:p>
          <a:pPr>
            <a:buNone/>
          </a:pPr>
          <a:r>
            <a:rPr lang="en-US">
              <a:latin typeface="Calibri" panose="020F0502020204030204"/>
              <a:ea typeface="+mn-ea"/>
              <a:cs typeface="+mn-cs"/>
            </a:rPr>
            <a:t>BMAP Coordinator</a:t>
          </a:r>
        </a:p>
      </dgm:t>
    </dgm:pt>
    <dgm:pt modelId="{47D685E8-9C7C-4AC0-93D7-143F5823007B}">
      <dgm:prSet phldrT="[Text]"/>
      <dgm:spPr>
        <a:xfrm>
          <a:off x="1802662" y="4335839"/>
          <a:ext cx="1258114" cy="651396"/>
        </a:xfrm>
      </dgm:spPr>
      <dgm:t>
        <a:bodyPr/>
        <a:lstStyle/>
        <a:p>
          <a:pPr>
            <a:buNone/>
          </a:pPr>
          <a:r>
            <a:rPr lang="en-US">
              <a:latin typeface="Calibri" panose="020F0502020204030204"/>
              <a:ea typeface="+mn-ea"/>
              <a:cs typeface="+mn-cs"/>
            </a:rPr>
            <a:t>Sam Hankinson</a:t>
          </a:r>
        </a:p>
      </dgm:t>
    </dgm:pt>
    <dgm:pt modelId="{0AFD745A-9698-4D0D-A454-912831BD96C2}" type="parTrans" cxnId="{21AA3F75-F773-4C9D-B2C0-EB500DA1E1F1}">
      <dgm:prSet/>
      <dgm:spPr>
        <a:xfrm>
          <a:off x="2431719" y="3959477"/>
          <a:ext cx="843955" cy="376362"/>
        </a:xfrm>
      </dgm:spPr>
      <dgm:t>
        <a:bodyPr/>
        <a:lstStyle/>
        <a:p>
          <a:endParaRPr lang="en-US"/>
        </a:p>
      </dgm:t>
    </dgm:pt>
    <dgm:pt modelId="{00041C12-47C7-4F53-A210-9D070FF94118}" type="sibTrans" cxnId="{21AA3F75-F773-4C9D-B2C0-EB500DA1E1F1}">
      <dgm:prSet/>
      <dgm:spPr>
        <a:xfrm>
          <a:off x="2054285" y="4842481"/>
          <a:ext cx="1132303" cy="217132"/>
        </a:xfrm>
      </dgm:spPr>
      <dgm:t>
        <a:bodyPr/>
        <a:lstStyle/>
        <a:p>
          <a:pPr>
            <a:buNone/>
          </a:pPr>
          <a:r>
            <a:rPr lang="en-US">
              <a:latin typeface="Calibri" panose="020F0502020204030204"/>
              <a:ea typeface="+mn-ea"/>
              <a:cs typeface="+mn-cs"/>
            </a:rPr>
            <a:t>BMAP Coordinator</a:t>
          </a:r>
        </a:p>
      </dgm:t>
    </dgm:pt>
    <dgm:pt modelId="{95099E57-B05B-4E46-88CA-A0D574ED5177}">
      <dgm:prSet phldrT="[Text]"/>
      <dgm:spPr>
        <a:xfrm>
          <a:off x="3490573" y="4335839"/>
          <a:ext cx="1258114" cy="651396"/>
        </a:xfrm>
      </dgm:spPr>
      <dgm:t>
        <a:bodyPr/>
        <a:lstStyle/>
        <a:p>
          <a:pPr>
            <a:buNone/>
          </a:pPr>
          <a:r>
            <a:rPr lang="en-US">
              <a:latin typeface="Calibri" panose="020F0502020204030204"/>
              <a:ea typeface="+mn-ea"/>
              <a:cs typeface="+mn-cs"/>
            </a:rPr>
            <a:t>Jessica Fetgatter</a:t>
          </a:r>
        </a:p>
      </dgm:t>
    </dgm:pt>
    <dgm:pt modelId="{71FDA6C9-A948-4934-906E-F5E92E7856FC}" type="parTrans" cxnId="{73A5626B-89CF-4693-89B8-B64C2F8B86B7}">
      <dgm:prSet/>
      <dgm:spPr>
        <a:xfrm>
          <a:off x="3275675" y="3959477"/>
          <a:ext cx="843955" cy="376362"/>
        </a:xfrm>
      </dgm:spPr>
      <dgm:t>
        <a:bodyPr/>
        <a:lstStyle/>
        <a:p>
          <a:endParaRPr lang="en-US"/>
        </a:p>
      </dgm:t>
    </dgm:pt>
    <dgm:pt modelId="{142E0B0D-C285-411B-A676-383555720BF3}" type="sibTrans" cxnId="{73A5626B-89CF-4693-89B8-B64C2F8B86B7}">
      <dgm:prSet/>
      <dgm:spPr>
        <a:xfrm>
          <a:off x="3742196" y="4842481"/>
          <a:ext cx="1132303" cy="217132"/>
        </a:xfrm>
      </dgm:spPr>
      <dgm:t>
        <a:bodyPr/>
        <a:lstStyle/>
        <a:p>
          <a:pPr>
            <a:buNone/>
          </a:pPr>
          <a:r>
            <a:rPr lang="en-US">
              <a:latin typeface="Calibri" panose="020F0502020204030204"/>
              <a:ea typeface="+mn-ea"/>
              <a:cs typeface="+mn-cs"/>
            </a:rPr>
            <a:t>BMAP Coordinator</a:t>
          </a:r>
        </a:p>
      </dgm:t>
    </dgm:pt>
    <dgm:pt modelId="{8ACAB194-781C-4A5D-B373-DEF29FE6F0C5}">
      <dgm:prSet phldrT="[Text]"/>
      <dgm:spPr>
        <a:xfrm>
          <a:off x="6866396" y="4335839"/>
          <a:ext cx="1258114" cy="651396"/>
        </a:xfrm>
      </dgm:spPr>
      <dgm:t>
        <a:bodyPr/>
        <a:lstStyle/>
        <a:p>
          <a:pPr>
            <a:buNone/>
          </a:pPr>
          <a:r>
            <a:rPr lang="en-US">
              <a:latin typeface="Calibri" panose="020F0502020204030204"/>
              <a:ea typeface="+mn-ea"/>
              <a:cs typeface="+mn-cs"/>
            </a:rPr>
            <a:t>Stacy Cecil</a:t>
          </a:r>
        </a:p>
      </dgm:t>
    </dgm:pt>
    <dgm:pt modelId="{0FCA55E1-B950-4183-9582-55DD4C48E23C}" type="parTrans" cxnId="{57836FBA-84FB-40FC-A176-62E364385FC5}">
      <dgm:prSet/>
      <dgm:spPr>
        <a:xfrm>
          <a:off x="7495453" y="3959477"/>
          <a:ext cx="1687911" cy="376362"/>
        </a:xfrm>
      </dgm:spPr>
      <dgm:t>
        <a:bodyPr/>
        <a:lstStyle/>
        <a:p>
          <a:endParaRPr lang="en-US"/>
        </a:p>
      </dgm:t>
    </dgm:pt>
    <dgm:pt modelId="{A3C47088-B6A8-4069-9EC2-EF0D54291390}" type="sibTrans" cxnId="{57836FBA-84FB-40FC-A176-62E364385FC5}">
      <dgm:prSet/>
      <dgm:spPr>
        <a:xfrm>
          <a:off x="7118019" y="4842481"/>
          <a:ext cx="1132303" cy="217132"/>
        </a:xfrm>
      </dgm:spPr>
      <dgm:t>
        <a:bodyPr/>
        <a:lstStyle/>
        <a:p>
          <a:pPr>
            <a:buNone/>
          </a:pPr>
          <a:r>
            <a:rPr lang="en-US">
              <a:latin typeface="Calibri" panose="020F0502020204030204"/>
              <a:ea typeface="+mn-ea"/>
              <a:cs typeface="+mn-cs"/>
            </a:rPr>
            <a:t>BMAP Coordinator</a:t>
          </a:r>
        </a:p>
      </dgm:t>
    </dgm:pt>
    <dgm:pt modelId="{9BC45503-4722-4360-89AF-8C35C60D9F87}">
      <dgm:prSet phldrT="[Text]"/>
      <dgm:spPr>
        <a:xfrm>
          <a:off x="8554307" y="4335839"/>
          <a:ext cx="1258114" cy="651396"/>
        </a:xfrm>
      </dgm:spPr>
      <dgm:t>
        <a:bodyPr/>
        <a:lstStyle/>
        <a:p>
          <a:pPr>
            <a:buNone/>
          </a:pPr>
          <a:r>
            <a:rPr lang="en-US">
              <a:latin typeface="Calibri" panose="020F0502020204030204"/>
              <a:ea typeface="+mn-ea"/>
              <a:cs typeface="+mn-cs"/>
            </a:rPr>
            <a:t>Nicole Morgan</a:t>
          </a:r>
        </a:p>
      </dgm:t>
    </dgm:pt>
    <dgm:pt modelId="{397D9F47-4BFA-41D7-B0EF-00FAF08881D6}" type="parTrans" cxnId="{937AB690-24EB-4DB4-AC0F-DE42F2A62851}">
      <dgm:prSet/>
      <dgm:spPr>
        <a:xfrm>
          <a:off x="9137644" y="3959477"/>
          <a:ext cx="91440" cy="376362"/>
        </a:xfrm>
      </dgm:spPr>
      <dgm:t>
        <a:bodyPr/>
        <a:lstStyle/>
        <a:p>
          <a:endParaRPr lang="en-US"/>
        </a:p>
      </dgm:t>
    </dgm:pt>
    <dgm:pt modelId="{E1216234-DC14-420C-BBF0-646127E5A5F1}" type="sibTrans" cxnId="{937AB690-24EB-4DB4-AC0F-DE42F2A62851}">
      <dgm:prSet/>
      <dgm:spPr>
        <a:xfrm>
          <a:off x="8805930" y="4842481"/>
          <a:ext cx="1132303" cy="217132"/>
        </a:xfrm>
      </dgm:spPr>
      <dgm:t>
        <a:bodyPr/>
        <a:lstStyle/>
        <a:p>
          <a:pPr>
            <a:buNone/>
          </a:pPr>
          <a:r>
            <a:rPr lang="en-US">
              <a:latin typeface="Calibri" panose="020F0502020204030204"/>
              <a:ea typeface="+mn-ea"/>
              <a:cs typeface="+mn-cs"/>
            </a:rPr>
            <a:t>BMAP Coordinator</a:t>
          </a:r>
        </a:p>
      </dgm:t>
    </dgm:pt>
    <dgm:pt modelId="{14517FDC-A88B-4361-B773-B2568C151DE4}">
      <dgm:prSet phldrT="[Text]"/>
      <dgm:spPr>
        <a:xfrm>
          <a:off x="10242218" y="4335839"/>
          <a:ext cx="1258114" cy="651396"/>
        </a:xfrm>
      </dgm:spPr>
      <dgm:t>
        <a:bodyPr/>
        <a:lstStyle/>
        <a:p>
          <a:pPr>
            <a:buNone/>
          </a:pPr>
          <a:r>
            <a:rPr lang="en-US">
              <a:latin typeface="Calibri" panose="020F0502020204030204"/>
              <a:ea typeface="+mn-ea"/>
              <a:cs typeface="+mn-cs"/>
            </a:rPr>
            <a:t>Evelyn Becerra</a:t>
          </a:r>
        </a:p>
      </dgm:t>
    </dgm:pt>
    <dgm:pt modelId="{BE5F4E90-D3C3-470B-B9B5-04DC4F2F2FB1}" type="parTrans" cxnId="{A078C799-FCA7-42ED-9AA6-9E2A852C07DE}">
      <dgm:prSet/>
      <dgm:spPr>
        <a:xfrm>
          <a:off x="9183364" y="3959477"/>
          <a:ext cx="1687911" cy="376362"/>
        </a:xfrm>
      </dgm:spPr>
      <dgm:t>
        <a:bodyPr/>
        <a:lstStyle/>
        <a:p>
          <a:endParaRPr lang="en-US"/>
        </a:p>
      </dgm:t>
    </dgm:pt>
    <dgm:pt modelId="{87CB344F-8827-411F-897A-092472938635}" type="sibTrans" cxnId="{A078C799-FCA7-42ED-9AA6-9E2A852C07DE}">
      <dgm:prSet/>
      <dgm:spPr>
        <a:xfrm>
          <a:off x="10493841" y="4842481"/>
          <a:ext cx="1132303" cy="217132"/>
        </a:xfrm>
      </dgm:spPr>
      <dgm:t>
        <a:bodyPr/>
        <a:lstStyle/>
        <a:p>
          <a:pPr>
            <a:buNone/>
          </a:pPr>
          <a:r>
            <a:rPr lang="en-US">
              <a:latin typeface="Calibri" panose="020F0502020204030204"/>
              <a:ea typeface="+mn-ea"/>
              <a:cs typeface="+mn-cs"/>
            </a:rPr>
            <a:t>BMAP Coordinator</a:t>
          </a:r>
        </a:p>
      </dgm:t>
    </dgm:pt>
    <dgm:pt modelId="{15259D8F-64AB-4040-9288-08E6C0F010FF}">
      <dgm:prSet phldrT="[Text]"/>
      <dgm:spPr>
        <a:xfrm>
          <a:off x="5178484" y="4335839"/>
          <a:ext cx="1258114" cy="651396"/>
        </a:xfrm>
      </dgm:spPr>
      <dgm:t>
        <a:bodyPr/>
        <a:lstStyle/>
        <a:p>
          <a:pPr>
            <a:buNone/>
          </a:pPr>
          <a:r>
            <a:rPr lang="en-US">
              <a:latin typeface="Calibri" panose="020F0502020204030204"/>
              <a:ea typeface="+mn-ea"/>
              <a:cs typeface="+mn-cs"/>
            </a:rPr>
            <a:t>Anita Stine</a:t>
          </a:r>
        </a:p>
      </dgm:t>
    </dgm:pt>
    <dgm:pt modelId="{A236053C-CB79-44C5-81B1-CC445B460E41}" type="parTrans" cxnId="{499E7635-00EE-4A2C-9F0D-F8AE8A6601AD}">
      <dgm:prSet/>
      <dgm:spPr>
        <a:xfrm>
          <a:off x="3275675" y="3959477"/>
          <a:ext cx="2531866" cy="376362"/>
        </a:xfrm>
      </dgm:spPr>
      <dgm:t>
        <a:bodyPr/>
        <a:lstStyle/>
        <a:p>
          <a:endParaRPr lang="en-US"/>
        </a:p>
      </dgm:t>
    </dgm:pt>
    <dgm:pt modelId="{1C9C69E4-36A2-4E29-8A57-29967BF5C36E}" type="sibTrans" cxnId="{499E7635-00EE-4A2C-9F0D-F8AE8A6601AD}">
      <dgm:prSet/>
      <dgm:spPr>
        <a:xfrm>
          <a:off x="5430107" y="4842481"/>
          <a:ext cx="1132303" cy="217132"/>
        </a:xfrm>
      </dgm:spPr>
      <dgm:t>
        <a:bodyPr/>
        <a:lstStyle/>
        <a:p>
          <a:pPr>
            <a:buNone/>
          </a:pPr>
          <a:r>
            <a:rPr lang="en-US">
              <a:latin typeface="Calibri" panose="020F0502020204030204"/>
              <a:ea typeface="+mn-ea"/>
              <a:cs typeface="+mn-cs"/>
            </a:rPr>
            <a:t>BMAP Coordinator</a:t>
          </a:r>
        </a:p>
      </dgm:t>
    </dgm:pt>
    <dgm:pt modelId="{22180A77-67C5-4FF1-A54A-F819710B2B5C}">
      <dgm:prSet phldrT="[Text]"/>
      <dgm:spPr>
        <a:xfrm>
          <a:off x="10242218" y="4335839"/>
          <a:ext cx="1258114" cy="651396"/>
        </a:xfrm>
      </dgm:spPr>
      <dgm:t>
        <a:bodyPr/>
        <a:lstStyle/>
        <a:p>
          <a:pPr>
            <a:buNone/>
          </a:pPr>
          <a:r>
            <a:rPr lang="en-US">
              <a:latin typeface="Calibri" panose="020F0502020204030204"/>
              <a:ea typeface="+mn-ea"/>
              <a:cs typeface="+mn-cs"/>
            </a:rPr>
            <a:t>Jared Searcy</a:t>
          </a:r>
        </a:p>
      </dgm:t>
    </dgm:pt>
    <dgm:pt modelId="{C7F0B604-17E8-4E5C-902E-50B1BE7E70B2}" type="parTrans" cxnId="{F35FFBD6-4DCB-450D-BF99-F47B7809F680}">
      <dgm:prSet/>
      <dgm:spPr/>
      <dgm:t>
        <a:bodyPr/>
        <a:lstStyle/>
        <a:p>
          <a:endParaRPr lang="en-US"/>
        </a:p>
      </dgm:t>
    </dgm:pt>
    <dgm:pt modelId="{DFF0B1FF-D5BA-4BBB-AA64-A302F51A6CC7}" type="sibTrans" cxnId="{F35FFBD6-4DCB-450D-BF99-F47B7809F680}">
      <dgm:prSet/>
      <dgm:spPr/>
      <dgm:t>
        <a:bodyPr/>
        <a:lstStyle/>
        <a:p>
          <a:r>
            <a:rPr lang="en-US"/>
            <a:t>FSESCI Coordinator</a:t>
          </a:r>
        </a:p>
      </dgm:t>
    </dgm:pt>
    <dgm:pt modelId="{0E3424E3-9A81-4E8B-AE28-AC4C303CF480}">
      <dgm:prSet phldrT="[Text]"/>
      <dgm:spPr>
        <a:xfrm>
          <a:off x="5178484" y="4335839"/>
          <a:ext cx="1258114" cy="651396"/>
        </a:xfrm>
      </dgm:spPr>
      <dgm:t>
        <a:bodyPr/>
        <a:lstStyle/>
        <a:p>
          <a:pPr>
            <a:buNone/>
          </a:pPr>
          <a:r>
            <a:rPr lang="en-US">
              <a:latin typeface="Calibri" panose="020F0502020204030204"/>
              <a:ea typeface="+mn-ea"/>
              <a:cs typeface="+mn-cs"/>
            </a:rPr>
            <a:t>Vacant</a:t>
          </a:r>
        </a:p>
      </dgm:t>
    </dgm:pt>
    <dgm:pt modelId="{5E22C274-A973-4B18-9327-5317D041DBF2}" type="parTrans" cxnId="{F5FEB8F9-A42D-4BB7-9C94-BCA2F37E35E1}">
      <dgm:prSet/>
      <dgm:spPr/>
      <dgm:t>
        <a:bodyPr/>
        <a:lstStyle/>
        <a:p>
          <a:endParaRPr lang="en-US"/>
        </a:p>
      </dgm:t>
    </dgm:pt>
    <dgm:pt modelId="{D241D48B-C9F2-4330-BC18-7F86575101EE}" type="sibTrans" cxnId="{F5FEB8F9-A42D-4BB7-9C94-BCA2F37E35E1}">
      <dgm:prSet/>
      <dgm:spPr/>
      <dgm:t>
        <a:bodyPr/>
        <a:lstStyle/>
        <a:p>
          <a:r>
            <a:rPr lang="en-US"/>
            <a:t>BMAP Coordinator</a:t>
          </a:r>
        </a:p>
      </dgm:t>
    </dgm:pt>
    <dgm:pt modelId="{567002F8-00D5-4188-9386-F36CF17ED6B0}" type="pres">
      <dgm:prSet presAssocID="{52EC28B3-9F3F-4C95-B551-C5EB691DC3AF}" presName="hierChild1" presStyleCnt="0">
        <dgm:presLayoutVars>
          <dgm:orgChart val="1"/>
          <dgm:chPref val="1"/>
          <dgm:dir/>
          <dgm:animOne val="branch"/>
          <dgm:animLvl val="lvl"/>
          <dgm:resizeHandles/>
        </dgm:presLayoutVars>
      </dgm:prSet>
      <dgm:spPr/>
    </dgm:pt>
    <dgm:pt modelId="{D9312A77-AECE-4591-BEA2-2A539998AB12}" type="pres">
      <dgm:prSet presAssocID="{7B4BCF57-A994-4E3B-9761-B8E803438B8F}" presName="hierRoot1" presStyleCnt="0">
        <dgm:presLayoutVars>
          <dgm:hierBranch val="init"/>
        </dgm:presLayoutVars>
      </dgm:prSet>
      <dgm:spPr/>
    </dgm:pt>
    <dgm:pt modelId="{66D30847-17FE-4DC5-A131-3DBDDDDB0B64}" type="pres">
      <dgm:prSet presAssocID="{7B4BCF57-A994-4E3B-9761-B8E803438B8F}" presName="rootComposite1" presStyleCnt="0"/>
      <dgm:spPr/>
    </dgm:pt>
    <dgm:pt modelId="{60A618CE-657A-4238-9948-92B8F24DFC9B}" type="pres">
      <dgm:prSet presAssocID="{7B4BCF57-A994-4E3B-9761-B8E803438B8F}" presName="rootText1" presStyleLbl="node0" presStyleIdx="0" presStyleCnt="1">
        <dgm:presLayoutVars>
          <dgm:chMax/>
          <dgm:chPref val="3"/>
        </dgm:presLayoutVars>
      </dgm:prSet>
      <dgm:spPr/>
    </dgm:pt>
    <dgm:pt modelId="{500B02AD-A3C7-4F5F-8963-477E22B1927C}" type="pres">
      <dgm:prSet presAssocID="{7B4BCF57-A994-4E3B-9761-B8E803438B8F}" presName="titleText1" presStyleLbl="fgAcc0" presStyleIdx="0" presStyleCnt="1">
        <dgm:presLayoutVars>
          <dgm:chMax val="0"/>
          <dgm:chPref val="0"/>
        </dgm:presLayoutVars>
      </dgm:prSet>
      <dgm:spPr>
        <a:prstGeom prst="rect">
          <a:avLst/>
        </a:prstGeom>
      </dgm:spPr>
    </dgm:pt>
    <dgm:pt modelId="{422A2101-8774-49BF-82CD-F476A0953C7E}" type="pres">
      <dgm:prSet presAssocID="{7B4BCF57-A994-4E3B-9761-B8E803438B8F}" presName="rootConnector1" presStyleLbl="node1" presStyleIdx="0" presStyleCnt="11"/>
      <dgm:spPr/>
    </dgm:pt>
    <dgm:pt modelId="{5FBCB221-93B6-4F28-BCE8-411A6793D22C}" type="pres">
      <dgm:prSet presAssocID="{7B4BCF57-A994-4E3B-9761-B8E803438B8F}" presName="hierChild2" presStyleCnt="0"/>
      <dgm:spPr/>
    </dgm:pt>
    <dgm:pt modelId="{117D8435-2ECB-4F29-8673-7606DFF3F48B}" type="pres">
      <dgm:prSet presAssocID="{45595E10-7496-42EE-9349-A4711B809763}" presName="Name37" presStyleLbl="parChTrans1D2" presStyleIdx="0" presStyleCnt="2"/>
      <dgm:spPr/>
    </dgm:pt>
    <dgm:pt modelId="{C37E9F5A-8B37-4EF7-87B2-6FAC3890F551}" type="pres">
      <dgm:prSet presAssocID="{1410E597-A3CA-4754-8E3A-269B33E83AC9}" presName="hierRoot2" presStyleCnt="0">
        <dgm:presLayoutVars>
          <dgm:hierBranch val="init"/>
        </dgm:presLayoutVars>
      </dgm:prSet>
      <dgm:spPr/>
    </dgm:pt>
    <dgm:pt modelId="{A5A73C7B-C1B2-4080-AA72-36B16E0EE1DF}" type="pres">
      <dgm:prSet presAssocID="{1410E597-A3CA-4754-8E3A-269B33E83AC9}" presName="rootComposite" presStyleCnt="0"/>
      <dgm:spPr/>
    </dgm:pt>
    <dgm:pt modelId="{33EB3C2A-5A89-4C23-A0BE-2C207F832FAF}" type="pres">
      <dgm:prSet presAssocID="{1410E597-A3CA-4754-8E3A-269B33E83AC9}" presName="rootText" presStyleLbl="node1" presStyleIdx="0" presStyleCnt="11">
        <dgm:presLayoutVars>
          <dgm:chMax/>
          <dgm:chPref val="3"/>
        </dgm:presLayoutVars>
      </dgm:prSet>
      <dgm:spPr/>
    </dgm:pt>
    <dgm:pt modelId="{43446473-5ABE-4682-B01D-920E96574E05}" type="pres">
      <dgm:prSet presAssocID="{1410E597-A3CA-4754-8E3A-269B33E83AC9}" presName="titleText2" presStyleLbl="fgAcc1" presStyleIdx="0" presStyleCnt="11">
        <dgm:presLayoutVars>
          <dgm:chMax val="0"/>
          <dgm:chPref val="0"/>
        </dgm:presLayoutVars>
      </dgm:prSet>
      <dgm:spPr/>
    </dgm:pt>
    <dgm:pt modelId="{CA18F2EB-96D1-4DF4-B37F-A101EE08B363}" type="pres">
      <dgm:prSet presAssocID="{1410E597-A3CA-4754-8E3A-269B33E83AC9}" presName="rootConnector" presStyleLbl="node2" presStyleIdx="0" presStyleCnt="0"/>
      <dgm:spPr/>
    </dgm:pt>
    <dgm:pt modelId="{37A51D09-ABBD-47C1-A361-779EBA13BA2B}" type="pres">
      <dgm:prSet presAssocID="{1410E597-A3CA-4754-8E3A-269B33E83AC9}" presName="hierChild4" presStyleCnt="0"/>
      <dgm:spPr/>
    </dgm:pt>
    <dgm:pt modelId="{BA2E2F99-97EF-4023-A726-1D15EF81AC78}" type="pres">
      <dgm:prSet presAssocID="{434E0A27-F255-4A93-8E97-9136B4D72657}" presName="Name37" presStyleLbl="parChTrans1D3" presStyleIdx="0" presStyleCnt="9"/>
      <dgm:spPr/>
    </dgm:pt>
    <dgm:pt modelId="{0822EF68-213A-451C-94C4-76133A573682}" type="pres">
      <dgm:prSet presAssocID="{786028BA-C512-447C-8D39-B0668CCD73BD}" presName="hierRoot2" presStyleCnt="0">
        <dgm:presLayoutVars>
          <dgm:hierBranch val="init"/>
        </dgm:presLayoutVars>
      </dgm:prSet>
      <dgm:spPr/>
    </dgm:pt>
    <dgm:pt modelId="{DC240EAE-47CB-4855-8CC7-892D58A28F9C}" type="pres">
      <dgm:prSet presAssocID="{786028BA-C512-447C-8D39-B0668CCD73BD}" presName="rootComposite" presStyleCnt="0"/>
      <dgm:spPr/>
    </dgm:pt>
    <dgm:pt modelId="{19F8A3ED-2D40-431D-AE12-0B7B400CFB53}" type="pres">
      <dgm:prSet presAssocID="{786028BA-C512-447C-8D39-B0668CCD73BD}" presName="rootText" presStyleLbl="node1" presStyleIdx="1" presStyleCnt="11">
        <dgm:presLayoutVars>
          <dgm:chMax/>
          <dgm:chPref val="3"/>
        </dgm:presLayoutVars>
      </dgm:prSet>
      <dgm:spPr/>
    </dgm:pt>
    <dgm:pt modelId="{2C2FD3CA-52CF-4DEB-B888-859ED3F76DAA}" type="pres">
      <dgm:prSet presAssocID="{786028BA-C512-447C-8D39-B0668CCD73BD}" presName="titleText2" presStyleLbl="fgAcc1" presStyleIdx="1" presStyleCnt="11">
        <dgm:presLayoutVars>
          <dgm:chMax val="0"/>
          <dgm:chPref val="0"/>
        </dgm:presLayoutVars>
      </dgm:prSet>
      <dgm:spPr/>
    </dgm:pt>
    <dgm:pt modelId="{D48D20A5-D7F7-4A20-BBDC-17DFB6B4F8A2}" type="pres">
      <dgm:prSet presAssocID="{786028BA-C512-447C-8D39-B0668CCD73BD}" presName="rootConnector" presStyleLbl="node3" presStyleIdx="0" presStyleCnt="0"/>
      <dgm:spPr/>
    </dgm:pt>
    <dgm:pt modelId="{7990BC83-04F1-4D50-9E53-2A7E4A59EBC4}" type="pres">
      <dgm:prSet presAssocID="{786028BA-C512-447C-8D39-B0668CCD73BD}" presName="hierChild4" presStyleCnt="0"/>
      <dgm:spPr/>
    </dgm:pt>
    <dgm:pt modelId="{7A8C2C39-3A4B-4FF2-9960-4D9844980755}" type="pres">
      <dgm:prSet presAssocID="{786028BA-C512-447C-8D39-B0668CCD73BD}" presName="hierChild5" presStyleCnt="0"/>
      <dgm:spPr/>
    </dgm:pt>
    <dgm:pt modelId="{2FABBE69-EC71-499E-92D3-BB7619329186}" type="pres">
      <dgm:prSet presAssocID="{0AFD745A-9698-4D0D-A454-912831BD96C2}" presName="Name37" presStyleLbl="parChTrans1D3" presStyleIdx="1" presStyleCnt="9"/>
      <dgm:spPr/>
    </dgm:pt>
    <dgm:pt modelId="{E740F7C0-1A33-47F0-B18C-EB98E3947FFE}" type="pres">
      <dgm:prSet presAssocID="{47D685E8-9C7C-4AC0-93D7-143F5823007B}" presName="hierRoot2" presStyleCnt="0">
        <dgm:presLayoutVars>
          <dgm:hierBranch val="init"/>
        </dgm:presLayoutVars>
      </dgm:prSet>
      <dgm:spPr/>
    </dgm:pt>
    <dgm:pt modelId="{A7BF84A9-1DBA-4AF6-9A4F-43B796C512B8}" type="pres">
      <dgm:prSet presAssocID="{47D685E8-9C7C-4AC0-93D7-143F5823007B}" presName="rootComposite" presStyleCnt="0"/>
      <dgm:spPr/>
    </dgm:pt>
    <dgm:pt modelId="{ACA4F49E-C7AF-40B0-BB6B-2F0689428113}" type="pres">
      <dgm:prSet presAssocID="{47D685E8-9C7C-4AC0-93D7-143F5823007B}" presName="rootText" presStyleLbl="node1" presStyleIdx="2" presStyleCnt="11">
        <dgm:presLayoutVars>
          <dgm:chMax/>
          <dgm:chPref val="3"/>
        </dgm:presLayoutVars>
      </dgm:prSet>
      <dgm:spPr/>
    </dgm:pt>
    <dgm:pt modelId="{E6813CAC-A838-4221-96B0-82DE3B60521C}" type="pres">
      <dgm:prSet presAssocID="{47D685E8-9C7C-4AC0-93D7-143F5823007B}" presName="titleText2" presStyleLbl="fgAcc1" presStyleIdx="2" presStyleCnt="11">
        <dgm:presLayoutVars>
          <dgm:chMax val="0"/>
          <dgm:chPref val="0"/>
        </dgm:presLayoutVars>
      </dgm:prSet>
      <dgm:spPr/>
    </dgm:pt>
    <dgm:pt modelId="{BC27CC70-6361-4006-ABC9-A3C7EA9C8D2E}" type="pres">
      <dgm:prSet presAssocID="{47D685E8-9C7C-4AC0-93D7-143F5823007B}" presName="rootConnector" presStyleLbl="node3" presStyleIdx="0" presStyleCnt="0"/>
      <dgm:spPr/>
    </dgm:pt>
    <dgm:pt modelId="{C539AB25-2FEB-42D3-B6A6-1D85DC87A3EE}" type="pres">
      <dgm:prSet presAssocID="{47D685E8-9C7C-4AC0-93D7-143F5823007B}" presName="hierChild4" presStyleCnt="0"/>
      <dgm:spPr/>
    </dgm:pt>
    <dgm:pt modelId="{CDAC4B02-2DDD-408B-95E1-32730C4F331B}" type="pres">
      <dgm:prSet presAssocID="{47D685E8-9C7C-4AC0-93D7-143F5823007B}" presName="hierChild5" presStyleCnt="0"/>
      <dgm:spPr/>
    </dgm:pt>
    <dgm:pt modelId="{5B08D1F1-B5CA-47AF-8A94-952F30FB253A}" type="pres">
      <dgm:prSet presAssocID="{71FDA6C9-A948-4934-906E-F5E92E7856FC}" presName="Name37" presStyleLbl="parChTrans1D3" presStyleIdx="2" presStyleCnt="9"/>
      <dgm:spPr/>
    </dgm:pt>
    <dgm:pt modelId="{42D7170F-F1CD-49E6-A825-25293FCD5E9A}" type="pres">
      <dgm:prSet presAssocID="{95099E57-B05B-4E46-88CA-A0D574ED5177}" presName="hierRoot2" presStyleCnt="0">
        <dgm:presLayoutVars>
          <dgm:hierBranch val="init"/>
        </dgm:presLayoutVars>
      </dgm:prSet>
      <dgm:spPr/>
    </dgm:pt>
    <dgm:pt modelId="{6F2BB172-B7AE-4ABF-9289-6D49F73F556E}" type="pres">
      <dgm:prSet presAssocID="{95099E57-B05B-4E46-88CA-A0D574ED5177}" presName="rootComposite" presStyleCnt="0"/>
      <dgm:spPr/>
    </dgm:pt>
    <dgm:pt modelId="{15B4DFAB-F90A-47BA-9FDC-5EDD03097A5A}" type="pres">
      <dgm:prSet presAssocID="{95099E57-B05B-4E46-88CA-A0D574ED5177}" presName="rootText" presStyleLbl="node1" presStyleIdx="3" presStyleCnt="11">
        <dgm:presLayoutVars>
          <dgm:chMax/>
          <dgm:chPref val="3"/>
        </dgm:presLayoutVars>
      </dgm:prSet>
      <dgm:spPr/>
    </dgm:pt>
    <dgm:pt modelId="{D958089C-093C-4699-98C6-6618B3E8C1D9}" type="pres">
      <dgm:prSet presAssocID="{95099E57-B05B-4E46-88CA-A0D574ED5177}" presName="titleText2" presStyleLbl="fgAcc1" presStyleIdx="3" presStyleCnt="11">
        <dgm:presLayoutVars>
          <dgm:chMax val="0"/>
          <dgm:chPref val="0"/>
        </dgm:presLayoutVars>
      </dgm:prSet>
      <dgm:spPr/>
    </dgm:pt>
    <dgm:pt modelId="{B8695D1D-0E14-4D52-A131-98B2B038313B}" type="pres">
      <dgm:prSet presAssocID="{95099E57-B05B-4E46-88CA-A0D574ED5177}" presName="rootConnector" presStyleLbl="node3" presStyleIdx="0" presStyleCnt="0"/>
      <dgm:spPr/>
    </dgm:pt>
    <dgm:pt modelId="{FB947670-0FF7-440B-8187-48F936400F47}" type="pres">
      <dgm:prSet presAssocID="{95099E57-B05B-4E46-88CA-A0D574ED5177}" presName="hierChild4" presStyleCnt="0"/>
      <dgm:spPr/>
    </dgm:pt>
    <dgm:pt modelId="{7E1AA27E-2572-4720-8E48-DD96878A9199}" type="pres">
      <dgm:prSet presAssocID="{95099E57-B05B-4E46-88CA-A0D574ED5177}" presName="hierChild5" presStyleCnt="0"/>
      <dgm:spPr/>
    </dgm:pt>
    <dgm:pt modelId="{B8CDBD4F-14C6-439E-BD8A-5D9204A08CBC}" type="pres">
      <dgm:prSet presAssocID="{A236053C-CB79-44C5-81B1-CC445B460E41}" presName="Name37" presStyleLbl="parChTrans1D3" presStyleIdx="3" presStyleCnt="9"/>
      <dgm:spPr/>
    </dgm:pt>
    <dgm:pt modelId="{8904B863-78A3-4C5D-9D37-3D849F35CCF9}" type="pres">
      <dgm:prSet presAssocID="{15259D8F-64AB-4040-9288-08E6C0F010FF}" presName="hierRoot2" presStyleCnt="0">
        <dgm:presLayoutVars>
          <dgm:hierBranch val="init"/>
        </dgm:presLayoutVars>
      </dgm:prSet>
      <dgm:spPr/>
    </dgm:pt>
    <dgm:pt modelId="{340AF497-E8F5-4569-94EC-7557927ECD73}" type="pres">
      <dgm:prSet presAssocID="{15259D8F-64AB-4040-9288-08E6C0F010FF}" presName="rootComposite" presStyleCnt="0"/>
      <dgm:spPr/>
    </dgm:pt>
    <dgm:pt modelId="{E1C1DA3B-6526-4EC2-88C3-352DBE529609}" type="pres">
      <dgm:prSet presAssocID="{15259D8F-64AB-4040-9288-08E6C0F010FF}" presName="rootText" presStyleLbl="node1" presStyleIdx="4" presStyleCnt="11">
        <dgm:presLayoutVars>
          <dgm:chMax/>
          <dgm:chPref val="3"/>
        </dgm:presLayoutVars>
      </dgm:prSet>
      <dgm:spPr/>
    </dgm:pt>
    <dgm:pt modelId="{57ADA2A3-97EF-41C0-A72A-1FB6F92CF074}" type="pres">
      <dgm:prSet presAssocID="{15259D8F-64AB-4040-9288-08E6C0F010FF}" presName="titleText2" presStyleLbl="fgAcc1" presStyleIdx="4" presStyleCnt="11">
        <dgm:presLayoutVars>
          <dgm:chMax val="0"/>
          <dgm:chPref val="0"/>
        </dgm:presLayoutVars>
      </dgm:prSet>
      <dgm:spPr/>
    </dgm:pt>
    <dgm:pt modelId="{845B074C-B95F-41A8-B157-BBD81A1BBCA2}" type="pres">
      <dgm:prSet presAssocID="{15259D8F-64AB-4040-9288-08E6C0F010FF}" presName="rootConnector" presStyleLbl="node3" presStyleIdx="0" presStyleCnt="0"/>
      <dgm:spPr/>
    </dgm:pt>
    <dgm:pt modelId="{7CF6CF61-26BB-4C76-9873-8E039F980F88}" type="pres">
      <dgm:prSet presAssocID="{15259D8F-64AB-4040-9288-08E6C0F010FF}" presName="hierChild4" presStyleCnt="0"/>
      <dgm:spPr/>
    </dgm:pt>
    <dgm:pt modelId="{EF42D293-EE31-42CE-A4CD-105271C7F7AA}" type="pres">
      <dgm:prSet presAssocID="{15259D8F-64AB-4040-9288-08E6C0F010FF}" presName="hierChild5" presStyleCnt="0"/>
      <dgm:spPr/>
    </dgm:pt>
    <dgm:pt modelId="{B9DA4221-FE4A-4555-91AE-BE6A909AD524}" type="pres">
      <dgm:prSet presAssocID="{5E22C274-A973-4B18-9327-5317D041DBF2}" presName="Name37" presStyleLbl="parChTrans1D3" presStyleIdx="4" presStyleCnt="9"/>
      <dgm:spPr/>
    </dgm:pt>
    <dgm:pt modelId="{9E794537-9F77-4834-987D-D66F2CE21501}" type="pres">
      <dgm:prSet presAssocID="{0E3424E3-9A81-4E8B-AE28-AC4C303CF480}" presName="hierRoot2" presStyleCnt="0">
        <dgm:presLayoutVars>
          <dgm:hierBranch val="init"/>
        </dgm:presLayoutVars>
      </dgm:prSet>
      <dgm:spPr/>
    </dgm:pt>
    <dgm:pt modelId="{DBA2996D-92E1-44BE-B60C-71D187E7F032}" type="pres">
      <dgm:prSet presAssocID="{0E3424E3-9A81-4E8B-AE28-AC4C303CF480}" presName="rootComposite" presStyleCnt="0"/>
      <dgm:spPr/>
    </dgm:pt>
    <dgm:pt modelId="{1778F363-10CE-4B9B-B77B-509EC05511C9}" type="pres">
      <dgm:prSet presAssocID="{0E3424E3-9A81-4E8B-AE28-AC4C303CF480}" presName="rootText" presStyleLbl="node1" presStyleIdx="5" presStyleCnt="11">
        <dgm:presLayoutVars>
          <dgm:chMax/>
          <dgm:chPref val="3"/>
        </dgm:presLayoutVars>
      </dgm:prSet>
      <dgm:spPr/>
    </dgm:pt>
    <dgm:pt modelId="{99AA070C-189A-4E4C-81B6-9A8BB0B11F97}" type="pres">
      <dgm:prSet presAssocID="{0E3424E3-9A81-4E8B-AE28-AC4C303CF480}" presName="titleText2" presStyleLbl="fgAcc1" presStyleIdx="5" presStyleCnt="11">
        <dgm:presLayoutVars>
          <dgm:chMax val="0"/>
          <dgm:chPref val="0"/>
        </dgm:presLayoutVars>
      </dgm:prSet>
      <dgm:spPr/>
    </dgm:pt>
    <dgm:pt modelId="{726F6C14-DFC0-4B65-9F22-7B2FB2B87744}" type="pres">
      <dgm:prSet presAssocID="{0E3424E3-9A81-4E8B-AE28-AC4C303CF480}" presName="rootConnector" presStyleLbl="node3" presStyleIdx="0" presStyleCnt="0"/>
      <dgm:spPr/>
    </dgm:pt>
    <dgm:pt modelId="{121A6878-DDBE-4D6F-BDFF-6EC50F63F441}" type="pres">
      <dgm:prSet presAssocID="{0E3424E3-9A81-4E8B-AE28-AC4C303CF480}" presName="hierChild4" presStyleCnt="0"/>
      <dgm:spPr/>
    </dgm:pt>
    <dgm:pt modelId="{60D9AC26-26F9-46AF-86A1-134199206E9E}" type="pres">
      <dgm:prSet presAssocID="{0E3424E3-9A81-4E8B-AE28-AC4C303CF480}" presName="hierChild5" presStyleCnt="0"/>
      <dgm:spPr/>
    </dgm:pt>
    <dgm:pt modelId="{AD30BB08-92C1-4EDB-A536-D324B39D3DFB}" type="pres">
      <dgm:prSet presAssocID="{1410E597-A3CA-4754-8E3A-269B33E83AC9}" presName="hierChild5" presStyleCnt="0"/>
      <dgm:spPr/>
    </dgm:pt>
    <dgm:pt modelId="{7C7B028C-BECF-4BFB-91F6-AF7B9157A9DC}" type="pres">
      <dgm:prSet presAssocID="{CD6135CA-03B7-4E7A-A222-F3E91D98FD5E}" presName="Name37" presStyleLbl="parChTrans1D2" presStyleIdx="1" presStyleCnt="2"/>
      <dgm:spPr/>
    </dgm:pt>
    <dgm:pt modelId="{0C17ECBF-7A78-4A6A-BB75-D9C4154B715A}" type="pres">
      <dgm:prSet presAssocID="{172D0DD1-8D78-473A-8BA6-E334AFE19F6D}" presName="hierRoot2" presStyleCnt="0">
        <dgm:presLayoutVars>
          <dgm:hierBranch val="init"/>
        </dgm:presLayoutVars>
      </dgm:prSet>
      <dgm:spPr/>
    </dgm:pt>
    <dgm:pt modelId="{7555B3BD-63AB-4C28-BE72-A2082650F0DA}" type="pres">
      <dgm:prSet presAssocID="{172D0DD1-8D78-473A-8BA6-E334AFE19F6D}" presName="rootComposite" presStyleCnt="0"/>
      <dgm:spPr/>
    </dgm:pt>
    <dgm:pt modelId="{02C4287E-6427-4A9D-A2B9-A10BF3319EE9}" type="pres">
      <dgm:prSet presAssocID="{172D0DD1-8D78-473A-8BA6-E334AFE19F6D}" presName="rootText" presStyleLbl="node1" presStyleIdx="6" presStyleCnt="11">
        <dgm:presLayoutVars>
          <dgm:chMax/>
          <dgm:chPref val="3"/>
        </dgm:presLayoutVars>
      </dgm:prSet>
      <dgm:spPr/>
    </dgm:pt>
    <dgm:pt modelId="{50D04FCC-3FCA-4FA3-A357-0346685057E8}" type="pres">
      <dgm:prSet presAssocID="{172D0DD1-8D78-473A-8BA6-E334AFE19F6D}" presName="titleText2" presStyleLbl="fgAcc1" presStyleIdx="6" presStyleCnt="11">
        <dgm:presLayoutVars>
          <dgm:chMax val="0"/>
          <dgm:chPref val="0"/>
        </dgm:presLayoutVars>
      </dgm:prSet>
      <dgm:spPr/>
    </dgm:pt>
    <dgm:pt modelId="{6227B064-85DC-4890-BB62-84B1CECB7480}" type="pres">
      <dgm:prSet presAssocID="{172D0DD1-8D78-473A-8BA6-E334AFE19F6D}" presName="rootConnector" presStyleLbl="node2" presStyleIdx="0" presStyleCnt="0"/>
      <dgm:spPr/>
    </dgm:pt>
    <dgm:pt modelId="{D56E89D1-8ABF-4F10-B25A-A4F653AE863F}" type="pres">
      <dgm:prSet presAssocID="{172D0DD1-8D78-473A-8BA6-E334AFE19F6D}" presName="hierChild4" presStyleCnt="0"/>
      <dgm:spPr/>
    </dgm:pt>
    <dgm:pt modelId="{E6A6FBFC-FC45-43D3-B5CE-79AA9CE7EE08}" type="pres">
      <dgm:prSet presAssocID="{0FCA55E1-B950-4183-9582-55DD4C48E23C}" presName="Name37" presStyleLbl="parChTrans1D3" presStyleIdx="5" presStyleCnt="9"/>
      <dgm:spPr/>
    </dgm:pt>
    <dgm:pt modelId="{ED99640B-F07E-4296-BF0D-29BE5DFFEB74}" type="pres">
      <dgm:prSet presAssocID="{8ACAB194-781C-4A5D-B373-DEF29FE6F0C5}" presName="hierRoot2" presStyleCnt="0">
        <dgm:presLayoutVars>
          <dgm:hierBranch val="init"/>
        </dgm:presLayoutVars>
      </dgm:prSet>
      <dgm:spPr/>
    </dgm:pt>
    <dgm:pt modelId="{A29AC444-D397-4874-85D1-4A5055E29BBE}" type="pres">
      <dgm:prSet presAssocID="{8ACAB194-781C-4A5D-B373-DEF29FE6F0C5}" presName="rootComposite" presStyleCnt="0"/>
      <dgm:spPr/>
    </dgm:pt>
    <dgm:pt modelId="{A1B9E7EA-B8F3-4AA7-A9BA-883E1B8685AD}" type="pres">
      <dgm:prSet presAssocID="{8ACAB194-781C-4A5D-B373-DEF29FE6F0C5}" presName="rootText" presStyleLbl="node1" presStyleIdx="7" presStyleCnt="11">
        <dgm:presLayoutVars>
          <dgm:chMax/>
          <dgm:chPref val="3"/>
        </dgm:presLayoutVars>
      </dgm:prSet>
      <dgm:spPr/>
    </dgm:pt>
    <dgm:pt modelId="{C46A7867-F74B-4DEA-9725-58B27EF62DBA}" type="pres">
      <dgm:prSet presAssocID="{8ACAB194-781C-4A5D-B373-DEF29FE6F0C5}" presName="titleText2" presStyleLbl="fgAcc1" presStyleIdx="7" presStyleCnt="11">
        <dgm:presLayoutVars>
          <dgm:chMax val="0"/>
          <dgm:chPref val="0"/>
        </dgm:presLayoutVars>
      </dgm:prSet>
      <dgm:spPr/>
    </dgm:pt>
    <dgm:pt modelId="{7FB1A504-F17D-418A-B0FD-AF3A0AD5CF03}" type="pres">
      <dgm:prSet presAssocID="{8ACAB194-781C-4A5D-B373-DEF29FE6F0C5}" presName="rootConnector" presStyleLbl="node3" presStyleIdx="0" presStyleCnt="0"/>
      <dgm:spPr/>
    </dgm:pt>
    <dgm:pt modelId="{26EDA24F-347A-4BD0-8779-C5339D1F6D4F}" type="pres">
      <dgm:prSet presAssocID="{8ACAB194-781C-4A5D-B373-DEF29FE6F0C5}" presName="hierChild4" presStyleCnt="0"/>
      <dgm:spPr/>
    </dgm:pt>
    <dgm:pt modelId="{38DC4105-C6AF-4424-8A5C-0461C9F6073F}" type="pres">
      <dgm:prSet presAssocID="{8ACAB194-781C-4A5D-B373-DEF29FE6F0C5}" presName="hierChild5" presStyleCnt="0"/>
      <dgm:spPr/>
    </dgm:pt>
    <dgm:pt modelId="{24BEE0B1-A8C9-47B6-98AA-DF97FE14A417}" type="pres">
      <dgm:prSet presAssocID="{397D9F47-4BFA-41D7-B0EF-00FAF08881D6}" presName="Name37" presStyleLbl="parChTrans1D3" presStyleIdx="6" presStyleCnt="9"/>
      <dgm:spPr/>
    </dgm:pt>
    <dgm:pt modelId="{2D318D14-59E3-4B46-900C-5C4FBDD67AE4}" type="pres">
      <dgm:prSet presAssocID="{9BC45503-4722-4360-89AF-8C35C60D9F87}" presName="hierRoot2" presStyleCnt="0">
        <dgm:presLayoutVars>
          <dgm:hierBranch val="init"/>
        </dgm:presLayoutVars>
      </dgm:prSet>
      <dgm:spPr/>
    </dgm:pt>
    <dgm:pt modelId="{90A6F789-7969-4D40-8666-D0DF2BEE9732}" type="pres">
      <dgm:prSet presAssocID="{9BC45503-4722-4360-89AF-8C35C60D9F87}" presName="rootComposite" presStyleCnt="0"/>
      <dgm:spPr/>
    </dgm:pt>
    <dgm:pt modelId="{10FC6142-85DB-46DC-903F-74B8212E21C4}" type="pres">
      <dgm:prSet presAssocID="{9BC45503-4722-4360-89AF-8C35C60D9F87}" presName="rootText" presStyleLbl="node1" presStyleIdx="8" presStyleCnt="11">
        <dgm:presLayoutVars>
          <dgm:chMax/>
          <dgm:chPref val="3"/>
        </dgm:presLayoutVars>
      </dgm:prSet>
      <dgm:spPr/>
    </dgm:pt>
    <dgm:pt modelId="{9803A044-7977-4443-A6A5-B679B84ADEAB}" type="pres">
      <dgm:prSet presAssocID="{9BC45503-4722-4360-89AF-8C35C60D9F87}" presName="titleText2" presStyleLbl="fgAcc1" presStyleIdx="8" presStyleCnt="11">
        <dgm:presLayoutVars>
          <dgm:chMax val="0"/>
          <dgm:chPref val="0"/>
        </dgm:presLayoutVars>
      </dgm:prSet>
      <dgm:spPr/>
    </dgm:pt>
    <dgm:pt modelId="{04604C5A-78E8-447B-B869-F1DE18CFE715}" type="pres">
      <dgm:prSet presAssocID="{9BC45503-4722-4360-89AF-8C35C60D9F87}" presName="rootConnector" presStyleLbl="node3" presStyleIdx="0" presStyleCnt="0"/>
      <dgm:spPr/>
    </dgm:pt>
    <dgm:pt modelId="{3AD53288-6BF7-4444-9CBF-D35985735F37}" type="pres">
      <dgm:prSet presAssocID="{9BC45503-4722-4360-89AF-8C35C60D9F87}" presName="hierChild4" presStyleCnt="0"/>
      <dgm:spPr/>
    </dgm:pt>
    <dgm:pt modelId="{04B8E338-6574-4605-A5A9-5A42E88A915D}" type="pres">
      <dgm:prSet presAssocID="{9BC45503-4722-4360-89AF-8C35C60D9F87}" presName="hierChild5" presStyleCnt="0"/>
      <dgm:spPr/>
    </dgm:pt>
    <dgm:pt modelId="{82E83D3C-09CA-48DA-AC2A-A32C0A1CE369}" type="pres">
      <dgm:prSet presAssocID="{BE5F4E90-D3C3-470B-B9B5-04DC4F2F2FB1}" presName="Name37" presStyleLbl="parChTrans1D3" presStyleIdx="7" presStyleCnt="9"/>
      <dgm:spPr/>
    </dgm:pt>
    <dgm:pt modelId="{25F2C922-D5A8-4D55-BB4E-EA4B38292378}" type="pres">
      <dgm:prSet presAssocID="{14517FDC-A88B-4361-B773-B2568C151DE4}" presName="hierRoot2" presStyleCnt="0">
        <dgm:presLayoutVars>
          <dgm:hierBranch val="init"/>
        </dgm:presLayoutVars>
      </dgm:prSet>
      <dgm:spPr/>
    </dgm:pt>
    <dgm:pt modelId="{91DF7608-1CB2-431C-ADB9-E964AC21B3C5}" type="pres">
      <dgm:prSet presAssocID="{14517FDC-A88B-4361-B773-B2568C151DE4}" presName="rootComposite" presStyleCnt="0"/>
      <dgm:spPr/>
    </dgm:pt>
    <dgm:pt modelId="{08C030BB-1CB6-4337-B801-458A0595B6C2}" type="pres">
      <dgm:prSet presAssocID="{14517FDC-A88B-4361-B773-B2568C151DE4}" presName="rootText" presStyleLbl="node1" presStyleIdx="9" presStyleCnt="11">
        <dgm:presLayoutVars>
          <dgm:chMax/>
          <dgm:chPref val="3"/>
        </dgm:presLayoutVars>
      </dgm:prSet>
      <dgm:spPr/>
    </dgm:pt>
    <dgm:pt modelId="{45D90DBB-DA5C-4A7E-A695-037106302A06}" type="pres">
      <dgm:prSet presAssocID="{14517FDC-A88B-4361-B773-B2568C151DE4}" presName="titleText2" presStyleLbl="fgAcc1" presStyleIdx="9" presStyleCnt="11">
        <dgm:presLayoutVars>
          <dgm:chMax val="0"/>
          <dgm:chPref val="0"/>
        </dgm:presLayoutVars>
      </dgm:prSet>
      <dgm:spPr/>
    </dgm:pt>
    <dgm:pt modelId="{46D666F2-8BB0-44DF-B08B-39CAB6E82403}" type="pres">
      <dgm:prSet presAssocID="{14517FDC-A88B-4361-B773-B2568C151DE4}" presName="rootConnector" presStyleLbl="node3" presStyleIdx="0" presStyleCnt="0"/>
      <dgm:spPr/>
    </dgm:pt>
    <dgm:pt modelId="{E3926257-4B3E-4DF7-BFCA-D89CA208195C}" type="pres">
      <dgm:prSet presAssocID="{14517FDC-A88B-4361-B773-B2568C151DE4}" presName="hierChild4" presStyleCnt="0"/>
      <dgm:spPr/>
    </dgm:pt>
    <dgm:pt modelId="{4C4A22BF-D606-4132-87F3-700A3BE86AEB}" type="pres">
      <dgm:prSet presAssocID="{14517FDC-A88B-4361-B773-B2568C151DE4}" presName="hierChild5" presStyleCnt="0"/>
      <dgm:spPr/>
    </dgm:pt>
    <dgm:pt modelId="{A5D7BBFE-9606-43F3-8322-14CF78576F97}" type="pres">
      <dgm:prSet presAssocID="{C7F0B604-17E8-4E5C-902E-50B1BE7E70B2}" presName="Name37" presStyleLbl="parChTrans1D3" presStyleIdx="8" presStyleCnt="9"/>
      <dgm:spPr/>
    </dgm:pt>
    <dgm:pt modelId="{DBFB9FCD-862F-47D4-B59E-51606C0FE0D4}" type="pres">
      <dgm:prSet presAssocID="{22180A77-67C5-4FF1-A54A-F819710B2B5C}" presName="hierRoot2" presStyleCnt="0">
        <dgm:presLayoutVars>
          <dgm:hierBranch val="init"/>
        </dgm:presLayoutVars>
      </dgm:prSet>
      <dgm:spPr/>
    </dgm:pt>
    <dgm:pt modelId="{D5BD59F3-3723-4D4A-86C1-0960B1F9AB14}" type="pres">
      <dgm:prSet presAssocID="{22180A77-67C5-4FF1-A54A-F819710B2B5C}" presName="rootComposite" presStyleCnt="0"/>
      <dgm:spPr/>
    </dgm:pt>
    <dgm:pt modelId="{5760EDA2-111A-4588-BC11-8E9E4965B9E3}" type="pres">
      <dgm:prSet presAssocID="{22180A77-67C5-4FF1-A54A-F819710B2B5C}" presName="rootText" presStyleLbl="node1" presStyleIdx="10" presStyleCnt="11">
        <dgm:presLayoutVars>
          <dgm:chMax/>
          <dgm:chPref val="3"/>
        </dgm:presLayoutVars>
      </dgm:prSet>
      <dgm:spPr/>
    </dgm:pt>
    <dgm:pt modelId="{9D424687-B806-4033-9C74-A838140076A7}" type="pres">
      <dgm:prSet presAssocID="{22180A77-67C5-4FF1-A54A-F819710B2B5C}" presName="titleText2" presStyleLbl="fgAcc1" presStyleIdx="10" presStyleCnt="11">
        <dgm:presLayoutVars>
          <dgm:chMax val="0"/>
          <dgm:chPref val="0"/>
        </dgm:presLayoutVars>
      </dgm:prSet>
      <dgm:spPr/>
    </dgm:pt>
    <dgm:pt modelId="{AEBCC4CE-0402-4F70-9AA8-FB9E576A55CC}" type="pres">
      <dgm:prSet presAssocID="{22180A77-67C5-4FF1-A54A-F819710B2B5C}" presName="rootConnector" presStyleLbl="node3" presStyleIdx="0" presStyleCnt="0"/>
      <dgm:spPr/>
    </dgm:pt>
    <dgm:pt modelId="{D00A193C-3CBA-45BB-8C00-2F8F91C1947B}" type="pres">
      <dgm:prSet presAssocID="{22180A77-67C5-4FF1-A54A-F819710B2B5C}" presName="hierChild4" presStyleCnt="0"/>
      <dgm:spPr/>
    </dgm:pt>
    <dgm:pt modelId="{0CA26D4F-3CF9-45D7-9146-CCDEBA83F97C}" type="pres">
      <dgm:prSet presAssocID="{22180A77-67C5-4FF1-A54A-F819710B2B5C}" presName="hierChild5" presStyleCnt="0"/>
      <dgm:spPr/>
    </dgm:pt>
    <dgm:pt modelId="{ACC34597-A5E5-4AF0-8205-DEC4BF61454D}" type="pres">
      <dgm:prSet presAssocID="{172D0DD1-8D78-473A-8BA6-E334AFE19F6D}" presName="hierChild5" presStyleCnt="0"/>
      <dgm:spPr/>
    </dgm:pt>
    <dgm:pt modelId="{9A79FD86-5AD1-4890-9DAF-675CEFA9DB18}" type="pres">
      <dgm:prSet presAssocID="{7B4BCF57-A994-4E3B-9761-B8E803438B8F}" presName="hierChild3" presStyleCnt="0"/>
      <dgm:spPr/>
    </dgm:pt>
  </dgm:ptLst>
  <dgm:cxnLst>
    <dgm:cxn modelId="{EFBC2904-6EFF-4142-825A-896A9ACB93BF}" type="presOf" srcId="{15259D8F-64AB-4040-9288-08E6C0F010FF}" destId="{845B074C-B95F-41A8-B157-BBD81A1BBCA2}" srcOrd="1" destOrd="0" presId="urn:microsoft.com/office/officeart/2008/layout/NameandTitleOrganizationalChart"/>
    <dgm:cxn modelId="{83649D08-AE32-4442-9827-E9E65FE4EC58}" type="presOf" srcId="{45595E10-7496-42EE-9349-A4711B809763}" destId="{117D8435-2ECB-4F29-8673-7606DFF3F48B}" srcOrd="0" destOrd="0" presId="urn:microsoft.com/office/officeart/2008/layout/NameandTitleOrganizationalChart"/>
    <dgm:cxn modelId="{01A01709-9199-427B-B28D-6C9950D578B0}" type="presOf" srcId="{9BC45503-4722-4360-89AF-8C35C60D9F87}" destId="{04604C5A-78E8-447B-B869-F1DE18CFE715}" srcOrd="1" destOrd="0" presId="urn:microsoft.com/office/officeart/2008/layout/NameandTitleOrganizationalChart"/>
    <dgm:cxn modelId="{8C80C709-876F-45FD-90BF-BA751280E644}" srcId="{7B4BCF57-A994-4E3B-9761-B8E803438B8F}" destId="{1410E597-A3CA-4754-8E3A-269B33E83AC9}" srcOrd="0" destOrd="0" parTransId="{45595E10-7496-42EE-9349-A4711B809763}" sibTransId="{BBC5BCEF-5E07-46C1-AB40-85C55A618643}"/>
    <dgm:cxn modelId="{10B4CC12-FAD1-4A22-A399-F6BB87531F0B}" type="presOf" srcId="{95099E57-B05B-4E46-88CA-A0D574ED5177}" destId="{15B4DFAB-F90A-47BA-9FDC-5EDD03097A5A}" srcOrd="0" destOrd="0" presId="urn:microsoft.com/office/officeart/2008/layout/NameandTitleOrganizationalChart"/>
    <dgm:cxn modelId="{CB422413-10BD-48CE-9B31-C2B5FC32A2E1}" type="presOf" srcId="{22180A77-67C5-4FF1-A54A-F819710B2B5C}" destId="{AEBCC4CE-0402-4F70-9AA8-FB9E576A55CC}" srcOrd="1" destOrd="0" presId="urn:microsoft.com/office/officeart/2008/layout/NameandTitleOrganizationalChart"/>
    <dgm:cxn modelId="{E987991E-3DF5-41CC-89D8-5E5D7BC22A45}" type="presOf" srcId="{52EC28B3-9F3F-4C95-B551-C5EB691DC3AF}" destId="{567002F8-00D5-4188-9386-F36CF17ED6B0}" srcOrd="0" destOrd="0" presId="urn:microsoft.com/office/officeart/2008/layout/NameandTitleOrganizationalChart"/>
    <dgm:cxn modelId="{4105C926-B36D-402E-B577-22C651343041}" type="presOf" srcId="{D023A124-7E15-4234-848B-78E95914D467}" destId="{50D04FCC-3FCA-4FA3-A357-0346685057E8}" srcOrd="0" destOrd="0" presId="urn:microsoft.com/office/officeart/2008/layout/NameandTitleOrganizationalChart"/>
    <dgm:cxn modelId="{E8745B2F-CD44-4417-ACFF-CF4043E783F8}" type="presOf" srcId="{14517FDC-A88B-4361-B773-B2568C151DE4}" destId="{08C030BB-1CB6-4337-B801-458A0595B6C2}" srcOrd="0" destOrd="0" presId="urn:microsoft.com/office/officeart/2008/layout/NameandTitleOrganizationalChart"/>
    <dgm:cxn modelId="{499E7635-00EE-4A2C-9F0D-F8AE8A6601AD}" srcId="{1410E597-A3CA-4754-8E3A-269B33E83AC9}" destId="{15259D8F-64AB-4040-9288-08E6C0F010FF}" srcOrd="3" destOrd="0" parTransId="{A236053C-CB79-44C5-81B1-CC445B460E41}" sibTransId="{1C9C69E4-36A2-4E29-8A57-29967BF5C36E}"/>
    <dgm:cxn modelId="{C9ED933E-74F9-4CB5-9ED2-28F0F0355712}" type="presOf" srcId="{D241D48B-C9F2-4330-BC18-7F86575101EE}" destId="{99AA070C-189A-4E4C-81B6-9A8BB0B11F97}" srcOrd="0" destOrd="0" presId="urn:microsoft.com/office/officeart/2008/layout/NameandTitleOrganizationalChart"/>
    <dgm:cxn modelId="{02A89341-139B-4100-8B2B-9F06F2ED5FCB}" type="presOf" srcId="{71FDA6C9-A948-4934-906E-F5E92E7856FC}" destId="{5B08D1F1-B5CA-47AF-8A94-952F30FB253A}" srcOrd="0" destOrd="0" presId="urn:microsoft.com/office/officeart/2008/layout/NameandTitleOrganizationalChart"/>
    <dgm:cxn modelId="{BD738562-A8F3-4002-866F-BB7AE5E7FC8A}" type="presOf" srcId="{9BC45503-4722-4360-89AF-8C35C60D9F87}" destId="{10FC6142-85DB-46DC-903F-74B8212E21C4}" srcOrd="0" destOrd="0" presId="urn:microsoft.com/office/officeart/2008/layout/NameandTitleOrganizationalChart"/>
    <dgm:cxn modelId="{A98A4943-E0BC-4B31-A2F2-AD837273665A}" srcId="{7B4BCF57-A994-4E3B-9761-B8E803438B8F}" destId="{172D0DD1-8D78-473A-8BA6-E334AFE19F6D}" srcOrd="1" destOrd="0" parTransId="{CD6135CA-03B7-4E7A-A222-F3E91D98FD5E}" sibTransId="{D023A124-7E15-4234-848B-78E95914D467}"/>
    <dgm:cxn modelId="{081F2C68-DCC4-4F51-B16D-AFBC89F83B2B}" type="presOf" srcId="{15259D8F-64AB-4040-9288-08E6C0F010FF}" destId="{E1C1DA3B-6526-4EC2-88C3-352DBE529609}" srcOrd="0" destOrd="0" presId="urn:microsoft.com/office/officeart/2008/layout/NameandTitleOrganizationalChart"/>
    <dgm:cxn modelId="{36A3F449-D504-4662-BFBD-8D681DF4D449}" type="presOf" srcId="{397D9F47-4BFA-41D7-B0EF-00FAF08881D6}" destId="{24BEE0B1-A8C9-47B6-98AA-DF97FE14A417}" srcOrd="0" destOrd="0" presId="urn:microsoft.com/office/officeart/2008/layout/NameandTitleOrganizationalChart"/>
    <dgm:cxn modelId="{73A5626B-89CF-4693-89B8-B64C2F8B86B7}" srcId="{1410E597-A3CA-4754-8E3A-269B33E83AC9}" destId="{95099E57-B05B-4E46-88CA-A0D574ED5177}" srcOrd="2" destOrd="0" parTransId="{71FDA6C9-A948-4934-906E-F5E92E7856FC}" sibTransId="{142E0B0D-C285-411B-A676-383555720BF3}"/>
    <dgm:cxn modelId="{CC1C3D50-4009-4A68-A014-79331FFEB52E}" type="presOf" srcId="{95099E57-B05B-4E46-88CA-A0D574ED5177}" destId="{B8695D1D-0E14-4D52-A131-98B2B038313B}" srcOrd="1" destOrd="0" presId="urn:microsoft.com/office/officeart/2008/layout/NameandTitleOrganizationalChart"/>
    <dgm:cxn modelId="{4CB36253-E68D-4AC1-957E-BCF7C7A0B069}" type="presOf" srcId="{22180A77-67C5-4FF1-A54A-F819710B2B5C}" destId="{5760EDA2-111A-4588-BC11-8E9E4965B9E3}" srcOrd="0" destOrd="0" presId="urn:microsoft.com/office/officeart/2008/layout/NameandTitleOrganizationalChart"/>
    <dgm:cxn modelId="{21AA3F75-F773-4C9D-B2C0-EB500DA1E1F1}" srcId="{1410E597-A3CA-4754-8E3A-269B33E83AC9}" destId="{47D685E8-9C7C-4AC0-93D7-143F5823007B}" srcOrd="1" destOrd="0" parTransId="{0AFD745A-9698-4D0D-A454-912831BD96C2}" sibTransId="{00041C12-47C7-4F53-A210-9D070FF94118}"/>
    <dgm:cxn modelId="{4E5EDA55-2FAB-4386-8B64-C571BD1F1A19}" type="presOf" srcId="{47D685E8-9C7C-4AC0-93D7-143F5823007B}" destId="{BC27CC70-6361-4006-ABC9-A3C7EA9C8D2E}" srcOrd="1" destOrd="0" presId="urn:microsoft.com/office/officeart/2008/layout/NameandTitleOrganizationalChart"/>
    <dgm:cxn modelId="{0BA43A59-FE04-4A6A-AC68-D893D2B5E996}" type="presOf" srcId="{1410E597-A3CA-4754-8E3A-269B33E83AC9}" destId="{33EB3C2A-5A89-4C23-A0BE-2C207F832FAF}" srcOrd="0" destOrd="0" presId="urn:microsoft.com/office/officeart/2008/layout/NameandTitleOrganizationalChart"/>
    <dgm:cxn modelId="{1F6BDA81-B35A-4C91-BAD9-0B7E99B2CDE7}" type="presOf" srcId="{8ACAB194-781C-4A5D-B373-DEF29FE6F0C5}" destId="{A1B9E7EA-B8F3-4AA7-A9BA-883E1B8685AD}" srcOrd="0" destOrd="0" presId="urn:microsoft.com/office/officeart/2008/layout/NameandTitleOrganizationalChart"/>
    <dgm:cxn modelId="{4B340688-6BBF-4D09-A4A9-1F6A9479E99B}" type="presOf" srcId="{142E0B0D-C285-411B-A676-383555720BF3}" destId="{D958089C-093C-4699-98C6-6618B3E8C1D9}" srcOrd="0" destOrd="0" presId="urn:microsoft.com/office/officeart/2008/layout/NameandTitleOrganizationalChart"/>
    <dgm:cxn modelId="{CE863690-9EC7-4BE6-A83B-688486BC1E10}" type="presOf" srcId="{172D0DD1-8D78-473A-8BA6-E334AFE19F6D}" destId="{02C4287E-6427-4A9D-A2B9-A10BF3319EE9}" srcOrd="0" destOrd="0" presId="urn:microsoft.com/office/officeart/2008/layout/NameandTitleOrganizationalChart"/>
    <dgm:cxn modelId="{937AB690-24EB-4DB4-AC0F-DE42F2A62851}" srcId="{172D0DD1-8D78-473A-8BA6-E334AFE19F6D}" destId="{9BC45503-4722-4360-89AF-8C35C60D9F87}" srcOrd="1" destOrd="0" parTransId="{397D9F47-4BFA-41D7-B0EF-00FAF08881D6}" sibTransId="{E1216234-DC14-420C-BBF0-646127E5A5F1}"/>
    <dgm:cxn modelId="{C38F8C95-047E-4EC0-8CE2-4611088D2324}" type="presOf" srcId="{8ACAB194-781C-4A5D-B373-DEF29FE6F0C5}" destId="{7FB1A504-F17D-418A-B0FD-AF3A0AD5CF03}" srcOrd="1" destOrd="0" presId="urn:microsoft.com/office/officeart/2008/layout/NameandTitleOrganizationalChart"/>
    <dgm:cxn modelId="{A078C799-FCA7-42ED-9AA6-9E2A852C07DE}" srcId="{172D0DD1-8D78-473A-8BA6-E334AFE19F6D}" destId="{14517FDC-A88B-4361-B773-B2568C151DE4}" srcOrd="2" destOrd="0" parTransId="{BE5F4E90-D3C3-470B-B9B5-04DC4F2F2FB1}" sibTransId="{87CB344F-8827-411F-897A-092472938635}"/>
    <dgm:cxn modelId="{1730C39A-3BB1-45A4-804F-3362C7E34E35}" srcId="{1410E597-A3CA-4754-8E3A-269B33E83AC9}" destId="{786028BA-C512-447C-8D39-B0668CCD73BD}" srcOrd="0" destOrd="0" parTransId="{434E0A27-F255-4A93-8E97-9136B4D72657}" sibTransId="{6933C6EA-8CA4-421F-9E6D-8067F2F0483C}"/>
    <dgm:cxn modelId="{EF024C9D-0B2C-422F-98F0-BEE91D9C12B1}" type="presOf" srcId="{1410E597-A3CA-4754-8E3A-269B33E83AC9}" destId="{CA18F2EB-96D1-4DF4-B37F-A101EE08B363}" srcOrd="1" destOrd="0" presId="urn:microsoft.com/office/officeart/2008/layout/NameandTitleOrganizationalChart"/>
    <dgm:cxn modelId="{942665A3-4687-40D3-89BF-C52298A7D0EC}" type="presOf" srcId="{786028BA-C512-447C-8D39-B0668CCD73BD}" destId="{19F8A3ED-2D40-431D-AE12-0B7B400CFB53}" srcOrd="0" destOrd="0" presId="urn:microsoft.com/office/officeart/2008/layout/NameandTitleOrganizationalChart"/>
    <dgm:cxn modelId="{DCFA65A3-FB33-4606-BBB0-8C79145505D0}" type="presOf" srcId="{87CB344F-8827-411F-897A-092472938635}" destId="{45D90DBB-DA5C-4A7E-A695-037106302A06}" srcOrd="0" destOrd="0" presId="urn:microsoft.com/office/officeart/2008/layout/NameandTitleOrganizationalChart"/>
    <dgm:cxn modelId="{49F932A7-036A-4664-BFD4-994FCF8D503B}" type="presOf" srcId="{5E22C274-A973-4B18-9327-5317D041DBF2}" destId="{B9DA4221-FE4A-4555-91AE-BE6A909AD524}" srcOrd="0" destOrd="0" presId="urn:microsoft.com/office/officeart/2008/layout/NameandTitleOrganizationalChart"/>
    <dgm:cxn modelId="{273A6BAC-5F1A-45DD-8817-781E17FA0EB7}" type="presOf" srcId="{00041C12-47C7-4F53-A210-9D070FF94118}" destId="{E6813CAC-A838-4221-96B0-82DE3B60521C}" srcOrd="0" destOrd="0" presId="urn:microsoft.com/office/officeart/2008/layout/NameandTitleOrganizationalChart"/>
    <dgm:cxn modelId="{21B893AC-7520-4270-9DFD-B00056DED1D8}" type="presOf" srcId="{BE5F4E90-D3C3-470B-B9B5-04DC4F2F2FB1}" destId="{82E83D3C-09CA-48DA-AC2A-A32C0A1CE369}" srcOrd="0" destOrd="0" presId="urn:microsoft.com/office/officeart/2008/layout/NameandTitleOrganizationalChart"/>
    <dgm:cxn modelId="{C9F044B1-6281-46CD-9991-CC9B4A6A77E0}" type="presOf" srcId="{DFF0B1FF-D5BA-4BBB-AA64-A302F51A6CC7}" destId="{9D424687-B806-4033-9C74-A838140076A7}" srcOrd="0" destOrd="0" presId="urn:microsoft.com/office/officeart/2008/layout/NameandTitleOrganizationalChart"/>
    <dgm:cxn modelId="{05BEC8B1-30C9-47C3-B04A-B68B6B649E08}" type="presOf" srcId="{E1216234-DC14-420C-BBF0-646127E5A5F1}" destId="{9803A044-7977-4443-A6A5-B679B84ADEAB}" srcOrd="0" destOrd="0" presId="urn:microsoft.com/office/officeart/2008/layout/NameandTitleOrganizationalChart"/>
    <dgm:cxn modelId="{57836FBA-84FB-40FC-A176-62E364385FC5}" srcId="{172D0DD1-8D78-473A-8BA6-E334AFE19F6D}" destId="{8ACAB194-781C-4A5D-B373-DEF29FE6F0C5}" srcOrd="0" destOrd="0" parTransId="{0FCA55E1-B950-4183-9582-55DD4C48E23C}" sibTransId="{A3C47088-B6A8-4069-9EC2-EF0D54291390}"/>
    <dgm:cxn modelId="{DA586AC2-60AF-493A-AC8B-065C813F7247}" type="presOf" srcId="{0E3424E3-9A81-4E8B-AE28-AC4C303CF480}" destId="{1778F363-10CE-4B9B-B77B-509EC05511C9}" srcOrd="0" destOrd="0" presId="urn:microsoft.com/office/officeart/2008/layout/NameandTitleOrganizationalChart"/>
    <dgm:cxn modelId="{9E5004C8-B868-4B88-ACF2-DEE9E6CADF99}" type="presOf" srcId="{CD6135CA-03B7-4E7A-A222-F3E91D98FD5E}" destId="{7C7B028C-BECF-4BFB-91F6-AF7B9157A9DC}" srcOrd="0" destOrd="0" presId="urn:microsoft.com/office/officeart/2008/layout/NameandTitleOrganizationalChart"/>
    <dgm:cxn modelId="{D7AC41C9-6FB8-497B-912A-A7FADF7A9B7A}" type="presOf" srcId="{0FCA55E1-B950-4183-9582-55DD4C48E23C}" destId="{E6A6FBFC-FC45-43D3-B5CE-79AA9CE7EE08}" srcOrd="0" destOrd="0" presId="urn:microsoft.com/office/officeart/2008/layout/NameandTitleOrganizationalChart"/>
    <dgm:cxn modelId="{2971EBCA-6C9D-47EC-894F-F0D6970767D4}" srcId="{52EC28B3-9F3F-4C95-B551-C5EB691DC3AF}" destId="{7B4BCF57-A994-4E3B-9761-B8E803438B8F}" srcOrd="0" destOrd="0" parTransId="{85A2F3A8-3026-4B4B-89F1-C9F830EB657F}" sibTransId="{25E82E40-3D8F-42FF-B46B-9C8F292E4F74}"/>
    <dgm:cxn modelId="{59AC5ACC-58A0-446D-B00C-C6269E2C1DE3}" type="presOf" srcId="{0E3424E3-9A81-4E8B-AE28-AC4C303CF480}" destId="{726F6C14-DFC0-4B65-9F22-7B2FB2B87744}" srcOrd="1" destOrd="0" presId="urn:microsoft.com/office/officeart/2008/layout/NameandTitleOrganizationalChart"/>
    <dgm:cxn modelId="{16FB55CF-F3CE-470E-BDB7-704815B9AB44}" type="presOf" srcId="{25E82E40-3D8F-42FF-B46B-9C8F292E4F74}" destId="{500B02AD-A3C7-4F5F-8963-477E22B1927C}" srcOrd="0" destOrd="0" presId="urn:microsoft.com/office/officeart/2008/layout/NameandTitleOrganizationalChart"/>
    <dgm:cxn modelId="{2CD81ED3-3526-4BE4-9615-D050DD40FA80}" type="presOf" srcId="{6933C6EA-8CA4-421F-9E6D-8067F2F0483C}" destId="{2C2FD3CA-52CF-4DEB-B888-859ED3F76DAA}" srcOrd="0" destOrd="0" presId="urn:microsoft.com/office/officeart/2008/layout/NameandTitleOrganizationalChart"/>
    <dgm:cxn modelId="{B6A2DAD4-3995-42DF-8590-FD468EB03F5A}" type="presOf" srcId="{BBC5BCEF-5E07-46C1-AB40-85C55A618643}" destId="{43446473-5ABE-4682-B01D-920E96574E05}" srcOrd="0" destOrd="0" presId="urn:microsoft.com/office/officeart/2008/layout/NameandTitleOrganizationalChart"/>
    <dgm:cxn modelId="{47CFA9D5-F8FC-4C54-BDEE-650112A42D09}" type="presOf" srcId="{7B4BCF57-A994-4E3B-9761-B8E803438B8F}" destId="{60A618CE-657A-4238-9948-92B8F24DFC9B}" srcOrd="0" destOrd="0" presId="urn:microsoft.com/office/officeart/2008/layout/NameandTitleOrganizationalChart"/>
    <dgm:cxn modelId="{F35FFBD6-4DCB-450D-BF99-F47B7809F680}" srcId="{172D0DD1-8D78-473A-8BA6-E334AFE19F6D}" destId="{22180A77-67C5-4FF1-A54A-F819710B2B5C}" srcOrd="3" destOrd="0" parTransId="{C7F0B604-17E8-4E5C-902E-50B1BE7E70B2}" sibTransId="{DFF0B1FF-D5BA-4BBB-AA64-A302F51A6CC7}"/>
    <dgm:cxn modelId="{8E3D11DF-8DE9-4AD4-BEB0-F1E56CBEBFF7}" type="presOf" srcId="{14517FDC-A88B-4361-B773-B2568C151DE4}" destId="{46D666F2-8BB0-44DF-B08B-39CAB6E82403}" srcOrd="1" destOrd="0" presId="urn:microsoft.com/office/officeart/2008/layout/NameandTitleOrganizationalChart"/>
    <dgm:cxn modelId="{F94C35E4-82DC-4EEF-8824-85AEB14BB72E}" type="presOf" srcId="{0AFD745A-9698-4D0D-A454-912831BD96C2}" destId="{2FABBE69-EC71-499E-92D3-BB7619329186}" srcOrd="0" destOrd="0" presId="urn:microsoft.com/office/officeart/2008/layout/NameandTitleOrganizationalChart"/>
    <dgm:cxn modelId="{02E52CE5-C214-4F78-933B-6774D58A9A84}" type="presOf" srcId="{C7F0B604-17E8-4E5C-902E-50B1BE7E70B2}" destId="{A5D7BBFE-9606-43F3-8322-14CF78576F97}" srcOrd="0" destOrd="0" presId="urn:microsoft.com/office/officeart/2008/layout/NameandTitleOrganizationalChart"/>
    <dgm:cxn modelId="{A85E6DEB-BC3E-4023-BA57-846A423A6C55}" type="presOf" srcId="{434E0A27-F255-4A93-8E97-9136B4D72657}" destId="{BA2E2F99-97EF-4023-A726-1D15EF81AC78}" srcOrd="0" destOrd="0" presId="urn:microsoft.com/office/officeart/2008/layout/NameandTitleOrganizationalChart"/>
    <dgm:cxn modelId="{2523A8EE-A986-46EE-9F9E-7A258E18E2CD}" type="presOf" srcId="{47D685E8-9C7C-4AC0-93D7-143F5823007B}" destId="{ACA4F49E-C7AF-40B0-BB6B-2F0689428113}" srcOrd="0" destOrd="0" presId="urn:microsoft.com/office/officeart/2008/layout/NameandTitleOrganizationalChart"/>
    <dgm:cxn modelId="{19A028F0-38EC-4462-BB5E-6C7C85FD8A54}" type="presOf" srcId="{786028BA-C512-447C-8D39-B0668CCD73BD}" destId="{D48D20A5-D7F7-4A20-BBDC-17DFB6B4F8A2}" srcOrd="1" destOrd="0" presId="urn:microsoft.com/office/officeart/2008/layout/NameandTitleOrganizationalChart"/>
    <dgm:cxn modelId="{C9CA1FF1-1545-4005-B05A-191B4E00591E}" type="presOf" srcId="{A236053C-CB79-44C5-81B1-CC445B460E41}" destId="{B8CDBD4F-14C6-439E-BD8A-5D9204A08CBC}" srcOrd="0" destOrd="0" presId="urn:microsoft.com/office/officeart/2008/layout/NameandTitleOrganizationalChart"/>
    <dgm:cxn modelId="{40621FF6-D899-4DB3-9DEE-992E83E955CE}" type="presOf" srcId="{1C9C69E4-36A2-4E29-8A57-29967BF5C36E}" destId="{57ADA2A3-97EF-41C0-A72A-1FB6F92CF074}" srcOrd="0" destOrd="0" presId="urn:microsoft.com/office/officeart/2008/layout/NameandTitleOrganizationalChart"/>
    <dgm:cxn modelId="{F5FEB8F9-A42D-4BB7-9C94-BCA2F37E35E1}" srcId="{1410E597-A3CA-4754-8E3A-269B33E83AC9}" destId="{0E3424E3-9A81-4E8B-AE28-AC4C303CF480}" srcOrd="4" destOrd="0" parTransId="{5E22C274-A973-4B18-9327-5317D041DBF2}" sibTransId="{D241D48B-C9F2-4330-BC18-7F86575101EE}"/>
    <dgm:cxn modelId="{88E1D8FB-D5F5-4C04-84E3-AC0B34124788}" type="presOf" srcId="{7B4BCF57-A994-4E3B-9761-B8E803438B8F}" destId="{422A2101-8774-49BF-82CD-F476A0953C7E}" srcOrd="1" destOrd="0" presId="urn:microsoft.com/office/officeart/2008/layout/NameandTitleOrganizationalChart"/>
    <dgm:cxn modelId="{CE4941FC-27AB-4BF3-B81A-76B094F91197}" type="presOf" srcId="{172D0DD1-8D78-473A-8BA6-E334AFE19F6D}" destId="{6227B064-85DC-4890-BB62-84B1CECB7480}" srcOrd="1" destOrd="0" presId="urn:microsoft.com/office/officeart/2008/layout/NameandTitleOrganizationalChart"/>
    <dgm:cxn modelId="{65859DFF-66EA-4D76-A54B-4629FF71C3A4}" type="presOf" srcId="{A3C47088-B6A8-4069-9EC2-EF0D54291390}" destId="{C46A7867-F74B-4DEA-9725-58B27EF62DBA}" srcOrd="0" destOrd="0" presId="urn:microsoft.com/office/officeart/2008/layout/NameandTitleOrganizationalChart"/>
    <dgm:cxn modelId="{D36467D6-C885-4256-9AC7-3E161DB77985}" type="presParOf" srcId="{567002F8-00D5-4188-9386-F36CF17ED6B0}" destId="{D9312A77-AECE-4591-BEA2-2A539998AB12}" srcOrd="0" destOrd="0" presId="urn:microsoft.com/office/officeart/2008/layout/NameandTitleOrganizationalChart"/>
    <dgm:cxn modelId="{16E33F11-969E-4538-B838-622AD7758783}" type="presParOf" srcId="{D9312A77-AECE-4591-BEA2-2A539998AB12}" destId="{66D30847-17FE-4DC5-A131-3DBDDDDB0B64}" srcOrd="0" destOrd="0" presId="urn:microsoft.com/office/officeart/2008/layout/NameandTitleOrganizationalChart"/>
    <dgm:cxn modelId="{086CEBB6-19DE-4ED5-9C72-2C1F2BBF21F6}" type="presParOf" srcId="{66D30847-17FE-4DC5-A131-3DBDDDDB0B64}" destId="{60A618CE-657A-4238-9948-92B8F24DFC9B}" srcOrd="0" destOrd="0" presId="urn:microsoft.com/office/officeart/2008/layout/NameandTitleOrganizationalChart"/>
    <dgm:cxn modelId="{92EC52B7-DE97-4F4A-8583-6DCBD6E99854}" type="presParOf" srcId="{66D30847-17FE-4DC5-A131-3DBDDDDB0B64}" destId="{500B02AD-A3C7-4F5F-8963-477E22B1927C}" srcOrd="1" destOrd="0" presId="urn:microsoft.com/office/officeart/2008/layout/NameandTitleOrganizationalChart"/>
    <dgm:cxn modelId="{5BF5C366-9537-48F4-800E-1412CC1C69D0}" type="presParOf" srcId="{66D30847-17FE-4DC5-A131-3DBDDDDB0B64}" destId="{422A2101-8774-49BF-82CD-F476A0953C7E}" srcOrd="2" destOrd="0" presId="urn:microsoft.com/office/officeart/2008/layout/NameandTitleOrganizationalChart"/>
    <dgm:cxn modelId="{F9D602BA-E67F-4272-95B6-4FAE7FE3702B}" type="presParOf" srcId="{D9312A77-AECE-4591-BEA2-2A539998AB12}" destId="{5FBCB221-93B6-4F28-BCE8-411A6793D22C}" srcOrd="1" destOrd="0" presId="urn:microsoft.com/office/officeart/2008/layout/NameandTitleOrganizationalChart"/>
    <dgm:cxn modelId="{6C9D6D31-ABDD-4283-924F-F010E241DD31}" type="presParOf" srcId="{5FBCB221-93B6-4F28-BCE8-411A6793D22C}" destId="{117D8435-2ECB-4F29-8673-7606DFF3F48B}" srcOrd="0" destOrd="0" presId="urn:microsoft.com/office/officeart/2008/layout/NameandTitleOrganizationalChart"/>
    <dgm:cxn modelId="{25BBE70F-BF8A-43AF-B89C-2A25E8F1194F}" type="presParOf" srcId="{5FBCB221-93B6-4F28-BCE8-411A6793D22C}" destId="{C37E9F5A-8B37-4EF7-87B2-6FAC3890F551}" srcOrd="1" destOrd="0" presId="urn:microsoft.com/office/officeart/2008/layout/NameandTitleOrganizationalChart"/>
    <dgm:cxn modelId="{422B9912-4839-4975-9056-ADDB87706B1C}" type="presParOf" srcId="{C37E9F5A-8B37-4EF7-87B2-6FAC3890F551}" destId="{A5A73C7B-C1B2-4080-AA72-36B16E0EE1DF}" srcOrd="0" destOrd="0" presId="urn:microsoft.com/office/officeart/2008/layout/NameandTitleOrganizationalChart"/>
    <dgm:cxn modelId="{BA50C972-5211-4B31-8153-970963CD6195}" type="presParOf" srcId="{A5A73C7B-C1B2-4080-AA72-36B16E0EE1DF}" destId="{33EB3C2A-5A89-4C23-A0BE-2C207F832FAF}" srcOrd="0" destOrd="0" presId="urn:microsoft.com/office/officeart/2008/layout/NameandTitleOrganizationalChart"/>
    <dgm:cxn modelId="{E22DC705-8722-44B1-9CEB-720E496E640E}" type="presParOf" srcId="{A5A73C7B-C1B2-4080-AA72-36B16E0EE1DF}" destId="{43446473-5ABE-4682-B01D-920E96574E05}" srcOrd="1" destOrd="0" presId="urn:microsoft.com/office/officeart/2008/layout/NameandTitleOrganizationalChart"/>
    <dgm:cxn modelId="{7551171A-1317-4EAA-BD22-63B8260CA2F7}" type="presParOf" srcId="{A5A73C7B-C1B2-4080-AA72-36B16E0EE1DF}" destId="{CA18F2EB-96D1-4DF4-B37F-A101EE08B363}" srcOrd="2" destOrd="0" presId="urn:microsoft.com/office/officeart/2008/layout/NameandTitleOrganizationalChart"/>
    <dgm:cxn modelId="{EB557093-B9FB-4D25-9E09-6E2462E8A9F0}" type="presParOf" srcId="{C37E9F5A-8B37-4EF7-87B2-6FAC3890F551}" destId="{37A51D09-ABBD-47C1-A361-779EBA13BA2B}" srcOrd="1" destOrd="0" presId="urn:microsoft.com/office/officeart/2008/layout/NameandTitleOrganizationalChart"/>
    <dgm:cxn modelId="{56E09A3B-9BD3-48D9-BE95-9C57F0F27B6A}" type="presParOf" srcId="{37A51D09-ABBD-47C1-A361-779EBA13BA2B}" destId="{BA2E2F99-97EF-4023-A726-1D15EF81AC78}" srcOrd="0" destOrd="0" presId="urn:microsoft.com/office/officeart/2008/layout/NameandTitleOrganizationalChart"/>
    <dgm:cxn modelId="{C4198A6D-1088-47E3-ADCF-E9B9F72E601C}" type="presParOf" srcId="{37A51D09-ABBD-47C1-A361-779EBA13BA2B}" destId="{0822EF68-213A-451C-94C4-76133A573682}" srcOrd="1" destOrd="0" presId="urn:microsoft.com/office/officeart/2008/layout/NameandTitleOrganizationalChart"/>
    <dgm:cxn modelId="{1ADDC8B7-9891-441D-A24D-C4EFF828A9B3}" type="presParOf" srcId="{0822EF68-213A-451C-94C4-76133A573682}" destId="{DC240EAE-47CB-4855-8CC7-892D58A28F9C}" srcOrd="0" destOrd="0" presId="urn:microsoft.com/office/officeart/2008/layout/NameandTitleOrganizationalChart"/>
    <dgm:cxn modelId="{0A4412D3-900C-459E-AF76-B96E1530B684}" type="presParOf" srcId="{DC240EAE-47CB-4855-8CC7-892D58A28F9C}" destId="{19F8A3ED-2D40-431D-AE12-0B7B400CFB53}" srcOrd="0" destOrd="0" presId="urn:microsoft.com/office/officeart/2008/layout/NameandTitleOrganizationalChart"/>
    <dgm:cxn modelId="{1B68E698-CE9F-48FC-B3DB-0FFC5339710D}" type="presParOf" srcId="{DC240EAE-47CB-4855-8CC7-892D58A28F9C}" destId="{2C2FD3CA-52CF-4DEB-B888-859ED3F76DAA}" srcOrd="1" destOrd="0" presId="urn:microsoft.com/office/officeart/2008/layout/NameandTitleOrganizationalChart"/>
    <dgm:cxn modelId="{AD58AE56-29FB-4C10-9027-3D6DF97BC71B}" type="presParOf" srcId="{DC240EAE-47CB-4855-8CC7-892D58A28F9C}" destId="{D48D20A5-D7F7-4A20-BBDC-17DFB6B4F8A2}" srcOrd="2" destOrd="0" presId="urn:microsoft.com/office/officeart/2008/layout/NameandTitleOrganizationalChart"/>
    <dgm:cxn modelId="{B20D7990-9F2D-4729-B375-293929CF87B9}" type="presParOf" srcId="{0822EF68-213A-451C-94C4-76133A573682}" destId="{7990BC83-04F1-4D50-9E53-2A7E4A59EBC4}" srcOrd="1" destOrd="0" presId="urn:microsoft.com/office/officeart/2008/layout/NameandTitleOrganizationalChart"/>
    <dgm:cxn modelId="{DDFD9B47-9908-43BA-829F-904885875D9E}" type="presParOf" srcId="{0822EF68-213A-451C-94C4-76133A573682}" destId="{7A8C2C39-3A4B-4FF2-9960-4D9844980755}" srcOrd="2" destOrd="0" presId="urn:microsoft.com/office/officeart/2008/layout/NameandTitleOrganizationalChart"/>
    <dgm:cxn modelId="{8A0565AD-75F0-4600-A872-35662E876E36}" type="presParOf" srcId="{37A51D09-ABBD-47C1-A361-779EBA13BA2B}" destId="{2FABBE69-EC71-499E-92D3-BB7619329186}" srcOrd="2" destOrd="0" presId="urn:microsoft.com/office/officeart/2008/layout/NameandTitleOrganizationalChart"/>
    <dgm:cxn modelId="{C81106D4-CA31-4755-8A9E-4E7DA067FC70}" type="presParOf" srcId="{37A51D09-ABBD-47C1-A361-779EBA13BA2B}" destId="{E740F7C0-1A33-47F0-B18C-EB98E3947FFE}" srcOrd="3" destOrd="0" presId="urn:microsoft.com/office/officeart/2008/layout/NameandTitleOrganizationalChart"/>
    <dgm:cxn modelId="{D936E47B-2E6B-4137-B1BF-28C76F1ED0D8}" type="presParOf" srcId="{E740F7C0-1A33-47F0-B18C-EB98E3947FFE}" destId="{A7BF84A9-1DBA-4AF6-9A4F-43B796C512B8}" srcOrd="0" destOrd="0" presId="urn:microsoft.com/office/officeart/2008/layout/NameandTitleOrganizationalChart"/>
    <dgm:cxn modelId="{179D0149-2B54-47CD-A824-78C45EF4D694}" type="presParOf" srcId="{A7BF84A9-1DBA-4AF6-9A4F-43B796C512B8}" destId="{ACA4F49E-C7AF-40B0-BB6B-2F0689428113}" srcOrd="0" destOrd="0" presId="urn:microsoft.com/office/officeart/2008/layout/NameandTitleOrganizationalChart"/>
    <dgm:cxn modelId="{11706B7F-E07A-4EBA-8B33-03D16D00E687}" type="presParOf" srcId="{A7BF84A9-1DBA-4AF6-9A4F-43B796C512B8}" destId="{E6813CAC-A838-4221-96B0-82DE3B60521C}" srcOrd="1" destOrd="0" presId="urn:microsoft.com/office/officeart/2008/layout/NameandTitleOrganizationalChart"/>
    <dgm:cxn modelId="{523CBBBA-AA51-4B7E-85E4-C2756B0AA449}" type="presParOf" srcId="{A7BF84A9-1DBA-4AF6-9A4F-43B796C512B8}" destId="{BC27CC70-6361-4006-ABC9-A3C7EA9C8D2E}" srcOrd="2" destOrd="0" presId="urn:microsoft.com/office/officeart/2008/layout/NameandTitleOrganizationalChart"/>
    <dgm:cxn modelId="{C5738F4C-4872-42C3-9FA6-32701F475C56}" type="presParOf" srcId="{E740F7C0-1A33-47F0-B18C-EB98E3947FFE}" destId="{C539AB25-2FEB-42D3-B6A6-1D85DC87A3EE}" srcOrd="1" destOrd="0" presId="urn:microsoft.com/office/officeart/2008/layout/NameandTitleOrganizationalChart"/>
    <dgm:cxn modelId="{C365AA82-E1D9-4974-A0BB-8D5D3599C273}" type="presParOf" srcId="{E740F7C0-1A33-47F0-B18C-EB98E3947FFE}" destId="{CDAC4B02-2DDD-408B-95E1-32730C4F331B}" srcOrd="2" destOrd="0" presId="urn:microsoft.com/office/officeart/2008/layout/NameandTitleOrganizationalChart"/>
    <dgm:cxn modelId="{90254391-0FCB-42EC-A527-2754269FABC8}" type="presParOf" srcId="{37A51D09-ABBD-47C1-A361-779EBA13BA2B}" destId="{5B08D1F1-B5CA-47AF-8A94-952F30FB253A}" srcOrd="4" destOrd="0" presId="urn:microsoft.com/office/officeart/2008/layout/NameandTitleOrganizationalChart"/>
    <dgm:cxn modelId="{C993E0DD-1FA7-4565-A8CC-E03B897FEA1F}" type="presParOf" srcId="{37A51D09-ABBD-47C1-A361-779EBA13BA2B}" destId="{42D7170F-F1CD-49E6-A825-25293FCD5E9A}" srcOrd="5" destOrd="0" presId="urn:microsoft.com/office/officeart/2008/layout/NameandTitleOrganizationalChart"/>
    <dgm:cxn modelId="{BAB90CCB-6B7E-42D6-976A-7E1EF731B38C}" type="presParOf" srcId="{42D7170F-F1CD-49E6-A825-25293FCD5E9A}" destId="{6F2BB172-B7AE-4ABF-9289-6D49F73F556E}" srcOrd="0" destOrd="0" presId="urn:microsoft.com/office/officeart/2008/layout/NameandTitleOrganizationalChart"/>
    <dgm:cxn modelId="{31227128-2B99-4C62-80D9-101763BB6A9D}" type="presParOf" srcId="{6F2BB172-B7AE-4ABF-9289-6D49F73F556E}" destId="{15B4DFAB-F90A-47BA-9FDC-5EDD03097A5A}" srcOrd="0" destOrd="0" presId="urn:microsoft.com/office/officeart/2008/layout/NameandTitleOrganizationalChart"/>
    <dgm:cxn modelId="{519047D8-EFE3-46B4-972E-EED9A6A69EA1}" type="presParOf" srcId="{6F2BB172-B7AE-4ABF-9289-6D49F73F556E}" destId="{D958089C-093C-4699-98C6-6618B3E8C1D9}" srcOrd="1" destOrd="0" presId="urn:microsoft.com/office/officeart/2008/layout/NameandTitleOrganizationalChart"/>
    <dgm:cxn modelId="{EE3CB152-EA9D-4CC7-B88A-1D33AA9B82D6}" type="presParOf" srcId="{6F2BB172-B7AE-4ABF-9289-6D49F73F556E}" destId="{B8695D1D-0E14-4D52-A131-98B2B038313B}" srcOrd="2" destOrd="0" presId="urn:microsoft.com/office/officeart/2008/layout/NameandTitleOrganizationalChart"/>
    <dgm:cxn modelId="{2314BE71-009A-4632-9995-42942F789BCD}" type="presParOf" srcId="{42D7170F-F1CD-49E6-A825-25293FCD5E9A}" destId="{FB947670-0FF7-440B-8187-48F936400F47}" srcOrd="1" destOrd="0" presId="urn:microsoft.com/office/officeart/2008/layout/NameandTitleOrganizationalChart"/>
    <dgm:cxn modelId="{B9491E76-1130-4337-9641-E1FA793DD7BA}" type="presParOf" srcId="{42D7170F-F1CD-49E6-A825-25293FCD5E9A}" destId="{7E1AA27E-2572-4720-8E48-DD96878A9199}" srcOrd="2" destOrd="0" presId="urn:microsoft.com/office/officeart/2008/layout/NameandTitleOrganizationalChart"/>
    <dgm:cxn modelId="{1B75E3A4-C46C-424E-AFC2-50F8F36DF626}" type="presParOf" srcId="{37A51D09-ABBD-47C1-A361-779EBA13BA2B}" destId="{B8CDBD4F-14C6-439E-BD8A-5D9204A08CBC}" srcOrd="6" destOrd="0" presId="urn:microsoft.com/office/officeart/2008/layout/NameandTitleOrganizationalChart"/>
    <dgm:cxn modelId="{D8431BE2-73CE-43CB-8117-2B9016F29D66}" type="presParOf" srcId="{37A51D09-ABBD-47C1-A361-779EBA13BA2B}" destId="{8904B863-78A3-4C5D-9D37-3D849F35CCF9}" srcOrd="7" destOrd="0" presId="urn:microsoft.com/office/officeart/2008/layout/NameandTitleOrganizationalChart"/>
    <dgm:cxn modelId="{A931E85F-7151-4F41-BD85-95F7FE380AE0}" type="presParOf" srcId="{8904B863-78A3-4C5D-9D37-3D849F35CCF9}" destId="{340AF497-E8F5-4569-94EC-7557927ECD73}" srcOrd="0" destOrd="0" presId="urn:microsoft.com/office/officeart/2008/layout/NameandTitleOrganizationalChart"/>
    <dgm:cxn modelId="{E0116526-CF4A-49EE-887B-81E3BA072A98}" type="presParOf" srcId="{340AF497-E8F5-4569-94EC-7557927ECD73}" destId="{E1C1DA3B-6526-4EC2-88C3-352DBE529609}" srcOrd="0" destOrd="0" presId="urn:microsoft.com/office/officeart/2008/layout/NameandTitleOrganizationalChart"/>
    <dgm:cxn modelId="{69DA9A17-9027-455A-9C42-218775D77DBA}" type="presParOf" srcId="{340AF497-E8F5-4569-94EC-7557927ECD73}" destId="{57ADA2A3-97EF-41C0-A72A-1FB6F92CF074}" srcOrd="1" destOrd="0" presId="urn:microsoft.com/office/officeart/2008/layout/NameandTitleOrganizationalChart"/>
    <dgm:cxn modelId="{06D8F92D-558A-48F8-8BB3-5F73E18CA9D6}" type="presParOf" srcId="{340AF497-E8F5-4569-94EC-7557927ECD73}" destId="{845B074C-B95F-41A8-B157-BBD81A1BBCA2}" srcOrd="2" destOrd="0" presId="urn:microsoft.com/office/officeart/2008/layout/NameandTitleOrganizationalChart"/>
    <dgm:cxn modelId="{A2D011F7-FABD-471D-B91B-EA70C3A73759}" type="presParOf" srcId="{8904B863-78A3-4C5D-9D37-3D849F35CCF9}" destId="{7CF6CF61-26BB-4C76-9873-8E039F980F88}" srcOrd="1" destOrd="0" presId="urn:microsoft.com/office/officeart/2008/layout/NameandTitleOrganizationalChart"/>
    <dgm:cxn modelId="{9C088D79-ADD7-4D59-9E37-551B6D5E7D5C}" type="presParOf" srcId="{8904B863-78A3-4C5D-9D37-3D849F35CCF9}" destId="{EF42D293-EE31-42CE-A4CD-105271C7F7AA}" srcOrd="2" destOrd="0" presId="urn:microsoft.com/office/officeart/2008/layout/NameandTitleOrganizationalChart"/>
    <dgm:cxn modelId="{7B6267AA-2A2A-4069-A943-225EB7EE90D6}" type="presParOf" srcId="{37A51D09-ABBD-47C1-A361-779EBA13BA2B}" destId="{B9DA4221-FE4A-4555-91AE-BE6A909AD524}" srcOrd="8" destOrd="0" presId="urn:microsoft.com/office/officeart/2008/layout/NameandTitleOrganizationalChart"/>
    <dgm:cxn modelId="{2338A74B-66E8-47AB-8686-2D290FD94865}" type="presParOf" srcId="{37A51D09-ABBD-47C1-A361-779EBA13BA2B}" destId="{9E794537-9F77-4834-987D-D66F2CE21501}" srcOrd="9" destOrd="0" presId="urn:microsoft.com/office/officeart/2008/layout/NameandTitleOrganizationalChart"/>
    <dgm:cxn modelId="{BCB97155-DE86-4421-A748-3763D9D456AC}" type="presParOf" srcId="{9E794537-9F77-4834-987D-D66F2CE21501}" destId="{DBA2996D-92E1-44BE-B60C-71D187E7F032}" srcOrd="0" destOrd="0" presId="urn:microsoft.com/office/officeart/2008/layout/NameandTitleOrganizationalChart"/>
    <dgm:cxn modelId="{D7E7D67A-A74E-4EB6-BCDB-F75C32387531}" type="presParOf" srcId="{DBA2996D-92E1-44BE-B60C-71D187E7F032}" destId="{1778F363-10CE-4B9B-B77B-509EC05511C9}" srcOrd="0" destOrd="0" presId="urn:microsoft.com/office/officeart/2008/layout/NameandTitleOrganizationalChart"/>
    <dgm:cxn modelId="{B73AA4CE-DF3F-4FCB-A90A-BE94D661B1A1}" type="presParOf" srcId="{DBA2996D-92E1-44BE-B60C-71D187E7F032}" destId="{99AA070C-189A-4E4C-81B6-9A8BB0B11F97}" srcOrd="1" destOrd="0" presId="urn:microsoft.com/office/officeart/2008/layout/NameandTitleOrganizationalChart"/>
    <dgm:cxn modelId="{9FABFCE5-DE31-424C-9F61-B780DEDAF5BC}" type="presParOf" srcId="{DBA2996D-92E1-44BE-B60C-71D187E7F032}" destId="{726F6C14-DFC0-4B65-9F22-7B2FB2B87744}" srcOrd="2" destOrd="0" presId="urn:microsoft.com/office/officeart/2008/layout/NameandTitleOrganizationalChart"/>
    <dgm:cxn modelId="{204BF34D-1C19-4EBC-B273-ECE476960E8D}" type="presParOf" srcId="{9E794537-9F77-4834-987D-D66F2CE21501}" destId="{121A6878-DDBE-4D6F-BDFF-6EC50F63F441}" srcOrd="1" destOrd="0" presId="urn:microsoft.com/office/officeart/2008/layout/NameandTitleOrganizationalChart"/>
    <dgm:cxn modelId="{0C291E64-1F64-42D5-A763-DCA50E70013F}" type="presParOf" srcId="{9E794537-9F77-4834-987D-D66F2CE21501}" destId="{60D9AC26-26F9-46AF-86A1-134199206E9E}" srcOrd="2" destOrd="0" presId="urn:microsoft.com/office/officeart/2008/layout/NameandTitleOrganizationalChart"/>
    <dgm:cxn modelId="{87E14631-DBC9-4E4A-A39C-5972D68D522F}" type="presParOf" srcId="{C37E9F5A-8B37-4EF7-87B2-6FAC3890F551}" destId="{AD30BB08-92C1-4EDB-A536-D324B39D3DFB}" srcOrd="2" destOrd="0" presId="urn:microsoft.com/office/officeart/2008/layout/NameandTitleOrganizationalChart"/>
    <dgm:cxn modelId="{98546448-9F01-48B5-B1F8-C7929A7B949F}" type="presParOf" srcId="{5FBCB221-93B6-4F28-BCE8-411A6793D22C}" destId="{7C7B028C-BECF-4BFB-91F6-AF7B9157A9DC}" srcOrd="2" destOrd="0" presId="urn:microsoft.com/office/officeart/2008/layout/NameandTitleOrganizationalChart"/>
    <dgm:cxn modelId="{F14C99CF-EEC6-462F-987E-37B6D5A751E8}" type="presParOf" srcId="{5FBCB221-93B6-4F28-BCE8-411A6793D22C}" destId="{0C17ECBF-7A78-4A6A-BB75-D9C4154B715A}" srcOrd="3" destOrd="0" presId="urn:microsoft.com/office/officeart/2008/layout/NameandTitleOrganizationalChart"/>
    <dgm:cxn modelId="{A6D324C2-DDF2-4026-992F-46FF517B15AB}" type="presParOf" srcId="{0C17ECBF-7A78-4A6A-BB75-D9C4154B715A}" destId="{7555B3BD-63AB-4C28-BE72-A2082650F0DA}" srcOrd="0" destOrd="0" presId="urn:microsoft.com/office/officeart/2008/layout/NameandTitleOrganizationalChart"/>
    <dgm:cxn modelId="{7174B194-06EA-42C7-A9FD-83707AA046EA}" type="presParOf" srcId="{7555B3BD-63AB-4C28-BE72-A2082650F0DA}" destId="{02C4287E-6427-4A9D-A2B9-A10BF3319EE9}" srcOrd="0" destOrd="0" presId="urn:microsoft.com/office/officeart/2008/layout/NameandTitleOrganizationalChart"/>
    <dgm:cxn modelId="{D7A3B1AB-0604-49CF-B593-06660F1E14ED}" type="presParOf" srcId="{7555B3BD-63AB-4C28-BE72-A2082650F0DA}" destId="{50D04FCC-3FCA-4FA3-A357-0346685057E8}" srcOrd="1" destOrd="0" presId="urn:microsoft.com/office/officeart/2008/layout/NameandTitleOrganizationalChart"/>
    <dgm:cxn modelId="{9FD84C8F-A748-45D2-8477-5D81AEC11076}" type="presParOf" srcId="{7555B3BD-63AB-4C28-BE72-A2082650F0DA}" destId="{6227B064-85DC-4890-BB62-84B1CECB7480}" srcOrd="2" destOrd="0" presId="urn:microsoft.com/office/officeart/2008/layout/NameandTitleOrganizationalChart"/>
    <dgm:cxn modelId="{3834F867-B8F4-4772-AC97-F5BDA2578637}" type="presParOf" srcId="{0C17ECBF-7A78-4A6A-BB75-D9C4154B715A}" destId="{D56E89D1-8ABF-4F10-B25A-A4F653AE863F}" srcOrd="1" destOrd="0" presId="urn:microsoft.com/office/officeart/2008/layout/NameandTitleOrganizationalChart"/>
    <dgm:cxn modelId="{C67D0A53-7B55-44C5-9098-BA4E4D10F225}" type="presParOf" srcId="{D56E89D1-8ABF-4F10-B25A-A4F653AE863F}" destId="{E6A6FBFC-FC45-43D3-B5CE-79AA9CE7EE08}" srcOrd="0" destOrd="0" presId="urn:microsoft.com/office/officeart/2008/layout/NameandTitleOrganizationalChart"/>
    <dgm:cxn modelId="{401BBF4A-F7F8-4D80-81A5-4A839A25D612}" type="presParOf" srcId="{D56E89D1-8ABF-4F10-B25A-A4F653AE863F}" destId="{ED99640B-F07E-4296-BF0D-29BE5DFFEB74}" srcOrd="1" destOrd="0" presId="urn:microsoft.com/office/officeart/2008/layout/NameandTitleOrganizationalChart"/>
    <dgm:cxn modelId="{DCC64E73-F7B9-4A16-9B47-DD318DA8618F}" type="presParOf" srcId="{ED99640B-F07E-4296-BF0D-29BE5DFFEB74}" destId="{A29AC444-D397-4874-85D1-4A5055E29BBE}" srcOrd="0" destOrd="0" presId="urn:microsoft.com/office/officeart/2008/layout/NameandTitleOrganizationalChart"/>
    <dgm:cxn modelId="{8F196BBA-A2A3-43CA-AD21-1C8262DD23A5}" type="presParOf" srcId="{A29AC444-D397-4874-85D1-4A5055E29BBE}" destId="{A1B9E7EA-B8F3-4AA7-A9BA-883E1B8685AD}" srcOrd="0" destOrd="0" presId="urn:microsoft.com/office/officeart/2008/layout/NameandTitleOrganizationalChart"/>
    <dgm:cxn modelId="{CB2C2EC9-77E8-4FF0-BBFE-777138B23B3A}" type="presParOf" srcId="{A29AC444-D397-4874-85D1-4A5055E29BBE}" destId="{C46A7867-F74B-4DEA-9725-58B27EF62DBA}" srcOrd="1" destOrd="0" presId="urn:microsoft.com/office/officeart/2008/layout/NameandTitleOrganizationalChart"/>
    <dgm:cxn modelId="{8DCA5210-D3FC-491A-8F3C-F16375058C4A}" type="presParOf" srcId="{A29AC444-D397-4874-85D1-4A5055E29BBE}" destId="{7FB1A504-F17D-418A-B0FD-AF3A0AD5CF03}" srcOrd="2" destOrd="0" presId="urn:microsoft.com/office/officeart/2008/layout/NameandTitleOrganizationalChart"/>
    <dgm:cxn modelId="{C303EC18-DF3B-4944-889B-CFD47325A338}" type="presParOf" srcId="{ED99640B-F07E-4296-BF0D-29BE5DFFEB74}" destId="{26EDA24F-347A-4BD0-8779-C5339D1F6D4F}" srcOrd="1" destOrd="0" presId="urn:microsoft.com/office/officeart/2008/layout/NameandTitleOrganizationalChart"/>
    <dgm:cxn modelId="{146BD7F0-231C-462E-8A73-AF0D587367A4}" type="presParOf" srcId="{ED99640B-F07E-4296-BF0D-29BE5DFFEB74}" destId="{38DC4105-C6AF-4424-8A5C-0461C9F6073F}" srcOrd="2" destOrd="0" presId="urn:microsoft.com/office/officeart/2008/layout/NameandTitleOrganizationalChart"/>
    <dgm:cxn modelId="{83E94B58-0FB0-4206-9F3B-B661CC1B1FB5}" type="presParOf" srcId="{D56E89D1-8ABF-4F10-B25A-A4F653AE863F}" destId="{24BEE0B1-A8C9-47B6-98AA-DF97FE14A417}" srcOrd="2" destOrd="0" presId="urn:microsoft.com/office/officeart/2008/layout/NameandTitleOrganizationalChart"/>
    <dgm:cxn modelId="{C3C9C986-35C6-4CA3-A140-F18B05D302F3}" type="presParOf" srcId="{D56E89D1-8ABF-4F10-B25A-A4F653AE863F}" destId="{2D318D14-59E3-4B46-900C-5C4FBDD67AE4}" srcOrd="3" destOrd="0" presId="urn:microsoft.com/office/officeart/2008/layout/NameandTitleOrganizationalChart"/>
    <dgm:cxn modelId="{C79AE52A-DB96-4EA2-B754-4AC1F54BDA3E}" type="presParOf" srcId="{2D318D14-59E3-4B46-900C-5C4FBDD67AE4}" destId="{90A6F789-7969-4D40-8666-D0DF2BEE9732}" srcOrd="0" destOrd="0" presId="urn:microsoft.com/office/officeart/2008/layout/NameandTitleOrganizationalChart"/>
    <dgm:cxn modelId="{1752A350-2243-4A01-BEC6-C81F462A26BF}" type="presParOf" srcId="{90A6F789-7969-4D40-8666-D0DF2BEE9732}" destId="{10FC6142-85DB-46DC-903F-74B8212E21C4}" srcOrd="0" destOrd="0" presId="urn:microsoft.com/office/officeart/2008/layout/NameandTitleOrganizationalChart"/>
    <dgm:cxn modelId="{5DD9311C-5F27-4AF5-9364-D2F9239FD01F}" type="presParOf" srcId="{90A6F789-7969-4D40-8666-D0DF2BEE9732}" destId="{9803A044-7977-4443-A6A5-B679B84ADEAB}" srcOrd="1" destOrd="0" presId="urn:microsoft.com/office/officeart/2008/layout/NameandTitleOrganizationalChart"/>
    <dgm:cxn modelId="{2F08DF9D-8582-4777-9EEA-38BF67B7FDE1}" type="presParOf" srcId="{90A6F789-7969-4D40-8666-D0DF2BEE9732}" destId="{04604C5A-78E8-447B-B869-F1DE18CFE715}" srcOrd="2" destOrd="0" presId="urn:microsoft.com/office/officeart/2008/layout/NameandTitleOrganizationalChart"/>
    <dgm:cxn modelId="{AA64E8F1-ACD8-4D51-B2BC-B9C204C75119}" type="presParOf" srcId="{2D318D14-59E3-4B46-900C-5C4FBDD67AE4}" destId="{3AD53288-6BF7-4444-9CBF-D35985735F37}" srcOrd="1" destOrd="0" presId="urn:microsoft.com/office/officeart/2008/layout/NameandTitleOrganizationalChart"/>
    <dgm:cxn modelId="{6E763800-6921-4ABD-9850-1AA5195C3C6A}" type="presParOf" srcId="{2D318D14-59E3-4B46-900C-5C4FBDD67AE4}" destId="{04B8E338-6574-4605-A5A9-5A42E88A915D}" srcOrd="2" destOrd="0" presId="urn:microsoft.com/office/officeart/2008/layout/NameandTitleOrganizationalChart"/>
    <dgm:cxn modelId="{4CFCCEF5-54FB-4F5B-A4A7-8A09246F9C6E}" type="presParOf" srcId="{D56E89D1-8ABF-4F10-B25A-A4F653AE863F}" destId="{82E83D3C-09CA-48DA-AC2A-A32C0A1CE369}" srcOrd="4" destOrd="0" presId="urn:microsoft.com/office/officeart/2008/layout/NameandTitleOrganizationalChart"/>
    <dgm:cxn modelId="{7F53A6CB-98E7-4C13-8E63-2A35CB7DA138}" type="presParOf" srcId="{D56E89D1-8ABF-4F10-B25A-A4F653AE863F}" destId="{25F2C922-D5A8-4D55-BB4E-EA4B38292378}" srcOrd="5" destOrd="0" presId="urn:microsoft.com/office/officeart/2008/layout/NameandTitleOrganizationalChart"/>
    <dgm:cxn modelId="{9E98710F-838F-45F2-A721-3AB9DF640B0C}" type="presParOf" srcId="{25F2C922-D5A8-4D55-BB4E-EA4B38292378}" destId="{91DF7608-1CB2-431C-ADB9-E964AC21B3C5}" srcOrd="0" destOrd="0" presId="urn:microsoft.com/office/officeart/2008/layout/NameandTitleOrganizationalChart"/>
    <dgm:cxn modelId="{AA5D398E-C491-47C9-A79F-C25B644D4FDE}" type="presParOf" srcId="{91DF7608-1CB2-431C-ADB9-E964AC21B3C5}" destId="{08C030BB-1CB6-4337-B801-458A0595B6C2}" srcOrd="0" destOrd="0" presId="urn:microsoft.com/office/officeart/2008/layout/NameandTitleOrganizationalChart"/>
    <dgm:cxn modelId="{3C0C5A84-F1D8-4B39-A39A-5CE88A3F1230}" type="presParOf" srcId="{91DF7608-1CB2-431C-ADB9-E964AC21B3C5}" destId="{45D90DBB-DA5C-4A7E-A695-037106302A06}" srcOrd="1" destOrd="0" presId="urn:microsoft.com/office/officeart/2008/layout/NameandTitleOrganizationalChart"/>
    <dgm:cxn modelId="{25EDCDFB-7AF8-44CE-ADCE-3C31F6820B00}" type="presParOf" srcId="{91DF7608-1CB2-431C-ADB9-E964AC21B3C5}" destId="{46D666F2-8BB0-44DF-B08B-39CAB6E82403}" srcOrd="2" destOrd="0" presId="urn:microsoft.com/office/officeart/2008/layout/NameandTitleOrganizationalChart"/>
    <dgm:cxn modelId="{A7E5308B-5BA1-4202-931A-F0851CD0CEBE}" type="presParOf" srcId="{25F2C922-D5A8-4D55-BB4E-EA4B38292378}" destId="{E3926257-4B3E-4DF7-BFCA-D89CA208195C}" srcOrd="1" destOrd="0" presId="urn:microsoft.com/office/officeart/2008/layout/NameandTitleOrganizationalChart"/>
    <dgm:cxn modelId="{0624F617-93CF-476A-9F95-9B3E42CEBF5E}" type="presParOf" srcId="{25F2C922-D5A8-4D55-BB4E-EA4B38292378}" destId="{4C4A22BF-D606-4132-87F3-700A3BE86AEB}" srcOrd="2" destOrd="0" presId="urn:microsoft.com/office/officeart/2008/layout/NameandTitleOrganizationalChart"/>
    <dgm:cxn modelId="{392DCD8E-9D5E-4B25-A083-5E123966394F}" type="presParOf" srcId="{D56E89D1-8ABF-4F10-B25A-A4F653AE863F}" destId="{A5D7BBFE-9606-43F3-8322-14CF78576F97}" srcOrd="6" destOrd="0" presId="urn:microsoft.com/office/officeart/2008/layout/NameandTitleOrganizationalChart"/>
    <dgm:cxn modelId="{C183EE72-6D03-4EC2-A4B8-CC90FBBAB3EA}" type="presParOf" srcId="{D56E89D1-8ABF-4F10-B25A-A4F653AE863F}" destId="{DBFB9FCD-862F-47D4-B59E-51606C0FE0D4}" srcOrd="7" destOrd="0" presId="urn:microsoft.com/office/officeart/2008/layout/NameandTitleOrganizationalChart"/>
    <dgm:cxn modelId="{E3B8D727-5631-44D9-8781-32A76BAD3162}" type="presParOf" srcId="{DBFB9FCD-862F-47D4-B59E-51606C0FE0D4}" destId="{D5BD59F3-3723-4D4A-86C1-0960B1F9AB14}" srcOrd="0" destOrd="0" presId="urn:microsoft.com/office/officeart/2008/layout/NameandTitleOrganizationalChart"/>
    <dgm:cxn modelId="{9497258E-DB0E-4B8D-B440-777AB872AC8A}" type="presParOf" srcId="{D5BD59F3-3723-4D4A-86C1-0960B1F9AB14}" destId="{5760EDA2-111A-4588-BC11-8E9E4965B9E3}" srcOrd="0" destOrd="0" presId="urn:microsoft.com/office/officeart/2008/layout/NameandTitleOrganizationalChart"/>
    <dgm:cxn modelId="{DE682FD9-A64A-4D77-A8A8-E86D94FD80C7}" type="presParOf" srcId="{D5BD59F3-3723-4D4A-86C1-0960B1F9AB14}" destId="{9D424687-B806-4033-9C74-A838140076A7}" srcOrd="1" destOrd="0" presId="urn:microsoft.com/office/officeart/2008/layout/NameandTitleOrganizationalChart"/>
    <dgm:cxn modelId="{D51A127C-8241-4D7B-9F69-BDF799E4F514}" type="presParOf" srcId="{D5BD59F3-3723-4D4A-86C1-0960B1F9AB14}" destId="{AEBCC4CE-0402-4F70-9AA8-FB9E576A55CC}" srcOrd="2" destOrd="0" presId="urn:microsoft.com/office/officeart/2008/layout/NameandTitleOrganizationalChart"/>
    <dgm:cxn modelId="{BE66822D-32C3-4844-A00C-7BCD9CC7BE09}" type="presParOf" srcId="{DBFB9FCD-862F-47D4-B59E-51606C0FE0D4}" destId="{D00A193C-3CBA-45BB-8C00-2F8F91C1947B}" srcOrd="1" destOrd="0" presId="urn:microsoft.com/office/officeart/2008/layout/NameandTitleOrganizationalChart"/>
    <dgm:cxn modelId="{FE031DE9-8E8E-48DE-9AE3-EA04EC53B0B0}" type="presParOf" srcId="{DBFB9FCD-862F-47D4-B59E-51606C0FE0D4}" destId="{0CA26D4F-3CF9-45D7-9146-CCDEBA83F97C}" srcOrd="2" destOrd="0" presId="urn:microsoft.com/office/officeart/2008/layout/NameandTitleOrganizationalChart"/>
    <dgm:cxn modelId="{C70FBE21-8496-4C1D-8180-3A2353C4C42E}" type="presParOf" srcId="{0C17ECBF-7A78-4A6A-BB75-D9C4154B715A}" destId="{ACC34597-A5E5-4AF0-8205-DEC4BF61454D}" srcOrd="2" destOrd="0" presId="urn:microsoft.com/office/officeart/2008/layout/NameandTitleOrganizationalChart"/>
    <dgm:cxn modelId="{6E21954B-4807-43A6-B343-3E49CAC034DB}" type="presParOf" srcId="{D9312A77-AECE-4591-BEA2-2A539998AB12}" destId="{9A79FD86-5AD1-4890-9DAF-675CEFA9DB18}" srcOrd="2" destOrd="0" presId="urn:microsoft.com/office/officeart/2008/layout/NameandTitleOrganizationalChar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2C8F92-B541-40FB-BA4C-B646A2B0A47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331E90D7-DD8F-468E-9CDB-27D633F46A3A}">
      <dgm:prSet phldrT="[Text]"/>
      <dgm:spPr/>
      <dgm:t>
        <a:bodyPr/>
        <a:lstStyle/>
        <a:p>
          <a:r>
            <a:rPr lang="en-US" dirty="0"/>
            <a:t>The Florida Department of Agriculture and Consumer Services (FDACS) uses various database to identify parcels within a BMAP that may be agricultural operations </a:t>
          </a:r>
        </a:p>
      </dgm:t>
    </dgm:pt>
    <dgm:pt modelId="{D8DF012C-0FCB-41C8-A496-62C233DA2E55}" type="parTrans" cxnId="{FC6A6AC4-474D-456A-8F11-5AA07C2F108E}">
      <dgm:prSet/>
      <dgm:spPr/>
      <dgm:t>
        <a:bodyPr/>
        <a:lstStyle/>
        <a:p>
          <a:endParaRPr lang="en-US"/>
        </a:p>
      </dgm:t>
    </dgm:pt>
    <dgm:pt modelId="{3A4D835E-FB2B-4FA9-84FB-B0D565055D08}" type="sibTrans" cxnId="{FC6A6AC4-474D-456A-8F11-5AA07C2F108E}">
      <dgm:prSet/>
      <dgm:spPr/>
      <dgm:t>
        <a:bodyPr/>
        <a:lstStyle/>
        <a:p>
          <a:endParaRPr lang="en-US"/>
        </a:p>
      </dgm:t>
    </dgm:pt>
    <dgm:pt modelId="{7596889B-DED1-427F-8744-13CAA6A49007}">
      <dgm:prSet phldrT="[Text]" custT="1"/>
      <dgm:spPr>
        <a:solidFill>
          <a:srgbClr val="2E75B6"/>
        </a:solidFill>
      </dgm:spPr>
      <dgm:t>
        <a:bodyPr/>
        <a:lstStyle/>
        <a:p>
          <a:endParaRPr lang="en-US" sz="1000" dirty="0"/>
        </a:p>
        <a:p>
          <a:r>
            <a:rPr lang="en-US" sz="1000" b="1" dirty="0"/>
            <a:t>FDEP conducts outreach and engagement to bring producers into compliance</a:t>
          </a:r>
        </a:p>
      </dgm:t>
    </dgm:pt>
    <dgm:pt modelId="{3BF7EE72-63FE-4A45-83C1-783BA1457278}" type="parTrans" cxnId="{99E528FE-CA22-49D2-A0BD-CC26632E3387}">
      <dgm:prSet/>
      <dgm:spPr/>
      <dgm:t>
        <a:bodyPr/>
        <a:lstStyle/>
        <a:p>
          <a:endParaRPr lang="en-US"/>
        </a:p>
      </dgm:t>
    </dgm:pt>
    <dgm:pt modelId="{021A6528-63D7-44F5-A746-77EC7A045574}" type="sibTrans" cxnId="{99E528FE-CA22-49D2-A0BD-CC26632E3387}">
      <dgm:prSet/>
      <dgm:spPr/>
      <dgm:t>
        <a:bodyPr/>
        <a:lstStyle/>
        <a:p>
          <a:endParaRPr lang="en-US"/>
        </a:p>
      </dgm:t>
    </dgm:pt>
    <dgm:pt modelId="{8E4C04E9-F10E-402B-8179-0A9DA7B0A58C}">
      <dgm:prSet phldrT="[Text]"/>
      <dgm:spPr/>
      <dgm:t>
        <a:bodyPr/>
        <a:lstStyle/>
        <a:p>
          <a:r>
            <a:rPr lang="en-US" dirty="0"/>
            <a:t>It saves taxpayers money and is better for the environment to bring producers into compliance quickly through education and outreach efforts prior to taking formal enforcement action against small farmers</a:t>
          </a:r>
        </a:p>
      </dgm:t>
    </dgm:pt>
    <dgm:pt modelId="{A17A5768-3D25-457A-B610-6D4A3150F717}" type="parTrans" cxnId="{F6C694C5-13E8-4A2F-B8D8-C3D9A11E69FE}">
      <dgm:prSet/>
      <dgm:spPr/>
      <dgm:t>
        <a:bodyPr/>
        <a:lstStyle/>
        <a:p>
          <a:endParaRPr lang="en-US"/>
        </a:p>
      </dgm:t>
    </dgm:pt>
    <dgm:pt modelId="{57837DB4-2A9B-4B87-9C55-29BDCA6B2A8D}" type="sibTrans" cxnId="{F6C694C5-13E8-4A2F-B8D8-C3D9A11E69FE}">
      <dgm:prSet/>
      <dgm:spPr/>
      <dgm:t>
        <a:bodyPr/>
        <a:lstStyle/>
        <a:p>
          <a:endParaRPr lang="en-US"/>
        </a:p>
      </dgm:t>
    </dgm:pt>
    <dgm:pt modelId="{D053DCBE-FC0D-4A40-ABC7-5358D1C48493}">
      <dgm:prSet phldrT="[Text]" custT="1"/>
      <dgm:spPr>
        <a:solidFill>
          <a:srgbClr val="2E75B6"/>
        </a:solidFill>
      </dgm:spPr>
      <dgm:t>
        <a:bodyPr/>
        <a:lstStyle/>
        <a:p>
          <a:endParaRPr lang="en-US" sz="1000" dirty="0"/>
        </a:p>
        <a:p>
          <a:r>
            <a:rPr lang="en-US" sz="1000" b="1" dirty="0"/>
            <a:t>FDEP Initiates enforcement action</a:t>
          </a:r>
        </a:p>
      </dgm:t>
    </dgm:pt>
    <dgm:pt modelId="{BE4580A4-5803-43AA-88FA-616B5B2AF395}" type="parTrans" cxnId="{C27758B3-E421-49F2-BCCD-933143F3151A}">
      <dgm:prSet/>
      <dgm:spPr/>
      <dgm:t>
        <a:bodyPr/>
        <a:lstStyle/>
        <a:p>
          <a:endParaRPr lang="en-US"/>
        </a:p>
      </dgm:t>
    </dgm:pt>
    <dgm:pt modelId="{4CD59A64-AEDC-4E04-BE50-B9BE97F57D47}" type="sibTrans" cxnId="{C27758B3-E421-49F2-BCCD-933143F3151A}">
      <dgm:prSet/>
      <dgm:spPr/>
      <dgm:t>
        <a:bodyPr/>
        <a:lstStyle/>
        <a:p>
          <a:endParaRPr lang="en-US"/>
        </a:p>
      </dgm:t>
    </dgm:pt>
    <dgm:pt modelId="{74B09C79-178B-4A73-AEEF-07DB664EDBD8}">
      <dgm:prSet phldrT="[Text]"/>
      <dgm:spPr/>
      <dgm:t>
        <a:bodyPr/>
        <a:lstStyle/>
        <a:p>
          <a:r>
            <a:rPr lang="en-US" dirty="0"/>
            <a:t>If an agricultural producer fails to come into compliance, DEP initiates a civil suit to compel them to come into compliance</a:t>
          </a:r>
        </a:p>
      </dgm:t>
    </dgm:pt>
    <dgm:pt modelId="{2CFD9CB5-B34C-4D3A-A6DA-A290486C3F09}" type="parTrans" cxnId="{4A9275BF-7F62-46A4-953B-93CB5D8D00EA}">
      <dgm:prSet/>
      <dgm:spPr/>
      <dgm:t>
        <a:bodyPr/>
        <a:lstStyle/>
        <a:p>
          <a:endParaRPr lang="en-US"/>
        </a:p>
      </dgm:t>
    </dgm:pt>
    <dgm:pt modelId="{92572A4B-076A-4006-A034-67BCAC963C32}" type="sibTrans" cxnId="{4A9275BF-7F62-46A4-953B-93CB5D8D00EA}">
      <dgm:prSet/>
      <dgm:spPr/>
      <dgm:t>
        <a:bodyPr/>
        <a:lstStyle/>
        <a:p>
          <a:endParaRPr lang="en-US"/>
        </a:p>
      </dgm:t>
    </dgm:pt>
    <dgm:pt modelId="{676A92E4-149E-403A-9CDD-B0FF7638DFBB}">
      <dgm:prSet custT="1"/>
      <dgm:spPr>
        <a:solidFill>
          <a:srgbClr val="2E75B6"/>
        </a:solidFill>
      </dgm:spPr>
      <dgm:t>
        <a:bodyPr/>
        <a:lstStyle/>
        <a:p>
          <a:endParaRPr lang="en-US" sz="1000" b="1" dirty="0"/>
        </a:p>
        <a:p>
          <a:r>
            <a:rPr lang="en-US" sz="1000" b="1" dirty="0"/>
            <a:t>FDACS refers non-compliant producers to FDEP for enforcement</a:t>
          </a:r>
        </a:p>
      </dgm:t>
    </dgm:pt>
    <dgm:pt modelId="{347FD259-91F4-42A8-9C8D-9AFEE7D6AC15}" type="sibTrans" cxnId="{3B758072-E4DE-4273-9A08-0A07CFBBC698}">
      <dgm:prSet/>
      <dgm:spPr/>
      <dgm:t>
        <a:bodyPr/>
        <a:lstStyle/>
        <a:p>
          <a:endParaRPr lang="en-US"/>
        </a:p>
      </dgm:t>
    </dgm:pt>
    <dgm:pt modelId="{B999ACF0-500B-4546-86C6-403D3DE7F9E7}" type="parTrans" cxnId="{3B758072-E4DE-4273-9A08-0A07CFBBC698}">
      <dgm:prSet/>
      <dgm:spPr/>
      <dgm:t>
        <a:bodyPr/>
        <a:lstStyle/>
        <a:p>
          <a:endParaRPr lang="en-US"/>
        </a:p>
      </dgm:t>
    </dgm:pt>
    <dgm:pt modelId="{BDB08290-4B0B-4159-96DC-9A748B4B7629}">
      <dgm:prSet phldrT="[Text]" custT="1"/>
      <dgm:spPr>
        <a:solidFill>
          <a:srgbClr val="2E75B6"/>
        </a:solidFill>
      </dgm:spPr>
      <dgm:t>
        <a:bodyPr/>
        <a:lstStyle/>
        <a:p>
          <a:endParaRPr lang="en-US" sz="1000" dirty="0"/>
        </a:p>
        <a:p>
          <a:r>
            <a:rPr lang="en-US" sz="1000" b="1" dirty="0"/>
            <a:t>FDACS Identifies n</a:t>
          </a:r>
          <a:r>
            <a:rPr lang="en-US" sz="1000" b="1" dirty="0">
              <a:ln>
                <a:noFill/>
              </a:ln>
            </a:rPr>
            <a:t>on-compliant producers</a:t>
          </a:r>
          <a:endParaRPr lang="en-US" sz="1000" b="1" dirty="0"/>
        </a:p>
      </dgm:t>
    </dgm:pt>
    <dgm:pt modelId="{ABA87583-2BBD-4EFA-954F-11675F79E26D}" type="sibTrans" cxnId="{AFC5CF27-BA1B-4235-97F5-46B911479B6A}">
      <dgm:prSet/>
      <dgm:spPr/>
      <dgm:t>
        <a:bodyPr/>
        <a:lstStyle/>
        <a:p>
          <a:endParaRPr lang="en-US"/>
        </a:p>
      </dgm:t>
    </dgm:pt>
    <dgm:pt modelId="{E07DB115-8E3E-4F18-9D3B-8B6F6D2174EA}" type="parTrans" cxnId="{AFC5CF27-BA1B-4235-97F5-46B911479B6A}">
      <dgm:prSet/>
      <dgm:spPr/>
      <dgm:t>
        <a:bodyPr/>
        <a:lstStyle/>
        <a:p>
          <a:endParaRPr lang="en-US"/>
        </a:p>
      </dgm:t>
    </dgm:pt>
    <dgm:pt modelId="{D67755EE-EE9A-47EB-94AE-1E98A5B90CE1}">
      <dgm:prSet/>
      <dgm:spPr/>
      <dgm:t>
        <a:bodyPr/>
        <a:lstStyle/>
        <a:p>
          <a:r>
            <a:rPr lang="en-US" dirty="0"/>
            <a:t>After confirming agricultural activity and attempting to enroll the producer in the BMP program, FDACS refers non-compliant producers to FDEP for enforcement</a:t>
          </a:r>
        </a:p>
      </dgm:t>
    </dgm:pt>
    <dgm:pt modelId="{87525319-5955-4925-8DD7-665C97B4B802}" type="parTrans" cxnId="{02C46820-CCC8-454B-948A-505C0B7780E1}">
      <dgm:prSet/>
      <dgm:spPr/>
      <dgm:t>
        <a:bodyPr/>
        <a:lstStyle/>
        <a:p>
          <a:endParaRPr lang="en-US"/>
        </a:p>
      </dgm:t>
    </dgm:pt>
    <dgm:pt modelId="{221A54B8-63A3-482F-A31D-5BD3B187841E}" type="sibTrans" cxnId="{02C46820-CCC8-454B-948A-505C0B7780E1}">
      <dgm:prSet/>
      <dgm:spPr/>
      <dgm:t>
        <a:bodyPr/>
        <a:lstStyle/>
        <a:p>
          <a:endParaRPr lang="en-US"/>
        </a:p>
      </dgm:t>
    </dgm:pt>
    <dgm:pt modelId="{74FB0744-C014-4160-BE5E-56350A2C61DF}">
      <dgm:prSet phldrT="[Text]"/>
      <dgm:spPr/>
      <dgm:t>
        <a:bodyPr/>
        <a:lstStyle/>
        <a:p>
          <a:r>
            <a:rPr lang="en-US" dirty="0"/>
            <a:t>FDEP is prioritizing enforcement actions based on parcel size and impact to the environment</a:t>
          </a:r>
        </a:p>
      </dgm:t>
    </dgm:pt>
    <dgm:pt modelId="{E226E364-CE68-4BC7-B331-9CD2FDBDA44E}" type="parTrans" cxnId="{82ADEC61-4B20-4ABE-996A-87B0CA468E05}">
      <dgm:prSet/>
      <dgm:spPr/>
      <dgm:t>
        <a:bodyPr/>
        <a:lstStyle/>
        <a:p>
          <a:endParaRPr lang="en-US"/>
        </a:p>
      </dgm:t>
    </dgm:pt>
    <dgm:pt modelId="{4EB25EE8-29F7-45E5-BBD7-0469604A5EFF}" type="sibTrans" cxnId="{82ADEC61-4B20-4ABE-996A-87B0CA468E05}">
      <dgm:prSet/>
      <dgm:spPr/>
      <dgm:t>
        <a:bodyPr/>
        <a:lstStyle/>
        <a:p>
          <a:endParaRPr lang="en-US"/>
        </a:p>
      </dgm:t>
    </dgm:pt>
    <dgm:pt modelId="{938DCD47-3936-4E78-9AF7-624B6971ECA4}" type="pres">
      <dgm:prSet presAssocID="{0C2C8F92-B541-40FB-BA4C-B646A2B0A474}" presName="linearFlow" presStyleCnt="0">
        <dgm:presLayoutVars>
          <dgm:dir/>
          <dgm:animLvl val="lvl"/>
          <dgm:resizeHandles val="exact"/>
        </dgm:presLayoutVars>
      </dgm:prSet>
      <dgm:spPr/>
    </dgm:pt>
    <dgm:pt modelId="{7C438A69-A145-49D1-8573-E48BA9821E64}" type="pres">
      <dgm:prSet presAssocID="{BDB08290-4B0B-4159-96DC-9A748B4B7629}" presName="composite" presStyleCnt="0"/>
      <dgm:spPr/>
    </dgm:pt>
    <dgm:pt modelId="{8D898A46-923F-4FF8-9E35-6DD9804B5EC8}" type="pres">
      <dgm:prSet presAssocID="{BDB08290-4B0B-4159-96DC-9A748B4B7629}" presName="parentText" presStyleLbl="alignNode1" presStyleIdx="0" presStyleCnt="4">
        <dgm:presLayoutVars>
          <dgm:chMax val="1"/>
          <dgm:bulletEnabled val="1"/>
        </dgm:presLayoutVars>
      </dgm:prSet>
      <dgm:spPr/>
    </dgm:pt>
    <dgm:pt modelId="{AB9FC7D6-475D-4F80-AD9F-CF60AF787902}" type="pres">
      <dgm:prSet presAssocID="{BDB08290-4B0B-4159-96DC-9A748B4B7629}" presName="descendantText" presStyleLbl="alignAcc1" presStyleIdx="0" presStyleCnt="4">
        <dgm:presLayoutVars>
          <dgm:bulletEnabled val="1"/>
        </dgm:presLayoutVars>
      </dgm:prSet>
      <dgm:spPr/>
    </dgm:pt>
    <dgm:pt modelId="{74369DFB-051B-4E74-9610-96CE489252DE}" type="pres">
      <dgm:prSet presAssocID="{ABA87583-2BBD-4EFA-954F-11675F79E26D}" presName="sp" presStyleCnt="0"/>
      <dgm:spPr/>
    </dgm:pt>
    <dgm:pt modelId="{33913FF8-B37E-47CF-8A20-45D5C24B0F3C}" type="pres">
      <dgm:prSet presAssocID="{676A92E4-149E-403A-9CDD-B0FF7638DFBB}" presName="composite" presStyleCnt="0"/>
      <dgm:spPr/>
    </dgm:pt>
    <dgm:pt modelId="{8DF4C202-B080-44E7-B615-3CDD104C2666}" type="pres">
      <dgm:prSet presAssocID="{676A92E4-149E-403A-9CDD-B0FF7638DFBB}" presName="parentText" presStyleLbl="alignNode1" presStyleIdx="1" presStyleCnt="4" custScaleX="100951">
        <dgm:presLayoutVars>
          <dgm:chMax val="1"/>
          <dgm:bulletEnabled val="1"/>
        </dgm:presLayoutVars>
      </dgm:prSet>
      <dgm:spPr/>
    </dgm:pt>
    <dgm:pt modelId="{11076FCE-7308-45EA-8A0A-D79DD0A8CD69}" type="pres">
      <dgm:prSet presAssocID="{676A92E4-149E-403A-9CDD-B0FF7638DFBB}" presName="descendantText" presStyleLbl="alignAcc1" presStyleIdx="1" presStyleCnt="4">
        <dgm:presLayoutVars>
          <dgm:bulletEnabled val="1"/>
        </dgm:presLayoutVars>
      </dgm:prSet>
      <dgm:spPr/>
    </dgm:pt>
    <dgm:pt modelId="{85B87046-89F4-46CA-996B-606313B6FBF3}" type="pres">
      <dgm:prSet presAssocID="{347FD259-91F4-42A8-9C8D-9AFEE7D6AC15}" presName="sp" presStyleCnt="0"/>
      <dgm:spPr/>
    </dgm:pt>
    <dgm:pt modelId="{20585C4B-D7AF-4E47-B03F-055EC637ADCB}" type="pres">
      <dgm:prSet presAssocID="{7596889B-DED1-427F-8744-13CAA6A49007}" presName="composite" presStyleCnt="0"/>
      <dgm:spPr/>
    </dgm:pt>
    <dgm:pt modelId="{569FD26E-F164-4D62-AD17-0B68BCCE36FC}" type="pres">
      <dgm:prSet presAssocID="{7596889B-DED1-427F-8744-13CAA6A49007}" presName="parentText" presStyleLbl="alignNode1" presStyleIdx="2" presStyleCnt="4">
        <dgm:presLayoutVars>
          <dgm:chMax val="1"/>
          <dgm:bulletEnabled val="1"/>
        </dgm:presLayoutVars>
      </dgm:prSet>
      <dgm:spPr/>
    </dgm:pt>
    <dgm:pt modelId="{6F4C27F8-D6BB-4FFA-BCA8-7AB5E2F984B7}" type="pres">
      <dgm:prSet presAssocID="{7596889B-DED1-427F-8744-13CAA6A49007}" presName="descendantText" presStyleLbl="alignAcc1" presStyleIdx="2" presStyleCnt="4">
        <dgm:presLayoutVars>
          <dgm:bulletEnabled val="1"/>
        </dgm:presLayoutVars>
      </dgm:prSet>
      <dgm:spPr/>
    </dgm:pt>
    <dgm:pt modelId="{A42ABF69-C385-4D6B-A05A-E099A6965092}" type="pres">
      <dgm:prSet presAssocID="{021A6528-63D7-44F5-A746-77EC7A045574}" presName="sp" presStyleCnt="0"/>
      <dgm:spPr/>
    </dgm:pt>
    <dgm:pt modelId="{BC7D046F-1A83-442F-A383-3B36CE226746}" type="pres">
      <dgm:prSet presAssocID="{D053DCBE-FC0D-4A40-ABC7-5358D1C48493}" presName="composite" presStyleCnt="0"/>
      <dgm:spPr/>
    </dgm:pt>
    <dgm:pt modelId="{EB0FE4A7-90FE-42C2-936B-0C8B7DEB15BD}" type="pres">
      <dgm:prSet presAssocID="{D053DCBE-FC0D-4A40-ABC7-5358D1C48493}" presName="parentText" presStyleLbl="alignNode1" presStyleIdx="3" presStyleCnt="4">
        <dgm:presLayoutVars>
          <dgm:chMax val="1"/>
          <dgm:bulletEnabled val="1"/>
        </dgm:presLayoutVars>
      </dgm:prSet>
      <dgm:spPr/>
    </dgm:pt>
    <dgm:pt modelId="{FD6B5C75-1A02-4728-93EE-7B79CBAF2607}" type="pres">
      <dgm:prSet presAssocID="{D053DCBE-FC0D-4A40-ABC7-5358D1C48493}" presName="descendantText" presStyleLbl="alignAcc1" presStyleIdx="3" presStyleCnt="4" custScaleY="129156">
        <dgm:presLayoutVars>
          <dgm:bulletEnabled val="1"/>
        </dgm:presLayoutVars>
      </dgm:prSet>
      <dgm:spPr/>
    </dgm:pt>
  </dgm:ptLst>
  <dgm:cxnLst>
    <dgm:cxn modelId="{02C46820-CCC8-454B-948A-505C0B7780E1}" srcId="{676A92E4-149E-403A-9CDD-B0FF7638DFBB}" destId="{D67755EE-EE9A-47EB-94AE-1E98A5B90CE1}" srcOrd="0" destOrd="0" parTransId="{87525319-5955-4925-8DD7-665C97B4B802}" sibTransId="{221A54B8-63A3-482F-A31D-5BD3B187841E}"/>
    <dgm:cxn modelId="{AFC5CF27-BA1B-4235-97F5-46B911479B6A}" srcId="{0C2C8F92-B541-40FB-BA4C-B646A2B0A474}" destId="{BDB08290-4B0B-4159-96DC-9A748B4B7629}" srcOrd="0" destOrd="0" parTransId="{E07DB115-8E3E-4F18-9D3B-8B6F6D2174EA}" sibTransId="{ABA87583-2BBD-4EFA-954F-11675F79E26D}"/>
    <dgm:cxn modelId="{82ADEC61-4B20-4ABE-996A-87B0CA468E05}" srcId="{D053DCBE-FC0D-4A40-ABC7-5358D1C48493}" destId="{74FB0744-C014-4160-BE5E-56350A2C61DF}" srcOrd="1" destOrd="0" parTransId="{E226E364-CE68-4BC7-B331-9CD2FDBDA44E}" sibTransId="{4EB25EE8-29F7-45E5-BBD7-0469604A5EFF}"/>
    <dgm:cxn modelId="{C777354A-8DDA-448A-A7D6-3B82FF82787E}" type="presOf" srcId="{331E90D7-DD8F-468E-9CDB-27D633F46A3A}" destId="{AB9FC7D6-475D-4F80-AD9F-CF60AF787902}" srcOrd="0" destOrd="0" presId="urn:microsoft.com/office/officeart/2005/8/layout/chevron2"/>
    <dgm:cxn modelId="{BE21C46A-F64E-44E7-BD6D-211FC9CDE145}" type="presOf" srcId="{74B09C79-178B-4A73-AEEF-07DB664EDBD8}" destId="{FD6B5C75-1A02-4728-93EE-7B79CBAF2607}" srcOrd="0" destOrd="0" presId="urn:microsoft.com/office/officeart/2005/8/layout/chevron2"/>
    <dgm:cxn modelId="{87341A51-5BD8-4F8C-9212-B8C990E67FA4}" type="presOf" srcId="{D053DCBE-FC0D-4A40-ABC7-5358D1C48493}" destId="{EB0FE4A7-90FE-42C2-936B-0C8B7DEB15BD}" srcOrd="0" destOrd="0" presId="urn:microsoft.com/office/officeart/2005/8/layout/chevron2"/>
    <dgm:cxn modelId="{3B758072-E4DE-4273-9A08-0A07CFBBC698}" srcId="{0C2C8F92-B541-40FB-BA4C-B646A2B0A474}" destId="{676A92E4-149E-403A-9CDD-B0FF7638DFBB}" srcOrd="1" destOrd="0" parTransId="{B999ACF0-500B-4546-86C6-403D3DE7F9E7}" sibTransId="{347FD259-91F4-42A8-9C8D-9AFEE7D6AC15}"/>
    <dgm:cxn modelId="{15F6E052-3E47-4C75-8E13-559F991EEDFD}" type="presOf" srcId="{8E4C04E9-F10E-402B-8179-0A9DA7B0A58C}" destId="{6F4C27F8-D6BB-4FFA-BCA8-7AB5E2F984B7}" srcOrd="0" destOrd="0" presId="urn:microsoft.com/office/officeart/2005/8/layout/chevron2"/>
    <dgm:cxn modelId="{75A6C980-8D99-46B0-A882-29705A2B82C8}" type="presOf" srcId="{BDB08290-4B0B-4159-96DC-9A748B4B7629}" destId="{8D898A46-923F-4FF8-9E35-6DD9804B5EC8}" srcOrd="0" destOrd="0" presId="urn:microsoft.com/office/officeart/2005/8/layout/chevron2"/>
    <dgm:cxn modelId="{706A638A-66EA-4D5B-B488-4F7599C7D693}" type="presOf" srcId="{7596889B-DED1-427F-8744-13CAA6A49007}" destId="{569FD26E-F164-4D62-AD17-0B68BCCE36FC}" srcOrd="0" destOrd="0" presId="urn:microsoft.com/office/officeart/2005/8/layout/chevron2"/>
    <dgm:cxn modelId="{C27758B3-E421-49F2-BCCD-933143F3151A}" srcId="{0C2C8F92-B541-40FB-BA4C-B646A2B0A474}" destId="{D053DCBE-FC0D-4A40-ABC7-5358D1C48493}" srcOrd="3" destOrd="0" parTransId="{BE4580A4-5803-43AA-88FA-616B5B2AF395}" sibTransId="{4CD59A64-AEDC-4E04-BE50-B9BE97F57D47}"/>
    <dgm:cxn modelId="{4A9275BF-7F62-46A4-953B-93CB5D8D00EA}" srcId="{D053DCBE-FC0D-4A40-ABC7-5358D1C48493}" destId="{74B09C79-178B-4A73-AEEF-07DB664EDBD8}" srcOrd="0" destOrd="0" parTransId="{2CFD9CB5-B34C-4D3A-A6DA-A290486C3F09}" sibTransId="{92572A4B-076A-4006-A034-67BCAC963C32}"/>
    <dgm:cxn modelId="{FC6A6AC4-474D-456A-8F11-5AA07C2F108E}" srcId="{BDB08290-4B0B-4159-96DC-9A748B4B7629}" destId="{331E90D7-DD8F-468E-9CDB-27D633F46A3A}" srcOrd="0" destOrd="0" parTransId="{D8DF012C-0FCB-41C8-A496-62C233DA2E55}" sibTransId="{3A4D835E-FB2B-4FA9-84FB-B0D565055D08}"/>
    <dgm:cxn modelId="{F6C694C5-13E8-4A2F-B8D8-C3D9A11E69FE}" srcId="{7596889B-DED1-427F-8744-13CAA6A49007}" destId="{8E4C04E9-F10E-402B-8179-0A9DA7B0A58C}" srcOrd="0" destOrd="0" parTransId="{A17A5768-3D25-457A-B610-6D4A3150F717}" sibTransId="{57837DB4-2A9B-4B87-9C55-29BDCA6B2A8D}"/>
    <dgm:cxn modelId="{F7CF16E0-50D8-4311-8029-BACD8D7C33AF}" type="presOf" srcId="{0C2C8F92-B541-40FB-BA4C-B646A2B0A474}" destId="{938DCD47-3936-4E78-9AF7-624B6971ECA4}" srcOrd="0" destOrd="0" presId="urn:microsoft.com/office/officeart/2005/8/layout/chevron2"/>
    <dgm:cxn modelId="{591CA1E2-5ED9-4BFF-9E60-D0385720BEFF}" type="presOf" srcId="{676A92E4-149E-403A-9CDD-B0FF7638DFBB}" destId="{8DF4C202-B080-44E7-B615-3CDD104C2666}" srcOrd="0" destOrd="0" presId="urn:microsoft.com/office/officeart/2005/8/layout/chevron2"/>
    <dgm:cxn modelId="{5D71D8E4-5738-4B76-A96F-F11727EE1173}" type="presOf" srcId="{74FB0744-C014-4160-BE5E-56350A2C61DF}" destId="{FD6B5C75-1A02-4728-93EE-7B79CBAF2607}" srcOrd="0" destOrd="1" presId="urn:microsoft.com/office/officeart/2005/8/layout/chevron2"/>
    <dgm:cxn modelId="{B03A89EB-7A96-4AFB-AB72-6D13E188710A}" type="presOf" srcId="{D67755EE-EE9A-47EB-94AE-1E98A5B90CE1}" destId="{11076FCE-7308-45EA-8A0A-D79DD0A8CD69}" srcOrd="0" destOrd="0" presId="urn:microsoft.com/office/officeart/2005/8/layout/chevron2"/>
    <dgm:cxn modelId="{99E528FE-CA22-49D2-A0BD-CC26632E3387}" srcId="{0C2C8F92-B541-40FB-BA4C-B646A2B0A474}" destId="{7596889B-DED1-427F-8744-13CAA6A49007}" srcOrd="2" destOrd="0" parTransId="{3BF7EE72-63FE-4A45-83C1-783BA1457278}" sibTransId="{021A6528-63D7-44F5-A746-77EC7A045574}"/>
    <dgm:cxn modelId="{A579D478-1054-4168-9D56-2C729F4ADEF9}" type="presParOf" srcId="{938DCD47-3936-4E78-9AF7-624B6971ECA4}" destId="{7C438A69-A145-49D1-8573-E48BA9821E64}" srcOrd="0" destOrd="0" presId="urn:microsoft.com/office/officeart/2005/8/layout/chevron2"/>
    <dgm:cxn modelId="{7470244C-F71B-4EAA-8F23-E29EEF54EBCE}" type="presParOf" srcId="{7C438A69-A145-49D1-8573-E48BA9821E64}" destId="{8D898A46-923F-4FF8-9E35-6DD9804B5EC8}" srcOrd="0" destOrd="0" presId="urn:microsoft.com/office/officeart/2005/8/layout/chevron2"/>
    <dgm:cxn modelId="{165C48E0-7170-4DC5-913B-A3592F1839DF}" type="presParOf" srcId="{7C438A69-A145-49D1-8573-E48BA9821E64}" destId="{AB9FC7D6-475D-4F80-AD9F-CF60AF787902}" srcOrd="1" destOrd="0" presId="urn:microsoft.com/office/officeart/2005/8/layout/chevron2"/>
    <dgm:cxn modelId="{591DECD5-51C3-4466-94B3-7D9A619BD6EE}" type="presParOf" srcId="{938DCD47-3936-4E78-9AF7-624B6971ECA4}" destId="{74369DFB-051B-4E74-9610-96CE489252DE}" srcOrd="1" destOrd="0" presId="urn:microsoft.com/office/officeart/2005/8/layout/chevron2"/>
    <dgm:cxn modelId="{76B236E5-9570-4867-BC77-C8B63CA0BE87}" type="presParOf" srcId="{938DCD47-3936-4E78-9AF7-624B6971ECA4}" destId="{33913FF8-B37E-47CF-8A20-45D5C24B0F3C}" srcOrd="2" destOrd="0" presId="urn:microsoft.com/office/officeart/2005/8/layout/chevron2"/>
    <dgm:cxn modelId="{6B8991AA-E470-4361-B7C7-A84CE0A2F96C}" type="presParOf" srcId="{33913FF8-B37E-47CF-8A20-45D5C24B0F3C}" destId="{8DF4C202-B080-44E7-B615-3CDD104C2666}" srcOrd="0" destOrd="0" presId="urn:microsoft.com/office/officeart/2005/8/layout/chevron2"/>
    <dgm:cxn modelId="{91318550-CC29-427C-AF7E-3A16315037B6}" type="presParOf" srcId="{33913FF8-B37E-47CF-8A20-45D5C24B0F3C}" destId="{11076FCE-7308-45EA-8A0A-D79DD0A8CD69}" srcOrd="1" destOrd="0" presId="urn:microsoft.com/office/officeart/2005/8/layout/chevron2"/>
    <dgm:cxn modelId="{607325CA-14B2-4094-8AEF-18F0E0B67C8A}" type="presParOf" srcId="{938DCD47-3936-4E78-9AF7-624B6971ECA4}" destId="{85B87046-89F4-46CA-996B-606313B6FBF3}" srcOrd="3" destOrd="0" presId="urn:microsoft.com/office/officeart/2005/8/layout/chevron2"/>
    <dgm:cxn modelId="{68E1343A-E405-47E6-95A1-421EBC1C0065}" type="presParOf" srcId="{938DCD47-3936-4E78-9AF7-624B6971ECA4}" destId="{20585C4B-D7AF-4E47-B03F-055EC637ADCB}" srcOrd="4" destOrd="0" presId="urn:microsoft.com/office/officeart/2005/8/layout/chevron2"/>
    <dgm:cxn modelId="{B73D5493-0BE0-4583-B6BD-518E708329AC}" type="presParOf" srcId="{20585C4B-D7AF-4E47-B03F-055EC637ADCB}" destId="{569FD26E-F164-4D62-AD17-0B68BCCE36FC}" srcOrd="0" destOrd="0" presId="urn:microsoft.com/office/officeart/2005/8/layout/chevron2"/>
    <dgm:cxn modelId="{0F875BB9-7B46-4525-956A-3B15CD771929}" type="presParOf" srcId="{20585C4B-D7AF-4E47-B03F-055EC637ADCB}" destId="{6F4C27F8-D6BB-4FFA-BCA8-7AB5E2F984B7}" srcOrd="1" destOrd="0" presId="urn:microsoft.com/office/officeart/2005/8/layout/chevron2"/>
    <dgm:cxn modelId="{D0576EAF-685F-43C0-88F2-F43A1B74761C}" type="presParOf" srcId="{938DCD47-3936-4E78-9AF7-624B6971ECA4}" destId="{A42ABF69-C385-4D6B-A05A-E099A6965092}" srcOrd="5" destOrd="0" presId="urn:microsoft.com/office/officeart/2005/8/layout/chevron2"/>
    <dgm:cxn modelId="{C86BB696-DB49-473F-8A43-AFF8D36D8CDA}" type="presParOf" srcId="{938DCD47-3936-4E78-9AF7-624B6971ECA4}" destId="{BC7D046F-1A83-442F-A383-3B36CE226746}" srcOrd="6" destOrd="0" presId="urn:microsoft.com/office/officeart/2005/8/layout/chevron2"/>
    <dgm:cxn modelId="{FC0644CB-4E35-4750-AA86-DA560038CC28}" type="presParOf" srcId="{BC7D046F-1A83-442F-A383-3B36CE226746}" destId="{EB0FE4A7-90FE-42C2-936B-0C8B7DEB15BD}" srcOrd="0" destOrd="0" presId="urn:microsoft.com/office/officeart/2005/8/layout/chevron2"/>
    <dgm:cxn modelId="{03F1D01B-A7F9-4ED0-AA21-20715980888F}" type="presParOf" srcId="{BC7D046F-1A83-442F-A383-3B36CE226746}" destId="{FD6B5C75-1A02-4728-93EE-7B79CBAF2607}" srcOrd="1" destOrd="0" presId="urn:microsoft.com/office/officeart/2005/8/layout/chevron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5D7BBFE-9606-43F3-8322-14CF78576F97}">
      <dsp:nvSpPr>
        <dsp:cNvPr id="0" name=""/>
        <dsp:cNvSpPr/>
      </dsp:nvSpPr>
      <dsp:spPr>
        <a:xfrm>
          <a:off x="8710300" y="2057622"/>
          <a:ext cx="1877487" cy="279088"/>
        </a:xfrm>
        <a:custGeom>
          <a:avLst/>
          <a:gdLst/>
          <a:ahLst/>
          <a:cxnLst/>
          <a:rect l="0" t="0" r="0" b="0"/>
          <a:pathLst>
            <a:path>
              <a:moveTo>
                <a:pt x="0" y="0"/>
              </a:moveTo>
              <a:lnTo>
                <a:pt x="0" y="166379"/>
              </a:lnTo>
              <a:lnTo>
                <a:pt x="1877487" y="166379"/>
              </a:lnTo>
              <a:lnTo>
                <a:pt x="1877487"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2E83D3C-09CA-48DA-AC2A-A32C0A1CE369}">
      <dsp:nvSpPr>
        <dsp:cNvPr id="0" name=""/>
        <dsp:cNvSpPr/>
      </dsp:nvSpPr>
      <dsp:spPr>
        <a:xfrm>
          <a:off x="8710300" y="2057622"/>
          <a:ext cx="625829" cy="279088"/>
        </a:xfrm>
        <a:custGeom>
          <a:avLst/>
          <a:gdLst/>
          <a:ahLst/>
          <a:cxnLst/>
          <a:rect l="0" t="0" r="0" b="0"/>
          <a:pathLst>
            <a:path>
              <a:moveTo>
                <a:pt x="0" y="0"/>
              </a:moveTo>
              <a:lnTo>
                <a:pt x="0" y="166379"/>
              </a:lnTo>
              <a:lnTo>
                <a:pt x="625829" y="166379"/>
              </a:lnTo>
              <a:lnTo>
                <a:pt x="625829"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4BEE0B1-A8C9-47B6-98AA-DF97FE14A417}">
      <dsp:nvSpPr>
        <dsp:cNvPr id="0" name=""/>
        <dsp:cNvSpPr/>
      </dsp:nvSpPr>
      <dsp:spPr>
        <a:xfrm>
          <a:off x="8084471" y="2057622"/>
          <a:ext cx="625829" cy="279088"/>
        </a:xfrm>
        <a:custGeom>
          <a:avLst/>
          <a:gdLst/>
          <a:ahLst/>
          <a:cxnLst/>
          <a:rect l="0" t="0" r="0" b="0"/>
          <a:pathLst>
            <a:path>
              <a:moveTo>
                <a:pt x="625829" y="0"/>
              </a:moveTo>
              <a:lnTo>
                <a:pt x="625829" y="166379"/>
              </a:lnTo>
              <a:lnTo>
                <a:pt x="0" y="166379"/>
              </a:lnTo>
              <a:lnTo>
                <a:pt x="0"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A6FBFC-FC45-43D3-B5CE-79AA9CE7EE08}">
      <dsp:nvSpPr>
        <dsp:cNvPr id="0" name=""/>
        <dsp:cNvSpPr/>
      </dsp:nvSpPr>
      <dsp:spPr>
        <a:xfrm>
          <a:off x="6832813" y="2057622"/>
          <a:ext cx="1877487" cy="279088"/>
        </a:xfrm>
        <a:custGeom>
          <a:avLst/>
          <a:gdLst/>
          <a:ahLst/>
          <a:cxnLst/>
          <a:rect l="0" t="0" r="0" b="0"/>
          <a:pathLst>
            <a:path>
              <a:moveTo>
                <a:pt x="1877487" y="0"/>
              </a:moveTo>
              <a:lnTo>
                <a:pt x="1877487" y="166379"/>
              </a:lnTo>
              <a:lnTo>
                <a:pt x="0" y="166379"/>
              </a:lnTo>
              <a:lnTo>
                <a:pt x="0"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7B028C-BECF-4BFB-91F6-AF7B9157A9DC}">
      <dsp:nvSpPr>
        <dsp:cNvPr id="0" name=""/>
        <dsp:cNvSpPr/>
      </dsp:nvSpPr>
      <dsp:spPr>
        <a:xfrm>
          <a:off x="5894069" y="1295495"/>
          <a:ext cx="2816231" cy="279088"/>
        </a:xfrm>
        <a:custGeom>
          <a:avLst/>
          <a:gdLst/>
          <a:ahLst/>
          <a:cxnLst/>
          <a:rect l="0" t="0" r="0" b="0"/>
          <a:pathLst>
            <a:path>
              <a:moveTo>
                <a:pt x="0" y="0"/>
              </a:moveTo>
              <a:lnTo>
                <a:pt x="0" y="166379"/>
              </a:lnTo>
              <a:lnTo>
                <a:pt x="2816231" y="166379"/>
              </a:lnTo>
              <a:lnTo>
                <a:pt x="2816231" y="27908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DA4221-FE4A-4555-91AE-BE6A909AD524}">
      <dsp:nvSpPr>
        <dsp:cNvPr id="0" name=""/>
        <dsp:cNvSpPr/>
      </dsp:nvSpPr>
      <dsp:spPr>
        <a:xfrm>
          <a:off x="3077837" y="2057622"/>
          <a:ext cx="2503316" cy="279088"/>
        </a:xfrm>
        <a:custGeom>
          <a:avLst/>
          <a:gdLst/>
          <a:ahLst/>
          <a:cxnLst/>
          <a:rect l="0" t="0" r="0" b="0"/>
          <a:pathLst>
            <a:path>
              <a:moveTo>
                <a:pt x="0" y="0"/>
              </a:moveTo>
              <a:lnTo>
                <a:pt x="0" y="166379"/>
              </a:lnTo>
              <a:lnTo>
                <a:pt x="2503316" y="166379"/>
              </a:lnTo>
              <a:lnTo>
                <a:pt x="2503316"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CDBD4F-14C6-439E-BD8A-5D9204A08CBC}">
      <dsp:nvSpPr>
        <dsp:cNvPr id="0" name=""/>
        <dsp:cNvSpPr/>
      </dsp:nvSpPr>
      <dsp:spPr>
        <a:xfrm>
          <a:off x="3077837" y="2057622"/>
          <a:ext cx="1251658" cy="279088"/>
        </a:xfrm>
        <a:custGeom>
          <a:avLst/>
          <a:gdLst/>
          <a:ahLst/>
          <a:cxnLst/>
          <a:rect l="0" t="0" r="0" b="0"/>
          <a:pathLst>
            <a:path>
              <a:moveTo>
                <a:pt x="0" y="0"/>
              </a:moveTo>
              <a:lnTo>
                <a:pt x="0" y="166379"/>
              </a:lnTo>
              <a:lnTo>
                <a:pt x="1251658" y="166379"/>
              </a:lnTo>
              <a:lnTo>
                <a:pt x="1251658"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08D1F1-B5CA-47AF-8A94-952F30FB253A}">
      <dsp:nvSpPr>
        <dsp:cNvPr id="0" name=""/>
        <dsp:cNvSpPr/>
      </dsp:nvSpPr>
      <dsp:spPr>
        <a:xfrm>
          <a:off x="3032117" y="2057622"/>
          <a:ext cx="91440" cy="279088"/>
        </a:xfrm>
        <a:custGeom>
          <a:avLst/>
          <a:gdLst/>
          <a:ahLst/>
          <a:cxnLst/>
          <a:rect l="0" t="0" r="0" b="0"/>
          <a:pathLst>
            <a:path>
              <a:moveTo>
                <a:pt x="45720" y="0"/>
              </a:moveTo>
              <a:lnTo>
                <a:pt x="45720"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ABBE69-EC71-499E-92D3-BB7619329186}">
      <dsp:nvSpPr>
        <dsp:cNvPr id="0" name=""/>
        <dsp:cNvSpPr/>
      </dsp:nvSpPr>
      <dsp:spPr>
        <a:xfrm>
          <a:off x="1826179" y="2057622"/>
          <a:ext cx="1251658" cy="279088"/>
        </a:xfrm>
        <a:custGeom>
          <a:avLst/>
          <a:gdLst/>
          <a:ahLst/>
          <a:cxnLst/>
          <a:rect l="0" t="0" r="0" b="0"/>
          <a:pathLst>
            <a:path>
              <a:moveTo>
                <a:pt x="1251658" y="0"/>
              </a:moveTo>
              <a:lnTo>
                <a:pt x="1251658" y="166379"/>
              </a:lnTo>
              <a:lnTo>
                <a:pt x="0" y="166379"/>
              </a:lnTo>
              <a:lnTo>
                <a:pt x="0"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2E2F99-97EF-4023-A726-1D15EF81AC78}">
      <dsp:nvSpPr>
        <dsp:cNvPr id="0" name=""/>
        <dsp:cNvSpPr/>
      </dsp:nvSpPr>
      <dsp:spPr>
        <a:xfrm>
          <a:off x="574520" y="2057622"/>
          <a:ext cx="2503316" cy="279088"/>
        </a:xfrm>
        <a:custGeom>
          <a:avLst/>
          <a:gdLst/>
          <a:ahLst/>
          <a:cxnLst/>
          <a:rect l="0" t="0" r="0" b="0"/>
          <a:pathLst>
            <a:path>
              <a:moveTo>
                <a:pt x="2503316" y="0"/>
              </a:moveTo>
              <a:lnTo>
                <a:pt x="2503316" y="166379"/>
              </a:lnTo>
              <a:lnTo>
                <a:pt x="0" y="166379"/>
              </a:lnTo>
              <a:lnTo>
                <a:pt x="0" y="279088"/>
              </a:lnTo>
            </a:path>
          </a:pathLst>
        </a:custGeom>
        <a:noFill/>
        <a:ln w="12700" cap="flat" cmpd="sng" algn="ctr">
          <a:solidFill>
            <a:schemeClr val="dk2">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17D8435-2ECB-4F29-8673-7606DFF3F48B}">
      <dsp:nvSpPr>
        <dsp:cNvPr id="0" name=""/>
        <dsp:cNvSpPr/>
      </dsp:nvSpPr>
      <dsp:spPr>
        <a:xfrm>
          <a:off x="3077837" y="1295495"/>
          <a:ext cx="2816231" cy="279088"/>
        </a:xfrm>
        <a:custGeom>
          <a:avLst/>
          <a:gdLst/>
          <a:ahLst/>
          <a:cxnLst/>
          <a:rect l="0" t="0" r="0" b="0"/>
          <a:pathLst>
            <a:path>
              <a:moveTo>
                <a:pt x="2816231" y="0"/>
              </a:moveTo>
              <a:lnTo>
                <a:pt x="2816231" y="166379"/>
              </a:lnTo>
              <a:lnTo>
                <a:pt x="0" y="166379"/>
              </a:lnTo>
              <a:lnTo>
                <a:pt x="0" y="279088"/>
              </a:lnTo>
            </a:path>
          </a:pathLst>
        </a:custGeom>
        <a:noFill/>
        <a:ln w="12700" cap="flat" cmpd="sng" algn="ctr">
          <a:solidFill>
            <a:schemeClr val="dk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0A618CE-657A-4238-9948-92B8F24DFC9B}">
      <dsp:nvSpPr>
        <dsp:cNvPr id="0" name=""/>
        <dsp:cNvSpPr/>
      </dsp:nvSpPr>
      <dsp:spPr>
        <a:xfrm>
          <a:off x="5427596" y="812457"/>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Moira </a:t>
          </a:r>
          <a:r>
            <a:rPr lang="en-US" sz="1400" kern="1200" err="1">
              <a:latin typeface="Calibri" panose="020F0502020204030204"/>
              <a:ea typeface="+mn-ea"/>
              <a:cs typeface="+mn-cs"/>
            </a:rPr>
            <a:t>Homann</a:t>
          </a:r>
          <a:endParaRPr lang="en-US" sz="1400" kern="1200">
            <a:latin typeface="Calibri" panose="020F0502020204030204"/>
            <a:ea typeface="+mn-ea"/>
            <a:cs typeface="+mn-cs"/>
          </a:endParaRPr>
        </a:p>
      </dsp:txBody>
      <dsp:txXfrm>
        <a:off x="5427596" y="812457"/>
        <a:ext cx="932946" cy="483038"/>
      </dsp:txXfrm>
    </dsp:sp>
    <dsp:sp modelId="{500B02AD-A3C7-4F5F-8963-477E22B1927C}">
      <dsp:nvSpPr>
        <dsp:cNvPr id="0" name=""/>
        <dsp:cNvSpPr/>
      </dsp:nvSpPr>
      <dsp:spPr>
        <a:xfrm>
          <a:off x="5614185" y="1188153"/>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5240" tIns="3810" rIns="15240" bIns="3810" numCol="1" spcCol="1270" anchor="ctr" anchorCtr="0">
          <a:noAutofit/>
        </a:bodyPr>
        <a:lstStyle/>
        <a:p>
          <a:pPr marL="0" lvl="0" indent="0" algn="ctr" defTabSz="266700">
            <a:lnSpc>
              <a:spcPct val="90000"/>
            </a:lnSpc>
            <a:spcBef>
              <a:spcPct val="0"/>
            </a:spcBef>
            <a:spcAft>
              <a:spcPct val="35000"/>
            </a:spcAft>
            <a:buNone/>
          </a:pPr>
          <a:r>
            <a:rPr lang="en-US" sz="600" kern="1200">
              <a:latin typeface="Calibri" panose="020F0502020204030204"/>
              <a:ea typeface="+mn-ea"/>
              <a:cs typeface="+mn-cs"/>
            </a:rPr>
            <a:t>Program Administrator</a:t>
          </a:r>
        </a:p>
      </dsp:txBody>
      <dsp:txXfrm>
        <a:off x="5614185" y="1188153"/>
        <a:ext cx="839651" cy="161012"/>
      </dsp:txXfrm>
    </dsp:sp>
    <dsp:sp modelId="{33EB3C2A-5A89-4C23-A0BE-2C207F832FAF}">
      <dsp:nvSpPr>
        <dsp:cNvPr id="0" name=""/>
        <dsp:cNvSpPr/>
      </dsp:nvSpPr>
      <dsp:spPr>
        <a:xfrm>
          <a:off x="2611364" y="1574584"/>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Lauren Campbell</a:t>
          </a:r>
        </a:p>
      </dsp:txBody>
      <dsp:txXfrm>
        <a:off x="2611364" y="1574584"/>
        <a:ext cx="932946" cy="483038"/>
      </dsp:txXfrm>
    </dsp:sp>
    <dsp:sp modelId="{43446473-5ABE-4682-B01D-920E96574E05}">
      <dsp:nvSpPr>
        <dsp:cNvPr id="0" name=""/>
        <dsp:cNvSpPr/>
      </dsp:nvSpPr>
      <dsp:spPr>
        <a:xfrm>
          <a:off x="2797953" y="1950280"/>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3175" rIns="12700" bIns="3175" numCol="1" spcCol="1270" anchor="ctr" anchorCtr="0">
          <a:noAutofit/>
        </a:bodyPr>
        <a:lstStyle/>
        <a:p>
          <a:pPr marL="0" lvl="0" indent="0" algn="r" defTabSz="222250">
            <a:lnSpc>
              <a:spcPct val="90000"/>
            </a:lnSpc>
            <a:spcBef>
              <a:spcPct val="0"/>
            </a:spcBef>
            <a:spcAft>
              <a:spcPct val="35000"/>
            </a:spcAft>
            <a:buNone/>
          </a:pPr>
          <a:r>
            <a:rPr lang="en-US" sz="500" kern="1200">
              <a:latin typeface="Calibri" panose="020F0502020204030204"/>
              <a:ea typeface="+mn-ea"/>
              <a:cs typeface="+mn-cs"/>
            </a:rPr>
            <a:t>Environmental Administrator</a:t>
          </a:r>
        </a:p>
      </dsp:txBody>
      <dsp:txXfrm>
        <a:off x="2797953" y="1950280"/>
        <a:ext cx="839651" cy="161012"/>
      </dsp:txXfrm>
    </dsp:sp>
    <dsp:sp modelId="{19F8A3ED-2D40-431D-AE12-0B7B400CFB53}">
      <dsp:nvSpPr>
        <dsp:cNvPr id="0" name=""/>
        <dsp:cNvSpPr/>
      </dsp:nvSpPr>
      <dsp:spPr>
        <a:xfrm>
          <a:off x="108047"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Chandler Keenan</a:t>
          </a:r>
        </a:p>
      </dsp:txBody>
      <dsp:txXfrm>
        <a:off x="108047" y="2336711"/>
        <a:ext cx="932946" cy="483038"/>
      </dsp:txXfrm>
    </dsp:sp>
    <dsp:sp modelId="{2C2FD3CA-52CF-4DEB-B888-859ED3F76DAA}">
      <dsp:nvSpPr>
        <dsp:cNvPr id="0" name=""/>
        <dsp:cNvSpPr/>
      </dsp:nvSpPr>
      <dsp:spPr>
        <a:xfrm>
          <a:off x="294637"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294637" y="2712407"/>
        <a:ext cx="839651" cy="161012"/>
      </dsp:txXfrm>
    </dsp:sp>
    <dsp:sp modelId="{ACA4F49E-C7AF-40B0-BB6B-2F0689428113}">
      <dsp:nvSpPr>
        <dsp:cNvPr id="0" name=""/>
        <dsp:cNvSpPr/>
      </dsp:nvSpPr>
      <dsp:spPr>
        <a:xfrm>
          <a:off x="1359706"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Sam Hankinson</a:t>
          </a:r>
        </a:p>
      </dsp:txBody>
      <dsp:txXfrm>
        <a:off x="1359706" y="2336711"/>
        <a:ext cx="932946" cy="483038"/>
      </dsp:txXfrm>
    </dsp:sp>
    <dsp:sp modelId="{E6813CAC-A838-4221-96B0-82DE3B60521C}">
      <dsp:nvSpPr>
        <dsp:cNvPr id="0" name=""/>
        <dsp:cNvSpPr/>
      </dsp:nvSpPr>
      <dsp:spPr>
        <a:xfrm>
          <a:off x="1546295"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1546295" y="2712407"/>
        <a:ext cx="839651" cy="161012"/>
      </dsp:txXfrm>
    </dsp:sp>
    <dsp:sp modelId="{15B4DFAB-F90A-47BA-9FDC-5EDD03097A5A}">
      <dsp:nvSpPr>
        <dsp:cNvPr id="0" name=""/>
        <dsp:cNvSpPr/>
      </dsp:nvSpPr>
      <dsp:spPr>
        <a:xfrm>
          <a:off x="2611364"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Jessica Fetgatter</a:t>
          </a:r>
        </a:p>
      </dsp:txBody>
      <dsp:txXfrm>
        <a:off x="2611364" y="2336711"/>
        <a:ext cx="932946" cy="483038"/>
      </dsp:txXfrm>
    </dsp:sp>
    <dsp:sp modelId="{D958089C-093C-4699-98C6-6618B3E8C1D9}">
      <dsp:nvSpPr>
        <dsp:cNvPr id="0" name=""/>
        <dsp:cNvSpPr/>
      </dsp:nvSpPr>
      <dsp:spPr>
        <a:xfrm>
          <a:off x="2797953"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2797953" y="2712407"/>
        <a:ext cx="839651" cy="161012"/>
      </dsp:txXfrm>
    </dsp:sp>
    <dsp:sp modelId="{E1C1DA3B-6526-4EC2-88C3-352DBE529609}">
      <dsp:nvSpPr>
        <dsp:cNvPr id="0" name=""/>
        <dsp:cNvSpPr/>
      </dsp:nvSpPr>
      <dsp:spPr>
        <a:xfrm>
          <a:off x="3863023"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Anita Stine</a:t>
          </a:r>
        </a:p>
      </dsp:txBody>
      <dsp:txXfrm>
        <a:off x="3863023" y="2336711"/>
        <a:ext cx="932946" cy="483038"/>
      </dsp:txXfrm>
    </dsp:sp>
    <dsp:sp modelId="{57ADA2A3-97EF-41C0-A72A-1FB6F92CF074}">
      <dsp:nvSpPr>
        <dsp:cNvPr id="0" name=""/>
        <dsp:cNvSpPr/>
      </dsp:nvSpPr>
      <dsp:spPr>
        <a:xfrm>
          <a:off x="4049612"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4049612" y="2712407"/>
        <a:ext cx="839651" cy="161012"/>
      </dsp:txXfrm>
    </dsp:sp>
    <dsp:sp modelId="{1778F363-10CE-4B9B-B77B-509EC05511C9}">
      <dsp:nvSpPr>
        <dsp:cNvPr id="0" name=""/>
        <dsp:cNvSpPr/>
      </dsp:nvSpPr>
      <dsp:spPr>
        <a:xfrm>
          <a:off x="5114681"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Vacant</a:t>
          </a:r>
        </a:p>
      </dsp:txBody>
      <dsp:txXfrm>
        <a:off x="5114681" y="2336711"/>
        <a:ext cx="932946" cy="483038"/>
      </dsp:txXfrm>
    </dsp:sp>
    <dsp:sp modelId="{99AA070C-189A-4E4C-81B6-9A8BB0B11F97}">
      <dsp:nvSpPr>
        <dsp:cNvPr id="0" name=""/>
        <dsp:cNvSpPr/>
      </dsp:nvSpPr>
      <dsp:spPr>
        <a:xfrm>
          <a:off x="5301270"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t>BMAP Coordinator</a:t>
          </a:r>
        </a:p>
      </dsp:txBody>
      <dsp:txXfrm>
        <a:off x="5301270" y="2712407"/>
        <a:ext cx="839651" cy="161012"/>
      </dsp:txXfrm>
    </dsp:sp>
    <dsp:sp modelId="{02C4287E-6427-4A9D-A2B9-A10BF3319EE9}">
      <dsp:nvSpPr>
        <dsp:cNvPr id="0" name=""/>
        <dsp:cNvSpPr/>
      </dsp:nvSpPr>
      <dsp:spPr>
        <a:xfrm>
          <a:off x="8243827" y="1574584"/>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Diana Turner</a:t>
          </a:r>
        </a:p>
      </dsp:txBody>
      <dsp:txXfrm>
        <a:off x="8243827" y="1574584"/>
        <a:ext cx="932946" cy="483038"/>
      </dsp:txXfrm>
    </dsp:sp>
    <dsp:sp modelId="{50D04FCC-3FCA-4FA3-A357-0346685057E8}">
      <dsp:nvSpPr>
        <dsp:cNvPr id="0" name=""/>
        <dsp:cNvSpPr/>
      </dsp:nvSpPr>
      <dsp:spPr>
        <a:xfrm>
          <a:off x="8430417" y="1950280"/>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2700" tIns="3175" rIns="12700" bIns="3175" numCol="1" spcCol="1270" anchor="ctr" anchorCtr="0">
          <a:noAutofit/>
        </a:bodyPr>
        <a:lstStyle/>
        <a:p>
          <a:pPr marL="0" lvl="0" indent="0" algn="r" defTabSz="222250">
            <a:lnSpc>
              <a:spcPct val="90000"/>
            </a:lnSpc>
            <a:spcBef>
              <a:spcPct val="0"/>
            </a:spcBef>
            <a:spcAft>
              <a:spcPct val="35000"/>
            </a:spcAft>
            <a:buNone/>
          </a:pPr>
          <a:r>
            <a:rPr lang="en-US" sz="500" kern="1200">
              <a:latin typeface="Calibri" panose="020F0502020204030204"/>
              <a:ea typeface="+mn-ea"/>
              <a:cs typeface="+mn-cs"/>
            </a:rPr>
            <a:t>Environmental Administrator</a:t>
          </a:r>
        </a:p>
      </dsp:txBody>
      <dsp:txXfrm>
        <a:off x="8430417" y="1950280"/>
        <a:ext cx="839651" cy="161012"/>
      </dsp:txXfrm>
    </dsp:sp>
    <dsp:sp modelId="{A1B9E7EA-B8F3-4AA7-A9BA-883E1B8685AD}">
      <dsp:nvSpPr>
        <dsp:cNvPr id="0" name=""/>
        <dsp:cNvSpPr/>
      </dsp:nvSpPr>
      <dsp:spPr>
        <a:xfrm>
          <a:off x="6366340"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Stacy Cecil</a:t>
          </a:r>
        </a:p>
      </dsp:txBody>
      <dsp:txXfrm>
        <a:off x="6366340" y="2336711"/>
        <a:ext cx="932946" cy="483038"/>
      </dsp:txXfrm>
    </dsp:sp>
    <dsp:sp modelId="{C46A7867-F74B-4DEA-9725-58B27EF62DBA}">
      <dsp:nvSpPr>
        <dsp:cNvPr id="0" name=""/>
        <dsp:cNvSpPr/>
      </dsp:nvSpPr>
      <dsp:spPr>
        <a:xfrm>
          <a:off x="6552929"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6552929" y="2712407"/>
        <a:ext cx="839651" cy="161012"/>
      </dsp:txXfrm>
    </dsp:sp>
    <dsp:sp modelId="{10FC6142-85DB-46DC-903F-74B8212E21C4}">
      <dsp:nvSpPr>
        <dsp:cNvPr id="0" name=""/>
        <dsp:cNvSpPr/>
      </dsp:nvSpPr>
      <dsp:spPr>
        <a:xfrm>
          <a:off x="7617998"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Nicole Morgan</a:t>
          </a:r>
        </a:p>
      </dsp:txBody>
      <dsp:txXfrm>
        <a:off x="7617998" y="2336711"/>
        <a:ext cx="932946" cy="483038"/>
      </dsp:txXfrm>
    </dsp:sp>
    <dsp:sp modelId="{9803A044-7977-4443-A6A5-B679B84ADEAB}">
      <dsp:nvSpPr>
        <dsp:cNvPr id="0" name=""/>
        <dsp:cNvSpPr/>
      </dsp:nvSpPr>
      <dsp:spPr>
        <a:xfrm>
          <a:off x="7804587"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7804587" y="2712407"/>
        <a:ext cx="839651" cy="161012"/>
      </dsp:txXfrm>
    </dsp:sp>
    <dsp:sp modelId="{08C030BB-1CB6-4337-B801-458A0595B6C2}">
      <dsp:nvSpPr>
        <dsp:cNvPr id="0" name=""/>
        <dsp:cNvSpPr/>
      </dsp:nvSpPr>
      <dsp:spPr>
        <a:xfrm>
          <a:off x="8869657"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Evelyn Becerra</a:t>
          </a:r>
        </a:p>
      </dsp:txBody>
      <dsp:txXfrm>
        <a:off x="8869657" y="2336711"/>
        <a:ext cx="932946" cy="483038"/>
      </dsp:txXfrm>
    </dsp:sp>
    <dsp:sp modelId="{45D90DBB-DA5C-4A7E-A695-037106302A06}">
      <dsp:nvSpPr>
        <dsp:cNvPr id="0" name=""/>
        <dsp:cNvSpPr/>
      </dsp:nvSpPr>
      <dsp:spPr>
        <a:xfrm>
          <a:off x="9056246"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latin typeface="Calibri" panose="020F0502020204030204"/>
              <a:ea typeface="+mn-ea"/>
              <a:cs typeface="+mn-cs"/>
            </a:rPr>
            <a:t>BMAP Coordinator</a:t>
          </a:r>
        </a:p>
      </dsp:txBody>
      <dsp:txXfrm>
        <a:off x="9056246" y="2712407"/>
        <a:ext cx="839651" cy="161012"/>
      </dsp:txXfrm>
    </dsp:sp>
    <dsp:sp modelId="{5760EDA2-111A-4588-BC11-8E9E4965B9E3}">
      <dsp:nvSpPr>
        <dsp:cNvPr id="0" name=""/>
        <dsp:cNvSpPr/>
      </dsp:nvSpPr>
      <dsp:spPr>
        <a:xfrm>
          <a:off x="10121315" y="2336711"/>
          <a:ext cx="932946" cy="483038"/>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890" tIns="8890" rIns="8890" bIns="68162" numCol="1" spcCol="1270" anchor="ctr" anchorCtr="0">
          <a:noAutofit/>
        </a:bodyPr>
        <a:lstStyle/>
        <a:p>
          <a:pPr marL="0" lvl="0" indent="0" algn="ctr" defTabSz="622300">
            <a:lnSpc>
              <a:spcPct val="90000"/>
            </a:lnSpc>
            <a:spcBef>
              <a:spcPct val="0"/>
            </a:spcBef>
            <a:spcAft>
              <a:spcPct val="35000"/>
            </a:spcAft>
            <a:buNone/>
          </a:pPr>
          <a:r>
            <a:rPr lang="en-US" sz="1400" kern="1200">
              <a:latin typeface="Calibri" panose="020F0502020204030204"/>
              <a:ea typeface="+mn-ea"/>
              <a:cs typeface="+mn-cs"/>
            </a:rPr>
            <a:t>Jared Searcy</a:t>
          </a:r>
        </a:p>
      </dsp:txBody>
      <dsp:txXfrm>
        <a:off x="10121315" y="2336711"/>
        <a:ext cx="932946" cy="483038"/>
      </dsp:txXfrm>
    </dsp:sp>
    <dsp:sp modelId="{9D424687-B806-4033-9C74-A838140076A7}">
      <dsp:nvSpPr>
        <dsp:cNvPr id="0" name=""/>
        <dsp:cNvSpPr/>
      </dsp:nvSpPr>
      <dsp:spPr>
        <a:xfrm>
          <a:off x="10307904" y="2712407"/>
          <a:ext cx="839651" cy="161012"/>
        </a:xfrm>
        <a:prstGeom prst="rect">
          <a:avLst/>
        </a:prstGeom>
        <a:solidFill>
          <a:schemeClr val="lt2">
            <a:alpha val="9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20320" tIns="5080" rIns="20320" bIns="5080" numCol="1" spcCol="1270" anchor="ctr" anchorCtr="0">
          <a:noAutofit/>
        </a:bodyPr>
        <a:lstStyle/>
        <a:p>
          <a:pPr marL="0" lvl="0" indent="0" algn="r" defTabSz="355600">
            <a:lnSpc>
              <a:spcPct val="90000"/>
            </a:lnSpc>
            <a:spcBef>
              <a:spcPct val="0"/>
            </a:spcBef>
            <a:spcAft>
              <a:spcPct val="35000"/>
            </a:spcAft>
            <a:buNone/>
          </a:pPr>
          <a:r>
            <a:rPr lang="en-US" sz="800" kern="1200"/>
            <a:t>FSESCI Coordinator</a:t>
          </a:r>
        </a:p>
      </dsp:txBody>
      <dsp:txXfrm>
        <a:off x="10307904" y="2712407"/>
        <a:ext cx="839651" cy="161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898A46-923F-4FF8-9E35-6DD9804B5EC8}">
      <dsp:nvSpPr>
        <dsp:cNvPr id="0" name=""/>
        <dsp:cNvSpPr/>
      </dsp:nvSpPr>
      <dsp:spPr>
        <a:xfrm rot="5400000">
          <a:off x="-207745" y="212715"/>
          <a:ext cx="1369773" cy="958841"/>
        </a:xfrm>
        <a:prstGeom prst="chevron">
          <a:avLst/>
        </a:prstGeom>
        <a:solidFill>
          <a:srgbClr val="2E75B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n-US" sz="1000" kern="1200" dirty="0"/>
        </a:p>
        <a:p>
          <a:pPr marL="0" lvl="0" indent="0" algn="ctr" defTabSz="444500">
            <a:lnSpc>
              <a:spcPct val="90000"/>
            </a:lnSpc>
            <a:spcBef>
              <a:spcPct val="0"/>
            </a:spcBef>
            <a:spcAft>
              <a:spcPct val="35000"/>
            </a:spcAft>
            <a:buNone/>
          </a:pPr>
          <a:r>
            <a:rPr lang="en-US" sz="1000" b="1" kern="1200" dirty="0"/>
            <a:t>FDACS Identifies n</a:t>
          </a:r>
          <a:r>
            <a:rPr lang="en-US" sz="1000" b="1" kern="1200" dirty="0">
              <a:ln>
                <a:noFill/>
              </a:ln>
            </a:rPr>
            <a:t>on-compliant producers</a:t>
          </a:r>
          <a:endParaRPr lang="en-US" sz="1000" b="1" kern="1200" dirty="0"/>
        </a:p>
      </dsp:txBody>
      <dsp:txXfrm rot="-5400000">
        <a:off x="-2278" y="486670"/>
        <a:ext cx="958841" cy="410932"/>
      </dsp:txXfrm>
    </dsp:sp>
    <dsp:sp modelId="{AB9FC7D6-475D-4F80-AD9F-CF60AF787902}">
      <dsp:nvSpPr>
        <dsp:cNvPr id="0" name=""/>
        <dsp:cNvSpPr/>
      </dsp:nvSpPr>
      <dsp:spPr>
        <a:xfrm rot="5400000">
          <a:off x="4495203" y="-3531392"/>
          <a:ext cx="890820" cy="796810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The Florida Department of Agriculture and Consumer Services (FDACS) uses various database to identify parcels within a BMAP that may be agricultural operations </a:t>
          </a:r>
        </a:p>
      </dsp:txBody>
      <dsp:txXfrm rot="-5400000">
        <a:off x="956561" y="50736"/>
        <a:ext cx="7924618" cy="803848"/>
      </dsp:txXfrm>
    </dsp:sp>
    <dsp:sp modelId="{8DF4C202-B080-44E7-B615-3CDD104C2666}">
      <dsp:nvSpPr>
        <dsp:cNvPr id="0" name=""/>
        <dsp:cNvSpPr/>
      </dsp:nvSpPr>
      <dsp:spPr>
        <a:xfrm rot="5400000">
          <a:off x="-203186" y="1436823"/>
          <a:ext cx="1369773" cy="967960"/>
        </a:xfrm>
        <a:prstGeom prst="chevron">
          <a:avLst/>
        </a:prstGeom>
        <a:solidFill>
          <a:srgbClr val="2E75B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n-US" sz="1000" b="1" kern="1200" dirty="0"/>
        </a:p>
        <a:p>
          <a:pPr marL="0" lvl="0" indent="0" algn="ctr" defTabSz="444500">
            <a:lnSpc>
              <a:spcPct val="90000"/>
            </a:lnSpc>
            <a:spcBef>
              <a:spcPct val="0"/>
            </a:spcBef>
            <a:spcAft>
              <a:spcPct val="35000"/>
            </a:spcAft>
            <a:buNone/>
          </a:pPr>
          <a:r>
            <a:rPr lang="en-US" sz="1000" b="1" kern="1200" dirty="0"/>
            <a:t>FDACS refers non-compliant producers to FDEP for enforcement</a:t>
          </a:r>
        </a:p>
      </dsp:txBody>
      <dsp:txXfrm rot="-5400000">
        <a:off x="-2279" y="1719896"/>
        <a:ext cx="967960" cy="401813"/>
      </dsp:txXfrm>
    </dsp:sp>
    <dsp:sp modelId="{11076FCE-7308-45EA-8A0A-D79DD0A8CD69}">
      <dsp:nvSpPr>
        <dsp:cNvPr id="0" name=""/>
        <dsp:cNvSpPr/>
      </dsp:nvSpPr>
      <dsp:spPr>
        <a:xfrm rot="5400000">
          <a:off x="4499996" y="-2302958"/>
          <a:ext cx="890352" cy="796810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After confirming agricultural activity and attempting to enroll the producer in the BMP program, FDACS refers non-compliant producers to FDEP for enforcement</a:t>
          </a:r>
        </a:p>
      </dsp:txBody>
      <dsp:txXfrm rot="-5400000">
        <a:off x="961121" y="1279380"/>
        <a:ext cx="7924641" cy="803426"/>
      </dsp:txXfrm>
    </dsp:sp>
    <dsp:sp modelId="{569FD26E-F164-4D62-AD17-0B68BCCE36FC}">
      <dsp:nvSpPr>
        <dsp:cNvPr id="0" name=""/>
        <dsp:cNvSpPr/>
      </dsp:nvSpPr>
      <dsp:spPr>
        <a:xfrm rot="5400000">
          <a:off x="-207745" y="2670050"/>
          <a:ext cx="1369773" cy="958841"/>
        </a:xfrm>
        <a:prstGeom prst="chevron">
          <a:avLst/>
        </a:prstGeom>
        <a:solidFill>
          <a:srgbClr val="2E75B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n-US" sz="1000" kern="1200" dirty="0"/>
        </a:p>
        <a:p>
          <a:pPr marL="0" lvl="0" indent="0" algn="ctr" defTabSz="444500">
            <a:lnSpc>
              <a:spcPct val="90000"/>
            </a:lnSpc>
            <a:spcBef>
              <a:spcPct val="0"/>
            </a:spcBef>
            <a:spcAft>
              <a:spcPct val="35000"/>
            </a:spcAft>
            <a:buNone/>
          </a:pPr>
          <a:r>
            <a:rPr lang="en-US" sz="1000" b="1" kern="1200" dirty="0"/>
            <a:t>FDEP conducts outreach and engagement to bring producers into compliance</a:t>
          </a:r>
        </a:p>
      </dsp:txBody>
      <dsp:txXfrm rot="-5400000">
        <a:off x="-2278" y="2944005"/>
        <a:ext cx="958841" cy="410932"/>
      </dsp:txXfrm>
    </dsp:sp>
    <dsp:sp modelId="{6F4C27F8-D6BB-4FFA-BCA8-7AB5E2F984B7}">
      <dsp:nvSpPr>
        <dsp:cNvPr id="0" name=""/>
        <dsp:cNvSpPr/>
      </dsp:nvSpPr>
      <dsp:spPr>
        <a:xfrm rot="5400000">
          <a:off x="4495437" y="-1074291"/>
          <a:ext cx="890352" cy="796810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It saves taxpayers money and is better for the environment to bring producers into compliance quickly through education and outreach efforts prior to taking formal enforcement action against small farmers</a:t>
          </a:r>
        </a:p>
      </dsp:txBody>
      <dsp:txXfrm rot="-5400000">
        <a:off x="956562" y="2508047"/>
        <a:ext cx="7924641" cy="803426"/>
      </dsp:txXfrm>
    </dsp:sp>
    <dsp:sp modelId="{EB0FE4A7-90FE-42C2-936B-0C8B7DEB15BD}">
      <dsp:nvSpPr>
        <dsp:cNvPr id="0" name=""/>
        <dsp:cNvSpPr/>
      </dsp:nvSpPr>
      <dsp:spPr>
        <a:xfrm rot="5400000">
          <a:off x="-207745" y="4028514"/>
          <a:ext cx="1369773" cy="958841"/>
        </a:xfrm>
        <a:prstGeom prst="chevron">
          <a:avLst/>
        </a:prstGeom>
        <a:solidFill>
          <a:srgbClr val="2E75B6"/>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endParaRPr lang="en-US" sz="1000" kern="1200" dirty="0"/>
        </a:p>
        <a:p>
          <a:pPr marL="0" lvl="0" indent="0" algn="ctr" defTabSz="444500">
            <a:lnSpc>
              <a:spcPct val="90000"/>
            </a:lnSpc>
            <a:spcBef>
              <a:spcPct val="0"/>
            </a:spcBef>
            <a:spcAft>
              <a:spcPct val="35000"/>
            </a:spcAft>
            <a:buNone/>
          </a:pPr>
          <a:r>
            <a:rPr lang="en-US" sz="1000" b="1" kern="1200" dirty="0"/>
            <a:t>FDEP Initiates enforcement action</a:t>
          </a:r>
        </a:p>
      </dsp:txBody>
      <dsp:txXfrm rot="-5400000">
        <a:off x="-2278" y="4302469"/>
        <a:ext cx="958841" cy="410932"/>
      </dsp:txXfrm>
    </dsp:sp>
    <dsp:sp modelId="{FD6B5C75-1A02-4728-93EE-7B79CBAF2607}">
      <dsp:nvSpPr>
        <dsp:cNvPr id="0" name=""/>
        <dsp:cNvSpPr/>
      </dsp:nvSpPr>
      <dsp:spPr>
        <a:xfrm rot="5400000">
          <a:off x="4365642" y="284172"/>
          <a:ext cx="1149944" cy="7968104"/>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If an agricultural producer fails to come into compliance, DEP initiates a civil suit to compel them to come into compliance</a:t>
          </a:r>
        </a:p>
        <a:p>
          <a:pPr marL="171450" lvl="1" indent="-171450" algn="l" defTabSz="711200">
            <a:lnSpc>
              <a:spcPct val="90000"/>
            </a:lnSpc>
            <a:spcBef>
              <a:spcPct val="0"/>
            </a:spcBef>
            <a:spcAft>
              <a:spcPct val="15000"/>
            </a:spcAft>
            <a:buChar char="•"/>
          </a:pPr>
          <a:r>
            <a:rPr lang="en-US" sz="1600" kern="1200" dirty="0"/>
            <a:t>FDEP is prioritizing enforcement actions based on parcel size and impact to the environment</a:t>
          </a:r>
        </a:p>
      </dsp:txBody>
      <dsp:txXfrm rot="-5400000">
        <a:off x="956562" y="3749388"/>
        <a:ext cx="7911968" cy="1037672"/>
      </dsp:txXfrm>
    </dsp:sp>
  </dsp:spTree>
</dsp:drawing>
</file>

<file path=ppt/diagrams/layout1.xml><?xml version="1.0" encoding="utf-8"?>
<dgm:layoutDef xmlns:dgm="http://schemas.openxmlformats.org/drawingml/2006/diagram" xmlns:a="http://schemas.openxmlformats.org/drawingml/2006/main" uniqueId="urn:microsoft.com/office/officeart/2008/layout/NameandTitleOrganizationalChart">
  <dgm:title val=""/>
  <dgm:desc val=""/>
  <dgm:catLst>
    <dgm:cat type="hierarchy" pri="125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fact="0.9"/>
                  <dgm:constr type="l" for="ch" forName="titleText1" refType="w" fact="0.2"/>
                  <dgm:constr type="t" for="ch" forName="titleText1" refType="h" fact="0.7"/>
                  <dgm:constr type="w" for="ch" forName="titleText1" refType="w" fact="0.9"/>
                  <dgm:constr type="h" for="ch" forName="titleText1" refType="h" fact="0.3"/>
                  <dgm:constr type="primFontSz" for="des" forName="titleText1" refType="primFontSz" refFor="des" refForName="rootText1" op="lte"/>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1" styleLbl="fgAcc0">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alg type="conn">
                            <dgm:param type="connRout" val="bend"/>
                            <dgm:param type="dim" val="1D"/>
                            <dgm:param type="endSty" val="noArr"/>
                            <dgm:param type="begPts" val="bCtr"/>
                            <dgm:param type="endPts" val="tCtr"/>
                            <dgm:param type="bendPt" val="end"/>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41" func="var" arg="hierBranch" op="equ" val="hang">
                    <dgm:layoutNode name="Name42">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3">
                    <dgm:layoutNode name="Name44">
                      <dgm:choose name="Name45">
                        <dgm:if name="Name46" axis="self" func="depth" op="lte" val="2">
                          <dgm:choose name="Name47">
                            <dgm:if name="Name48" axis="par ch" ptType="node asst" func="cnt" op="gte" val="1">
                              <dgm:alg type="conn">
                                <dgm:param type="connRout" val="bend"/>
                                <dgm:param type="dim" val="1D"/>
                                <dgm:param type="endSty" val="noArr"/>
                                <dgm:param type="begPts" val="bCtr"/>
                                <dgm:param type="endPts" val="midL midR"/>
                              </dgm:alg>
                            </dgm:if>
                            <dgm:else name="Name49">
                              <dgm:alg type="conn">
                                <dgm:param type="connRout" val="bend"/>
                                <dgm:param type="dim" val="1D"/>
                                <dgm:param type="endSty" val="noArr"/>
                                <dgm:param type="begPts" val="bCtr"/>
                                <dgm:param type="endPts" val="midL midR"/>
                                <dgm:param type="srcNode" val="rootConnector1"/>
                              </dgm:alg>
                            </dgm:else>
                          </dgm:choose>
                        </dgm:if>
                        <dgm:else name="Name50">
                          <dgm:choose name="Name51">
                            <dgm:if name="Name52" axis="par ch" ptType="node asst" func="cnt" op="gte" val="1">
                              <dgm:alg type="conn">
                                <dgm:param type="connRout" val="bend"/>
                                <dgm:param type="dim" val="1D"/>
                                <dgm:param type="endSty" val="noArr"/>
                                <dgm:param type="begPts" val="bCtr"/>
                                <dgm:param type="endPts" val="midL midR"/>
                              </dgm:alg>
                            </dgm:if>
                            <dgm:else name="Name53">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54">
                  <dgm:if name="Name55" func="var" arg="hierBranch" op="equ" val="l">
                    <dgm:choose name="Name56">
                      <dgm:if name="Name57"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58">
                        <dgm:alg type="hierRoot">
                          <dgm:param type="hierAlign" val="tR"/>
                        </dgm:alg>
                        <dgm:shape xmlns:r="http://schemas.openxmlformats.org/officeDocument/2006/relationships" r:blip="">
                          <dgm:adjLst/>
                        </dgm:shape>
                        <dgm:presOf/>
                        <dgm:constrLst>
                          <dgm:constr type="alignOff" val="0.25"/>
                        </dgm:constrLst>
                      </dgm:else>
                    </dgm:choose>
                  </dgm:if>
                  <dgm:if name="Name59" func="var" arg="hierBranch" op="equ" val="r">
                    <dgm:choose name="Name60">
                      <dgm:if name="Name61"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2">
                        <dgm:alg type="hierRoot">
                          <dgm:param type="hierAlign" val="tL"/>
                        </dgm:alg>
                        <dgm:shape xmlns:r="http://schemas.openxmlformats.org/officeDocument/2006/relationships" r:blip="">
                          <dgm:adjLst/>
                        </dgm:shape>
                        <dgm:presOf/>
                        <dgm:constrLst>
                          <dgm:constr type="alignOff" val="0.25"/>
                        </dgm:constrLst>
                      </dgm:else>
                    </dgm:choose>
                  </dgm:if>
                  <dgm:if name="Name63"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4"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65">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66">
                    <dgm:if name="Name67" func="var" arg="hierBranch" op="equ" val="init">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68" func="var" arg="hierBranch" op="equ" val="l">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69" func="var" arg="hierBranch" op="equ" val="r">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70">
                      <dgm:constrLst>
                        <dgm:constr type="l" for="ch" forName="rootText"/>
                        <dgm:constr type="t" for="ch" forName="rootText"/>
                        <dgm:constr type="w" for="ch" forName="rootText" refType="w"/>
                        <dgm:constr type="h" for="ch" forName="rootText" refType="h" fact="0.9"/>
                        <dgm:constr type="l" for="ch" forName="titleText2" refType="w" fact="0.2"/>
                        <dgm:constr type="t" for="ch" forName="titleText2" refType="h" fact="0.7"/>
                        <dgm:constr type="w" for="ch" forName="titleText2" refType="w" fact="0.9"/>
                        <dgm:constr type="h" for="ch" forName="titleText2" refType="h" fact="0.3"/>
                        <dgm:constr type="primFontSz" for="des" forName="titleText2" refType="primFontSz" refFor="des" refForName="rootText1" op="lte"/>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varLst>
                      <dgm:chMax/>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2" styleLbl="fgAcc1">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71">
                    <dgm:if name="Name72" func="var" arg="hierBranch" op="equ" val="l">
                      <dgm:alg type="hierChild">
                        <dgm:param type="chAlign" val="r"/>
                        <dgm:param type="linDir" val="fromT"/>
                      </dgm:alg>
                    </dgm:if>
                    <dgm:if name="Name73" func="var" arg="hierBranch" op="equ" val="r">
                      <dgm:alg type="hierChild">
                        <dgm:param type="chAlign" val="l"/>
                        <dgm:param type="linDir" val="fromT"/>
                      </dgm:alg>
                    </dgm:if>
                    <dgm:if name="Name74" func="var" arg="hierBranch" op="equ" val="hang">
                      <dgm:choose name="Name75">
                        <dgm:if name="Name76" func="var" arg="dir" op="equ" val="norm">
                          <dgm:alg type="hierChild">
                            <dgm:param type="chAlign" val="l"/>
                            <dgm:param type="linDir" val="fromL"/>
                            <dgm:param type="secChAlign" val="t"/>
                            <dgm:param type="secLinDir" val="fromT"/>
                          </dgm:alg>
                        </dgm:if>
                        <dgm:else name="Name77">
                          <dgm:alg type="hierChild">
                            <dgm:param type="chAlign" val="l"/>
                            <dgm:param type="linDir" val="fromR"/>
                            <dgm:param type="secChAlign" val="t"/>
                            <dgm:param type="secLinDir" val="fromT"/>
                          </dgm:alg>
                        </dgm:else>
                      </dgm:choose>
                    </dgm:if>
                    <dgm:if name="Name78" func="var" arg="hierBranch" op="equ" val="std">
                      <dgm:choose name="Name79">
                        <dgm:if name="Name80" func="var" arg="dir" op="equ" val="norm">
                          <dgm:alg type="hierChild"/>
                        </dgm:if>
                        <dgm:else name="Name81">
                          <dgm:alg type="hierChild">
                            <dgm:param type="linDir" val="fromR"/>
                          </dgm:alg>
                        </dgm:else>
                      </dgm:choose>
                    </dgm:if>
                    <dgm:if name="Name82" func="var" arg="hierBranch" op="equ" val="init">
                      <dgm:choose name="Name83">
                        <dgm:if name="Name84" func="var" arg="dir" op="equ" val="norm">
                          <dgm:alg type="hierChild"/>
                        </dgm:if>
                        <dgm:else name="Name85">
                          <dgm:alg type="hierChild">
                            <dgm:param type="linDir" val="fromR"/>
                          </dgm:alg>
                        </dgm:else>
                      </dgm:choose>
                    </dgm:if>
                    <dgm:else name="Name86"/>
                  </dgm:choose>
                  <dgm:shape xmlns:r="http://schemas.openxmlformats.org/officeDocument/2006/relationships" r:blip="">
                    <dgm:adjLst/>
                  </dgm:shape>
                  <dgm:presOf/>
                  <dgm:constrLst/>
                  <dgm:ruleLst/>
                  <dgm:forEach name="Name87" ref="rep2a"/>
                </dgm:layoutNode>
                <dgm:layoutNode name="hierChild5">
                  <dgm:choose name="Name88">
                    <dgm:if name="Name89" func="var" arg="dir" op="equ" val="norm">
                      <dgm:alg type="hierChild">
                        <dgm:param type="chAlign" val="l"/>
                        <dgm:param type="linDir" val="fromL"/>
                        <dgm:param type="secChAlign" val="t"/>
                        <dgm:param type="secLinDir" val="fromT"/>
                      </dgm:alg>
                    </dgm:if>
                    <dgm:else name="Name90">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91" ref="rep2b"/>
                </dgm:layoutNode>
              </dgm:layoutNode>
            </dgm:forEach>
          </dgm:layoutNode>
          <dgm:layoutNode name="hierChild3">
            <dgm:choose name="Name92">
              <dgm:if name="Name93" func="var" arg="dir" op="equ" val="norm">
                <dgm:alg type="hierChild">
                  <dgm:param type="chAlign" val="l"/>
                  <dgm:param type="linDir" val="fromL"/>
                  <dgm:param type="secChAlign" val="t"/>
                  <dgm:param type="secLinDir" val="fromT"/>
                </dgm:alg>
              </dgm:if>
              <dgm:else name="Name94">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95" axis="precedSib" ptType="parTrans" st="-1" cnt="1">
                <dgm:layoutNode name="Name96">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97">
                  <dgm:if name="Name98" func="var" arg="hierBranch" op="equ" val="l">
                    <dgm:alg type="hierRoot">
                      <dgm:param type="hierAlign" val="tR"/>
                    </dgm:alg>
                    <dgm:shape xmlns:r="http://schemas.openxmlformats.org/officeDocument/2006/relationships" r:blip="">
                      <dgm:adjLst/>
                    </dgm:shape>
                    <dgm:presOf/>
                    <dgm:constrLst>
                      <dgm:constr type="alignOff" val="0.65"/>
                    </dgm:constrLst>
                  </dgm:if>
                  <dgm:if name="Name99" func="var" arg="hierBranch" op="equ" val="r">
                    <dgm:alg type="hierRoot">
                      <dgm:param type="hierAlign" val="tL"/>
                    </dgm:alg>
                    <dgm:shape xmlns:r="http://schemas.openxmlformats.org/officeDocument/2006/relationships" r:blip="">
                      <dgm:adjLst/>
                    </dgm:shape>
                    <dgm:presOf/>
                    <dgm:constrLst>
                      <dgm:constr type="alignOff" val="0.65"/>
                    </dgm:constrLst>
                  </dgm:if>
                  <dgm:if name="Name100" func="var" arg="hierBranch" op="equ" val="hang">
                    <dgm:alg type="hierRoot"/>
                    <dgm:shape xmlns:r="http://schemas.openxmlformats.org/officeDocument/2006/relationships" r:blip="">
                      <dgm:adjLst/>
                    </dgm:shape>
                    <dgm:presOf/>
                    <dgm:constrLst>
                      <dgm:constr type="alignOff" val="0.65"/>
                    </dgm:constrLst>
                  </dgm:if>
                  <dgm:if name="Name101"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02" func="var" arg="hierBranch" op="equ" val="init">
                    <dgm:alg type="hierRoot"/>
                    <dgm:shape xmlns:r="http://schemas.openxmlformats.org/officeDocument/2006/relationships" r:blip="">
                      <dgm:adjLst/>
                    </dgm:shape>
                    <dgm:presOf/>
                    <dgm:constrLst>
                      <dgm:constr type="alignOff"/>
                      <dgm:constr type="bendDist" for="des" ptType="parTrans" refType="sp" fact="0.5"/>
                    </dgm:constrLst>
                  </dgm:if>
                  <dgm:else name="Name103"/>
                </dgm:choose>
                <dgm:ruleLst/>
                <dgm:layoutNode name="rootComposite3">
                  <dgm:alg type="composite"/>
                  <dgm:shape xmlns:r="http://schemas.openxmlformats.org/officeDocument/2006/relationships" r:blip="">
                    <dgm:adjLst/>
                  </dgm:shape>
                  <dgm:presOf axis="self" ptType="node" cnt="1"/>
                  <dgm:choose name="Name104">
                    <dgm:if name="Name105" func="var" arg="hierBranch" op="equ" val="init">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06" func="var" arg="hierBranch" op="equ" val="l">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07" func="var" arg="hierBranch" op="equ" val="r">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08">
                      <dgm:constrLst>
                        <dgm:constr type="l" for="ch" forName="rootText3"/>
                        <dgm:constr type="t" for="ch" forName="rootText3"/>
                        <dgm:constr type="w" for="ch" forName="rootText3" refType="w"/>
                        <dgm:constr type="h" for="ch" forName="rootText3" refType="h" fact="0.9"/>
                        <dgm:constr type="l" for="ch" forName="titleText3" refType="w" fact="0.2"/>
                        <dgm:constr type="t" for="ch" forName="titleText3" refType="h" fact="0.7"/>
                        <dgm:constr type="w" for="ch" forName="titleText3" refType="w" fact="0.9"/>
                        <dgm:constr type="h" for="ch" forName="titleText3" refType="h" fact="0.3"/>
                        <dgm:constr type="primFontSz" for="des" forName="titleText3" refType="primFontSz" refFor="des" refForName="rootText3" op="lte"/>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styleLbl="asst1">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h" fact="0.4"/>
                    </dgm:constrLst>
                    <dgm:ruleLst>
                      <dgm:rule type="primFontSz" val="5" fact="NaN" max="NaN"/>
                    </dgm:ruleLst>
                  </dgm:layoutNode>
                  <dgm:layoutNode name="titleText3" styleLbl="fgAcc2">
                    <dgm:varLst>
                      <dgm:chMax val="0"/>
                      <dgm:chPref val="0"/>
                    </dgm:varLst>
                    <dgm:alg type="tx">
                      <dgm:param type="parTxLTRAlign" val="r"/>
                    </dgm:alg>
                    <dgm:shape xmlns:r="http://schemas.openxmlformats.org/officeDocument/2006/relationships" type="rect" r:blip="">
                      <dgm:adjLst/>
                    </dgm:shape>
                    <dgm:presOf axis="followSib" ptType="sibTrans" hideLastTrans="0" cnt="1"/>
                    <dgm:constrLst>
                      <dgm:constr type="primFontSz" val="65"/>
                      <dgm:constr type="lMarg" refType="primFontSz" fact="0.2"/>
                      <dgm:constr type="rMarg" refType="primFontSz" fact="0.2"/>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09">
                    <dgm:if name="Name110" func="var" arg="hierBranch" op="equ" val="l">
                      <dgm:alg type="hierChild">
                        <dgm:param type="chAlign" val="r"/>
                        <dgm:param type="linDir" val="fromT"/>
                      </dgm:alg>
                    </dgm:if>
                    <dgm:if name="Name111" func="var" arg="hierBranch" op="equ" val="r">
                      <dgm:alg type="hierChild">
                        <dgm:param type="chAlign" val="l"/>
                        <dgm:param type="linDir" val="fromT"/>
                      </dgm:alg>
                    </dgm:if>
                    <dgm:if name="Name112" func="var" arg="hierBranch" op="equ" val="hang">
                      <dgm:choose name="Name113">
                        <dgm:if name="Name114" func="var" arg="dir" op="equ" val="norm">
                          <dgm:alg type="hierChild">
                            <dgm:param type="chAlign" val="l"/>
                            <dgm:param type="linDir" val="fromL"/>
                            <dgm:param type="secChAlign" val="t"/>
                            <dgm:param type="secLinDir" val="fromT"/>
                          </dgm:alg>
                        </dgm:if>
                        <dgm:else name="Name115">
                          <dgm:alg type="hierChild">
                            <dgm:param type="chAlign" val="l"/>
                            <dgm:param type="linDir" val="fromR"/>
                            <dgm:param type="secChAlign" val="t"/>
                            <dgm:param type="secLinDir" val="fromT"/>
                          </dgm:alg>
                        </dgm:else>
                      </dgm:choose>
                    </dgm:if>
                    <dgm:if name="Name116" func="var" arg="hierBranch" op="equ" val="std">
                      <dgm:choose name="Name117">
                        <dgm:if name="Name118" func="var" arg="dir" op="equ" val="norm">
                          <dgm:alg type="hierChild"/>
                        </dgm:if>
                        <dgm:else name="Name119">
                          <dgm:alg type="hierChild">
                            <dgm:param type="linDir" val="fromR"/>
                          </dgm:alg>
                        </dgm:else>
                      </dgm:choose>
                    </dgm:if>
                    <dgm:if name="Name120" func="var" arg="hierBranch" op="equ" val="init">
                      <dgm:alg type="hierChild"/>
                    </dgm:if>
                    <dgm:else name="Name121"/>
                  </dgm:choose>
                  <dgm:shape xmlns:r="http://schemas.openxmlformats.org/officeDocument/2006/relationships" r:blip="">
                    <dgm:adjLst/>
                  </dgm:shape>
                  <dgm:presOf/>
                  <dgm:constrLst/>
                  <dgm:ruleLst/>
                  <dgm:forEach name="Name122" ref="rep2a"/>
                </dgm:layoutNode>
                <dgm:layoutNode name="hierChild7">
                  <dgm:choose name="Name123">
                    <dgm:if name="Name124" func="var" arg="dir" op="equ" val="norm">
                      <dgm:alg type="hierChild">
                        <dgm:param type="chAlign" val="l"/>
                        <dgm:param type="linDir" val="fromL"/>
                        <dgm:param type="secChAlign" val="t"/>
                        <dgm:param type="secLinDir" val="fromT"/>
                      </dgm:alg>
                    </dgm:if>
                    <dgm:else name="Name12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26"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E423A3-B99A-477C-9136-2D6213A22E76}" type="datetimeFigureOut">
              <a:rPr lang="en-US" smtClean="0"/>
              <a:t>6/26/2023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58DD39-7685-4D04-A30A-5929783DE066}" type="slidenum">
              <a:rPr lang="en-US" smtClean="0"/>
              <a:t>‹#›</a:t>
            </a:fld>
            <a:endParaRPr lang="en-US"/>
          </a:p>
        </p:txBody>
      </p:sp>
    </p:spTree>
    <p:extLst>
      <p:ext uri="{BB962C8B-B14F-4D97-AF65-F5344CB8AC3E}">
        <p14:creationId xmlns:p14="http://schemas.microsoft.com/office/powerpoint/2010/main" val="15189857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1</a:t>
            </a:fld>
            <a:endParaRPr lang="en-US"/>
          </a:p>
        </p:txBody>
      </p:sp>
    </p:spTree>
    <p:extLst>
      <p:ext uri="{BB962C8B-B14F-4D97-AF65-F5344CB8AC3E}">
        <p14:creationId xmlns:p14="http://schemas.microsoft.com/office/powerpoint/2010/main" val="6955509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Alachua county data. Data was less extensive for Lochloosa tributaries, especially CELCS and CELC.  Only 1 data point was collected in 2022.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75035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 data; included </a:t>
            </a:r>
            <a:r>
              <a:rPr lang="en-US" dirty="0" err="1"/>
              <a:t>Chl</a:t>
            </a:r>
            <a:r>
              <a:rPr lang="en-US" dirty="0"/>
              <a:t>-a</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7429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There’s not a lot of updates for the Weir 301, but I did want to mention that it is on the agenda for the Interagency meeting this week, and we do have DEP representatives who will be joining us to help figure out a plan of action.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65510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todays meeting we are going to cover: Water Quality by Tiffany Trent with St. Johns River Water Management District</a:t>
            </a:r>
          </a:p>
          <a:p>
            <a:r>
              <a:rPr lang="en-US" dirty="0"/>
              <a:t>			a brief history of the Upper Ocklawaha Basin Management Action Plan followed by Updates</a:t>
            </a:r>
          </a:p>
          <a:p>
            <a:r>
              <a:rPr lang="en-US" dirty="0"/>
              <a:t>			Agricultural Enrollment by Cori Hermle with the Florida Department of Agriculture and Consumer Services</a:t>
            </a:r>
          </a:p>
          <a:p>
            <a:r>
              <a:rPr lang="en-US" dirty="0"/>
              <a:t>			Unenrolled Agricultural Enforcement by David Frady with DEP</a:t>
            </a:r>
          </a:p>
          <a:p>
            <a:r>
              <a:rPr lang="en-US" dirty="0"/>
              <a:t>			and Funding Opportunities by Michael Barr also with DEP</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5ABC51C-EF02-4CAA-8928-541B0FD504A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78447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2008: to address nutrient or fecal coliform impairments in 7 waterbodies.</a:t>
            </a:r>
          </a:p>
          <a:p>
            <a:r>
              <a:rPr lang="en-US" altLang="en-US" dirty="0">
                <a:solidFill>
                  <a:srgbClr val="474747"/>
                </a:solidFill>
              </a:rPr>
              <a:t>	watersheds: </a:t>
            </a:r>
            <a:r>
              <a:rPr lang="en-US" altLang="en-US" dirty="0" err="1">
                <a:solidFill>
                  <a:srgbClr val="474747"/>
                </a:solidFill>
              </a:rPr>
              <a:t>Newnans</a:t>
            </a:r>
            <a:r>
              <a:rPr lang="en-US" altLang="en-US" dirty="0">
                <a:solidFill>
                  <a:srgbClr val="474747"/>
                </a:solidFill>
              </a:rPr>
              <a:t> Lake, Orange Lake, Lake </a:t>
            </a:r>
            <a:r>
              <a:rPr lang="en-US" altLang="en-US" dirty="0" err="1">
                <a:solidFill>
                  <a:srgbClr val="474747"/>
                </a:solidFill>
              </a:rPr>
              <a:t>Wauberg</a:t>
            </a:r>
            <a:r>
              <a:rPr lang="en-US" altLang="en-US" dirty="0">
                <a:solidFill>
                  <a:srgbClr val="474747"/>
                </a:solidFill>
              </a:rPr>
              <a:t>, Alachua Sink, </a:t>
            </a:r>
            <a:r>
              <a:rPr lang="en-US" altLang="en-US" dirty="0" err="1">
                <a:solidFill>
                  <a:srgbClr val="474747"/>
                </a:solidFill>
              </a:rPr>
              <a:t>Hogtown</a:t>
            </a:r>
            <a:r>
              <a:rPr lang="en-US" altLang="en-US" dirty="0">
                <a:solidFill>
                  <a:srgbClr val="474747"/>
                </a:solidFill>
              </a:rPr>
              <a:t> Creek, </a:t>
            </a:r>
            <a:r>
              <a:rPr lang="en-US" altLang="en-US" dirty="0" err="1">
                <a:solidFill>
                  <a:srgbClr val="474747"/>
                </a:solidFill>
              </a:rPr>
              <a:t>Tumblin</a:t>
            </a:r>
            <a:r>
              <a:rPr lang="en-US" altLang="en-US" dirty="0">
                <a:solidFill>
                  <a:srgbClr val="474747"/>
                </a:solidFill>
              </a:rPr>
              <a:t> Creek, and Sweetwater Branch.</a:t>
            </a:r>
          </a:p>
          <a:p>
            <a:endParaRPr lang="en-US" altLang="en-US" dirty="0"/>
          </a:p>
          <a:p>
            <a:r>
              <a:rPr lang="en-US" altLang="en-US" dirty="0"/>
              <a:t>2014: </a:t>
            </a:r>
            <a:r>
              <a:rPr lang="en-US" altLang="en-US" dirty="0">
                <a:solidFill>
                  <a:srgbClr val="333333"/>
                </a:solidFill>
              </a:rPr>
              <a:t>focused on several lakes that required additional management strategies to reach their TMDLs and a strategy to address high bacterial levels in urban streams.</a:t>
            </a:r>
          </a:p>
          <a:p>
            <a:endParaRPr lang="en-US" altLang="en-US" dirty="0">
              <a:solidFill>
                <a:srgbClr val="333333"/>
              </a:solidFill>
            </a:endParaRPr>
          </a:p>
          <a:p>
            <a:r>
              <a:rPr lang="en-US" altLang="en-US" dirty="0">
                <a:solidFill>
                  <a:srgbClr val="333333"/>
                </a:solidFill>
              </a:rPr>
              <a:t>2019: added a new TMDL (</a:t>
            </a:r>
            <a:r>
              <a:rPr lang="en-US" altLang="en-US" dirty="0" err="1">
                <a:solidFill>
                  <a:srgbClr val="333333"/>
                </a:solidFill>
              </a:rPr>
              <a:t>Lochloosa</a:t>
            </a:r>
            <a:r>
              <a:rPr lang="en-US" altLang="en-US" dirty="0">
                <a:solidFill>
                  <a:srgbClr val="333333"/>
                </a:solidFill>
              </a:rPr>
              <a:t> Lake) and allocated loading reduction responsibilities to local jurisdictions for </a:t>
            </a:r>
            <a:r>
              <a:rPr lang="en-US" altLang="en-US" dirty="0" err="1">
                <a:solidFill>
                  <a:srgbClr val="333333"/>
                </a:solidFill>
              </a:rPr>
              <a:t>Newnans</a:t>
            </a:r>
            <a:r>
              <a:rPr lang="en-US" altLang="en-US" dirty="0">
                <a:solidFill>
                  <a:srgbClr val="333333"/>
                </a:solidFill>
              </a:rPr>
              <a:t> Lake, Orange Lake, and </a:t>
            </a:r>
            <a:r>
              <a:rPr lang="en-US" altLang="en-US" dirty="0" err="1">
                <a:solidFill>
                  <a:srgbClr val="333333"/>
                </a:solidFill>
              </a:rPr>
              <a:t>Lochloosa</a:t>
            </a:r>
            <a:r>
              <a:rPr lang="en-US" altLang="en-US" dirty="0">
                <a:solidFill>
                  <a:srgbClr val="333333"/>
                </a:solidFill>
              </a:rPr>
              <a:t> Lake.</a:t>
            </a:r>
            <a:endParaRPr lang="en-US" altLang="en-US" dirty="0"/>
          </a:p>
          <a:p>
            <a:endParaRPr lang="en-US" dirty="0"/>
          </a:p>
        </p:txBody>
      </p:sp>
      <p:sp>
        <p:nvSpPr>
          <p:cNvPr id="4" name="Slide Number Placeholder 3"/>
          <p:cNvSpPr>
            <a:spLocks noGrp="1"/>
          </p:cNvSpPr>
          <p:nvPr>
            <p:ph type="sldNum" sz="quarter" idx="5"/>
          </p:nvPr>
        </p:nvSpPr>
        <p:spPr/>
        <p:txBody>
          <a:bodyPr/>
          <a:lstStyle/>
          <a:p>
            <a:fld id="{8158DD39-7685-4D04-A30A-5929783DE066}" type="slidenum">
              <a:rPr lang="en-US" smtClean="0"/>
              <a:t>22</a:t>
            </a:fld>
            <a:endParaRPr lang="en-US"/>
          </a:p>
        </p:txBody>
      </p:sp>
    </p:spTree>
    <p:extLst>
      <p:ext uri="{BB962C8B-B14F-4D97-AF65-F5344CB8AC3E}">
        <p14:creationId xmlns:p14="http://schemas.microsoft.com/office/powerpoint/2010/main" val="32663166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Stakeholders include local governments as well as regional and state agencies.</a:t>
            </a:r>
          </a:p>
        </p:txBody>
      </p:sp>
      <p:sp>
        <p:nvSpPr>
          <p:cNvPr id="4" name="Slide Number Placeholder 3"/>
          <p:cNvSpPr>
            <a:spLocks noGrp="1"/>
          </p:cNvSpPr>
          <p:nvPr>
            <p:ph type="sldNum" sz="quarter" idx="5"/>
          </p:nvPr>
        </p:nvSpPr>
        <p:spPr/>
        <p:txBody>
          <a:bodyPr/>
          <a:lstStyle/>
          <a:p>
            <a:fld id="{45ABC51C-EF02-4CAA-8928-541B0FD504A0}" type="slidenum">
              <a:rPr lang="en-US" smtClean="0"/>
              <a:t>23</a:t>
            </a:fld>
            <a:endParaRPr lang="en-US"/>
          </a:p>
        </p:txBody>
      </p:sp>
    </p:spTree>
    <p:extLst>
      <p:ext uri="{BB962C8B-B14F-4D97-AF65-F5344CB8AC3E}">
        <p14:creationId xmlns:p14="http://schemas.microsoft.com/office/powerpoint/2010/main" val="23661979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you have some background, how to you find out what activities are going on currently? One place you can look is the Statewide Annual Report. So what is the STAR and where can you find it?</a:t>
            </a:r>
          </a:p>
        </p:txBody>
      </p:sp>
      <p:sp>
        <p:nvSpPr>
          <p:cNvPr id="4" name="Slide Number Placeholder 3"/>
          <p:cNvSpPr>
            <a:spLocks noGrp="1"/>
          </p:cNvSpPr>
          <p:nvPr>
            <p:ph type="sldNum" sz="quarter" idx="5"/>
          </p:nvPr>
        </p:nvSpPr>
        <p:spPr/>
        <p:txBody>
          <a:bodyPr/>
          <a:lstStyle/>
          <a:p>
            <a:fld id="{45ABC51C-EF02-4CAA-8928-541B0FD504A0}" type="slidenum">
              <a:rPr lang="en-US" smtClean="0"/>
              <a:t>24</a:t>
            </a:fld>
            <a:endParaRPr lang="en-US"/>
          </a:p>
        </p:txBody>
      </p:sp>
    </p:spTree>
    <p:extLst>
      <p:ext uri="{BB962C8B-B14F-4D97-AF65-F5344CB8AC3E}">
        <p14:creationId xmlns:p14="http://schemas.microsoft.com/office/powerpoint/2010/main" val="4095234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A requirement under Section 403.0675 Florida Statutes (F.S.) to provide an annual update to the Governor and Legislature, the STAR summarizes accomplishments in the BMAPs across the state, reporting on restoration projects and management strategies. And it is submitted by July 1 each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endParaRPr lang="en-US" dirty="0"/>
          </a:p>
        </p:txBody>
      </p:sp>
      <p:sp>
        <p:nvSpPr>
          <p:cNvPr id="4" name="Slide Number Placeholder 3"/>
          <p:cNvSpPr>
            <a:spLocks noGrp="1"/>
          </p:cNvSpPr>
          <p:nvPr>
            <p:ph type="sldNum" sz="quarter" idx="5"/>
          </p:nvPr>
        </p:nvSpPr>
        <p:spPr/>
        <p:txBody>
          <a:bodyPr/>
          <a:lstStyle/>
          <a:p>
            <a:fld id="{6024AA10-6358-48B1-B5B0-AB1D6EBA06AD}" type="slidenum">
              <a:rPr lang="en-US" smtClean="0"/>
              <a:t>25</a:t>
            </a:fld>
            <a:endParaRPr lang="en-US"/>
          </a:p>
        </p:txBody>
      </p:sp>
    </p:spTree>
    <p:extLst>
      <p:ext uri="{BB962C8B-B14F-4D97-AF65-F5344CB8AC3E}">
        <p14:creationId xmlns:p14="http://schemas.microsoft.com/office/powerpoint/2010/main" val="20977530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year the STAR got a digital makeover. It has moved to a more visually driven experience. A data download will be available as before.</a:t>
            </a:r>
          </a:p>
        </p:txBody>
      </p:sp>
      <p:sp>
        <p:nvSpPr>
          <p:cNvPr id="4" name="Slide Number Placeholder 3"/>
          <p:cNvSpPr>
            <a:spLocks noGrp="1"/>
          </p:cNvSpPr>
          <p:nvPr>
            <p:ph type="sldNum" sz="quarter" idx="5"/>
          </p:nvPr>
        </p:nvSpPr>
        <p:spPr/>
        <p:txBody>
          <a:bodyPr/>
          <a:lstStyle/>
          <a:p>
            <a:fld id="{45ABC51C-EF02-4CAA-8928-541B0FD504A0}" type="slidenum">
              <a:rPr lang="en-US" smtClean="0"/>
              <a:t>26</a:t>
            </a:fld>
            <a:endParaRPr lang="en-US"/>
          </a:p>
        </p:txBody>
      </p:sp>
    </p:spTree>
    <p:extLst>
      <p:ext uri="{BB962C8B-B14F-4D97-AF65-F5344CB8AC3E}">
        <p14:creationId xmlns:p14="http://schemas.microsoft.com/office/powerpoint/2010/main" val="28043220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we collect the data?</a:t>
            </a:r>
          </a:p>
          <a:p>
            <a:r>
              <a:rPr lang="en-US" dirty="0"/>
              <a:t>This was the first year that all of our entities submitted their updates via our online project collection portal. We thank everyone for their participation…next slide</a:t>
            </a:r>
          </a:p>
        </p:txBody>
      </p:sp>
      <p:sp>
        <p:nvSpPr>
          <p:cNvPr id="4" name="Slide Number Placeholder 3"/>
          <p:cNvSpPr>
            <a:spLocks noGrp="1"/>
          </p:cNvSpPr>
          <p:nvPr>
            <p:ph type="sldNum" sz="quarter" idx="5"/>
          </p:nvPr>
        </p:nvSpPr>
        <p:spPr/>
        <p:txBody>
          <a:bodyPr/>
          <a:lstStyle/>
          <a:p>
            <a:fld id="{6024AA10-6358-48B1-B5B0-AB1D6EBA06AD}" type="slidenum">
              <a:rPr lang="en-US" smtClean="0"/>
              <a:t>27</a:t>
            </a:fld>
            <a:endParaRPr lang="en-US"/>
          </a:p>
        </p:txBody>
      </p:sp>
    </p:spTree>
    <p:extLst>
      <p:ext uri="{BB962C8B-B14F-4D97-AF65-F5344CB8AC3E}">
        <p14:creationId xmlns:p14="http://schemas.microsoft.com/office/powerpoint/2010/main" val="14658891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todays meeting we are going to cover: Water Quality by Tiffany Trent with St. Johns River Water Management District</a:t>
            </a:r>
          </a:p>
          <a:p>
            <a:r>
              <a:rPr lang="en-US" dirty="0"/>
              <a:t>			a brief history of the Upper Ocklawaha Basin Management Action Plan followed by Updates</a:t>
            </a:r>
          </a:p>
          <a:p>
            <a:r>
              <a:rPr lang="en-US" dirty="0"/>
              <a:t>			Agricultural Enrollment by Cori Hermle with the Florida Department of Agriculture and Consumer Services</a:t>
            </a:r>
          </a:p>
          <a:p>
            <a:r>
              <a:rPr lang="en-US" dirty="0"/>
              <a:t>			Unenrolled Agricultural Enforcement by David Frady with DEP</a:t>
            </a:r>
          </a:p>
          <a:p>
            <a:r>
              <a:rPr lang="en-US" dirty="0"/>
              <a:t>			and Funding Opportunities by Michael Barr also with DEP</a:t>
            </a:r>
          </a:p>
        </p:txBody>
      </p:sp>
      <p:sp>
        <p:nvSpPr>
          <p:cNvPr id="4" name="Slide Number Placeholder 3"/>
          <p:cNvSpPr>
            <a:spLocks noGrp="1"/>
          </p:cNvSpPr>
          <p:nvPr>
            <p:ph type="sldNum" sz="quarter" idx="5"/>
          </p:nvPr>
        </p:nvSpPr>
        <p:spPr/>
        <p:txBody>
          <a:bodyPr/>
          <a:lstStyle/>
          <a:p>
            <a:fld id="{45ABC51C-EF02-4CAA-8928-541B0FD504A0}" type="slidenum">
              <a:rPr lang="en-US" smtClean="0"/>
              <a:t>3</a:t>
            </a:fld>
            <a:endParaRPr lang="en-US"/>
          </a:p>
        </p:txBody>
      </p:sp>
    </p:spTree>
    <p:extLst>
      <p:ext uri="{BB962C8B-B14F-4D97-AF65-F5344CB8AC3E}">
        <p14:creationId xmlns:p14="http://schemas.microsoft.com/office/powerpoint/2010/main" val="17606996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000000"/>
                </a:solidFill>
              </a:rPr>
              <a:t>What can be done with the information the STAR provides?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000000"/>
                </a:solidFill>
              </a:rPr>
              <a:t>You can check the status of projects. In this table you see a count of all of the projects in the BMAP and what stage they are in. 6 projects were completed this year. The currently completed and ongoing projects have resulted in an estimated seventeen thousand nine hundred forty seven pounds per year of reduced total phosphorous. And a total of one hundred forty three thousand sixty seven pounds of total nitrogen. </a:t>
            </a:r>
          </a:p>
        </p:txBody>
      </p:sp>
      <p:sp>
        <p:nvSpPr>
          <p:cNvPr id="4" name="Slide Number Placeholder 3"/>
          <p:cNvSpPr>
            <a:spLocks noGrp="1"/>
          </p:cNvSpPr>
          <p:nvPr>
            <p:ph type="sldNum" sz="quarter" idx="5"/>
          </p:nvPr>
        </p:nvSpPr>
        <p:spPr/>
        <p:txBody>
          <a:bodyPr/>
          <a:lstStyle/>
          <a:p>
            <a:fld id="{45ABC51C-EF02-4CAA-8928-541B0FD504A0}" type="slidenum">
              <a:rPr lang="en-US" smtClean="0"/>
              <a:t>28</a:t>
            </a:fld>
            <a:endParaRPr lang="en-US"/>
          </a:p>
        </p:txBody>
      </p:sp>
    </p:spTree>
    <p:extLst>
      <p:ext uri="{BB962C8B-B14F-4D97-AF65-F5344CB8AC3E}">
        <p14:creationId xmlns:p14="http://schemas.microsoft.com/office/powerpoint/2010/main" val="38255199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Another way you can use the data is to look at estimated reductions by crediting area, in this case by waterbody. Here I have the areas that make up nutrient portions of the Orange Creek BMAP and the estimated reductions achieved in those areas. </a:t>
            </a:r>
          </a:p>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29</a:t>
            </a:fld>
            <a:endParaRPr lang="en-US"/>
          </a:p>
        </p:txBody>
      </p:sp>
    </p:spTree>
    <p:extLst>
      <p:ext uri="{BB962C8B-B14F-4D97-AF65-F5344CB8AC3E}">
        <p14:creationId xmlns:p14="http://schemas.microsoft.com/office/powerpoint/2010/main" val="23083260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solidFill>
                  <a:srgbClr val="000000"/>
                </a:solidFill>
              </a:rPr>
              <a:t>For more information you can visit the Upper Ocklawaha Story Map. You will find overview information. You can explore more about project types and where they are located. New this year is a water quality section where you can see monitoring efforts and water quality analysis. Please note these analyses are not used for Impaired Waters Rule (IWR) assessments.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rPr>
              <a:t>Annual Geometric Averages- which are important for data that have large fluctuations and are not independent of each other (i.e. seasonal variability and spatial distributions).</a:t>
            </a:r>
            <a:endParaRPr lang="en-US" dirty="0"/>
          </a:p>
        </p:txBody>
      </p:sp>
      <p:sp>
        <p:nvSpPr>
          <p:cNvPr id="4" name="Slide Number Placeholder 3"/>
          <p:cNvSpPr>
            <a:spLocks noGrp="1"/>
          </p:cNvSpPr>
          <p:nvPr>
            <p:ph type="sldNum" sz="quarter" idx="5"/>
          </p:nvPr>
        </p:nvSpPr>
        <p:spPr/>
        <p:txBody>
          <a:bodyPr/>
          <a:lstStyle/>
          <a:p>
            <a:fld id="{6024AA10-6358-48B1-B5B0-AB1D6EBA06AD}" type="slidenum">
              <a:rPr lang="en-US" smtClean="0"/>
              <a:t>30</a:t>
            </a:fld>
            <a:endParaRPr lang="en-US"/>
          </a:p>
        </p:txBody>
      </p:sp>
    </p:spTree>
    <p:extLst>
      <p:ext uri="{BB962C8B-B14F-4D97-AF65-F5344CB8AC3E}">
        <p14:creationId xmlns:p14="http://schemas.microsoft.com/office/powerpoint/2010/main" val="31554184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St. Johns River Modeling Efforts have begun. The bidding process has been completed. Contractor selected- Janicki. That is all the information available at this time but I recommend signing up for GovDelivery notices to be notified when any of our public meetings come up.</a:t>
            </a:r>
          </a:p>
          <a:p>
            <a:endParaRPr lang="en-US" dirty="0"/>
          </a:p>
          <a:p>
            <a:r>
              <a:rPr lang="en-US" dirty="0"/>
              <a:t> </a:t>
            </a:r>
          </a:p>
          <a:p>
            <a:r>
              <a:rPr lang="en-US" dirty="0"/>
              <a:t>Senate Bill 712</a:t>
            </a:r>
          </a:p>
          <a:p>
            <a:r>
              <a:rPr lang="en-US" dirty="0"/>
              <a:t>House Bill 1379</a:t>
            </a:r>
          </a:p>
        </p:txBody>
      </p:sp>
      <p:sp>
        <p:nvSpPr>
          <p:cNvPr id="4" name="Slide Number Placeholder 3"/>
          <p:cNvSpPr>
            <a:spLocks noGrp="1"/>
          </p:cNvSpPr>
          <p:nvPr>
            <p:ph type="sldNum" sz="quarter" idx="5"/>
          </p:nvPr>
        </p:nvSpPr>
        <p:spPr/>
        <p:txBody>
          <a:bodyPr/>
          <a:lstStyle/>
          <a:p>
            <a:fld id="{45ABC51C-EF02-4CAA-8928-541B0FD504A0}" type="slidenum">
              <a:rPr lang="en-US" smtClean="0"/>
              <a:t>31</a:t>
            </a:fld>
            <a:endParaRPr lang="en-US"/>
          </a:p>
        </p:txBody>
      </p:sp>
    </p:spTree>
    <p:extLst>
      <p:ext uri="{BB962C8B-B14F-4D97-AF65-F5344CB8AC3E}">
        <p14:creationId xmlns:p14="http://schemas.microsoft.com/office/powerpoint/2010/main" val="26204696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methodology is still being developed but we started with a process used in South Florida BMAPs as guidance. And are tailoring the methodology to fit the individual BMAPs. </a:t>
            </a:r>
          </a:p>
          <a:p>
            <a:r>
              <a:rPr lang="en-US" dirty="0"/>
              <a:t>The goal for this analysis is to find key areas for project prioritization and opportunities to monitor progress.</a:t>
            </a:r>
          </a:p>
          <a:p>
            <a:r>
              <a:rPr lang="en-US" dirty="0"/>
              <a:t>	Areas for regional projects? </a:t>
            </a:r>
          </a:p>
          <a:p>
            <a:r>
              <a:rPr lang="en-US" dirty="0"/>
              <a:t>	Areas where a project could have greater impact? </a:t>
            </a:r>
          </a:p>
          <a:p>
            <a:r>
              <a:rPr lang="en-US" dirty="0"/>
              <a:t>	Assist in prioritizing funding?</a:t>
            </a:r>
          </a:p>
          <a:p>
            <a:endParaRPr lang="en-US" dirty="0"/>
          </a:p>
          <a:p>
            <a:r>
              <a:rPr lang="en-US" dirty="0"/>
              <a:t>The first step is to compare 5-yr average concentration from each station (with enough data) to the BMAP target conc.‘s (when available) or Numeric Nutrient Criteria (NNC). Then give a priority rank: 1 when the 5yr average is greater than twice the target. 2 if the average is greater than the target but by less than 2x. 3 when the 5yr average is equal to or less than the target. </a:t>
            </a:r>
          </a:p>
          <a:p>
            <a:endParaRPr lang="en-US" dirty="0"/>
          </a:p>
          <a:p>
            <a:r>
              <a:rPr lang="en-US" dirty="0"/>
              <a:t>Also planning to do some trend/ hot spot analysis to identify areas to further focus resources.</a:t>
            </a:r>
          </a:p>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32</a:t>
            </a:fld>
            <a:endParaRPr lang="en-US"/>
          </a:p>
        </p:txBody>
      </p:sp>
    </p:spTree>
    <p:extLst>
      <p:ext uri="{BB962C8B-B14F-4D97-AF65-F5344CB8AC3E}">
        <p14:creationId xmlns:p14="http://schemas.microsoft.com/office/powerpoint/2010/main" val="33563037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15151"/>
                </a:solidFill>
                <a:effectLst/>
                <a:latin typeface="Source Sans Pro" panose="020B0503030403020204" pitchFamily="34" charset="0"/>
              </a:rPr>
              <a:t>Passed in 2020. </a:t>
            </a:r>
            <a:r>
              <a:rPr lang="en-US" altLang="en-US" dirty="0"/>
              <a:t>The Clean Waterways Act had a few different requirements for the BMAP group. One includes that </a:t>
            </a:r>
            <a:r>
              <a:rPr lang="en-US" b="0" i="0" dirty="0">
                <a:solidFill>
                  <a:srgbClr val="515151"/>
                </a:solidFill>
                <a:effectLst/>
                <a:latin typeface="Source Sans Pro" panose="020B0503030403020204" pitchFamily="34" charset="0"/>
              </a:rPr>
              <a:t>local governments (counties and municipalities) within a basin management action plan (BMAP) must develop a wastewater treatment plan and/or an onsite sewage treatment and disposal system (OSTDS) remediation plan containing certain information (please see below), if the Florida Department of Environmental Protection identifies domestic wastewater treatment facilities or onsite sewage treatment and disposal systems (OSTDS) as contributors of 20% of point source or nonpoint source nutrient pollution or if the department determines remediation is necessary to achieve the total maximum daily load (TMDL).</a:t>
            </a:r>
          </a:p>
          <a:p>
            <a:endParaRPr lang="en-US" b="0" i="0" dirty="0">
              <a:solidFill>
                <a:srgbClr val="515151"/>
              </a:solidFill>
              <a:effectLst/>
              <a:latin typeface="Source Sans Pro" panose="020B0503030403020204" pitchFamily="34" charset="0"/>
            </a:endParaRPr>
          </a:p>
          <a:p>
            <a:r>
              <a:rPr lang="en-US" b="0" i="0" dirty="0">
                <a:solidFill>
                  <a:srgbClr val="515151"/>
                </a:solidFill>
                <a:effectLst/>
                <a:latin typeface="Source Sans Pro" panose="020B0503030403020204" pitchFamily="34" charset="0"/>
              </a:rPr>
              <a:t>Important dates:</a:t>
            </a:r>
          </a:p>
          <a:p>
            <a:r>
              <a:rPr lang="en-US" b="0" i="0" dirty="0">
                <a:solidFill>
                  <a:srgbClr val="515151"/>
                </a:solidFill>
                <a:effectLst/>
                <a:latin typeface="Source Sans Pro" panose="020B0503030403020204" pitchFamily="34" charset="0"/>
              </a:rPr>
              <a:t>A written explanation of potential exemption must be submitted by July 12, 2023.</a:t>
            </a:r>
          </a:p>
          <a:p>
            <a:r>
              <a:rPr lang="en-US" b="0" i="0" dirty="0">
                <a:solidFill>
                  <a:srgbClr val="515151"/>
                </a:solidFill>
                <a:effectLst/>
                <a:latin typeface="Source Sans Pro" panose="020B0503030403020204" pitchFamily="34" charset="0"/>
              </a:rPr>
              <a:t>Draft plans must be submitted to the department by February 1, 2024.</a:t>
            </a:r>
          </a:p>
          <a:p>
            <a:r>
              <a:rPr lang="en-US" b="0" i="0" dirty="0">
                <a:solidFill>
                  <a:srgbClr val="515151"/>
                </a:solidFill>
                <a:effectLst/>
                <a:latin typeface="Source Sans Pro" panose="020B0503030403020204" pitchFamily="34" charset="0"/>
              </a:rPr>
              <a:t>Final plans must be submitted by August 1, 2024.</a:t>
            </a:r>
          </a:p>
          <a:p>
            <a:r>
              <a:rPr lang="en-US" b="0" i="0" dirty="0">
                <a:solidFill>
                  <a:srgbClr val="515151"/>
                </a:solidFill>
                <a:effectLst/>
                <a:latin typeface="Source Sans Pro" panose="020B0503030403020204" pitchFamily="34" charset="0"/>
              </a:rPr>
              <a:t>We must incorporate these plans into the BMAPs by July 1, 2025.</a:t>
            </a:r>
          </a:p>
          <a:p>
            <a:endParaRPr lang="en-US" b="0" i="0" dirty="0">
              <a:solidFill>
                <a:srgbClr val="515151"/>
              </a:solidFill>
              <a:effectLst/>
              <a:latin typeface="Source Sans Pro" panose="020B0503030403020204" pitchFamily="34" charset="0"/>
            </a:endParaRPr>
          </a:p>
          <a:p>
            <a:r>
              <a:rPr lang="en-US" b="0" i="0" dirty="0">
                <a:solidFill>
                  <a:srgbClr val="515151"/>
                </a:solidFill>
                <a:effectLst/>
                <a:latin typeface="Source Sans Pro" panose="020B0503030403020204" pitchFamily="34" charset="0"/>
              </a:rPr>
              <a:t>Local governments received a notification the week of June 12</a:t>
            </a:r>
            <a:r>
              <a:rPr lang="en-US" b="0" i="0" baseline="30000" dirty="0">
                <a:solidFill>
                  <a:srgbClr val="515151"/>
                </a:solidFill>
                <a:effectLst/>
                <a:latin typeface="Source Sans Pro" panose="020B0503030403020204" pitchFamily="34" charset="0"/>
              </a:rPr>
              <a:t>th</a:t>
            </a:r>
            <a:r>
              <a:rPr lang="en-US" b="0" i="0" dirty="0">
                <a:solidFill>
                  <a:srgbClr val="515151"/>
                </a:solidFill>
                <a:effectLst/>
                <a:latin typeface="Source Sans Pro" panose="020B0503030403020204" pitchFamily="34" charset="0"/>
              </a:rPr>
              <a:t> concerning the requirements of SB712 and we had another webinar just yesterday. We have now had a couple webinars addressing SB 712</a:t>
            </a:r>
          </a:p>
          <a:p>
            <a:endParaRPr lang="en-US" b="0" i="0" dirty="0">
              <a:solidFill>
                <a:srgbClr val="515151"/>
              </a:solidFill>
              <a:effectLst/>
              <a:latin typeface="Source Sans Pro" panose="020B0503030403020204" pitchFamily="34" charset="0"/>
            </a:endParaRPr>
          </a:p>
          <a:p>
            <a:r>
              <a:rPr lang="en-US" b="0" i="0" dirty="0">
                <a:solidFill>
                  <a:srgbClr val="515151"/>
                </a:solidFill>
                <a:effectLst/>
                <a:latin typeface="Source Sans Pro" panose="020B0503030403020204" pitchFamily="34" charset="0"/>
              </a:rPr>
              <a:t>A webpage has been created with further guidance, you can find the link at the bottom of the slide.</a:t>
            </a:r>
          </a:p>
        </p:txBody>
      </p:sp>
      <p:sp>
        <p:nvSpPr>
          <p:cNvPr id="4" name="Slide Number Placeholder 3"/>
          <p:cNvSpPr>
            <a:spLocks noGrp="1"/>
          </p:cNvSpPr>
          <p:nvPr>
            <p:ph type="sldNum" sz="quarter" idx="5"/>
          </p:nvPr>
        </p:nvSpPr>
        <p:spPr/>
        <p:txBody>
          <a:bodyPr/>
          <a:lstStyle/>
          <a:p>
            <a:fld id="{135FA420-E445-487D-A698-1B9FCCCDDC10}" type="slidenum">
              <a:rPr lang="en-US" smtClean="0"/>
              <a:t>33</a:t>
            </a:fld>
            <a:endParaRPr lang="en-US"/>
          </a:p>
        </p:txBody>
      </p:sp>
    </p:spTree>
    <p:extLst>
      <p:ext uri="{BB962C8B-B14F-4D97-AF65-F5344CB8AC3E}">
        <p14:creationId xmlns:p14="http://schemas.microsoft.com/office/powerpoint/2010/main" val="17250853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wastewater treatment plan expectations:</a:t>
            </a:r>
          </a:p>
          <a:p>
            <a:r>
              <a:rPr lang="en-US" dirty="0"/>
              <a:t>An inventory of WWTF’s within the jurisdiction of the local governments.</a:t>
            </a:r>
          </a:p>
          <a:p>
            <a:r>
              <a:rPr lang="en-US" dirty="0"/>
              <a:t>A summary of each facility’s current status and capacity.</a:t>
            </a:r>
          </a:p>
          <a:p>
            <a:r>
              <a:rPr lang="en-US" dirty="0"/>
              <a:t>A list of facility upgrades needed to meet requirements.</a:t>
            </a:r>
          </a:p>
          <a:p>
            <a:r>
              <a:rPr lang="en-US" dirty="0"/>
              <a:t>Along with timelines and funding estimates for all projects.</a:t>
            </a:r>
          </a:p>
          <a:p>
            <a:endParaRPr lang="en-US" dirty="0"/>
          </a:p>
          <a:p>
            <a:endParaRPr lang="en-US" dirty="0"/>
          </a:p>
          <a:p>
            <a:r>
              <a:rPr lang="en-US" dirty="0"/>
              <a:t>Possible Qs w As </a:t>
            </a:r>
          </a:p>
          <a:p>
            <a:r>
              <a:rPr lang="en-US" dirty="0"/>
              <a:t>Surface water calcs: Did not include attenuation. Could also not include all facilities (outside BMAP but services/discharges inside the BMAP).</a:t>
            </a:r>
          </a:p>
          <a:p>
            <a:r>
              <a:rPr lang="en-US" dirty="0"/>
              <a:t>Does it include sewer system areas or just facilities? All</a:t>
            </a:r>
          </a:p>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34</a:t>
            </a:fld>
            <a:endParaRPr lang="en-US"/>
          </a:p>
        </p:txBody>
      </p:sp>
    </p:spTree>
    <p:extLst>
      <p:ext uri="{BB962C8B-B14F-4D97-AF65-F5344CB8AC3E}">
        <p14:creationId xmlns:p14="http://schemas.microsoft.com/office/powerpoint/2010/main" val="31209006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Summary of OSTDS remediation plan expectations: Similar to WWTF</a:t>
            </a:r>
          </a:p>
          <a:p>
            <a:r>
              <a:rPr lang="en-US" dirty="0"/>
              <a:t>An inventory of OSTDS within the jurisdiction of local governments.</a:t>
            </a:r>
          </a:p>
          <a:p>
            <a:r>
              <a:rPr lang="en-US" dirty="0"/>
              <a:t>And a plan to address OSTDS in the future.</a:t>
            </a:r>
          </a:p>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35</a:t>
            </a:fld>
            <a:endParaRPr lang="en-US"/>
          </a:p>
        </p:txBody>
      </p:sp>
    </p:spTree>
    <p:extLst>
      <p:ext uri="{BB962C8B-B14F-4D97-AF65-F5344CB8AC3E}">
        <p14:creationId xmlns:p14="http://schemas.microsoft.com/office/powerpoint/2010/main" val="19180988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we have House Bill 1379. This bill makes significant strides to protect Florida’s water resources. We’ve started working on an implementation plan with our partners within and outside of DEP. DEAR has many of the responsibilities, and we will be working with each program through the implementation. This is a summary slide of the main items our Division will be working on. </a:t>
            </a:r>
          </a:p>
        </p:txBody>
      </p:sp>
      <p:sp>
        <p:nvSpPr>
          <p:cNvPr id="4" name="Slide Number Placeholder 3"/>
          <p:cNvSpPr>
            <a:spLocks noGrp="1"/>
          </p:cNvSpPr>
          <p:nvPr>
            <p:ph type="sldNum" sz="quarter" idx="5"/>
          </p:nvPr>
        </p:nvSpPr>
        <p:spPr/>
        <p:txBody>
          <a:bodyPr/>
          <a:lstStyle/>
          <a:p>
            <a:fld id="{45ABC51C-EF02-4CAA-8928-541B0FD504A0}" type="slidenum">
              <a:rPr lang="en-US" smtClean="0"/>
              <a:t>36</a:t>
            </a:fld>
            <a:endParaRPr lang="en-US"/>
          </a:p>
        </p:txBody>
      </p:sp>
    </p:spTree>
    <p:extLst>
      <p:ext uri="{BB962C8B-B14F-4D97-AF65-F5344CB8AC3E}">
        <p14:creationId xmlns:p14="http://schemas.microsoft.com/office/powerpoint/2010/main" val="6460188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start with improving comprehensive planning:</a:t>
            </a:r>
          </a:p>
          <a:p>
            <a:endParaRPr lang="en-US" dirty="0"/>
          </a:p>
          <a:p>
            <a:r>
              <a:rPr lang="en-US" dirty="0"/>
              <a:t>Requires local governments to include BMAP projects in their comprehensive plans so they can be prioritized to achieve the goals of the TMDL.</a:t>
            </a:r>
          </a:p>
          <a:p>
            <a:r>
              <a:rPr lang="en-US" dirty="0"/>
              <a:t>In addition to projects that will reduce nutrient loading all local municipalities are required to look at any developments of 50 parcels or more and assess how they can provide sanitary sewer to those developments. This must be provided by July 1, 2024.</a:t>
            </a:r>
          </a:p>
          <a:p>
            <a:r>
              <a:rPr lang="en-US" dirty="0"/>
              <a:t>Requires prioritization of advanced wastewater treatment (AWT) which will become the standard as we move forward for all surface water discharges in BMAPs.</a:t>
            </a:r>
          </a:p>
        </p:txBody>
      </p:sp>
      <p:sp>
        <p:nvSpPr>
          <p:cNvPr id="4" name="Slide Number Placeholder 3"/>
          <p:cNvSpPr>
            <a:spLocks noGrp="1"/>
          </p:cNvSpPr>
          <p:nvPr>
            <p:ph type="sldNum" sz="quarter" idx="5"/>
          </p:nvPr>
        </p:nvSpPr>
        <p:spPr/>
        <p:txBody>
          <a:bodyPr/>
          <a:lstStyle/>
          <a:p>
            <a:fld id="{45ABC51C-EF02-4CAA-8928-541B0FD504A0}" type="slidenum">
              <a:rPr lang="en-US" smtClean="0"/>
              <a:t>37</a:t>
            </a:fld>
            <a:endParaRPr lang="en-US"/>
          </a:p>
        </p:txBody>
      </p:sp>
    </p:spTree>
    <p:extLst>
      <p:ext uri="{BB962C8B-B14F-4D97-AF65-F5344CB8AC3E}">
        <p14:creationId xmlns:p14="http://schemas.microsoft.com/office/powerpoint/2010/main" val="3732696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rPr>
              <a:t>To start we have a couple of quick updates. There have been several changes in the program so we wanted to provide a reference for current contacts. Also, the vacant position has been posted.</a:t>
            </a:r>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4</a:t>
            </a:fld>
            <a:endParaRPr lang="en-US"/>
          </a:p>
        </p:txBody>
      </p:sp>
    </p:spTree>
    <p:extLst>
      <p:ext uri="{BB962C8B-B14F-4D97-AF65-F5344CB8AC3E}">
        <p14:creationId xmlns:p14="http://schemas.microsoft.com/office/powerpoint/2010/main" val="26051172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Strengthening BMAPS</a:t>
            </a:r>
          </a:p>
          <a:p>
            <a:r>
              <a:rPr lang="en-US" dirty="0"/>
              <a:t>Requires a list of projects/strategies including estimated amounts of nutrient reduction, cost estimate, and estimated date of completion, that will achieve milestones to meet the TMDLs. We have about 5 years left until the 20 year milestone for this BMAP.</a:t>
            </a:r>
          </a:p>
          <a:p>
            <a:endParaRPr lang="en-US" dirty="0"/>
          </a:p>
          <a:p>
            <a:r>
              <a:rPr lang="en-US" dirty="0"/>
              <a:t>Any BMAP where Ag is at least 20% of the nonpoint source loading, cooperative agricultural regional water quality improvement elements can automatically be incorporated. We will be looking at every BMAP where this applies.</a:t>
            </a:r>
          </a:p>
          <a:p>
            <a:endParaRPr lang="en-US" dirty="0"/>
          </a:p>
          <a:p>
            <a:endParaRPr lang="en-US" dirty="0"/>
          </a:p>
          <a:p>
            <a:endParaRPr lang="en-US" dirty="0"/>
          </a:p>
          <a:p>
            <a:endParaRPr lang="en-US" dirty="0"/>
          </a:p>
          <a:p>
            <a:r>
              <a:rPr lang="en-US" dirty="0"/>
              <a:t>cooperative agricultural regional water quality improvement elements- streamline Process to identify projects that will reduce nutrient loading for Ag. FDACS will be in charge of this.</a:t>
            </a:r>
          </a:p>
        </p:txBody>
      </p:sp>
      <p:sp>
        <p:nvSpPr>
          <p:cNvPr id="4" name="Slide Number Placeholder 3"/>
          <p:cNvSpPr>
            <a:spLocks noGrp="1"/>
          </p:cNvSpPr>
          <p:nvPr>
            <p:ph type="sldNum" sz="quarter" idx="5"/>
          </p:nvPr>
        </p:nvSpPr>
        <p:spPr/>
        <p:txBody>
          <a:bodyPr/>
          <a:lstStyle/>
          <a:p>
            <a:fld id="{45ABC51C-EF02-4CAA-8928-541B0FD504A0}" type="slidenum">
              <a:rPr lang="en-US" smtClean="0"/>
              <a:t>38</a:t>
            </a:fld>
            <a:endParaRPr lang="en-US"/>
          </a:p>
        </p:txBody>
      </p:sp>
    </p:spTree>
    <p:extLst>
      <p:ext uri="{BB962C8B-B14F-4D97-AF65-F5344CB8AC3E}">
        <p14:creationId xmlns:p14="http://schemas.microsoft.com/office/powerpoint/2010/main" val="108079753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Improving Wastewater</a:t>
            </a:r>
          </a:p>
          <a:p>
            <a:r>
              <a:rPr lang="en-US" dirty="0"/>
              <a:t>By 2033, all domestic wastewater facilities discharging to an impaired water must meet AWT.</a:t>
            </a:r>
          </a:p>
          <a:p>
            <a:r>
              <a:rPr lang="en-US" dirty="0"/>
              <a:t>After July 1, 2023 any facility discharging to a nutrient impaired waterbody or subject to a BMAP or reasonable assurance plan must upgrade to AWT within 10 years. </a:t>
            </a:r>
          </a:p>
          <a:p>
            <a:r>
              <a:rPr lang="en-US" dirty="0"/>
              <a:t>DEP can require more stringent treatment standards if it is required to meet the TMDL. Each BMAP will be evaluated.</a:t>
            </a:r>
          </a:p>
          <a:p>
            <a:r>
              <a:rPr lang="en-US" b="1" dirty="0"/>
              <a:t>New</a:t>
            </a:r>
            <a:r>
              <a:rPr lang="en-US" dirty="0"/>
              <a:t> OSTDS on lots of 1 acre or less within a BMAP are required to connect to sewer if available, or if unavailable, to upgrade to an enhanced nutrient reducing system or other wastewater system that achieves 65% reduction.</a:t>
            </a:r>
          </a:p>
          <a:p>
            <a:endParaRPr lang="en-US" dirty="0"/>
          </a:p>
          <a:p>
            <a:endParaRPr lang="en-US" dirty="0"/>
          </a:p>
          <a:p>
            <a:r>
              <a:rPr lang="en-US" dirty="0"/>
              <a:t>(existing systems are not required to do this until it is time to replace- tank or </a:t>
            </a:r>
            <a:r>
              <a:rPr lang="en-US" dirty="0" err="1"/>
              <a:t>drainfield</a:t>
            </a:r>
            <a:r>
              <a:rPr lang="en-US" dirty="0"/>
              <a:t>)-unless otherwise stated by a BMAP?</a:t>
            </a:r>
          </a:p>
          <a:p>
            <a:r>
              <a:rPr lang="en-US" dirty="0"/>
              <a:t>NSF 245 is where the 65% standard comes from.</a:t>
            </a:r>
          </a:p>
          <a:p>
            <a:r>
              <a:rPr lang="en-US" dirty="0"/>
              <a:t>50% in tank, 15% in </a:t>
            </a:r>
            <a:r>
              <a:rPr lang="en-US" dirty="0" err="1"/>
              <a:t>drainfield</a:t>
            </a:r>
            <a:r>
              <a:rPr lang="en-US" dirty="0"/>
              <a:t>.</a:t>
            </a:r>
          </a:p>
        </p:txBody>
      </p:sp>
      <p:sp>
        <p:nvSpPr>
          <p:cNvPr id="4" name="Slide Number Placeholder 3"/>
          <p:cNvSpPr>
            <a:spLocks noGrp="1"/>
          </p:cNvSpPr>
          <p:nvPr>
            <p:ph type="sldNum" sz="quarter" idx="5"/>
          </p:nvPr>
        </p:nvSpPr>
        <p:spPr/>
        <p:txBody>
          <a:bodyPr/>
          <a:lstStyle/>
          <a:p>
            <a:fld id="{45ABC51C-EF02-4CAA-8928-541B0FD504A0}" type="slidenum">
              <a:rPr lang="en-US" smtClean="0"/>
              <a:t>39</a:t>
            </a:fld>
            <a:endParaRPr lang="en-US"/>
          </a:p>
        </p:txBody>
      </p:sp>
    </p:spTree>
    <p:extLst>
      <p:ext uri="{BB962C8B-B14F-4D97-AF65-F5344CB8AC3E}">
        <p14:creationId xmlns:p14="http://schemas.microsoft.com/office/powerpoint/2010/main" val="281516162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going into detail about this but since  ORCR has overlapping areas with OFS BMAPs SILV and Santa Fe.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All restrictions previously contained within a priority focus area (PFA) are now in effect for the entire BMAP.</a:t>
            </a:r>
          </a:p>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40</a:t>
            </a:fld>
            <a:endParaRPr lang="en-US"/>
          </a:p>
        </p:txBody>
      </p:sp>
    </p:spTree>
    <p:extLst>
      <p:ext uri="{BB962C8B-B14F-4D97-AF65-F5344CB8AC3E}">
        <p14:creationId xmlns:p14="http://schemas.microsoft.com/office/powerpoint/2010/main" val="32147300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5ABC51C-EF02-4CAA-8928-541B0FD504A0}" type="slidenum">
              <a:rPr lang="en-US" smtClean="0"/>
              <a:t>41</a:t>
            </a:fld>
            <a:endParaRPr lang="en-US"/>
          </a:p>
        </p:txBody>
      </p:sp>
    </p:spTree>
    <p:extLst>
      <p:ext uri="{BB962C8B-B14F-4D97-AF65-F5344CB8AC3E}">
        <p14:creationId xmlns:p14="http://schemas.microsoft.com/office/powerpoint/2010/main" val="38728516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a:extLst>
              <a:ext uri="{FF2B5EF4-FFF2-40B4-BE49-F238E27FC236}">
                <a16:creationId xmlns:a16="http://schemas.microsoft.com/office/drawing/2014/main" id="{7B78945E-19E1-4A57-A408-4A5A0A25581E}"/>
              </a:ext>
            </a:extLst>
          </p:cNvPr>
          <p:cNvSpPr>
            <a:spLocks noGrp="1" noRot="1" noChangeAspect="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Notes Placeholder 2">
            <a:extLst>
              <a:ext uri="{FF2B5EF4-FFF2-40B4-BE49-F238E27FC236}">
                <a16:creationId xmlns:a16="http://schemas.microsoft.com/office/drawing/2014/main" id="{AD132557-0672-4F80-9DA3-175ABB2B32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p:txBody>
      </p:sp>
      <p:sp>
        <p:nvSpPr>
          <p:cNvPr id="5124" name="Slide Number Placeholder 3">
            <a:extLst>
              <a:ext uri="{FF2B5EF4-FFF2-40B4-BE49-F238E27FC236}">
                <a16:creationId xmlns:a16="http://schemas.microsoft.com/office/drawing/2014/main" id="{A5272C96-7055-4123-BB8C-4D2333A335F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842CD406-52A1-421F-8DC9-C8B4167AA02A}" type="slidenum">
              <a:rPr kumimoji="0" lang="en-US" altLang="en-US"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auto" latinLnBrk="0" hangingPunct="1">
                <a:lnSpc>
                  <a:spcPct val="100000"/>
                </a:lnSpc>
                <a:spcBef>
                  <a:spcPct val="0"/>
                </a:spcBef>
                <a:spcAft>
                  <a:spcPts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01028">
              <a:defRPr/>
            </a:pPr>
            <a:r>
              <a:rPr lang="en-US" dirty="0"/>
              <a:t> </a:t>
            </a:r>
          </a:p>
        </p:txBody>
      </p:sp>
    </p:spTree>
    <p:extLst>
      <p:ext uri="{BB962C8B-B14F-4D97-AF65-F5344CB8AC3E}">
        <p14:creationId xmlns:p14="http://schemas.microsoft.com/office/powerpoint/2010/main" val="3829373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01028">
              <a:defRPr/>
            </a:pPr>
            <a:r>
              <a:rPr lang="en-US" dirty="0"/>
              <a:t> </a:t>
            </a:r>
          </a:p>
        </p:txBody>
      </p:sp>
    </p:spTree>
    <p:extLst>
      <p:ext uri="{BB962C8B-B14F-4D97-AF65-F5344CB8AC3E}">
        <p14:creationId xmlns:p14="http://schemas.microsoft.com/office/powerpoint/2010/main" val="318340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24454">
              <a:defRPr/>
            </a:pPr>
            <a:endParaRPr lang="en-US"/>
          </a:p>
          <a:p>
            <a:pPr defTabSz="901028">
              <a:defRPr/>
            </a:pPr>
            <a:endParaRPr lang="en-US"/>
          </a:p>
        </p:txBody>
      </p:sp>
    </p:spTree>
    <p:extLst>
      <p:ext uri="{BB962C8B-B14F-4D97-AF65-F5344CB8AC3E}">
        <p14:creationId xmlns:p14="http://schemas.microsoft.com/office/powerpoint/2010/main" val="18557796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24454">
              <a:defRPr/>
            </a:pPr>
            <a:endParaRPr lang="en-US"/>
          </a:p>
          <a:p>
            <a:pPr defTabSz="901028">
              <a:defRPr/>
            </a:pPr>
            <a:endParaRPr lang="en-US"/>
          </a:p>
        </p:txBody>
      </p:sp>
    </p:spTree>
    <p:extLst>
      <p:ext uri="{BB962C8B-B14F-4D97-AF65-F5344CB8AC3E}">
        <p14:creationId xmlns:p14="http://schemas.microsoft.com/office/powerpoint/2010/main" val="35908941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DB8F4ADE-FF3C-41AE-A071-F7294E7E9959}"/>
              </a:ext>
            </a:extLst>
          </p:cNvPr>
          <p:cNvSpPr>
            <a:spLocks noGrp="1" noRot="1" noChangeAspect="1" noChangeArrowheads="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Rectangle 3">
            <a:extLst>
              <a:ext uri="{FF2B5EF4-FFF2-40B4-BE49-F238E27FC236}">
                <a16:creationId xmlns:a16="http://schemas.microsoft.com/office/drawing/2014/main" id="{1A863A90-AF66-48F9-BF98-00F4A9A376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wanted to talk a little bit about Jared Searcy’s Florida Stormwater, Erosion, and Sedimentation Control Inspector Program (FSESCI)</a:t>
            </a:r>
          </a:p>
          <a:p>
            <a:r>
              <a:rPr lang="en-US" dirty="0"/>
              <a:t>Jared is our statewide training coordinator and is knowledgeable about all things construction. </a:t>
            </a:r>
          </a:p>
          <a:p>
            <a:endParaRPr lang="en-US" dirty="0"/>
          </a:p>
          <a:p>
            <a:r>
              <a:rPr lang="en-US" dirty="0"/>
              <a:t>Jared Searcy is our statewide training coordinator for the Florida Stormwater, Erosion, and Sedimentation Control Inspector Program (FSESCI). He is super knowledgeable about all things construction BMP wise. He puts together all the materials, teaches, and pretty much runs this program single handedly. On the screen are a couple of websites you can visit if you are interested in becoming a certified inspector or an instructor. The more instructors we have across the state, the more inspectors we can have, which is great with all of the construction always going on in Florida.</a:t>
            </a:r>
          </a:p>
        </p:txBody>
      </p:sp>
      <p:sp>
        <p:nvSpPr>
          <p:cNvPr id="4" name="Slide Number Placeholder 3"/>
          <p:cNvSpPr>
            <a:spLocks noGrp="1"/>
          </p:cNvSpPr>
          <p:nvPr>
            <p:ph type="sldNum" sz="quarter" idx="5"/>
          </p:nvPr>
        </p:nvSpPr>
        <p:spPr/>
        <p:txBody>
          <a:bodyPr/>
          <a:lstStyle/>
          <a:p>
            <a:fld id="{45ABC51C-EF02-4CAA-8928-541B0FD504A0}" type="slidenum">
              <a:rPr lang="en-US" smtClean="0"/>
              <a:t>5</a:t>
            </a:fld>
            <a:endParaRPr lang="en-US"/>
          </a:p>
        </p:txBody>
      </p:sp>
    </p:spTree>
    <p:extLst>
      <p:ext uri="{BB962C8B-B14F-4D97-AF65-F5344CB8AC3E}">
        <p14:creationId xmlns:p14="http://schemas.microsoft.com/office/powerpoint/2010/main" val="20357975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highlight>
                  <a:srgbClr val="FFFF00"/>
                </a:highlight>
              </a:rPr>
              <a:t> </a:t>
            </a:r>
          </a:p>
        </p:txBody>
      </p:sp>
    </p:spTree>
    <p:extLst>
      <p:ext uri="{BB962C8B-B14F-4D97-AF65-F5344CB8AC3E}">
        <p14:creationId xmlns:p14="http://schemas.microsoft.com/office/powerpoint/2010/main" val="2537904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36382F36-1D73-4ADB-A3BE-47A3F34E9C32}"/>
              </a:ext>
            </a:extLst>
          </p:cNvPr>
          <p:cNvSpPr>
            <a:spLocks noGrp="1" noRot="1" noChangeAspect="1" noChangeArrowheads="1" noTextEdit="1"/>
          </p:cNvSpPr>
          <p:nvPr>
            <p:ph type="sldImg"/>
          </p:nvPr>
        </p:nvSpPr>
        <p:spPr bwMode="auto">
          <a:xfrm>
            <a:off x="777875" y="1200150"/>
            <a:ext cx="5759450" cy="3240088"/>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a:extLst>
              <a:ext uri="{FF2B5EF4-FFF2-40B4-BE49-F238E27FC236}">
                <a16:creationId xmlns:a16="http://schemas.microsoft.com/office/drawing/2014/main" id="{E172AD76-22A3-4662-AAE6-FC6477CAACF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a:t> </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a:xfrm>
            <a:off x="685800" y="5155924"/>
            <a:ext cx="5486400" cy="3086100"/>
          </a:xfrm>
        </p:spPr>
        <p:txBody>
          <a:bodyPr/>
          <a:lstStyle/>
          <a:p>
            <a:pPr marL="0" marR="0" lvl="0" indent="0" algn="l" defTabSz="914400" rtl="0" eaLnBrk="1" fontAlgn="auto" latinLnBrk="0" hangingPunct="1">
              <a:lnSpc>
                <a:spcPct val="100000"/>
              </a:lnSpc>
              <a:spcBef>
                <a:spcPct val="20000"/>
              </a:spcBef>
              <a:spcAft>
                <a:spcPts val="0"/>
              </a:spcAft>
              <a:buClrTx/>
              <a:buSzTx/>
              <a:buFontTx/>
              <a:buNone/>
              <a:tabLst/>
              <a:defRPr/>
            </a:pPr>
            <a:endParaRPr kumimoji="0" lang="en-US" sz="3000" b="1" i="0" u="none" strike="noStrike" kern="1200" cap="none" spc="0" normalizeH="0" baseline="0" noProof="0" dirty="0">
              <a:ln>
                <a:noFill/>
              </a:ln>
              <a:solidFill>
                <a:prstClr val="black"/>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C8BCFD-9EF0-4466-8670-2F40E396D4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11957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a:xfrm>
            <a:off x="685800" y="5155924"/>
            <a:ext cx="5486400" cy="3086100"/>
          </a:xfrm>
        </p:spPr>
        <p:txBody>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en-US" sz="3000" b="1" i="0" u="none" strike="noStrike" kern="1200" cap="none" spc="0" normalizeH="0" baseline="0" noProof="0" dirty="0">
                <a:ln>
                  <a:noFill/>
                </a:ln>
                <a:solidFill>
                  <a:prstClr val="black"/>
                </a:solidFill>
                <a:effectLst/>
                <a:uLnTx/>
                <a:uFillTx/>
                <a:latin typeface="+mn-lt"/>
                <a:ea typeface="+mn-ea"/>
                <a:cs typeface="+mn-cs"/>
              </a:rPr>
              <a: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C8BCFD-9EF0-4466-8670-2F40E396D4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04627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24454">
              <a:defRPr/>
            </a:pPr>
            <a:endParaRPr lang="en-US" dirty="0"/>
          </a:p>
          <a:p>
            <a:pPr defTabSz="901028">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F1E2ED-26B6-436E-A046-7FD43354BA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55598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01028">
              <a:defRPr/>
            </a:pPr>
            <a:r>
              <a:rPr lang="en-US" sz="1800" b="0" i="0" u="none" strike="noStrike" dirty="0">
                <a:solidFill>
                  <a:srgbClr val="000000"/>
                </a:solidFill>
                <a:effectLst/>
                <a:latin typeface="Calibri" panose="020F0502020204030204" pitchFamily="34" charset="0"/>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F1E2ED-26B6-436E-A046-7FD43354BA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81254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defTabSz="901028">
              <a:defRPr/>
            </a:pP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F1E2ED-26B6-436E-A046-7FD43354BA5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09495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801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743408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endParaRPr lang="en-US" sz="1800" b="0" i="0" u="none" strike="noStrike" baseline="0" dirty="0">
              <a:solidFill>
                <a:srgbClr val="0000FF"/>
              </a:solidFill>
              <a:latin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6719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Unfortunately, none of the </a:t>
            </a:r>
            <a:r>
              <a:rPr lang="en-US" b="0" dirty="0"/>
              <a:t>TMDL </a:t>
            </a:r>
            <a:r>
              <a:rPr lang="en-US" b="0" dirty="0">
                <a:solidFill>
                  <a:srgbClr val="00B050"/>
                </a:solidFill>
                <a:highlight>
                  <a:srgbClr val="FFFF00"/>
                </a:highlight>
              </a:rPr>
              <a:t>concentration targets </a:t>
            </a:r>
            <a:r>
              <a:rPr lang="en-US" dirty="0"/>
              <a:t>were met for the 3 major lakes in the OCB in 2022. In 2021, Lochloosa met its TP and </a:t>
            </a:r>
            <a:r>
              <a:rPr lang="en-US" dirty="0" err="1"/>
              <a:t>Chl</a:t>
            </a:r>
            <a:r>
              <a:rPr lang="en-US" dirty="0"/>
              <a:t>-a TMDLs, and came very close to meeting </a:t>
            </a:r>
            <a:r>
              <a:rPr lang="en-US" dirty="0" err="1"/>
              <a:t>Chl</a:t>
            </a:r>
            <a:r>
              <a:rPr lang="en-US" dirty="0"/>
              <a:t>-a TMDL in Newnans Lake.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1961747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7875" y="1200150"/>
            <a:ext cx="5759450" cy="3240088"/>
          </a:xfrm>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0E7C2B-499E-4E07-A89B-49174795A0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21533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CDE45D7-9C65-4977-873D-FAF8D36AE0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0B28921D-E45A-412F-A0CF-CFE5759C98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a:p>
            <a:pPr eaLnBrk="1" hangingPunct="1">
              <a:spcBef>
                <a:spcPct val="0"/>
              </a:spcBef>
            </a:pPr>
            <a:endParaRPr lang="en-US" altLang="en-US" b="1" dirty="0"/>
          </a:p>
        </p:txBody>
      </p:sp>
      <p:sp>
        <p:nvSpPr>
          <p:cNvPr id="16388" name="Slide Number Placeholder 3">
            <a:extLst>
              <a:ext uri="{FF2B5EF4-FFF2-40B4-BE49-F238E27FC236}">
                <a16:creationId xmlns:a16="http://schemas.microsoft.com/office/drawing/2014/main" id="{E9838ECB-516B-4F1D-9C81-EB2895F733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2CF9709-8DC9-49F6-97FF-536C19E03C0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772019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CDE45D7-9C65-4977-873D-FAF8D36AE0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0B28921D-E45A-412F-A0CF-CFE5759C98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a:p>
          <a:p>
            <a:pPr eaLnBrk="1" hangingPunct="1">
              <a:spcBef>
                <a:spcPct val="0"/>
              </a:spcBef>
            </a:pPr>
            <a:endParaRPr lang="en-US" altLang="en-US" b="1" dirty="0"/>
          </a:p>
        </p:txBody>
      </p:sp>
      <p:sp>
        <p:nvSpPr>
          <p:cNvPr id="16388" name="Slide Number Placeholder 3">
            <a:extLst>
              <a:ext uri="{FF2B5EF4-FFF2-40B4-BE49-F238E27FC236}">
                <a16:creationId xmlns:a16="http://schemas.microsoft.com/office/drawing/2014/main" id="{E9838ECB-516B-4F1D-9C81-EB2895F733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2CF9709-8DC9-49F6-97FF-536C19E03C0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77311955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a:extLst>
              <a:ext uri="{FF2B5EF4-FFF2-40B4-BE49-F238E27FC236}">
                <a16:creationId xmlns:a16="http://schemas.microsoft.com/office/drawing/2014/main" id="{ACDE45D7-9C65-4977-873D-FAF8D36AE00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Notes Placeholder 2">
            <a:extLst>
              <a:ext uri="{FF2B5EF4-FFF2-40B4-BE49-F238E27FC236}">
                <a16:creationId xmlns:a16="http://schemas.microsoft.com/office/drawing/2014/main" id="{0B28921D-E45A-412F-A0CF-CFE5759C988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dirty="0"/>
              <a:t>1</a:t>
            </a:r>
          </a:p>
        </p:txBody>
      </p:sp>
      <p:sp>
        <p:nvSpPr>
          <p:cNvPr id="16388" name="Slide Number Placeholder 3">
            <a:extLst>
              <a:ext uri="{FF2B5EF4-FFF2-40B4-BE49-F238E27FC236}">
                <a16:creationId xmlns:a16="http://schemas.microsoft.com/office/drawing/2014/main" id="{E9838ECB-516B-4F1D-9C81-EB2895F7331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fld id="{C2CF9709-8DC9-49F6-97FF-536C19E03C02}"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First, I will cover our Federal 319 funding which comes from the US EPA.</a:t>
            </a:r>
          </a:p>
          <a:p>
            <a:endParaRPr lang="en-US" altLang="en-US" dirty="0"/>
          </a:p>
          <a:p>
            <a:r>
              <a:rPr lang="en-US" altLang="en-US" dirty="0"/>
              <a:t>We are very excited and eager to fund Green Stormwater Infrastructure and Low Impact Development projects</a:t>
            </a:r>
          </a:p>
          <a:p>
            <a:endParaRPr lang="en-US" altLang="en-US" dirty="0"/>
          </a:p>
          <a:p>
            <a:r>
              <a:rPr lang="en-US" altLang="en-US" dirty="0"/>
              <a:t>Construction, education and monitoring are eligible for grant funding</a:t>
            </a:r>
          </a:p>
          <a:p>
            <a:endParaRPr lang="en-US" altLang="en-US" dirty="0"/>
          </a:p>
          <a:p>
            <a:r>
              <a:rPr lang="en-US" altLang="en-US" dirty="0"/>
              <a:t>There is a 40% Match Requirement, and Grantees may use state grant/loans towards match</a:t>
            </a:r>
          </a:p>
          <a:p>
            <a:endParaRPr lang="en-US" altLang="en-US" dirty="0"/>
          </a:p>
          <a:p>
            <a:r>
              <a:rPr lang="en-US" altLang="en-US" dirty="0"/>
              <a:t>The 319 grant funds can take a bit more time to receive the award when compared to our state funded projects</a:t>
            </a:r>
          </a:p>
          <a:p>
            <a:endParaRPr lang="en-US" altLang="en-US" dirty="0"/>
          </a:p>
          <a:p>
            <a:r>
              <a:rPr lang="en-US" altLang="en-US" dirty="0"/>
              <a:t>Other types of projects eligible for funding include:</a:t>
            </a:r>
          </a:p>
          <a:p>
            <a:endParaRPr lang="en-US"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6F451C-7C4A-4586-A42C-423CC4BBE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194268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Next I will cover our state funded SWAG projects.</a:t>
            </a:r>
          </a:p>
          <a:p>
            <a:endParaRPr lang="en-US" altLang="en-US" dirty="0"/>
          </a:p>
          <a:p>
            <a:r>
              <a:rPr lang="en-US" altLang="en-US" dirty="0"/>
              <a:t>We typically like to fund shovel ready construction projects with our state funding.</a:t>
            </a:r>
          </a:p>
          <a:p>
            <a:endParaRPr lang="en-US" altLang="en-US" dirty="0"/>
          </a:p>
          <a:p>
            <a:r>
              <a:rPr lang="en-US" altLang="en-US" dirty="0"/>
              <a:t>Match is not required for these projects but can help during the grant award selection process.</a:t>
            </a:r>
          </a:p>
          <a:p>
            <a:endParaRPr lang="en-US" altLang="en-US" dirty="0"/>
          </a:p>
          <a:p>
            <a:r>
              <a:rPr lang="en-US" altLang="en-US" dirty="0"/>
              <a:t>Similarly, monitoring is not required for these projects but can help during the grant award selection process.</a:t>
            </a:r>
          </a:p>
          <a:p>
            <a:endParaRPr lang="en-US" altLang="en-US" dirty="0"/>
          </a:p>
          <a:p>
            <a:r>
              <a:rPr lang="en-US" altLang="en-US" dirty="0"/>
              <a:t>Types of projects eligible for funding include:</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6F451C-7C4A-4586-A42C-423CC4BBE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240567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In order to apply Grantees must be local governments, special districts, or Public universities</a:t>
            </a:r>
          </a:p>
          <a:p>
            <a:endParaRPr lang="en-US" altLang="en-US" dirty="0"/>
          </a:p>
          <a:p>
            <a:r>
              <a:rPr lang="en-US" altLang="en-US" dirty="0"/>
              <a:t>We use one proposal form for both grants. You can apply for both at once, or leverage the state funding as the federal match</a:t>
            </a:r>
          </a:p>
          <a:p>
            <a:endParaRPr lang="en-US" altLang="en-US" dirty="0"/>
          </a:p>
          <a:p>
            <a:r>
              <a:rPr lang="en-US" altLang="en-US" dirty="0"/>
              <a:t>You can use the protecting Florida together portal to view available grants and apply.</a:t>
            </a:r>
          </a:p>
          <a:p>
            <a:endParaRPr lang="en-US" altLang="en-US" dirty="0"/>
          </a:p>
          <a:p>
            <a:r>
              <a:rPr lang="en-US" altLang="en-US" dirty="0"/>
              <a:t>You can also contact Connie Becker, the NPSM Grants Coordinator, at the email listed here. She can </a:t>
            </a:r>
            <a:r>
              <a:rPr lang="en-US" altLang="en-US" sz="1800" dirty="0">
                <a:solidFill>
                  <a:srgbClr val="0D0D0D"/>
                </a:solidFill>
                <a:latin typeface="Arial" panose="020B0604020202020204" pitchFamily="34" charset="0"/>
                <a:cs typeface="Arial" panose="020B0604020202020204" pitchFamily="34" charset="0"/>
              </a:rPr>
              <a:t>help you determine eligible grant components, funding available, match requirements, and help with other questions.</a:t>
            </a:r>
            <a:endParaRPr lang="en-US" altLang="en-US" dirty="0"/>
          </a:p>
          <a:p>
            <a:endParaRPr lang="en-US" altLang="en-US" dirty="0"/>
          </a:p>
          <a:p>
            <a:r>
              <a:rPr lang="en-US" altLang="en-US" dirty="0"/>
              <a:t>We review proposals twice per year, but occasionally award grants out of cycle if funding is available.</a:t>
            </a:r>
          </a:p>
          <a:p>
            <a:endParaRPr lang="en-US" alt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6F451C-7C4A-4586-A42C-423CC4BBE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858740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6F451C-7C4A-4586-A42C-423CC4BBEE9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7128069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Protecting Florida Together is where you can sign up to receive grant updates and get more information for various grants including the Resilient Florida Grant.</a:t>
            </a:r>
          </a:p>
          <a:p>
            <a:endParaRPr lang="en-US" dirty="0"/>
          </a:p>
          <a:p>
            <a:r>
              <a:rPr lang="en-US" dirty="0"/>
              <a:t>DWRA website is where you can find more information on the funding opportunities, including the Springs and Nonpoint Grants, and SRF.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DACDCD7-8BB1-4988-AEA3-37D8F0818E4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620110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to hit present (upper right corner).</a:t>
            </a:r>
          </a:p>
          <a:p>
            <a:endParaRPr lang="en-US" dirty="0"/>
          </a:p>
          <a:p>
            <a:r>
              <a:rPr lang="en-US" dirty="0"/>
              <a:t>Question 3: Let them know that answers are anonymous.</a:t>
            </a:r>
          </a:p>
        </p:txBody>
      </p:sp>
      <p:sp>
        <p:nvSpPr>
          <p:cNvPr id="4" name="Slide Number Placeholder 3"/>
          <p:cNvSpPr>
            <a:spLocks noGrp="1"/>
          </p:cNvSpPr>
          <p:nvPr>
            <p:ph type="sldNum" sz="quarter" idx="5"/>
          </p:nvPr>
        </p:nvSpPr>
        <p:spPr/>
        <p:txBody>
          <a:bodyPr/>
          <a:lstStyle/>
          <a:p>
            <a:fld id="{45ABC51C-EF02-4CAA-8928-541B0FD504A0}" type="slidenum">
              <a:rPr lang="en-US" smtClean="0"/>
              <a:t>74</a:t>
            </a:fld>
            <a:endParaRPr lang="en-US"/>
          </a:p>
        </p:txBody>
      </p:sp>
    </p:spTree>
    <p:extLst>
      <p:ext uri="{BB962C8B-B14F-4D97-AF65-F5344CB8AC3E}">
        <p14:creationId xmlns:p14="http://schemas.microsoft.com/office/powerpoint/2010/main" val="487846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OLC does not have a TMDL for TN.  Nitrogen did decrease for Newnan’s lake in 2022.  Someone asked me last year someone asked me about these spikes around 2002. I looked back in some tributary data around that time, and didn’t see any spikes in Hatchet creek, one of the main tributaries to the north.  I did see some significant spikes in both TP and TN in mid 2003 that didn’t really seem to translate to a spike in the middle of Lake in the later months.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5673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Nutrients and </a:t>
            </a:r>
            <a:r>
              <a:rPr lang="en-US" dirty="0" err="1"/>
              <a:t>Chl</a:t>
            </a:r>
            <a:r>
              <a:rPr lang="en-US" dirty="0"/>
              <a:t>-a can significantly increase in drought conditions. While the highest spikes in nutrients in 2001/2002 didn’t coincide with a major drought (1999), rainfall was still below the annual average of 53.4 inches (weather and climate.com). 2007 and 2010 also saw spikes in nutrients and </a:t>
            </a:r>
            <a:r>
              <a:rPr lang="en-US" dirty="0" err="1"/>
              <a:t>Chl</a:t>
            </a:r>
            <a:r>
              <a:rPr lang="en-US" dirty="0"/>
              <a:t>-a and were also below normal average rainfall levels.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10812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20120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District data collected bi-monthly and Alachua county data collected quarterly.  Hat26 is collected by District, other 2 by Alachua county. </a:t>
            </a:r>
            <a:r>
              <a:rPr lang="en-US" dirty="0" err="1"/>
              <a:t>Chl</a:t>
            </a:r>
            <a:r>
              <a:rPr lang="en-US" dirty="0"/>
              <a:t>-a data not collected with Alachua county.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D6D7F-8F15-4F9A-A215-99D2D86B80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32402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9817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31922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8792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1784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711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639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7623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394196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04064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1172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3425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42028305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900508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32892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128744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31364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VERDANA</a:t>
            </a:r>
          </a:p>
          <a:p>
            <a:endParaRPr lang="en-US" b="1"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dirty="0">
                <a:latin typeface="Arial" panose="020B0604020202020204" pitchFamily="34" charset="0"/>
                <a:ea typeface="Verdana" panose="020B0604030504040204" pitchFamily="34" charset="0"/>
                <a:cs typeface="Arial" panose="020B0604020202020204" pitchFamily="34" charset="0"/>
              </a:rPr>
              <a:t>ARIAL</a:t>
            </a:r>
          </a:p>
          <a:p>
            <a:endParaRPr lang="en-US" b="1" dirty="0">
              <a:latin typeface="Arial" panose="020B0604020202020204" pitchFamily="34" charset="0"/>
              <a:ea typeface="Verdana" panose="020B0604030504040204" pitchFamily="34" charset="0"/>
              <a:cs typeface="Arial" panose="020B0604020202020204" pitchFamily="34" charset="0"/>
            </a:endParaRPr>
          </a:p>
          <a:p>
            <a:r>
              <a:rPr lang="en-US" b="1" dirty="0">
                <a:latin typeface="Arial" panose="020B0604020202020204" pitchFamily="34" charset="0"/>
                <a:ea typeface="Verdana" panose="020B0604030504040204" pitchFamily="34" charset="0"/>
                <a:cs typeface="Arial" panose="020B0604020202020204" pitchFamily="34" charset="0"/>
              </a:rPr>
              <a:t>The Florida Department </a:t>
            </a:r>
          </a:p>
          <a:p>
            <a:r>
              <a:rPr lang="en-US"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Header Font Size: 24 - 40</a:t>
            </a:r>
          </a:p>
          <a:p>
            <a:r>
              <a:rPr lang="en-US" dirty="0">
                <a:latin typeface="Arial" panose="020B0604020202020204" pitchFamily="34" charset="0"/>
                <a:ea typeface="Verdana" panose="020B0604030504040204" pitchFamily="34" charset="0"/>
                <a:cs typeface="Arial" panose="020B0604020202020204" pitchFamily="34" charset="0"/>
              </a:rPr>
              <a:t>Body Font Size: 18 - 24</a:t>
            </a: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756495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nchor="t" anchorCtr="0"/>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F1E1920C-81AD-412B-9B80-72157F62F8BF}" type="datetime1">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192355720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917F2D-8932-47D5-875D-28E707D1F0A2}" type="datetime1">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6084099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47CAA-F481-4466-A02D-6E20A50A983E}" type="datetime1">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16497272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D05C73-66B3-41FB-AC6A-0B564D359CB4}" type="datetime1">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81717256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0AE29D-DDF5-4A9E-A2FB-4989878E517A}" type="datetime1">
              <a:rPr lang="en-US" smtClean="0"/>
              <a:t>6/26/2023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5694883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900210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9F01797-DBE4-4B66-84E7-6D78130F213B}" type="datetime1">
              <a:rPr lang="en-US" smtClean="0"/>
              <a:t>6/26/2023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23493061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1DE9A0-FFA0-4801-BC6E-426DC1F1D5C6}" type="datetime1">
              <a:rPr lang="en-US" smtClean="0"/>
              <a:t>6/26/2023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3125477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471B6B-BA7C-4053-B1B7-5915AEEEA2D5}" type="datetime1">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78914153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4FCE44-C1BC-440D-90F2-38EB3730C8C4}" type="datetime1">
              <a:rPr lang="en-US" smtClean="0"/>
              <a:t>6/26/2023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33807136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CAA0ABD-2624-412B-A708-BBB6F4F81F97}" type="datetime1">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27966040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3C1BD0-2D8D-4277-969E-9355E79D81AC}" type="datetime1">
              <a:rPr lang="en-US" smtClean="0"/>
              <a:t>6/26/2023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extLst>
      <p:ext uri="{BB962C8B-B14F-4D97-AF65-F5344CB8AC3E}">
        <p14:creationId xmlns:p14="http://schemas.microsoft.com/office/powerpoint/2010/main" val="25646072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12CA6-0BBF-2249-4BF7-45BE66C7F4D3}"/>
              </a:ext>
            </a:extLst>
          </p:cNvPr>
          <p:cNvSpPr>
            <a:spLocks noGrp="1"/>
          </p:cNvSpPr>
          <p:nvPr>
            <p:ph type="title"/>
          </p:nvPr>
        </p:nvSpPr>
        <p:spPr>
          <a:ln>
            <a:noFill/>
          </a:ln>
        </p:spPr>
        <p:txBody>
          <a:bodyPr/>
          <a:lstStyle>
            <a:lvl1pPr>
              <a:defRPr b="1">
                <a:effectLst>
                  <a:outerShdw blurRad="38100" dist="38100" dir="2700000" algn="tl">
                    <a:srgbClr val="000000">
                      <a:alpha val="43137"/>
                    </a:srgbClr>
                  </a:outerShdw>
                </a:effectLst>
              </a:defRPr>
            </a:lvl1pPr>
          </a:lstStyle>
          <a:p>
            <a:r>
              <a:rPr lang="en-US"/>
              <a:t>Click to edit Master title style</a:t>
            </a:r>
            <a:endParaRPr lang="en-US" dirty="0"/>
          </a:p>
        </p:txBody>
      </p:sp>
    </p:spTree>
    <p:extLst>
      <p:ext uri="{BB962C8B-B14F-4D97-AF65-F5344CB8AC3E}">
        <p14:creationId xmlns:p14="http://schemas.microsoft.com/office/powerpoint/2010/main" val="29503131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49184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a:xfrm>
            <a:off x="9448800" y="6356350"/>
            <a:ext cx="2743200" cy="365125"/>
          </a:xfrm>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22260940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6506518" y="363537"/>
            <a:ext cx="5530774"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1999457" y="1253331"/>
            <a:ext cx="4392036" cy="4351337"/>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6506517" y="1825625"/>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4318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5174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B207B-1A75-2A38-0727-0C116A46C211}"/>
              </a:ext>
            </a:extLst>
          </p:cNvPr>
          <p:cNvSpPr>
            <a:spLocks noGrp="1"/>
          </p:cNvSpPr>
          <p:nvPr>
            <p:ph type="title"/>
          </p:nvPr>
        </p:nvSpPr>
        <p:spPr>
          <a:xfrm>
            <a:off x="347758" y="136525"/>
            <a:ext cx="5530774" cy="1325563"/>
          </a:xfrm>
        </p:spPr>
        <p:txBody>
          <a:bodyPr/>
          <a:lstStyle>
            <a:lvl1pPr>
              <a:defRPr b="1"/>
            </a:lvl1pPr>
          </a:lstStyle>
          <a:p>
            <a:r>
              <a:rPr lang="en-US" dirty="0"/>
              <a:t>Click to edit Master title style</a:t>
            </a:r>
          </a:p>
        </p:txBody>
      </p:sp>
      <p:sp>
        <p:nvSpPr>
          <p:cNvPr id="3" name="Footer Placeholder 2">
            <a:extLst>
              <a:ext uri="{FF2B5EF4-FFF2-40B4-BE49-F238E27FC236}">
                <a16:creationId xmlns:a16="http://schemas.microsoft.com/office/drawing/2014/main" id="{23358B5A-9FD2-1505-0BDE-F4F74941E159}"/>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C370FA64-3B44-C521-E160-3F9DADE94E99}"/>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6" name="Picture Placeholder 5">
            <a:extLst>
              <a:ext uri="{FF2B5EF4-FFF2-40B4-BE49-F238E27FC236}">
                <a16:creationId xmlns:a16="http://schemas.microsoft.com/office/drawing/2014/main" id="{4C2D902A-EE4F-8D43-28C0-D6996AD299AF}"/>
              </a:ext>
            </a:extLst>
          </p:cNvPr>
          <p:cNvSpPr>
            <a:spLocks noGrp="1"/>
          </p:cNvSpPr>
          <p:nvPr>
            <p:ph type="pic" sz="quarter" idx="12"/>
          </p:nvPr>
        </p:nvSpPr>
        <p:spPr>
          <a:xfrm>
            <a:off x="6139296" y="391887"/>
            <a:ext cx="5530772" cy="5558064"/>
          </a:xfrm>
        </p:spPr>
        <p:txBody>
          <a:bodyPr/>
          <a:lstStyle/>
          <a:p>
            <a:r>
              <a:rPr lang="en-US" dirty="0"/>
              <a:t>Click icon to add picture</a:t>
            </a:r>
          </a:p>
        </p:txBody>
      </p:sp>
      <p:sp>
        <p:nvSpPr>
          <p:cNvPr id="7" name="Text Placeholder 2">
            <a:extLst>
              <a:ext uri="{FF2B5EF4-FFF2-40B4-BE49-F238E27FC236}">
                <a16:creationId xmlns:a16="http://schemas.microsoft.com/office/drawing/2014/main" id="{3B004300-A5F8-E2FF-2DF0-E9C085EB4139}"/>
              </a:ext>
            </a:extLst>
          </p:cNvPr>
          <p:cNvSpPr>
            <a:spLocks noGrp="1"/>
          </p:cNvSpPr>
          <p:nvPr>
            <p:ph idx="1"/>
          </p:nvPr>
        </p:nvSpPr>
        <p:spPr>
          <a:xfrm>
            <a:off x="347757" y="1598613"/>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110352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Tree>
    <p:extLst>
      <p:ext uri="{BB962C8B-B14F-4D97-AF65-F5344CB8AC3E}">
        <p14:creationId xmlns:p14="http://schemas.microsoft.com/office/powerpoint/2010/main" val="39740183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3D6F-D653-A1F8-B486-25C2B5720ECD}"/>
              </a:ext>
            </a:extLst>
          </p:cNvPr>
          <p:cNvSpPr>
            <a:spLocks noGrp="1"/>
          </p:cNvSpPr>
          <p:nvPr>
            <p:ph type="title"/>
          </p:nvPr>
        </p:nvSpPr>
        <p:spPr>
          <a:xfrm>
            <a:off x="609601" y="136525"/>
            <a:ext cx="11506200" cy="1325563"/>
          </a:xfrm>
        </p:spPr>
        <p:txBody>
          <a:bodyPr/>
          <a:lstStyle>
            <a:lvl1pPr>
              <a:defRPr b="1"/>
            </a:lvl1pPr>
          </a:lstStyle>
          <a:p>
            <a:r>
              <a:rPr lang="en-US"/>
              <a:t>Click to edit Master title style</a:t>
            </a:r>
          </a:p>
        </p:txBody>
      </p:sp>
      <p:sp>
        <p:nvSpPr>
          <p:cNvPr id="3" name="Footer Placeholder 2">
            <a:extLst>
              <a:ext uri="{FF2B5EF4-FFF2-40B4-BE49-F238E27FC236}">
                <a16:creationId xmlns:a16="http://schemas.microsoft.com/office/drawing/2014/main" id="{BB7BE3B5-8178-EEBE-D683-02F4570394DD}"/>
              </a:ext>
            </a:extLst>
          </p:cNvPr>
          <p:cNvSpPr>
            <a:spLocks noGrp="1"/>
          </p:cNvSpPr>
          <p:nvPr>
            <p:ph type="ftr" sz="quarter" idx="10"/>
          </p:nvPr>
        </p:nvSpPr>
        <p:spPr/>
        <p:txBody>
          <a:bodyPr/>
          <a:lstStyle/>
          <a:p>
            <a:endParaRPr lang="en-US" dirty="0"/>
          </a:p>
        </p:txBody>
      </p:sp>
      <p:sp>
        <p:nvSpPr>
          <p:cNvPr id="4" name="Slide Number Placeholder 3">
            <a:extLst>
              <a:ext uri="{FF2B5EF4-FFF2-40B4-BE49-F238E27FC236}">
                <a16:creationId xmlns:a16="http://schemas.microsoft.com/office/drawing/2014/main" id="{2AA6C26C-5D5D-17FB-0063-F55D42162225}"/>
              </a:ext>
            </a:extLst>
          </p:cNvPr>
          <p:cNvSpPr>
            <a:spLocks noGrp="1"/>
          </p:cNvSpPr>
          <p:nvPr>
            <p:ph type="sldNum" sz="quarter" idx="11"/>
          </p:nvPr>
        </p:nvSpPr>
        <p:spPr/>
        <p:txBody>
          <a:bodyPr/>
          <a:lstStyle/>
          <a:p>
            <a:fld id="{9BB57B47-299C-4595-95B9-82A370484D74}" type="slidenum">
              <a:rPr lang="en-US" smtClean="0"/>
              <a:t>‹#›</a:t>
            </a:fld>
            <a:endParaRPr lang="en-US" dirty="0"/>
          </a:p>
        </p:txBody>
      </p:sp>
      <p:sp>
        <p:nvSpPr>
          <p:cNvPr id="5" name="Text Placeholder 2">
            <a:extLst>
              <a:ext uri="{FF2B5EF4-FFF2-40B4-BE49-F238E27FC236}">
                <a16:creationId xmlns:a16="http://schemas.microsoft.com/office/drawing/2014/main" id="{C4CF6F31-3718-C893-88F7-80A5DE6F16F1}"/>
              </a:ext>
            </a:extLst>
          </p:cNvPr>
          <p:cNvSpPr>
            <a:spLocks noGrp="1"/>
          </p:cNvSpPr>
          <p:nvPr>
            <p:ph idx="1"/>
          </p:nvPr>
        </p:nvSpPr>
        <p:spPr>
          <a:xfrm>
            <a:off x="603608" y="1676400"/>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59397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AC112DA-B6CA-4C49-8993-1E516C45863D}" type="slidenum">
              <a:rPr lang="en-US" smtClean="0"/>
              <a:t>‹#›</a:t>
            </a:fld>
            <a:endParaRPr lang="en-US"/>
          </a:p>
        </p:txBody>
      </p:sp>
    </p:spTree>
    <p:extLst>
      <p:ext uri="{BB962C8B-B14F-4D97-AF65-F5344CB8AC3E}">
        <p14:creationId xmlns:p14="http://schemas.microsoft.com/office/powerpoint/2010/main" val="95147694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1"/>
            <a:ext cx="1062435" cy="1062435"/>
          </a:xfrm>
          <a:prstGeom prst="rect">
            <a:avLst/>
          </a:prstGeom>
        </p:spPr>
      </p:pic>
    </p:spTree>
    <p:extLst>
      <p:ext uri="{BB962C8B-B14F-4D97-AF65-F5344CB8AC3E}">
        <p14:creationId xmlns:p14="http://schemas.microsoft.com/office/powerpoint/2010/main" val="19602787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3A8D8CAB-51FF-BF49-9097-35CC33F1964E}"/>
              </a:ext>
            </a:extLst>
          </p:cNvPr>
          <p:cNvSpPr/>
          <p:nvPr userDrawn="1"/>
        </p:nvSpPr>
        <p:spPr>
          <a:xfrm>
            <a:off x="1" y="1249314"/>
            <a:ext cx="1469571" cy="560868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lide Number Placeholder 2">
            <a:extLst>
              <a:ext uri="{FF2B5EF4-FFF2-40B4-BE49-F238E27FC236}">
                <a16:creationId xmlns:a16="http://schemas.microsoft.com/office/drawing/2014/main" id="{BDC7FCA2-E9A9-D94A-9D50-3B3CB6BED968}"/>
              </a:ext>
            </a:extLst>
          </p:cNvPr>
          <p:cNvSpPr>
            <a:spLocks noGrp="1"/>
          </p:cNvSpPr>
          <p:nvPr>
            <p:ph type="sldNum" sz="quarter" idx="10"/>
          </p:nvPr>
        </p:nvSpPr>
        <p:spPr/>
        <p:txBody>
          <a:bodyPr/>
          <a:lstStyle/>
          <a:p>
            <a:fld id="{8AC112DA-B6CA-4C49-8993-1E516C45863D}" type="slidenum">
              <a:rPr lang="en-US" smtClean="0"/>
              <a:t>‹#›</a:t>
            </a:fld>
            <a:endParaRPr lang="en-US"/>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9" y="93441"/>
            <a:ext cx="1062435" cy="1062435"/>
          </a:xfrm>
          <a:prstGeom prst="rect">
            <a:avLst/>
          </a:prstGeom>
        </p:spPr>
      </p:pic>
    </p:spTree>
    <p:extLst>
      <p:ext uri="{BB962C8B-B14F-4D97-AF65-F5344CB8AC3E}">
        <p14:creationId xmlns:p14="http://schemas.microsoft.com/office/powerpoint/2010/main" val="6557107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76B21E-CC99-4F45-9A02-1727C6693C3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8D329034-9E48-D04D-A24C-AE33E1A9FF84}"/>
              </a:ext>
            </a:extLst>
          </p:cNvPr>
          <p:cNvSpPr/>
          <p:nvPr userDrawn="1"/>
        </p:nvSpPr>
        <p:spPr>
          <a:xfrm>
            <a:off x="4490993" y="1398242"/>
            <a:ext cx="7559252"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7290186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F33A08-088B-5C48-9D02-E853FC86903B}"/>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0F1A6B3-0D65-3447-9204-8EF6F5D3E7D5}"/>
              </a:ext>
            </a:extLst>
          </p:cNvPr>
          <p:cNvSpPr/>
          <p:nvPr userDrawn="1"/>
        </p:nvSpPr>
        <p:spPr>
          <a:xfrm>
            <a:off x="123829"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6086937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545DE420-F4C4-DD42-ABE2-594CA0366399}"/>
              </a:ext>
            </a:extLst>
          </p:cNvPr>
          <p:cNvSpPr/>
          <p:nvPr userDrawn="1"/>
        </p:nvSpPr>
        <p:spPr>
          <a:xfrm>
            <a:off x="152401" y="1371602"/>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372527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4B466596-7514-A943-9CAB-C5E8E11DE13D}"/>
              </a:ext>
            </a:extLst>
          </p:cNvPr>
          <p:cNvSpPr/>
          <p:nvPr userDrawn="1"/>
        </p:nvSpPr>
        <p:spPr>
          <a:xfrm>
            <a:off x="6529754" y="1371602"/>
            <a:ext cx="5509847"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368415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75261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0CB55B8-A939-234E-A3DC-A602B9B18A45}"/>
              </a:ext>
            </a:extLst>
          </p:cNvPr>
          <p:cNvSpPr/>
          <p:nvPr userDrawn="1"/>
        </p:nvSpPr>
        <p:spPr>
          <a:xfrm>
            <a:off x="8824128" y="1373124"/>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86669634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8" name="Rectangle 7">
            <a:extLst>
              <a:ext uri="{FF2B5EF4-FFF2-40B4-BE49-F238E27FC236}">
                <a16:creationId xmlns:a16="http://schemas.microsoft.com/office/drawing/2014/main" id="{4AF669CB-6F84-9C40-9F8F-01BF42FAF9BB}"/>
              </a:ext>
            </a:extLst>
          </p:cNvPr>
          <p:cNvSpPr/>
          <p:nvPr userDrawn="1"/>
        </p:nvSpPr>
        <p:spPr>
          <a:xfrm>
            <a:off x="147267" y="1373124"/>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986060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8AC112DA-B6CA-4C49-8993-1E516C45863D}" type="slidenum">
              <a:rPr lang="en-US" smtClean="0"/>
              <a:t>‹#›</a:t>
            </a:fld>
            <a:endParaRPr lang="en-US"/>
          </a:p>
        </p:txBody>
      </p:sp>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992406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2307055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57386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3" cy="33251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0778097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A0027388-62EA-DE48-A209-EF7CA10057E9}"/>
              </a:ext>
            </a:extLst>
          </p:cNvPr>
          <p:cNvSpPr/>
          <p:nvPr userDrawn="1"/>
        </p:nvSpPr>
        <p:spPr>
          <a:xfrm>
            <a:off x="135779" y="1386291"/>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40"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4158219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F6608DD6-E8B7-4A47-ACD0-151608AB1471}"/>
              </a:ext>
            </a:extLst>
          </p:cNvPr>
          <p:cNvSpPr/>
          <p:nvPr userDrawn="1"/>
        </p:nvSpPr>
        <p:spPr>
          <a:xfrm>
            <a:off x="4580636"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1757350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B1289-BA35-A548-8B04-B96C2C2C4B9A}"/>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6" name="Rectangle 5">
            <a:extLst>
              <a:ext uri="{FF2B5EF4-FFF2-40B4-BE49-F238E27FC236}">
                <a16:creationId xmlns:a16="http://schemas.microsoft.com/office/drawing/2014/main" id="{6A31449A-2FA3-CD40-AC84-157BCEA8956B}"/>
              </a:ext>
            </a:extLst>
          </p:cNvPr>
          <p:cNvSpPr/>
          <p:nvPr userDrawn="1"/>
        </p:nvSpPr>
        <p:spPr>
          <a:xfrm>
            <a:off x="4269867"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41706529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6881758-5C54-FE44-8BBD-BE9F14090DBF}"/>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C5D74B4F-0AF2-544C-BBE1-F3D728C735D5}"/>
              </a:ext>
            </a:extLst>
          </p:cNvPr>
          <p:cNvSpPr/>
          <p:nvPr userDrawn="1"/>
        </p:nvSpPr>
        <p:spPr>
          <a:xfrm>
            <a:off x="488390" y="1386291"/>
            <a:ext cx="3652269" cy="533209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7"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4" y="1386290"/>
            <a:ext cx="3652269"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62028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21342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E134CDB-79F6-264B-B31E-ADB427867965}"/>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EAF781C-C56E-5848-A911-7076A563E0C5}"/>
              </a:ext>
            </a:extLst>
          </p:cNvPr>
          <p:cNvSpPr/>
          <p:nvPr userDrawn="1"/>
        </p:nvSpPr>
        <p:spPr>
          <a:xfrm>
            <a:off x="271155"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3" y="1368440"/>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24405212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4CC75B1-A472-5D4A-BC6C-3A99D9C5C122}"/>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9757DCF-EDBE-7047-8355-609423C64C97}"/>
              </a:ext>
            </a:extLst>
          </p:cNvPr>
          <p:cNvSpPr/>
          <p:nvPr userDrawn="1"/>
        </p:nvSpPr>
        <p:spPr>
          <a:xfrm>
            <a:off x="187491" y="1386368"/>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8670079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B99103D-61AB-D74C-9D35-085D46F58CE9}"/>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2FA6816-B517-DA4F-9915-A0A632A2BF9B}"/>
              </a:ext>
            </a:extLst>
          </p:cNvPr>
          <p:cNvSpPr/>
          <p:nvPr userDrawn="1"/>
        </p:nvSpPr>
        <p:spPr>
          <a:xfrm>
            <a:off x="6346195" y="1392344"/>
            <a:ext cx="570015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1803572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227BB61-D36D-C444-BC6B-3E64FB27D771}"/>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A7F38FBE-460A-D441-9EDF-7C42DA61129B}"/>
              </a:ext>
            </a:extLst>
          </p:cNvPr>
          <p:cNvSpPr/>
          <p:nvPr userDrawn="1"/>
        </p:nvSpPr>
        <p:spPr>
          <a:xfrm>
            <a:off x="1203367" y="1580867"/>
            <a:ext cx="9785267" cy="494310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9874981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04662EA-E746-2C4F-8011-A6AACEDFF6DC}"/>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70A8D1B6-4D7F-6849-92E4-BF2EC945BD09}"/>
              </a:ext>
            </a:extLst>
          </p:cNvPr>
          <p:cNvSpPr/>
          <p:nvPr userDrawn="1"/>
        </p:nvSpPr>
        <p:spPr>
          <a:xfrm>
            <a:off x="210789" y="1386368"/>
            <a:ext cx="11770425" cy="533209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5324865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39839EF-4580-2840-A5B6-58037EE5BF3D}"/>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Rectangle 3">
            <a:extLst>
              <a:ext uri="{FF2B5EF4-FFF2-40B4-BE49-F238E27FC236}">
                <a16:creationId xmlns:a16="http://schemas.microsoft.com/office/drawing/2014/main" id="{FC789B56-ECF3-C341-899C-8E67056D85D1}"/>
              </a:ext>
            </a:extLst>
          </p:cNvPr>
          <p:cNvSpPr/>
          <p:nvPr userDrawn="1"/>
        </p:nvSpPr>
        <p:spPr>
          <a:xfrm>
            <a:off x="152400" y="5597811"/>
            <a:ext cx="11887200" cy="111825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2094434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6DE35CD-2123-EF49-AD6E-714D48C8ED83}"/>
              </a:ext>
            </a:extLst>
          </p:cNvPr>
          <p:cNvSpPr>
            <a:spLocks noGrp="1"/>
          </p:cNvSpPr>
          <p:nvPr>
            <p:ph type="sldNum" sz="quarter" idx="10"/>
          </p:nvPr>
        </p:nvSpPr>
        <p:spPr/>
        <p:txBody>
          <a:bodyPr/>
          <a:lstStyle/>
          <a:p>
            <a:fld id="{8AC112DA-B6CA-4C49-8993-1E516C45863D}" type="slidenum">
              <a:rPr lang="en-US" smtClean="0"/>
              <a:t>‹#›</a:t>
            </a:fld>
            <a:endParaRPr lang="en-US"/>
          </a:p>
        </p:txBody>
      </p:sp>
      <p:sp>
        <p:nvSpPr>
          <p:cNvPr id="4" name="TextBox 3">
            <a:extLst>
              <a:ext uri="{FF2B5EF4-FFF2-40B4-BE49-F238E27FC236}">
                <a16:creationId xmlns:a16="http://schemas.microsoft.com/office/drawing/2014/main" id="{55A76C35-9906-6847-91E5-371C9621D034}"/>
              </a:ext>
            </a:extLst>
          </p:cNvPr>
          <p:cNvSpPr txBox="1"/>
          <p:nvPr userDrawn="1"/>
        </p:nvSpPr>
        <p:spPr>
          <a:xfrm>
            <a:off x="477080" y="1719471"/>
            <a:ext cx="5695121" cy="5078313"/>
          </a:xfrm>
          <a:prstGeom prst="rect">
            <a:avLst/>
          </a:prstGeom>
          <a:noFill/>
        </p:spPr>
        <p:txBody>
          <a:bodyPr wrap="square" rtlCol="0">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Verdana</a:t>
            </a:r>
          </a:p>
          <a:p>
            <a:endParaRPr lang="en-US" sz="1800" b="1" dirty="0">
              <a:latin typeface="Verdana" panose="020B0604030504040204" pitchFamily="34" charset="0"/>
              <a:ea typeface="Verdana" panose="020B0604030504040204" pitchFamily="34" charset="0"/>
              <a:cs typeface="Verdana" panose="020B0604030504040204" pitchFamily="34" charset="0"/>
            </a:endParaRPr>
          </a:p>
          <a:p>
            <a:r>
              <a:rPr lang="en-US" sz="1800" b="1" dirty="0">
                <a:latin typeface="Verdana" panose="020B0604030504040204" pitchFamily="34" charset="0"/>
                <a:ea typeface="Verdana" panose="020B0604030504040204" pitchFamily="34" charset="0"/>
                <a:cs typeface="Verdana" panose="020B0604030504040204" pitchFamily="34" charset="0"/>
              </a:rPr>
              <a:t>THE FLORIDA DEPARTMENT OF ENVIRONMENTAL PROTECTION </a:t>
            </a:r>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sz="1800"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2" y="1719470"/>
            <a:ext cx="5695121" cy="5078313"/>
          </a:xfrm>
          <a:prstGeom prst="rect">
            <a:avLst/>
          </a:prstGeom>
          <a:noFill/>
        </p:spPr>
        <p:txBody>
          <a:bodyPr wrap="square" rtlCol="0">
            <a:spAutoFit/>
          </a:bodyPr>
          <a:lstStyle/>
          <a:p>
            <a:r>
              <a:rPr lang="en-US" sz="1800" b="1" dirty="0">
                <a:latin typeface="Arial" panose="020B0604020202020204" pitchFamily="34" charset="0"/>
                <a:ea typeface="Verdana" panose="020B0604030504040204" pitchFamily="34" charset="0"/>
                <a:cs typeface="Arial" panose="020B0604020202020204" pitchFamily="34" charset="0"/>
              </a:rPr>
              <a:t>Arial</a:t>
            </a:r>
          </a:p>
          <a:p>
            <a:endParaRPr lang="en-US" sz="1800" b="1" dirty="0">
              <a:latin typeface="Arial" panose="020B0604020202020204" pitchFamily="34" charset="0"/>
              <a:ea typeface="Verdana" panose="020B0604030504040204" pitchFamily="34" charset="0"/>
              <a:cs typeface="Arial" panose="020B0604020202020204" pitchFamily="34" charset="0"/>
            </a:endParaRPr>
          </a:p>
          <a:p>
            <a:r>
              <a:rPr lang="en-US" sz="1800" b="1" dirty="0">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a:p>
            <a:r>
              <a:rPr lang="en-US" sz="1800"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sz="1800" dirty="0">
              <a:latin typeface="Arial" panose="020B0604020202020204" pitchFamily="34" charset="0"/>
              <a:ea typeface="Verdana" panose="020B0604030504040204" pitchFamily="34" charset="0"/>
              <a:cs typeface="Arial" panose="020B0604020202020204" pitchFamily="34" charset="0"/>
            </a:endParaRPr>
          </a:p>
          <a:p>
            <a:r>
              <a:rPr lang="en-US" sz="1800" dirty="0">
                <a:latin typeface="Arial" panose="020B0604020202020204" pitchFamily="34" charset="0"/>
                <a:ea typeface="Verdana" panose="020B0604030504040204" pitchFamily="34" charset="0"/>
                <a:cs typeface="Arial" panose="020B0604020202020204" pitchFamily="34" charset="0"/>
              </a:rPr>
              <a:t>HEADER FONT SIZE: 24 - 40</a:t>
            </a:r>
          </a:p>
          <a:p>
            <a:r>
              <a:rPr lang="en-US" sz="1800" dirty="0">
                <a:latin typeface="Arial" panose="020B0604020202020204" pitchFamily="34" charset="0"/>
                <a:ea typeface="Verdana" panose="020B0604030504040204" pitchFamily="34" charset="0"/>
                <a:cs typeface="Arial" panose="020B0604020202020204" pitchFamily="34" charset="0"/>
              </a:rPr>
              <a:t>BODY FONT SIZE: 18 - 24</a:t>
            </a:r>
          </a:p>
          <a:p>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a:p>
            <a:endParaRPr lang="en-US" sz="1800"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6" y="397741"/>
            <a:ext cx="7564581" cy="477054"/>
          </a:xfrm>
          <a:prstGeom prst="rect">
            <a:avLst/>
          </a:prstGeom>
          <a:noFill/>
        </p:spPr>
        <p:txBody>
          <a:bodyPr wrap="square" rtlCol="0">
            <a:spAutoFit/>
          </a:bodyPr>
          <a:lstStyle/>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327181612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A16DA57-B086-3E4C-A3AD-8618FEF86EA5}"/>
              </a:ext>
            </a:extLst>
          </p:cNvPr>
          <p:cNvSpPr>
            <a:spLocks noGrp="1"/>
          </p:cNvSpPr>
          <p:nvPr>
            <p:ph type="sldNum" sz="quarter" idx="10"/>
          </p:nvPr>
        </p:nvSpPr>
        <p:spPr/>
        <p:txBody>
          <a:bodyPr/>
          <a:lstStyle/>
          <a:p>
            <a:fld id="{8AC112DA-B6CA-4C49-8993-1E516C45863D}" type="slidenum">
              <a:rPr lang="en-US" smtClean="0"/>
              <a:t>‹#›</a:t>
            </a:fld>
            <a:endParaRPr lang="en-US"/>
          </a:p>
        </p:txBody>
      </p:sp>
      <p:grpSp>
        <p:nvGrpSpPr>
          <p:cNvPr id="13" name="Group 12">
            <a:extLst>
              <a:ext uri="{FF2B5EF4-FFF2-40B4-BE49-F238E27FC236}">
                <a16:creationId xmlns:a16="http://schemas.microsoft.com/office/drawing/2014/main" id="{DFEB3078-62F2-A449-BEF5-45F93CC51BAD}"/>
              </a:ext>
            </a:extLst>
          </p:cNvPr>
          <p:cNvGrpSpPr/>
          <p:nvPr userDrawn="1"/>
        </p:nvGrpSpPr>
        <p:grpSpPr>
          <a:xfrm>
            <a:off x="1842656" y="1915393"/>
            <a:ext cx="8506691" cy="4024746"/>
            <a:chOff x="2202874" y="2057400"/>
            <a:chExt cx="8506691" cy="4024746"/>
          </a:xfrm>
        </p:grpSpPr>
        <p:sp>
          <p:nvSpPr>
            <p:cNvPr id="4" name="Rectangle 3">
              <a:extLst>
                <a:ext uri="{FF2B5EF4-FFF2-40B4-BE49-F238E27FC236}">
                  <a16:creationId xmlns:a16="http://schemas.microsoft.com/office/drawing/2014/main" id="{336DF451-4AFD-994B-A821-3D48C86E8E1E}"/>
                </a:ext>
              </a:extLst>
            </p:cNvPr>
            <p:cNvSpPr/>
            <p:nvPr userDrawn="1"/>
          </p:nvSpPr>
          <p:spPr>
            <a:xfrm>
              <a:off x="2202874" y="2057400"/>
              <a:ext cx="1828800" cy="18288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5" name="Rectangle 4">
              <a:extLst>
                <a:ext uri="{FF2B5EF4-FFF2-40B4-BE49-F238E27FC236}">
                  <a16:creationId xmlns:a16="http://schemas.microsoft.com/office/drawing/2014/main" id="{762C6837-E0FE-494C-8418-07DDBC9FF09A}"/>
                </a:ext>
              </a:extLst>
            </p:cNvPr>
            <p:cNvSpPr/>
            <p:nvPr userDrawn="1"/>
          </p:nvSpPr>
          <p:spPr>
            <a:xfrm>
              <a:off x="4428838" y="2057400"/>
              <a:ext cx="1828800" cy="1828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Rectangle 5">
              <a:extLst>
                <a:ext uri="{FF2B5EF4-FFF2-40B4-BE49-F238E27FC236}">
                  <a16:creationId xmlns:a16="http://schemas.microsoft.com/office/drawing/2014/main" id="{61D379AE-02FA-A04C-AE69-C6E2D2263846}"/>
                </a:ext>
              </a:extLst>
            </p:cNvPr>
            <p:cNvSpPr/>
            <p:nvPr userDrawn="1"/>
          </p:nvSpPr>
          <p:spPr>
            <a:xfrm>
              <a:off x="6654802" y="2057400"/>
              <a:ext cx="1828800"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7" name="Rectangle 6">
              <a:extLst>
                <a:ext uri="{FF2B5EF4-FFF2-40B4-BE49-F238E27FC236}">
                  <a16:creationId xmlns:a16="http://schemas.microsoft.com/office/drawing/2014/main" id="{8DFB65FB-ADAE-694A-98A8-219BD99274AA}"/>
                </a:ext>
              </a:extLst>
            </p:cNvPr>
            <p:cNvSpPr/>
            <p:nvPr userDrawn="1"/>
          </p:nvSpPr>
          <p:spPr>
            <a:xfrm>
              <a:off x="8880765" y="2057400"/>
              <a:ext cx="1828800" cy="18288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a:extLst>
                <a:ext uri="{FF2B5EF4-FFF2-40B4-BE49-F238E27FC236}">
                  <a16:creationId xmlns:a16="http://schemas.microsoft.com/office/drawing/2014/main" id="{F73DD18D-4B05-5345-9566-5F6E3F070C93}"/>
                </a:ext>
              </a:extLst>
            </p:cNvPr>
            <p:cNvSpPr/>
            <p:nvPr userDrawn="1"/>
          </p:nvSpPr>
          <p:spPr>
            <a:xfrm>
              <a:off x="4428838" y="4239491"/>
              <a:ext cx="1828800" cy="1828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a:extLst>
                <a:ext uri="{FF2B5EF4-FFF2-40B4-BE49-F238E27FC236}">
                  <a16:creationId xmlns:a16="http://schemas.microsoft.com/office/drawing/2014/main" id="{1FD36C4D-49CB-8144-AD92-06C464D4CFDF}"/>
                </a:ext>
              </a:extLst>
            </p:cNvPr>
            <p:cNvSpPr/>
            <p:nvPr userDrawn="1"/>
          </p:nvSpPr>
          <p:spPr>
            <a:xfrm>
              <a:off x="2202874" y="4239491"/>
              <a:ext cx="1828800" cy="1828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extLst>
                <a:ext uri="{FF2B5EF4-FFF2-40B4-BE49-F238E27FC236}">
                  <a16:creationId xmlns:a16="http://schemas.microsoft.com/office/drawing/2014/main" id="{7E397E1C-CA99-2649-B4F8-4CC4C1085271}"/>
                </a:ext>
              </a:extLst>
            </p:cNvPr>
            <p:cNvSpPr/>
            <p:nvPr userDrawn="1"/>
          </p:nvSpPr>
          <p:spPr>
            <a:xfrm>
              <a:off x="8880765" y="4253346"/>
              <a:ext cx="1828800" cy="1828800"/>
            </a:xfrm>
            <a:prstGeom prst="rect">
              <a:avLst/>
            </a:prstGeom>
            <a:solidFill>
              <a:srgbClr val="B0BE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ln w="0"/>
                <a:solidFill>
                  <a:schemeClr val="accent1"/>
                </a:solidFill>
                <a:effectLst>
                  <a:outerShdw blurRad="38100" dist="25400" dir="5400000" algn="ctr" rotWithShape="0">
                    <a:srgbClr val="6E747A">
                      <a:alpha val="43000"/>
                    </a:srgbClr>
                  </a:outerShdw>
                </a:effectLst>
              </a:endParaRPr>
            </a:p>
          </p:txBody>
        </p:sp>
        <p:sp>
          <p:nvSpPr>
            <p:cNvPr id="11" name="Rectangle 10">
              <a:extLst>
                <a:ext uri="{FF2B5EF4-FFF2-40B4-BE49-F238E27FC236}">
                  <a16:creationId xmlns:a16="http://schemas.microsoft.com/office/drawing/2014/main" id="{0E3E6921-3023-5144-BE6B-CC7937CAB0BF}"/>
                </a:ext>
              </a:extLst>
            </p:cNvPr>
            <p:cNvSpPr/>
            <p:nvPr userDrawn="1"/>
          </p:nvSpPr>
          <p:spPr>
            <a:xfrm>
              <a:off x="6654802" y="4239491"/>
              <a:ext cx="1828800" cy="1828800"/>
            </a:xfrm>
            <a:prstGeom prst="rect">
              <a:avLst/>
            </a:prstGeom>
            <a:solidFill>
              <a:srgbClr val="6E869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pSp>
      <p:sp>
        <p:nvSpPr>
          <p:cNvPr id="12" name="TextBox 11">
            <a:extLst>
              <a:ext uri="{FF2B5EF4-FFF2-40B4-BE49-F238E27FC236}">
                <a16:creationId xmlns:a16="http://schemas.microsoft.com/office/drawing/2014/main" id="{AA24E9DF-6AC1-3241-A316-1D6D032CEA0B}"/>
              </a:ext>
            </a:extLst>
          </p:cNvPr>
          <p:cNvSpPr txBox="1"/>
          <p:nvPr userDrawn="1"/>
        </p:nvSpPr>
        <p:spPr>
          <a:xfrm>
            <a:off x="2092041" y="134505"/>
            <a:ext cx="8853329" cy="861774"/>
          </a:xfrm>
          <a:prstGeom prst="rect">
            <a:avLst/>
          </a:prstGeom>
          <a:noFill/>
        </p:spPr>
        <p:txBody>
          <a:bodyPr wrap="square" rtlCol="0">
            <a:spAutoFit/>
          </a:bodyPr>
          <a:lstStyle/>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DEP PPT BLUE THEME </a:t>
            </a:r>
          </a:p>
          <a:p>
            <a:pPr>
              <a:lnSpc>
                <a:spcPts val="3000"/>
              </a:lnSpc>
            </a:pPr>
            <a:r>
              <a:rPr lang="en-US" sz="3000" b="1" dirty="0">
                <a:solidFill>
                  <a:schemeClr val="bg1"/>
                </a:solidFill>
                <a:latin typeface="Arial" panose="020B0604020202020204" pitchFamily="34" charset="0"/>
                <a:ea typeface="Verdana" panose="020B0604030504040204" pitchFamily="34" charset="0"/>
                <a:cs typeface="Arial" panose="020B0604020202020204" pitchFamily="34" charset="0"/>
              </a:rPr>
              <a:t>COLOR PALETTE</a:t>
            </a:r>
            <a:endParaRPr lang="en-US" sz="30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19480016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383801506"/>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44140896"/>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640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4" name="Group 4" descr="Florida Department of Environmental Protection Logo">
            <a:extLst>
              <a:ext uri="{FF2B5EF4-FFF2-40B4-BE49-F238E27FC236}">
                <a16:creationId xmlns:a16="http://schemas.microsoft.com/office/drawing/2014/main" id="{E7343139-51DC-420B-A573-0B27B8688EC7}"/>
              </a:ext>
            </a:extLst>
          </p:cNvPr>
          <p:cNvGrpSpPr>
            <a:grpSpLocks/>
          </p:cNvGrpSpPr>
          <p:nvPr userDrawn="1"/>
        </p:nvGrpSpPr>
        <p:grpSpPr bwMode="auto">
          <a:xfrm>
            <a:off x="345017" y="-231775"/>
            <a:ext cx="1471083" cy="1674813"/>
            <a:chOff x="782638" y="-144463"/>
            <a:chExt cx="1016000" cy="1536701"/>
          </a:xfrm>
        </p:grpSpPr>
        <p:sp>
          <p:nvSpPr>
            <p:cNvPr id="5" name="Freeform 14">
              <a:extLst>
                <a:ext uri="{FF2B5EF4-FFF2-40B4-BE49-F238E27FC236}">
                  <a16:creationId xmlns:a16="http://schemas.microsoft.com/office/drawing/2014/main" id="{E40B9416-BF25-4321-8B87-5CD1C31DA3E3}"/>
                </a:ext>
              </a:extLst>
            </p:cNvPr>
            <p:cNvSpPr/>
            <p:nvPr/>
          </p:nvSpPr>
          <p:spPr>
            <a:xfrm>
              <a:off x="816261" y="-144463"/>
              <a:ext cx="934136"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68B1B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800" dirty="0"/>
            </a:p>
          </p:txBody>
        </p:sp>
        <p:pic>
          <p:nvPicPr>
            <p:cNvPr id="6" name="Picture 14">
              <a:extLst>
                <a:ext uri="{FF2B5EF4-FFF2-40B4-BE49-F238E27FC236}">
                  <a16:creationId xmlns:a16="http://schemas.microsoft.com/office/drawing/2014/main" id="{31B4527E-0F64-4525-A918-49A76C310B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831851" y="1709740"/>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94735565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AD74E2BD-A94E-0B47-919D-AB011C614B2C}"/>
              </a:ext>
            </a:extLst>
          </p:cNvPr>
          <p:cNvSpPr>
            <a:spLocks noGrp="1"/>
          </p:cNvSpPr>
          <p:nvPr>
            <p:ph idx="1"/>
          </p:nvPr>
        </p:nvSpPr>
        <p:spPr>
          <a:xfrm>
            <a:off x="815977" y="2874723"/>
            <a:ext cx="10537825" cy="330224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373099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561241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Blank Slide - A">
    <p:spTree>
      <p:nvGrpSpPr>
        <p:cNvPr id="1" name=""/>
        <p:cNvGrpSpPr/>
        <p:nvPr/>
      </p:nvGrpSpPr>
      <p:grpSpPr>
        <a:xfrm>
          <a:off x="0" y="0"/>
          <a:ext cx="0" cy="0"/>
          <a:chOff x="0" y="0"/>
          <a:chExt cx="0" cy="0"/>
        </a:xfrm>
      </p:grpSpPr>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9354999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Blank Slide - B">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B258A93-78EB-A241-82FA-4365C9EEF40C}"/>
              </a:ext>
            </a:extLst>
          </p:cNvPr>
          <p:cNvSpPr/>
          <p:nvPr userDrawn="1"/>
        </p:nvSpPr>
        <p:spPr>
          <a:xfrm>
            <a:off x="0" y="0"/>
            <a:ext cx="1469571" cy="1249314"/>
          </a:xfrm>
          <a:prstGeom prst="rect">
            <a:avLst/>
          </a:prstGeom>
          <a:solidFill>
            <a:srgbClr val="52B5E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8D8CAB-51FF-BF49-9097-35CC33F1964E}"/>
              </a:ext>
            </a:extLst>
          </p:cNvPr>
          <p:cNvSpPr/>
          <p:nvPr userDrawn="1"/>
        </p:nvSpPr>
        <p:spPr>
          <a:xfrm>
            <a:off x="0" y="1249312"/>
            <a:ext cx="1469571" cy="5608688"/>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Florida Department of Environmental Protection Logo">
            <a:extLst>
              <a:ext uri="{FF2B5EF4-FFF2-40B4-BE49-F238E27FC236}">
                <a16:creationId xmlns:a16="http://schemas.microsoft.com/office/drawing/2014/main" id="{5FC63135-B980-654F-A16F-804BC17273BB}"/>
              </a:ext>
            </a:extLst>
          </p:cNvPr>
          <p:cNvPicPr>
            <a:picLocks noChangeAspect="1"/>
          </p:cNvPicPr>
          <p:nvPr userDrawn="1"/>
        </p:nvPicPr>
        <p:blipFill>
          <a:blip r:embed="rId2"/>
          <a:stretch>
            <a:fillRect/>
          </a:stretch>
        </p:blipFill>
        <p:spPr>
          <a:xfrm>
            <a:off x="203568" y="93439"/>
            <a:ext cx="1062435" cy="1062435"/>
          </a:xfrm>
          <a:prstGeom prst="rect">
            <a:avLst/>
          </a:prstGeom>
        </p:spPr>
      </p:pic>
    </p:spTree>
    <p:extLst>
      <p:ext uri="{BB962C8B-B14F-4D97-AF65-F5344CB8AC3E}">
        <p14:creationId xmlns:p14="http://schemas.microsoft.com/office/powerpoint/2010/main" val="316544879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Agenda Page - Lef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329034-9E48-D04D-A24C-AE33E1A9FF84}"/>
              </a:ext>
            </a:extLst>
          </p:cNvPr>
          <p:cNvSpPr/>
          <p:nvPr userDrawn="1"/>
        </p:nvSpPr>
        <p:spPr>
          <a:xfrm>
            <a:off x="4490992" y="1398242"/>
            <a:ext cx="7559252"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3245339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Agenda Page - Righ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0F1A6B3-0D65-3447-9204-8EF6F5D3E7D5}"/>
              </a:ext>
            </a:extLst>
          </p:cNvPr>
          <p:cNvSpPr/>
          <p:nvPr userDrawn="1"/>
        </p:nvSpPr>
        <p:spPr>
          <a:xfrm>
            <a:off x="123828" y="1392265"/>
            <a:ext cx="7559251" cy="5332097"/>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4766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Content Slide -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45DE420-F4C4-DD42-ABE2-594CA0366399}"/>
              </a:ext>
            </a:extLst>
          </p:cNvPr>
          <p:cNvSpPr/>
          <p:nvPr userDrawn="1"/>
        </p:nvSpPr>
        <p:spPr>
          <a:xfrm>
            <a:off x="152400" y="1371600"/>
            <a:ext cx="5509846" cy="5369169"/>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337797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ntent Slide - 0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B466596-7514-A943-9CAB-C5E8E11DE13D}"/>
              </a:ext>
            </a:extLst>
          </p:cNvPr>
          <p:cNvSpPr/>
          <p:nvPr userDrawn="1"/>
        </p:nvSpPr>
        <p:spPr>
          <a:xfrm>
            <a:off x="6529754" y="1371600"/>
            <a:ext cx="5509846" cy="5369169"/>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0649541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6091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0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0CB55B8-A939-234E-A3DC-A602B9B18A45}"/>
              </a:ext>
            </a:extLst>
          </p:cNvPr>
          <p:cNvSpPr/>
          <p:nvPr userDrawn="1"/>
        </p:nvSpPr>
        <p:spPr>
          <a:xfrm>
            <a:off x="8824128"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6074345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070182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ntent Slide - 05">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99217E1-CC21-FA4D-A15D-1D550201515D}"/>
              </a:ext>
            </a:extLst>
          </p:cNvPr>
          <p:cNvSpPr/>
          <p:nvPr userDrawn="1"/>
        </p:nvSpPr>
        <p:spPr>
          <a:xfrm>
            <a:off x="137459" y="1370438"/>
            <a:ext cx="11893176"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172316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ent Slide - 06">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57769C0-3006-DC48-B84B-7DC6B10DA2FA}"/>
              </a:ext>
            </a:extLst>
          </p:cNvPr>
          <p:cNvSpPr/>
          <p:nvPr userDrawn="1"/>
        </p:nvSpPr>
        <p:spPr>
          <a:xfrm>
            <a:off x="173319" y="3341930"/>
            <a:ext cx="11803528"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785467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ontent Slide - 07">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B30B274-329C-EF4D-868F-4623C6BA847F}"/>
              </a:ext>
            </a:extLst>
          </p:cNvPr>
          <p:cNvSpPr/>
          <p:nvPr userDrawn="1"/>
        </p:nvSpPr>
        <p:spPr>
          <a:xfrm>
            <a:off x="153712" y="3381192"/>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D37B701-CFD9-CB44-93C6-4F6A73F0DB4F}"/>
              </a:ext>
            </a:extLst>
          </p:cNvPr>
          <p:cNvSpPr/>
          <p:nvPr userDrawn="1"/>
        </p:nvSpPr>
        <p:spPr>
          <a:xfrm>
            <a:off x="4171395" y="3381192"/>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E3D802A-46C2-B14C-91A0-E4ABBD36FB87}"/>
              </a:ext>
            </a:extLst>
          </p:cNvPr>
          <p:cNvSpPr/>
          <p:nvPr userDrawn="1"/>
        </p:nvSpPr>
        <p:spPr>
          <a:xfrm>
            <a:off x="8189079" y="3381192"/>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031429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ent Slide - 08">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FE8B0C-6BEC-4B4C-8217-B267D4F6CF29}"/>
              </a:ext>
            </a:extLst>
          </p:cNvPr>
          <p:cNvSpPr/>
          <p:nvPr userDrawn="1"/>
        </p:nvSpPr>
        <p:spPr>
          <a:xfrm>
            <a:off x="153056" y="1385051"/>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FF991A-5033-4C41-8B46-C03CBDE58012}"/>
              </a:ext>
            </a:extLst>
          </p:cNvPr>
          <p:cNvSpPr/>
          <p:nvPr userDrawn="1"/>
        </p:nvSpPr>
        <p:spPr>
          <a:xfrm>
            <a:off x="4170739" y="1385051"/>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F6BBC39-2CAC-6B48-98F0-23F0863D4E6C}"/>
              </a:ext>
            </a:extLst>
          </p:cNvPr>
          <p:cNvSpPr/>
          <p:nvPr userDrawn="1"/>
        </p:nvSpPr>
        <p:spPr>
          <a:xfrm>
            <a:off x="8188423" y="1385051"/>
            <a:ext cx="3850522" cy="332516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07545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Content Slide - 09">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027388-62EA-DE48-A209-EF7CA10057E9}"/>
              </a:ext>
            </a:extLst>
          </p:cNvPr>
          <p:cNvSpPr/>
          <p:nvPr userDrawn="1"/>
        </p:nvSpPr>
        <p:spPr>
          <a:xfrm>
            <a:off x="135778" y="1386289"/>
            <a:ext cx="3652269" cy="5332097"/>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4BA2B29-94DF-0649-9733-289A181C212E}"/>
              </a:ext>
            </a:extLst>
          </p:cNvPr>
          <p:cNvSpPr/>
          <p:nvPr userDrawn="1"/>
        </p:nvSpPr>
        <p:spPr>
          <a:xfrm>
            <a:off x="3947139" y="1386290"/>
            <a:ext cx="3652269"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22061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ontent Slide - 10">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608DD6-E8B7-4A47-ACD0-151608AB1471}"/>
              </a:ext>
            </a:extLst>
          </p:cNvPr>
          <p:cNvSpPr/>
          <p:nvPr userDrawn="1"/>
        </p:nvSpPr>
        <p:spPr>
          <a:xfrm>
            <a:off x="4580635" y="1386290"/>
            <a:ext cx="3652269"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CCD815-AA26-3049-BBF7-DF2314AA9440}"/>
              </a:ext>
            </a:extLst>
          </p:cNvPr>
          <p:cNvSpPr/>
          <p:nvPr userDrawn="1"/>
        </p:nvSpPr>
        <p:spPr>
          <a:xfrm>
            <a:off x="8380044" y="1386290"/>
            <a:ext cx="3652269"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223116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ontent Slide - 11">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A31449A-2FA3-CD40-AC84-157BCEA8956B}"/>
              </a:ext>
            </a:extLst>
          </p:cNvPr>
          <p:cNvSpPr/>
          <p:nvPr userDrawn="1"/>
        </p:nvSpPr>
        <p:spPr>
          <a:xfrm>
            <a:off x="4269866" y="4143948"/>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2180D1-075E-7A48-B05C-8F132026964C}"/>
              </a:ext>
            </a:extLst>
          </p:cNvPr>
          <p:cNvSpPr/>
          <p:nvPr userDrawn="1"/>
        </p:nvSpPr>
        <p:spPr>
          <a:xfrm>
            <a:off x="4273824" y="1434097"/>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27B1F9-9792-E348-8054-5F3B10DB3A02}"/>
              </a:ext>
            </a:extLst>
          </p:cNvPr>
          <p:cNvSpPr/>
          <p:nvPr userDrawn="1"/>
        </p:nvSpPr>
        <p:spPr>
          <a:xfrm>
            <a:off x="8176848" y="4143948"/>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5B97E83-2A90-6240-B51D-82E521BCBA1B}"/>
              </a:ext>
            </a:extLst>
          </p:cNvPr>
          <p:cNvSpPr/>
          <p:nvPr userDrawn="1"/>
        </p:nvSpPr>
        <p:spPr>
          <a:xfrm>
            <a:off x="8176848" y="1434097"/>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64971B-C0DF-7B41-99FA-6ADC4367C5AA}"/>
              </a:ext>
            </a:extLst>
          </p:cNvPr>
          <p:cNvSpPr/>
          <p:nvPr userDrawn="1"/>
        </p:nvSpPr>
        <p:spPr>
          <a:xfrm>
            <a:off x="362884" y="4143948"/>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2ED10D5-9907-3244-8DCD-B29754C4C87E}"/>
              </a:ext>
            </a:extLst>
          </p:cNvPr>
          <p:cNvSpPr/>
          <p:nvPr userDrawn="1"/>
        </p:nvSpPr>
        <p:spPr>
          <a:xfrm>
            <a:off x="362884" y="1434097"/>
            <a:ext cx="3652269" cy="251467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51501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ontent Slide - 1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5D74B4F-0AF2-544C-BBE1-F3D728C735D5}"/>
              </a:ext>
            </a:extLst>
          </p:cNvPr>
          <p:cNvSpPr/>
          <p:nvPr userDrawn="1"/>
        </p:nvSpPr>
        <p:spPr>
          <a:xfrm>
            <a:off x="488389" y="1386289"/>
            <a:ext cx="3652269" cy="5332097"/>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335DC2A0-26E5-0843-A769-6B80E0A77EE6}"/>
              </a:ext>
            </a:extLst>
          </p:cNvPr>
          <p:cNvSpPr/>
          <p:nvPr userDrawn="1"/>
        </p:nvSpPr>
        <p:spPr>
          <a:xfrm>
            <a:off x="4239986" y="1386290"/>
            <a:ext cx="3652269"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2EF594A-E21A-AD4C-AF4E-1185D7D4E338}"/>
              </a:ext>
            </a:extLst>
          </p:cNvPr>
          <p:cNvSpPr/>
          <p:nvPr userDrawn="1"/>
        </p:nvSpPr>
        <p:spPr>
          <a:xfrm>
            <a:off x="7991583" y="1386290"/>
            <a:ext cx="3652269"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6580378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ontent Slide - 1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AF781C-C56E-5848-A911-7076A563E0C5}"/>
              </a:ext>
            </a:extLst>
          </p:cNvPr>
          <p:cNvSpPr/>
          <p:nvPr userDrawn="1"/>
        </p:nvSpPr>
        <p:spPr>
          <a:xfrm>
            <a:off x="271154" y="1368440"/>
            <a:ext cx="5700155"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6A333A5-F13A-054D-9DCD-F98B9C2CCC17}"/>
              </a:ext>
            </a:extLst>
          </p:cNvPr>
          <p:cNvSpPr/>
          <p:nvPr userDrawn="1"/>
        </p:nvSpPr>
        <p:spPr>
          <a:xfrm>
            <a:off x="6220692" y="1368440"/>
            <a:ext cx="5700155"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13080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04">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AF669CB-6F84-9C40-9F8F-01BF42FAF9BB}"/>
              </a:ext>
            </a:extLst>
          </p:cNvPr>
          <p:cNvSpPr/>
          <p:nvPr userDrawn="1"/>
        </p:nvSpPr>
        <p:spPr>
          <a:xfrm>
            <a:off x="147267" y="1373122"/>
            <a:ext cx="3215472" cy="5369169"/>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915715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Content Slide - 14">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9757DCF-EDBE-7047-8355-609423C64C97}"/>
              </a:ext>
            </a:extLst>
          </p:cNvPr>
          <p:cNvSpPr/>
          <p:nvPr userDrawn="1"/>
        </p:nvSpPr>
        <p:spPr>
          <a:xfrm>
            <a:off x="187490" y="1386368"/>
            <a:ext cx="5700155"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234292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Content Slide - 15">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FA6816-B517-DA4F-9915-A0A632A2BF9B}"/>
              </a:ext>
            </a:extLst>
          </p:cNvPr>
          <p:cNvSpPr/>
          <p:nvPr userDrawn="1"/>
        </p:nvSpPr>
        <p:spPr>
          <a:xfrm>
            <a:off x="6346194" y="1392344"/>
            <a:ext cx="5700155"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789706"/>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Slide - 16">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7F38FBE-460A-D441-9EDF-7C42DA61129B}"/>
              </a:ext>
            </a:extLst>
          </p:cNvPr>
          <p:cNvSpPr/>
          <p:nvPr userDrawn="1"/>
        </p:nvSpPr>
        <p:spPr>
          <a:xfrm>
            <a:off x="1203366" y="1580865"/>
            <a:ext cx="9785267" cy="4943103"/>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3950231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Slide - 17">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0A8D1B6-4D7F-6849-92E4-BF2EC945BD09}"/>
              </a:ext>
            </a:extLst>
          </p:cNvPr>
          <p:cNvSpPr/>
          <p:nvPr userDrawn="1"/>
        </p:nvSpPr>
        <p:spPr>
          <a:xfrm>
            <a:off x="210788" y="1386368"/>
            <a:ext cx="11770425" cy="5332096"/>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05126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Slide - 18">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789B56-ECF3-C341-899C-8E67056D85D1}"/>
              </a:ext>
            </a:extLst>
          </p:cNvPr>
          <p:cNvSpPr/>
          <p:nvPr userDrawn="1"/>
        </p:nvSpPr>
        <p:spPr>
          <a:xfrm>
            <a:off x="152400" y="5597809"/>
            <a:ext cx="11887200" cy="1118255"/>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749206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76C35-9906-6847-91E5-371C9621D034}"/>
              </a:ext>
            </a:extLst>
          </p:cNvPr>
          <p:cNvSpPr txBox="1"/>
          <p:nvPr userDrawn="1"/>
        </p:nvSpPr>
        <p:spPr>
          <a:xfrm>
            <a:off x="477078" y="1719469"/>
            <a:ext cx="5695121" cy="5078313"/>
          </a:xfrm>
          <a:prstGeom prst="rect">
            <a:avLst/>
          </a:prstGeom>
          <a:noFill/>
        </p:spPr>
        <p:txBody>
          <a:bodyPr wrap="square" rtlCol="0">
            <a:spAutoFit/>
          </a:bodyPr>
          <a:lstStyle/>
          <a:p>
            <a:r>
              <a:rPr lang="en-US" b="1" dirty="0">
                <a:latin typeface="Verdana" panose="020B0604030504040204" pitchFamily="34" charset="0"/>
                <a:ea typeface="Verdana" panose="020B0604030504040204" pitchFamily="34" charset="0"/>
                <a:cs typeface="Verdana" panose="020B0604030504040204" pitchFamily="34" charset="0"/>
              </a:rPr>
              <a:t>VERDANA</a:t>
            </a:r>
          </a:p>
          <a:p>
            <a:endParaRPr lang="en-US" b="1" dirty="0">
              <a:latin typeface="Verdana" panose="020B0604030504040204" pitchFamily="34" charset="0"/>
              <a:ea typeface="Verdana" panose="020B0604030504040204" pitchFamily="34" charset="0"/>
              <a:cs typeface="Verdana" panose="020B0604030504040204" pitchFamily="34" charset="0"/>
            </a:endParaRPr>
          </a:p>
          <a:p>
            <a:r>
              <a:rPr lang="en-US" b="1" dirty="0">
                <a:latin typeface="Verdana" panose="020B0604030504040204" pitchFamily="34" charset="0"/>
                <a:ea typeface="Verdana" panose="020B0604030504040204" pitchFamily="34" charset="0"/>
                <a:cs typeface="Verdana" panose="020B0604030504040204" pitchFamily="34" charset="0"/>
              </a:rPr>
              <a:t>The Florida Department </a:t>
            </a:r>
          </a:p>
          <a:p>
            <a:r>
              <a:rPr lang="en-US" b="1" dirty="0">
                <a:latin typeface="Verdana" panose="020B0604030504040204" pitchFamily="34" charset="0"/>
                <a:ea typeface="Verdana" panose="020B0604030504040204" pitchFamily="34" charset="0"/>
                <a:cs typeface="Verdana" panose="020B0604030504040204" pitchFamily="34" charset="0"/>
              </a:rPr>
              <a:t>of Environmental Protection </a:t>
            </a:r>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Verdana" panose="020B0604030504040204" pitchFamily="34" charset="0"/>
              <a:ea typeface="Verdana" panose="020B0604030504040204" pitchFamily="34" charset="0"/>
              <a:cs typeface="Verdana" panose="020B0604030504040204" pitchFamily="34" charset="0"/>
            </a:endParaRPr>
          </a:p>
          <a:p>
            <a:r>
              <a:rPr lang="en-US" dirty="0">
                <a:latin typeface="Verdana" panose="020B0604030504040204" pitchFamily="34" charset="0"/>
                <a:ea typeface="Verdana" panose="020B0604030504040204" pitchFamily="34" charset="0"/>
                <a:cs typeface="Verdana" panose="020B0604030504040204" pitchFamily="34" charset="0"/>
              </a:rPr>
              <a:t>Header Font Size: 24 - 40</a:t>
            </a:r>
          </a:p>
          <a:p>
            <a:r>
              <a:rPr lang="en-US" dirty="0">
                <a:latin typeface="Verdana" panose="020B0604030504040204" pitchFamily="34" charset="0"/>
                <a:ea typeface="Verdana" panose="020B0604030504040204" pitchFamily="34" charset="0"/>
                <a:cs typeface="Verdana" panose="020B0604030504040204" pitchFamily="34" charset="0"/>
              </a:rPr>
              <a:t>Body Font Size: 18 - 24</a:t>
            </a:r>
          </a:p>
          <a:p>
            <a:endParaRPr lang="en-US" dirty="0">
              <a:latin typeface="Verdana" panose="020B0604030504040204" pitchFamily="34" charset="0"/>
              <a:ea typeface="Verdana" panose="020B0604030504040204" pitchFamily="34" charset="0"/>
              <a:cs typeface="Verdana" panose="020B0604030504040204" pitchFamily="34" charset="0"/>
            </a:endParaRPr>
          </a:p>
          <a:p>
            <a:endParaRPr lang="en-US" dirty="0">
              <a:latin typeface="Verdana" panose="020B0604030504040204" pitchFamily="34" charset="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80BEF3BF-0BE4-074F-916E-7B9B876234A6}"/>
              </a:ext>
            </a:extLst>
          </p:cNvPr>
          <p:cNvSpPr txBox="1"/>
          <p:nvPr userDrawn="1"/>
        </p:nvSpPr>
        <p:spPr>
          <a:xfrm>
            <a:off x="6281530" y="1719469"/>
            <a:ext cx="5695121" cy="5078313"/>
          </a:xfrm>
          <a:prstGeom prst="rect">
            <a:avLst/>
          </a:prstGeom>
          <a:noFill/>
        </p:spPr>
        <p:txBody>
          <a:bodyPr wrap="square" rtlCol="0">
            <a:spAutoFit/>
          </a:bodyPr>
          <a:lstStyle/>
          <a:p>
            <a:r>
              <a:rPr lang="en-US" b="1" dirty="0">
                <a:latin typeface="Arial" panose="020B0604020202020204" pitchFamily="34" charset="0"/>
                <a:ea typeface="Verdana" panose="020B0604030504040204" pitchFamily="34" charset="0"/>
                <a:cs typeface="Arial" panose="020B0604020202020204" pitchFamily="34" charset="0"/>
              </a:rPr>
              <a:t>ARIAL</a:t>
            </a:r>
          </a:p>
          <a:p>
            <a:endParaRPr lang="en-US" b="1" dirty="0">
              <a:latin typeface="Arial" panose="020B0604020202020204" pitchFamily="34" charset="0"/>
              <a:ea typeface="Verdana" panose="020B0604030504040204" pitchFamily="34" charset="0"/>
              <a:cs typeface="Arial" panose="020B0604020202020204" pitchFamily="34" charset="0"/>
            </a:endParaRPr>
          </a:p>
          <a:p>
            <a:r>
              <a:rPr lang="en-US" b="1" dirty="0">
                <a:latin typeface="Arial" panose="020B0604020202020204" pitchFamily="34" charset="0"/>
                <a:ea typeface="Verdana" panose="020B0604030504040204" pitchFamily="34" charset="0"/>
                <a:cs typeface="Arial" panose="020B0604020202020204" pitchFamily="34" charset="0"/>
              </a:rPr>
              <a:t>The Florida Department </a:t>
            </a:r>
          </a:p>
          <a:p>
            <a:r>
              <a:rPr lang="en-US" b="1" dirty="0">
                <a:latin typeface="Arial" panose="020B0604020202020204" pitchFamily="34" charset="0"/>
                <a:ea typeface="Verdana" panose="020B0604030504040204" pitchFamily="34" charset="0"/>
                <a:cs typeface="Arial" panose="020B0604020202020204" pitchFamily="34" charset="0"/>
              </a:rPr>
              <a:t>of Environmental Protection </a:t>
            </a:r>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The Florida Department of Environmental Protection is the state’s lead agency for environmental management and stewardship – protecting our air, water and land. The vision of the Florida Department of Environmental Protection is to create strong community partnerships, safeguard Florida’s natural resources and enhance its ecosystems.</a:t>
            </a:r>
          </a:p>
          <a:p>
            <a:endParaRPr lang="en-US" dirty="0">
              <a:latin typeface="Arial" panose="020B0604020202020204" pitchFamily="34" charset="0"/>
              <a:ea typeface="Verdana" panose="020B0604030504040204" pitchFamily="34" charset="0"/>
              <a:cs typeface="Arial" panose="020B0604020202020204" pitchFamily="34" charset="0"/>
            </a:endParaRPr>
          </a:p>
          <a:p>
            <a:r>
              <a:rPr lang="en-US" dirty="0">
                <a:latin typeface="Arial" panose="020B0604020202020204" pitchFamily="34" charset="0"/>
                <a:ea typeface="Verdana" panose="020B0604030504040204" pitchFamily="34" charset="0"/>
                <a:cs typeface="Arial" panose="020B0604020202020204" pitchFamily="34" charset="0"/>
              </a:rPr>
              <a:t>Header Font Size: 24 - 40</a:t>
            </a:r>
          </a:p>
          <a:p>
            <a:r>
              <a:rPr lang="en-US" dirty="0">
                <a:latin typeface="Arial" panose="020B0604020202020204" pitchFamily="34" charset="0"/>
                <a:ea typeface="Verdana" panose="020B0604030504040204" pitchFamily="34" charset="0"/>
                <a:cs typeface="Arial" panose="020B0604020202020204" pitchFamily="34" charset="0"/>
              </a:rPr>
              <a:t>Body Font Size: 18 - 24</a:t>
            </a: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6" name="TextBox 5">
            <a:extLst>
              <a:ext uri="{FF2B5EF4-FFF2-40B4-BE49-F238E27FC236}">
                <a16:creationId xmlns:a16="http://schemas.microsoft.com/office/drawing/2014/main" id="{AD086F57-53FE-5244-B48B-B699CFE01A5C}"/>
              </a:ext>
            </a:extLst>
          </p:cNvPr>
          <p:cNvSpPr txBox="1"/>
          <p:nvPr userDrawn="1"/>
        </p:nvSpPr>
        <p:spPr>
          <a:xfrm>
            <a:off x="2050475" y="397741"/>
            <a:ext cx="7564581" cy="605294"/>
          </a:xfrm>
          <a:prstGeom prst="rect">
            <a:avLst/>
          </a:prstGeom>
          <a:noFill/>
        </p:spPr>
        <p:txBody>
          <a:bodyPr wrap="square" rtlCol="0">
            <a:spAutoFit/>
          </a:bodyPr>
          <a:lstStyle/>
          <a:p>
            <a:pPr>
              <a:lnSpc>
                <a:spcPts val="4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DEP POWER POINT FONTS</a:t>
            </a:r>
            <a:endParaRPr lang="en-US" sz="3500"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898144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2.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5" Type="http://schemas.openxmlformats.org/officeDocument/2006/relationships/image" Target="../media/image5.svg"/><Relationship Id="rId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41.xml"/><Relationship Id="rId7" Type="http://schemas.openxmlformats.org/officeDocument/2006/relationships/image" Target="../media/image5.sv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image" Target="../media/image4.png"/><Relationship Id="rId5" Type="http://schemas.openxmlformats.org/officeDocument/2006/relationships/theme" Target="../theme/theme5.xml"/><Relationship Id="rId4" Type="http://schemas.openxmlformats.org/officeDocument/2006/relationships/slideLayout" Target="../slideLayouts/slideLayout4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theme" Target="../theme/theme6.xml"/><Relationship Id="rId3" Type="http://schemas.openxmlformats.org/officeDocument/2006/relationships/slideLayout" Target="../slideLayouts/slideLayout45.xml"/><Relationship Id="rId21" Type="http://schemas.openxmlformats.org/officeDocument/2006/relationships/slideLayout" Target="../slideLayouts/slideLayout63.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0" Type="http://schemas.openxmlformats.org/officeDocument/2006/relationships/slideLayout" Target="../slideLayouts/slideLayout62.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70.xml"/><Relationship Id="rId2" Type="http://schemas.openxmlformats.org/officeDocument/2006/relationships/slideLayout" Target="../slideLayouts/slideLayout69.xml"/><Relationship Id="rId1" Type="http://schemas.openxmlformats.org/officeDocument/2006/relationships/slideLayout" Target="../slideLayouts/slideLayout68.xml"/><Relationship Id="rId5" Type="http://schemas.openxmlformats.org/officeDocument/2006/relationships/theme" Target="../theme/theme7.xml"/><Relationship Id="rId4"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image" Target="../media/image1.png"/><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theme" Target="../theme/theme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1166723968"/>
      </p:ext>
    </p:extLst>
  </p:cSld>
  <p:clrMap bg1="lt1" tx1="dk1" bg2="lt2" tx2="dk2" accent1="accent1" accent2="accent2" accent3="accent3" accent4="accent4" accent5="accent5" accent6="accent6" hlink="hlink" folHlink="folHlink"/>
  <p:sldLayoutIdLst>
    <p:sldLayoutId id="2147483751" r:id="rId1"/>
    <p:sldLayoutId id="2147483758" r:id="rId2"/>
    <p:sldLayoutId id="2147483756" r:id="rId3"/>
    <p:sldLayoutId id="2147483759" r:id="rId4"/>
    <p:sldLayoutId id="2147483760" r:id="rId5"/>
    <p:sldLayoutId id="2147483745" r:id="rId6"/>
    <p:sldLayoutId id="2147483746" r:id="rId7"/>
    <p:sldLayoutId id="2147483747" r:id="rId8"/>
    <p:sldLayoutId id="2147483748" r:id="rId9"/>
    <p:sldLayoutId id="2147483749" r:id="rId10"/>
    <p:sldLayoutId id="2147483750" r:id="rId11"/>
    <p:sldLayoutId id="2147483752" r:id="rId12"/>
    <p:sldLayoutId id="2147483753" r:id="rId13"/>
    <p:sldLayoutId id="2147483754" r:id="rId14"/>
    <p:sldLayoutId id="2147483755" r:id="rId15"/>
    <p:sldLayoutId id="2147483761" r:id="rId16"/>
    <p:sldLayoutId id="2147483762" r:id="rId17"/>
    <p:sldLayoutId id="2147483763" r:id="rId18"/>
    <p:sldLayoutId id="2147483764" r:id="rId19"/>
    <p:sldLayoutId id="2147483765" r:id="rId20"/>
    <p:sldLayoutId id="2147483766" r:id="rId21"/>
    <p:sldLayoutId id="2147483768" r:id="rId22"/>
    <p:sldLayoutId id="2147483769" r:id="rId23"/>
    <p:sldLayoutId id="2147483771"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userDrawn="1">
          <p15:clr>
            <a:srgbClr val="F26B43"/>
          </p15:clr>
        </p15:guide>
        <p15:guide id="2" orient="horz" pos="48" userDrawn="1">
          <p15:clr>
            <a:srgbClr val="F26B43"/>
          </p15:clr>
        </p15:guide>
        <p15:guide id="3" orient="horz" pos="4272" userDrawn="1">
          <p15:clr>
            <a:srgbClr val="F26B43"/>
          </p15:clr>
        </p15:guide>
        <p15:guide id="4" pos="758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0E0CFD-8205-4ACD-9075-58910AABDC2E}" type="datetime1">
              <a:rPr lang="en-US" smtClean="0"/>
              <a:t>6/26/2023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CABDF-0C78-44F4-BBF1-DCE0CB674A1F}" type="slidenum">
              <a:rPr lang="en-US" smtClean="0"/>
              <a:pPr/>
              <a:t>‹#›</a:t>
            </a:fld>
            <a:endParaRPr lang="en-US"/>
          </a:p>
        </p:txBody>
      </p:sp>
    </p:spTree>
    <p:extLst>
      <p:ext uri="{BB962C8B-B14F-4D97-AF65-F5344CB8AC3E}">
        <p14:creationId xmlns:p14="http://schemas.microsoft.com/office/powerpoint/2010/main" val="1001463596"/>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t="-17000" b="-6000"/>
          </a:stretch>
        </a:blip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EA1DDCE4-1864-8C1D-3DFB-9AB548CD851A}"/>
              </a:ext>
            </a:extLst>
          </p:cNvPr>
          <p:cNvSpPr/>
          <p:nvPr/>
        </p:nvSpPr>
        <p:spPr>
          <a:xfrm>
            <a:off x="-27576" y="0"/>
            <a:ext cx="12186919" cy="6858000"/>
          </a:xfrm>
          <a:prstGeom prst="rect">
            <a:avLst/>
          </a:prstGeom>
          <a:solidFill>
            <a:schemeClr val="tx1">
              <a:alpha val="3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88B5CB7A-5E36-4865-2031-FD455E21B14C}"/>
              </a:ext>
            </a:extLst>
          </p:cNvPr>
          <p:cNvSpPr>
            <a:spLocks noGrp="1"/>
          </p:cNvSpPr>
          <p:nvPr>
            <p:ph type="title"/>
          </p:nvPr>
        </p:nvSpPr>
        <p:spPr>
          <a:xfrm>
            <a:off x="838200" y="1574801"/>
            <a:ext cx="10515600" cy="2093816"/>
          </a:xfrm>
          <a:prstGeom prst="rect">
            <a:avLst/>
          </a:prstGeom>
          <a:ln w="28575">
            <a:noFill/>
          </a:ln>
        </p:spPr>
        <p:txBody>
          <a:bodyPr vert="horz" lIns="91440" tIns="45720" rIns="91440" bIns="45720" rtlCol="0" anchor="ctr">
            <a:normAutofit/>
          </a:bodyPr>
          <a:lstStyle/>
          <a:p>
            <a:r>
              <a:rPr lang="en-US" dirty="0"/>
              <a:t>Presentation Title</a:t>
            </a:r>
          </a:p>
        </p:txBody>
      </p:sp>
      <p:sp>
        <p:nvSpPr>
          <p:cNvPr id="3" name="Text Placeholder 2">
            <a:extLst>
              <a:ext uri="{FF2B5EF4-FFF2-40B4-BE49-F238E27FC236}">
                <a16:creationId xmlns:a16="http://schemas.microsoft.com/office/drawing/2014/main" id="{550B7B9A-AD38-589C-2C0A-2D6EE3ED5508}"/>
              </a:ext>
            </a:extLst>
          </p:cNvPr>
          <p:cNvSpPr>
            <a:spLocks noGrp="1"/>
          </p:cNvSpPr>
          <p:nvPr>
            <p:ph type="body" idx="1"/>
          </p:nvPr>
        </p:nvSpPr>
        <p:spPr>
          <a:xfrm>
            <a:off x="838200" y="4197427"/>
            <a:ext cx="10515600" cy="1316041"/>
          </a:xfrm>
          <a:prstGeom prst="rect">
            <a:avLst/>
          </a:prstGeom>
        </p:spPr>
        <p:txBody>
          <a:bodyPr vert="horz" lIns="91440" tIns="45720" rIns="91440" bIns="45720" rtlCol="0">
            <a:normAutofit/>
          </a:bodyPr>
          <a:lstStyle/>
          <a:p>
            <a:pPr lvl="0"/>
            <a:r>
              <a:rPr lang="en-US"/>
              <a:t>Name</a:t>
            </a:r>
          </a:p>
          <a:p>
            <a:pPr lvl="0"/>
            <a:r>
              <a:rPr lang="en-US"/>
              <a:t>Title</a:t>
            </a:r>
          </a:p>
          <a:p>
            <a:pPr lvl="0"/>
            <a:r>
              <a:rPr lang="en-US"/>
              <a:t>Date</a:t>
            </a:r>
          </a:p>
        </p:txBody>
      </p:sp>
      <p:pic>
        <p:nvPicPr>
          <p:cNvPr id="8" name="Picture 7" descr="A picture containing text&#10;&#10;Description automatically generated">
            <a:extLst>
              <a:ext uri="{FF2B5EF4-FFF2-40B4-BE49-F238E27FC236}">
                <a16:creationId xmlns:a16="http://schemas.microsoft.com/office/drawing/2014/main" id="{01B94418-8581-AF21-FFD7-E3E163D8E4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5747" y="6106953"/>
            <a:ext cx="3060506" cy="633208"/>
          </a:xfrm>
          <a:prstGeom prst="rect">
            <a:avLst/>
          </a:prstGeom>
        </p:spPr>
      </p:pic>
    </p:spTree>
    <p:extLst>
      <p:ext uri="{BB962C8B-B14F-4D97-AF65-F5344CB8AC3E}">
        <p14:creationId xmlns:p14="http://schemas.microsoft.com/office/powerpoint/2010/main" val="160884708"/>
      </p:ext>
    </p:extLst>
  </p:cSld>
  <p:clrMap bg1="lt1" tx1="dk1" bg2="lt2" tx2="dk2" accent1="accent1" accent2="accent2" accent3="accent3" accent4="accent4" accent5="accent5" accent6="accent6" hlink="hlink" folHlink="folHlink"/>
  <p:sldLayoutIdLst>
    <p:sldLayoutId id="2147483785" r:id="rId1"/>
  </p:sldLayoutIdLst>
  <p:hf hdr="0" ftr="0" dt="0"/>
  <p:txStyles>
    <p:titleStyle>
      <a:lvl1pPr algn="ctr" defTabSz="914400" rtl="0" eaLnBrk="1" latinLnBrk="0" hangingPunct="1">
        <a:lnSpc>
          <a:spcPct val="90000"/>
        </a:lnSpc>
        <a:spcBef>
          <a:spcPct val="0"/>
        </a:spcBef>
        <a:buNone/>
        <a:defRPr sz="5400" b="1" kern="1200">
          <a:solidFill>
            <a:schemeClr val="accent5">
              <a:lumMod val="60000"/>
              <a:lumOff val="40000"/>
            </a:schemeClr>
          </a:solidFill>
          <a:effectLst>
            <a:outerShdw blurRad="38100" dist="38100" dir="2700000" algn="tl">
              <a:srgbClr val="000000">
                <a:alpha val="43137"/>
              </a:srgbClr>
            </a:outerShdw>
          </a:effectLst>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Tx/>
        <a:buNone/>
        <a:defRPr sz="24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Tx/>
        <a:buNone/>
        <a:defRPr sz="20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Tx/>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64885" t="1974" r="790" b="47904"/>
          <a:stretch/>
        </p:blipFill>
        <p:spPr>
          <a:xfrm>
            <a:off x="-2017026" y="-440122"/>
            <a:ext cx="9646262" cy="8511508"/>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7" y="304068"/>
            <a:ext cx="550718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spTree>
    <p:extLst>
      <p:ext uri="{BB962C8B-B14F-4D97-AF65-F5344CB8AC3E}">
        <p14:creationId xmlns:p14="http://schemas.microsoft.com/office/powerpoint/2010/main" val="3954546700"/>
      </p:ext>
    </p:extLst>
  </p:cSld>
  <p:clrMap bg1="lt1" tx1="dk1" bg2="lt2" tx2="dk2" accent1="accent1" accent2="accent2" accent3="accent3" accent4="accent4" accent5="accent5" accent6="accent6" hlink="hlink" folHlink="folHlink"/>
  <p:sldLayoutIdLst>
    <p:sldLayoutId id="2147483787" r:id="rId1"/>
    <p:sldLayoutId id="2147483788" r:id="rId2"/>
  </p:sldLayoutIdLst>
  <p:txStyles>
    <p:titleStyle>
      <a:lvl1pPr algn="l" defTabSz="914400" rtl="0" eaLnBrk="1" latinLnBrk="0" hangingPunct="1">
        <a:lnSpc>
          <a:spcPct val="90000"/>
        </a:lnSpc>
        <a:spcBef>
          <a:spcPct val="0"/>
        </a:spcBef>
        <a:buNone/>
        <a:defRPr sz="4400" b="1" kern="1200">
          <a:solidFill>
            <a:schemeClr val="tx1"/>
          </a:solidFill>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E6FEFEE9-0F70-CB1B-40B1-28B5C9B34534}"/>
              </a:ext>
            </a:extLst>
          </p:cNvPr>
          <p:cNvPicPr>
            <a:picLocks/>
          </p:cNvPicPr>
          <p:nvPr/>
        </p:nvPicPr>
        <p:blipFill rotWithShape="1">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l="64885" t="1974" r="790" b="47904"/>
          <a:stretch/>
        </p:blipFill>
        <p:spPr>
          <a:xfrm>
            <a:off x="-2017026" y="-440122"/>
            <a:ext cx="9646262" cy="8511508"/>
          </a:xfrm>
          <a:prstGeom prst="rect">
            <a:avLst/>
          </a:prstGeom>
        </p:spPr>
      </p:pic>
      <p:sp>
        <p:nvSpPr>
          <p:cNvPr id="2" name="Title Placeholder 1">
            <a:extLst>
              <a:ext uri="{FF2B5EF4-FFF2-40B4-BE49-F238E27FC236}">
                <a16:creationId xmlns:a16="http://schemas.microsoft.com/office/drawing/2014/main" id="{9CFF790D-1B06-B05E-8DA4-C2BE2D442250}"/>
              </a:ext>
            </a:extLst>
          </p:cNvPr>
          <p:cNvSpPr>
            <a:spLocks noGrp="1"/>
          </p:cNvSpPr>
          <p:nvPr>
            <p:ph type="title"/>
          </p:nvPr>
        </p:nvSpPr>
        <p:spPr>
          <a:xfrm>
            <a:off x="6506518" y="363537"/>
            <a:ext cx="5507181"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890B8FC-3EF2-B6A3-5B43-7A4C5AF79A95}"/>
              </a:ext>
            </a:extLst>
          </p:cNvPr>
          <p:cNvSpPr>
            <a:spLocks noGrp="1"/>
          </p:cNvSpPr>
          <p:nvPr>
            <p:ph type="body" idx="1"/>
          </p:nvPr>
        </p:nvSpPr>
        <p:spPr>
          <a:xfrm>
            <a:off x="6506517" y="1825625"/>
            <a:ext cx="5530775"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9C939DF-5898-C4C4-7E91-F97ADB874F6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DDA06-9B11-F422-6464-830A9E785B92}"/>
              </a:ext>
            </a:extLst>
          </p:cNvPr>
          <p:cNvSpPr>
            <a:spLocks noGrp="1"/>
          </p:cNvSpPr>
          <p:nvPr>
            <p:ph type="sldNum" sz="quarter" idx="4"/>
          </p:nvPr>
        </p:nvSpPr>
        <p:spPr>
          <a:xfrm>
            <a:off x="94488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B57B47-299C-4595-95B9-82A370484D74}"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EDB49F6B-08CD-0580-C4FF-3E2DCBE826C0}"/>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410377" y="5881017"/>
            <a:ext cx="2736347" cy="564595"/>
          </a:xfrm>
          <a:prstGeom prst="rect">
            <a:avLst/>
          </a:prstGeom>
        </p:spPr>
      </p:pic>
    </p:spTree>
    <p:extLst>
      <p:ext uri="{BB962C8B-B14F-4D97-AF65-F5344CB8AC3E}">
        <p14:creationId xmlns:p14="http://schemas.microsoft.com/office/powerpoint/2010/main" val="52288791"/>
      </p:ext>
    </p:extLst>
  </p:cSld>
  <p:clrMap bg1="lt1" tx1="dk1" bg2="lt2" tx2="dk2" accent1="accent1" accent2="accent2" accent3="accent3" accent4="accent4" accent5="accent5" accent6="accent6" hlink="hlink" folHlink="folHlink"/>
  <p:sldLayoutIdLst>
    <p:sldLayoutId id="2147483790" r:id="rId1"/>
    <p:sldLayoutId id="2147483791" r:id="rId2"/>
    <p:sldLayoutId id="2147483792" r:id="rId3"/>
    <p:sldLayoutId id="2147483793" r:id="rId4"/>
  </p:sldLayoutIdLst>
  <p:txStyles>
    <p:titleStyle>
      <a:lvl1pPr algn="l" defTabSz="914400" rtl="0" eaLnBrk="1" latinLnBrk="0" hangingPunct="1">
        <a:lnSpc>
          <a:spcPct val="90000"/>
        </a:lnSpc>
        <a:spcBef>
          <a:spcPct val="0"/>
        </a:spcBef>
        <a:buNone/>
        <a:defRPr sz="4400" b="1" kern="1200">
          <a:solidFill>
            <a:schemeClr val="tx1"/>
          </a:solidFill>
          <a:latin typeface="Tenorite"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enorite"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enorite"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enorite"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enorite"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1" y="0"/>
            <a:ext cx="10722429" cy="124931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1" y="0"/>
            <a:ext cx="1469571" cy="1249314"/>
          </a:xfrm>
          <a:prstGeom prst="rect">
            <a:avLst/>
          </a:prstGeom>
          <a:solidFill>
            <a:schemeClr val="accent6">
              <a:alpha val="6977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7"/>
          <a:stretch>
            <a:fillRect/>
          </a:stretch>
        </p:blipFill>
        <p:spPr>
          <a:xfrm>
            <a:off x="203569" y="93441"/>
            <a:ext cx="1062435" cy="1062435"/>
          </a:xfrm>
          <a:prstGeom prst="rect">
            <a:avLst/>
          </a:prstGeom>
        </p:spPr>
      </p:pic>
    </p:spTree>
    <p:extLst>
      <p:ext uri="{BB962C8B-B14F-4D97-AF65-F5344CB8AC3E}">
        <p14:creationId xmlns:p14="http://schemas.microsoft.com/office/powerpoint/2010/main" val="1119687554"/>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 id="2147483808" r:id="rId14"/>
    <p:sldLayoutId id="2147483809" r:id="rId15"/>
    <p:sldLayoutId id="2147483810" r:id="rId16"/>
    <p:sldLayoutId id="2147483811" r:id="rId17"/>
    <p:sldLayoutId id="2147483812" r:id="rId18"/>
    <p:sldLayoutId id="2147483813" r:id="rId19"/>
    <p:sldLayoutId id="2147483814" r:id="rId20"/>
    <p:sldLayoutId id="2147483815" r:id="rId21"/>
    <p:sldLayoutId id="2147483816" r:id="rId22"/>
    <p:sldLayoutId id="2147483817" r:id="rId23"/>
    <p:sldLayoutId id="2147483818" r:id="rId24"/>
    <p:sldLayoutId id="2147483819"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p15:clr>
            <a:srgbClr val="F26B43"/>
          </p15:clr>
        </p15:guide>
        <p15:guide id="2" orient="horz" pos="48">
          <p15:clr>
            <a:srgbClr val="F26B43"/>
          </p15:clr>
        </p15:guide>
        <p15:guide id="3" orient="horz" pos="4272">
          <p15:clr>
            <a:srgbClr val="F26B43"/>
          </p15:clr>
        </p15:guide>
        <p15:guide id="4" pos="758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6EE433C-1467-416F-AC94-2273DDCA51F6}"/>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E4141E3-D380-4807-A5BA-6F081A96D13B}"/>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Tree>
    <p:extLst>
      <p:ext uri="{BB962C8B-B14F-4D97-AF65-F5344CB8AC3E}">
        <p14:creationId xmlns:p14="http://schemas.microsoft.com/office/powerpoint/2010/main" val="844297467"/>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Franklin Gothic Medium" panose="020B0603020102020204" pitchFamily="34" charset="0"/>
          <a:ea typeface="+mj-ea"/>
          <a:cs typeface="+mj-cs"/>
        </a:defRPr>
      </a:lvl1pPr>
      <a:lvl2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defRPr>
      </a:lvl2pPr>
      <a:lvl3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defRPr>
      </a:lvl3pPr>
      <a:lvl4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defRPr>
      </a:lvl4pPr>
      <a:lvl5pPr algn="l" rtl="0" eaLnBrk="0" fontAlgn="base" hangingPunct="0">
        <a:lnSpc>
          <a:spcPct val="90000"/>
        </a:lnSpc>
        <a:spcBef>
          <a:spcPct val="0"/>
        </a:spcBef>
        <a:spcAft>
          <a:spcPct val="0"/>
        </a:spcAft>
        <a:defRPr sz="4400">
          <a:solidFill>
            <a:schemeClr val="tx1"/>
          </a:solidFill>
          <a:latin typeface="Franklin Gothic Medium" panose="020B0603020102020204" pitchFamily="34" charset="0"/>
        </a:defRPr>
      </a:lvl5pPr>
      <a:lvl6pPr marL="457200" algn="l" rtl="0" fontAlgn="base">
        <a:lnSpc>
          <a:spcPct val="90000"/>
        </a:lnSpc>
        <a:spcBef>
          <a:spcPct val="0"/>
        </a:spcBef>
        <a:spcAft>
          <a:spcPct val="0"/>
        </a:spcAft>
        <a:defRPr sz="4400">
          <a:solidFill>
            <a:schemeClr val="tx1"/>
          </a:solidFill>
          <a:latin typeface="Franklin Gothic Medium" panose="020B0603020102020204" pitchFamily="34" charset="0"/>
        </a:defRPr>
      </a:lvl6pPr>
      <a:lvl7pPr marL="914400" algn="l" rtl="0" fontAlgn="base">
        <a:lnSpc>
          <a:spcPct val="90000"/>
        </a:lnSpc>
        <a:spcBef>
          <a:spcPct val="0"/>
        </a:spcBef>
        <a:spcAft>
          <a:spcPct val="0"/>
        </a:spcAft>
        <a:defRPr sz="4400">
          <a:solidFill>
            <a:schemeClr val="tx1"/>
          </a:solidFill>
          <a:latin typeface="Franklin Gothic Medium" panose="020B0603020102020204" pitchFamily="34" charset="0"/>
        </a:defRPr>
      </a:lvl7pPr>
      <a:lvl8pPr marL="1371600" algn="l" rtl="0" fontAlgn="base">
        <a:lnSpc>
          <a:spcPct val="90000"/>
        </a:lnSpc>
        <a:spcBef>
          <a:spcPct val="0"/>
        </a:spcBef>
        <a:spcAft>
          <a:spcPct val="0"/>
        </a:spcAft>
        <a:defRPr sz="4400">
          <a:solidFill>
            <a:schemeClr val="tx1"/>
          </a:solidFill>
          <a:latin typeface="Franklin Gothic Medium" panose="020B0603020102020204" pitchFamily="34" charset="0"/>
        </a:defRPr>
      </a:lvl8pPr>
      <a:lvl9pPr marL="1828800" algn="l" rtl="0" fontAlgn="base">
        <a:lnSpc>
          <a:spcPct val="90000"/>
        </a:lnSpc>
        <a:spcBef>
          <a:spcPct val="0"/>
        </a:spcBef>
        <a:spcAft>
          <a:spcPct val="0"/>
        </a:spcAft>
        <a:defRPr sz="4400">
          <a:solidFill>
            <a:schemeClr val="tx1"/>
          </a:solidFill>
          <a:latin typeface="Franklin Gothic Medium" panose="020B060302010202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Franklin Gothic Medium" panose="020B0603020102020204" pitchFamily="34" charset="0"/>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Franklin Gothic Medium" panose="020B0603020102020204" pitchFamily="34" charset="0"/>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Franklin Gothic Medium" panose="020B0603020102020204" pitchFamily="34" charset="0"/>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panose="020B0603020102020204" pitchFamily="34" charset="0"/>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9337431"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C112DA-B6CA-4C49-8993-1E516C45863D}" type="slidenum">
              <a:rPr lang="en-US" smtClean="0"/>
              <a:t>‹#›</a:t>
            </a:fld>
            <a:endParaRPr lang="en-US"/>
          </a:p>
        </p:txBody>
      </p:sp>
      <p:sp>
        <p:nvSpPr>
          <p:cNvPr id="7" name="Rectangle 6">
            <a:extLst>
              <a:ext uri="{FF2B5EF4-FFF2-40B4-BE49-F238E27FC236}">
                <a16:creationId xmlns:a16="http://schemas.microsoft.com/office/drawing/2014/main" id="{677552AF-DB28-6C46-9779-D99F67C813A4}"/>
              </a:ext>
            </a:extLst>
          </p:cNvPr>
          <p:cNvSpPr/>
          <p:nvPr userDrawn="1"/>
        </p:nvSpPr>
        <p:spPr>
          <a:xfrm>
            <a:off x="1469570" y="0"/>
            <a:ext cx="10722429" cy="1249314"/>
          </a:xfrm>
          <a:prstGeom prst="rect">
            <a:avLst/>
          </a:prstGeom>
          <a:solidFill>
            <a:srgbClr val="52B5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A25C0050-FD7D-734A-87F6-0D9536EEA196}"/>
              </a:ext>
            </a:extLst>
          </p:cNvPr>
          <p:cNvSpPr/>
          <p:nvPr userDrawn="1"/>
        </p:nvSpPr>
        <p:spPr>
          <a:xfrm>
            <a:off x="0" y="0"/>
            <a:ext cx="1469571" cy="1249314"/>
          </a:xfrm>
          <a:prstGeom prst="rect">
            <a:avLst/>
          </a:prstGeom>
          <a:solidFill>
            <a:srgbClr val="52B5E8">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Florida Department of Environmental Protection Logo">
            <a:extLst>
              <a:ext uri="{FF2B5EF4-FFF2-40B4-BE49-F238E27FC236}">
                <a16:creationId xmlns:a16="http://schemas.microsoft.com/office/drawing/2014/main" id="{40582B00-DE96-5D4B-85DA-208F756EA2D2}"/>
              </a:ext>
            </a:extLst>
          </p:cNvPr>
          <p:cNvPicPr>
            <a:picLocks noChangeAspect="1"/>
          </p:cNvPicPr>
          <p:nvPr userDrawn="1"/>
        </p:nvPicPr>
        <p:blipFill>
          <a:blip r:embed="rId26"/>
          <a:stretch>
            <a:fillRect/>
          </a:stretch>
        </p:blipFill>
        <p:spPr>
          <a:xfrm>
            <a:off x="203568" y="93439"/>
            <a:ext cx="1062435" cy="1062435"/>
          </a:xfrm>
          <a:prstGeom prst="rect">
            <a:avLst/>
          </a:prstGeom>
        </p:spPr>
      </p:pic>
    </p:spTree>
    <p:extLst>
      <p:ext uri="{BB962C8B-B14F-4D97-AF65-F5344CB8AC3E}">
        <p14:creationId xmlns:p14="http://schemas.microsoft.com/office/powerpoint/2010/main" val="2488102021"/>
      </p:ext>
    </p:extLst>
  </p:cSld>
  <p:clrMap bg1="lt1" tx1="dk1" bg2="lt2" tx2="dk2" accent1="accent1" accent2="accent2" accent3="accent3" accent4="accent4" accent5="accent5" accent6="accent6" hlink="hlink" folHlink="folHlink"/>
  <p:sldLayoutIdLst>
    <p:sldLayoutId id="2147483826" r:id="rId1"/>
    <p:sldLayoutId id="2147483827" r:id="rId2"/>
    <p:sldLayoutId id="2147483828" r:id="rId3"/>
    <p:sldLayoutId id="2147483829" r:id="rId4"/>
    <p:sldLayoutId id="2147483830" r:id="rId5"/>
    <p:sldLayoutId id="2147483831" r:id="rId6"/>
    <p:sldLayoutId id="2147483832" r:id="rId7"/>
    <p:sldLayoutId id="2147483833" r:id="rId8"/>
    <p:sldLayoutId id="2147483834" r:id="rId9"/>
    <p:sldLayoutId id="2147483835" r:id="rId10"/>
    <p:sldLayoutId id="2147483836" r:id="rId11"/>
    <p:sldLayoutId id="2147483837" r:id="rId12"/>
    <p:sldLayoutId id="2147483838" r:id="rId13"/>
    <p:sldLayoutId id="2147483839" r:id="rId14"/>
    <p:sldLayoutId id="2147483840" r:id="rId15"/>
    <p:sldLayoutId id="2147483841" r:id="rId16"/>
    <p:sldLayoutId id="2147483842" r:id="rId17"/>
    <p:sldLayoutId id="2147483843" r:id="rId18"/>
    <p:sldLayoutId id="2147483844" r:id="rId19"/>
    <p:sldLayoutId id="2147483845" r:id="rId20"/>
    <p:sldLayoutId id="2147483846" r:id="rId21"/>
    <p:sldLayoutId id="2147483847" r:id="rId22"/>
    <p:sldLayoutId id="2147483848" r:id="rId23"/>
    <p:sldLayoutId id="2147483849" r:id="rId2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6">
          <p15:clr>
            <a:srgbClr val="F26B43"/>
          </p15:clr>
        </p15:guide>
        <p15:guide id="2" orient="horz" pos="48">
          <p15:clr>
            <a:srgbClr val="F26B43"/>
          </p15:clr>
        </p15:guide>
        <p15:guide id="3" orient="horz" pos="4272">
          <p15:clr>
            <a:srgbClr val="F26B43"/>
          </p15:clr>
        </p15:guide>
        <p15:guide id="4" pos="758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8.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38.xml"/><Relationship Id="rId5" Type="http://schemas.openxmlformats.org/officeDocument/2006/relationships/image" Target="../media/image17.jpg"/><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image" Target="../media/image20.png"/><Relationship Id="rId5" Type="http://schemas.microsoft.com/office/2007/relationships/hdphoto" Target="../media/hdphoto1.wdp"/><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wdp"/><Relationship Id="rId2" Type="http://schemas.openxmlformats.org/officeDocument/2006/relationships/notesSlide" Target="../notesSlides/notesSlide10.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25.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38.xml"/><Relationship Id="rId5" Type="http://schemas.openxmlformats.org/officeDocument/2006/relationships/image" Target="../media/image30.jpeg"/><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hyperlink" Target="https://floridadep.gov/STAR" TargetMode="Externa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hyperlink" Target="https://fdep.maps.arcgis.com/apps/MapSeries/index.html?appid=5843ed77913441019e2f560352c9cbaa"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floridadep.gov/dear/dear/content/subscribe#BMAP" TargetMode="External"/><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43.jpeg"/><Relationship Id="rId4" Type="http://schemas.openxmlformats.org/officeDocument/2006/relationships/image" Target="../media/image42.svg"/></Relationships>
</file>

<file path=ppt/slides/_rels/slide3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6.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hyperlink" Target="https://floridadep.gov/dear/water-quality-restoration/content/basin-management-action-plans-bmaps" TargetMode="External"/><Relationship Id="rId7" Type="http://schemas.openxmlformats.org/officeDocument/2006/relationships/diagramColors" Target="../diagrams/colors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4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hyperlink" Target="mailto:Cori.Hermle@fdacs.gov" TargetMode="External"/><Relationship Id="rId2" Type="http://schemas.openxmlformats.org/officeDocument/2006/relationships/notesSlide" Target="../notesSlides/notesSlide36.xml"/><Relationship Id="rId1" Type="http://schemas.openxmlformats.org/officeDocument/2006/relationships/slideLayout" Target="../slideLayouts/slideLayout25.xml"/><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8.xml"/><Relationship Id="rId1" Type="http://schemas.openxmlformats.org/officeDocument/2006/relationships/slideLayout" Target="../slideLayouts/slideLayout25.xml"/></Relationships>
</file>

<file path=ppt/slides/_rels/slide47.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39.xml"/><Relationship Id="rId1" Type="http://schemas.openxmlformats.org/officeDocument/2006/relationships/slideLayout" Target="../slideLayouts/slideLayout26.xm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image" Target="../media/image60.jpeg"/><Relationship Id="rId3" Type="http://schemas.openxmlformats.org/officeDocument/2006/relationships/notesSlide" Target="../notesSlides/notesSlide40.xml"/><Relationship Id="rId7" Type="http://schemas.openxmlformats.org/officeDocument/2006/relationships/image" Target="../media/image54.png"/><Relationship Id="rId12" Type="http://schemas.openxmlformats.org/officeDocument/2006/relationships/image" Target="../media/image59.jpeg"/><Relationship Id="rId2" Type="http://schemas.openxmlformats.org/officeDocument/2006/relationships/slideLayout" Target="../slideLayouts/slideLayout28.xml"/><Relationship Id="rId1" Type="http://schemas.openxmlformats.org/officeDocument/2006/relationships/tags" Target="../tags/tag1.xml"/><Relationship Id="rId6" Type="http://schemas.openxmlformats.org/officeDocument/2006/relationships/image" Target="../media/image53.png"/><Relationship Id="rId11" Type="http://schemas.openxmlformats.org/officeDocument/2006/relationships/image" Target="../media/image58.emf"/><Relationship Id="rId5" Type="http://schemas.openxmlformats.org/officeDocument/2006/relationships/image" Target="../media/image52.png"/><Relationship Id="rId10" Type="http://schemas.openxmlformats.org/officeDocument/2006/relationships/image" Target="../media/image57.emf"/><Relationship Id="rId4" Type="http://schemas.openxmlformats.org/officeDocument/2006/relationships/image" Target="../media/image51.png"/><Relationship Id="rId9" Type="http://schemas.openxmlformats.org/officeDocument/2006/relationships/image" Target="../media/image56.jpeg"/><Relationship Id="rId1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1.xml"/><Relationship Id="rId1" Type="http://schemas.openxmlformats.org/officeDocument/2006/relationships/slideLayout" Target="../slideLayouts/slideLayout28.xml"/><Relationship Id="rId4" Type="http://schemas.openxmlformats.org/officeDocument/2006/relationships/image" Target="../media/image49.png"/></Relationships>
</file>

<file path=ppt/slides/_rels/slide5.xml.rels><?xml version="1.0" encoding="UTF-8" standalone="yes"?>
<Relationships xmlns="http://schemas.openxmlformats.org/package/2006/relationships"><Relationship Id="rId3" Type="http://schemas.openxmlformats.org/officeDocument/2006/relationships/hyperlink" Target="http://www.fsesci.com/"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hyperlink" Target="mailto:Jared.Searcy@floridadep.gov" TargetMode="External"/><Relationship Id="rId5" Type="http://schemas.openxmlformats.org/officeDocument/2006/relationships/hyperlink" Target="http://www.fsesci.com/newinstructor/" TargetMode="External"/><Relationship Id="rId4" Type="http://schemas.openxmlformats.org/officeDocument/2006/relationships/hyperlink" Target="http://www.fdepstormwaterclass.com/"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6.xml"/><Relationship Id="rId4" Type="http://schemas.openxmlformats.org/officeDocument/2006/relationships/hyperlink" Target="https://www.fdacs.gov/Agriculture-Industry/Water/Agricultural-Water-Supply-Planning?msclkid=1f49d937d16111ec854f7f08adcaed7c"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5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5.xml"/><Relationship Id="rId1" Type="http://schemas.openxmlformats.org/officeDocument/2006/relationships/slideLayout" Target="../slideLayouts/slideLayout25.xml"/><Relationship Id="rId4" Type="http://schemas.openxmlformats.org/officeDocument/2006/relationships/chart" Target="../charts/chart4.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6.xml"/><Relationship Id="rId1" Type="http://schemas.openxmlformats.org/officeDocument/2006/relationships/slideLayout" Target="../slideLayouts/slideLayout25.xml"/><Relationship Id="rId4" Type="http://schemas.openxmlformats.org/officeDocument/2006/relationships/chart" Target="../charts/chart5.xml"/></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5.xml"/><Relationship Id="rId1" Type="http://schemas.openxmlformats.org/officeDocument/2006/relationships/tags" Target="../tags/tag2.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notesSlide" Target="../notesSlides/notesSlide48.xml"/><Relationship Id="rId7" Type="http://schemas.openxmlformats.org/officeDocument/2006/relationships/hyperlink" Target="https://www.youtube.com/playlist?list=PLq87SXvqcr5-iKJAtQO5FlI_akdtA5Aki" TargetMode="External"/><Relationship Id="rId2" Type="http://schemas.openxmlformats.org/officeDocument/2006/relationships/slideLayout" Target="../slideLayouts/slideLayout25.xml"/><Relationship Id="rId1" Type="http://schemas.openxmlformats.org/officeDocument/2006/relationships/tags" Target="../tags/tag3.xml"/><Relationship Id="rId6" Type="http://schemas.openxmlformats.org/officeDocument/2006/relationships/image" Target="../media/image63.jpeg"/><Relationship Id="rId5" Type="http://schemas.openxmlformats.org/officeDocument/2006/relationships/hyperlink" Target="https://www.fdacs.gov/Agriculture-Industry/Water/Agricultural-Best-Management-Practices" TargetMode="External"/><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8" Type="http://schemas.openxmlformats.org/officeDocument/2006/relationships/image" Target="../media/image67.jpg"/><Relationship Id="rId3" Type="http://schemas.openxmlformats.org/officeDocument/2006/relationships/notesSlide" Target="../notesSlides/notesSlide49.xml"/><Relationship Id="rId7" Type="http://schemas.openxmlformats.org/officeDocument/2006/relationships/image" Target="../media/image66.jpeg"/><Relationship Id="rId2" Type="http://schemas.openxmlformats.org/officeDocument/2006/relationships/slideLayout" Target="../slideLayouts/slideLayout25.xml"/><Relationship Id="rId1" Type="http://schemas.openxmlformats.org/officeDocument/2006/relationships/tags" Target="../tags/tag4.xml"/><Relationship Id="rId6" Type="http://schemas.openxmlformats.org/officeDocument/2006/relationships/image" Target="../media/image65.jpeg"/><Relationship Id="rId5" Type="http://schemas.openxmlformats.org/officeDocument/2006/relationships/hyperlink" Target="https://www.fdacs.gov/Divisions-Offices/Agricultural-Water-Policy" TargetMode="External"/><Relationship Id="rId4" Type="http://schemas.openxmlformats.org/officeDocument/2006/relationships/image" Target="../media/image49.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hyperlink" Target="http://www.fdacs.gov/Divisions-Offices/Agricultural-Water-Policy" TargetMode="External"/><Relationship Id="rId2" Type="http://schemas.openxmlformats.org/officeDocument/2006/relationships/slideLayout" Target="../slideLayouts/slideLayout25.xml"/><Relationship Id="rId1" Type="http://schemas.openxmlformats.org/officeDocument/2006/relationships/tags" Target="../tags/tag5.xml"/><Relationship Id="rId6" Type="http://schemas.openxmlformats.org/officeDocument/2006/relationships/image" Target="../media/image49.png"/><Relationship Id="rId5" Type="http://schemas.openxmlformats.org/officeDocument/2006/relationships/hyperlink" Target="mailto:Corinne.Hermle@fdacs.gov" TargetMode="External"/><Relationship Id="rId4" Type="http://schemas.openxmlformats.org/officeDocument/2006/relationships/image" Target="../media/image68.png"/></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eg"/><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1.xml"/><Relationship Id="rId1" Type="http://schemas.openxmlformats.org/officeDocument/2006/relationships/slideLayout" Target="../slideLayouts/slideLayout71.xml"/><Relationship Id="rId4" Type="http://schemas.openxmlformats.org/officeDocument/2006/relationships/image" Target="../media/image7.png"/></Relationships>
</file>

<file path=ppt/slides/_rels/slide6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69.jpeg"/><Relationship Id="rId7" Type="http://schemas.openxmlformats.org/officeDocument/2006/relationships/diagramQuickStyle" Target="../diagrams/quickStyle2.xml"/><Relationship Id="rId2" Type="http://schemas.openxmlformats.org/officeDocument/2006/relationships/notesSlide" Target="../notesSlides/notesSlide52.xml"/><Relationship Id="rId1" Type="http://schemas.openxmlformats.org/officeDocument/2006/relationships/slideLayout" Target="../slideLayouts/slideLayout71.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png"/><Relationship Id="rId9" Type="http://schemas.microsoft.com/office/2007/relationships/diagramDrawing" Target="../diagrams/drawing2.xml"/></Relationships>
</file>

<file path=ppt/slides/_rels/slide6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3.xml"/><Relationship Id="rId1" Type="http://schemas.openxmlformats.org/officeDocument/2006/relationships/slideLayout" Target="../slideLayouts/slideLayout71.xml"/><Relationship Id="rId4" Type="http://schemas.openxmlformats.org/officeDocument/2006/relationships/image" Target="../media/image7.pn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eg"/><Relationship Id="rId1" Type="http://schemas.openxmlformats.org/officeDocument/2006/relationships/slideLayout" Target="../slideLayouts/slideLayout43.xml"/></Relationships>
</file>

<file path=ppt/slides/_rels/slide6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4.xml"/></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4.xml"/><Relationship Id="rId1" Type="http://schemas.openxmlformats.org/officeDocument/2006/relationships/slideLayout" Target="../slideLayouts/slideLayout93.xml"/><Relationship Id="rId5" Type="http://schemas.openxmlformats.org/officeDocument/2006/relationships/image" Target="../media/image72.jpeg"/><Relationship Id="rId4" Type="http://schemas.openxmlformats.org/officeDocument/2006/relationships/image" Target="../media/image71.jpeg"/></Relationships>
</file>

<file path=ppt/slides/_rels/slide66.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5.xml"/><Relationship Id="rId1" Type="http://schemas.openxmlformats.org/officeDocument/2006/relationships/slideLayout" Target="../slideLayouts/slideLayout93.xml"/><Relationship Id="rId4" Type="http://schemas.openxmlformats.org/officeDocument/2006/relationships/image" Target="../media/image74.jpe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3.xml"/></Relationships>
</file>

<file path=ppt/slides/_rels/slide68.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7.xml"/></Relationships>
</file>

<file path=ppt/slides/_rels/slide69.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7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7.xml"/><Relationship Id="rId1" Type="http://schemas.openxmlformats.org/officeDocument/2006/relationships/slideLayout" Target="../slideLayouts/slideLayout93.xml"/></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72.xml"/><Relationship Id="rId6" Type="http://schemas.openxmlformats.org/officeDocument/2006/relationships/hyperlink" Target="https://floridadep.gov/wra" TargetMode="External"/><Relationship Id="rId5" Type="http://schemas.openxmlformats.org/officeDocument/2006/relationships/hyperlink" Target="https://protectingfloridatogether.gov/state-action/grants-submissions" TargetMode="External"/><Relationship Id="rId4" Type="http://schemas.openxmlformats.org/officeDocument/2006/relationships/hyperlink" Target="mailto:Michael.Barr@FloridaDEP.gov"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16" descr="Image of dark colored water surrounded by trees">
            <a:extLst>
              <a:ext uri="{FF2B5EF4-FFF2-40B4-BE49-F238E27FC236}">
                <a16:creationId xmlns:a16="http://schemas.microsoft.com/office/drawing/2014/main" id="{8D0D92B0-5674-4FB4-B06E-84906F71DF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 y="0"/>
            <a:ext cx="12192000" cy="686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a:extLst>
              <a:ext uri="{FF2B5EF4-FFF2-40B4-BE49-F238E27FC236}">
                <a16:creationId xmlns:a16="http://schemas.microsoft.com/office/drawing/2014/main" id="{A925AA31-70F1-B140-9426-76A413101196}"/>
              </a:ext>
            </a:extLst>
          </p:cNvPr>
          <p:cNvSpPr/>
          <p:nvPr/>
        </p:nvSpPr>
        <p:spPr>
          <a:xfrm>
            <a:off x="887627" y="1847222"/>
            <a:ext cx="10416746" cy="4567981"/>
          </a:xfrm>
          <a:prstGeom prst="rect">
            <a:avLst/>
          </a:prstGeom>
          <a:solidFill>
            <a:srgbClr val="52B5E8">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lumMod val="75000"/>
                </a:schemeClr>
              </a:solidFill>
            </a:endParaRPr>
          </a:p>
        </p:txBody>
      </p:sp>
      <p:grpSp>
        <p:nvGrpSpPr>
          <p:cNvPr id="2" name="Group 1">
            <a:extLst>
              <a:ext uri="{FF2B5EF4-FFF2-40B4-BE49-F238E27FC236}">
                <a16:creationId xmlns:a16="http://schemas.microsoft.com/office/drawing/2014/main" id="{A75132E3-C54D-7C45-A661-8EC6D4150A55}"/>
              </a:ext>
            </a:extLst>
          </p:cNvPr>
          <p:cNvGrpSpPr/>
          <p:nvPr/>
        </p:nvGrpSpPr>
        <p:grpSpPr>
          <a:xfrm>
            <a:off x="1052385" y="2277671"/>
            <a:ext cx="9918357" cy="4137531"/>
            <a:chOff x="1136821" y="2399250"/>
            <a:chExt cx="9918357" cy="4137531"/>
          </a:xfrm>
        </p:grpSpPr>
        <p:grpSp>
          <p:nvGrpSpPr>
            <p:cNvPr id="4" name="Group 3">
              <a:extLst>
                <a:ext uri="{FF2B5EF4-FFF2-40B4-BE49-F238E27FC236}">
                  <a16:creationId xmlns:a16="http://schemas.microsoft.com/office/drawing/2014/main" id="{2288C5C9-BC35-C341-BAD3-547146EF8919}"/>
                </a:ext>
              </a:extLst>
            </p:cNvPr>
            <p:cNvGrpSpPr/>
            <p:nvPr/>
          </p:nvGrpSpPr>
          <p:grpSpPr>
            <a:xfrm>
              <a:off x="3682315" y="2399250"/>
              <a:ext cx="7372863" cy="4137531"/>
              <a:chOff x="5162224" y="1227964"/>
              <a:chExt cx="4190689" cy="3383491"/>
            </a:xfrm>
          </p:grpSpPr>
          <p:sp>
            <p:nvSpPr>
              <p:cNvPr id="5" name="TextBox 4">
                <a:extLst>
                  <a:ext uri="{FF2B5EF4-FFF2-40B4-BE49-F238E27FC236}">
                    <a16:creationId xmlns:a16="http://schemas.microsoft.com/office/drawing/2014/main" id="{4179DE2E-FC20-4E41-A5E0-A31FCC7F2E39}"/>
                  </a:ext>
                </a:extLst>
              </p:cNvPr>
              <p:cNvSpPr txBox="1"/>
              <p:nvPr/>
            </p:nvSpPr>
            <p:spPr>
              <a:xfrm>
                <a:off x="5162224" y="1227964"/>
                <a:ext cx="4190689" cy="1491240"/>
              </a:xfrm>
              <a:prstGeom prst="rect">
                <a:avLst/>
              </a:prstGeom>
              <a:noFill/>
            </p:spPr>
            <p:txBody>
              <a:bodyPr wrap="square" rtlCol="0">
                <a:spAutoFit/>
              </a:bodyPr>
              <a:lstStyle/>
              <a:p>
                <a:pPr>
                  <a:lnSpc>
                    <a:spcPts val="4500"/>
                  </a:lnSpc>
                </a:pPr>
                <a:r>
                  <a:rPr lang="en-US" sz="4500" b="1" dirty="0">
                    <a:solidFill>
                      <a:schemeClr val="bg1"/>
                    </a:solidFill>
                    <a:latin typeface="Arial" panose="020B0604020202020204" pitchFamily="34" charset="0"/>
                    <a:ea typeface="Verdana" panose="020B0604030504040204" pitchFamily="34" charset="0"/>
                    <a:cs typeface="Arial" panose="020B0604020202020204" pitchFamily="34" charset="0"/>
                  </a:rPr>
                  <a:t>Orange Creek Basin Management Action Plan (BMAP) Annual Meeting</a:t>
                </a:r>
              </a:p>
            </p:txBody>
          </p:sp>
          <p:sp>
            <p:nvSpPr>
              <p:cNvPr id="7" name="TextBox 6">
                <a:extLst>
                  <a:ext uri="{FF2B5EF4-FFF2-40B4-BE49-F238E27FC236}">
                    <a16:creationId xmlns:a16="http://schemas.microsoft.com/office/drawing/2014/main" id="{B6F30178-1174-AD49-AE26-BBEFFE40A5C8}"/>
                  </a:ext>
                </a:extLst>
              </p:cNvPr>
              <p:cNvSpPr txBox="1"/>
              <p:nvPr/>
            </p:nvSpPr>
            <p:spPr>
              <a:xfrm>
                <a:off x="5190319" y="3151676"/>
                <a:ext cx="4088897" cy="1459779"/>
              </a:xfrm>
              <a:prstGeom prst="rect">
                <a:avLst/>
              </a:prstGeom>
              <a:noFill/>
            </p:spPr>
            <p:txBody>
              <a:bodyPr wrap="square" rtlCol="0">
                <a:spAutoFit/>
              </a:bodyPr>
              <a:lstStyle/>
              <a:p>
                <a:pPr algn="r"/>
                <a:r>
                  <a:rPr lang="en-US" sz="2000" b="1" dirty="0">
                    <a:solidFill>
                      <a:schemeClr val="bg1"/>
                    </a:solidFill>
                    <a:latin typeface="Arial" panose="020B0604020202020204" pitchFamily="34" charset="0"/>
                    <a:cs typeface="Arial" panose="020B0604020202020204" pitchFamily="34" charset="0"/>
                  </a:rPr>
                  <a:t>Jessica Fetgatter</a:t>
                </a:r>
              </a:p>
              <a:p>
                <a:pPr algn="r"/>
                <a:r>
                  <a:rPr lang="en-US" dirty="0">
                    <a:solidFill>
                      <a:schemeClr val="bg1"/>
                    </a:solidFill>
                    <a:latin typeface="Arial" panose="020B0604020202020204" pitchFamily="34" charset="0"/>
                    <a:cs typeface="Arial" panose="020B0604020202020204" pitchFamily="34" charset="0"/>
                  </a:rPr>
                  <a:t>Division of Environmental Assessment and Restoration</a:t>
                </a:r>
              </a:p>
              <a:p>
                <a:pPr algn="r"/>
                <a:r>
                  <a:rPr lang="en-US" dirty="0">
                    <a:solidFill>
                      <a:schemeClr val="bg1"/>
                    </a:solidFill>
                    <a:latin typeface="Arial" panose="020B0604020202020204" pitchFamily="34" charset="0"/>
                    <a:cs typeface="Arial" panose="020B0604020202020204" pitchFamily="34" charset="0"/>
                  </a:rPr>
                  <a:t>Florida Department of Environmental Protection</a:t>
                </a:r>
              </a:p>
              <a:p>
                <a:pPr algn="r"/>
                <a:endParaRPr lang="en-US" dirty="0">
                  <a:solidFill>
                    <a:schemeClr val="bg1"/>
                  </a:solidFill>
                  <a:latin typeface="Arial" panose="020B0604020202020204" pitchFamily="34" charset="0"/>
                  <a:cs typeface="Arial" panose="020B0604020202020204" pitchFamily="34" charset="0"/>
                </a:endParaRPr>
              </a:p>
              <a:p>
                <a:pPr algn="r"/>
                <a:r>
                  <a:rPr lang="en-US" dirty="0" err="1">
                    <a:solidFill>
                      <a:schemeClr val="bg1"/>
                    </a:solidFill>
                    <a:latin typeface="Arial" panose="020B0604020202020204" pitchFamily="34" charset="0"/>
                    <a:cs typeface="Arial" panose="020B0604020202020204" pitchFamily="34" charset="0"/>
                  </a:rPr>
                  <a:t>GoTo</a:t>
                </a:r>
                <a:r>
                  <a:rPr lang="en-US" dirty="0">
                    <a:solidFill>
                      <a:schemeClr val="bg1"/>
                    </a:solidFill>
                    <a:latin typeface="Arial" panose="020B0604020202020204" pitchFamily="34" charset="0"/>
                    <a:cs typeface="Arial" panose="020B0604020202020204" pitchFamily="34" charset="0"/>
                  </a:rPr>
                  <a:t> Webinar| June 27,2023</a:t>
                </a:r>
              </a:p>
              <a:p>
                <a:endParaRPr lang="en-US" dirty="0"/>
              </a:p>
            </p:txBody>
          </p:sp>
        </p:grpSp>
        <p:pic>
          <p:nvPicPr>
            <p:cNvPr id="9" name="Picture 8" descr="Florida Department of Environmental Protection Logo">
              <a:extLst>
                <a:ext uri="{FF2B5EF4-FFF2-40B4-BE49-F238E27FC236}">
                  <a16:creationId xmlns:a16="http://schemas.microsoft.com/office/drawing/2014/main" id="{6EFACE86-3E6D-8B48-8858-F6F4EF9FDD0A}"/>
                </a:ext>
              </a:extLst>
            </p:cNvPr>
            <p:cNvPicPr>
              <a:picLocks noChangeAspect="1"/>
            </p:cNvPicPr>
            <p:nvPr/>
          </p:nvPicPr>
          <p:blipFill>
            <a:blip r:embed="rId4"/>
            <a:stretch>
              <a:fillRect/>
            </a:stretch>
          </p:blipFill>
          <p:spPr>
            <a:xfrm>
              <a:off x="1136821" y="2663644"/>
              <a:ext cx="2316129" cy="2316129"/>
            </a:xfrm>
            <a:prstGeom prst="rect">
              <a:avLst/>
            </a:prstGeom>
          </p:spPr>
        </p:pic>
      </p:grpSp>
    </p:spTree>
    <p:extLst>
      <p:ext uri="{BB962C8B-B14F-4D97-AF65-F5344CB8AC3E}">
        <p14:creationId xmlns:p14="http://schemas.microsoft.com/office/powerpoint/2010/main" val="3653901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D675ED5E-B2A0-42B0-E1D4-5470181E16B6}"/>
              </a:ext>
            </a:extLst>
          </p:cNvPr>
          <p:cNvSpPr txBox="1">
            <a:spLocks/>
          </p:cNvSpPr>
          <p:nvPr/>
        </p:nvSpPr>
        <p:spPr>
          <a:xfrm>
            <a:off x="1391349" y="6400800"/>
            <a:ext cx="9753600" cy="914400"/>
          </a:xfrm>
          <a:prstGeom prst="rect">
            <a:avLst/>
          </a:prstGeom>
        </p:spPr>
        <p:txBody>
          <a:bodyPr/>
          <a:lstStyle>
            <a:lvl1pPr algn="ctr" defTabSz="914400" rtl="0" eaLnBrk="1" latinLnBrk="0" hangingPunct="1">
              <a:spcBef>
                <a:spcPct val="0"/>
              </a:spcBef>
              <a:buNone/>
              <a:defRPr sz="36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Black" pitchFamily="34" charset="0"/>
                <a:ea typeface="+mj-ea"/>
                <a:cs typeface="+mj-cs"/>
              </a:rPr>
              <a:t>Dotted lines represent TMDL with respective lakes by color</a:t>
            </a:r>
          </a:p>
        </p:txBody>
      </p:sp>
      <p:sp>
        <p:nvSpPr>
          <p:cNvPr id="4" name="Title 3">
            <a:extLst>
              <a:ext uri="{FF2B5EF4-FFF2-40B4-BE49-F238E27FC236}">
                <a16:creationId xmlns:a16="http://schemas.microsoft.com/office/drawing/2014/main" id="{DB3FA6B7-B8DD-DEF6-3F34-633F826612E1}"/>
              </a:ext>
            </a:extLst>
          </p:cNvPr>
          <p:cNvSpPr txBox="1">
            <a:spLocks/>
          </p:cNvSpPr>
          <p:nvPr/>
        </p:nvSpPr>
        <p:spPr>
          <a:xfrm>
            <a:off x="1139953" y="-3486"/>
            <a:ext cx="9753600" cy="914400"/>
          </a:xfrm>
          <a:prstGeom prst="rect">
            <a:avLst/>
          </a:prstGeom>
        </p:spPr>
        <p:txBody>
          <a:bodyPr/>
          <a:lstStyle>
            <a:lvl1pPr algn="ctr" defTabSz="914400" rtl="0" eaLnBrk="1" latinLnBrk="0" hangingPunct="1">
              <a:spcBef>
                <a:spcPct val="0"/>
              </a:spcBef>
              <a:buNone/>
              <a:defRPr sz="36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Black" pitchFamily="34" charset="0"/>
                <a:ea typeface="+mj-ea"/>
                <a:cs typeface="+mj-cs"/>
              </a:rPr>
              <a:t>Total Nitrogen</a:t>
            </a:r>
          </a:p>
        </p:txBody>
      </p:sp>
      <p:grpSp>
        <p:nvGrpSpPr>
          <p:cNvPr id="19" name="Group 18">
            <a:extLst>
              <a:ext uri="{FF2B5EF4-FFF2-40B4-BE49-F238E27FC236}">
                <a16:creationId xmlns:a16="http://schemas.microsoft.com/office/drawing/2014/main" id="{E9AEEFCB-1373-86DC-1882-B745782301B8}"/>
              </a:ext>
            </a:extLst>
          </p:cNvPr>
          <p:cNvGrpSpPr/>
          <p:nvPr/>
        </p:nvGrpSpPr>
        <p:grpSpPr>
          <a:xfrm>
            <a:off x="986638" y="616788"/>
            <a:ext cx="10158311" cy="5624424"/>
            <a:chOff x="986638" y="616788"/>
            <a:chExt cx="10158311" cy="5624424"/>
          </a:xfrm>
        </p:grpSpPr>
        <p:pic>
          <p:nvPicPr>
            <p:cNvPr id="11" name="Picture 10">
              <a:extLst>
                <a:ext uri="{FF2B5EF4-FFF2-40B4-BE49-F238E27FC236}">
                  <a16:creationId xmlns:a16="http://schemas.microsoft.com/office/drawing/2014/main" id="{ABB01460-1903-7F84-C724-6C39FC54494D}"/>
                </a:ext>
              </a:extLst>
            </p:cNvPr>
            <p:cNvPicPr>
              <a:picLocks noChangeAspect="1"/>
            </p:cNvPicPr>
            <p:nvPr/>
          </p:nvPicPr>
          <p:blipFill>
            <a:blip r:embed="rId3"/>
            <a:stretch>
              <a:fillRect/>
            </a:stretch>
          </p:blipFill>
          <p:spPr>
            <a:xfrm>
              <a:off x="986638" y="616788"/>
              <a:ext cx="10158311" cy="5624424"/>
            </a:xfrm>
            <a:prstGeom prst="rect">
              <a:avLst/>
            </a:prstGeom>
          </p:spPr>
        </p:pic>
        <p:cxnSp>
          <p:nvCxnSpPr>
            <p:cNvPr id="13" name="Straight Connector 12">
              <a:extLst>
                <a:ext uri="{FF2B5EF4-FFF2-40B4-BE49-F238E27FC236}">
                  <a16:creationId xmlns:a16="http://schemas.microsoft.com/office/drawing/2014/main" id="{75597E33-F035-2904-FA5D-7B663E6E7B5E}"/>
                </a:ext>
              </a:extLst>
            </p:cNvPr>
            <p:cNvCxnSpPr>
              <a:cxnSpLocks/>
            </p:cNvCxnSpPr>
            <p:nvPr/>
          </p:nvCxnSpPr>
          <p:spPr>
            <a:xfrm>
              <a:off x="2517168" y="4309708"/>
              <a:ext cx="8219326" cy="0"/>
            </a:xfrm>
            <a:prstGeom prst="line">
              <a:avLst/>
            </a:prstGeom>
            <a:ln w="317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B98CB67-F0D7-42D6-B13C-B005957B9E6D}"/>
                </a:ext>
              </a:extLst>
            </p:cNvPr>
            <p:cNvCxnSpPr>
              <a:cxnSpLocks/>
            </p:cNvCxnSpPr>
            <p:nvPr/>
          </p:nvCxnSpPr>
          <p:spPr>
            <a:xfrm>
              <a:off x="2517168" y="4405300"/>
              <a:ext cx="8376385" cy="0"/>
            </a:xfrm>
            <a:prstGeom prst="line">
              <a:avLst/>
            </a:prstGeom>
            <a:ln w="31750">
              <a:solidFill>
                <a:schemeClr val="accent1"/>
              </a:solidFill>
              <a:prstDash val="dash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8910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3">
            <a:extLst>
              <a:ext uri="{FF2B5EF4-FFF2-40B4-BE49-F238E27FC236}">
                <a16:creationId xmlns:a16="http://schemas.microsoft.com/office/drawing/2014/main" id="{4DA66E69-4BA4-F892-28EE-B2E2CE0DF8D7}"/>
              </a:ext>
            </a:extLst>
          </p:cNvPr>
          <p:cNvSpPr txBox="1">
            <a:spLocks/>
          </p:cNvSpPr>
          <p:nvPr/>
        </p:nvSpPr>
        <p:spPr>
          <a:xfrm>
            <a:off x="1139953" y="-3486"/>
            <a:ext cx="9753600" cy="914400"/>
          </a:xfrm>
          <a:prstGeom prst="rect">
            <a:avLst/>
          </a:prstGeom>
        </p:spPr>
        <p:txBody>
          <a:bodyPr/>
          <a:lstStyle>
            <a:lvl1pPr algn="ctr" defTabSz="914400" rtl="0" eaLnBrk="1" latinLnBrk="0" hangingPunct="1">
              <a:spcBef>
                <a:spcPct val="0"/>
              </a:spcBef>
              <a:buNone/>
              <a:defRPr sz="36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Black" pitchFamily="34" charset="0"/>
                <a:ea typeface="+mj-ea"/>
                <a:cs typeface="+mj-cs"/>
              </a:rPr>
              <a:t>Total Phosphorus</a:t>
            </a:r>
          </a:p>
        </p:txBody>
      </p:sp>
      <p:sp>
        <p:nvSpPr>
          <p:cNvPr id="21" name="Title 3">
            <a:extLst>
              <a:ext uri="{FF2B5EF4-FFF2-40B4-BE49-F238E27FC236}">
                <a16:creationId xmlns:a16="http://schemas.microsoft.com/office/drawing/2014/main" id="{37DAB5C0-4D5B-40CC-C93F-BE727E8EDDA8}"/>
              </a:ext>
            </a:extLst>
          </p:cNvPr>
          <p:cNvSpPr txBox="1">
            <a:spLocks/>
          </p:cNvSpPr>
          <p:nvPr/>
        </p:nvSpPr>
        <p:spPr>
          <a:xfrm>
            <a:off x="1329704" y="6302127"/>
            <a:ext cx="9753600" cy="914400"/>
          </a:xfrm>
          <a:prstGeom prst="rect">
            <a:avLst/>
          </a:prstGeom>
        </p:spPr>
        <p:txBody>
          <a:bodyPr/>
          <a:lstStyle>
            <a:lvl1pPr algn="ctr" defTabSz="914400" rtl="0" eaLnBrk="1" latinLnBrk="0" hangingPunct="1">
              <a:spcBef>
                <a:spcPct val="0"/>
              </a:spcBef>
              <a:buNone/>
              <a:defRPr sz="36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Black" pitchFamily="34" charset="0"/>
                <a:ea typeface="+mj-ea"/>
                <a:cs typeface="+mj-cs"/>
              </a:rPr>
              <a:t>Dotted lines represent TMDL with respective lakes by color</a:t>
            </a:r>
          </a:p>
        </p:txBody>
      </p:sp>
      <p:grpSp>
        <p:nvGrpSpPr>
          <p:cNvPr id="8" name="Group 7">
            <a:extLst>
              <a:ext uri="{FF2B5EF4-FFF2-40B4-BE49-F238E27FC236}">
                <a16:creationId xmlns:a16="http://schemas.microsoft.com/office/drawing/2014/main" id="{FE59566B-43DE-099C-CFCE-7B3B980764D2}"/>
              </a:ext>
            </a:extLst>
          </p:cNvPr>
          <p:cNvGrpSpPr/>
          <p:nvPr/>
        </p:nvGrpSpPr>
        <p:grpSpPr>
          <a:xfrm>
            <a:off x="868945" y="663763"/>
            <a:ext cx="9873960" cy="5530473"/>
            <a:chOff x="930590" y="551804"/>
            <a:chExt cx="9873960" cy="5530473"/>
          </a:xfrm>
        </p:grpSpPr>
        <p:pic>
          <p:nvPicPr>
            <p:cNvPr id="3" name="Picture 2">
              <a:extLst>
                <a:ext uri="{FF2B5EF4-FFF2-40B4-BE49-F238E27FC236}">
                  <a16:creationId xmlns:a16="http://schemas.microsoft.com/office/drawing/2014/main" id="{7E46BA54-2F40-1AE8-5386-E4643E301F96}"/>
                </a:ext>
              </a:extLst>
            </p:cNvPr>
            <p:cNvPicPr>
              <a:picLocks noChangeAspect="1"/>
            </p:cNvPicPr>
            <p:nvPr/>
          </p:nvPicPr>
          <p:blipFill>
            <a:blip r:embed="rId2"/>
            <a:stretch>
              <a:fillRect/>
            </a:stretch>
          </p:blipFill>
          <p:spPr>
            <a:xfrm>
              <a:off x="930590" y="551804"/>
              <a:ext cx="9873960" cy="5530473"/>
            </a:xfrm>
            <a:prstGeom prst="rect">
              <a:avLst/>
            </a:prstGeom>
          </p:spPr>
        </p:pic>
        <p:cxnSp>
          <p:nvCxnSpPr>
            <p:cNvPr id="5" name="Straight Connector 4">
              <a:extLst>
                <a:ext uri="{FF2B5EF4-FFF2-40B4-BE49-F238E27FC236}">
                  <a16:creationId xmlns:a16="http://schemas.microsoft.com/office/drawing/2014/main" id="{890B0832-9EA5-89CD-3F23-D4F858BD1E05}"/>
                </a:ext>
              </a:extLst>
            </p:cNvPr>
            <p:cNvCxnSpPr/>
            <p:nvPr/>
          </p:nvCxnSpPr>
          <p:spPr>
            <a:xfrm>
              <a:off x="2578813" y="4407614"/>
              <a:ext cx="7983020" cy="0"/>
            </a:xfrm>
            <a:prstGeom prst="line">
              <a:avLst/>
            </a:prstGeom>
            <a:ln w="31750">
              <a:prstDash val="dash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A0CDC918-DC35-44DF-4C5E-FBEACC189B2F}"/>
                </a:ext>
              </a:extLst>
            </p:cNvPr>
            <p:cNvCxnSpPr/>
            <p:nvPr/>
          </p:nvCxnSpPr>
          <p:spPr>
            <a:xfrm>
              <a:off x="2578813" y="4661799"/>
              <a:ext cx="7983020" cy="0"/>
            </a:xfrm>
            <a:prstGeom prst="line">
              <a:avLst/>
            </a:prstGeom>
            <a:ln w="31750">
              <a:solidFill>
                <a:schemeClr val="accent2"/>
              </a:solidFill>
              <a:prstDash val="dash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7EE4B7F-F218-9617-858A-E153CEB00590}"/>
                </a:ext>
              </a:extLst>
            </p:cNvPr>
            <p:cNvCxnSpPr/>
            <p:nvPr/>
          </p:nvCxnSpPr>
          <p:spPr>
            <a:xfrm>
              <a:off x="2578813" y="4495223"/>
              <a:ext cx="7983020" cy="0"/>
            </a:xfrm>
            <a:prstGeom prst="line">
              <a:avLst/>
            </a:prstGeom>
            <a:ln w="317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458551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576DCD28-4F7F-4DBA-6CDE-653F7E43AAF6}"/>
              </a:ext>
            </a:extLst>
          </p:cNvPr>
          <p:cNvSpPr txBox="1">
            <a:spLocks/>
          </p:cNvSpPr>
          <p:nvPr/>
        </p:nvSpPr>
        <p:spPr>
          <a:xfrm>
            <a:off x="990600" y="-1906"/>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rial Black" pitchFamily="34" charset="0"/>
                <a:ea typeface="+mj-ea"/>
                <a:cs typeface="+mj-cs"/>
              </a:rPr>
              <a:t>Chlorophyll-</a:t>
            </a:r>
            <a:r>
              <a:rPr kumimoji="0" lang="en-US" sz="3600" b="0" i="1"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rial Black" pitchFamily="34" charset="0"/>
                <a:ea typeface="+mj-ea"/>
                <a:cs typeface="+mj-cs"/>
              </a:rPr>
              <a:t>a</a:t>
            </a:r>
          </a:p>
        </p:txBody>
      </p:sp>
      <p:sp>
        <p:nvSpPr>
          <p:cNvPr id="9" name="Title 3">
            <a:extLst>
              <a:ext uri="{FF2B5EF4-FFF2-40B4-BE49-F238E27FC236}">
                <a16:creationId xmlns:a16="http://schemas.microsoft.com/office/drawing/2014/main" id="{FAF0ECCC-704A-6945-C62D-2344957CFC4D}"/>
              </a:ext>
            </a:extLst>
          </p:cNvPr>
          <p:cNvSpPr txBox="1">
            <a:spLocks/>
          </p:cNvSpPr>
          <p:nvPr/>
        </p:nvSpPr>
        <p:spPr>
          <a:xfrm>
            <a:off x="1329704" y="6302127"/>
            <a:ext cx="9753600" cy="389255"/>
          </a:xfrm>
          <a:prstGeom prst="rect">
            <a:avLst/>
          </a:prstGeom>
        </p:spPr>
        <p:txBody>
          <a:bodyPr/>
          <a:lstStyle>
            <a:lvl1pPr algn="ctr" defTabSz="914400" rtl="0" eaLnBrk="1" latinLnBrk="0" hangingPunct="1">
              <a:spcBef>
                <a:spcPct val="0"/>
              </a:spcBef>
              <a:buNone/>
              <a:defRPr sz="36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Arial Black" pitchFamily="34" charset="0"/>
                <a:ea typeface="+mj-ea"/>
                <a:cs typeface="+mj-cs"/>
              </a:rPr>
              <a:t>Dotted lines represent TMDL with respective lakes by color</a:t>
            </a:r>
          </a:p>
        </p:txBody>
      </p:sp>
      <p:grpSp>
        <p:nvGrpSpPr>
          <p:cNvPr id="21" name="Group 20">
            <a:extLst>
              <a:ext uri="{FF2B5EF4-FFF2-40B4-BE49-F238E27FC236}">
                <a16:creationId xmlns:a16="http://schemas.microsoft.com/office/drawing/2014/main" id="{4C83B958-876C-EB9A-0A7E-82BEA3DF18D6}"/>
              </a:ext>
            </a:extLst>
          </p:cNvPr>
          <p:cNvGrpSpPr/>
          <p:nvPr/>
        </p:nvGrpSpPr>
        <p:grpSpPr>
          <a:xfrm>
            <a:off x="863030" y="588003"/>
            <a:ext cx="10126061" cy="5681993"/>
            <a:chOff x="863030" y="588003"/>
            <a:chExt cx="10126061" cy="5681993"/>
          </a:xfrm>
        </p:grpSpPr>
        <p:pic>
          <p:nvPicPr>
            <p:cNvPr id="2" name="Picture 1">
              <a:extLst>
                <a:ext uri="{FF2B5EF4-FFF2-40B4-BE49-F238E27FC236}">
                  <a16:creationId xmlns:a16="http://schemas.microsoft.com/office/drawing/2014/main" id="{7A2ADA5E-02C0-FB4F-A328-88B2327CBC28}"/>
                </a:ext>
              </a:extLst>
            </p:cNvPr>
            <p:cNvPicPr>
              <a:picLocks noChangeAspect="1"/>
            </p:cNvPicPr>
            <p:nvPr/>
          </p:nvPicPr>
          <p:blipFill>
            <a:blip r:embed="rId2"/>
            <a:stretch>
              <a:fillRect/>
            </a:stretch>
          </p:blipFill>
          <p:spPr>
            <a:xfrm>
              <a:off x="863030" y="588003"/>
              <a:ext cx="10126061" cy="5681993"/>
            </a:xfrm>
            <a:prstGeom prst="rect">
              <a:avLst/>
            </a:prstGeom>
          </p:spPr>
        </p:pic>
        <p:cxnSp>
          <p:nvCxnSpPr>
            <p:cNvPr id="10" name="Straight Connector 9">
              <a:extLst>
                <a:ext uri="{FF2B5EF4-FFF2-40B4-BE49-F238E27FC236}">
                  <a16:creationId xmlns:a16="http://schemas.microsoft.com/office/drawing/2014/main" id="{F2E4AC25-02B3-6DC9-DE77-27618331150F}"/>
                </a:ext>
              </a:extLst>
            </p:cNvPr>
            <p:cNvCxnSpPr>
              <a:cxnSpLocks/>
            </p:cNvCxnSpPr>
            <p:nvPr/>
          </p:nvCxnSpPr>
          <p:spPr>
            <a:xfrm>
              <a:off x="2207659" y="4738807"/>
              <a:ext cx="8536541" cy="0"/>
            </a:xfrm>
            <a:prstGeom prst="line">
              <a:avLst/>
            </a:prstGeom>
            <a:ln w="31750">
              <a:solidFill>
                <a:schemeClr val="accent2"/>
              </a:solidFill>
              <a:prstDash val="dash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050CDF5-A1CA-DB2D-E4EB-36EAE8B206E4}"/>
                </a:ext>
              </a:extLst>
            </p:cNvPr>
            <p:cNvCxnSpPr>
              <a:cxnSpLocks/>
            </p:cNvCxnSpPr>
            <p:nvPr/>
          </p:nvCxnSpPr>
          <p:spPr>
            <a:xfrm>
              <a:off x="2239766" y="4628207"/>
              <a:ext cx="8424809" cy="0"/>
            </a:xfrm>
            <a:prstGeom prst="line">
              <a:avLst/>
            </a:prstGeom>
            <a:ln w="317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98B6CFE-D442-E880-A194-EF90E959203C}"/>
                </a:ext>
              </a:extLst>
            </p:cNvPr>
            <p:cNvCxnSpPr>
              <a:cxnSpLocks/>
            </p:cNvCxnSpPr>
            <p:nvPr/>
          </p:nvCxnSpPr>
          <p:spPr>
            <a:xfrm>
              <a:off x="2239766" y="4297722"/>
              <a:ext cx="8504434" cy="0"/>
            </a:xfrm>
            <a:prstGeom prst="line">
              <a:avLst/>
            </a:prstGeom>
            <a:ln w="31750">
              <a:solidFill>
                <a:schemeClr val="accent1"/>
              </a:solidFill>
              <a:prstDash val="dashDot"/>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13385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CAFE9-15AF-2ACF-0ADB-64BF123A0BE8}"/>
              </a:ext>
            </a:extLst>
          </p:cNvPr>
          <p:cNvSpPr>
            <a:spLocks noGrp="1"/>
          </p:cNvSpPr>
          <p:nvPr>
            <p:ph type="title"/>
          </p:nvPr>
        </p:nvSpPr>
        <p:spPr>
          <a:xfrm>
            <a:off x="1489779" y="0"/>
            <a:ext cx="11506200" cy="1325563"/>
          </a:xfrm>
        </p:spPr>
        <p:txBody>
          <a:bodyPr/>
          <a:lstStyle/>
          <a:p>
            <a:r>
              <a:rPr lang="en-US" dirty="0"/>
              <a:t>Spikes in Nutrients and Low Rainfall</a:t>
            </a:r>
          </a:p>
        </p:txBody>
      </p:sp>
      <p:pic>
        <p:nvPicPr>
          <p:cNvPr id="3" name="Picture 2">
            <a:extLst>
              <a:ext uri="{FF2B5EF4-FFF2-40B4-BE49-F238E27FC236}">
                <a16:creationId xmlns:a16="http://schemas.microsoft.com/office/drawing/2014/main" id="{01B6FCD7-F13F-1EC2-1D55-F3383F09067E}"/>
              </a:ext>
            </a:extLst>
          </p:cNvPr>
          <p:cNvPicPr>
            <a:picLocks noChangeAspect="1"/>
          </p:cNvPicPr>
          <p:nvPr/>
        </p:nvPicPr>
        <p:blipFill>
          <a:blip r:embed="rId3"/>
          <a:stretch>
            <a:fillRect/>
          </a:stretch>
        </p:blipFill>
        <p:spPr>
          <a:xfrm>
            <a:off x="6131150" y="1551648"/>
            <a:ext cx="6060850" cy="3750068"/>
          </a:xfrm>
          <a:prstGeom prst="rect">
            <a:avLst/>
          </a:prstGeom>
        </p:spPr>
      </p:pic>
      <p:grpSp>
        <p:nvGrpSpPr>
          <p:cNvPr id="4" name="Group 3">
            <a:extLst>
              <a:ext uri="{FF2B5EF4-FFF2-40B4-BE49-F238E27FC236}">
                <a16:creationId xmlns:a16="http://schemas.microsoft.com/office/drawing/2014/main" id="{A1C2A411-EDF6-5F41-213E-E4EA7B706AB7}"/>
              </a:ext>
            </a:extLst>
          </p:cNvPr>
          <p:cNvGrpSpPr/>
          <p:nvPr/>
        </p:nvGrpSpPr>
        <p:grpSpPr>
          <a:xfrm>
            <a:off x="0" y="1553966"/>
            <a:ext cx="6131150" cy="3750069"/>
            <a:chOff x="930590" y="551804"/>
            <a:chExt cx="9873960" cy="5530473"/>
          </a:xfrm>
        </p:grpSpPr>
        <p:pic>
          <p:nvPicPr>
            <p:cNvPr id="5" name="Picture 4">
              <a:extLst>
                <a:ext uri="{FF2B5EF4-FFF2-40B4-BE49-F238E27FC236}">
                  <a16:creationId xmlns:a16="http://schemas.microsoft.com/office/drawing/2014/main" id="{0B83E92C-D823-1389-4673-572ED3385189}"/>
                </a:ext>
              </a:extLst>
            </p:cNvPr>
            <p:cNvPicPr>
              <a:picLocks noChangeAspect="1"/>
            </p:cNvPicPr>
            <p:nvPr/>
          </p:nvPicPr>
          <p:blipFill>
            <a:blip r:embed="rId4"/>
            <a:stretch>
              <a:fillRect/>
            </a:stretch>
          </p:blipFill>
          <p:spPr>
            <a:xfrm>
              <a:off x="930590" y="551804"/>
              <a:ext cx="9873960" cy="5530473"/>
            </a:xfrm>
            <a:prstGeom prst="rect">
              <a:avLst/>
            </a:prstGeom>
          </p:spPr>
        </p:pic>
        <p:cxnSp>
          <p:nvCxnSpPr>
            <p:cNvPr id="6" name="Straight Connector 5">
              <a:extLst>
                <a:ext uri="{FF2B5EF4-FFF2-40B4-BE49-F238E27FC236}">
                  <a16:creationId xmlns:a16="http://schemas.microsoft.com/office/drawing/2014/main" id="{9297A205-7A36-136A-6A22-ABD40B2A79E2}"/>
                </a:ext>
              </a:extLst>
            </p:cNvPr>
            <p:cNvCxnSpPr/>
            <p:nvPr/>
          </p:nvCxnSpPr>
          <p:spPr>
            <a:xfrm>
              <a:off x="2578813" y="4407614"/>
              <a:ext cx="7983020" cy="0"/>
            </a:xfrm>
            <a:prstGeom prst="line">
              <a:avLst/>
            </a:prstGeom>
            <a:ln w="31750">
              <a:prstDash val="dashDot"/>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AB5292B-623C-4821-037A-271AED0F076D}"/>
                </a:ext>
              </a:extLst>
            </p:cNvPr>
            <p:cNvCxnSpPr/>
            <p:nvPr/>
          </p:nvCxnSpPr>
          <p:spPr>
            <a:xfrm>
              <a:off x="2578813" y="4661799"/>
              <a:ext cx="7983020" cy="0"/>
            </a:xfrm>
            <a:prstGeom prst="line">
              <a:avLst/>
            </a:prstGeom>
            <a:ln w="31750">
              <a:solidFill>
                <a:schemeClr val="accent2"/>
              </a:solidFill>
              <a:prstDash val="dash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C4E1D94-5B4D-5DCA-0B45-5DC2FB97E479}"/>
                </a:ext>
              </a:extLst>
            </p:cNvPr>
            <p:cNvCxnSpPr/>
            <p:nvPr/>
          </p:nvCxnSpPr>
          <p:spPr>
            <a:xfrm>
              <a:off x="2578813" y="4495223"/>
              <a:ext cx="7983020" cy="0"/>
            </a:xfrm>
            <a:prstGeom prst="line">
              <a:avLst/>
            </a:prstGeom>
            <a:ln w="31750">
              <a:solidFill>
                <a:schemeClr val="accent3"/>
              </a:solidFill>
              <a:prstDash val="dashDot"/>
            </a:ln>
          </p:spPr>
          <p:style>
            <a:lnRef idx="1">
              <a:schemeClr val="accent1"/>
            </a:lnRef>
            <a:fillRef idx="0">
              <a:schemeClr val="accent1"/>
            </a:fillRef>
            <a:effectRef idx="0">
              <a:schemeClr val="accent1"/>
            </a:effectRef>
            <a:fontRef idx="minor">
              <a:schemeClr val="tx1"/>
            </a:fontRef>
          </p:style>
        </p:cxnSp>
      </p:grpSp>
      <p:sp>
        <p:nvSpPr>
          <p:cNvPr id="9" name="Oval 8">
            <a:extLst>
              <a:ext uri="{FF2B5EF4-FFF2-40B4-BE49-F238E27FC236}">
                <a16:creationId xmlns:a16="http://schemas.microsoft.com/office/drawing/2014/main" id="{EF5B7136-4B54-2B2E-93C2-E01611CBE3D0}"/>
              </a:ext>
            </a:extLst>
          </p:cNvPr>
          <p:cNvSpPr/>
          <p:nvPr/>
        </p:nvSpPr>
        <p:spPr>
          <a:xfrm>
            <a:off x="1606194" y="2144984"/>
            <a:ext cx="633599" cy="616446"/>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4646C9C2-6C9D-33C5-5082-704334182BFF}"/>
              </a:ext>
            </a:extLst>
          </p:cNvPr>
          <p:cNvSpPr/>
          <p:nvPr/>
        </p:nvSpPr>
        <p:spPr>
          <a:xfrm>
            <a:off x="7737344" y="2691829"/>
            <a:ext cx="491446" cy="439220"/>
          </a:xfrm>
          <a:prstGeom prst="ellipse">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3B760DD7-B545-C77C-D968-FFB05BDD0298}"/>
              </a:ext>
            </a:extLst>
          </p:cNvPr>
          <p:cNvSpPr/>
          <p:nvPr/>
        </p:nvSpPr>
        <p:spPr>
          <a:xfrm>
            <a:off x="8869663" y="2771204"/>
            <a:ext cx="256855" cy="289134"/>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7C587218-3E09-A5E4-C0EF-4203E6776B3C}"/>
              </a:ext>
            </a:extLst>
          </p:cNvPr>
          <p:cNvSpPr/>
          <p:nvPr/>
        </p:nvSpPr>
        <p:spPr>
          <a:xfrm>
            <a:off x="2878927" y="3032418"/>
            <a:ext cx="256855" cy="289134"/>
          </a:xfrm>
          <a:prstGeom prst="ellipse">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B1F5A6D5-58C2-CA8E-BC28-680652486041}"/>
              </a:ext>
            </a:extLst>
          </p:cNvPr>
          <p:cNvSpPr/>
          <p:nvPr/>
        </p:nvSpPr>
        <p:spPr>
          <a:xfrm>
            <a:off x="3455635" y="2733072"/>
            <a:ext cx="318499" cy="299346"/>
          </a:xfrm>
          <a:prstGeom prst="ellipse">
            <a:avLst/>
          </a:prstGeom>
          <a:noFill/>
          <a:ln w="28575"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A88972D7-3A26-DE39-C662-825850961126}"/>
              </a:ext>
            </a:extLst>
          </p:cNvPr>
          <p:cNvSpPr/>
          <p:nvPr/>
        </p:nvSpPr>
        <p:spPr>
          <a:xfrm>
            <a:off x="9427535" y="3058548"/>
            <a:ext cx="318499" cy="299346"/>
          </a:xfrm>
          <a:prstGeom prst="ellipse">
            <a:avLst/>
          </a:prstGeom>
          <a:noFill/>
          <a:ln w="28575" cmpd="sng">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7F5F1B86-D9B2-005B-FDCB-A33D87BC2FB3}"/>
              </a:ext>
            </a:extLst>
          </p:cNvPr>
          <p:cNvCxnSpPr>
            <a:cxnSpLocks/>
          </p:cNvCxnSpPr>
          <p:nvPr/>
        </p:nvCxnSpPr>
        <p:spPr>
          <a:xfrm>
            <a:off x="7048072" y="2689510"/>
            <a:ext cx="4957619" cy="0"/>
          </a:xfrm>
          <a:prstGeom prst="line">
            <a:avLst/>
          </a:prstGeom>
          <a:ln w="22225" cmpd="sng"/>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4E670DCD-7CA9-D6B0-CE89-2E9419FD047B}"/>
              </a:ext>
            </a:extLst>
          </p:cNvPr>
          <p:cNvSpPr txBox="1"/>
          <p:nvPr/>
        </p:nvSpPr>
        <p:spPr>
          <a:xfrm>
            <a:off x="6631394" y="5338978"/>
            <a:ext cx="506036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Average annual rainfall at Orange Lake at Boardman.</a:t>
            </a:r>
          </a:p>
        </p:txBody>
      </p:sp>
      <p:sp>
        <p:nvSpPr>
          <p:cNvPr id="21" name="TextBox 20">
            <a:extLst>
              <a:ext uri="{FF2B5EF4-FFF2-40B4-BE49-F238E27FC236}">
                <a16:creationId xmlns:a16="http://schemas.microsoft.com/office/drawing/2014/main" id="{F19D50E0-5245-94B8-D20E-D923D4053639}"/>
              </a:ext>
            </a:extLst>
          </p:cNvPr>
          <p:cNvSpPr txBox="1"/>
          <p:nvPr/>
        </p:nvSpPr>
        <p:spPr>
          <a:xfrm>
            <a:off x="1130157" y="5304034"/>
            <a:ext cx="48502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Annual average TP across OCB lakes.</a:t>
            </a:r>
          </a:p>
        </p:txBody>
      </p:sp>
      <p:sp>
        <p:nvSpPr>
          <p:cNvPr id="22" name="TextBox 21">
            <a:extLst>
              <a:ext uri="{FF2B5EF4-FFF2-40B4-BE49-F238E27FC236}">
                <a16:creationId xmlns:a16="http://schemas.microsoft.com/office/drawing/2014/main" id="{BAC0142D-52AA-F994-3D23-544D274A5219}"/>
              </a:ext>
            </a:extLst>
          </p:cNvPr>
          <p:cNvSpPr txBox="1"/>
          <p:nvPr/>
        </p:nvSpPr>
        <p:spPr>
          <a:xfrm>
            <a:off x="8998090" y="2383241"/>
            <a:ext cx="134591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53.4 in</a:t>
            </a:r>
          </a:p>
        </p:txBody>
      </p:sp>
    </p:spTree>
    <p:extLst>
      <p:ext uri="{BB962C8B-B14F-4D97-AF65-F5344CB8AC3E}">
        <p14:creationId xmlns:p14="http://schemas.microsoft.com/office/powerpoint/2010/main" val="2285014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a:extLst>
              <a:ext uri="{FF2B5EF4-FFF2-40B4-BE49-F238E27FC236}">
                <a16:creationId xmlns:a16="http://schemas.microsoft.com/office/drawing/2014/main" id="{8FDD733D-32B1-326B-0B66-79F1650843A9}"/>
              </a:ext>
            </a:extLst>
          </p:cNvPr>
          <p:cNvSpPr txBox="1">
            <a:spLocks/>
          </p:cNvSpPr>
          <p:nvPr/>
        </p:nvSpPr>
        <p:spPr>
          <a:xfrm>
            <a:off x="1219200" y="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masis MT Pro Black" panose="02040A04050005020304" pitchFamily="18" charset="0"/>
                <a:ea typeface="+mj-ea"/>
                <a:cs typeface="+mj-cs"/>
              </a:rPr>
              <a:t>Harmful Algal Blooms </a:t>
            </a:r>
          </a:p>
        </p:txBody>
      </p:sp>
      <p:pic>
        <p:nvPicPr>
          <p:cNvPr id="1026" name="Picture 2">
            <a:extLst>
              <a:ext uri="{FF2B5EF4-FFF2-40B4-BE49-F238E27FC236}">
                <a16:creationId xmlns:a16="http://schemas.microsoft.com/office/drawing/2014/main" id="{AD016B6E-C097-334B-956F-8ED24D22ED0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79195" y="968884"/>
            <a:ext cx="3029145" cy="227185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9E0FC0D-24CB-712C-953C-E842DB4FDCFD}"/>
              </a:ext>
            </a:extLst>
          </p:cNvPr>
          <p:cNvSpPr txBox="1"/>
          <p:nvPr/>
        </p:nvSpPr>
        <p:spPr>
          <a:xfrm>
            <a:off x="5135928" y="709030"/>
            <a:ext cx="171567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McIntosh Bay 3/1/22</a:t>
            </a:r>
          </a:p>
        </p:txBody>
      </p:sp>
      <p:sp>
        <p:nvSpPr>
          <p:cNvPr id="8" name="TextBox 7">
            <a:extLst>
              <a:ext uri="{FF2B5EF4-FFF2-40B4-BE49-F238E27FC236}">
                <a16:creationId xmlns:a16="http://schemas.microsoft.com/office/drawing/2014/main" id="{C8F9C352-D6A4-6957-B403-1F5B0CF26A5A}"/>
              </a:ext>
            </a:extLst>
          </p:cNvPr>
          <p:cNvSpPr txBox="1"/>
          <p:nvPr/>
        </p:nvSpPr>
        <p:spPr>
          <a:xfrm>
            <a:off x="1484511" y="666260"/>
            <a:ext cx="280918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All MCY data </a:t>
            </a:r>
          </a:p>
        </p:txBody>
      </p:sp>
      <p:sp>
        <p:nvSpPr>
          <p:cNvPr id="15" name="TextBox 14">
            <a:extLst>
              <a:ext uri="{FF2B5EF4-FFF2-40B4-BE49-F238E27FC236}">
                <a16:creationId xmlns:a16="http://schemas.microsoft.com/office/drawing/2014/main" id="{CC348B7E-DF14-FB66-050B-DBFBBA6D8D24}"/>
              </a:ext>
            </a:extLst>
          </p:cNvPr>
          <p:cNvSpPr txBox="1"/>
          <p:nvPr/>
        </p:nvSpPr>
        <p:spPr>
          <a:xfrm>
            <a:off x="9005843" y="666260"/>
            <a:ext cx="2809187"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MCY McIntosh Bay</a:t>
            </a:r>
          </a:p>
        </p:txBody>
      </p:sp>
      <p:graphicFrame>
        <p:nvGraphicFramePr>
          <p:cNvPr id="2" name="Table 6">
            <a:extLst>
              <a:ext uri="{FF2B5EF4-FFF2-40B4-BE49-F238E27FC236}">
                <a16:creationId xmlns:a16="http://schemas.microsoft.com/office/drawing/2014/main" id="{089ECF01-B4F6-2E59-7085-7D46A19CDADD}"/>
              </a:ext>
            </a:extLst>
          </p:cNvPr>
          <p:cNvGraphicFramePr>
            <a:graphicFrameLocks noGrp="1"/>
          </p:cNvGraphicFramePr>
          <p:nvPr/>
        </p:nvGraphicFramePr>
        <p:xfrm>
          <a:off x="4225383" y="3927168"/>
          <a:ext cx="3535215" cy="2468880"/>
        </p:xfrm>
        <a:graphic>
          <a:graphicData uri="http://schemas.openxmlformats.org/drawingml/2006/table">
            <a:tbl>
              <a:tblPr firstRow="1" bandRow="1">
                <a:tableStyleId>{5C22544A-7EE6-4342-B048-85BDC9FD1C3A}</a:tableStyleId>
              </a:tblPr>
              <a:tblGrid>
                <a:gridCol w="1178405">
                  <a:extLst>
                    <a:ext uri="{9D8B030D-6E8A-4147-A177-3AD203B41FA5}">
                      <a16:colId xmlns:a16="http://schemas.microsoft.com/office/drawing/2014/main" val="2595636768"/>
                    </a:ext>
                  </a:extLst>
                </a:gridCol>
                <a:gridCol w="1178405">
                  <a:extLst>
                    <a:ext uri="{9D8B030D-6E8A-4147-A177-3AD203B41FA5}">
                      <a16:colId xmlns:a16="http://schemas.microsoft.com/office/drawing/2014/main" val="253964005"/>
                    </a:ext>
                  </a:extLst>
                </a:gridCol>
                <a:gridCol w="1178405">
                  <a:extLst>
                    <a:ext uri="{9D8B030D-6E8A-4147-A177-3AD203B41FA5}">
                      <a16:colId xmlns:a16="http://schemas.microsoft.com/office/drawing/2014/main" val="53790924"/>
                    </a:ext>
                  </a:extLst>
                </a:gridCol>
              </a:tblGrid>
              <a:tr h="969638">
                <a:tc>
                  <a:txBody>
                    <a:bodyPr/>
                    <a:lstStyle/>
                    <a:p>
                      <a:pPr algn="ctr"/>
                      <a:r>
                        <a:rPr lang="en-US" sz="2000" dirty="0"/>
                        <a:t>Lake</a:t>
                      </a:r>
                    </a:p>
                  </a:txBody>
                  <a:tcPr anchor="ctr"/>
                </a:tc>
                <a:tc>
                  <a:txBody>
                    <a:bodyPr/>
                    <a:lstStyle/>
                    <a:p>
                      <a:pPr algn="ctr"/>
                      <a:r>
                        <a:rPr lang="en-US" sz="2000" dirty="0"/>
                        <a:t>MCY below 15 µg/L</a:t>
                      </a:r>
                    </a:p>
                  </a:txBody>
                  <a:tcPr anchor="ctr"/>
                </a:tc>
                <a:tc>
                  <a:txBody>
                    <a:bodyPr/>
                    <a:lstStyle/>
                    <a:p>
                      <a:pPr algn="ctr"/>
                      <a:r>
                        <a:rPr lang="en-US" sz="2000" dirty="0"/>
                        <a:t>MCY above 15 µg/L</a:t>
                      </a:r>
                    </a:p>
                  </a:txBody>
                  <a:tcPr anchor="ctr"/>
                </a:tc>
                <a:extLst>
                  <a:ext uri="{0D108BD9-81ED-4DB2-BD59-A6C34878D82A}">
                    <a16:rowId xmlns:a16="http://schemas.microsoft.com/office/drawing/2014/main" val="1372788527"/>
                  </a:ext>
                </a:extLst>
              </a:tr>
              <a:tr h="357493">
                <a:tc>
                  <a:txBody>
                    <a:bodyPr/>
                    <a:lstStyle/>
                    <a:p>
                      <a:pPr algn="ctr"/>
                      <a:r>
                        <a:rPr lang="en-US" dirty="0"/>
                        <a:t>Newnans</a:t>
                      </a:r>
                    </a:p>
                  </a:txBody>
                  <a:tcPr/>
                </a:tc>
                <a:tc>
                  <a:txBody>
                    <a:bodyPr/>
                    <a:lstStyle/>
                    <a:p>
                      <a:pPr algn="ctr"/>
                      <a:r>
                        <a:rPr lang="en-US" dirty="0"/>
                        <a:t>4</a:t>
                      </a:r>
                    </a:p>
                  </a:txBody>
                  <a:tcPr/>
                </a:tc>
                <a:tc>
                  <a:txBody>
                    <a:bodyPr/>
                    <a:lstStyle/>
                    <a:p>
                      <a:pPr algn="ctr"/>
                      <a:r>
                        <a:rPr lang="en-US" dirty="0"/>
                        <a:t>0</a:t>
                      </a:r>
                    </a:p>
                  </a:txBody>
                  <a:tcPr/>
                </a:tc>
                <a:extLst>
                  <a:ext uri="{0D108BD9-81ED-4DB2-BD59-A6C34878D82A}">
                    <a16:rowId xmlns:a16="http://schemas.microsoft.com/office/drawing/2014/main" val="446778147"/>
                  </a:ext>
                </a:extLst>
              </a:tr>
              <a:tr h="357493">
                <a:tc>
                  <a:txBody>
                    <a:bodyPr/>
                    <a:lstStyle/>
                    <a:p>
                      <a:pPr algn="ctr"/>
                      <a:r>
                        <a:rPr lang="en-US" dirty="0"/>
                        <a:t>Lochloosa</a:t>
                      </a:r>
                    </a:p>
                  </a:txBody>
                  <a:tcPr/>
                </a:tc>
                <a:tc>
                  <a:txBody>
                    <a:bodyPr/>
                    <a:lstStyle/>
                    <a:p>
                      <a:pPr algn="ctr"/>
                      <a:r>
                        <a:rPr lang="en-US" dirty="0"/>
                        <a:t>10</a:t>
                      </a:r>
                    </a:p>
                  </a:txBody>
                  <a:tcPr/>
                </a:tc>
                <a:tc>
                  <a:txBody>
                    <a:bodyPr/>
                    <a:lstStyle/>
                    <a:p>
                      <a:pPr algn="ctr"/>
                      <a:r>
                        <a:rPr lang="en-US" dirty="0"/>
                        <a:t>0</a:t>
                      </a:r>
                    </a:p>
                  </a:txBody>
                  <a:tcPr/>
                </a:tc>
                <a:extLst>
                  <a:ext uri="{0D108BD9-81ED-4DB2-BD59-A6C34878D82A}">
                    <a16:rowId xmlns:a16="http://schemas.microsoft.com/office/drawing/2014/main" val="3762164078"/>
                  </a:ext>
                </a:extLst>
              </a:tr>
              <a:tr h="357493">
                <a:tc>
                  <a:txBody>
                    <a:bodyPr/>
                    <a:lstStyle/>
                    <a:p>
                      <a:pPr algn="ctr"/>
                      <a:r>
                        <a:rPr lang="en-US" dirty="0"/>
                        <a:t>Orange</a:t>
                      </a:r>
                    </a:p>
                  </a:txBody>
                  <a:tcPr/>
                </a:tc>
                <a:tc>
                  <a:txBody>
                    <a:bodyPr/>
                    <a:lstStyle/>
                    <a:p>
                      <a:pPr algn="ctr"/>
                      <a:r>
                        <a:rPr lang="en-US" dirty="0"/>
                        <a:t>10</a:t>
                      </a:r>
                    </a:p>
                  </a:txBody>
                  <a:tcPr/>
                </a:tc>
                <a:tc>
                  <a:txBody>
                    <a:bodyPr/>
                    <a:lstStyle/>
                    <a:p>
                      <a:pPr algn="ctr"/>
                      <a:r>
                        <a:rPr lang="en-US" dirty="0"/>
                        <a:t>4</a:t>
                      </a:r>
                    </a:p>
                  </a:txBody>
                  <a:tcPr/>
                </a:tc>
                <a:extLst>
                  <a:ext uri="{0D108BD9-81ED-4DB2-BD59-A6C34878D82A}">
                    <a16:rowId xmlns:a16="http://schemas.microsoft.com/office/drawing/2014/main" val="3606313425"/>
                  </a:ext>
                </a:extLst>
              </a:tr>
              <a:tr h="357493">
                <a:tc>
                  <a:txBody>
                    <a:bodyPr/>
                    <a:lstStyle/>
                    <a:p>
                      <a:pPr algn="ctr"/>
                      <a:r>
                        <a:rPr lang="en-US" dirty="0" err="1"/>
                        <a:t>Wauburg</a:t>
                      </a:r>
                      <a:endParaRPr lang="en-US" dirty="0"/>
                    </a:p>
                  </a:txBody>
                  <a:tcPr/>
                </a:tc>
                <a:tc>
                  <a:txBody>
                    <a:bodyPr/>
                    <a:lstStyle/>
                    <a:p>
                      <a:pPr algn="ctr"/>
                      <a:r>
                        <a:rPr lang="en-US" dirty="0"/>
                        <a:t>6</a:t>
                      </a:r>
                    </a:p>
                  </a:txBody>
                  <a:tcPr/>
                </a:tc>
                <a:tc>
                  <a:txBody>
                    <a:bodyPr/>
                    <a:lstStyle/>
                    <a:p>
                      <a:pPr algn="ctr"/>
                      <a:r>
                        <a:rPr lang="en-US" dirty="0"/>
                        <a:t>0</a:t>
                      </a:r>
                    </a:p>
                  </a:txBody>
                  <a:tcPr/>
                </a:tc>
                <a:extLst>
                  <a:ext uri="{0D108BD9-81ED-4DB2-BD59-A6C34878D82A}">
                    <a16:rowId xmlns:a16="http://schemas.microsoft.com/office/drawing/2014/main" val="3828264869"/>
                  </a:ext>
                </a:extLst>
              </a:tr>
            </a:tbl>
          </a:graphicData>
        </a:graphic>
      </p:graphicFrame>
      <p:sp>
        <p:nvSpPr>
          <p:cNvPr id="3" name="TextBox 2">
            <a:extLst>
              <a:ext uri="{FF2B5EF4-FFF2-40B4-BE49-F238E27FC236}">
                <a16:creationId xmlns:a16="http://schemas.microsoft.com/office/drawing/2014/main" id="{A36A1FAA-B459-04EB-4B60-97AD8F6129EF}"/>
              </a:ext>
            </a:extLst>
          </p:cNvPr>
          <p:cNvSpPr txBox="1"/>
          <p:nvPr/>
        </p:nvSpPr>
        <p:spPr>
          <a:xfrm>
            <a:off x="4431402" y="3617258"/>
            <a:ext cx="3507607"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rPr>
              <a:t>Instances of toxicity detection in 2022</a:t>
            </a:r>
          </a:p>
        </p:txBody>
      </p:sp>
      <p:sp>
        <p:nvSpPr>
          <p:cNvPr id="4" name="Oval 3">
            <a:extLst>
              <a:ext uri="{FF2B5EF4-FFF2-40B4-BE49-F238E27FC236}">
                <a16:creationId xmlns:a16="http://schemas.microsoft.com/office/drawing/2014/main" id="{4E0A62F1-0BA5-50AF-0C58-468DE121E772}"/>
              </a:ext>
            </a:extLst>
          </p:cNvPr>
          <p:cNvSpPr/>
          <p:nvPr/>
        </p:nvSpPr>
        <p:spPr>
          <a:xfrm>
            <a:off x="6851607" y="5599522"/>
            <a:ext cx="586141" cy="490193"/>
          </a:xfrm>
          <a:prstGeom prst="ellipse">
            <a:avLst/>
          </a:prstGeom>
          <a:noFill/>
          <a:ln w="28575">
            <a:solidFill>
              <a:srgbClr val="52A3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3CBC43EF-F5D1-6559-5724-4A1BCAAB93C8}"/>
              </a:ext>
            </a:extLst>
          </p:cNvPr>
          <p:cNvSpPr txBox="1"/>
          <p:nvPr/>
        </p:nvSpPr>
        <p:spPr>
          <a:xfrm>
            <a:off x="4891143" y="6363450"/>
            <a:ext cx="325388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EPA limit for MCY is 15 ug/L</a:t>
            </a:r>
          </a:p>
        </p:txBody>
      </p:sp>
      <p:pic>
        <p:nvPicPr>
          <p:cNvPr id="13" name="Picture 12" descr="A picture containing text, map, atlas&#10;&#10;Description automatically generated">
            <a:extLst>
              <a:ext uri="{FF2B5EF4-FFF2-40B4-BE49-F238E27FC236}">
                <a16:creationId xmlns:a16="http://schemas.microsoft.com/office/drawing/2014/main" id="{96E664DC-263E-7CA6-1AA2-5282B412360E}"/>
              </a:ext>
            </a:extLst>
          </p:cNvPr>
          <p:cNvPicPr>
            <a:picLocks noChangeAspect="1"/>
          </p:cNvPicPr>
          <p:nvPr/>
        </p:nvPicPr>
        <p:blipFill rotWithShape="1">
          <a:blip r:embed="rId4">
            <a:extLst>
              <a:ext uri="{28A0092B-C50C-407E-A947-70E740481C1C}">
                <a14:useLocalDpi xmlns:a14="http://schemas.microsoft.com/office/drawing/2010/main" val="0"/>
              </a:ext>
            </a:extLst>
          </a:blip>
          <a:srcRect l="11655" t="10513" r="11101" b="7246"/>
          <a:stretch/>
        </p:blipFill>
        <p:spPr>
          <a:xfrm>
            <a:off x="336382" y="1055731"/>
            <a:ext cx="3823635" cy="5268274"/>
          </a:xfrm>
          <a:prstGeom prst="rect">
            <a:avLst/>
          </a:prstGeom>
          <a:ln>
            <a:solidFill>
              <a:schemeClr val="tx1"/>
            </a:solidFill>
          </a:ln>
        </p:spPr>
      </p:pic>
      <p:pic>
        <p:nvPicPr>
          <p:cNvPr id="17" name="Picture 16" descr="A picture containing text, map, atlas, screenshot&#10;&#10;Description automatically generated">
            <a:extLst>
              <a:ext uri="{FF2B5EF4-FFF2-40B4-BE49-F238E27FC236}">
                <a16:creationId xmlns:a16="http://schemas.microsoft.com/office/drawing/2014/main" id="{7AD4083E-9F63-3AFD-8449-5BDD43B9E016}"/>
              </a:ext>
            </a:extLst>
          </p:cNvPr>
          <p:cNvPicPr>
            <a:picLocks noChangeAspect="1"/>
          </p:cNvPicPr>
          <p:nvPr/>
        </p:nvPicPr>
        <p:blipFill rotWithShape="1">
          <a:blip r:embed="rId5">
            <a:extLst>
              <a:ext uri="{28A0092B-C50C-407E-A947-70E740481C1C}">
                <a14:useLocalDpi xmlns:a14="http://schemas.microsoft.com/office/drawing/2010/main" val="0"/>
              </a:ext>
            </a:extLst>
          </a:blip>
          <a:srcRect l="11207" t="9824" r="11088" b="14843"/>
          <a:stretch/>
        </p:blipFill>
        <p:spPr>
          <a:xfrm>
            <a:off x="7825964" y="1066370"/>
            <a:ext cx="4117868" cy="5166388"/>
          </a:xfrm>
          <a:prstGeom prst="rect">
            <a:avLst/>
          </a:prstGeom>
          <a:solidFill>
            <a:schemeClr val="bg1"/>
          </a:solidFill>
          <a:ln>
            <a:solidFill>
              <a:schemeClr val="tx1"/>
            </a:solidFill>
          </a:ln>
        </p:spPr>
      </p:pic>
    </p:spTree>
    <p:extLst>
      <p:ext uri="{BB962C8B-B14F-4D97-AF65-F5344CB8AC3E}">
        <p14:creationId xmlns:p14="http://schemas.microsoft.com/office/powerpoint/2010/main" val="940090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FCAED35-BC50-A039-80F5-3B5119BC358A}"/>
              </a:ext>
            </a:extLst>
          </p:cNvPr>
          <p:cNvSpPr txBox="1"/>
          <p:nvPr/>
        </p:nvSpPr>
        <p:spPr>
          <a:xfrm>
            <a:off x="765606" y="440409"/>
            <a:ext cx="11007018" cy="1200329"/>
          </a:xfrm>
          <a:prstGeom prst="rect">
            <a:avLst/>
          </a:prstGeom>
          <a:noFill/>
        </p:spPr>
        <p:txBody>
          <a:bodyPr wrap="square" rtlCol="0">
            <a:spAutoFit/>
          </a:bodyP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No algal toxin samples collected in 2021 in lakes Newnan, Lochloosa, and Orange had any detectable levels of microcystin, </a:t>
            </a:r>
            <a:r>
              <a:rPr kumimoji="0" lang="en-US" sz="2400" b="0" i="0" u="none" strike="noStrike" kern="1200" cap="none" spc="0" normalizeH="0" baseline="0" noProof="0" dirty="0" err="1">
                <a:ln>
                  <a:noFill/>
                </a:ln>
                <a:solidFill>
                  <a:prstClr val="black"/>
                </a:solidFill>
                <a:effectLst/>
                <a:uLnTx/>
                <a:uFillTx/>
                <a:latin typeface="Calibri" panose="020F0502020204030204"/>
                <a:ea typeface="+mn-ea"/>
                <a:cs typeface="+mn-cs"/>
              </a:rPr>
              <a:t>cylindrospermopsin</a:t>
            </a: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rPr>
              <a:t> anatoxin, or nodularin. So, what happened in 2022?</a:t>
            </a:r>
          </a:p>
        </p:txBody>
      </p:sp>
      <p:sp>
        <p:nvSpPr>
          <p:cNvPr id="4" name="Title 3">
            <a:extLst>
              <a:ext uri="{FF2B5EF4-FFF2-40B4-BE49-F238E27FC236}">
                <a16:creationId xmlns:a16="http://schemas.microsoft.com/office/drawing/2014/main" id="{1A5A253B-3549-A868-ED56-14B4EB23DEBD}"/>
              </a:ext>
            </a:extLst>
          </p:cNvPr>
          <p:cNvSpPr txBox="1">
            <a:spLocks/>
          </p:cNvSpPr>
          <p:nvPr/>
        </p:nvSpPr>
        <p:spPr>
          <a:xfrm>
            <a:off x="1148065" y="-10366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masis MT Pro Black" panose="02040A04050005020304" pitchFamily="18" charset="0"/>
                <a:ea typeface="+mj-ea"/>
                <a:cs typeface="+mj-cs"/>
              </a:rPr>
              <a:t>Harmful Algal Blooms </a:t>
            </a:r>
          </a:p>
        </p:txBody>
      </p:sp>
      <p:grpSp>
        <p:nvGrpSpPr>
          <p:cNvPr id="13" name="Group 12">
            <a:extLst>
              <a:ext uri="{FF2B5EF4-FFF2-40B4-BE49-F238E27FC236}">
                <a16:creationId xmlns:a16="http://schemas.microsoft.com/office/drawing/2014/main" id="{A47A7E77-EE5B-DE47-8EF4-2730979D7F72}"/>
              </a:ext>
            </a:extLst>
          </p:cNvPr>
          <p:cNvGrpSpPr/>
          <p:nvPr/>
        </p:nvGrpSpPr>
        <p:grpSpPr>
          <a:xfrm>
            <a:off x="104145" y="1558880"/>
            <a:ext cx="3115925" cy="4757454"/>
            <a:chOff x="516040" y="2075014"/>
            <a:chExt cx="4734547" cy="7294844"/>
          </a:xfrm>
        </p:grpSpPr>
        <p:pic>
          <p:nvPicPr>
            <p:cNvPr id="6" name="Picture 5">
              <a:extLst>
                <a:ext uri="{FF2B5EF4-FFF2-40B4-BE49-F238E27FC236}">
                  <a16:creationId xmlns:a16="http://schemas.microsoft.com/office/drawing/2014/main" id="{575B04B7-85DA-F66B-F404-F3175F371C47}"/>
                </a:ext>
              </a:extLst>
            </p:cNvPr>
            <p:cNvPicPr>
              <a:picLocks noChangeAspect="1"/>
            </p:cNvPicPr>
            <p:nvPr/>
          </p:nvPicPr>
          <p:blipFill>
            <a:blip r:embed="rId3"/>
            <a:stretch>
              <a:fillRect/>
            </a:stretch>
          </p:blipFill>
          <p:spPr>
            <a:xfrm>
              <a:off x="516040" y="2102178"/>
              <a:ext cx="4687555" cy="7267680"/>
            </a:xfrm>
            <a:prstGeom prst="rect">
              <a:avLst/>
            </a:prstGeom>
          </p:spPr>
        </p:pic>
        <p:sp>
          <p:nvSpPr>
            <p:cNvPr id="7" name="TextBox 6">
              <a:extLst>
                <a:ext uri="{FF2B5EF4-FFF2-40B4-BE49-F238E27FC236}">
                  <a16:creationId xmlns:a16="http://schemas.microsoft.com/office/drawing/2014/main" id="{8D12FC77-F6C5-D09A-82C2-CA0B13BAF039}"/>
                </a:ext>
              </a:extLst>
            </p:cNvPr>
            <p:cNvSpPr txBox="1"/>
            <p:nvPr/>
          </p:nvSpPr>
          <p:spPr>
            <a:xfrm>
              <a:off x="3619583" y="2319703"/>
              <a:ext cx="1631004" cy="566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HAT26</a:t>
              </a:r>
            </a:p>
          </p:txBody>
        </p:sp>
        <p:sp>
          <p:nvSpPr>
            <p:cNvPr id="8" name="TextBox 7">
              <a:extLst>
                <a:ext uri="{FF2B5EF4-FFF2-40B4-BE49-F238E27FC236}">
                  <a16:creationId xmlns:a16="http://schemas.microsoft.com/office/drawing/2014/main" id="{CCD56FB6-B3FF-603E-9F52-2FB7AC71B117}"/>
                </a:ext>
              </a:extLst>
            </p:cNvPr>
            <p:cNvSpPr txBox="1"/>
            <p:nvPr/>
          </p:nvSpPr>
          <p:spPr>
            <a:xfrm>
              <a:off x="2111604" y="2075014"/>
              <a:ext cx="1631005" cy="566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LHT26E</a:t>
              </a:r>
            </a:p>
          </p:txBody>
        </p:sp>
        <p:sp>
          <p:nvSpPr>
            <p:cNvPr id="9" name="Star: 5 Points 8">
              <a:extLst>
                <a:ext uri="{FF2B5EF4-FFF2-40B4-BE49-F238E27FC236}">
                  <a16:creationId xmlns:a16="http://schemas.microsoft.com/office/drawing/2014/main" id="{080FBAD9-7FFD-09BA-76B4-0A4F3869B815}"/>
                </a:ext>
              </a:extLst>
            </p:cNvPr>
            <p:cNvSpPr/>
            <p:nvPr/>
          </p:nvSpPr>
          <p:spPr>
            <a:xfrm>
              <a:off x="2111604" y="3000849"/>
              <a:ext cx="223101" cy="2639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CAC6123B-928B-2FD0-0E47-114A51D7059F}"/>
                </a:ext>
              </a:extLst>
            </p:cNvPr>
            <p:cNvSpPr/>
            <p:nvPr/>
          </p:nvSpPr>
          <p:spPr>
            <a:xfrm>
              <a:off x="3275814" y="2293837"/>
              <a:ext cx="223101" cy="2639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Star: 5 Points 10">
              <a:extLst>
                <a:ext uri="{FF2B5EF4-FFF2-40B4-BE49-F238E27FC236}">
                  <a16:creationId xmlns:a16="http://schemas.microsoft.com/office/drawing/2014/main" id="{AC46AB1E-9B82-0F60-B9D0-5C7291A1C5B7}"/>
                </a:ext>
              </a:extLst>
            </p:cNvPr>
            <p:cNvSpPr/>
            <p:nvPr/>
          </p:nvSpPr>
          <p:spPr>
            <a:xfrm>
              <a:off x="4394461" y="2187728"/>
              <a:ext cx="223101" cy="2639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BD939A36-731E-1C16-583A-09C2DDBAB854}"/>
                </a:ext>
              </a:extLst>
            </p:cNvPr>
            <p:cNvSpPr txBox="1"/>
            <p:nvPr/>
          </p:nvSpPr>
          <p:spPr>
            <a:xfrm>
              <a:off x="903497" y="2655816"/>
              <a:ext cx="1631004" cy="566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LHAT26</a:t>
              </a:r>
            </a:p>
          </p:txBody>
        </p:sp>
      </p:grpSp>
      <p:pic>
        <p:nvPicPr>
          <p:cNvPr id="20" name="Picture 19">
            <a:extLst>
              <a:ext uri="{FF2B5EF4-FFF2-40B4-BE49-F238E27FC236}">
                <a16:creationId xmlns:a16="http://schemas.microsoft.com/office/drawing/2014/main" id="{F80CFB94-9930-0A9E-35E2-87851669A24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621040" y="5259916"/>
            <a:ext cx="681388" cy="608008"/>
          </a:xfrm>
          <a:prstGeom prst="rect">
            <a:avLst/>
          </a:prstGeom>
          <a:noFill/>
        </p:spPr>
      </p:pic>
      <p:sp>
        <p:nvSpPr>
          <p:cNvPr id="22" name="TextBox 21">
            <a:extLst>
              <a:ext uri="{FF2B5EF4-FFF2-40B4-BE49-F238E27FC236}">
                <a16:creationId xmlns:a16="http://schemas.microsoft.com/office/drawing/2014/main" id="{F50FCE39-2F19-4E61-9B08-E7D1FA4ED2FE}"/>
              </a:ext>
            </a:extLst>
          </p:cNvPr>
          <p:cNvSpPr txBox="1"/>
          <p:nvPr/>
        </p:nvSpPr>
        <p:spPr>
          <a:xfrm>
            <a:off x="43077" y="6446725"/>
            <a:ext cx="431899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Dominant: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Microcystis</a:t>
            </a: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en-US" sz="1400" b="0" i="1" u="none" strike="noStrike" kern="1200" cap="none" spc="0" normalizeH="0" baseline="0" noProof="0" dirty="0" err="1">
                <a:ln>
                  <a:noFill/>
                </a:ln>
                <a:solidFill>
                  <a:prstClr val="black"/>
                </a:solidFill>
                <a:effectLst/>
                <a:uLnTx/>
                <a:uFillTx/>
                <a:latin typeface="Calibri" panose="020F0502020204030204"/>
                <a:ea typeface="+mn-ea"/>
                <a:cs typeface="+mn-cs"/>
              </a:rPr>
              <a:t>Dolichospermum</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Box 26">
            <a:extLst>
              <a:ext uri="{FF2B5EF4-FFF2-40B4-BE49-F238E27FC236}">
                <a16:creationId xmlns:a16="http://schemas.microsoft.com/office/drawing/2014/main" id="{4F97E925-B954-1310-47C9-7EE611569A3E}"/>
              </a:ext>
            </a:extLst>
          </p:cNvPr>
          <p:cNvSpPr txBox="1"/>
          <p:nvPr/>
        </p:nvSpPr>
        <p:spPr>
          <a:xfrm>
            <a:off x="8193019" y="5344994"/>
            <a:ext cx="379787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Algal bloom event</a:t>
            </a:r>
          </a:p>
        </p:txBody>
      </p:sp>
      <p:pic>
        <p:nvPicPr>
          <p:cNvPr id="60" name="Picture 59">
            <a:extLst>
              <a:ext uri="{FF2B5EF4-FFF2-40B4-BE49-F238E27FC236}">
                <a16:creationId xmlns:a16="http://schemas.microsoft.com/office/drawing/2014/main" id="{915B5D18-4B64-E932-A1B3-4616320EBC60}"/>
              </a:ext>
            </a:extLst>
          </p:cNvPr>
          <p:cNvPicPr>
            <a:picLocks noChangeAspect="1"/>
          </p:cNvPicPr>
          <p:nvPr/>
        </p:nvPicPr>
        <p:blipFill>
          <a:blip r:embed="rId6"/>
          <a:stretch>
            <a:fillRect/>
          </a:stretch>
        </p:blipFill>
        <p:spPr>
          <a:xfrm>
            <a:off x="3294445" y="4121139"/>
            <a:ext cx="4040605" cy="2495210"/>
          </a:xfrm>
          <a:prstGeom prst="rect">
            <a:avLst/>
          </a:prstGeom>
        </p:spPr>
      </p:pic>
      <p:pic>
        <p:nvPicPr>
          <p:cNvPr id="75" name="Picture 74">
            <a:extLst>
              <a:ext uri="{FF2B5EF4-FFF2-40B4-BE49-F238E27FC236}">
                <a16:creationId xmlns:a16="http://schemas.microsoft.com/office/drawing/2014/main" id="{849A330E-C2D7-4292-A674-950AD2ABC89B}"/>
              </a:ext>
            </a:extLst>
          </p:cNvPr>
          <p:cNvPicPr>
            <a:picLocks noChangeAspect="1"/>
          </p:cNvPicPr>
          <p:nvPr/>
        </p:nvPicPr>
        <p:blipFill>
          <a:blip r:embed="rId7"/>
          <a:stretch>
            <a:fillRect/>
          </a:stretch>
        </p:blipFill>
        <p:spPr>
          <a:xfrm>
            <a:off x="3287260" y="1576595"/>
            <a:ext cx="4063651" cy="2509442"/>
          </a:xfrm>
          <a:prstGeom prst="rect">
            <a:avLst/>
          </a:prstGeom>
        </p:spPr>
      </p:pic>
      <p:grpSp>
        <p:nvGrpSpPr>
          <p:cNvPr id="76" name="Group 75">
            <a:extLst>
              <a:ext uri="{FF2B5EF4-FFF2-40B4-BE49-F238E27FC236}">
                <a16:creationId xmlns:a16="http://schemas.microsoft.com/office/drawing/2014/main" id="{D1DC3381-FB8D-4AFE-0D0D-A312DD9990E0}"/>
              </a:ext>
            </a:extLst>
          </p:cNvPr>
          <p:cNvGrpSpPr/>
          <p:nvPr/>
        </p:nvGrpSpPr>
        <p:grpSpPr>
          <a:xfrm>
            <a:off x="6462651" y="1558880"/>
            <a:ext cx="1046375" cy="1920543"/>
            <a:chOff x="9475521" y="803330"/>
            <a:chExt cx="1046375" cy="1957270"/>
          </a:xfrm>
        </p:grpSpPr>
        <p:cxnSp>
          <p:nvCxnSpPr>
            <p:cNvPr id="77" name="Straight Connector 76">
              <a:extLst>
                <a:ext uri="{FF2B5EF4-FFF2-40B4-BE49-F238E27FC236}">
                  <a16:creationId xmlns:a16="http://schemas.microsoft.com/office/drawing/2014/main" id="{09218D0A-E824-31CA-B342-1FE2D1ED3E68}"/>
                </a:ext>
              </a:extLst>
            </p:cNvPr>
            <p:cNvCxnSpPr>
              <a:cxnSpLocks/>
            </p:cNvCxnSpPr>
            <p:nvPr/>
          </p:nvCxnSpPr>
          <p:spPr>
            <a:xfrm>
              <a:off x="9954706" y="1114834"/>
              <a:ext cx="0" cy="150581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E651A9D-45FC-AD8E-1C52-EAA314DC53EE}"/>
                </a:ext>
              </a:extLst>
            </p:cNvPr>
            <p:cNvSpPr txBox="1"/>
            <p:nvPr/>
          </p:nvSpPr>
          <p:spPr>
            <a:xfrm>
              <a:off x="9475521" y="803330"/>
              <a:ext cx="1046375" cy="313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MCY µg/L</a:t>
              </a:r>
            </a:p>
          </p:txBody>
        </p:sp>
        <p:sp>
          <p:nvSpPr>
            <p:cNvPr id="79" name="TextBox 78">
              <a:extLst>
                <a:ext uri="{FF2B5EF4-FFF2-40B4-BE49-F238E27FC236}">
                  <a16:creationId xmlns:a16="http://schemas.microsoft.com/office/drawing/2014/main" id="{09106210-6F88-B991-D4A7-FD0147AE98A8}"/>
                </a:ext>
              </a:extLst>
            </p:cNvPr>
            <p:cNvSpPr txBox="1"/>
            <p:nvPr/>
          </p:nvSpPr>
          <p:spPr>
            <a:xfrm>
              <a:off x="9926426" y="2391268"/>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80" name="TextBox 79">
              <a:extLst>
                <a:ext uri="{FF2B5EF4-FFF2-40B4-BE49-F238E27FC236}">
                  <a16:creationId xmlns:a16="http://schemas.microsoft.com/office/drawing/2014/main" id="{F57C6E89-524C-5CB5-FD62-53CB1AB0E21C}"/>
                </a:ext>
              </a:extLst>
            </p:cNvPr>
            <p:cNvSpPr txBox="1"/>
            <p:nvPr/>
          </p:nvSpPr>
          <p:spPr>
            <a:xfrm>
              <a:off x="9954706" y="975563"/>
              <a:ext cx="316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81" name="TextBox 80">
              <a:extLst>
                <a:ext uri="{FF2B5EF4-FFF2-40B4-BE49-F238E27FC236}">
                  <a16:creationId xmlns:a16="http://schemas.microsoft.com/office/drawing/2014/main" id="{9340BBED-02EA-9770-4351-365A709B7481}"/>
                </a:ext>
              </a:extLst>
            </p:cNvPr>
            <p:cNvSpPr txBox="1"/>
            <p:nvPr/>
          </p:nvSpPr>
          <p:spPr>
            <a:xfrm>
              <a:off x="9934341" y="1449083"/>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82" name="TextBox 81">
              <a:extLst>
                <a:ext uri="{FF2B5EF4-FFF2-40B4-BE49-F238E27FC236}">
                  <a16:creationId xmlns:a16="http://schemas.microsoft.com/office/drawing/2014/main" id="{67B5298C-6990-136F-D0FD-EE0086BF03D7}"/>
                </a:ext>
              </a:extLst>
            </p:cNvPr>
            <p:cNvSpPr txBox="1"/>
            <p:nvPr/>
          </p:nvSpPr>
          <p:spPr>
            <a:xfrm>
              <a:off x="9934341" y="1944751"/>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grpSp>
      <p:grpSp>
        <p:nvGrpSpPr>
          <p:cNvPr id="83" name="Group 82">
            <a:extLst>
              <a:ext uri="{FF2B5EF4-FFF2-40B4-BE49-F238E27FC236}">
                <a16:creationId xmlns:a16="http://schemas.microsoft.com/office/drawing/2014/main" id="{A16202B9-1061-D252-0906-32F48A64DA05}"/>
              </a:ext>
            </a:extLst>
          </p:cNvPr>
          <p:cNvGrpSpPr/>
          <p:nvPr/>
        </p:nvGrpSpPr>
        <p:grpSpPr>
          <a:xfrm>
            <a:off x="6474246" y="4161772"/>
            <a:ext cx="999676" cy="1786541"/>
            <a:chOff x="9475521" y="803330"/>
            <a:chExt cx="1046375" cy="1957270"/>
          </a:xfrm>
        </p:grpSpPr>
        <p:cxnSp>
          <p:nvCxnSpPr>
            <p:cNvPr id="84" name="Straight Connector 83">
              <a:extLst>
                <a:ext uri="{FF2B5EF4-FFF2-40B4-BE49-F238E27FC236}">
                  <a16:creationId xmlns:a16="http://schemas.microsoft.com/office/drawing/2014/main" id="{C0DA764C-7651-2A90-40D7-1A3BB526EB7F}"/>
                </a:ext>
              </a:extLst>
            </p:cNvPr>
            <p:cNvCxnSpPr>
              <a:cxnSpLocks/>
            </p:cNvCxnSpPr>
            <p:nvPr/>
          </p:nvCxnSpPr>
          <p:spPr>
            <a:xfrm>
              <a:off x="9954706" y="1114834"/>
              <a:ext cx="0" cy="150581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79C710B9-BD33-7727-EF90-5E6CD5790D64}"/>
                </a:ext>
              </a:extLst>
            </p:cNvPr>
            <p:cNvSpPr txBox="1"/>
            <p:nvPr/>
          </p:nvSpPr>
          <p:spPr>
            <a:xfrm>
              <a:off x="9475521" y="803330"/>
              <a:ext cx="1046375" cy="33718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MCY µg/L</a:t>
              </a:r>
            </a:p>
          </p:txBody>
        </p:sp>
        <p:sp>
          <p:nvSpPr>
            <p:cNvPr id="86" name="TextBox 85">
              <a:extLst>
                <a:ext uri="{FF2B5EF4-FFF2-40B4-BE49-F238E27FC236}">
                  <a16:creationId xmlns:a16="http://schemas.microsoft.com/office/drawing/2014/main" id="{1885D573-F53E-CD9A-3E06-E4A4A5C673AE}"/>
                </a:ext>
              </a:extLst>
            </p:cNvPr>
            <p:cNvSpPr txBox="1"/>
            <p:nvPr/>
          </p:nvSpPr>
          <p:spPr>
            <a:xfrm>
              <a:off x="9926426" y="2391268"/>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87" name="TextBox 86">
              <a:extLst>
                <a:ext uri="{FF2B5EF4-FFF2-40B4-BE49-F238E27FC236}">
                  <a16:creationId xmlns:a16="http://schemas.microsoft.com/office/drawing/2014/main" id="{5FCA012D-53F1-98F2-DFAA-EDE7566214AD}"/>
                </a:ext>
              </a:extLst>
            </p:cNvPr>
            <p:cNvSpPr txBox="1"/>
            <p:nvPr/>
          </p:nvSpPr>
          <p:spPr>
            <a:xfrm>
              <a:off x="9954706" y="975563"/>
              <a:ext cx="316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88" name="TextBox 87">
              <a:extLst>
                <a:ext uri="{FF2B5EF4-FFF2-40B4-BE49-F238E27FC236}">
                  <a16:creationId xmlns:a16="http://schemas.microsoft.com/office/drawing/2014/main" id="{5F8B0075-8C76-2104-E12C-53504516CE5E}"/>
                </a:ext>
              </a:extLst>
            </p:cNvPr>
            <p:cNvSpPr txBox="1"/>
            <p:nvPr/>
          </p:nvSpPr>
          <p:spPr>
            <a:xfrm>
              <a:off x="9934341" y="1449083"/>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89" name="TextBox 88">
              <a:extLst>
                <a:ext uri="{FF2B5EF4-FFF2-40B4-BE49-F238E27FC236}">
                  <a16:creationId xmlns:a16="http://schemas.microsoft.com/office/drawing/2014/main" id="{8B5EF06F-2D58-960A-CAC3-0BDBBC77669B}"/>
                </a:ext>
              </a:extLst>
            </p:cNvPr>
            <p:cNvSpPr txBox="1"/>
            <p:nvPr/>
          </p:nvSpPr>
          <p:spPr>
            <a:xfrm>
              <a:off x="9934341" y="1944751"/>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grpSp>
      <p:pic>
        <p:nvPicPr>
          <p:cNvPr id="95" name="Picture 94">
            <a:extLst>
              <a:ext uri="{FF2B5EF4-FFF2-40B4-BE49-F238E27FC236}">
                <a16:creationId xmlns:a16="http://schemas.microsoft.com/office/drawing/2014/main" id="{5D866981-DA5A-3BB7-9471-45BC1904A18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856119" y="5628135"/>
            <a:ext cx="240059" cy="214206"/>
          </a:xfrm>
          <a:prstGeom prst="rect">
            <a:avLst/>
          </a:prstGeom>
          <a:noFill/>
        </p:spPr>
      </p:pic>
      <p:pic>
        <p:nvPicPr>
          <p:cNvPr id="96" name="Picture 95">
            <a:extLst>
              <a:ext uri="{FF2B5EF4-FFF2-40B4-BE49-F238E27FC236}">
                <a16:creationId xmlns:a16="http://schemas.microsoft.com/office/drawing/2014/main" id="{4A92CCA7-EC12-45FB-0C89-92B78C69A33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01197" y="5588254"/>
            <a:ext cx="243910" cy="217643"/>
          </a:xfrm>
          <a:prstGeom prst="rect">
            <a:avLst/>
          </a:prstGeom>
          <a:noFill/>
        </p:spPr>
      </p:pic>
      <p:pic>
        <p:nvPicPr>
          <p:cNvPr id="97" name="Picture 96">
            <a:extLst>
              <a:ext uri="{FF2B5EF4-FFF2-40B4-BE49-F238E27FC236}">
                <a16:creationId xmlns:a16="http://schemas.microsoft.com/office/drawing/2014/main" id="{4CE65F50-7F60-588B-0A13-41472C1E53F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724653" y="5471804"/>
            <a:ext cx="243911" cy="217644"/>
          </a:xfrm>
          <a:prstGeom prst="rect">
            <a:avLst/>
          </a:prstGeom>
          <a:noFill/>
        </p:spPr>
      </p:pic>
      <p:pic>
        <p:nvPicPr>
          <p:cNvPr id="98" name="Picture 97">
            <a:extLst>
              <a:ext uri="{FF2B5EF4-FFF2-40B4-BE49-F238E27FC236}">
                <a16:creationId xmlns:a16="http://schemas.microsoft.com/office/drawing/2014/main" id="{41A5BFBF-38C2-4CA3-0762-041C1DB971E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833046" y="3100899"/>
            <a:ext cx="239554" cy="213756"/>
          </a:xfrm>
          <a:prstGeom prst="rect">
            <a:avLst/>
          </a:prstGeom>
          <a:noFill/>
        </p:spPr>
      </p:pic>
      <p:pic>
        <p:nvPicPr>
          <p:cNvPr id="99" name="Picture 98">
            <a:extLst>
              <a:ext uri="{FF2B5EF4-FFF2-40B4-BE49-F238E27FC236}">
                <a16:creationId xmlns:a16="http://schemas.microsoft.com/office/drawing/2014/main" id="{82E24A85-5051-A52B-8D35-2CF9CFB135B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758908" y="2869702"/>
            <a:ext cx="221962" cy="198058"/>
          </a:xfrm>
          <a:prstGeom prst="rect">
            <a:avLst/>
          </a:prstGeom>
          <a:noFill/>
        </p:spPr>
      </p:pic>
      <p:pic>
        <p:nvPicPr>
          <p:cNvPr id="100" name="Picture 99">
            <a:extLst>
              <a:ext uri="{FF2B5EF4-FFF2-40B4-BE49-F238E27FC236}">
                <a16:creationId xmlns:a16="http://schemas.microsoft.com/office/drawing/2014/main" id="{35A8C0B6-A20B-F107-C0F8-605CD63002E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526444" y="2861853"/>
            <a:ext cx="239554" cy="213756"/>
          </a:xfrm>
          <a:prstGeom prst="rect">
            <a:avLst/>
          </a:prstGeom>
          <a:noFill/>
        </p:spPr>
      </p:pic>
      <p:pic>
        <p:nvPicPr>
          <p:cNvPr id="101" name="Picture 100">
            <a:extLst>
              <a:ext uri="{FF2B5EF4-FFF2-40B4-BE49-F238E27FC236}">
                <a16:creationId xmlns:a16="http://schemas.microsoft.com/office/drawing/2014/main" id="{AAB72CB1-A3A3-0E74-018B-CACB5B4ABA4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453203" y="2986446"/>
            <a:ext cx="239554" cy="213756"/>
          </a:xfrm>
          <a:prstGeom prst="rect">
            <a:avLst/>
          </a:prstGeom>
          <a:noFill/>
        </p:spPr>
      </p:pic>
      <p:pic>
        <p:nvPicPr>
          <p:cNvPr id="102" name="Picture 101">
            <a:extLst>
              <a:ext uri="{FF2B5EF4-FFF2-40B4-BE49-F238E27FC236}">
                <a16:creationId xmlns:a16="http://schemas.microsoft.com/office/drawing/2014/main" id="{B9CD021F-668F-80FF-2FD7-81DDC60B753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5518849" y="5467291"/>
            <a:ext cx="240059" cy="214206"/>
          </a:xfrm>
          <a:prstGeom prst="rect">
            <a:avLst/>
          </a:prstGeom>
          <a:noFill/>
        </p:spPr>
      </p:pic>
      <p:pic>
        <p:nvPicPr>
          <p:cNvPr id="105" name="Picture 104">
            <a:extLst>
              <a:ext uri="{FF2B5EF4-FFF2-40B4-BE49-F238E27FC236}">
                <a16:creationId xmlns:a16="http://schemas.microsoft.com/office/drawing/2014/main" id="{28614FD5-08EE-7F71-DC77-912D04E0DB54}"/>
              </a:ext>
            </a:extLst>
          </p:cNvPr>
          <p:cNvPicPr>
            <a:picLocks noChangeAspect="1"/>
          </p:cNvPicPr>
          <p:nvPr/>
        </p:nvPicPr>
        <p:blipFill>
          <a:blip r:embed="rId8"/>
          <a:stretch>
            <a:fillRect/>
          </a:stretch>
        </p:blipFill>
        <p:spPr>
          <a:xfrm>
            <a:off x="7417062" y="2145845"/>
            <a:ext cx="4462356" cy="2667155"/>
          </a:xfrm>
          <a:prstGeom prst="rect">
            <a:avLst/>
          </a:prstGeom>
        </p:spPr>
      </p:pic>
      <p:pic>
        <p:nvPicPr>
          <p:cNvPr id="106" name="Picture 105">
            <a:extLst>
              <a:ext uri="{FF2B5EF4-FFF2-40B4-BE49-F238E27FC236}">
                <a16:creationId xmlns:a16="http://schemas.microsoft.com/office/drawing/2014/main" id="{CC52F3DD-C16F-5F80-DC9C-6ABB2664EA5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743678" y="3731306"/>
            <a:ext cx="212231" cy="189375"/>
          </a:xfrm>
          <a:prstGeom prst="rect">
            <a:avLst/>
          </a:prstGeom>
          <a:noFill/>
        </p:spPr>
      </p:pic>
      <p:pic>
        <p:nvPicPr>
          <p:cNvPr id="107" name="Picture 106">
            <a:extLst>
              <a:ext uri="{FF2B5EF4-FFF2-40B4-BE49-F238E27FC236}">
                <a16:creationId xmlns:a16="http://schemas.microsoft.com/office/drawing/2014/main" id="{9D2773C7-BF25-D1A6-4C93-2BE1345169E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130826" y="3719024"/>
            <a:ext cx="238521" cy="212834"/>
          </a:xfrm>
          <a:prstGeom prst="rect">
            <a:avLst/>
          </a:prstGeom>
          <a:noFill/>
        </p:spPr>
      </p:pic>
      <p:pic>
        <p:nvPicPr>
          <p:cNvPr id="108" name="Picture 107">
            <a:extLst>
              <a:ext uri="{FF2B5EF4-FFF2-40B4-BE49-F238E27FC236}">
                <a16:creationId xmlns:a16="http://schemas.microsoft.com/office/drawing/2014/main" id="{724B4315-FC0D-72A6-F378-1A153F7B1E1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10005159" y="3557558"/>
            <a:ext cx="232336" cy="207315"/>
          </a:xfrm>
          <a:prstGeom prst="rect">
            <a:avLst/>
          </a:prstGeom>
          <a:noFill/>
        </p:spPr>
      </p:pic>
      <p:pic>
        <p:nvPicPr>
          <p:cNvPr id="109" name="Picture 108">
            <a:extLst>
              <a:ext uri="{FF2B5EF4-FFF2-40B4-BE49-F238E27FC236}">
                <a16:creationId xmlns:a16="http://schemas.microsoft.com/office/drawing/2014/main" id="{8656E078-9ED2-A7D8-EF92-8EDCE13AB80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844689" y="3561974"/>
            <a:ext cx="222439" cy="198484"/>
          </a:xfrm>
          <a:prstGeom prst="rect">
            <a:avLst/>
          </a:prstGeom>
          <a:noFill/>
        </p:spPr>
      </p:pic>
      <p:grpSp>
        <p:nvGrpSpPr>
          <p:cNvPr id="110" name="Group 109">
            <a:extLst>
              <a:ext uri="{FF2B5EF4-FFF2-40B4-BE49-F238E27FC236}">
                <a16:creationId xmlns:a16="http://schemas.microsoft.com/office/drawing/2014/main" id="{0C2B7EC3-F402-ED0C-FD3E-4C597986C63F}"/>
              </a:ext>
            </a:extLst>
          </p:cNvPr>
          <p:cNvGrpSpPr/>
          <p:nvPr/>
        </p:nvGrpSpPr>
        <p:grpSpPr>
          <a:xfrm>
            <a:off x="10977207" y="2192516"/>
            <a:ext cx="1046375" cy="1920543"/>
            <a:chOff x="9475521" y="803330"/>
            <a:chExt cx="1046375" cy="1957270"/>
          </a:xfrm>
        </p:grpSpPr>
        <p:cxnSp>
          <p:nvCxnSpPr>
            <p:cNvPr id="111" name="Straight Connector 110">
              <a:extLst>
                <a:ext uri="{FF2B5EF4-FFF2-40B4-BE49-F238E27FC236}">
                  <a16:creationId xmlns:a16="http://schemas.microsoft.com/office/drawing/2014/main" id="{400613DF-3F40-89F6-D3DE-C1D78A5C10FB}"/>
                </a:ext>
              </a:extLst>
            </p:cNvPr>
            <p:cNvCxnSpPr>
              <a:cxnSpLocks/>
            </p:cNvCxnSpPr>
            <p:nvPr/>
          </p:nvCxnSpPr>
          <p:spPr>
            <a:xfrm>
              <a:off x="9954706" y="1114834"/>
              <a:ext cx="0" cy="150581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112" name="TextBox 111">
              <a:extLst>
                <a:ext uri="{FF2B5EF4-FFF2-40B4-BE49-F238E27FC236}">
                  <a16:creationId xmlns:a16="http://schemas.microsoft.com/office/drawing/2014/main" id="{7F5C6CCE-5ECE-22FD-F5FF-ED32B5ABDFE1}"/>
                </a:ext>
              </a:extLst>
            </p:cNvPr>
            <p:cNvSpPr txBox="1"/>
            <p:nvPr/>
          </p:nvSpPr>
          <p:spPr>
            <a:xfrm>
              <a:off x="9475521" y="803330"/>
              <a:ext cx="1046375" cy="313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MCY µg/L</a:t>
              </a:r>
            </a:p>
          </p:txBody>
        </p:sp>
        <p:sp>
          <p:nvSpPr>
            <p:cNvPr id="113" name="TextBox 112">
              <a:extLst>
                <a:ext uri="{FF2B5EF4-FFF2-40B4-BE49-F238E27FC236}">
                  <a16:creationId xmlns:a16="http://schemas.microsoft.com/office/drawing/2014/main" id="{2BAFCA89-5402-92A3-0328-615E296A5823}"/>
                </a:ext>
              </a:extLst>
            </p:cNvPr>
            <p:cNvSpPr txBox="1"/>
            <p:nvPr/>
          </p:nvSpPr>
          <p:spPr>
            <a:xfrm>
              <a:off x="9926426" y="2391268"/>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114" name="TextBox 113">
              <a:extLst>
                <a:ext uri="{FF2B5EF4-FFF2-40B4-BE49-F238E27FC236}">
                  <a16:creationId xmlns:a16="http://schemas.microsoft.com/office/drawing/2014/main" id="{07345E47-F31E-126D-0817-DF39627CE9F2}"/>
                </a:ext>
              </a:extLst>
            </p:cNvPr>
            <p:cNvSpPr txBox="1"/>
            <p:nvPr/>
          </p:nvSpPr>
          <p:spPr>
            <a:xfrm>
              <a:off x="9954706" y="975563"/>
              <a:ext cx="316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115" name="TextBox 114">
              <a:extLst>
                <a:ext uri="{FF2B5EF4-FFF2-40B4-BE49-F238E27FC236}">
                  <a16:creationId xmlns:a16="http://schemas.microsoft.com/office/drawing/2014/main" id="{03A3A8D5-E858-EFB7-5FBA-93DFD9D5EDD0}"/>
                </a:ext>
              </a:extLst>
            </p:cNvPr>
            <p:cNvSpPr txBox="1"/>
            <p:nvPr/>
          </p:nvSpPr>
          <p:spPr>
            <a:xfrm>
              <a:off x="9934341" y="1449083"/>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116" name="TextBox 115">
              <a:extLst>
                <a:ext uri="{FF2B5EF4-FFF2-40B4-BE49-F238E27FC236}">
                  <a16:creationId xmlns:a16="http://schemas.microsoft.com/office/drawing/2014/main" id="{3A90370C-809D-5427-A96F-D2CFD9540810}"/>
                </a:ext>
              </a:extLst>
            </p:cNvPr>
            <p:cNvSpPr txBox="1"/>
            <p:nvPr/>
          </p:nvSpPr>
          <p:spPr>
            <a:xfrm>
              <a:off x="9934341" y="1944751"/>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grpSp>
    </p:spTree>
    <p:extLst>
      <p:ext uri="{BB962C8B-B14F-4D97-AF65-F5344CB8AC3E}">
        <p14:creationId xmlns:p14="http://schemas.microsoft.com/office/powerpoint/2010/main" val="231942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 calcmode="lin" valueType="num">
                                      <p:cBhvr additive="base">
                                        <p:cTn id="7" dur="500" fill="hold"/>
                                        <p:tgtEl>
                                          <p:spTgt spid="76"/>
                                        </p:tgtEl>
                                        <p:attrNameLst>
                                          <p:attrName>ppt_x</p:attrName>
                                        </p:attrNameLst>
                                      </p:cBhvr>
                                      <p:tavLst>
                                        <p:tav tm="0">
                                          <p:val>
                                            <p:strVal val="#ppt_x"/>
                                          </p:val>
                                        </p:tav>
                                        <p:tav tm="100000">
                                          <p:val>
                                            <p:strVal val="#ppt_x"/>
                                          </p:val>
                                        </p:tav>
                                      </p:tavLst>
                                    </p:anim>
                                    <p:anim calcmode="lin" valueType="num">
                                      <p:cBhvr additive="base">
                                        <p:cTn id="8" dur="500" fill="hold"/>
                                        <p:tgtEl>
                                          <p:spTgt spid="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3"/>
                                        </p:tgtEl>
                                        <p:attrNameLst>
                                          <p:attrName>style.visibility</p:attrName>
                                        </p:attrNameLst>
                                      </p:cBhvr>
                                      <p:to>
                                        <p:strVal val="visible"/>
                                      </p:to>
                                    </p:set>
                                    <p:anim calcmode="lin" valueType="num">
                                      <p:cBhvr additive="base">
                                        <p:cTn id="11" dur="500" fill="hold"/>
                                        <p:tgtEl>
                                          <p:spTgt spid="83"/>
                                        </p:tgtEl>
                                        <p:attrNameLst>
                                          <p:attrName>ppt_x</p:attrName>
                                        </p:attrNameLst>
                                      </p:cBhvr>
                                      <p:tavLst>
                                        <p:tav tm="0">
                                          <p:val>
                                            <p:strVal val="#ppt_x"/>
                                          </p:val>
                                        </p:tav>
                                        <p:tav tm="100000">
                                          <p:val>
                                            <p:strVal val="#ppt_x"/>
                                          </p:val>
                                        </p:tav>
                                      </p:tavLst>
                                    </p:anim>
                                    <p:anim calcmode="lin" valueType="num">
                                      <p:cBhvr additive="base">
                                        <p:cTn id="12" dur="500" fill="hold"/>
                                        <p:tgtEl>
                                          <p:spTgt spid="83"/>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0"/>
                                        </p:tgtEl>
                                        <p:attrNameLst>
                                          <p:attrName>style.visibility</p:attrName>
                                        </p:attrNameLst>
                                      </p:cBhvr>
                                      <p:to>
                                        <p:strVal val="visible"/>
                                      </p:to>
                                    </p:set>
                                    <p:anim calcmode="lin" valueType="num">
                                      <p:cBhvr additive="base">
                                        <p:cTn id="15" dur="500" fill="hold"/>
                                        <p:tgtEl>
                                          <p:spTgt spid="110"/>
                                        </p:tgtEl>
                                        <p:attrNameLst>
                                          <p:attrName>ppt_x</p:attrName>
                                        </p:attrNameLst>
                                      </p:cBhvr>
                                      <p:tavLst>
                                        <p:tav tm="0">
                                          <p:val>
                                            <p:strVal val="#ppt_x"/>
                                          </p:val>
                                        </p:tav>
                                        <p:tav tm="100000">
                                          <p:val>
                                            <p:strVal val="#ppt_x"/>
                                          </p:val>
                                        </p:tav>
                                      </p:tavLst>
                                    </p:anim>
                                    <p:anim calcmode="lin" valueType="num">
                                      <p:cBhvr additive="base">
                                        <p:cTn id="16" dur="500" fill="hold"/>
                                        <p:tgtEl>
                                          <p:spTgt spid="110"/>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fill="hold"/>
                                        <p:tgtEl>
                                          <p:spTgt spid="101"/>
                                        </p:tgtEl>
                                        <p:attrNameLst>
                                          <p:attrName>ppt_x</p:attrName>
                                        </p:attrNameLst>
                                      </p:cBhvr>
                                      <p:tavLst>
                                        <p:tav tm="0">
                                          <p:val>
                                            <p:strVal val="#ppt_x"/>
                                          </p:val>
                                        </p:tav>
                                        <p:tav tm="100000">
                                          <p:val>
                                            <p:strVal val="#ppt_x"/>
                                          </p:val>
                                        </p:tav>
                                      </p:tavLst>
                                    </p:anim>
                                    <p:anim calcmode="lin" valueType="num">
                                      <p:cBhvr additive="base">
                                        <p:cTn id="20" dur="500" fill="hold"/>
                                        <p:tgtEl>
                                          <p:spTgt spid="101"/>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0"/>
                                        </p:tgtEl>
                                        <p:attrNameLst>
                                          <p:attrName>style.visibility</p:attrName>
                                        </p:attrNameLst>
                                      </p:cBhvr>
                                      <p:to>
                                        <p:strVal val="visible"/>
                                      </p:to>
                                    </p:set>
                                    <p:anim calcmode="lin" valueType="num">
                                      <p:cBhvr additive="base">
                                        <p:cTn id="23" dur="500" fill="hold"/>
                                        <p:tgtEl>
                                          <p:spTgt spid="100"/>
                                        </p:tgtEl>
                                        <p:attrNameLst>
                                          <p:attrName>ppt_x</p:attrName>
                                        </p:attrNameLst>
                                      </p:cBhvr>
                                      <p:tavLst>
                                        <p:tav tm="0">
                                          <p:val>
                                            <p:strVal val="#ppt_x"/>
                                          </p:val>
                                        </p:tav>
                                        <p:tav tm="100000">
                                          <p:val>
                                            <p:strVal val="#ppt_x"/>
                                          </p:val>
                                        </p:tav>
                                      </p:tavLst>
                                    </p:anim>
                                    <p:anim calcmode="lin" valueType="num">
                                      <p:cBhvr additive="base">
                                        <p:cTn id="24" dur="500" fill="hold"/>
                                        <p:tgtEl>
                                          <p:spTgt spid="100"/>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9"/>
                                        </p:tgtEl>
                                        <p:attrNameLst>
                                          <p:attrName>style.visibility</p:attrName>
                                        </p:attrNameLst>
                                      </p:cBhvr>
                                      <p:to>
                                        <p:strVal val="visible"/>
                                      </p:to>
                                    </p:set>
                                    <p:anim calcmode="lin" valueType="num">
                                      <p:cBhvr additive="base">
                                        <p:cTn id="27" dur="500" fill="hold"/>
                                        <p:tgtEl>
                                          <p:spTgt spid="99"/>
                                        </p:tgtEl>
                                        <p:attrNameLst>
                                          <p:attrName>ppt_x</p:attrName>
                                        </p:attrNameLst>
                                      </p:cBhvr>
                                      <p:tavLst>
                                        <p:tav tm="0">
                                          <p:val>
                                            <p:strVal val="#ppt_x"/>
                                          </p:val>
                                        </p:tav>
                                        <p:tav tm="100000">
                                          <p:val>
                                            <p:strVal val="#ppt_x"/>
                                          </p:val>
                                        </p:tav>
                                      </p:tavLst>
                                    </p:anim>
                                    <p:anim calcmode="lin" valueType="num">
                                      <p:cBhvr additive="base">
                                        <p:cTn id="28" dur="500" fill="hold"/>
                                        <p:tgtEl>
                                          <p:spTgt spid="99"/>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8"/>
                                        </p:tgtEl>
                                        <p:attrNameLst>
                                          <p:attrName>style.visibility</p:attrName>
                                        </p:attrNameLst>
                                      </p:cBhvr>
                                      <p:to>
                                        <p:strVal val="visible"/>
                                      </p:to>
                                    </p:set>
                                    <p:anim calcmode="lin" valueType="num">
                                      <p:cBhvr additive="base">
                                        <p:cTn id="31" dur="500" fill="hold"/>
                                        <p:tgtEl>
                                          <p:spTgt spid="98"/>
                                        </p:tgtEl>
                                        <p:attrNameLst>
                                          <p:attrName>ppt_x</p:attrName>
                                        </p:attrNameLst>
                                      </p:cBhvr>
                                      <p:tavLst>
                                        <p:tav tm="0">
                                          <p:val>
                                            <p:strVal val="#ppt_x"/>
                                          </p:val>
                                        </p:tav>
                                        <p:tav tm="100000">
                                          <p:val>
                                            <p:strVal val="#ppt_x"/>
                                          </p:val>
                                        </p:tav>
                                      </p:tavLst>
                                    </p:anim>
                                    <p:anim calcmode="lin" valueType="num">
                                      <p:cBhvr additive="base">
                                        <p:cTn id="32" dur="500" fill="hold"/>
                                        <p:tgtEl>
                                          <p:spTgt spid="98"/>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6"/>
                                        </p:tgtEl>
                                        <p:attrNameLst>
                                          <p:attrName>style.visibility</p:attrName>
                                        </p:attrNameLst>
                                      </p:cBhvr>
                                      <p:to>
                                        <p:strVal val="visible"/>
                                      </p:to>
                                    </p:set>
                                    <p:anim calcmode="lin" valueType="num">
                                      <p:cBhvr additive="base">
                                        <p:cTn id="35" dur="500" fill="hold"/>
                                        <p:tgtEl>
                                          <p:spTgt spid="96"/>
                                        </p:tgtEl>
                                        <p:attrNameLst>
                                          <p:attrName>ppt_x</p:attrName>
                                        </p:attrNameLst>
                                      </p:cBhvr>
                                      <p:tavLst>
                                        <p:tav tm="0">
                                          <p:val>
                                            <p:strVal val="#ppt_x"/>
                                          </p:val>
                                        </p:tav>
                                        <p:tav tm="100000">
                                          <p:val>
                                            <p:strVal val="#ppt_x"/>
                                          </p:val>
                                        </p:tav>
                                      </p:tavLst>
                                    </p:anim>
                                    <p:anim calcmode="lin" valueType="num">
                                      <p:cBhvr additive="base">
                                        <p:cTn id="36" dur="500" fill="hold"/>
                                        <p:tgtEl>
                                          <p:spTgt spid="9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02"/>
                                        </p:tgtEl>
                                        <p:attrNameLst>
                                          <p:attrName>style.visibility</p:attrName>
                                        </p:attrNameLst>
                                      </p:cBhvr>
                                      <p:to>
                                        <p:strVal val="visible"/>
                                      </p:to>
                                    </p:set>
                                    <p:anim calcmode="lin" valueType="num">
                                      <p:cBhvr additive="base">
                                        <p:cTn id="39" dur="500" fill="hold"/>
                                        <p:tgtEl>
                                          <p:spTgt spid="102"/>
                                        </p:tgtEl>
                                        <p:attrNameLst>
                                          <p:attrName>ppt_x</p:attrName>
                                        </p:attrNameLst>
                                      </p:cBhvr>
                                      <p:tavLst>
                                        <p:tav tm="0">
                                          <p:val>
                                            <p:strVal val="#ppt_x"/>
                                          </p:val>
                                        </p:tav>
                                        <p:tav tm="100000">
                                          <p:val>
                                            <p:strVal val="#ppt_x"/>
                                          </p:val>
                                        </p:tav>
                                      </p:tavLst>
                                    </p:anim>
                                    <p:anim calcmode="lin" valueType="num">
                                      <p:cBhvr additive="base">
                                        <p:cTn id="40" dur="500" fill="hold"/>
                                        <p:tgtEl>
                                          <p:spTgt spid="102"/>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7"/>
                                        </p:tgtEl>
                                        <p:attrNameLst>
                                          <p:attrName>style.visibility</p:attrName>
                                        </p:attrNameLst>
                                      </p:cBhvr>
                                      <p:to>
                                        <p:strVal val="visible"/>
                                      </p:to>
                                    </p:set>
                                    <p:anim calcmode="lin" valueType="num">
                                      <p:cBhvr additive="base">
                                        <p:cTn id="43" dur="500" fill="hold"/>
                                        <p:tgtEl>
                                          <p:spTgt spid="97"/>
                                        </p:tgtEl>
                                        <p:attrNameLst>
                                          <p:attrName>ppt_x</p:attrName>
                                        </p:attrNameLst>
                                      </p:cBhvr>
                                      <p:tavLst>
                                        <p:tav tm="0">
                                          <p:val>
                                            <p:strVal val="#ppt_x"/>
                                          </p:val>
                                        </p:tav>
                                        <p:tav tm="100000">
                                          <p:val>
                                            <p:strVal val="#ppt_x"/>
                                          </p:val>
                                        </p:tav>
                                      </p:tavLst>
                                    </p:anim>
                                    <p:anim calcmode="lin" valueType="num">
                                      <p:cBhvr additive="base">
                                        <p:cTn id="44" dur="500" fill="hold"/>
                                        <p:tgtEl>
                                          <p:spTgt spid="97"/>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5"/>
                                        </p:tgtEl>
                                        <p:attrNameLst>
                                          <p:attrName>style.visibility</p:attrName>
                                        </p:attrNameLst>
                                      </p:cBhvr>
                                      <p:to>
                                        <p:strVal val="visible"/>
                                      </p:to>
                                    </p:set>
                                    <p:anim calcmode="lin" valueType="num">
                                      <p:cBhvr additive="base">
                                        <p:cTn id="47" dur="500" fill="hold"/>
                                        <p:tgtEl>
                                          <p:spTgt spid="95"/>
                                        </p:tgtEl>
                                        <p:attrNameLst>
                                          <p:attrName>ppt_x</p:attrName>
                                        </p:attrNameLst>
                                      </p:cBhvr>
                                      <p:tavLst>
                                        <p:tav tm="0">
                                          <p:val>
                                            <p:strVal val="#ppt_x"/>
                                          </p:val>
                                        </p:tav>
                                        <p:tav tm="100000">
                                          <p:val>
                                            <p:strVal val="#ppt_x"/>
                                          </p:val>
                                        </p:tav>
                                      </p:tavLst>
                                    </p:anim>
                                    <p:anim calcmode="lin" valueType="num">
                                      <p:cBhvr additive="base">
                                        <p:cTn id="48" dur="500" fill="hold"/>
                                        <p:tgtEl>
                                          <p:spTgt spid="95"/>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106"/>
                                        </p:tgtEl>
                                        <p:attrNameLst>
                                          <p:attrName>style.visibility</p:attrName>
                                        </p:attrNameLst>
                                      </p:cBhvr>
                                      <p:to>
                                        <p:strVal val="visible"/>
                                      </p:to>
                                    </p:set>
                                    <p:anim calcmode="lin" valueType="num">
                                      <p:cBhvr additive="base">
                                        <p:cTn id="51" dur="500" fill="hold"/>
                                        <p:tgtEl>
                                          <p:spTgt spid="106"/>
                                        </p:tgtEl>
                                        <p:attrNameLst>
                                          <p:attrName>ppt_x</p:attrName>
                                        </p:attrNameLst>
                                      </p:cBhvr>
                                      <p:tavLst>
                                        <p:tav tm="0">
                                          <p:val>
                                            <p:strVal val="#ppt_x"/>
                                          </p:val>
                                        </p:tav>
                                        <p:tav tm="100000">
                                          <p:val>
                                            <p:strVal val="#ppt_x"/>
                                          </p:val>
                                        </p:tav>
                                      </p:tavLst>
                                    </p:anim>
                                    <p:anim calcmode="lin" valueType="num">
                                      <p:cBhvr additive="base">
                                        <p:cTn id="52" dur="500" fill="hold"/>
                                        <p:tgtEl>
                                          <p:spTgt spid="106"/>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109"/>
                                        </p:tgtEl>
                                        <p:attrNameLst>
                                          <p:attrName>style.visibility</p:attrName>
                                        </p:attrNameLst>
                                      </p:cBhvr>
                                      <p:to>
                                        <p:strVal val="visible"/>
                                      </p:to>
                                    </p:set>
                                    <p:anim calcmode="lin" valueType="num">
                                      <p:cBhvr additive="base">
                                        <p:cTn id="55" dur="500" fill="hold"/>
                                        <p:tgtEl>
                                          <p:spTgt spid="109"/>
                                        </p:tgtEl>
                                        <p:attrNameLst>
                                          <p:attrName>ppt_x</p:attrName>
                                        </p:attrNameLst>
                                      </p:cBhvr>
                                      <p:tavLst>
                                        <p:tav tm="0">
                                          <p:val>
                                            <p:strVal val="#ppt_x"/>
                                          </p:val>
                                        </p:tav>
                                        <p:tav tm="100000">
                                          <p:val>
                                            <p:strVal val="#ppt_x"/>
                                          </p:val>
                                        </p:tav>
                                      </p:tavLst>
                                    </p:anim>
                                    <p:anim calcmode="lin" valueType="num">
                                      <p:cBhvr additive="base">
                                        <p:cTn id="56" dur="500" fill="hold"/>
                                        <p:tgtEl>
                                          <p:spTgt spid="109"/>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108"/>
                                        </p:tgtEl>
                                        <p:attrNameLst>
                                          <p:attrName>style.visibility</p:attrName>
                                        </p:attrNameLst>
                                      </p:cBhvr>
                                      <p:to>
                                        <p:strVal val="visible"/>
                                      </p:to>
                                    </p:set>
                                    <p:anim calcmode="lin" valueType="num">
                                      <p:cBhvr additive="base">
                                        <p:cTn id="59" dur="500" fill="hold"/>
                                        <p:tgtEl>
                                          <p:spTgt spid="108"/>
                                        </p:tgtEl>
                                        <p:attrNameLst>
                                          <p:attrName>ppt_x</p:attrName>
                                        </p:attrNameLst>
                                      </p:cBhvr>
                                      <p:tavLst>
                                        <p:tav tm="0">
                                          <p:val>
                                            <p:strVal val="#ppt_x"/>
                                          </p:val>
                                        </p:tav>
                                        <p:tav tm="100000">
                                          <p:val>
                                            <p:strVal val="#ppt_x"/>
                                          </p:val>
                                        </p:tav>
                                      </p:tavLst>
                                    </p:anim>
                                    <p:anim calcmode="lin" valueType="num">
                                      <p:cBhvr additive="base">
                                        <p:cTn id="60" dur="500" fill="hold"/>
                                        <p:tgtEl>
                                          <p:spTgt spid="108"/>
                                        </p:tgtEl>
                                        <p:attrNameLst>
                                          <p:attrName>ppt_y</p:attrName>
                                        </p:attrNameLst>
                                      </p:cBhvr>
                                      <p:tavLst>
                                        <p:tav tm="0">
                                          <p:val>
                                            <p:strVal val="1+#ppt_h/2"/>
                                          </p:val>
                                        </p:tav>
                                        <p:tav tm="100000">
                                          <p:val>
                                            <p:strVal val="#ppt_y"/>
                                          </p:val>
                                        </p:tav>
                                      </p:tavLst>
                                    </p:anim>
                                  </p:childTnLst>
                                </p:cTn>
                              </p:par>
                              <p:par>
                                <p:cTn id="61" presetID="2" presetClass="entr" presetSubtype="4" fill="hold" nodeType="withEffect">
                                  <p:stCondLst>
                                    <p:cond delay="0"/>
                                  </p:stCondLst>
                                  <p:childTnLst>
                                    <p:set>
                                      <p:cBhvr>
                                        <p:cTn id="62" dur="1" fill="hold">
                                          <p:stCondLst>
                                            <p:cond delay="0"/>
                                          </p:stCondLst>
                                        </p:cTn>
                                        <p:tgtEl>
                                          <p:spTgt spid="107"/>
                                        </p:tgtEl>
                                        <p:attrNameLst>
                                          <p:attrName>style.visibility</p:attrName>
                                        </p:attrNameLst>
                                      </p:cBhvr>
                                      <p:to>
                                        <p:strVal val="visible"/>
                                      </p:to>
                                    </p:set>
                                    <p:anim calcmode="lin" valueType="num">
                                      <p:cBhvr additive="base">
                                        <p:cTn id="63" dur="500" fill="hold"/>
                                        <p:tgtEl>
                                          <p:spTgt spid="107"/>
                                        </p:tgtEl>
                                        <p:attrNameLst>
                                          <p:attrName>ppt_x</p:attrName>
                                        </p:attrNameLst>
                                      </p:cBhvr>
                                      <p:tavLst>
                                        <p:tav tm="0">
                                          <p:val>
                                            <p:strVal val="#ppt_x"/>
                                          </p:val>
                                        </p:tav>
                                        <p:tav tm="100000">
                                          <p:val>
                                            <p:strVal val="#ppt_x"/>
                                          </p:val>
                                        </p:tav>
                                      </p:tavLst>
                                    </p:anim>
                                    <p:anim calcmode="lin" valueType="num">
                                      <p:cBhvr additive="base">
                                        <p:cTn id="64" dur="500" fill="hold"/>
                                        <p:tgtEl>
                                          <p:spTgt spid="1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44C25A32-B68E-F377-D1C1-DF56E493A605}"/>
              </a:ext>
            </a:extLst>
          </p:cNvPr>
          <p:cNvSpPr txBox="1">
            <a:spLocks/>
          </p:cNvSpPr>
          <p:nvPr/>
        </p:nvSpPr>
        <p:spPr>
          <a:xfrm>
            <a:off x="1148065" y="-10366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masis MT Pro Black" panose="02040A04050005020304" pitchFamily="18" charset="0"/>
                <a:ea typeface="+mj-ea"/>
                <a:cs typeface="+mj-cs"/>
              </a:rPr>
              <a:t>Harmful Algal Blooms </a:t>
            </a:r>
          </a:p>
        </p:txBody>
      </p:sp>
      <p:grpSp>
        <p:nvGrpSpPr>
          <p:cNvPr id="15" name="Group 14">
            <a:extLst>
              <a:ext uri="{FF2B5EF4-FFF2-40B4-BE49-F238E27FC236}">
                <a16:creationId xmlns:a16="http://schemas.microsoft.com/office/drawing/2014/main" id="{23812B43-39CA-CC09-C300-C5659B81B3EC}"/>
              </a:ext>
            </a:extLst>
          </p:cNvPr>
          <p:cNvGrpSpPr/>
          <p:nvPr/>
        </p:nvGrpSpPr>
        <p:grpSpPr>
          <a:xfrm>
            <a:off x="1153886" y="609490"/>
            <a:ext cx="3723922" cy="5639019"/>
            <a:chOff x="3450026" y="443960"/>
            <a:chExt cx="4902122" cy="6951368"/>
          </a:xfrm>
        </p:grpSpPr>
        <p:grpSp>
          <p:nvGrpSpPr>
            <p:cNvPr id="14" name="Group 13">
              <a:extLst>
                <a:ext uri="{FF2B5EF4-FFF2-40B4-BE49-F238E27FC236}">
                  <a16:creationId xmlns:a16="http://schemas.microsoft.com/office/drawing/2014/main" id="{A86AF40E-7F75-9D07-D900-57C9CDA53D3D}"/>
                </a:ext>
              </a:extLst>
            </p:cNvPr>
            <p:cNvGrpSpPr/>
            <p:nvPr/>
          </p:nvGrpSpPr>
          <p:grpSpPr>
            <a:xfrm>
              <a:off x="3450026" y="528784"/>
              <a:ext cx="4902122" cy="6866544"/>
              <a:chOff x="3450026" y="528784"/>
              <a:chExt cx="4902122" cy="6866544"/>
            </a:xfrm>
          </p:grpSpPr>
          <p:pic>
            <p:nvPicPr>
              <p:cNvPr id="7" name="Picture 6">
                <a:extLst>
                  <a:ext uri="{FF2B5EF4-FFF2-40B4-BE49-F238E27FC236}">
                    <a16:creationId xmlns:a16="http://schemas.microsoft.com/office/drawing/2014/main" id="{0037D5E9-5263-EC4B-5400-4249AB903B4D}"/>
                  </a:ext>
                </a:extLst>
              </p:cNvPr>
              <p:cNvPicPr>
                <a:picLocks noChangeAspect="1"/>
              </p:cNvPicPr>
              <p:nvPr/>
            </p:nvPicPr>
            <p:blipFill>
              <a:blip r:embed="rId3"/>
              <a:stretch>
                <a:fillRect/>
              </a:stretch>
            </p:blipFill>
            <p:spPr>
              <a:xfrm>
                <a:off x="3450026" y="528784"/>
                <a:ext cx="4902122" cy="6866544"/>
              </a:xfrm>
              <a:prstGeom prst="rect">
                <a:avLst/>
              </a:prstGeom>
            </p:spPr>
          </p:pic>
          <p:sp>
            <p:nvSpPr>
              <p:cNvPr id="8" name="Star: 5 Points 7">
                <a:extLst>
                  <a:ext uri="{FF2B5EF4-FFF2-40B4-BE49-F238E27FC236}">
                    <a16:creationId xmlns:a16="http://schemas.microsoft.com/office/drawing/2014/main" id="{855CF114-D54C-5EDA-4194-8125D45EB320}"/>
                  </a:ext>
                </a:extLst>
              </p:cNvPr>
              <p:cNvSpPr/>
              <p:nvPr/>
            </p:nvSpPr>
            <p:spPr>
              <a:xfrm>
                <a:off x="5089437" y="552530"/>
                <a:ext cx="146828" cy="172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Star: 5 Points 8">
                <a:extLst>
                  <a:ext uri="{FF2B5EF4-FFF2-40B4-BE49-F238E27FC236}">
                    <a16:creationId xmlns:a16="http://schemas.microsoft.com/office/drawing/2014/main" id="{B3D7A66A-7E73-3975-D469-C53D00906C83}"/>
                  </a:ext>
                </a:extLst>
              </p:cNvPr>
              <p:cNvSpPr/>
              <p:nvPr/>
            </p:nvSpPr>
            <p:spPr>
              <a:xfrm>
                <a:off x="5951451" y="1228499"/>
                <a:ext cx="146828" cy="172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Star: 5 Points 9">
                <a:extLst>
                  <a:ext uri="{FF2B5EF4-FFF2-40B4-BE49-F238E27FC236}">
                    <a16:creationId xmlns:a16="http://schemas.microsoft.com/office/drawing/2014/main" id="{B1A18B72-C810-BEDF-EB2B-09DCAF16F507}"/>
                  </a:ext>
                </a:extLst>
              </p:cNvPr>
              <p:cNvSpPr/>
              <p:nvPr/>
            </p:nvSpPr>
            <p:spPr>
              <a:xfrm>
                <a:off x="6313831" y="638600"/>
                <a:ext cx="146828" cy="172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1" name="TextBox 10">
              <a:extLst>
                <a:ext uri="{FF2B5EF4-FFF2-40B4-BE49-F238E27FC236}">
                  <a16:creationId xmlns:a16="http://schemas.microsoft.com/office/drawing/2014/main" id="{6D6DE924-C8F6-BB49-80B2-F8FB8C680159}"/>
                </a:ext>
              </a:extLst>
            </p:cNvPr>
            <p:cNvSpPr txBox="1"/>
            <p:nvPr/>
          </p:nvSpPr>
          <p:spPr>
            <a:xfrm>
              <a:off x="3975073" y="443960"/>
              <a:ext cx="1187778" cy="4779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LC1LB</a:t>
              </a:r>
            </a:p>
          </p:txBody>
        </p:sp>
        <p:sp>
          <p:nvSpPr>
            <p:cNvPr id="12" name="TextBox 11">
              <a:extLst>
                <a:ext uri="{FF2B5EF4-FFF2-40B4-BE49-F238E27FC236}">
                  <a16:creationId xmlns:a16="http://schemas.microsoft.com/office/drawing/2014/main" id="{1550A1C1-1B9F-B5FC-0288-C45813DC037B}"/>
                </a:ext>
              </a:extLst>
            </p:cNvPr>
            <p:cNvSpPr txBox="1"/>
            <p:nvPr/>
          </p:nvSpPr>
          <p:spPr>
            <a:xfrm>
              <a:off x="6387245" y="497481"/>
              <a:ext cx="1350407" cy="4779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CELC</a:t>
              </a:r>
            </a:p>
          </p:txBody>
        </p:sp>
        <p:sp>
          <p:nvSpPr>
            <p:cNvPr id="13" name="TextBox 12">
              <a:extLst>
                <a:ext uri="{FF2B5EF4-FFF2-40B4-BE49-F238E27FC236}">
                  <a16:creationId xmlns:a16="http://schemas.microsoft.com/office/drawing/2014/main" id="{F2ABDB7A-F617-CCCD-2896-83B3E5CF0411}"/>
                </a:ext>
              </a:extLst>
            </p:cNvPr>
            <p:cNvSpPr txBox="1"/>
            <p:nvPr/>
          </p:nvSpPr>
          <p:spPr>
            <a:xfrm>
              <a:off x="4844882" y="1066911"/>
              <a:ext cx="1187778" cy="36933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CELCS</a:t>
              </a:r>
            </a:p>
          </p:txBody>
        </p:sp>
      </p:grpSp>
      <p:grpSp>
        <p:nvGrpSpPr>
          <p:cNvPr id="23" name="Group 22">
            <a:extLst>
              <a:ext uri="{FF2B5EF4-FFF2-40B4-BE49-F238E27FC236}">
                <a16:creationId xmlns:a16="http://schemas.microsoft.com/office/drawing/2014/main" id="{53D32778-FDAB-D9A9-AF57-793BD6081945}"/>
              </a:ext>
            </a:extLst>
          </p:cNvPr>
          <p:cNvGrpSpPr/>
          <p:nvPr/>
        </p:nvGrpSpPr>
        <p:grpSpPr>
          <a:xfrm>
            <a:off x="5545143" y="3701696"/>
            <a:ext cx="4939382" cy="2789785"/>
            <a:chOff x="3846401" y="3689662"/>
            <a:chExt cx="4849226" cy="2635174"/>
          </a:xfrm>
        </p:grpSpPr>
        <p:pic>
          <p:nvPicPr>
            <p:cNvPr id="18" name="Picture 17">
              <a:extLst>
                <a:ext uri="{FF2B5EF4-FFF2-40B4-BE49-F238E27FC236}">
                  <a16:creationId xmlns:a16="http://schemas.microsoft.com/office/drawing/2014/main" id="{E19771D6-8ACC-3F3B-5B38-1DEBC68331B9}"/>
                </a:ext>
              </a:extLst>
            </p:cNvPr>
            <p:cNvPicPr>
              <a:picLocks noChangeAspect="1"/>
            </p:cNvPicPr>
            <p:nvPr/>
          </p:nvPicPr>
          <p:blipFill>
            <a:blip r:embed="rId4"/>
            <a:stretch>
              <a:fillRect/>
            </a:stretch>
          </p:blipFill>
          <p:spPr>
            <a:xfrm>
              <a:off x="3846401" y="3689662"/>
              <a:ext cx="4821326" cy="2635174"/>
            </a:xfrm>
            <a:prstGeom prst="rect">
              <a:avLst/>
            </a:prstGeom>
          </p:spPr>
        </p:pic>
        <p:sp>
          <p:nvSpPr>
            <p:cNvPr id="19" name="TextBox 18">
              <a:extLst>
                <a:ext uri="{FF2B5EF4-FFF2-40B4-BE49-F238E27FC236}">
                  <a16:creationId xmlns:a16="http://schemas.microsoft.com/office/drawing/2014/main" id="{3B637CF3-7445-2E8D-1EA7-01DB29982544}"/>
                </a:ext>
              </a:extLst>
            </p:cNvPr>
            <p:cNvSpPr txBox="1"/>
            <p:nvPr/>
          </p:nvSpPr>
          <p:spPr>
            <a:xfrm>
              <a:off x="5348700" y="4683994"/>
              <a:ext cx="7648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CELCS</a:t>
              </a:r>
            </a:p>
          </p:txBody>
        </p:sp>
        <p:sp>
          <p:nvSpPr>
            <p:cNvPr id="20" name="TextBox 19">
              <a:extLst>
                <a:ext uri="{FF2B5EF4-FFF2-40B4-BE49-F238E27FC236}">
                  <a16:creationId xmlns:a16="http://schemas.microsoft.com/office/drawing/2014/main" id="{8ACABB24-4CB0-53D0-6E3B-72CA7D524E2F}"/>
                </a:ext>
              </a:extLst>
            </p:cNvPr>
            <p:cNvSpPr txBox="1"/>
            <p:nvPr/>
          </p:nvSpPr>
          <p:spPr>
            <a:xfrm>
              <a:off x="4528009" y="4868749"/>
              <a:ext cx="7648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CELCS</a:t>
              </a:r>
            </a:p>
          </p:txBody>
        </p:sp>
        <p:sp>
          <p:nvSpPr>
            <p:cNvPr id="21" name="TextBox 20">
              <a:extLst>
                <a:ext uri="{FF2B5EF4-FFF2-40B4-BE49-F238E27FC236}">
                  <a16:creationId xmlns:a16="http://schemas.microsoft.com/office/drawing/2014/main" id="{3BBCB312-0EEC-8374-A483-C572D8A24E35}"/>
                </a:ext>
              </a:extLst>
            </p:cNvPr>
            <p:cNvSpPr txBox="1"/>
            <p:nvPr/>
          </p:nvSpPr>
          <p:spPr>
            <a:xfrm>
              <a:off x="8083135" y="4974894"/>
              <a:ext cx="6124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CELC</a:t>
              </a:r>
            </a:p>
          </p:txBody>
        </p:sp>
        <p:sp>
          <p:nvSpPr>
            <p:cNvPr id="22" name="TextBox 21">
              <a:extLst>
                <a:ext uri="{FF2B5EF4-FFF2-40B4-BE49-F238E27FC236}">
                  <a16:creationId xmlns:a16="http://schemas.microsoft.com/office/drawing/2014/main" id="{226FBCCC-F0E2-3750-8B84-9C1D55FE8993}"/>
                </a:ext>
              </a:extLst>
            </p:cNvPr>
            <p:cNvSpPr txBox="1"/>
            <p:nvPr/>
          </p:nvSpPr>
          <p:spPr>
            <a:xfrm>
              <a:off x="7285644" y="4974893"/>
              <a:ext cx="764892"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mn-ea"/>
                  <a:cs typeface="+mn-cs"/>
                </a:rPr>
                <a:t>CELC</a:t>
              </a:r>
            </a:p>
          </p:txBody>
        </p:sp>
      </p:grpSp>
      <p:sp>
        <p:nvSpPr>
          <p:cNvPr id="36" name="TextBox 35">
            <a:extLst>
              <a:ext uri="{FF2B5EF4-FFF2-40B4-BE49-F238E27FC236}">
                <a16:creationId xmlns:a16="http://schemas.microsoft.com/office/drawing/2014/main" id="{B2F4F6E7-C807-2BD1-45A5-29BFB1841210}"/>
              </a:ext>
            </a:extLst>
          </p:cNvPr>
          <p:cNvSpPr txBox="1"/>
          <p:nvPr/>
        </p:nvSpPr>
        <p:spPr>
          <a:xfrm>
            <a:off x="2003892" y="6183704"/>
            <a:ext cx="194597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Dominant: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Microcystis</a:t>
            </a:r>
          </a:p>
        </p:txBody>
      </p:sp>
      <p:pic>
        <p:nvPicPr>
          <p:cNvPr id="47" name="Picture 46">
            <a:extLst>
              <a:ext uri="{FF2B5EF4-FFF2-40B4-BE49-F238E27FC236}">
                <a16:creationId xmlns:a16="http://schemas.microsoft.com/office/drawing/2014/main" id="{2FA8AE32-03E3-8F6B-0FC1-0CB5E0C2A973}"/>
              </a:ext>
            </a:extLst>
          </p:cNvPr>
          <p:cNvPicPr>
            <a:picLocks noChangeAspect="1"/>
          </p:cNvPicPr>
          <p:nvPr/>
        </p:nvPicPr>
        <p:blipFill>
          <a:blip r:embed="rId5"/>
          <a:stretch>
            <a:fillRect/>
          </a:stretch>
        </p:blipFill>
        <p:spPr>
          <a:xfrm>
            <a:off x="5495616" y="582871"/>
            <a:ext cx="4960490" cy="3004956"/>
          </a:xfrm>
          <a:prstGeom prst="rect">
            <a:avLst/>
          </a:prstGeom>
        </p:spPr>
      </p:pic>
      <p:grpSp>
        <p:nvGrpSpPr>
          <p:cNvPr id="48" name="Group 47">
            <a:extLst>
              <a:ext uri="{FF2B5EF4-FFF2-40B4-BE49-F238E27FC236}">
                <a16:creationId xmlns:a16="http://schemas.microsoft.com/office/drawing/2014/main" id="{19FBC24B-37FB-D660-2D53-D98B1CED9143}"/>
              </a:ext>
            </a:extLst>
          </p:cNvPr>
          <p:cNvGrpSpPr/>
          <p:nvPr/>
        </p:nvGrpSpPr>
        <p:grpSpPr>
          <a:xfrm>
            <a:off x="9443974" y="767384"/>
            <a:ext cx="1046375" cy="1957270"/>
            <a:chOff x="9475521" y="803330"/>
            <a:chExt cx="1046375" cy="1957270"/>
          </a:xfrm>
        </p:grpSpPr>
        <p:cxnSp>
          <p:nvCxnSpPr>
            <p:cNvPr id="49" name="Straight Connector 48">
              <a:extLst>
                <a:ext uri="{FF2B5EF4-FFF2-40B4-BE49-F238E27FC236}">
                  <a16:creationId xmlns:a16="http://schemas.microsoft.com/office/drawing/2014/main" id="{2142E947-1251-1E9F-91CC-2A5779A2FC62}"/>
                </a:ext>
              </a:extLst>
            </p:cNvPr>
            <p:cNvCxnSpPr>
              <a:cxnSpLocks/>
            </p:cNvCxnSpPr>
            <p:nvPr/>
          </p:nvCxnSpPr>
          <p:spPr>
            <a:xfrm>
              <a:off x="9954706" y="1114834"/>
              <a:ext cx="0" cy="1505818"/>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7C5E7C0D-F328-6AE1-16B5-7F73612DD86D}"/>
                </a:ext>
              </a:extLst>
            </p:cNvPr>
            <p:cNvSpPr txBox="1"/>
            <p:nvPr/>
          </p:nvSpPr>
          <p:spPr>
            <a:xfrm>
              <a:off x="9475521" y="803330"/>
              <a:ext cx="104637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MCY µg/L</a:t>
              </a:r>
            </a:p>
          </p:txBody>
        </p:sp>
        <p:sp>
          <p:nvSpPr>
            <p:cNvPr id="51" name="TextBox 50">
              <a:extLst>
                <a:ext uri="{FF2B5EF4-FFF2-40B4-BE49-F238E27FC236}">
                  <a16:creationId xmlns:a16="http://schemas.microsoft.com/office/drawing/2014/main" id="{2BD87552-7978-0074-7AC6-A5E911B73E1A}"/>
                </a:ext>
              </a:extLst>
            </p:cNvPr>
            <p:cNvSpPr txBox="1"/>
            <p:nvPr/>
          </p:nvSpPr>
          <p:spPr>
            <a:xfrm>
              <a:off x="9926426" y="2391268"/>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52" name="TextBox 51">
              <a:extLst>
                <a:ext uri="{FF2B5EF4-FFF2-40B4-BE49-F238E27FC236}">
                  <a16:creationId xmlns:a16="http://schemas.microsoft.com/office/drawing/2014/main" id="{87151C2B-7D17-0A2A-B676-8ABEE3FD15BE}"/>
                </a:ext>
              </a:extLst>
            </p:cNvPr>
            <p:cNvSpPr txBox="1"/>
            <p:nvPr/>
          </p:nvSpPr>
          <p:spPr>
            <a:xfrm>
              <a:off x="9954706" y="975563"/>
              <a:ext cx="316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3</a:t>
              </a:r>
            </a:p>
          </p:txBody>
        </p:sp>
        <p:sp>
          <p:nvSpPr>
            <p:cNvPr id="53" name="TextBox 52">
              <a:extLst>
                <a:ext uri="{FF2B5EF4-FFF2-40B4-BE49-F238E27FC236}">
                  <a16:creationId xmlns:a16="http://schemas.microsoft.com/office/drawing/2014/main" id="{475FBDC3-679F-224A-096E-C19DA568152E}"/>
                </a:ext>
              </a:extLst>
            </p:cNvPr>
            <p:cNvSpPr txBox="1"/>
            <p:nvPr/>
          </p:nvSpPr>
          <p:spPr>
            <a:xfrm>
              <a:off x="9934341" y="1449083"/>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2</a:t>
              </a:r>
            </a:p>
          </p:txBody>
        </p:sp>
        <p:sp>
          <p:nvSpPr>
            <p:cNvPr id="54" name="TextBox 53">
              <a:extLst>
                <a:ext uri="{FF2B5EF4-FFF2-40B4-BE49-F238E27FC236}">
                  <a16:creationId xmlns:a16="http://schemas.microsoft.com/office/drawing/2014/main" id="{1CF2B378-AAB4-7705-B6EE-AF4B2F2D5A64}"/>
                </a:ext>
              </a:extLst>
            </p:cNvPr>
            <p:cNvSpPr txBox="1"/>
            <p:nvPr/>
          </p:nvSpPr>
          <p:spPr>
            <a:xfrm>
              <a:off x="9934341" y="1944751"/>
              <a:ext cx="47648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1</a:t>
              </a:r>
            </a:p>
          </p:txBody>
        </p:sp>
      </p:grpSp>
      <p:pic>
        <p:nvPicPr>
          <p:cNvPr id="55" name="Picture 54">
            <a:extLst>
              <a:ext uri="{FF2B5EF4-FFF2-40B4-BE49-F238E27FC236}">
                <a16:creationId xmlns:a16="http://schemas.microsoft.com/office/drawing/2014/main" id="{C97401EA-FDA6-AE6F-7DBB-D849F61293A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9155139" y="2491761"/>
            <a:ext cx="261000" cy="232893"/>
          </a:xfrm>
          <a:prstGeom prst="rect">
            <a:avLst/>
          </a:prstGeom>
          <a:noFill/>
        </p:spPr>
      </p:pic>
      <p:pic>
        <p:nvPicPr>
          <p:cNvPr id="56" name="Picture 55">
            <a:extLst>
              <a:ext uri="{FF2B5EF4-FFF2-40B4-BE49-F238E27FC236}">
                <a16:creationId xmlns:a16="http://schemas.microsoft.com/office/drawing/2014/main" id="{BFB9EF98-4D44-6627-92F0-6C9440333B48}"/>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64359" y="1339415"/>
            <a:ext cx="261000" cy="232893"/>
          </a:xfrm>
          <a:prstGeom prst="rect">
            <a:avLst/>
          </a:prstGeom>
          <a:noFill/>
        </p:spPr>
      </p:pic>
      <p:pic>
        <p:nvPicPr>
          <p:cNvPr id="57" name="Picture 56">
            <a:extLst>
              <a:ext uri="{FF2B5EF4-FFF2-40B4-BE49-F238E27FC236}">
                <a16:creationId xmlns:a16="http://schemas.microsoft.com/office/drawing/2014/main" id="{9FAB32B8-779F-B165-CCD2-AA15A8BAF4C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00359" y="2470439"/>
            <a:ext cx="261000" cy="232893"/>
          </a:xfrm>
          <a:prstGeom prst="rect">
            <a:avLst/>
          </a:prstGeom>
          <a:noFill/>
        </p:spPr>
      </p:pic>
      <p:pic>
        <p:nvPicPr>
          <p:cNvPr id="58" name="Picture 57">
            <a:extLst>
              <a:ext uri="{FF2B5EF4-FFF2-40B4-BE49-F238E27FC236}">
                <a16:creationId xmlns:a16="http://schemas.microsoft.com/office/drawing/2014/main" id="{9A355292-492E-2D8F-1463-864A491F2BD4}"/>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9024639" y="2491760"/>
            <a:ext cx="261000" cy="232893"/>
          </a:xfrm>
          <a:prstGeom prst="rect">
            <a:avLst/>
          </a:prstGeom>
          <a:noFill/>
        </p:spPr>
      </p:pic>
      <p:pic>
        <p:nvPicPr>
          <p:cNvPr id="59" name="Picture 58">
            <a:extLst>
              <a:ext uri="{FF2B5EF4-FFF2-40B4-BE49-F238E27FC236}">
                <a16:creationId xmlns:a16="http://schemas.microsoft.com/office/drawing/2014/main" id="{E94DC16B-7550-97C0-922C-D16188BA815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917828" y="1831797"/>
            <a:ext cx="261000" cy="232893"/>
          </a:xfrm>
          <a:prstGeom prst="rect">
            <a:avLst/>
          </a:prstGeom>
          <a:noFill/>
        </p:spPr>
      </p:pic>
      <p:pic>
        <p:nvPicPr>
          <p:cNvPr id="60" name="Picture 59">
            <a:extLst>
              <a:ext uri="{FF2B5EF4-FFF2-40B4-BE49-F238E27FC236}">
                <a16:creationId xmlns:a16="http://schemas.microsoft.com/office/drawing/2014/main" id="{C3099DF0-AC53-09D7-7EEB-3073F41A20A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413596" y="2451086"/>
            <a:ext cx="261000" cy="232893"/>
          </a:xfrm>
          <a:prstGeom prst="rect">
            <a:avLst/>
          </a:prstGeom>
          <a:noFill/>
        </p:spPr>
      </p:pic>
      <p:pic>
        <p:nvPicPr>
          <p:cNvPr id="61" name="Picture 60">
            <a:extLst>
              <a:ext uri="{FF2B5EF4-FFF2-40B4-BE49-F238E27FC236}">
                <a16:creationId xmlns:a16="http://schemas.microsoft.com/office/drawing/2014/main" id="{DF7A3200-5C6F-6A6C-A41D-09CA21D9DE6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8653641" y="2468308"/>
            <a:ext cx="261000" cy="232893"/>
          </a:xfrm>
          <a:prstGeom prst="rect">
            <a:avLst/>
          </a:prstGeom>
          <a:noFill/>
        </p:spPr>
      </p:pic>
      <p:pic>
        <p:nvPicPr>
          <p:cNvPr id="62" name="Picture 61">
            <a:extLst>
              <a:ext uri="{FF2B5EF4-FFF2-40B4-BE49-F238E27FC236}">
                <a16:creationId xmlns:a16="http://schemas.microsoft.com/office/drawing/2014/main" id="{B776021A-4F1B-FE00-A8B1-D397CF64B83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Lst>
          </a:blip>
          <a:stretch>
            <a:fillRect/>
          </a:stretch>
        </p:blipFill>
        <p:spPr>
          <a:xfrm>
            <a:off x="9012588" y="1090809"/>
            <a:ext cx="261000" cy="232893"/>
          </a:xfrm>
          <a:prstGeom prst="rect">
            <a:avLst/>
          </a:prstGeom>
          <a:noFill/>
        </p:spPr>
      </p:pic>
    </p:spTree>
    <p:extLst>
      <p:ext uri="{BB962C8B-B14F-4D97-AF65-F5344CB8AC3E}">
        <p14:creationId xmlns:p14="http://schemas.microsoft.com/office/powerpoint/2010/main" val="95723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0"/>
                                        </p:tgtEl>
                                        <p:attrNameLst>
                                          <p:attrName>style.visibility</p:attrName>
                                        </p:attrNameLst>
                                      </p:cBhvr>
                                      <p:to>
                                        <p:strVal val="visible"/>
                                      </p:to>
                                    </p:set>
                                    <p:anim calcmode="lin" valueType="num">
                                      <p:cBhvr additive="base">
                                        <p:cTn id="7" dur="500" fill="hold"/>
                                        <p:tgtEl>
                                          <p:spTgt spid="60"/>
                                        </p:tgtEl>
                                        <p:attrNameLst>
                                          <p:attrName>ppt_x</p:attrName>
                                        </p:attrNameLst>
                                      </p:cBhvr>
                                      <p:tavLst>
                                        <p:tav tm="0">
                                          <p:val>
                                            <p:strVal val="#ppt_x"/>
                                          </p:val>
                                        </p:tav>
                                        <p:tav tm="100000">
                                          <p:val>
                                            <p:strVal val="#ppt_x"/>
                                          </p:val>
                                        </p:tav>
                                      </p:tavLst>
                                    </p:anim>
                                    <p:anim calcmode="lin" valueType="num">
                                      <p:cBhvr additive="base">
                                        <p:cTn id="8" dur="500" fill="hold"/>
                                        <p:tgtEl>
                                          <p:spTgt spid="6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500" fill="hold"/>
                                        <p:tgtEl>
                                          <p:spTgt spid="61"/>
                                        </p:tgtEl>
                                        <p:attrNameLst>
                                          <p:attrName>ppt_x</p:attrName>
                                        </p:attrNameLst>
                                      </p:cBhvr>
                                      <p:tavLst>
                                        <p:tav tm="0">
                                          <p:val>
                                            <p:strVal val="#ppt_x"/>
                                          </p:val>
                                        </p:tav>
                                        <p:tav tm="100000">
                                          <p:val>
                                            <p:strVal val="#ppt_x"/>
                                          </p:val>
                                        </p:tav>
                                      </p:tavLst>
                                    </p:anim>
                                    <p:anim calcmode="lin" valueType="num">
                                      <p:cBhvr additive="base">
                                        <p:cTn id="12" dur="500" fill="hold"/>
                                        <p:tgtEl>
                                          <p:spTgt spid="6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55"/>
                                        </p:tgtEl>
                                        <p:attrNameLst>
                                          <p:attrName>style.visibility</p:attrName>
                                        </p:attrNameLst>
                                      </p:cBhvr>
                                      <p:to>
                                        <p:strVal val="visible"/>
                                      </p:to>
                                    </p:set>
                                    <p:anim calcmode="lin" valueType="num">
                                      <p:cBhvr additive="base">
                                        <p:cTn id="15" dur="500" fill="hold"/>
                                        <p:tgtEl>
                                          <p:spTgt spid="55"/>
                                        </p:tgtEl>
                                        <p:attrNameLst>
                                          <p:attrName>ppt_x</p:attrName>
                                        </p:attrNameLst>
                                      </p:cBhvr>
                                      <p:tavLst>
                                        <p:tav tm="0">
                                          <p:val>
                                            <p:strVal val="#ppt_x"/>
                                          </p:val>
                                        </p:tav>
                                        <p:tav tm="100000">
                                          <p:val>
                                            <p:strVal val="#ppt_x"/>
                                          </p:val>
                                        </p:tav>
                                      </p:tavLst>
                                    </p:anim>
                                    <p:anim calcmode="lin" valueType="num">
                                      <p:cBhvr additive="base">
                                        <p:cTn id="16" dur="500" fill="hold"/>
                                        <p:tgtEl>
                                          <p:spTgt spid="55"/>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59"/>
                                        </p:tgtEl>
                                        <p:attrNameLst>
                                          <p:attrName>style.visibility</p:attrName>
                                        </p:attrNameLst>
                                      </p:cBhvr>
                                      <p:to>
                                        <p:strVal val="visible"/>
                                      </p:to>
                                    </p:set>
                                    <p:anim calcmode="lin" valueType="num">
                                      <p:cBhvr additive="base">
                                        <p:cTn id="19" dur="500" fill="hold"/>
                                        <p:tgtEl>
                                          <p:spTgt spid="59"/>
                                        </p:tgtEl>
                                        <p:attrNameLst>
                                          <p:attrName>ppt_x</p:attrName>
                                        </p:attrNameLst>
                                      </p:cBhvr>
                                      <p:tavLst>
                                        <p:tav tm="0">
                                          <p:val>
                                            <p:strVal val="#ppt_x"/>
                                          </p:val>
                                        </p:tav>
                                        <p:tav tm="100000">
                                          <p:val>
                                            <p:strVal val="#ppt_x"/>
                                          </p:val>
                                        </p:tav>
                                      </p:tavLst>
                                    </p:anim>
                                    <p:anim calcmode="lin" valueType="num">
                                      <p:cBhvr additive="base">
                                        <p:cTn id="20" dur="500" fill="hold"/>
                                        <p:tgtEl>
                                          <p:spTgt spid="5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58"/>
                                        </p:tgtEl>
                                        <p:attrNameLst>
                                          <p:attrName>style.visibility</p:attrName>
                                        </p:attrNameLst>
                                      </p:cBhvr>
                                      <p:to>
                                        <p:strVal val="visible"/>
                                      </p:to>
                                    </p:set>
                                    <p:anim calcmode="lin" valueType="num">
                                      <p:cBhvr additive="base">
                                        <p:cTn id="23" dur="500" fill="hold"/>
                                        <p:tgtEl>
                                          <p:spTgt spid="58"/>
                                        </p:tgtEl>
                                        <p:attrNameLst>
                                          <p:attrName>ppt_x</p:attrName>
                                        </p:attrNameLst>
                                      </p:cBhvr>
                                      <p:tavLst>
                                        <p:tav tm="0">
                                          <p:val>
                                            <p:strVal val="#ppt_x"/>
                                          </p:val>
                                        </p:tav>
                                        <p:tav tm="100000">
                                          <p:val>
                                            <p:strVal val="#ppt_x"/>
                                          </p:val>
                                        </p:tav>
                                      </p:tavLst>
                                    </p:anim>
                                    <p:anim calcmode="lin" valueType="num">
                                      <p:cBhvr additive="base">
                                        <p:cTn id="24" dur="500" fill="hold"/>
                                        <p:tgtEl>
                                          <p:spTgt spid="58"/>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57"/>
                                        </p:tgtEl>
                                        <p:attrNameLst>
                                          <p:attrName>style.visibility</p:attrName>
                                        </p:attrNameLst>
                                      </p:cBhvr>
                                      <p:to>
                                        <p:strVal val="visible"/>
                                      </p:to>
                                    </p:set>
                                    <p:anim calcmode="lin" valueType="num">
                                      <p:cBhvr additive="base">
                                        <p:cTn id="27" dur="500" fill="hold"/>
                                        <p:tgtEl>
                                          <p:spTgt spid="57"/>
                                        </p:tgtEl>
                                        <p:attrNameLst>
                                          <p:attrName>ppt_x</p:attrName>
                                        </p:attrNameLst>
                                      </p:cBhvr>
                                      <p:tavLst>
                                        <p:tav tm="0">
                                          <p:val>
                                            <p:strVal val="#ppt_x"/>
                                          </p:val>
                                        </p:tav>
                                        <p:tav tm="100000">
                                          <p:val>
                                            <p:strVal val="#ppt_x"/>
                                          </p:val>
                                        </p:tav>
                                      </p:tavLst>
                                    </p:anim>
                                    <p:anim calcmode="lin" valueType="num">
                                      <p:cBhvr additive="base">
                                        <p:cTn id="28" dur="500" fill="hold"/>
                                        <p:tgtEl>
                                          <p:spTgt spid="57"/>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62"/>
                                        </p:tgtEl>
                                        <p:attrNameLst>
                                          <p:attrName>style.visibility</p:attrName>
                                        </p:attrNameLst>
                                      </p:cBhvr>
                                      <p:to>
                                        <p:strVal val="visible"/>
                                      </p:to>
                                    </p:set>
                                    <p:anim calcmode="lin" valueType="num">
                                      <p:cBhvr additive="base">
                                        <p:cTn id="31" dur="500" fill="hold"/>
                                        <p:tgtEl>
                                          <p:spTgt spid="62"/>
                                        </p:tgtEl>
                                        <p:attrNameLst>
                                          <p:attrName>ppt_x</p:attrName>
                                        </p:attrNameLst>
                                      </p:cBhvr>
                                      <p:tavLst>
                                        <p:tav tm="0">
                                          <p:val>
                                            <p:strVal val="#ppt_x"/>
                                          </p:val>
                                        </p:tav>
                                        <p:tav tm="100000">
                                          <p:val>
                                            <p:strVal val="#ppt_x"/>
                                          </p:val>
                                        </p:tav>
                                      </p:tavLst>
                                    </p:anim>
                                    <p:anim calcmode="lin" valueType="num">
                                      <p:cBhvr additive="base">
                                        <p:cTn id="32" dur="500" fill="hold"/>
                                        <p:tgtEl>
                                          <p:spTgt spid="62"/>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6"/>
                                        </p:tgtEl>
                                        <p:attrNameLst>
                                          <p:attrName>style.visibility</p:attrName>
                                        </p:attrNameLst>
                                      </p:cBhvr>
                                      <p:to>
                                        <p:strVal val="visible"/>
                                      </p:to>
                                    </p:set>
                                    <p:anim calcmode="lin" valueType="num">
                                      <p:cBhvr additive="base">
                                        <p:cTn id="35" dur="500" fill="hold"/>
                                        <p:tgtEl>
                                          <p:spTgt spid="56"/>
                                        </p:tgtEl>
                                        <p:attrNameLst>
                                          <p:attrName>ppt_x</p:attrName>
                                        </p:attrNameLst>
                                      </p:cBhvr>
                                      <p:tavLst>
                                        <p:tav tm="0">
                                          <p:val>
                                            <p:strVal val="#ppt_x"/>
                                          </p:val>
                                        </p:tav>
                                        <p:tav tm="100000">
                                          <p:val>
                                            <p:strVal val="#ppt_x"/>
                                          </p:val>
                                        </p:tav>
                                      </p:tavLst>
                                    </p:anim>
                                    <p:anim calcmode="lin" valueType="num">
                                      <p:cBhvr additive="base">
                                        <p:cTn id="36" dur="500" fill="hold"/>
                                        <p:tgtEl>
                                          <p:spTgt spid="56"/>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 calcmode="lin" valueType="num">
                                      <p:cBhvr additive="base">
                                        <p:cTn id="39" dur="500" fill="hold"/>
                                        <p:tgtEl>
                                          <p:spTgt spid="48"/>
                                        </p:tgtEl>
                                        <p:attrNameLst>
                                          <p:attrName>ppt_x</p:attrName>
                                        </p:attrNameLst>
                                      </p:cBhvr>
                                      <p:tavLst>
                                        <p:tav tm="0">
                                          <p:val>
                                            <p:strVal val="#ppt_x"/>
                                          </p:val>
                                        </p:tav>
                                        <p:tav tm="100000">
                                          <p:val>
                                            <p:strVal val="#ppt_x"/>
                                          </p:val>
                                        </p:tav>
                                      </p:tavLst>
                                    </p:anim>
                                    <p:anim calcmode="lin" valueType="num">
                                      <p:cBhvr additive="base">
                                        <p:cTn id="40" dur="500" fill="hold"/>
                                        <p:tgtEl>
                                          <p:spTgt spid="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5D774F22-5595-2F01-BA7C-4790534D9D06}"/>
              </a:ext>
            </a:extLst>
          </p:cNvPr>
          <p:cNvSpPr txBox="1">
            <a:spLocks/>
          </p:cNvSpPr>
          <p:nvPr/>
        </p:nvSpPr>
        <p:spPr>
          <a:xfrm>
            <a:off x="1148065" y="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masis MT Pro Black" panose="02040A04050005020304" pitchFamily="18" charset="0"/>
                <a:ea typeface="+mj-ea"/>
                <a:cs typeface="+mj-cs"/>
              </a:rPr>
              <a:t>Harmful Algal Blooms </a:t>
            </a:r>
          </a:p>
        </p:txBody>
      </p:sp>
      <p:sp>
        <p:nvSpPr>
          <p:cNvPr id="7" name="TextBox 6">
            <a:extLst>
              <a:ext uri="{FF2B5EF4-FFF2-40B4-BE49-F238E27FC236}">
                <a16:creationId xmlns:a16="http://schemas.microsoft.com/office/drawing/2014/main" id="{EAD178A6-C267-49DA-1383-9AA8A96741B6}"/>
              </a:ext>
            </a:extLst>
          </p:cNvPr>
          <p:cNvSpPr txBox="1"/>
          <p:nvPr/>
        </p:nvSpPr>
        <p:spPr>
          <a:xfrm>
            <a:off x="1475991" y="5691068"/>
            <a:ext cx="194597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Dominant: </a:t>
            </a:r>
            <a:r>
              <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rPr>
              <a:t>Microcystis</a:t>
            </a:r>
          </a:p>
        </p:txBody>
      </p:sp>
      <p:pic>
        <p:nvPicPr>
          <p:cNvPr id="23" name="Picture 22">
            <a:extLst>
              <a:ext uri="{FF2B5EF4-FFF2-40B4-BE49-F238E27FC236}">
                <a16:creationId xmlns:a16="http://schemas.microsoft.com/office/drawing/2014/main" id="{782B1E2E-46B1-0491-61FB-4285F2759854}"/>
              </a:ext>
            </a:extLst>
          </p:cNvPr>
          <p:cNvPicPr>
            <a:picLocks noChangeAspect="1"/>
          </p:cNvPicPr>
          <p:nvPr/>
        </p:nvPicPr>
        <p:blipFill>
          <a:blip r:embed="rId3"/>
          <a:stretch>
            <a:fillRect/>
          </a:stretch>
        </p:blipFill>
        <p:spPr>
          <a:xfrm>
            <a:off x="5043340" y="1079906"/>
            <a:ext cx="6352050" cy="4255664"/>
          </a:xfrm>
          <a:prstGeom prst="rect">
            <a:avLst/>
          </a:prstGeom>
        </p:spPr>
      </p:pic>
      <p:grpSp>
        <p:nvGrpSpPr>
          <p:cNvPr id="31" name="Group 30">
            <a:extLst>
              <a:ext uri="{FF2B5EF4-FFF2-40B4-BE49-F238E27FC236}">
                <a16:creationId xmlns:a16="http://schemas.microsoft.com/office/drawing/2014/main" id="{7DCEB26D-5E8A-A8D8-98AD-5ADFFA3A7AB1}"/>
              </a:ext>
            </a:extLst>
          </p:cNvPr>
          <p:cNvGrpSpPr/>
          <p:nvPr/>
        </p:nvGrpSpPr>
        <p:grpSpPr>
          <a:xfrm>
            <a:off x="10755369" y="1489469"/>
            <a:ext cx="780100" cy="2811168"/>
            <a:chOff x="9840304" y="1522345"/>
            <a:chExt cx="707324" cy="2363185"/>
          </a:xfrm>
        </p:grpSpPr>
        <p:cxnSp>
          <p:nvCxnSpPr>
            <p:cNvPr id="24" name="Straight Connector 23">
              <a:extLst>
                <a:ext uri="{FF2B5EF4-FFF2-40B4-BE49-F238E27FC236}">
                  <a16:creationId xmlns:a16="http://schemas.microsoft.com/office/drawing/2014/main" id="{3D7F6CB3-C6BA-147C-E9A4-626F80ACEE6F}"/>
                </a:ext>
              </a:extLst>
            </p:cNvPr>
            <p:cNvCxnSpPr>
              <a:cxnSpLocks/>
            </p:cNvCxnSpPr>
            <p:nvPr/>
          </p:nvCxnSpPr>
          <p:spPr>
            <a:xfrm>
              <a:off x="9878303" y="1640264"/>
              <a:ext cx="0" cy="215873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B172495C-CC32-2179-76B6-88960E8B6FC9}"/>
                </a:ext>
              </a:extLst>
            </p:cNvPr>
            <p:cNvSpPr txBox="1"/>
            <p:nvPr/>
          </p:nvSpPr>
          <p:spPr>
            <a:xfrm>
              <a:off x="9840304" y="3516198"/>
              <a:ext cx="433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29" name="TextBox 28">
              <a:extLst>
                <a:ext uri="{FF2B5EF4-FFF2-40B4-BE49-F238E27FC236}">
                  <a16:creationId xmlns:a16="http://schemas.microsoft.com/office/drawing/2014/main" id="{FFB33F16-26BB-81ED-AF6D-F7881AFB4084}"/>
                </a:ext>
              </a:extLst>
            </p:cNvPr>
            <p:cNvSpPr txBox="1"/>
            <p:nvPr/>
          </p:nvSpPr>
          <p:spPr>
            <a:xfrm>
              <a:off x="9878303" y="1522345"/>
              <a:ext cx="66932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100</a:t>
              </a:r>
            </a:p>
          </p:txBody>
        </p:sp>
        <p:sp>
          <p:nvSpPr>
            <p:cNvPr id="30" name="TextBox 29">
              <a:extLst>
                <a:ext uri="{FF2B5EF4-FFF2-40B4-BE49-F238E27FC236}">
                  <a16:creationId xmlns:a16="http://schemas.microsoft.com/office/drawing/2014/main" id="{1D1C3E92-47A3-44B6-0ED2-7F035C563208}"/>
                </a:ext>
              </a:extLst>
            </p:cNvPr>
            <p:cNvSpPr txBox="1"/>
            <p:nvPr/>
          </p:nvSpPr>
          <p:spPr>
            <a:xfrm>
              <a:off x="9878303" y="2549919"/>
              <a:ext cx="43363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10</a:t>
              </a:r>
            </a:p>
          </p:txBody>
        </p:sp>
      </p:grpSp>
      <p:sp>
        <p:nvSpPr>
          <p:cNvPr id="32" name="TextBox 31">
            <a:extLst>
              <a:ext uri="{FF2B5EF4-FFF2-40B4-BE49-F238E27FC236}">
                <a16:creationId xmlns:a16="http://schemas.microsoft.com/office/drawing/2014/main" id="{08CA91B7-2D9A-162F-A6E9-25527C344BE1}"/>
              </a:ext>
            </a:extLst>
          </p:cNvPr>
          <p:cNvSpPr txBox="1"/>
          <p:nvPr/>
        </p:nvSpPr>
        <p:spPr>
          <a:xfrm>
            <a:off x="10718924" y="1040001"/>
            <a:ext cx="894898"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MCY µg/L</a:t>
            </a:r>
          </a:p>
        </p:txBody>
      </p:sp>
      <p:pic>
        <p:nvPicPr>
          <p:cNvPr id="34" name="Picture 33">
            <a:extLst>
              <a:ext uri="{FF2B5EF4-FFF2-40B4-BE49-F238E27FC236}">
                <a16:creationId xmlns:a16="http://schemas.microsoft.com/office/drawing/2014/main" id="{1F21A025-A3D0-663B-0EF5-9F9491194DC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141873" y="4065649"/>
            <a:ext cx="301917" cy="280168"/>
          </a:xfrm>
          <a:prstGeom prst="rect">
            <a:avLst/>
          </a:prstGeom>
          <a:noFill/>
        </p:spPr>
      </p:pic>
      <p:pic>
        <p:nvPicPr>
          <p:cNvPr id="35" name="Picture 34">
            <a:extLst>
              <a:ext uri="{FF2B5EF4-FFF2-40B4-BE49-F238E27FC236}">
                <a16:creationId xmlns:a16="http://schemas.microsoft.com/office/drawing/2014/main" id="{B4FC5146-FA53-967E-3AF0-46008EDE302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788800" y="4076610"/>
            <a:ext cx="276548" cy="256627"/>
          </a:xfrm>
          <a:prstGeom prst="rect">
            <a:avLst/>
          </a:prstGeom>
          <a:noFill/>
        </p:spPr>
      </p:pic>
      <p:pic>
        <p:nvPicPr>
          <p:cNvPr id="36" name="Picture 35">
            <a:extLst>
              <a:ext uri="{FF2B5EF4-FFF2-40B4-BE49-F238E27FC236}">
                <a16:creationId xmlns:a16="http://schemas.microsoft.com/office/drawing/2014/main" id="{AC05F518-A14D-EFF1-9198-70C6BEE4E42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9653740" y="4065649"/>
            <a:ext cx="302419" cy="280634"/>
          </a:xfrm>
          <a:prstGeom prst="rect">
            <a:avLst/>
          </a:prstGeom>
          <a:noFill/>
        </p:spPr>
      </p:pic>
      <p:pic>
        <p:nvPicPr>
          <p:cNvPr id="37" name="Picture 36">
            <a:extLst>
              <a:ext uri="{FF2B5EF4-FFF2-40B4-BE49-F238E27FC236}">
                <a16:creationId xmlns:a16="http://schemas.microsoft.com/office/drawing/2014/main" id="{15524797-760B-6DAA-8839-1BFA889FD46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834181" y="4057389"/>
            <a:ext cx="302419" cy="280634"/>
          </a:xfrm>
          <a:prstGeom prst="rect">
            <a:avLst/>
          </a:prstGeom>
          <a:noFill/>
        </p:spPr>
      </p:pic>
      <p:pic>
        <p:nvPicPr>
          <p:cNvPr id="38" name="Picture 37">
            <a:extLst>
              <a:ext uri="{FF2B5EF4-FFF2-40B4-BE49-F238E27FC236}">
                <a16:creationId xmlns:a16="http://schemas.microsoft.com/office/drawing/2014/main" id="{FFB36C01-7FFC-6552-F5AE-C0145B851E7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553373" y="4081452"/>
            <a:ext cx="250557" cy="232507"/>
          </a:xfrm>
          <a:prstGeom prst="rect">
            <a:avLst/>
          </a:prstGeom>
          <a:noFill/>
        </p:spPr>
      </p:pic>
      <p:pic>
        <p:nvPicPr>
          <p:cNvPr id="39" name="Picture 38">
            <a:extLst>
              <a:ext uri="{FF2B5EF4-FFF2-40B4-BE49-F238E27FC236}">
                <a16:creationId xmlns:a16="http://schemas.microsoft.com/office/drawing/2014/main" id="{4D15AF83-A4B5-20D8-92F0-D4FF986E3BD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661058" y="2637148"/>
            <a:ext cx="367937" cy="341432"/>
          </a:xfrm>
          <a:prstGeom prst="rect">
            <a:avLst/>
          </a:prstGeom>
          <a:noFill/>
        </p:spPr>
      </p:pic>
      <p:pic>
        <p:nvPicPr>
          <p:cNvPr id="40" name="Picture 39">
            <a:extLst>
              <a:ext uri="{FF2B5EF4-FFF2-40B4-BE49-F238E27FC236}">
                <a16:creationId xmlns:a16="http://schemas.microsoft.com/office/drawing/2014/main" id="{608011BA-1D04-EF69-D2CB-FA86C54680F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8359887" y="1419466"/>
            <a:ext cx="450444" cy="417996"/>
          </a:xfrm>
          <a:prstGeom prst="rect">
            <a:avLst/>
          </a:prstGeom>
          <a:noFill/>
        </p:spPr>
      </p:pic>
      <p:grpSp>
        <p:nvGrpSpPr>
          <p:cNvPr id="45" name="Group 44">
            <a:extLst>
              <a:ext uri="{FF2B5EF4-FFF2-40B4-BE49-F238E27FC236}">
                <a16:creationId xmlns:a16="http://schemas.microsoft.com/office/drawing/2014/main" id="{2F14A5A3-8698-8024-B307-EAEA70B78BE5}"/>
              </a:ext>
            </a:extLst>
          </p:cNvPr>
          <p:cNvGrpSpPr/>
          <p:nvPr/>
        </p:nvGrpSpPr>
        <p:grpSpPr>
          <a:xfrm>
            <a:off x="442618" y="800389"/>
            <a:ext cx="4280211" cy="4890679"/>
            <a:chOff x="442618" y="800389"/>
            <a:chExt cx="4280211" cy="4890679"/>
          </a:xfrm>
        </p:grpSpPr>
        <p:pic>
          <p:nvPicPr>
            <p:cNvPr id="6" name="Picture 5">
              <a:extLst>
                <a:ext uri="{FF2B5EF4-FFF2-40B4-BE49-F238E27FC236}">
                  <a16:creationId xmlns:a16="http://schemas.microsoft.com/office/drawing/2014/main" id="{18E1071F-68D9-693E-5FD8-C47CC2D30E90}"/>
                </a:ext>
              </a:extLst>
            </p:cNvPr>
            <p:cNvPicPr>
              <a:picLocks noChangeAspect="1"/>
            </p:cNvPicPr>
            <p:nvPr/>
          </p:nvPicPr>
          <p:blipFill>
            <a:blip r:embed="rId6"/>
            <a:stretch>
              <a:fillRect/>
            </a:stretch>
          </p:blipFill>
          <p:spPr>
            <a:xfrm>
              <a:off x="442618" y="800389"/>
              <a:ext cx="4280211" cy="4890679"/>
            </a:xfrm>
            <a:prstGeom prst="rect">
              <a:avLst/>
            </a:prstGeom>
          </p:spPr>
        </p:pic>
        <p:sp>
          <p:nvSpPr>
            <p:cNvPr id="43" name="Star: 5 Points 42">
              <a:extLst>
                <a:ext uri="{FF2B5EF4-FFF2-40B4-BE49-F238E27FC236}">
                  <a16:creationId xmlns:a16="http://schemas.microsoft.com/office/drawing/2014/main" id="{719E272B-3F03-F790-8C1E-4B2A88E04DFB}"/>
                </a:ext>
              </a:extLst>
            </p:cNvPr>
            <p:cNvSpPr/>
            <p:nvPr/>
          </p:nvSpPr>
          <p:spPr>
            <a:xfrm>
              <a:off x="1001237" y="867861"/>
              <a:ext cx="146828" cy="172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TextBox 43">
              <a:extLst>
                <a:ext uri="{FF2B5EF4-FFF2-40B4-BE49-F238E27FC236}">
                  <a16:creationId xmlns:a16="http://schemas.microsoft.com/office/drawing/2014/main" id="{274B8183-A24E-8C5C-2D97-E1A0733A555E}"/>
                </a:ext>
              </a:extLst>
            </p:cNvPr>
            <p:cNvSpPr txBox="1"/>
            <p:nvPr/>
          </p:nvSpPr>
          <p:spPr>
            <a:xfrm>
              <a:off x="578178" y="1004628"/>
              <a:ext cx="110674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STX-346</a:t>
              </a:r>
            </a:p>
          </p:txBody>
        </p:sp>
      </p:grpSp>
      <p:sp>
        <p:nvSpPr>
          <p:cNvPr id="46" name="TextBox 45">
            <a:extLst>
              <a:ext uri="{FF2B5EF4-FFF2-40B4-BE49-F238E27FC236}">
                <a16:creationId xmlns:a16="http://schemas.microsoft.com/office/drawing/2014/main" id="{962E025C-3113-6522-2C6F-90B3CAC5B164}"/>
              </a:ext>
            </a:extLst>
          </p:cNvPr>
          <p:cNvSpPr txBox="1"/>
          <p:nvPr/>
        </p:nvSpPr>
        <p:spPr>
          <a:xfrm>
            <a:off x="5326144" y="5416831"/>
            <a:ext cx="590747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N:P ratios from tributaries drop before algal bloom events; particularly in Newnans and Lochloosa lakes.</a:t>
            </a:r>
          </a:p>
        </p:txBody>
      </p:sp>
    </p:spTree>
    <p:extLst>
      <p:ext uri="{BB962C8B-B14F-4D97-AF65-F5344CB8AC3E}">
        <p14:creationId xmlns:p14="http://schemas.microsoft.com/office/powerpoint/2010/main" val="4216598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anim calcmode="lin" valueType="num">
                                      <p:cBhvr additive="base">
                                        <p:cTn id="11" dur="500" fill="hold"/>
                                        <p:tgtEl>
                                          <p:spTgt spid="39"/>
                                        </p:tgtEl>
                                        <p:attrNameLst>
                                          <p:attrName>ppt_x</p:attrName>
                                        </p:attrNameLst>
                                      </p:cBhvr>
                                      <p:tavLst>
                                        <p:tav tm="0">
                                          <p:val>
                                            <p:strVal val="#ppt_x"/>
                                          </p:val>
                                        </p:tav>
                                        <p:tav tm="100000">
                                          <p:val>
                                            <p:strVal val="#ppt_x"/>
                                          </p:val>
                                        </p:tav>
                                      </p:tavLst>
                                    </p:anim>
                                    <p:anim calcmode="lin" valueType="num">
                                      <p:cBhvr additive="base">
                                        <p:cTn id="12" dur="500" fill="hold"/>
                                        <p:tgtEl>
                                          <p:spTgt spid="3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 calcmode="lin" valueType="num">
                                      <p:cBhvr additive="base">
                                        <p:cTn id="15" dur="500" fill="hold"/>
                                        <p:tgtEl>
                                          <p:spTgt spid="38"/>
                                        </p:tgtEl>
                                        <p:attrNameLst>
                                          <p:attrName>ppt_x</p:attrName>
                                        </p:attrNameLst>
                                      </p:cBhvr>
                                      <p:tavLst>
                                        <p:tav tm="0">
                                          <p:val>
                                            <p:strVal val="#ppt_x"/>
                                          </p:val>
                                        </p:tav>
                                        <p:tav tm="100000">
                                          <p:val>
                                            <p:strVal val="#ppt_x"/>
                                          </p:val>
                                        </p:tav>
                                      </p:tavLst>
                                    </p:anim>
                                    <p:anim calcmode="lin" valueType="num">
                                      <p:cBhvr additive="base">
                                        <p:cTn id="16" dur="500" fill="hold"/>
                                        <p:tgtEl>
                                          <p:spTgt spid="38"/>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 calcmode="lin" valueType="num">
                                      <p:cBhvr additive="base">
                                        <p:cTn id="19" dur="500" fill="hold"/>
                                        <p:tgtEl>
                                          <p:spTgt spid="37"/>
                                        </p:tgtEl>
                                        <p:attrNameLst>
                                          <p:attrName>ppt_x</p:attrName>
                                        </p:attrNameLst>
                                      </p:cBhvr>
                                      <p:tavLst>
                                        <p:tav tm="0">
                                          <p:val>
                                            <p:strVal val="#ppt_x"/>
                                          </p:val>
                                        </p:tav>
                                        <p:tav tm="100000">
                                          <p:val>
                                            <p:strVal val="#ppt_x"/>
                                          </p:val>
                                        </p:tav>
                                      </p:tavLst>
                                    </p:anim>
                                    <p:anim calcmode="lin" valueType="num">
                                      <p:cBhvr additive="base">
                                        <p:cTn id="20" dur="500" fill="hold"/>
                                        <p:tgtEl>
                                          <p:spTgt spid="3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ppt_x"/>
                                          </p:val>
                                        </p:tav>
                                        <p:tav tm="100000">
                                          <p:val>
                                            <p:strVal val="#ppt_x"/>
                                          </p:val>
                                        </p:tav>
                                      </p:tavLst>
                                    </p:anim>
                                    <p:anim calcmode="lin" valueType="num">
                                      <p:cBhvr additive="base">
                                        <p:cTn id="24" dur="5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5"/>
                                        </p:tgtEl>
                                        <p:attrNameLst>
                                          <p:attrName>style.visibility</p:attrName>
                                        </p:attrNameLst>
                                      </p:cBhvr>
                                      <p:to>
                                        <p:strVal val="visible"/>
                                      </p:to>
                                    </p:set>
                                    <p:anim calcmode="lin" valueType="num">
                                      <p:cBhvr additive="base">
                                        <p:cTn id="27" dur="500" fill="hold"/>
                                        <p:tgtEl>
                                          <p:spTgt spid="35"/>
                                        </p:tgtEl>
                                        <p:attrNameLst>
                                          <p:attrName>ppt_x</p:attrName>
                                        </p:attrNameLst>
                                      </p:cBhvr>
                                      <p:tavLst>
                                        <p:tav tm="0">
                                          <p:val>
                                            <p:strVal val="#ppt_x"/>
                                          </p:val>
                                        </p:tav>
                                        <p:tav tm="100000">
                                          <p:val>
                                            <p:strVal val="#ppt_x"/>
                                          </p:val>
                                        </p:tav>
                                      </p:tavLst>
                                    </p:anim>
                                    <p:anim calcmode="lin" valueType="num">
                                      <p:cBhvr additive="base">
                                        <p:cTn id="28" dur="500" fill="hold"/>
                                        <p:tgtEl>
                                          <p:spTgt spid="35"/>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6"/>
                                        </p:tgtEl>
                                        <p:attrNameLst>
                                          <p:attrName>style.visibility</p:attrName>
                                        </p:attrNameLst>
                                      </p:cBhvr>
                                      <p:to>
                                        <p:strVal val="visible"/>
                                      </p:to>
                                    </p:set>
                                    <p:anim calcmode="lin" valueType="num">
                                      <p:cBhvr additive="base">
                                        <p:cTn id="31" dur="500" fill="hold"/>
                                        <p:tgtEl>
                                          <p:spTgt spid="36"/>
                                        </p:tgtEl>
                                        <p:attrNameLst>
                                          <p:attrName>ppt_x</p:attrName>
                                        </p:attrNameLst>
                                      </p:cBhvr>
                                      <p:tavLst>
                                        <p:tav tm="0">
                                          <p:val>
                                            <p:strVal val="#ppt_x"/>
                                          </p:val>
                                        </p:tav>
                                        <p:tav tm="100000">
                                          <p:val>
                                            <p:strVal val="#ppt_x"/>
                                          </p:val>
                                        </p:tav>
                                      </p:tavLst>
                                    </p:anim>
                                    <p:anim calcmode="lin" valueType="num">
                                      <p:cBhvr additive="base">
                                        <p:cTn id="32" dur="500" fill="hold"/>
                                        <p:tgtEl>
                                          <p:spTgt spid="36"/>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ppt_x"/>
                                          </p:val>
                                        </p:tav>
                                        <p:tav tm="100000">
                                          <p:val>
                                            <p:strVal val="#ppt_x"/>
                                          </p:val>
                                        </p:tav>
                                      </p:tavLst>
                                    </p:anim>
                                    <p:anim calcmode="lin" valueType="num">
                                      <p:cBhvr additive="base">
                                        <p:cTn id="36" dur="500" fill="hold"/>
                                        <p:tgtEl>
                                          <p:spTgt spid="31"/>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500" fill="hold"/>
                                        <p:tgtEl>
                                          <p:spTgt spid="32"/>
                                        </p:tgtEl>
                                        <p:attrNameLst>
                                          <p:attrName>ppt_x</p:attrName>
                                        </p:attrNameLst>
                                      </p:cBhvr>
                                      <p:tavLst>
                                        <p:tav tm="0">
                                          <p:val>
                                            <p:strVal val="#ppt_x"/>
                                          </p:val>
                                        </p:tav>
                                        <p:tav tm="100000">
                                          <p:val>
                                            <p:strVal val="#ppt_x"/>
                                          </p:val>
                                        </p:tav>
                                      </p:tavLst>
                                    </p:anim>
                                    <p:anim calcmode="lin" valueType="num">
                                      <p:cBhvr additive="base">
                                        <p:cTn id="4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F50F9BE1-78CA-87A2-5474-1B50477C8013}"/>
              </a:ext>
            </a:extLst>
          </p:cNvPr>
          <p:cNvSpPr txBox="1">
            <a:spLocks/>
          </p:cNvSpPr>
          <p:nvPr/>
        </p:nvSpPr>
        <p:spPr>
          <a:xfrm>
            <a:off x="1148065" y="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glow rad="63500">
                    <a:prstClr val="black">
                      <a:lumMod val="65000"/>
                      <a:lumOff val="35000"/>
                      <a:alpha val="40000"/>
                    </a:prstClr>
                  </a:glow>
                </a:effectLst>
                <a:uLnTx/>
                <a:uFillTx/>
                <a:latin typeface="Amasis MT Pro Black" panose="02040A04050005020304" pitchFamily="18" charset="0"/>
                <a:ea typeface="+mj-ea"/>
                <a:cs typeface="+mj-cs"/>
              </a:rPr>
              <a:t>Summary</a:t>
            </a:r>
          </a:p>
        </p:txBody>
      </p:sp>
      <p:sp>
        <p:nvSpPr>
          <p:cNvPr id="7" name="TextBox 6">
            <a:extLst>
              <a:ext uri="{FF2B5EF4-FFF2-40B4-BE49-F238E27FC236}">
                <a16:creationId xmlns:a16="http://schemas.microsoft.com/office/drawing/2014/main" id="{35F43D94-B331-F1CE-2F9B-CCD246EC93CB}"/>
              </a:ext>
            </a:extLst>
          </p:cNvPr>
          <p:cNvSpPr txBox="1"/>
          <p:nvPr/>
        </p:nvSpPr>
        <p:spPr>
          <a:xfrm>
            <a:off x="1039656" y="1178349"/>
            <a:ext cx="9970417" cy="440120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None of the 3 lakes met their target TMDLs for 2022.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While most nutrients rose from 2021-2022, TN did drop a bit in Newnans lake, bringing it closer to the TMDL target.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Multiple HABs were recorded in the lakes; most were under the EPA target limit of 15 mg/L.  The 4 that exceeded this number were all in McIntosh Bay, Orange lake.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N:P ratios declined in tributaries prior to algal blooms.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Additional possible explanations for the HABs could include non-point source runoff, internal loading, rainfall.  McIntosh Bay may be in a more vulnerable location for HABs. </a:t>
            </a:r>
          </a:p>
        </p:txBody>
      </p:sp>
    </p:spTree>
    <p:extLst>
      <p:ext uri="{BB962C8B-B14F-4D97-AF65-F5344CB8AC3E}">
        <p14:creationId xmlns:p14="http://schemas.microsoft.com/office/powerpoint/2010/main" val="23081137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860AED-073D-A034-7BB1-E182B56D9178}"/>
              </a:ext>
            </a:extLst>
          </p:cNvPr>
          <p:cNvSpPr>
            <a:spLocks noGrp="1"/>
          </p:cNvSpPr>
          <p:nvPr>
            <p:ph type="title"/>
          </p:nvPr>
        </p:nvSpPr>
        <p:spPr>
          <a:xfrm>
            <a:off x="2938022" y="-221693"/>
            <a:ext cx="6630185" cy="1325563"/>
          </a:xfrm>
        </p:spPr>
        <p:txBody>
          <a:bodyPr/>
          <a:lstStyle/>
          <a:p>
            <a:r>
              <a:rPr lang="en-US" dirty="0"/>
              <a:t>Orange Lake Weir at 301 </a:t>
            </a:r>
          </a:p>
        </p:txBody>
      </p:sp>
      <p:grpSp>
        <p:nvGrpSpPr>
          <p:cNvPr id="4" name="Group 3">
            <a:extLst>
              <a:ext uri="{FF2B5EF4-FFF2-40B4-BE49-F238E27FC236}">
                <a16:creationId xmlns:a16="http://schemas.microsoft.com/office/drawing/2014/main" id="{574DE96E-6C45-4DDE-52CD-C11CF7F9ED7A}"/>
              </a:ext>
            </a:extLst>
          </p:cNvPr>
          <p:cNvGrpSpPr/>
          <p:nvPr/>
        </p:nvGrpSpPr>
        <p:grpSpPr>
          <a:xfrm>
            <a:off x="112334" y="802520"/>
            <a:ext cx="6213051" cy="3817855"/>
            <a:chOff x="1828800" y="838200"/>
            <a:chExt cx="8181975" cy="4843186"/>
          </a:xfrm>
        </p:grpSpPr>
        <p:pic>
          <p:nvPicPr>
            <p:cNvPr id="5" name="Picture 4">
              <a:extLst>
                <a:ext uri="{FF2B5EF4-FFF2-40B4-BE49-F238E27FC236}">
                  <a16:creationId xmlns:a16="http://schemas.microsoft.com/office/drawing/2014/main" id="{64E1E57E-74D5-AA45-FA1C-D81248D0FAD6}"/>
                </a:ext>
              </a:extLst>
            </p:cNvPr>
            <p:cNvPicPr>
              <a:picLocks noChangeAspect="1"/>
            </p:cNvPicPr>
            <p:nvPr/>
          </p:nvPicPr>
          <p:blipFill>
            <a:blip r:embed="rId3"/>
            <a:stretch>
              <a:fillRect/>
            </a:stretch>
          </p:blipFill>
          <p:spPr>
            <a:xfrm>
              <a:off x="1828800" y="838200"/>
              <a:ext cx="8181975" cy="4843186"/>
            </a:xfrm>
            <a:prstGeom prst="rect">
              <a:avLst/>
            </a:prstGeom>
          </p:spPr>
        </p:pic>
        <p:sp>
          <p:nvSpPr>
            <p:cNvPr id="6" name="TextBox 5">
              <a:extLst>
                <a:ext uri="{FF2B5EF4-FFF2-40B4-BE49-F238E27FC236}">
                  <a16:creationId xmlns:a16="http://schemas.microsoft.com/office/drawing/2014/main" id="{C9348F0F-BA49-E161-0710-3D45DEACF9F5}"/>
                </a:ext>
              </a:extLst>
            </p:cNvPr>
            <p:cNvSpPr txBox="1"/>
            <p:nvPr/>
          </p:nvSpPr>
          <p:spPr>
            <a:xfrm>
              <a:off x="8753835" y="1488162"/>
              <a:ext cx="968167" cy="4685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Calibri" panose="020F0502020204030204"/>
                  <a:ea typeface="+mn-ea"/>
                  <a:cs typeface="+mn-cs"/>
                </a:rPr>
                <a:t>Weir</a:t>
              </a:r>
            </a:p>
          </p:txBody>
        </p:sp>
        <p:sp>
          <p:nvSpPr>
            <p:cNvPr id="7" name="Arrow: Right 6">
              <a:extLst>
                <a:ext uri="{FF2B5EF4-FFF2-40B4-BE49-F238E27FC236}">
                  <a16:creationId xmlns:a16="http://schemas.microsoft.com/office/drawing/2014/main" id="{B995DA0A-776A-B2DB-70DA-21639AD23D73}"/>
                </a:ext>
              </a:extLst>
            </p:cNvPr>
            <p:cNvSpPr/>
            <p:nvPr/>
          </p:nvSpPr>
          <p:spPr>
            <a:xfrm rot="1669646">
              <a:off x="9413321" y="1916349"/>
              <a:ext cx="422053" cy="80667"/>
            </a:xfrm>
            <a:prstGeom prst="rightArrow">
              <a:avLst>
                <a:gd name="adj1" fmla="val 50000"/>
                <a:gd name="adj2" fmla="val 53921"/>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val 7">
              <a:extLst>
                <a:ext uri="{FF2B5EF4-FFF2-40B4-BE49-F238E27FC236}">
                  <a16:creationId xmlns:a16="http://schemas.microsoft.com/office/drawing/2014/main" id="{D922F2DB-9383-9A02-D507-A40B6D6C89CC}"/>
                </a:ext>
              </a:extLst>
            </p:cNvPr>
            <p:cNvSpPr/>
            <p:nvPr/>
          </p:nvSpPr>
          <p:spPr>
            <a:xfrm>
              <a:off x="2590800" y="2931180"/>
              <a:ext cx="381000" cy="381000"/>
            </a:xfrm>
            <a:prstGeom prst="ellipse">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D3E82E90-6772-B448-527C-4D10F53A1AED}"/>
                </a:ext>
              </a:extLst>
            </p:cNvPr>
            <p:cNvSpPr txBox="1"/>
            <p:nvPr/>
          </p:nvSpPr>
          <p:spPr>
            <a:xfrm>
              <a:off x="2671481" y="2561848"/>
              <a:ext cx="1664260" cy="4402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00"/>
                  </a:solidFill>
                  <a:effectLst/>
                  <a:uLnTx/>
                  <a:uFillTx/>
                  <a:latin typeface="Calibri" panose="020F0502020204030204"/>
                  <a:ea typeface="+mn-ea"/>
                  <a:cs typeface="+mn-cs"/>
                </a:rPr>
                <a:t>Sinkhole</a:t>
              </a:r>
            </a:p>
          </p:txBody>
        </p:sp>
      </p:grpSp>
      <p:pic>
        <p:nvPicPr>
          <p:cNvPr id="10" name="Picture 9" descr="A picture containing outdoor, sky, water, river&#10;&#10;Description automatically generated">
            <a:extLst>
              <a:ext uri="{FF2B5EF4-FFF2-40B4-BE49-F238E27FC236}">
                <a16:creationId xmlns:a16="http://schemas.microsoft.com/office/drawing/2014/main" id="{3DD7E384-9F33-46F8-743E-DA7754D4C07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4073" y="933447"/>
            <a:ext cx="2667000" cy="3556000"/>
          </a:xfrm>
          <a:prstGeom prst="rect">
            <a:avLst/>
          </a:prstGeom>
        </p:spPr>
      </p:pic>
      <p:pic>
        <p:nvPicPr>
          <p:cNvPr id="11" name="Picture 10" descr="A picture containing tree, outdoor, water, river&#10;&#10;Description automatically generated">
            <a:extLst>
              <a:ext uri="{FF2B5EF4-FFF2-40B4-BE49-F238E27FC236}">
                <a16:creationId xmlns:a16="http://schemas.microsoft.com/office/drawing/2014/main" id="{C4BF4ADA-0FB9-2460-6326-FB4175348F0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63284" y="933448"/>
            <a:ext cx="2607131" cy="3565204"/>
          </a:xfrm>
          <a:prstGeom prst="rect">
            <a:avLst/>
          </a:prstGeom>
        </p:spPr>
      </p:pic>
      <p:sp>
        <p:nvSpPr>
          <p:cNvPr id="12" name="TextBox 11">
            <a:extLst>
              <a:ext uri="{FF2B5EF4-FFF2-40B4-BE49-F238E27FC236}">
                <a16:creationId xmlns:a16="http://schemas.microsoft.com/office/drawing/2014/main" id="{A14A0D4D-5B08-31E8-9288-E62307C8ED99}"/>
              </a:ext>
            </a:extLst>
          </p:cNvPr>
          <p:cNvSpPr txBox="1"/>
          <p:nvPr/>
        </p:nvSpPr>
        <p:spPr>
          <a:xfrm>
            <a:off x="1165556" y="5167403"/>
            <a:ext cx="9732782" cy="1477328"/>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Joy Kokjohn produced a document last year that summarized some history and current condition of the weir.  Included some photos and suggestions for repairing or replacing the weir.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It was concluded that DEP and FDOT share ownership of the weir.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We do have DEP representatives who will be present at the next interagency meeting to help figure out a future for the weir.  </a:t>
            </a:r>
          </a:p>
        </p:txBody>
      </p:sp>
      <p:sp>
        <p:nvSpPr>
          <p:cNvPr id="13" name="TextBox 12">
            <a:extLst>
              <a:ext uri="{FF2B5EF4-FFF2-40B4-BE49-F238E27FC236}">
                <a16:creationId xmlns:a16="http://schemas.microsoft.com/office/drawing/2014/main" id="{B2486E25-228A-3746-F9E8-491F80C39D95}"/>
              </a:ext>
            </a:extLst>
          </p:cNvPr>
          <p:cNvSpPr txBox="1"/>
          <p:nvPr/>
        </p:nvSpPr>
        <p:spPr>
          <a:xfrm>
            <a:off x="7648784" y="4498652"/>
            <a:ext cx="3429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Photos taken by SJRWMD, 2022</a:t>
            </a:r>
          </a:p>
        </p:txBody>
      </p:sp>
      <p:sp>
        <p:nvSpPr>
          <p:cNvPr id="14" name="TextBox 13">
            <a:extLst>
              <a:ext uri="{FF2B5EF4-FFF2-40B4-BE49-F238E27FC236}">
                <a16:creationId xmlns:a16="http://schemas.microsoft.com/office/drawing/2014/main" id="{0538AAA0-16AB-E604-0864-3F9D9A0E3413}"/>
              </a:ext>
            </a:extLst>
          </p:cNvPr>
          <p:cNvSpPr txBox="1"/>
          <p:nvPr/>
        </p:nvSpPr>
        <p:spPr>
          <a:xfrm>
            <a:off x="112335" y="4620375"/>
            <a:ext cx="598366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Areas of concern for flooding if an additional foot was added to the current weir. </a:t>
            </a:r>
          </a:p>
        </p:txBody>
      </p:sp>
    </p:spTree>
    <p:extLst>
      <p:ext uri="{BB962C8B-B14F-4D97-AF65-F5344CB8AC3E}">
        <p14:creationId xmlns:p14="http://schemas.microsoft.com/office/powerpoint/2010/main" val="24385260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1">
            <a:extLst>
              <a:ext uri="{FF2B5EF4-FFF2-40B4-BE49-F238E27FC236}">
                <a16:creationId xmlns:a16="http://schemas.microsoft.com/office/drawing/2014/main" id="{041C506E-4A7C-4D52-9081-967CFCCA7EBA}"/>
              </a:ext>
            </a:extLst>
          </p:cNvPr>
          <p:cNvGrpSpPr>
            <a:grpSpLocks/>
          </p:cNvGrpSpPr>
          <p:nvPr/>
        </p:nvGrpSpPr>
        <p:grpSpPr bwMode="auto">
          <a:xfrm>
            <a:off x="968823" y="2193948"/>
            <a:ext cx="7007917" cy="3830852"/>
            <a:chOff x="57148" y="1620599"/>
            <a:chExt cx="8720137" cy="4695226"/>
          </a:xfrm>
        </p:grpSpPr>
        <p:sp>
          <p:nvSpPr>
            <p:cNvPr id="3" name="TextBox 2">
              <a:extLst>
                <a:ext uri="{FF2B5EF4-FFF2-40B4-BE49-F238E27FC236}">
                  <a16:creationId xmlns:a16="http://schemas.microsoft.com/office/drawing/2014/main" id="{99B93E8A-790B-45E9-AFAF-0420FE2F7796}"/>
                </a:ext>
              </a:extLst>
            </p:cNvPr>
            <p:cNvSpPr txBox="1"/>
            <p:nvPr/>
          </p:nvSpPr>
          <p:spPr>
            <a:xfrm>
              <a:off x="57148" y="2022805"/>
              <a:ext cx="8720137" cy="4293020"/>
            </a:xfrm>
            <a:prstGeom prst="rect">
              <a:avLst/>
            </a:prstGeom>
            <a:noFill/>
            <a:ln w="28575">
              <a:solidFill>
                <a:schemeClr val="accent6"/>
              </a:solidFill>
            </a:ln>
          </p:spPr>
          <p:txBody>
            <a:bodyPr>
              <a:spAutoFit/>
            </a:bodyPr>
            <a:lstStyle/>
            <a:p>
              <a:pPr defTabSz="342900" eaLnBrk="1" fontAlgn="auto" hangingPunct="1">
                <a:spcBef>
                  <a:spcPts val="0"/>
                </a:spcBef>
                <a:spcAft>
                  <a:spcPts val="0"/>
                </a:spcAft>
                <a:defRPr/>
              </a:pPr>
              <a:r>
                <a:rPr lang="en-US" sz="1275">
                  <a:solidFill>
                    <a:prstClr val="black"/>
                  </a:solidFill>
                  <a:latin typeface="Arial" panose="020B0604020202020204" pitchFamily="34" charset="0"/>
                  <a:cs typeface="Arial" panose="020B0604020202020204" pitchFamily="34" charset="0"/>
                </a:rPr>
                <a:t>Open your control panel.</a:t>
              </a:r>
            </a:p>
            <a:p>
              <a:pPr defTabSz="342900" eaLnBrk="1" fontAlgn="auto" hangingPunct="1">
                <a:spcBef>
                  <a:spcPts val="0"/>
                </a:spcBef>
                <a:spcAft>
                  <a:spcPts val="0"/>
                </a:spcAft>
                <a:defRPr/>
              </a:pP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r>
                <a:rPr lang="en-US" sz="1275">
                  <a:solidFill>
                    <a:prstClr val="black"/>
                  </a:solidFill>
                  <a:latin typeface="Arial" panose="020B0604020202020204" pitchFamily="34" charset="0"/>
                  <a:cs typeface="Arial" panose="020B0604020202020204" pitchFamily="34" charset="0"/>
                </a:rPr>
                <a:t>Join audio:</a:t>
              </a:r>
            </a:p>
            <a:p>
              <a:pPr marL="257175" indent="-257175" defTabSz="342900" eaLnBrk="1" fontAlgn="auto" hangingPunct="1">
                <a:spcBef>
                  <a:spcPts val="0"/>
                </a:spcBef>
                <a:spcAft>
                  <a:spcPts val="0"/>
                </a:spcAft>
                <a:buFont typeface="Arial" pitchFamily="34" charset="0"/>
                <a:buChar char="•"/>
                <a:defRPr/>
              </a:pPr>
              <a:r>
                <a:rPr lang="en-US" sz="1275">
                  <a:solidFill>
                    <a:prstClr val="black"/>
                  </a:solidFill>
                  <a:latin typeface="Arial" panose="020B0604020202020204" pitchFamily="34" charset="0"/>
                  <a:cs typeface="Arial" panose="020B0604020202020204" pitchFamily="34" charset="0"/>
                </a:rPr>
                <a:t>Choose Computer Audio </a:t>
              </a:r>
              <a:r>
                <a:rPr lang="en-US" sz="1275" b="1" u="sng">
                  <a:solidFill>
                    <a:prstClr val="black"/>
                  </a:solidFill>
                  <a:latin typeface="Arial" panose="020B0604020202020204" pitchFamily="34" charset="0"/>
                  <a:cs typeface="Arial" panose="020B0604020202020204" pitchFamily="34" charset="0"/>
                </a:rPr>
                <a:t>or</a:t>
              </a:r>
            </a:p>
            <a:p>
              <a:pPr marL="257175" indent="-257175" defTabSz="342900" eaLnBrk="1" fontAlgn="auto" hangingPunct="1">
                <a:spcBef>
                  <a:spcPts val="0"/>
                </a:spcBef>
                <a:spcAft>
                  <a:spcPts val="0"/>
                </a:spcAft>
                <a:buFont typeface="Arial" pitchFamily="34" charset="0"/>
                <a:buChar char="•"/>
                <a:defRPr/>
              </a:pPr>
              <a:r>
                <a:rPr lang="en-US" sz="1275">
                  <a:solidFill>
                    <a:prstClr val="black"/>
                  </a:solidFill>
                  <a:latin typeface="Arial" panose="020B0604020202020204" pitchFamily="34" charset="0"/>
                  <a:cs typeface="Arial" panose="020B0604020202020204" pitchFamily="34" charset="0"/>
                </a:rPr>
                <a:t>Choose Phone Call and dial using the information provided with your registration</a:t>
              </a:r>
            </a:p>
            <a:p>
              <a:pPr defTabSz="342900" eaLnBrk="1" fontAlgn="auto" hangingPunct="1">
                <a:spcBef>
                  <a:spcPts val="0"/>
                </a:spcBef>
                <a:spcAft>
                  <a:spcPts val="0"/>
                </a:spcAft>
                <a:defRPr/>
              </a:pP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r>
                <a:rPr lang="en-US" sz="1275">
                  <a:solidFill>
                    <a:prstClr val="black"/>
                  </a:solidFill>
                  <a:latin typeface="Arial" panose="020B0604020202020204" pitchFamily="34" charset="0"/>
                  <a:cs typeface="Arial" panose="020B0604020202020204" pitchFamily="34" charset="0"/>
                </a:rPr>
                <a:t>Attendee audio will automatically be muted.</a:t>
              </a:r>
            </a:p>
            <a:p>
              <a:pPr defTabSz="342900" eaLnBrk="1" fontAlgn="auto" hangingPunct="1">
                <a:spcBef>
                  <a:spcPts val="0"/>
                </a:spcBef>
                <a:spcAft>
                  <a:spcPts val="0"/>
                </a:spcAft>
                <a:defRPr/>
              </a:pP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r>
                <a:rPr lang="en-US" sz="1200">
                  <a:solidFill>
                    <a:prstClr val="black"/>
                  </a:solidFill>
                  <a:latin typeface="Arial" panose="020B0604020202020204" pitchFamily="34" charset="0"/>
                  <a:cs typeface="Arial" panose="020B0604020202020204" pitchFamily="34" charset="0"/>
                </a:rPr>
                <a:t>Submit questions and comments via the </a:t>
              </a:r>
              <a:r>
                <a:rPr lang="en-US" sz="1200" b="1" i="1">
                  <a:solidFill>
                    <a:prstClr val="black"/>
                  </a:solidFill>
                  <a:latin typeface="Arial" panose="020B0604020202020204" pitchFamily="34" charset="0"/>
                  <a:cs typeface="Arial" panose="020B0604020202020204" pitchFamily="34" charset="0"/>
                </a:rPr>
                <a:t>Questions</a:t>
              </a:r>
              <a:r>
                <a:rPr lang="en-US" sz="1200">
                  <a:solidFill>
                    <a:prstClr val="black"/>
                  </a:solidFill>
                  <a:latin typeface="Arial" panose="020B0604020202020204" pitchFamily="34" charset="0"/>
                  <a:cs typeface="Arial" panose="020B0604020202020204" pitchFamily="34" charset="0"/>
                </a:rPr>
                <a:t> panel.</a:t>
              </a: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r>
                <a:rPr lang="en-US" sz="1275">
                  <a:solidFill>
                    <a:prstClr val="black"/>
                  </a:solidFill>
                  <a:latin typeface="Arial" panose="020B0604020202020204" pitchFamily="34" charset="0"/>
                  <a:cs typeface="Arial" panose="020B0604020202020204" pitchFamily="34" charset="0"/>
                </a:rPr>
                <a:t>If viewing this webinar as a group, please provide a list of attendees via the </a:t>
              </a:r>
              <a:r>
                <a:rPr lang="en-US" sz="1275" b="1" i="1">
                  <a:solidFill>
                    <a:prstClr val="black"/>
                  </a:solidFill>
                  <a:latin typeface="Arial" panose="020B0604020202020204" pitchFamily="34" charset="0"/>
                  <a:cs typeface="Arial" panose="020B0604020202020204" pitchFamily="34" charset="0"/>
                </a:rPr>
                <a:t>Questions</a:t>
              </a:r>
              <a:r>
                <a:rPr lang="en-US" sz="1275">
                  <a:solidFill>
                    <a:prstClr val="black"/>
                  </a:solidFill>
                  <a:latin typeface="Arial" panose="020B0604020202020204" pitchFamily="34" charset="0"/>
                  <a:cs typeface="Arial" panose="020B0604020202020204" pitchFamily="34" charset="0"/>
                </a:rPr>
                <a:t> panel.</a:t>
              </a:r>
            </a:p>
            <a:p>
              <a:pPr defTabSz="342900" eaLnBrk="1" fontAlgn="auto" hangingPunct="1">
                <a:spcBef>
                  <a:spcPts val="0"/>
                </a:spcBef>
                <a:spcAft>
                  <a:spcPts val="0"/>
                </a:spcAft>
                <a:defRPr/>
              </a:pPr>
              <a:endParaRPr lang="en-US" sz="1275">
                <a:solidFill>
                  <a:prstClr val="black"/>
                </a:solidFill>
                <a:latin typeface="Arial" panose="020B0604020202020204" pitchFamily="34" charset="0"/>
                <a:cs typeface="Arial" panose="020B0604020202020204" pitchFamily="34" charset="0"/>
              </a:endParaRPr>
            </a:p>
            <a:p>
              <a:pPr defTabSz="342900" eaLnBrk="1" fontAlgn="auto" hangingPunct="1">
                <a:spcBef>
                  <a:spcPts val="0"/>
                </a:spcBef>
                <a:spcAft>
                  <a:spcPts val="0"/>
                </a:spcAft>
                <a:defRPr/>
              </a:pPr>
              <a:r>
                <a:rPr lang="en-US" sz="1275" b="1">
                  <a:solidFill>
                    <a:prstClr val="black"/>
                  </a:solidFill>
                  <a:latin typeface="Arial" panose="020B0604020202020204" pitchFamily="34" charset="0"/>
                  <a:cs typeface="Arial" panose="020B0604020202020204" pitchFamily="34" charset="0"/>
                </a:rPr>
                <a:t>Note: </a:t>
              </a:r>
              <a:r>
                <a:rPr lang="en-US" sz="1275">
                  <a:solidFill>
                    <a:prstClr val="black"/>
                  </a:solidFill>
                  <a:latin typeface="Arial" panose="020B0604020202020204" pitchFamily="34" charset="0"/>
                  <a:cs typeface="Arial" panose="020B0604020202020204" pitchFamily="34" charset="0"/>
                </a:rPr>
                <a:t>Today’s presentation is being recorded and will be provided on the file transfer protocol (FTP) site after the webinar.</a:t>
              </a:r>
            </a:p>
            <a:p>
              <a:pPr defTabSz="342900" eaLnBrk="1" fontAlgn="auto" hangingPunct="1">
                <a:spcBef>
                  <a:spcPts val="0"/>
                </a:spcBef>
                <a:spcAft>
                  <a:spcPts val="0"/>
                </a:spcAft>
                <a:defRPr/>
              </a:pPr>
              <a:endParaRPr lang="en-US" sz="1275" b="1">
                <a:solidFill>
                  <a:prstClr val="black"/>
                </a:solidFill>
                <a:latin typeface="Franklin Gothic Medium" panose="020B06030201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9E50D350-7C46-4B19-92A7-7C7D3192C281}"/>
                </a:ext>
              </a:extLst>
            </p:cNvPr>
            <p:cNvSpPr/>
            <p:nvPr/>
          </p:nvSpPr>
          <p:spPr>
            <a:xfrm>
              <a:off x="57148" y="1620599"/>
              <a:ext cx="8720137" cy="402206"/>
            </a:xfrm>
            <a:prstGeom prst="rect">
              <a:avLst/>
            </a:prstGeom>
            <a:solidFill>
              <a:schemeClr val="accent6"/>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fontAlgn="auto" hangingPunct="1">
                <a:spcBef>
                  <a:spcPts val="0"/>
                </a:spcBef>
                <a:spcAft>
                  <a:spcPts val="0"/>
                </a:spcAft>
                <a:defRPr/>
              </a:pPr>
              <a:r>
                <a:rPr lang="en-US">
                  <a:solidFill>
                    <a:prstClr val="white"/>
                  </a:solidFill>
                  <a:latin typeface="Arial" panose="020B0604020202020204" pitchFamily="34" charset="0"/>
                  <a:cs typeface="Arial" panose="020B0604020202020204" pitchFamily="34" charset="0"/>
                </a:rPr>
                <a:t>Attendee Participation</a:t>
              </a:r>
            </a:p>
          </p:txBody>
        </p:sp>
      </p:grpSp>
      <p:grpSp>
        <p:nvGrpSpPr>
          <p:cNvPr id="5" name="Group 5">
            <a:extLst>
              <a:ext uri="{FF2B5EF4-FFF2-40B4-BE49-F238E27FC236}">
                <a16:creationId xmlns:a16="http://schemas.microsoft.com/office/drawing/2014/main" id="{4A927C9A-BB3C-4ABE-9DCD-CD672C8C296B}"/>
              </a:ext>
            </a:extLst>
          </p:cNvPr>
          <p:cNvGrpSpPr>
            <a:grpSpLocks/>
          </p:cNvGrpSpPr>
          <p:nvPr/>
        </p:nvGrpSpPr>
        <p:grpSpPr bwMode="auto">
          <a:xfrm>
            <a:off x="8047037" y="1530350"/>
            <a:ext cx="2893489" cy="4805904"/>
            <a:chOff x="5715000" y="989485"/>
            <a:chExt cx="3495047" cy="5884733"/>
          </a:xfrm>
        </p:grpSpPr>
        <p:pic>
          <p:nvPicPr>
            <p:cNvPr id="6" name="Picture 6">
              <a:extLst>
                <a:ext uri="{FF2B5EF4-FFF2-40B4-BE49-F238E27FC236}">
                  <a16:creationId xmlns:a16="http://schemas.microsoft.com/office/drawing/2014/main" id="{6058B75C-97AC-4E98-AC56-CC597F0927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989485"/>
              <a:ext cx="3495047" cy="5884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78B2954-9831-48A2-BFCA-DECD1C321059}"/>
                </a:ext>
              </a:extLst>
            </p:cNvPr>
            <p:cNvSpPr txBox="1"/>
            <p:nvPr/>
          </p:nvSpPr>
          <p:spPr>
            <a:xfrm>
              <a:off x="6477094" y="5422608"/>
              <a:ext cx="2133863" cy="399933"/>
            </a:xfrm>
            <a:prstGeom prst="rect">
              <a:avLst/>
            </a:prstGeom>
            <a:noFill/>
          </p:spPr>
          <p:txBody>
            <a:bodyPr>
              <a:spAutoFit/>
            </a:bodyPr>
            <a:lstStyle/>
            <a:p>
              <a:pPr algn="ctr" defTabSz="342900" eaLnBrk="1" fontAlgn="auto" hangingPunct="1">
                <a:spcBef>
                  <a:spcPts val="0"/>
                </a:spcBef>
                <a:spcAft>
                  <a:spcPts val="0"/>
                </a:spcAft>
                <a:defRPr/>
              </a:pPr>
              <a:r>
                <a:rPr lang="en-US" sz="1350" b="1">
                  <a:solidFill>
                    <a:srgbClr val="FF0000"/>
                  </a:solidFill>
                  <a:latin typeface="Arial" panose="020B0604020202020204" pitchFamily="34" charset="0"/>
                  <a:cs typeface="Arial" panose="020B0604020202020204" pitchFamily="34" charset="0"/>
                </a:rPr>
                <a:t>(Example Only)</a:t>
              </a:r>
            </a:p>
          </p:txBody>
        </p:sp>
        <p:cxnSp>
          <p:nvCxnSpPr>
            <p:cNvPr id="8" name="Straight Arrow Connector 7">
              <a:extLst>
                <a:ext uri="{FF2B5EF4-FFF2-40B4-BE49-F238E27FC236}">
                  <a16:creationId xmlns:a16="http://schemas.microsoft.com/office/drawing/2014/main" id="{79A91304-6A6A-43AB-BCA8-6C33AD00CAA2}"/>
                </a:ext>
              </a:extLst>
            </p:cNvPr>
            <p:cNvCxnSpPr>
              <a:cxnSpLocks/>
            </p:cNvCxnSpPr>
            <p:nvPr/>
          </p:nvCxnSpPr>
          <p:spPr>
            <a:xfrm flipH="1" flipV="1">
              <a:off x="7772654" y="2123687"/>
              <a:ext cx="762094" cy="239114"/>
            </a:xfrm>
            <a:prstGeom prst="straightConnector1">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067C6ECF-DD56-4022-BBE9-4D76A93D9125}"/>
                </a:ext>
              </a:extLst>
            </p:cNvPr>
            <p:cNvSpPr/>
            <p:nvPr/>
          </p:nvSpPr>
          <p:spPr>
            <a:xfrm>
              <a:off x="6978805" y="1802048"/>
              <a:ext cx="76209" cy="740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sz="1350">
                <a:solidFill>
                  <a:prstClr val="white"/>
                </a:solidFill>
              </a:endParaRPr>
            </a:p>
          </p:txBody>
        </p:sp>
        <p:sp>
          <p:nvSpPr>
            <p:cNvPr id="10" name="Oval 9">
              <a:extLst>
                <a:ext uri="{FF2B5EF4-FFF2-40B4-BE49-F238E27FC236}">
                  <a16:creationId xmlns:a16="http://schemas.microsoft.com/office/drawing/2014/main" id="{2F4FC0C1-2A35-4D90-858C-E3782CE7865E}"/>
                </a:ext>
              </a:extLst>
            </p:cNvPr>
            <p:cNvSpPr/>
            <p:nvPr/>
          </p:nvSpPr>
          <p:spPr>
            <a:xfrm>
              <a:off x="6980923" y="2034813"/>
              <a:ext cx="76209" cy="7406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342900" eaLnBrk="1" fontAlgn="auto" hangingPunct="1">
                <a:spcBef>
                  <a:spcPts val="0"/>
                </a:spcBef>
                <a:spcAft>
                  <a:spcPts val="0"/>
                </a:spcAft>
                <a:defRPr/>
              </a:pPr>
              <a:endParaRPr lang="en-US" sz="1350">
                <a:solidFill>
                  <a:prstClr val="white"/>
                </a:solidFill>
              </a:endParaRPr>
            </a:p>
          </p:txBody>
        </p:sp>
      </p:grpSp>
      <p:sp>
        <p:nvSpPr>
          <p:cNvPr id="11" name="TextBox 10">
            <a:extLst>
              <a:ext uri="{FF2B5EF4-FFF2-40B4-BE49-F238E27FC236}">
                <a16:creationId xmlns:a16="http://schemas.microsoft.com/office/drawing/2014/main" id="{CD223E1E-9348-43A0-83DA-131528685CC6}"/>
              </a:ext>
            </a:extLst>
          </p:cNvPr>
          <p:cNvSpPr txBox="1"/>
          <p:nvPr/>
        </p:nvSpPr>
        <p:spPr>
          <a:xfrm>
            <a:off x="1691374" y="228751"/>
            <a:ext cx="8828580" cy="707886"/>
          </a:xfrm>
          <a:prstGeom prst="rect">
            <a:avLst/>
          </a:prstGeom>
          <a:noFill/>
        </p:spPr>
        <p:txBody>
          <a:bodyPr wrap="square" rtlCol="0">
            <a:spAutoFit/>
          </a:bodyPr>
          <a:lstStyle/>
          <a:p>
            <a:r>
              <a:rPr lang="en-US" sz="4000" b="1">
                <a:solidFill>
                  <a:schemeClr val="bg1"/>
                </a:solidFill>
                <a:latin typeface="Arial" panose="020B0604020202020204" pitchFamily="34" charset="0"/>
                <a:cs typeface="Arial" panose="020B0604020202020204" pitchFamily="34" charset="0"/>
              </a:rPr>
              <a:t>Webinar Housekeeping</a:t>
            </a:r>
          </a:p>
        </p:txBody>
      </p:sp>
    </p:spTree>
    <p:extLst>
      <p:ext uri="{BB962C8B-B14F-4D97-AF65-F5344CB8AC3E}">
        <p14:creationId xmlns:p14="http://schemas.microsoft.com/office/powerpoint/2010/main" val="22743249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C3E21-1946-A948-7292-E610A20BE633}"/>
              </a:ext>
            </a:extLst>
          </p:cNvPr>
          <p:cNvSpPr>
            <a:spLocks noGrp="1"/>
          </p:cNvSpPr>
          <p:nvPr>
            <p:ph type="title"/>
          </p:nvPr>
        </p:nvSpPr>
        <p:spPr>
          <a:xfrm>
            <a:off x="4886326" y="1946275"/>
            <a:ext cx="3724274" cy="1325563"/>
          </a:xfrm>
        </p:spPr>
        <p:txBody>
          <a:bodyPr/>
          <a:lstStyle/>
          <a:p>
            <a:r>
              <a:rPr lang="en-US" dirty="0"/>
              <a:t>Questions? </a:t>
            </a:r>
          </a:p>
        </p:txBody>
      </p:sp>
    </p:spTree>
    <p:extLst>
      <p:ext uri="{BB962C8B-B14F-4D97-AF65-F5344CB8AC3E}">
        <p14:creationId xmlns:p14="http://schemas.microsoft.com/office/powerpoint/2010/main" val="25515693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C15FEF-9657-428A-8289-F21090B5734C}"/>
              </a:ext>
            </a:extLst>
          </p:cNvPr>
          <p:cNvSpPr txBox="1"/>
          <p:nvPr/>
        </p:nvSpPr>
        <p:spPr>
          <a:xfrm>
            <a:off x="1813420" y="276837"/>
            <a:ext cx="6416179" cy="70788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Annual Meeting Agenda</a:t>
            </a:r>
          </a:p>
        </p:txBody>
      </p:sp>
      <p:sp>
        <p:nvSpPr>
          <p:cNvPr id="4" name="TextBox 3">
            <a:extLst>
              <a:ext uri="{FF2B5EF4-FFF2-40B4-BE49-F238E27FC236}">
                <a16:creationId xmlns:a16="http://schemas.microsoft.com/office/drawing/2014/main" id="{92E35249-6FE7-4CE2-BA44-6A3A415409D4}"/>
              </a:ext>
            </a:extLst>
          </p:cNvPr>
          <p:cNvSpPr txBox="1"/>
          <p:nvPr/>
        </p:nvSpPr>
        <p:spPr>
          <a:xfrm>
            <a:off x="1577130" y="1976193"/>
            <a:ext cx="9278712" cy="3901837"/>
          </a:xfrm>
          <a:prstGeom prst="rect">
            <a:avLst/>
          </a:prstGeom>
          <a:noFill/>
        </p:spPr>
        <p:txBody>
          <a:bodyPr wrap="square" rtlCol="0">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Welcome</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St. Johns River Water Management District (SJRWMD) Updates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BMAP Background and Updates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Florida Department of Agriculture and Consumer Services (FDACS) Updates</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Unenrolled Agricultural Producer Enforcement</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Funding Opportunities</a:t>
            </a:r>
          </a:p>
        </p:txBody>
      </p:sp>
    </p:spTree>
    <p:extLst>
      <p:ext uri="{BB962C8B-B14F-4D97-AF65-F5344CB8AC3E}">
        <p14:creationId xmlns:p14="http://schemas.microsoft.com/office/powerpoint/2010/main" val="32379214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Map&#10;&#10;Description automatically generated">
            <a:extLst>
              <a:ext uri="{FF2B5EF4-FFF2-40B4-BE49-F238E27FC236}">
                <a16:creationId xmlns:a16="http://schemas.microsoft.com/office/drawing/2014/main" id="{E9AE04CB-E3AE-4073-9626-62ECDADE5C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8815" y="1286540"/>
            <a:ext cx="4301748" cy="5496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05C2A065-0C4A-4BA7-BFDF-CD90D18D5847}"/>
              </a:ext>
            </a:extLst>
          </p:cNvPr>
          <p:cNvSpPr txBox="1"/>
          <p:nvPr/>
        </p:nvSpPr>
        <p:spPr>
          <a:xfrm>
            <a:off x="492247" y="1806921"/>
            <a:ext cx="4940991" cy="324415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2008: Initial adoption</a:t>
            </a:r>
          </a:p>
          <a:p>
            <a:pPr marL="285750" indent="-285750">
              <a:lnSpc>
                <a:spcPct val="150000"/>
              </a:lnSpc>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2014: Phase 2</a:t>
            </a:r>
          </a:p>
          <a:p>
            <a:pPr marL="285750" indent="-285750">
              <a:lnSpc>
                <a:spcPct val="150000"/>
              </a:lnSpc>
              <a:buFont typeface="Arial" panose="020B0604020202020204" pitchFamily="34" charset="0"/>
              <a:buChar char="•"/>
            </a:pPr>
            <a:endParaRPr lang="en-US" sz="2800" dirty="0">
              <a:solidFill>
                <a:schemeClr val="bg1"/>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en-US" sz="2800" dirty="0">
                <a:solidFill>
                  <a:schemeClr val="bg1"/>
                </a:solidFill>
                <a:latin typeface="Arial" panose="020B0604020202020204" pitchFamily="34" charset="0"/>
                <a:cs typeface="Arial" panose="020B0604020202020204" pitchFamily="34" charset="0"/>
              </a:rPr>
              <a:t>2019: Amendment adoption</a:t>
            </a:r>
          </a:p>
        </p:txBody>
      </p:sp>
      <p:sp>
        <p:nvSpPr>
          <p:cNvPr id="6" name="TextBox 5">
            <a:extLst>
              <a:ext uri="{FF2B5EF4-FFF2-40B4-BE49-F238E27FC236}">
                <a16:creationId xmlns:a16="http://schemas.microsoft.com/office/drawing/2014/main" id="{1FB473F0-BA0F-4D20-80A4-3F4F1AE44305}"/>
              </a:ext>
            </a:extLst>
          </p:cNvPr>
          <p:cNvSpPr txBox="1"/>
          <p:nvPr/>
        </p:nvSpPr>
        <p:spPr>
          <a:xfrm>
            <a:off x="1699368" y="287866"/>
            <a:ext cx="9491133"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Orange Creek Background</a:t>
            </a:r>
          </a:p>
        </p:txBody>
      </p:sp>
    </p:spTree>
    <p:extLst>
      <p:ext uri="{BB962C8B-B14F-4D97-AF65-F5344CB8AC3E}">
        <p14:creationId xmlns:p14="http://schemas.microsoft.com/office/powerpoint/2010/main" val="1839056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2E49B99-FBBA-41F1-9589-2A7974ABD59D}"/>
              </a:ext>
            </a:extLst>
          </p:cNvPr>
          <p:cNvSpPr txBox="1"/>
          <p:nvPr/>
        </p:nvSpPr>
        <p:spPr>
          <a:xfrm>
            <a:off x="205740" y="1383030"/>
            <a:ext cx="5760720" cy="3200876"/>
          </a:xfrm>
          <a:prstGeom prst="rect">
            <a:avLst/>
          </a:prstGeom>
          <a:noFill/>
        </p:spPr>
        <p:txBody>
          <a:bodyPr wrap="square" rtlCol="0">
            <a:spAutoFit/>
          </a:bodyPr>
          <a:lstStyle/>
          <a:p>
            <a:pPr algn="ctr"/>
            <a:r>
              <a:rPr lang="en-US" sz="2400" u="sng" dirty="0">
                <a:solidFill>
                  <a:schemeClr val="bg1"/>
                </a:solidFill>
                <a:latin typeface="Arial" panose="020B0604020202020204" pitchFamily="34" charset="0"/>
                <a:cs typeface="Arial" panose="020B0604020202020204" pitchFamily="34" charset="0"/>
              </a:rPr>
              <a:t>Local Governments</a:t>
            </a:r>
          </a:p>
          <a:p>
            <a:pPr algn="ctr"/>
            <a:endParaRPr lang="en-US" dirty="0">
              <a:latin typeface="Arial" panose="020B0604020202020204" pitchFamily="34" charset="0"/>
              <a:cs typeface="Arial" panose="020B0604020202020204" pitchFamily="34" charset="0"/>
            </a:endParaRP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Alachua County</a:t>
            </a:r>
          </a:p>
          <a:p>
            <a:pPr algn="ctr"/>
            <a:r>
              <a:rPr lang="en-US" sz="2000" b="0" i="0" u="none" strike="noStrike" dirty="0">
                <a:solidFill>
                  <a:schemeClr val="accent1">
                    <a:lumMod val="60000"/>
                    <a:lumOff val="40000"/>
                  </a:schemeClr>
                </a:solidFill>
                <a:effectLst/>
                <a:latin typeface="Arial" panose="020B0604020202020204" pitchFamily="34" charset="0"/>
                <a:cs typeface="Arial" panose="020B0604020202020204" pitchFamily="34" charset="0"/>
              </a:rPr>
              <a:t>Marion County</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Gainesville</a:t>
            </a:r>
          </a:p>
          <a:p>
            <a:pPr algn="ctr"/>
            <a:r>
              <a:rPr lang="en-US" sz="2000" b="0" i="0" u="none" strike="noStrike" dirty="0">
                <a:solidFill>
                  <a:schemeClr val="accent1">
                    <a:lumMod val="60000"/>
                    <a:lumOff val="40000"/>
                  </a:schemeClr>
                </a:solidFill>
                <a:effectLst/>
                <a:latin typeface="Arial" panose="020B0604020202020204" pitchFamily="34" charset="0"/>
                <a:cs typeface="Arial" panose="020B0604020202020204" pitchFamily="34" charset="0"/>
              </a:rPr>
              <a:t>Hawthorne</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Gainesville Regional Utilities</a:t>
            </a:r>
          </a:p>
          <a:p>
            <a:pPr algn="ctr"/>
            <a:r>
              <a:rPr lang="en-US" sz="2000" b="0" i="0" u="none" strike="noStrike" dirty="0">
                <a:solidFill>
                  <a:schemeClr val="accent1">
                    <a:lumMod val="60000"/>
                    <a:lumOff val="40000"/>
                  </a:schemeClr>
                </a:solidFill>
                <a:effectLst/>
                <a:latin typeface="Arial" panose="020B0604020202020204" pitchFamily="34" charset="0"/>
                <a:cs typeface="Arial" panose="020B0604020202020204" pitchFamily="34" charset="0"/>
              </a:rPr>
              <a:t>McIntosh</a:t>
            </a:r>
          </a:p>
          <a:p>
            <a:pPr algn="ctr"/>
            <a:r>
              <a:rPr lang="en-US" sz="2000" b="0" i="0" u="none" strike="noStrike" dirty="0">
                <a:solidFill>
                  <a:schemeClr val="accent1">
                    <a:lumMod val="60000"/>
                    <a:lumOff val="40000"/>
                  </a:schemeClr>
                </a:solidFill>
                <a:effectLst/>
                <a:latin typeface="Arial" panose="020B0604020202020204" pitchFamily="34" charset="0"/>
                <a:cs typeface="Arial" panose="020B0604020202020204" pitchFamily="34" charset="0"/>
              </a:rPr>
              <a:t>Micanopy</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Waldo</a:t>
            </a:r>
            <a:endParaRPr lang="en-US" sz="2000" b="0" i="0" u="none" strike="noStrike" dirty="0">
              <a:solidFill>
                <a:schemeClr val="accent1">
                  <a:lumMod val="60000"/>
                  <a:lumOff val="40000"/>
                </a:schemeClr>
              </a:solidFill>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0EBA368-3B4B-4885-93E3-527112A7D630}"/>
              </a:ext>
            </a:extLst>
          </p:cNvPr>
          <p:cNvSpPr txBox="1"/>
          <p:nvPr/>
        </p:nvSpPr>
        <p:spPr>
          <a:xfrm>
            <a:off x="1657350" y="219492"/>
            <a:ext cx="8263890"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Stakeholders</a:t>
            </a:r>
          </a:p>
        </p:txBody>
      </p:sp>
      <p:sp>
        <p:nvSpPr>
          <p:cNvPr id="9" name="TextBox 8">
            <a:extLst>
              <a:ext uri="{FF2B5EF4-FFF2-40B4-BE49-F238E27FC236}">
                <a16:creationId xmlns:a16="http://schemas.microsoft.com/office/drawing/2014/main" id="{C23D4CC3-9C2B-438F-97FD-55CD14DDAE5C}"/>
              </a:ext>
            </a:extLst>
          </p:cNvPr>
          <p:cNvSpPr txBox="1"/>
          <p:nvPr/>
        </p:nvSpPr>
        <p:spPr>
          <a:xfrm>
            <a:off x="6225542" y="1383030"/>
            <a:ext cx="5604508" cy="4124206"/>
          </a:xfrm>
          <a:prstGeom prst="rect">
            <a:avLst/>
          </a:prstGeom>
          <a:noFill/>
        </p:spPr>
        <p:txBody>
          <a:bodyPr wrap="square" lIns="91440" tIns="45720" rIns="91440" bIns="45720" rtlCol="0" anchor="t">
            <a:spAutoFit/>
          </a:bodyPr>
          <a:lstStyle/>
          <a:p>
            <a:pPr algn="ctr"/>
            <a:r>
              <a:rPr lang="en-US" sz="2400" u="sng" dirty="0">
                <a:solidFill>
                  <a:schemeClr val="bg1"/>
                </a:solidFill>
                <a:latin typeface="Arial" panose="020B0604020202020204" pitchFamily="34" charset="0"/>
                <a:cs typeface="Arial" panose="020B0604020202020204" pitchFamily="34" charset="0"/>
              </a:rPr>
              <a:t>Regional &amp; State Agencies</a:t>
            </a:r>
          </a:p>
          <a:p>
            <a:pPr algn="ctr"/>
            <a:endParaRPr lang="en-US" dirty="0">
              <a:latin typeface="Arial" panose="020B0604020202020204" pitchFamily="34" charset="0"/>
              <a:cs typeface="Arial" panose="020B0604020202020204" pitchFamily="34" charset="0"/>
            </a:endParaRPr>
          </a:p>
          <a:p>
            <a:pPr algn="ctr"/>
            <a:r>
              <a:rPr lang="en-US" sz="2000" dirty="0">
                <a:solidFill>
                  <a:schemeClr val="accent1">
                    <a:lumMod val="60000"/>
                    <a:lumOff val="40000"/>
                  </a:schemeClr>
                </a:solidFill>
                <a:latin typeface="Arial"/>
                <a:cs typeface="Arial"/>
              </a:rPr>
              <a:t>St. Johns River Water Management District </a:t>
            </a:r>
          </a:p>
          <a:p>
            <a:pPr algn="ctr"/>
            <a:r>
              <a:rPr lang="en-US" sz="2000" dirty="0">
                <a:solidFill>
                  <a:schemeClr val="accent1">
                    <a:lumMod val="60000"/>
                    <a:lumOff val="40000"/>
                  </a:schemeClr>
                </a:solidFill>
                <a:latin typeface="Arial"/>
                <a:cs typeface="Arial"/>
              </a:rPr>
              <a:t>Florida Fish and Wildlife Conservation Commission </a:t>
            </a:r>
            <a:endParaRPr lang="en-US" sz="2000" dirty="0">
              <a:solidFill>
                <a:schemeClr val="accent1">
                  <a:lumMod val="60000"/>
                  <a:lumOff val="40000"/>
                </a:schemeClr>
              </a:solidFill>
            </a:endParaRP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Florida Department of Agriculture and Consumer Services </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Florida Department of Transportation, District 2</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Florida Department of Transportation, District 5 Florida Department of Environmental Protection – Northeast District &amp; Tallahassee</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Florida Department of Health in Alachua County </a:t>
            </a:r>
          </a:p>
          <a:p>
            <a:pPr algn="ctr"/>
            <a:r>
              <a:rPr lang="en-US" sz="2000" dirty="0">
                <a:solidFill>
                  <a:schemeClr val="accent1">
                    <a:lumMod val="60000"/>
                    <a:lumOff val="40000"/>
                  </a:schemeClr>
                </a:solidFill>
                <a:latin typeface="Arial" panose="020B0604020202020204" pitchFamily="34" charset="0"/>
                <a:cs typeface="Arial" panose="020B0604020202020204" pitchFamily="34" charset="0"/>
              </a:rPr>
              <a:t>University of Florida</a:t>
            </a:r>
            <a:endParaRPr lang="en-US" sz="2000" u="sng" dirty="0">
              <a:solidFill>
                <a:schemeClr val="accent1">
                  <a:lumMod val="60000"/>
                  <a:lumOff val="4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82194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217CE6-4F28-4BEA-91B1-C1BC2D47BEC2}"/>
              </a:ext>
            </a:extLst>
          </p:cNvPr>
          <p:cNvSpPr txBox="1"/>
          <p:nvPr/>
        </p:nvSpPr>
        <p:spPr>
          <a:xfrm>
            <a:off x="1810168" y="86175"/>
            <a:ext cx="6461760" cy="1077218"/>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STAR</a:t>
            </a:r>
          </a:p>
          <a:p>
            <a:r>
              <a:rPr lang="en-US" sz="2400" b="1" dirty="0">
                <a:solidFill>
                  <a:schemeClr val="accent2">
                    <a:lumMod val="90000"/>
                  </a:schemeClr>
                </a:solidFill>
                <a:latin typeface="Arial" panose="020B0604020202020204" pitchFamily="34" charset="0"/>
                <a:cs typeface="Arial" panose="020B0604020202020204" pitchFamily="34" charset="0"/>
              </a:rPr>
              <a:t>Statewide Annual Report</a:t>
            </a:r>
          </a:p>
        </p:txBody>
      </p:sp>
      <p:sp>
        <p:nvSpPr>
          <p:cNvPr id="4" name="TextBox 3">
            <a:extLst>
              <a:ext uri="{FF2B5EF4-FFF2-40B4-BE49-F238E27FC236}">
                <a16:creationId xmlns:a16="http://schemas.microsoft.com/office/drawing/2014/main" id="{8371C038-7AF7-4C44-8F9B-4F5E96BE27F6}"/>
              </a:ext>
            </a:extLst>
          </p:cNvPr>
          <p:cNvSpPr txBox="1"/>
          <p:nvPr/>
        </p:nvSpPr>
        <p:spPr>
          <a:xfrm>
            <a:off x="2561277" y="2976903"/>
            <a:ext cx="6912331" cy="1815882"/>
          </a:xfrm>
          <a:prstGeom prst="rect">
            <a:avLst/>
          </a:prstGeom>
          <a:noFill/>
        </p:spPr>
        <p:txBody>
          <a:bodyPr wrap="square" rtlCol="0">
            <a:spAutoFit/>
          </a:bodyPr>
          <a:lstStyle/>
          <a:p>
            <a:pPr algn="ctr"/>
            <a:r>
              <a:rPr lang="en-US" sz="2800" b="1" i="1" dirty="0">
                <a:solidFill>
                  <a:schemeClr val="bg1"/>
                </a:solidFill>
                <a:latin typeface="Arial" panose="020B0604020202020204" pitchFamily="34" charset="0"/>
                <a:cs typeface="Arial" panose="020B0604020202020204" pitchFamily="34" charset="0"/>
              </a:rPr>
              <a:t>What is it and where can you find it?</a:t>
            </a:r>
          </a:p>
          <a:p>
            <a:pPr algn="ctr"/>
            <a:endParaRPr lang="en-US" sz="2800" b="1" i="1" dirty="0">
              <a:solidFill>
                <a:schemeClr val="bg1"/>
              </a:solidFill>
              <a:latin typeface="Arial" panose="020B0604020202020204" pitchFamily="34" charset="0"/>
              <a:cs typeface="Arial" panose="020B0604020202020204" pitchFamily="34" charset="0"/>
            </a:endParaRPr>
          </a:p>
          <a:p>
            <a:pPr algn="ctr"/>
            <a:endParaRPr lang="en-US" sz="2800" b="1" i="1" dirty="0">
              <a:solidFill>
                <a:schemeClr val="bg1"/>
              </a:solidFill>
              <a:latin typeface="Arial" panose="020B0604020202020204" pitchFamily="34" charset="0"/>
              <a:cs typeface="Arial" panose="020B0604020202020204" pitchFamily="34" charset="0"/>
            </a:endParaRPr>
          </a:p>
          <a:p>
            <a:pPr algn="ctr"/>
            <a:r>
              <a:rPr lang="en-US" sz="2800" b="1" i="1" dirty="0">
                <a:solidFill>
                  <a:schemeClr val="bg1"/>
                </a:solidFill>
                <a:latin typeface="Arial" panose="020B0604020202020204" pitchFamily="34" charset="0"/>
                <a:cs typeface="Arial" panose="020B0604020202020204" pitchFamily="34" charset="0"/>
              </a:rPr>
              <a:t>New interactive web application</a:t>
            </a:r>
          </a:p>
        </p:txBody>
      </p:sp>
    </p:spTree>
    <p:extLst>
      <p:ext uri="{BB962C8B-B14F-4D97-AF65-F5344CB8AC3E}">
        <p14:creationId xmlns:p14="http://schemas.microsoft.com/office/powerpoint/2010/main" val="3622203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69F90B-21C2-054B-9341-EA9AADA4C453}"/>
              </a:ext>
            </a:extLst>
          </p:cNvPr>
          <p:cNvSpPr txBox="1"/>
          <p:nvPr/>
        </p:nvSpPr>
        <p:spPr>
          <a:xfrm>
            <a:off x="6176948" y="1448347"/>
            <a:ext cx="5862652" cy="4678204"/>
          </a:xfrm>
          <a:prstGeom prst="rect">
            <a:avLst/>
          </a:prstGeom>
          <a:noFill/>
        </p:spPr>
        <p:txBody>
          <a:bodyPr wrap="square" rtlCol="0">
            <a:spAutoFit/>
          </a:bodyPr>
          <a:lstStyle/>
          <a:p>
            <a:pPr marL="342900"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What’s in the STAR?</a:t>
            </a:r>
          </a:p>
          <a:p>
            <a:pPr marL="800100" lvl="1"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Summarizes accomplishments in the BMAPs statewide.</a:t>
            </a:r>
          </a:p>
          <a:p>
            <a:pPr marL="800100" lvl="1"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Reports on restoration projects and management strategies.</a:t>
            </a:r>
          </a:p>
          <a:p>
            <a:pPr marL="800100" lvl="1" indent="-342900">
              <a:buFont typeface="Arial" panose="020B0604020202020204" pitchFamily="34" charset="0"/>
              <a:buChar char="•"/>
            </a:pPr>
            <a:endParaRPr lang="en-US" sz="2800" dirty="0">
              <a:solidFill>
                <a:schemeClr val="accent6"/>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STAR got a digital makeover!</a:t>
            </a:r>
          </a:p>
          <a:p>
            <a:pPr marL="800100" lvl="1"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Moving to visual-driven experience.</a:t>
            </a:r>
          </a:p>
          <a:p>
            <a:pPr marL="800100" lvl="1" indent="-342900">
              <a:buFont typeface="Arial" panose="020B0604020202020204" pitchFamily="34" charset="0"/>
              <a:buChar char="•"/>
            </a:pPr>
            <a:r>
              <a:rPr lang="en-US" sz="2800" dirty="0">
                <a:solidFill>
                  <a:schemeClr val="accent6"/>
                </a:solidFill>
                <a:latin typeface="Arial" panose="020B0604020202020204" pitchFamily="34" charset="0"/>
                <a:cs typeface="Arial" panose="020B0604020202020204" pitchFamily="34" charset="0"/>
              </a:rPr>
              <a:t>Data download available.</a:t>
            </a:r>
          </a:p>
          <a:p>
            <a:endParaRPr lang="en-US" dirty="0">
              <a:latin typeface="Arial" panose="020B060402020202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5C0CF7E0-1906-3F45-B280-3D3CFA81E007}"/>
              </a:ext>
            </a:extLst>
          </p:cNvPr>
          <p:cNvSpPr txBox="1"/>
          <p:nvPr/>
        </p:nvSpPr>
        <p:spPr>
          <a:xfrm>
            <a:off x="1552992" y="220462"/>
            <a:ext cx="10366247" cy="861774"/>
          </a:xfrm>
          <a:prstGeom prst="rect">
            <a:avLst/>
          </a:prstGeom>
          <a:noFill/>
        </p:spPr>
        <p:txBody>
          <a:bodyPr wrap="square" rtlCol="0">
            <a:spAutoFit/>
          </a:bodyPr>
          <a:lstStyle/>
          <a:p>
            <a:pPr>
              <a:lnSpc>
                <a:spcPts val="3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STAR</a:t>
            </a:r>
          </a:p>
          <a:p>
            <a:pPr>
              <a:lnSpc>
                <a:spcPts val="3000"/>
              </a:lnSpc>
            </a:pPr>
            <a:r>
              <a:rPr lang="en-US" sz="2500" b="1" dirty="0">
                <a:solidFill>
                  <a:schemeClr val="accent1">
                    <a:lumMod val="60000"/>
                    <a:lumOff val="40000"/>
                  </a:schemeClr>
                </a:solidFill>
                <a:latin typeface="Arial" panose="020B0604020202020204" pitchFamily="34" charset="0"/>
                <a:ea typeface="Verdana" panose="020B0604030504040204" pitchFamily="34" charset="0"/>
                <a:cs typeface="Arial" panose="020B0604020202020204" pitchFamily="34" charset="0"/>
              </a:rPr>
              <a:t>STATEWIDE ANNUAL REPORT</a:t>
            </a:r>
          </a:p>
        </p:txBody>
      </p:sp>
      <p:pic>
        <p:nvPicPr>
          <p:cNvPr id="5" name="Graphic 4" descr="Monthly calendar with solid fill">
            <a:extLst>
              <a:ext uri="{FF2B5EF4-FFF2-40B4-BE49-F238E27FC236}">
                <a16:creationId xmlns:a16="http://schemas.microsoft.com/office/drawing/2014/main" id="{2B6199E2-AF7F-47AD-983E-EDA8476EC13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9373" y="2343795"/>
            <a:ext cx="4010809" cy="4010809"/>
          </a:xfrm>
          <a:prstGeom prst="rect">
            <a:avLst/>
          </a:prstGeom>
        </p:spPr>
      </p:pic>
      <p:sp>
        <p:nvSpPr>
          <p:cNvPr id="7" name="Rectangle 6">
            <a:extLst>
              <a:ext uri="{FF2B5EF4-FFF2-40B4-BE49-F238E27FC236}">
                <a16:creationId xmlns:a16="http://schemas.microsoft.com/office/drawing/2014/main" id="{DECA9B77-5245-43B2-9148-437642180252}"/>
              </a:ext>
            </a:extLst>
          </p:cNvPr>
          <p:cNvSpPr/>
          <p:nvPr/>
        </p:nvSpPr>
        <p:spPr>
          <a:xfrm>
            <a:off x="643852" y="1706782"/>
            <a:ext cx="4358452" cy="1077218"/>
          </a:xfrm>
          <a:prstGeom prst="rect">
            <a:avLst/>
          </a:prstGeom>
        </p:spPr>
        <p:txBody>
          <a:bodyPr wrap="square">
            <a:spAutoFit/>
          </a:bodyPr>
          <a:lstStyle/>
          <a:p>
            <a:pPr algn="ctr"/>
            <a:r>
              <a:rPr lang="en-US" sz="3200" b="1" dirty="0">
                <a:solidFill>
                  <a:schemeClr val="bg1"/>
                </a:solidFill>
                <a:latin typeface="Arial" panose="020B0604020202020204" pitchFamily="34" charset="0"/>
                <a:ea typeface="Calibri" panose="020F0502020204030204" pitchFamily="34" charset="0"/>
                <a:cs typeface="Arial" panose="020B0604020202020204" pitchFamily="34" charset="0"/>
              </a:rPr>
              <a:t>Report is submitted by July 1, 2023</a:t>
            </a:r>
          </a:p>
        </p:txBody>
      </p:sp>
      <p:pic>
        <p:nvPicPr>
          <p:cNvPr id="9" name="Graphic 8" descr="Badge New outline">
            <a:extLst>
              <a:ext uri="{FF2B5EF4-FFF2-40B4-BE49-F238E27FC236}">
                <a16:creationId xmlns:a16="http://schemas.microsoft.com/office/drawing/2014/main" id="{81819676-53B7-4FFB-A388-7B830262134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15105" y="3456943"/>
            <a:ext cx="805319" cy="805319"/>
          </a:xfrm>
          <a:prstGeom prst="rect">
            <a:avLst/>
          </a:prstGeom>
        </p:spPr>
      </p:pic>
      <p:sp>
        <p:nvSpPr>
          <p:cNvPr id="10" name="TextBox 9">
            <a:extLst>
              <a:ext uri="{FF2B5EF4-FFF2-40B4-BE49-F238E27FC236}">
                <a16:creationId xmlns:a16="http://schemas.microsoft.com/office/drawing/2014/main" id="{89FA7AEB-5AC4-40A9-8950-361381174423}"/>
              </a:ext>
            </a:extLst>
          </p:cNvPr>
          <p:cNvSpPr txBox="1"/>
          <p:nvPr/>
        </p:nvSpPr>
        <p:spPr>
          <a:xfrm>
            <a:off x="302300" y="5887111"/>
            <a:ext cx="5201265" cy="584775"/>
          </a:xfrm>
          <a:prstGeom prst="rect">
            <a:avLst/>
          </a:prstGeom>
          <a:noFill/>
        </p:spPr>
        <p:txBody>
          <a:bodyPr wrap="square" rtlCol="0">
            <a:spAutoFit/>
          </a:bodyPr>
          <a:lstStyle/>
          <a:p>
            <a:pPr marL="0" indent="0">
              <a:buNone/>
            </a:pPr>
            <a:r>
              <a:rPr lang="en-US" altLang="en-US" sz="3200" i="1" dirty="0">
                <a:solidFill>
                  <a:schemeClr val="accent2"/>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https://floridadep.gov/STAR</a:t>
            </a:r>
            <a:endParaRPr lang="en-US" sz="3200" i="1" dirty="0">
              <a:solidFill>
                <a:schemeClr val="accent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342230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495551-3FB8-45C2-B750-B43A1EEFDF98}"/>
              </a:ext>
            </a:extLst>
          </p:cNvPr>
          <p:cNvSpPr txBox="1"/>
          <p:nvPr/>
        </p:nvSpPr>
        <p:spPr>
          <a:xfrm>
            <a:off x="1699709" y="247426"/>
            <a:ext cx="6938682"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STAR 2022</a:t>
            </a:r>
          </a:p>
        </p:txBody>
      </p:sp>
      <p:pic>
        <p:nvPicPr>
          <p:cNvPr id="6" name="Picture 5">
            <a:extLst>
              <a:ext uri="{FF2B5EF4-FFF2-40B4-BE49-F238E27FC236}">
                <a16:creationId xmlns:a16="http://schemas.microsoft.com/office/drawing/2014/main" id="{333DE2FD-3054-4A6D-9643-B7EE1DE20844}"/>
              </a:ext>
            </a:extLst>
          </p:cNvPr>
          <p:cNvPicPr>
            <a:picLocks noChangeAspect="1"/>
          </p:cNvPicPr>
          <p:nvPr/>
        </p:nvPicPr>
        <p:blipFill>
          <a:blip r:embed="rId3"/>
          <a:stretch>
            <a:fillRect/>
          </a:stretch>
        </p:blipFill>
        <p:spPr>
          <a:xfrm>
            <a:off x="78887" y="1299041"/>
            <a:ext cx="7738335" cy="4020615"/>
          </a:xfrm>
          <a:prstGeom prst="rect">
            <a:avLst/>
          </a:prstGeom>
        </p:spPr>
      </p:pic>
      <p:pic>
        <p:nvPicPr>
          <p:cNvPr id="4" name="Picture 3">
            <a:extLst>
              <a:ext uri="{FF2B5EF4-FFF2-40B4-BE49-F238E27FC236}">
                <a16:creationId xmlns:a16="http://schemas.microsoft.com/office/drawing/2014/main" id="{95151951-B6E7-42F4-87C6-9F07F413F355}"/>
              </a:ext>
            </a:extLst>
          </p:cNvPr>
          <p:cNvPicPr>
            <a:picLocks noChangeAspect="1"/>
          </p:cNvPicPr>
          <p:nvPr/>
        </p:nvPicPr>
        <p:blipFill>
          <a:blip r:embed="rId4"/>
          <a:stretch>
            <a:fillRect/>
          </a:stretch>
        </p:blipFill>
        <p:spPr>
          <a:xfrm>
            <a:off x="4374777" y="2722598"/>
            <a:ext cx="7738336" cy="4020615"/>
          </a:xfrm>
          <a:prstGeom prst="rect">
            <a:avLst/>
          </a:prstGeom>
        </p:spPr>
      </p:pic>
    </p:spTree>
    <p:extLst>
      <p:ext uri="{BB962C8B-B14F-4D97-AF65-F5344CB8AC3E}">
        <p14:creationId xmlns:p14="http://schemas.microsoft.com/office/powerpoint/2010/main" val="8468122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59317" y="300562"/>
            <a:ext cx="10366247" cy="861774"/>
          </a:xfrm>
          <a:prstGeom prst="rect">
            <a:avLst/>
          </a:prstGeom>
          <a:noFill/>
        </p:spPr>
        <p:txBody>
          <a:bodyPr wrap="square" rtlCol="0">
            <a:spAutoFit/>
          </a:bodyPr>
          <a:lstStyle/>
          <a:p>
            <a:pPr>
              <a:lnSpc>
                <a:spcPts val="3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STAR</a:t>
            </a:r>
          </a:p>
          <a:p>
            <a:pPr>
              <a:lnSpc>
                <a:spcPts val="3000"/>
              </a:lnSpc>
            </a:pPr>
            <a:r>
              <a:rPr lang="en-US" sz="2500" b="1">
                <a:solidFill>
                  <a:schemeClr val="accent2"/>
                </a:solidFill>
                <a:latin typeface="Arial" panose="020B0604020202020204" pitchFamily="34" charset="0"/>
                <a:ea typeface="Verdana" panose="020B0604030504040204" pitchFamily="34" charset="0"/>
                <a:cs typeface="Arial" panose="020B0604020202020204" pitchFamily="34" charset="0"/>
              </a:rPr>
              <a:t>BMAP PORTAL IMPLEMENTATION</a:t>
            </a:r>
          </a:p>
        </p:txBody>
      </p:sp>
      <p:grpSp>
        <p:nvGrpSpPr>
          <p:cNvPr id="8" name="Group 7">
            <a:extLst>
              <a:ext uri="{FF2B5EF4-FFF2-40B4-BE49-F238E27FC236}">
                <a16:creationId xmlns:a16="http://schemas.microsoft.com/office/drawing/2014/main" id="{2D3A799B-1FBF-4790-ACBD-B4E679E80668}"/>
              </a:ext>
            </a:extLst>
          </p:cNvPr>
          <p:cNvGrpSpPr/>
          <p:nvPr/>
        </p:nvGrpSpPr>
        <p:grpSpPr>
          <a:xfrm>
            <a:off x="2421895" y="1289991"/>
            <a:ext cx="7354738" cy="5362687"/>
            <a:chOff x="4299474" y="824044"/>
            <a:chExt cx="7736848" cy="5641302"/>
          </a:xfrm>
        </p:grpSpPr>
        <p:pic>
          <p:nvPicPr>
            <p:cNvPr id="4" name="Picture 3" descr="Graphical user interface, application, email&#10;&#10;Description automatically generated">
              <a:extLst>
                <a:ext uri="{FF2B5EF4-FFF2-40B4-BE49-F238E27FC236}">
                  <a16:creationId xmlns:a16="http://schemas.microsoft.com/office/drawing/2014/main" id="{D7E3F165-1C8E-44BB-8263-6DE9274C1A6E}"/>
                </a:ext>
              </a:extLst>
            </p:cNvPr>
            <p:cNvPicPr>
              <a:picLocks noChangeAspect="1"/>
            </p:cNvPicPr>
            <p:nvPr/>
          </p:nvPicPr>
          <p:blipFill>
            <a:blip r:embed="rId3"/>
            <a:stretch>
              <a:fillRect/>
            </a:stretch>
          </p:blipFill>
          <p:spPr>
            <a:xfrm>
              <a:off x="4310230" y="824044"/>
              <a:ext cx="7726091" cy="3370160"/>
            </a:xfrm>
            <a:prstGeom prst="rect">
              <a:avLst/>
            </a:prstGeom>
          </p:spPr>
        </p:pic>
        <p:pic>
          <p:nvPicPr>
            <p:cNvPr id="7" name="Picture 6" descr="Graphical user interface, text, application, email&#10;&#10;Description automatically generated">
              <a:extLst>
                <a:ext uri="{FF2B5EF4-FFF2-40B4-BE49-F238E27FC236}">
                  <a16:creationId xmlns:a16="http://schemas.microsoft.com/office/drawing/2014/main" id="{3414E7E4-C6DF-49A2-8E8E-FE8BDD03D2C2}"/>
                </a:ext>
              </a:extLst>
            </p:cNvPr>
            <p:cNvPicPr>
              <a:picLocks noChangeAspect="1"/>
            </p:cNvPicPr>
            <p:nvPr/>
          </p:nvPicPr>
          <p:blipFill rotWithShape="1">
            <a:blip r:embed="rId4"/>
            <a:srcRect l="1" t="13551" r="1517" b="14101"/>
            <a:stretch/>
          </p:blipFill>
          <p:spPr>
            <a:xfrm>
              <a:off x="4299474" y="3679117"/>
              <a:ext cx="7736848" cy="2786229"/>
            </a:xfrm>
            <a:prstGeom prst="rect">
              <a:avLst/>
            </a:prstGeom>
          </p:spPr>
        </p:pic>
      </p:grpSp>
      <p:sp>
        <p:nvSpPr>
          <p:cNvPr id="2" name="Rectangle 1">
            <a:extLst>
              <a:ext uri="{FF2B5EF4-FFF2-40B4-BE49-F238E27FC236}">
                <a16:creationId xmlns:a16="http://schemas.microsoft.com/office/drawing/2014/main" id="{28BEED4B-2C19-45D4-8701-BD3E78640280}"/>
              </a:ext>
            </a:extLst>
          </p:cNvPr>
          <p:cNvSpPr/>
          <p:nvPr/>
        </p:nvSpPr>
        <p:spPr>
          <a:xfrm>
            <a:off x="2415368" y="1289991"/>
            <a:ext cx="7361266" cy="5362687"/>
          </a:xfrm>
          <a:prstGeom prst="rect">
            <a:avLst/>
          </a:prstGeom>
          <a:noFill/>
          <a:ln w="57150">
            <a:solidFill>
              <a:schemeClr val="accent5"/>
            </a:solid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6317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B1EE6EF-8A17-063A-3C97-659E2AE71679}"/>
              </a:ext>
            </a:extLst>
          </p:cNvPr>
          <p:cNvSpPr txBox="1"/>
          <p:nvPr/>
        </p:nvSpPr>
        <p:spPr>
          <a:xfrm>
            <a:off x="1659317" y="300562"/>
            <a:ext cx="10366247" cy="861774"/>
          </a:xfrm>
          <a:prstGeom prst="rect">
            <a:avLst/>
          </a:prstGeom>
          <a:noFill/>
        </p:spPr>
        <p:txBody>
          <a:bodyPr wrap="square" rtlCol="0">
            <a:spAutoFit/>
          </a:bodyPr>
          <a:lstStyle/>
          <a:p>
            <a:pPr>
              <a:lnSpc>
                <a:spcPts val="3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Status of Projects</a:t>
            </a:r>
          </a:p>
          <a:p>
            <a:pPr>
              <a:lnSpc>
                <a:spcPts val="3000"/>
              </a:lnSpc>
            </a:pPr>
            <a:r>
              <a:rPr lang="en-US" sz="2500" b="1">
                <a:solidFill>
                  <a:srgbClr val="2D516F"/>
                </a:solidFill>
                <a:latin typeface="Arial" panose="020B0604020202020204" pitchFamily="34" charset="0"/>
                <a:ea typeface="Verdana" panose="020B0604030504040204" pitchFamily="34" charset="0"/>
                <a:cs typeface="Arial" panose="020B0604020202020204" pitchFamily="34" charset="0"/>
              </a:rPr>
              <a:t>Through December 31, 2022</a:t>
            </a:r>
          </a:p>
        </p:txBody>
      </p:sp>
      <p:sp>
        <p:nvSpPr>
          <p:cNvPr id="3" name="TextBox 2">
            <a:extLst>
              <a:ext uri="{FF2B5EF4-FFF2-40B4-BE49-F238E27FC236}">
                <a16:creationId xmlns:a16="http://schemas.microsoft.com/office/drawing/2014/main" id="{DBEE6912-DDC3-4970-9710-9E2BC0D11AEC}"/>
              </a:ext>
            </a:extLst>
          </p:cNvPr>
          <p:cNvSpPr txBox="1"/>
          <p:nvPr/>
        </p:nvSpPr>
        <p:spPr>
          <a:xfrm>
            <a:off x="8952089" y="3239910"/>
            <a:ext cx="2957689" cy="2031325"/>
          </a:xfrm>
          <a:prstGeom prst="rect">
            <a:avLst/>
          </a:prstGeom>
          <a:noFill/>
        </p:spPr>
        <p:txBody>
          <a:bodyPr wrap="square" lIns="91440" tIns="45720" rIns="91440" bIns="45720" rtlCol="0" anchor="t">
            <a:spAutoFit/>
          </a:bodyPr>
          <a:lstStyle/>
          <a:p>
            <a:r>
              <a:rPr lang="en-US" dirty="0"/>
              <a:t>Total Phosphorous: 17,947 pounds per year (</a:t>
            </a:r>
            <a:r>
              <a:rPr lang="en-US" dirty="0" err="1"/>
              <a:t>lbs</a:t>
            </a:r>
            <a:r>
              <a:rPr lang="en-US" dirty="0"/>
              <a:t>/</a:t>
            </a:r>
            <a:r>
              <a:rPr lang="en-US" dirty="0" err="1"/>
              <a:t>yr</a:t>
            </a:r>
            <a:r>
              <a:rPr lang="en-US" dirty="0"/>
              <a:t>)</a:t>
            </a:r>
          </a:p>
          <a:p>
            <a:endParaRPr lang="en-US" dirty="0"/>
          </a:p>
          <a:p>
            <a:r>
              <a:rPr lang="en-US" dirty="0"/>
              <a:t>Total Nitrogen (</a:t>
            </a:r>
            <a:r>
              <a:rPr lang="en-US" dirty="0" err="1"/>
              <a:t>Newnans</a:t>
            </a:r>
            <a:r>
              <a:rPr lang="en-US" dirty="0"/>
              <a:t>, </a:t>
            </a:r>
            <a:r>
              <a:rPr lang="en-US" dirty="0" err="1"/>
              <a:t>Lochloosa</a:t>
            </a:r>
            <a:r>
              <a:rPr lang="en-US" dirty="0"/>
              <a:t>, </a:t>
            </a:r>
            <a:r>
              <a:rPr lang="en-US" dirty="0" err="1"/>
              <a:t>Wauberg</a:t>
            </a:r>
            <a:r>
              <a:rPr lang="en-US" dirty="0"/>
              <a:t>, Alachua Sink, Orange Creek, </a:t>
            </a:r>
            <a:r>
              <a:rPr lang="en-US" dirty="0" err="1"/>
              <a:t>Hogtown</a:t>
            </a:r>
            <a:r>
              <a:rPr lang="en-US" dirty="0"/>
              <a:t> Creek): 143,067 </a:t>
            </a:r>
            <a:r>
              <a:rPr lang="en-US" dirty="0" err="1"/>
              <a:t>lbs</a:t>
            </a:r>
            <a:r>
              <a:rPr lang="en-US" dirty="0"/>
              <a:t>/</a:t>
            </a:r>
            <a:r>
              <a:rPr lang="en-US" dirty="0" err="1"/>
              <a:t>yr</a:t>
            </a:r>
            <a:endParaRPr lang="en-US" dirty="0"/>
          </a:p>
        </p:txBody>
      </p:sp>
      <p:graphicFrame>
        <p:nvGraphicFramePr>
          <p:cNvPr id="5" name="Table 4">
            <a:extLst>
              <a:ext uri="{FF2B5EF4-FFF2-40B4-BE49-F238E27FC236}">
                <a16:creationId xmlns:a16="http://schemas.microsoft.com/office/drawing/2014/main" id="{E6D03A80-A8E5-47B1-A6C0-727C9EB4F21F}"/>
              </a:ext>
            </a:extLst>
          </p:cNvPr>
          <p:cNvGraphicFramePr>
            <a:graphicFrameLocks noGrp="1"/>
          </p:cNvGraphicFramePr>
          <p:nvPr>
            <p:extLst>
              <p:ext uri="{D42A27DB-BD31-4B8C-83A1-F6EECF244321}">
                <p14:modId xmlns:p14="http://schemas.microsoft.com/office/powerpoint/2010/main" val="2611647275"/>
              </p:ext>
            </p:extLst>
          </p:nvPr>
        </p:nvGraphicFramePr>
        <p:xfrm>
          <a:off x="441710" y="1556199"/>
          <a:ext cx="8181296" cy="4846520"/>
        </p:xfrm>
        <a:graphic>
          <a:graphicData uri="http://schemas.openxmlformats.org/drawingml/2006/table">
            <a:tbl>
              <a:tblPr/>
              <a:tblGrid>
                <a:gridCol w="2205392">
                  <a:extLst>
                    <a:ext uri="{9D8B030D-6E8A-4147-A177-3AD203B41FA5}">
                      <a16:colId xmlns:a16="http://schemas.microsoft.com/office/drawing/2014/main" val="220101721"/>
                    </a:ext>
                  </a:extLst>
                </a:gridCol>
                <a:gridCol w="995984">
                  <a:extLst>
                    <a:ext uri="{9D8B030D-6E8A-4147-A177-3AD203B41FA5}">
                      <a16:colId xmlns:a16="http://schemas.microsoft.com/office/drawing/2014/main" val="1826689027"/>
                    </a:ext>
                  </a:extLst>
                </a:gridCol>
                <a:gridCol w="995984">
                  <a:extLst>
                    <a:ext uri="{9D8B030D-6E8A-4147-A177-3AD203B41FA5}">
                      <a16:colId xmlns:a16="http://schemas.microsoft.com/office/drawing/2014/main" val="2534545714"/>
                    </a:ext>
                  </a:extLst>
                </a:gridCol>
                <a:gridCol w="995984">
                  <a:extLst>
                    <a:ext uri="{9D8B030D-6E8A-4147-A177-3AD203B41FA5}">
                      <a16:colId xmlns:a16="http://schemas.microsoft.com/office/drawing/2014/main" val="1635385109"/>
                    </a:ext>
                  </a:extLst>
                </a:gridCol>
                <a:gridCol w="995984">
                  <a:extLst>
                    <a:ext uri="{9D8B030D-6E8A-4147-A177-3AD203B41FA5}">
                      <a16:colId xmlns:a16="http://schemas.microsoft.com/office/drawing/2014/main" val="3567164799"/>
                    </a:ext>
                  </a:extLst>
                </a:gridCol>
                <a:gridCol w="995984">
                  <a:extLst>
                    <a:ext uri="{9D8B030D-6E8A-4147-A177-3AD203B41FA5}">
                      <a16:colId xmlns:a16="http://schemas.microsoft.com/office/drawing/2014/main" val="1462819595"/>
                    </a:ext>
                  </a:extLst>
                </a:gridCol>
                <a:gridCol w="995984">
                  <a:extLst>
                    <a:ext uri="{9D8B030D-6E8A-4147-A177-3AD203B41FA5}">
                      <a16:colId xmlns:a16="http://schemas.microsoft.com/office/drawing/2014/main" val="698326626"/>
                    </a:ext>
                  </a:extLst>
                </a:gridCol>
              </a:tblGrid>
              <a:tr h="255080">
                <a:tc>
                  <a:txBody>
                    <a:bodyPr/>
                    <a:lstStyle/>
                    <a:p>
                      <a:pPr algn="ctr" fontAlgn="ctr"/>
                      <a:r>
                        <a:rPr lang="en-US" sz="1100" b="1" i="0" u="none" strike="noStrike">
                          <a:solidFill>
                            <a:srgbClr val="000000"/>
                          </a:solidFill>
                          <a:effectLst/>
                          <a:latin typeface="Calibri" panose="020F0502020204030204" pitchFamily="34" charset="0"/>
                        </a:rPr>
                        <a:t>Lead Entity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Canceled</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Completed</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Ongoing</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Planned</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Underway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ctr"/>
                      <a:r>
                        <a:rPr lang="en-US" sz="1100" b="1" i="0" u="none" strike="noStrike">
                          <a:solidFill>
                            <a:srgbClr val="000000"/>
                          </a:solidFill>
                          <a:effectLst/>
                          <a:latin typeface="Calibri" panose="020F0502020204030204" pitchFamily="34" charset="0"/>
                        </a:rPr>
                        <a:t>Total</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026335047"/>
                  </a:ext>
                </a:extLst>
              </a:tr>
              <a:tr h="255080">
                <a:tc>
                  <a:txBody>
                    <a:bodyPr/>
                    <a:lstStyle/>
                    <a:p>
                      <a:pPr algn="ctr" fontAlgn="ctr"/>
                      <a:r>
                        <a:rPr lang="en-US" sz="1100" b="0" i="0" u="none" strike="noStrike">
                          <a:solidFill>
                            <a:srgbClr val="000000"/>
                          </a:solidFill>
                          <a:effectLst/>
                          <a:latin typeface="Calibri" panose="020F0502020204030204" pitchFamily="34" charset="0"/>
                        </a:rPr>
                        <a:t>Alachua County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75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19</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105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8477234"/>
                  </a:ext>
                </a:extLst>
              </a:tr>
              <a:tr h="255080">
                <a:tc>
                  <a:txBody>
                    <a:bodyPr/>
                    <a:lstStyle/>
                    <a:p>
                      <a:pPr algn="ctr" fontAlgn="ctr"/>
                      <a:r>
                        <a:rPr lang="en-US" sz="1100" b="0" i="0" u="none" strike="noStrike">
                          <a:solidFill>
                            <a:srgbClr val="000000"/>
                          </a:solidFill>
                          <a:effectLst/>
                          <a:latin typeface="Calibri" panose="020F0502020204030204" pitchFamily="34" charset="0"/>
                        </a:rPr>
                        <a:t>City of Gainesville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8</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66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03645349"/>
                  </a:ext>
                </a:extLst>
              </a:tr>
              <a:tr h="255080">
                <a:tc>
                  <a:txBody>
                    <a:bodyPr/>
                    <a:lstStyle/>
                    <a:p>
                      <a:pPr algn="ctr" fontAlgn="ctr"/>
                      <a:r>
                        <a:rPr lang="en-US" sz="1100" b="0" i="0" u="none" strike="noStrike">
                          <a:solidFill>
                            <a:srgbClr val="000000"/>
                          </a:solidFill>
                          <a:effectLst/>
                          <a:latin typeface="Calibri" panose="020F0502020204030204" pitchFamily="34" charset="0"/>
                        </a:rPr>
                        <a:t>City of Hawthorne</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45213219"/>
                  </a:ext>
                </a:extLst>
              </a:tr>
              <a:tr h="255080">
                <a:tc>
                  <a:txBody>
                    <a:bodyPr/>
                    <a:lstStyle/>
                    <a:p>
                      <a:pPr algn="ctr" fontAlgn="ctr"/>
                      <a:r>
                        <a:rPr lang="en-US" sz="1100" b="0" i="0" u="none" strike="noStrike">
                          <a:solidFill>
                            <a:srgbClr val="000000"/>
                          </a:solidFill>
                          <a:effectLst/>
                          <a:latin typeface="Calibri" panose="020F0502020204030204" pitchFamily="34" charset="0"/>
                        </a:rPr>
                        <a:t>City of Waldo</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82811"/>
                  </a:ext>
                </a:extLst>
              </a:tr>
              <a:tr h="255080">
                <a:tc>
                  <a:txBody>
                    <a:bodyPr/>
                    <a:lstStyle/>
                    <a:p>
                      <a:pPr algn="ctr" fontAlgn="ctr"/>
                      <a:r>
                        <a:rPr lang="en-US" sz="1100" b="0" i="0" u="none" strike="noStrike">
                          <a:solidFill>
                            <a:srgbClr val="000000"/>
                          </a:solidFill>
                          <a:effectLst/>
                          <a:latin typeface="Calibri" panose="020F0502020204030204" pitchFamily="34" charset="0"/>
                        </a:rPr>
                        <a:t>DEP</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55550425"/>
                  </a:ext>
                </a:extLst>
              </a:tr>
              <a:tr h="255080">
                <a:tc>
                  <a:txBody>
                    <a:bodyPr/>
                    <a:lstStyle/>
                    <a:p>
                      <a:pPr algn="ctr" fontAlgn="ctr"/>
                      <a:r>
                        <a:rPr lang="en-US" sz="1100" b="0" i="0" u="none" strike="noStrike">
                          <a:solidFill>
                            <a:srgbClr val="000000"/>
                          </a:solidFill>
                          <a:effectLst/>
                          <a:latin typeface="Calibri" panose="020F0502020204030204" pitchFamily="34" charset="0"/>
                        </a:rPr>
                        <a:t>FDACS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0510956"/>
                  </a:ext>
                </a:extLst>
              </a:tr>
              <a:tr h="255080">
                <a:tc>
                  <a:txBody>
                    <a:bodyPr/>
                    <a:lstStyle/>
                    <a:p>
                      <a:pPr algn="ctr" fontAlgn="ctr"/>
                      <a:r>
                        <a:rPr lang="en-US" sz="1100" b="0" i="0" u="none" strike="noStrike">
                          <a:solidFill>
                            <a:srgbClr val="000000"/>
                          </a:solidFill>
                          <a:effectLst/>
                          <a:latin typeface="Calibri" panose="020F0502020204030204" pitchFamily="34" charset="0"/>
                        </a:rPr>
                        <a:t>FDOT District 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9</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1857621"/>
                  </a:ext>
                </a:extLst>
              </a:tr>
              <a:tr h="255080">
                <a:tc>
                  <a:txBody>
                    <a:bodyPr/>
                    <a:lstStyle/>
                    <a:p>
                      <a:pPr algn="ctr" fontAlgn="ctr"/>
                      <a:r>
                        <a:rPr lang="en-US" sz="1100" b="0" i="0" u="none" strike="noStrike">
                          <a:solidFill>
                            <a:srgbClr val="000000"/>
                          </a:solidFill>
                          <a:effectLst/>
                          <a:latin typeface="Calibri" panose="020F0502020204030204" pitchFamily="34" charset="0"/>
                        </a:rPr>
                        <a:t>FDOT District 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42509471"/>
                  </a:ext>
                </a:extLst>
              </a:tr>
              <a:tr h="255080">
                <a:tc>
                  <a:txBody>
                    <a:bodyPr/>
                    <a:lstStyle/>
                    <a:p>
                      <a:pPr algn="ctr" fontAlgn="ctr"/>
                      <a:r>
                        <a:rPr lang="en-US" sz="1100" b="0" i="0" u="none" strike="noStrike">
                          <a:solidFill>
                            <a:srgbClr val="000000"/>
                          </a:solidFill>
                          <a:effectLst/>
                          <a:latin typeface="Calibri" panose="020F0502020204030204" pitchFamily="34" charset="0"/>
                        </a:rPr>
                        <a:t>FFS</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54055369"/>
                  </a:ext>
                </a:extLst>
              </a:tr>
              <a:tr h="255080">
                <a:tc>
                  <a:txBody>
                    <a:bodyPr/>
                    <a:lstStyle/>
                    <a:p>
                      <a:pPr algn="ctr" fontAlgn="ctr"/>
                      <a:r>
                        <a:rPr lang="en-US" sz="1100" b="0" i="0" u="none" strike="noStrike">
                          <a:solidFill>
                            <a:srgbClr val="000000"/>
                          </a:solidFill>
                          <a:effectLst/>
                          <a:latin typeface="Calibri" panose="020F0502020204030204" pitchFamily="34" charset="0"/>
                        </a:rPr>
                        <a:t>FWC</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34320003"/>
                  </a:ext>
                </a:extLst>
              </a:tr>
              <a:tr h="255080">
                <a:tc>
                  <a:txBody>
                    <a:bodyPr/>
                    <a:lstStyle/>
                    <a:p>
                      <a:pPr algn="ctr" fontAlgn="ctr"/>
                      <a:r>
                        <a:rPr lang="en-US" sz="1100" b="0" i="0" u="none" strike="noStrike">
                          <a:solidFill>
                            <a:srgbClr val="000000"/>
                          </a:solidFill>
                          <a:effectLst/>
                          <a:latin typeface="Calibri" panose="020F0502020204030204" pitchFamily="34" charset="0"/>
                        </a:rPr>
                        <a:t>GRU</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24</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2067494"/>
                  </a:ext>
                </a:extLst>
              </a:tr>
              <a:tr h="255080">
                <a:tc>
                  <a:txBody>
                    <a:bodyPr/>
                    <a:lstStyle/>
                    <a:p>
                      <a:pPr algn="ctr" fontAlgn="ctr"/>
                      <a:r>
                        <a:rPr lang="en-US" sz="1100" b="0" i="0" u="none" strike="noStrike">
                          <a:solidFill>
                            <a:srgbClr val="000000"/>
                          </a:solidFill>
                          <a:effectLst/>
                          <a:latin typeface="Calibri" panose="020F0502020204030204" pitchFamily="34" charset="0"/>
                        </a:rPr>
                        <a:t>Marion County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5</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9853895"/>
                  </a:ext>
                </a:extLst>
              </a:tr>
              <a:tr h="255080">
                <a:tc>
                  <a:txBody>
                    <a:bodyPr/>
                    <a:lstStyle/>
                    <a:p>
                      <a:pPr algn="ctr" fontAlgn="ctr"/>
                      <a:r>
                        <a:rPr lang="en-US" sz="1100" b="0" i="0" u="none" strike="noStrike">
                          <a:solidFill>
                            <a:srgbClr val="000000"/>
                          </a:solidFill>
                          <a:effectLst/>
                          <a:latin typeface="Calibri" panose="020F0502020204030204" pitchFamily="34" charset="0"/>
                        </a:rPr>
                        <a:t>Orange Creek Basin Partnership</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1978839"/>
                  </a:ext>
                </a:extLst>
              </a:tr>
              <a:tr h="255080">
                <a:tc>
                  <a:txBody>
                    <a:bodyPr/>
                    <a:lstStyle/>
                    <a:p>
                      <a:pPr algn="ctr" fontAlgn="ctr"/>
                      <a:r>
                        <a:rPr lang="en-US" sz="1100" b="0" i="0" u="none" strike="noStrike">
                          <a:solidFill>
                            <a:srgbClr val="000000"/>
                          </a:solidFill>
                          <a:effectLst/>
                          <a:latin typeface="Calibri" panose="020F0502020204030204" pitchFamily="34" charset="0"/>
                        </a:rPr>
                        <a:t>SJRWMD</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3</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27</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86850042"/>
                  </a:ext>
                </a:extLst>
              </a:tr>
              <a:tr h="255080">
                <a:tc>
                  <a:txBody>
                    <a:bodyPr/>
                    <a:lstStyle/>
                    <a:p>
                      <a:pPr algn="ctr" fontAlgn="ctr"/>
                      <a:r>
                        <a:rPr lang="en-US" sz="1100" b="0" i="0" u="none" strike="noStrike">
                          <a:solidFill>
                            <a:srgbClr val="000000"/>
                          </a:solidFill>
                          <a:effectLst/>
                          <a:latin typeface="Calibri" panose="020F0502020204030204" pitchFamily="34" charset="0"/>
                        </a:rPr>
                        <a:t>Town of McIntosh</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43930145"/>
                  </a:ext>
                </a:extLst>
              </a:tr>
              <a:tr h="255080">
                <a:tc>
                  <a:txBody>
                    <a:bodyPr/>
                    <a:lstStyle/>
                    <a:p>
                      <a:pPr algn="ctr" fontAlgn="ctr"/>
                      <a:r>
                        <a:rPr lang="en-US" sz="1100" b="0" i="0" u="none" strike="noStrike">
                          <a:solidFill>
                            <a:srgbClr val="000000"/>
                          </a:solidFill>
                          <a:effectLst/>
                          <a:latin typeface="Calibri" panose="020F0502020204030204" pitchFamily="34" charset="0"/>
                        </a:rPr>
                        <a:t>Town of Micanopy</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98535520"/>
                  </a:ext>
                </a:extLst>
              </a:tr>
              <a:tr h="255080">
                <a:tc>
                  <a:txBody>
                    <a:bodyPr/>
                    <a:lstStyle/>
                    <a:p>
                      <a:pPr algn="ctr" fontAlgn="ctr"/>
                      <a:r>
                        <a:rPr lang="en-US" sz="1100" b="0" i="0" u="none" strike="noStrike">
                          <a:solidFill>
                            <a:srgbClr val="000000"/>
                          </a:solidFill>
                          <a:effectLst/>
                          <a:latin typeface="Calibri" panose="020F0502020204030204" pitchFamily="34" charset="0"/>
                        </a:rPr>
                        <a:t>Town of Reddick</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endParaRPr lang="en-US" sz="1100" b="0" i="0" u="none" strike="noStrike">
                        <a:solidFill>
                          <a:srgbClr val="000000"/>
                        </a:solidFill>
                        <a:effectLst/>
                        <a:latin typeface="Calibri" panose="020F0502020204030204" pitchFamily="34" charset="0"/>
                      </a:endParaRP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0" i="0" u="none" strike="noStrike">
                          <a:solidFill>
                            <a:srgbClr val="000000"/>
                          </a:solidFill>
                          <a:effectLst/>
                          <a:latin typeface="Calibri" panose="020F0502020204030204" pitchFamily="34" charset="0"/>
                        </a:rPr>
                        <a:t>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74213375"/>
                  </a:ext>
                </a:extLst>
              </a:tr>
              <a:tr h="255080">
                <a:tc>
                  <a:txBody>
                    <a:bodyPr/>
                    <a:lstStyle/>
                    <a:p>
                      <a:pPr algn="ctr" fontAlgn="ctr"/>
                      <a:r>
                        <a:rPr lang="en-US" sz="1100" b="1" i="0" u="none" strike="noStrike">
                          <a:solidFill>
                            <a:srgbClr val="000000"/>
                          </a:solidFill>
                          <a:effectLst/>
                          <a:latin typeface="Calibri" panose="020F0502020204030204" pitchFamily="34" charset="0"/>
                        </a:rPr>
                        <a:t>Total</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a:solidFill>
                            <a:srgbClr val="000000"/>
                          </a:solidFill>
                          <a:effectLst/>
                          <a:latin typeface="Calibri" panose="020F0502020204030204" pitchFamily="34" charset="0"/>
                        </a:rPr>
                        <a:t>20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a:solidFill>
                            <a:srgbClr val="000000"/>
                          </a:solidFill>
                          <a:effectLst/>
                          <a:latin typeface="Calibri" panose="020F0502020204030204" pitchFamily="34" charset="0"/>
                        </a:rPr>
                        <a:t>190</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a:solidFill>
                            <a:srgbClr val="000000"/>
                          </a:solidFill>
                          <a:effectLst/>
                          <a:latin typeface="Calibri" panose="020F0502020204030204" pitchFamily="34" charset="0"/>
                        </a:rPr>
                        <a:t>76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a:solidFill>
                            <a:srgbClr val="000000"/>
                          </a:solidFill>
                          <a:effectLst/>
                          <a:latin typeface="Calibri" panose="020F0502020204030204" pitchFamily="34" charset="0"/>
                        </a:rPr>
                        <a:t>6</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a:solidFill>
                            <a:srgbClr val="000000"/>
                          </a:solidFill>
                          <a:effectLst/>
                          <a:latin typeface="Calibri" panose="020F0502020204030204" pitchFamily="34" charset="0"/>
                        </a:rPr>
                        <a:t>9</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ctr"/>
                      <a:r>
                        <a:rPr lang="en-US" sz="1100" b="1" i="0" u="none" strike="noStrike" dirty="0">
                          <a:solidFill>
                            <a:srgbClr val="000000"/>
                          </a:solidFill>
                          <a:effectLst/>
                          <a:latin typeface="Calibri" panose="020F0502020204030204" pitchFamily="34" charset="0"/>
                        </a:rPr>
                        <a:t>301</a:t>
                      </a:r>
                    </a:p>
                  </a:txBody>
                  <a:tcPr marL="9525" marR="9525" marT="9525"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41456446"/>
                  </a:ext>
                </a:extLst>
              </a:tr>
            </a:tbl>
          </a:graphicData>
        </a:graphic>
      </p:graphicFrame>
    </p:spTree>
    <p:extLst>
      <p:ext uri="{BB962C8B-B14F-4D97-AF65-F5344CB8AC3E}">
        <p14:creationId xmlns:p14="http://schemas.microsoft.com/office/powerpoint/2010/main" val="30159611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A9E234C-B7D7-4424-A9DE-D6BF984F4CE8}"/>
              </a:ext>
            </a:extLst>
          </p:cNvPr>
          <p:cNvSpPr txBox="1"/>
          <p:nvPr/>
        </p:nvSpPr>
        <p:spPr>
          <a:xfrm>
            <a:off x="1594003" y="347944"/>
            <a:ext cx="10366247" cy="861774"/>
          </a:xfrm>
          <a:prstGeom prst="rect">
            <a:avLst/>
          </a:prstGeom>
          <a:noFill/>
        </p:spPr>
        <p:txBody>
          <a:bodyPr wrap="square" rtlCol="0">
            <a:spAutoFit/>
          </a:bodyPr>
          <a:lstStyle/>
          <a:p>
            <a:pPr>
              <a:lnSpc>
                <a:spcPts val="3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Estimated Reductions Achieved</a:t>
            </a:r>
          </a:p>
          <a:p>
            <a:pPr>
              <a:lnSpc>
                <a:spcPts val="3000"/>
              </a:lnSpc>
            </a:pPr>
            <a:r>
              <a:rPr lang="en-US" sz="2500" b="1">
                <a:solidFill>
                  <a:srgbClr val="2D516F"/>
                </a:solidFill>
                <a:latin typeface="Arial" panose="020B0604020202020204" pitchFamily="34" charset="0"/>
                <a:ea typeface="Verdana" panose="020B0604030504040204" pitchFamily="34" charset="0"/>
                <a:cs typeface="Arial" panose="020B0604020202020204" pitchFamily="34" charset="0"/>
              </a:rPr>
              <a:t>Through December 31, 2022</a:t>
            </a:r>
          </a:p>
        </p:txBody>
      </p:sp>
      <p:graphicFrame>
        <p:nvGraphicFramePr>
          <p:cNvPr id="2" name="Table 1">
            <a:extLst>
              <a:ext uri="{FF2B5EF4-FFF2-40B4-BE49-F238E27FC236}">
                <a16:creationId xmlns:a16="http://schemas.microsoft.com/office/drawing/2014/main" id="{9EBFE02A-700A-4FD8-9F31-76A9CE43D950}"/>
              </a:ext>
            </a:extLst>
          </p:cNvPr>
          <p:cNvGraphicFramePr>
            <a:graphicFrameLocks noGrp="1"/>
          </p:cNvGraphicFramePr>
          <p:nvPr>
            <p:extLst>
              <p:ext uri="{D42A27DB-BD31-4B8C-83A1-F6EECF244321}">
                <p14:modId xmlns:p14="http://schemas.microsoft.com/office/powerpoint/2010/main" val="615954794"/>
              </p:ext>
            </p:extLst>
          </p:nvPr>
        </p:nvGraphicFramePr>
        <p:xfrm>
          <a:off x="1141730" y="1882934"/>
          <a:ext cx="9908540" cy="4126911"/>
        </p:xfrm>
        <a:graphic>
          <a:graphicData uri="http://schemas.openxmlformats.org/drawingml/2006/table">
            <a:tbl>
              <a:tblPr/>
              <a:tblGrid>
                <a:gridCol w="5150479">
                  <a:extLst>
                    <a:ext uri="{9D8B030D-6E8A-4147-A177-3AD203B41FA5}">
                      <a16:colId xmlns:a16="http://schemas.microsoft.com/office/drawing/2014/main" val="2504662294"/>
                    </a:ext>
                  </a:extLst>
                </a:gridCol>
                <a:gridCol w="2403556">
                  <a:extLst>
                    <a:ext uri="{9D8B030D-6E8A-4147-A177-3AD203B41FA5}">
                      <a16:colId xmlns:a16="http://schemas.microsoft.com/office/drawing/2014/main" val="1164206378"/>
                    </a:ext>
                  </a:extLst>
                </a:gridCol>
                <a:gridCol w="2354505">
                  <a:extLst>
                    <a:ext uri="{9D8B030D-6E8A-4147-A177-3AD203B41FA5}">
                      <a16:colId xmlns:a16="http://schemas.microsoft.com/office/drawing/2014/main" val="4073513569"/>
                    </a:ext>
                  </a:extLst>
                </a:gridCol>
              </a:tblGrid>
              <a:tr h="1477486">
                <a:tc>
                  <a:txBody>
                    <a:bodyPr/>
                    <a:lstStyle/>
                    <a:p>
                      <a:pPr algn="ctr" rtl="0" fontAlgn="ctr"/>
                      <a:r>
                        <a:rPr lang="en-US" sz="2400" b="1" i="0" u="none" strike="noStrike" dirty="0">
                          <a:solidFill>
                            <a:srgbClr val="FFFFFF"/>
                          </a:solidFill>
                          <a:effectLst/>
                          <a:latin typeface="Arial" panose="020B0604020202020204" pitchFamily="34" charset="0"/>
                          <a:cs typeface="Arial" panose="020B0604020202020204" pitchFamily="34" charset="0"/>
                        </a:rPr>
                        <a:t>Waterbodies</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2400" b="1" i="0" u="none" strike="noStrike">
                          <a:solidFill>
                            <a:srgbClr val="FFFFFF"/>
                          </a:solidFill>
                          <a:effectLst/>
                          <a:latin typeface="Arial" panose="020B0604020202020204" pitchFamily="34" charset="0"/>
                          <a:cs typeface="Arial" panose="020B0604020202020204" pitchFamily="34" charset="0"/>
                        </a:rPr>
                        <a:t>TN Reductions Achieved (lbs/yr)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rtl="0" fontAlgn="ctr"/>
                      <a:r>
                        <a:rPr lang="en-US" sz="2400" b="1" i="0" u="none" strike="noStrike">
                          <a:solidFill>
                            <a:srgbClr val="FFFFFF"/>
                          </a:solidFill>
                          <a:effectLst/>
                          <a:latin typeface="Arial" panose="020B0604020202020204" pitchFamily="34" charset="0"/>
                          <a:cs typeface="Arial" panose="020B0604020202020204" pitchFamily="34" charset="0"/>
                        </a:rPr>
                        <a:t>TP Reductions Achieved (lbs/yr)</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660216745"/>
                  </a:ext>
                </a:extLst>
              </a:tr>
              <a:tr h="389621">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Lake </a:t>
                      </a:r>
                      <a:r>
                        <a:rPr lang="en-US" sz="2400" b="0" i="0" u="none" strike="noStrike" dirty="0" err="1">
                          <a:solidFill>
                            <a:srgbClr val="000000"/>
                          </a:solidFill>
                          <a:effectLst/>
                          <a:latin typeface="Arial" panose="020B0604020202020204" pitchFamily="34" charset="0"/>
                          <a:cs typeface="Arial" panose="020B0604020202020204" pitchFamily="34" charset="0"/>
                        </a:rPr>
                        <a:t>Wauburg</a:t>
                      </a:r>
                      <a:endParaRPr lang="en-US" sz="2400" b="0" i="0" u="none" strike="noStrike" dirty="0">
                        <a:solidFill>
                          <a:srgbClr val="000000"/>
                        </a:solidFill>
                        <a:effectLst/>
                        <a:latin typeface="Arial" panose="020B0604020202020204" pitchFamily="34" charset="0"/>
                        <a:cs typeface="Arial" panose="020B0604020202020204" pitchFamily="34" charset="0"/>
                      </a:endParaRP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167</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34</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3824692159"/>
                  </a:ext>
                </a:extLst>
              </a:tr>
              <a:tr h="376634">
                <a:tc>
                  <a:txBody>
                    <a:bodyPr/>
                    <a:lstStyle/>
                    <a:p>
                      <a:pPr algn="ctr" rtl="0" fontAlgn="ctr"/>
                      <a:r>
                        <a:rPr lang="en-US" sz="2400" b="0" i="0" u="none" strike="noStrike" dirty="0" err="1">
                          <a:solidFill>
                            <a:srgbClr val="000000"/>
                          </a:solidFill>
                          <a:effectLst/>
                          <a:latin typeface="Arial" panose="020B0604020202020204" pitchFamily="34" charset="0"/>
                          <a:cs typeface="Arial" panose="020B0604020202020204" pitchFamily="34" charset="0"/>
                        </a:rPr>
                        <a:t>Lochloosa</a:t>
                      </a:r>
                      <a:r>
                        <a:rPr lang="en-US" sz="2400" b="0" i="0" u="none" strike="noStrike" dirty="0">
                          <a:solidFill>
                            <a:srgbClr val="000000"/>
                          </a:solidFill>
                          <a:effectLst/>
                          <a:latin typeface="Arial" panose="020B0604020202020204" pitchFamily="34" charset="0"/>
                          <a:cs typeface="Arial" panose="020B0604020202020204" pitchFamily="34" charset="0"/>
                        </a:rPr>
                        <a:t> Lake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8"/>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8,321</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1,615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1538397111"/>
                  </a:ext>
                </a:extLst>
              </a:tr>
              <a:tr h="376634">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Newnans Lake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7,218</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1,805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240763837"/>
                  </a:ext>
                </a:extLst>
              </a:tr>
              <a:tr h="376634">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Orange Lake</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9E8"/>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NA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4,062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2F2F2"/>
                    </a:solidFill>
                  </a:tcPr>
                </a:tc>
                <a:extLst>
                  <a:ext uri="{0D108BD9-81ED-4DB2-BD59-A6C34878D82A}">
                    <a16:rowId xmlns:a16="http://schemas.microsoft.com/office/drawing/2014/main" val="3882025822"/>
                  </a:ext>
                </a:extLst>
              </a:tr>
              <a:tr h="376634">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Alachua Sink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75,616</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NA</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CECE"/>
                    </a:solidFill>
                  </a:tcPr>
                </a:tc>
                <a:extLst>
                  <a:ext uri="{0D108BD9-81ED-4DB2-BD59-A6C34878D82A}">
                    <a16:rowId xmlns:a16="http://schemas.microsoft.com/office/drawing/2014/main" val="1129071921"/>
                  </a:ext>
                </a:extLst>
              </a:tr>
              <a:tr h="376634">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Orange Creek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46,962</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7900</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extLst>
                  <a:ext uri="{0D108BD9-81ED-4DB2-BD59-A6C34878D82A}">
                    <a16:rowId xmlns:a16="http://schemas.microsoft.com/office/drawing/2014/main" val="3807491812"/>
                  </a:ext>
                </a:extLst>
              </a:tr>
              <a:tr h="376634">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Hogtown Creek</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tc>
                  <a:txBody>
                    <a:bodyPr/>
                    <a:lstStyle/>
                    <a:p>
                      <a:pPr algn="ctr" rtl="0" fontAlgn="ctr"/>
                      <a:r>
                        <a:rPr lang="en-US" sz="2400" b="0" i="0" u="none" strike="noStrike">
                          <a:solidFill>
                            <a:srgbClr val="000000"/>
                          </a:solidFill>
                          <a:effectLst/>
                          <a:latin typeface="Arial" panose="020B0604020202020204" pitchFamily="34" charset="0"/>
                          <a:cs typeface="Arial" panose="020B0604020202020204" pitchFamily="34" charset="0"/>
                        </a:rPr>
                        <a:t>4,783</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tc>
                  <a:txBody>
                    <a:bodyPr/>
                    <a:lstStyle/>
                    <a:p>
                      <a:pPr algn="ctr" rtl="0" fontAlgn="ctr"/>
                      <a:r>
                        <a:rPr lang="en-US" sz="2400" b="0" i="0" u="none" strike="noStrike" dirty="0">
                          <a:solidFill>
                            <a:srgbClr val="000000"/>
                          </a:solidFill>
                          <a:effectLst/>
                          <a:latin typeface="Arial" panose="020B0604020202020204" pitchFamily="34" charset="0"/>
                          <a:cs typeface="Arial" panose="020B0604020202020204" pitchFamily="34" charset="0"/>
                        </a:rPr>
                        <a:t>2535</a:t>
                      </a:r>
                    </a:p>
                  </a:txBody>
                  <a:tcPr marL="7620" marR="7620" marT="7620"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6DCE4"/>
                    </a:solidFill>
                  </a:tcPr>
                </a:tc>
                <a:extLst>
                  <a:ext uri="{0D108BD9-81ED-4DB2-BD59-A6C34878D82A}">
                    <a16:rowId xmlns:a16="http://schemas.microsoft.com/office/drawing/2014/main" val="2661249053"/>
                  </a:ext>
                </a:extLst>
              </a:tr>
            </a:tbl>
          </a:graphicData>
        </a:graphic>
      </p:graphicFrame>
    </p:spTree>
    <p:extLst>
      <p:ext uri="{BB962C8B-B14F-4D97-AF65-F5344CB8AC3E}">
        <p14:creationId xmlns:p14="http://schemas.microsoft.com/office/powerpoint/2010/main" val="3665708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4C15FEF-9657-428A-8289-F21090B5734C}"/>
              </a:ext>
            </a:extLst>
          </p:cNvPr>
          <p:cNvSpPr txBox="1"/>
          <p:nvPr/>
        </p:nvSpPr>
        <p:spPr>
          <a:xfrm>
            <a:off x="1813420" y="276837"/>
            <a:ext cx="6416179" cy="707886"/>
          </a:xfrm>
          <a:prstGeom prst="rect">
            <a:avLst/>
          </a:prstGeom>
          <a:noFill/>
        </p:spPr>
        <p:txBody>
          <a:bodyPr wrap="square" rtlCol="0">
            <a:spAutoFit/>
          </a:bodyPr>
          <a:lstStyle/>
          <a:p>
            <a:r>
              <a:rPr lang="en-US" sz="4000" b="1" dirty="0">
                <a:solidFill>
                  <a:schemeClr val="bg1"/>
                </a:solidFill>
                <a:latin typeface="Arial" panose="020B0604020202020204" pitchFamily="34" charset="0"/>
                <a:cs typeface="Arial" panose="020B0604020202020204" pitchFamily="34" charset="0"/>
              </a:rPr>
              <a:t>Annual Meeting Agenda</a:t>
            </a:r>
          </a:p>
        </p:txBody>
      </p:sp>
      <p:sp>
        <p:nvSpPr>
          <p:cNvPr id="4" name="TextBox 3">
            <a:extLst>
              <a:ext uri="{FF2B5EF4-FFF2-40B4-BE49-F238E27FC236}">
                <a16:creationId xmlns:a16="http://schemas.microsoft.com/office/drawing/2014/main" id="{92E35249-6FE7-4CE2-BA44-6A3A415409D4}"/>
              </a:ext>
            </a:extLst>
          </p:cNvPr>
          <p:cNvSpPr txBox="1"/>
          <p:nvPr/>
        </p:nvSpPr>
        <p:spPr>
          <a:xfrm>
            <a:off x="1568870" y="2050619"/>
            <a:ext cx="9329501" cy="3901837"/>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Welcome</a:t>
            </a:r>
          </a:p>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St. Johns River Water Management District (SJRWMD) Updates</a:t>
            </a:r>
          </a:p>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BMAP Background and Updates</a:t>
            </a:r>
          </a:p>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Florida Department of Agriculture and Consumer Services (FDACS) Updates</a:t>
            </a:r>
          </a:p>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Unenrolled Agricultural Producer Enforcement</a:t>
            </a:r>
          </a:p>
          <a:p>
            <a:pPr marL="285750" indent="-285750">
              <a:lnSpc>
                <a:spcPct val="150000"/>
              </a:lnSpc>
              <a:buFont typeface="Arial" panose="020B0604020202020204" pitchFamily="34" charset="0"/>
              <a:buChar char="•"/>
            </a:pPr>
            <a:r>
              <a:rPr lang="en-US" sz="2400" dirty="0">
                <a:latin typeface="Arial" panose="020B0604020202020204" pitchFamily="34" charset="0"/>
                <a:cs typeface="Arial" panose="020B0604020202020204" pitchFamily="34" charset="0"/>
              </a:rPr>
              <a:t>Funding Opportunities</a:t>
            </a:r>
          </a:p>
        </p:txBody>
      </p:sp>
    </p:spTree>
    <p:extLst>
      <p:ext uri="{BB962C8B-B14F-4D97-AF65-F5344CB8AC3E}">
        <p14:creationId xmlns:p14="http://schemas.microsoft.com/office/powerpoint/2010/main" val="15427555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034E629-BB60-435A-A01E-1474D5A45302}"/>
              </a:ext>
            </a:extLst>
          </p:cNvPr>
          <p:cNvPicPr>
            <a:picLocks noChangeAspect="1"/>
          </p:cNvPicPr>
          <p:nvPr/>
        </p:nvPicPr>
        <p:blipFill>
          <a:blip r:embed="rId3"/>
          <a:stretch>
            <a:fillRect/>
          </a:stretch>
        </p:blipFill>
        <p:spPr>
          <a:xfrm>
            <a:off x="0" y="1162336"/>
            <a:ext cx="12192000" cy="6153150"/>
          </a:xfrm>
          <a:prstGeom prst="rect">
            <a:avLst/>
          </a:prstGeom>
        </p:spPr>
      </p:pic>
      <p:sp>
        <p:nvSpPr>
          <p:cNvPr id="2" name="TextBox 1">
            <a:extLst>
              <a:ext uri="{FF2B5EF4-FFF2-40B4-BE49-F238E27FC236}">
                <a16:creationId xmlns:a16="http://schemas.microsoft.com/office/drawing/2014/main" id="{4469F90B-21C2-054B-9341-EA9AADA4C453}"/>
              </a:ext>
            </a:extLst>
          </p:cNvPr>
          <p:cNvSpPr txBox="1"/>
          <p:nvPr/>
        </p:nvSpPr>
        <p:spPr>
          <a:xfrm>
            <a:off x="6429497" y="2587397"/>
            <a:ext cx="5022274" cy="2246769"/>
          </a:xfrm>
          <a:prstGeom prst="rect">
            <a:avLst/>
          </a:prstGeom>
          <a:solidFill>
            <a:srgbClr val="FFFFFF">
              <a:alpha val="80000"/>
            </a:srgbClr>
          </a:solidFill>
          <a:effectLst>
            <a:glow rad="63500">
              <a:schemeClr val="accent2">
                <a:satMod val="175000"/>
                <a:alpha val="40000"/>
              </a:schemeClr>
            </a:glow>
            <a:softEdge rad="63500"/>
          </a:effectLst>
        </p:spPr>
        <p:txBody>
          <a:bodyPr wrap="square" lIns="91440" tIns="45720" rIns="91440" bIns="45720" rtlCol="0" anchor="t">
            <a:spAutoFit/>
          </a:bodyPr>
          <a:lstStyle/>
          <a:p>
            <a:pPr algn="ctr"/>
            <a:r>
              <a:rPr lang="en-US" sz="2800" dirty="0">
                <a:solidFill>
                  <a:schemeClr val="accent6"/>
                </a:solidFill>
                <a:latin typeface="Arial"/>
                <a:cs typeface="Arial"/>
              </a:rPr>
              <a:t>The Orange Creek Story Map will also be updated.</a:t>
            </a:r>
          </a:p>
          <a:p>
            <a:pPr marL="342900" indent="-342900" algn="ctr">
              <a:buFont typeface="Arial" panose="020B0604020202020204" pitchFamily="34" charset="0"/>
              <a:buChar char="•"/>
            </a:pPr>
            <a:endParaRPr lang="en-US" sz="2800" dirty="0">
              <a:solidFill>
                <a:schemeClr val="accent6"/>
              </a:solidFill>
              <a:latin typeface="Arial" panose="020B0604020202020204" pitchFamily="34" charset="0"/>
              <a:cs typeface="Arial" panose="020B0604020202020204" pitchFamily="34" charset="0"/>
            </a:endParaRPr>
          </a:p>
          <a:p>
            <a:pPr algn="ctr"/>
            <a:r>
              <a:rPr lang="en-US" sz="2800" dirty="0">
                <a:solidFill>
                  <a:schemeClr val="accent6"/>
                </a:solidFill>
                <a:latin typeface="Arial" panose="020B0604020202020204" pitchFamily="34" charset="0"/>
                <a:cs typeface="Arial" panose="020B0604020202020204" pitchFamily="34" charset="0"/>
              </a:rPr>
              <a:t>More details can be seen in the BMAP Story Map.</a:t>
            </a:r>
          </a:p>
        </p:txBody>
      </p:sp>
      <p:sp>
        <p:nvSpPr>
          <p:cNvPr id="4" name="TextBox 3">
            <a:extLst>
              <a:ext uri="{FF2B5EF4-FFF2-40B4-BE49-F238E27FC236}">
                <a16:creationId xmlns:a16="http://schemas.microsoft.com/office/drawing/2014/main" id="{5C0CF7E0-1906-3F45-B280-3D3CFA81E007}"/>
              </a:ext>
            </a:extLst>
          </p:cNvPr>
          <p:cNvSpPr txBox="1"/>
          <p:nvPr/>
        </p:nvSpPr>
        <p:spPr>
          <a:xfrm>
            <a:off x="1659317" y="300562"/>
            <a:ext cx="10366247" cy="861774"/>
          </a:xfrm>
          <a:prstGeom prst="rect">
            <a:avLst/>
          </a:prstGeom>
          <a:noFill/>
        </p:spPr>
        <p:txBody>
          <a:bodyPr wrap="square" rtlCol="0">
            <a:spAutoFit/>
          </a:bodyPr>
          <a:lstStyle/>
          <a:p>
            <a:pPr>
              <a:lnSpc>
                <a:spcPts val="3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Story Map</a:t>
            </a:r>
          </a:p>
          <a:p>
            <a:pPr>
              <a:lnSpc>
                <a:spcPts val="3000"/>
              </a:lnSpc>
            </a:pPr>
            <a:r>
              <a:rPr lang="en-US" sz="2500" b="1">
                <a:solidFill>
                  <a:srgbClr val="2D516F"/>
                </a:solidFill>
                <a:latin typeface="Arial" panose="020B0604020202020204" pitchFamily="34" charset="0"/>
                <a:ea typeface="Verdana" panose="020B0604030504040204" pitchFamily="34" charset="0"/>
                <a:cs typeface="Arial" panose="020B0604020202020204" pitchFamily="34" charset="0"/>
              </a:rPr>
              <a:t>Upper Ocklawaha BMAP</a:t>
            </a:r>
          </a:p>
        </p:txBody>
      </p:sp>
      <p:sp>
        <p:nvSpPr>
          <p:cNvPr id="8" name="TextBox 7">
            <a:extLst>
              <a:ext uri="{FF2B5EF4-FFF2-40B4-BE49-F238E27FC236}">
                <a16:creationId xmlns:a16="http://schemas.microsoft.com/office/drawing/2014/main" id="{3FA1BCE4-3C43-4619-8B69-28EAD1260E1A}"/>
              </a:ext>
            </a:extLst>
          </p:cNvPr>
          <p:cNvSpPr txBox="1"/>
          <p:nvPr/>
        </p:nvSpPr>
        <p:spPr>
          <a:xfrm>
            <a:off x="5880575" y="6384440"/>
            <a:ext cx="5567422" cy="338554"/>
          </a:xfrm>
          <a:prstGeom prst="rect">
            <a:avLst/>
          </a:prstGeom>
          <a:solidFill>
            <a:srgbClr val="DCF0FA">
              <a:alpha val="80000"/>
            </a:srgbClr>
          </a:solidFill>
        </p:spPr>
        <p:txBody>
          <a:bodyPr wrap="none" rtlCol="0">
            <a:spAutoFit/>
          </a:bodyPr>
          <a:lstStyle/>
          <a:p>
            <a:r>
              <a:rPr lang="en-US" sz="1600" dirty="0">
                <a:solidFill>
                  <a:schemeClr val="accent5"/>
                </a:solidFill>
                <a:latin typeface="Arial" panose="020B0604020202020204" pitchFamily="34" charset="0"/>
                <a:cs typeface="Arial" panose="020B0604020202020204" pitchFamily="34" charset="0"/>
                <a:hlinkClick r:id="rId4"/>
              </a:rPr>
              <a:t>Orange Creek Basin Management Action Plan (arcgis.com)</a:t>
            </a:r>
            <a:endParaRPr lang="en-US" sz="1600" dirty="0">
              <a:solidFill>
                <a:schemeClr val="accent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562122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0EAEF75-9173-48D9-B4FD-8C71F066EB7C}"/>
              </a:ext>
            </a:extLst>
          </p:cNvPr>
          <p:cNvSpPr txBox="1"/>
          <p:nvPr/>
        </p:nvSpPr>
        <p:spPr>
          <a:xfrm>
            <a:off x="1698172" y="249382"/>
            <a:ext cx="5070764" cy="707886"/>
          </a:xfrm>
          <a:prstGeom prst="rect">
            <a:avLst/>
          </a:prstGeom>
          <a:noFill/>
        </p:spPr>
        <p:txBody>
          <a:bodyPr wrap="square" lIns="91440" tIns="45720" rIns="91440" bIns="45720" rtlCol="0" anchor="t">
            <a:spAutoFit/>
          </a:bodyPr>
          <a:lstStyle/>
          <a:p>
            <a:r>
              <a:rPr lang="en-US" sz="4000" b="1" dirty="0">
                <a:solidFill>
                  <a:schemeClr val="bg1"/>
                </a:solidFill>
                <a:latin typeface="Arial"/>
                <a:cs typeface="Arial"/>
              </a:rPr>
              <a:t>Coming Up</a:t>
            </a:r>
            <a:endParaRPr lang="en-US" sz="4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1C9883E-9D71-4B93-AC31-DE587ECB3D8C}"/>
              </a:ext>
            </a:extLst>
          </p:cNvPr>
          <p:cNvSpPr txBox="1"/>
          <p:nvPr/>
        </p:nvSpPr>
        <p:spPr>
          <a:xfrm>
            <a:off x="2025847" y="2128860"/>
            <a:ext cx="9215252" cy="3385542"/>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New St. Johns River Modeling Efforts</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a:cs typeface="Arial"/>
              </a:rPr>
              <a:t>Trend/Hotspot Analysis</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SB 712 (2020): Clean Waterways Act Requirements</a:t>
            </a:r>
          </a:p>
          <a:p>
            <a:pPr marL="285750" indent="-285750">
              <a:buFont typeface="Arial" panose="020B0604020202020204" pitchFamily="34" charset="0"/>
              <a:buChar char="•"/>
            </a:pPr>
            <a:endParaRPr lang="en-US" sz="28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800" dirty="0">
                <a:latin typeface="Arial" panose="020B0604020202020204" pitchFamily="34" charset="0"/>
                <a:cs typeface="Arial" panose="020B0604020202020204" pitchFamily="34" charset="0"/>
              </a:rPr>
              <a:t>HB 1379 (2023): Environmental Protection</a:t>
            </a: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7FF608AF-B007-4750-995D-BEF05CDDD4AB}"/>
              </a:ext>
            </a:extLst>
          </p:cNvPr>
          <p:cNvSpPr txBox="1"/>
          <p:nvPr/>
        </p:nvSpPr>
        <p:spPr>
          <a:xfrm>
            <a:off x="3678866" y="5911702"/>
            <a:ext cx="5070764"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hlinkClick r:id="rId3"/>
              </a:rPr>
              <a:t>Subscribe for GovDelivery Notifications</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166439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CAD2FD-38E7-4D9F-95C4-B9B8B441D546}"/>
              </a:ext>
            </a:extLst>
          </p:cNvPr>
          <p:cNvSpPr txBox="1"/>
          <p:nvPr/>
        </p:nvSpPr>
        <p:spPr>
          <a:xfrm>
            <a:off x="1602890" y="247426"/>
            <a:ext cx="7804000" cy="646331"/>
          </a:xfrm>
          <a:prstGeom prst="rect">
            <a:avLst/>
          </a:prstGeom>
          <a:noFill/>
        </p:spPr>
        <p:txBody>
          <a:bodyPr wrap="square" rtlCol="0">
            <a:spAutoFit/>
          </a:bodyPr>
          <a:lstStyle/>
          <a:p>
            <a:r>
              <a:rPr lang="en-US" sz="3600" b="1" dirty="0">
                <a:solidFill>
                  <a:schemeClr val="bg1"/>
                </a:solidFill>
                <a:latin typeface="Arial" panose="020B0604020202020204" pitchFamily="34" charset="0"/>
                <a:cs typeface="Arial" panose="020B0604020202020204" pitchFamily="34" charset="0"/>
              </a:rPr>
              <a:t>Targeted Restoration Analysis</a:t>
            </a:r>
          </a:p>
        </p:txBody>
      </p:sp>
      <p:sp>
        <p:nvSpPr>
          <p:cNvPr id="3" name="TextBox 2">
            <a:extLst>
              <a:ext uri="{FF2B5EF4-FFF2-40B4-BE49-F238E27FC236}">
                <a16:creationId xmlns:a16="http://schemas.microsoft.com/office/drawing/2014/main" id="{F05F01A0-D48C-41E3-B270-7129EA0A6164}"/>
              </a:ext>
            </a:extLst>
          </p:cNvPr>
          <p:cNvSpPr txBox="1"/>
          <p:nvPr/>
        </p:nvSpPr>
        <p:spPr>
          <a:xfrm>
            <a:off x="640081" y="1783070"/>
            <a:ext cx="5265872" cy="4524315"/>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US" b="1" dirty="0">
                <a:latin typeface="Arial" panose="020B0604020202020204" pitchFamily="34" charset="0"/>
                <a:cs typeface="Arial" panose="020B0604020202020204" pitchFamily="34" charset="0"/>
              </a:rPr>
              <a:t>Methodology</a:t>
            </a:r>
            <a:r>
              <a:rPr lang="en-US" dirty="0">
                <a:latin typeface="Arial" panose="020B0604020202020204" pitchFamily="34" charset="0"/>
                <a:cs typeface="Arial" panose="020B0604020202020204" pitchFamily="34" charset="0"/>
              </a:rPr>
              <a:t> is being developed.</a:t>
            </a:r>
          </a:p>
          <a:p>
            <a:pPr marL="742950" lvl="1"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Started with process in South Florida BMAPs.</a:t>
            </a:r>
          </a:p>
          <a:p>
            <a:pPr marL="742950" lvl="1"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Tailored to fit individual BMAPs.</a:t>
            </a:r>
          </a:p>
          <a:p>
            <a:pPr marL="285750" indent="-285750">
              <a:lnSpc>
                <a:spcPct val="150000"/>
              </a:lnSpc>
              <a:buFont typeface="Arial" panose="020B0604020202020204" pitchFamily="34" charset="0"/>
              <a:buChar char="•"/>
            </a:pPr>
            <a:r>
              <a:rPr lang="en-US" b="1" dirty="0">
                <a:latin typeface="Arial" panose="020B0604020202020204" pitchFamily="34" charset="0"/>
                <a:cs typeface="Arial" panose="020B0604020202020204" pitchFamily="34" charset="0"/>
              </a:rPr>
              <a:t>Goal</a:t>
            </a:r>
            <a:r>
              <a:rPr lang="en-US" dirty="0">
                <a:latin typeface="Arial" panose="020B0604020202020204" pitchFamily="34" charset="0"/>
                <a:cs typeface="Arial" panose="020B0604020202020204" pitchFamily="34" charset="0"/>
              </a:rPr>
              <a:t>: Find areas for project prioritization and opportunities to monitor progress.</a:t>
            </a:r>
          </a:p>
          <a:p>
            <a:pPr marL="742950" lvl="1" indent="-285750">
              <a:lnSpc>
                <a:spcPct val="150000"/>
              </a:lnSpc>
              <a:buFont typeface="Arial" panose="020B0604020202020204" pitchFamily="34" charset="0"/>
              <a:buChar char="•"/>
            </a:pPr>
            <a:r>
              <a:rPr lang="en-US" dirty="0">
                <a:latin typeface="Arial"/>
                <a:cs typeface="Arial"/>
              </a:rPr>
              <a:t>Identify areas for regional projects and greatest impacts.</a:t>
            </a:r>
          </a:p>
          <a:p>
            <a:pPr marL="742950" lvl="1" indent="-285750">
              <a:lnSpc>
                <a:spcPct val="150000"/>
              </a:lnSpc>
              <a:buFont typeface="Arial" panose="020B0604020202020204" pitchFamily="34" charset="0"/>
              <a:buChar char="•"/>
            </a:pPr>
            <a:r>
              <a:rPr lang="en-US" dirty="0">
                <a:latin typeface="Arial"/>
                <a:cs typeface="Arial"/>
              </a:rPr>
              <a:t>Prioritize funding.</a:t>
            </a:r>
          </a:p>
          <a:p>
            <a:pPr marL="285750" indent="-285750">
              <a:lnSpc>
                <a:spcPct val="150000"/>
              </a:lnSpc>
              <a:buFont typeface="Arial" panose="020B0604020202020204" pitchFamily="34" charset="0"/>
              <a:buChar char="•"/>
            </a:pPr>
            <a:r>
              <a:rPr lang="en-US" dirty="0">
                <a:latin typeface="Arial" panose="020B0604020202020204" pitchFamily="34" charset="0"/>
                <a:cs typeface="Arial" panose="020B0604020202020204" pitchFamily="34" charset="0"/>
              </a:rPr>
              <a:t>Trend/hotspot analysis.</a:t>
            </a:r>
          </a:p>
          <a:p>
            <a:pPr marL="742950" lvl="1" indent="-285750">
              <a:buFont typeface="Arial" panose="020B0604020202020204" pitchFamily="34" charset="0"/>
              <a:buChar char="•"/>
            </a:pPr>
            <a:endParaRPr lang="en-US" dirty="0"/>
          </a:p>
        </p:txBody>
      </p:sp>
      <p:sp>
        <p:nvSpPr>
          <p:cNvPr id="4" name="Rectangle 3">
            <a:extLst>
              <a:ext uri="{FF2B5EF4-FFF2-40B4-BE49-F238E27FC236}">
                <a16:creationId xmlns:a16="http://schemas.microsoft.com/office/drawing/2014/main" id="{9881FDFE-C475-4347-8B29-8AE6B3503214}"/>
              </a:ext>
            </a:extLst>
          </p:cNvPr>
          <p:cNvSpPr/>
          <p:nvPr/>
        </p:nvSpPr>
        <p:spPr>
          <a:xfrm>
            <a:off x="8041341" y="1874956"/>
            <a:ext cx="2130013" cy="817581"/>
          </a:xfrm>
          <a:prstGeom prst="rect">
            <a:avLst/>
          </a:prstGeom>
          <a:solidFill>
            <a:srgbClr val="DBEA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Arial" panose="020B0604020202020204" pitchFamily="34" charset="0"/>
                <a:cs typeface="Arial" panose="020B0604020202020204" pitchFamily="34" charset="0"/>
              </a:rPr>
              <a:t>Concentration 5-yr Average</a:t>
            </a:r>
          </a:p>
        </p:txBody>
      </p:sp>
      <p:cxnSp>
        <p:nvCxnSpPr>
          <p:cNvPr id="6" name="Straight Arrow Connector 5">
            <a:extLst>
              <a:ext uri="{FF2B5EF4-FFF2-40B4-BE49-F238E27FC236}">
                <a16:creationId xmlns:a16="http://schemas.microsoft.com/office/drawing/2014/main" id="{9B99DA7D-9265-48C2-91E0-91E0E90247A8}"/>
              </a:ext>
            </a:extLst>
          </p:cNvPr>
          <p:cNvCxnSpPr>
            <a:cxnSpLocks/>
          </p:cNvCxnSpPr>
          <p:nvPr/>
        </p:nvCxnSpPr>
        <p:spPr>
          <a:xfrm>
            <a:off x="9041802" y="2753957"/>
            <a:ext cx="0" cy="4231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750F86E-73A6-4200-90F2-B67D8EB3051A}"/>
              </a:ext>
            </a:extLst>
          </p:cNvPr>
          <p:cNvSpPr/>
          <p:nvPr/>
        </p:nvSpPr>
        <p:spPr>
          <a:xfrm>
            <a:off x="7976795" y="3220134"/>
            <a:ext cx="2130014" cy="945330"/>
          </a:xfrm>
          <a:prstGeom prst="rect">
            <a:avLst/>
          </a:prstGeom>
          <a:solidFill>
            <a:srgbClr val="BCCAA9"/>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tx1"/>
                </a:solidFill>
                <a:latin typeface="Arial"/>
                <a:cs typeface="Arial"/>
              </a:rPr>
              <a:t>Compare to BMAP Target Concentration(s)*</a:t>
            </a:r>
          </a:p>
        </p:txBody>
      </p:sp>
      <p:cxnSp>
        <p:nvCxnSpPr>
          <p:cNvPr id="9" name="Straight Arrow Connector 8">
            <a:extLst>
              <a:ext uri="{FF2B5EF4-FFF2-40B4-BE49-F238E27FC236}">
                <a16:creationId xmlns:a16="http://schemas.microsoft.com/office/drawing/2014/main" id="{96963F91-F0DA-4DE6-A0D7-357D4A040654}"/>
              </a:ext>
            </a:extLst>
          </p:cNvPr>
          <p:cNvCxnSpPr>
            <a:cxnSpLocks/>
          </p:cNvCxnSpPr>
          <p:nvPr/>
        </p:nvCxnSpPr>
        <p:spPr>
          <a:xfrm>
            <a:off x="9041802" y="4239765"/>
            <a:ext cx="10757" cy="4226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C8546989-1226-444D-8CFD-F78E3B8EE1E2}"/>
              </a:ext>
            </a:extLst>
          </p:cNvPr>
          <p:cNvSpPr/>
          <p:nvPr/>
        </p:nvSpPr>
        <p:spPr>
          <a:xfrm>
            <a:off x="6648226" y="4660404"/>
            <a:ext cx="4906895" cy="15834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ct val="150000"/>
              </a:lnSpc>
            </a:pPr>
            <a:r>
              <a:rPr lang="en-US" dirty="0">
                <a:solidFill>
                  <a:schemeClr val="tx1"/>
                </a:solidFill>
                <a:latin typeface="Arial"/>
                <a:cs typeface="Arial"/>
              </a:rPr>
              <a:t>Priority 1: Greater than twice the benchmark.</a:t>
            </a:r>
          </a:p>
          <a:p>
            <a:pPr>
              <a:lnSpc>
                <a:spcPct val="150000"/>
              </a:lnSpc>
            </a:pPr>
            <a:r>
              <a:rPr lang="en-US" dirty="0">
                <a:solidFill>
                  <a:schemeClr val="tx1"/>
                </a:solidFill>
                <a:latin typeface="Arial"/>
                <a:cs typeface="Arial"/>
              </a:rPr>
              <a:t>Priority 2: Greater than the benchmark but less than twice benchmark value.</a:t>
            </a:r>
          </a:p>
          <a:p>
            <a:pPr>
              <a:lnSpc>
                <a:spcPct val="150000"/>
              </a:lnSpc>
            </a:pPr>
            <a:r>
              <a:rPr lang="en-US" dirty="0">
                <a:solidFill>
                  <a:schemeClr val="tx1"/>
                </a:solidFill>
                <a:latin typeface="Arial"/>
                <a:cs typeface="Arial"/>
              </a:rPr>
              <a:t>Priority 3: Equal to or less than the benchmark</a:t>
            </a:r>
            <a:endParaRPr lang="en-US" dirty="0">
              <a:solidFill>
                <a:schemeClr val="tx1"/>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AAC80E65-A382-4821-8D69-56B23D0681DD}"/>
              </a:ext>
            </a:extLst>
          </p:cNvPr>
          <p:cNvSpPr txBox="1"/>
          <p:nvPr/>
        </p:nvSpPr>
        <p:spPr>
          <a:xfrm>
            <a:off x="8041341" y="1356896"/>
            <a:ext cx="2000922" cy="400110"/>
          </a:xfrm>
          <a:prstGeom prst="rect">
            <a:avLst/>
          </a:prstGeom>
          <a:noFill/>
        </p:spPr>
        <p:txBody>
          <a:bodyPr wrap="square" rtlCol="0">
            <a:spAutoFit/>
          </a:bodyPr>
          <a:lstStyle/>
          <a:p>
            <a:pPr algn="ctr"/>
            <a:r>
              <a:rPr lang="en-US" sz="2000" b="1" dirty="0">
                <a:latin typeface="Arial" panose="020B0604020202020204" pitchFamily="34" charset="0"/>
                <a:cs typeface="Arial" panose="020B0604020202020204" pitchFamily="34" charset="0"/>
              </a:rPr>
              <a:t>First Steps</a:t>
            </a:r>
          </a:p>
        </p:txBody>
      </p:sp>
      <p:sp>
        <p:nvSpPr>
          <p:cNvPr id="14" name="TextBox 13">
            <a:extLst>
              <a:ext uri="{FF2B5EF4-FFF2-40B4-BE49-F238E27FC236}">
                <a16:creationId xmlns:a16="http://schemas.microsoft.com/office/drawing/2014/main" id="{15567B0C-B8FD-4A50-9C20-B64A7D6F9304}"/>
              </a:ext>
            </a:extLst>
          </p:cNvPr>
          <p:cNvSpPr txBox="1"/>
          <p:nvPr/>
        </p:nvSpPr>
        <p:spPr>
          <a:xfrm>
            <a:off x="7073152" y="6288228"/>
            <a:ext cx="4066390" cy="523220"/>
          </a:xfrm>
          <a:prstGeom prst="rect">
            <a:avLst/>
          </a:prstGeom>
          <a:noFill/>
        </p:spPr>
        <p:txBody>
          <a:bodyPr wrap="square" rtlCol="0">
            <a:spAutoFit/>
          </a:bodyPr>
          <a:lstStyle/>
          <a:p>
            <a:r>
              <a:rPr lang="en-US" sz="1400" dirty="0">
                <a:latin typeface="Arial" panose="020B0604020202020204" pitchFamily="34" charset="0"/>
                <a:cs typeface="Arial" panose="020B0604020202020204" pitchFamily="34" charset="0"/>
              </a:rPr>
              <a:t>*Can use the Numeric Nutrient Criteria if a target concentration is not defined for the waterbody.</a:t>
            </a:r>
          </a:p>
        </p:txBody>
      </p:sp>
    </p:spTree>
    <p:extLst>
      <p:ext uri="{BB962C8B-B14F-4D97-AF65-F5344CB8AC3E}">
        <p14:creationId xmlns:p14="http://schemas.microsoft.com/office/powerpoint/2010/main" val="2942562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940F061-F57F-4B52-AD0B-3731485D6067}"/>
              </a:ext>
            </a:extLst>
          </p:cNvPr>
          <p:cNvSpPr txBox="1">
            <a:spLocks/>
          </p:cNvSpPr>
          <p:nvPr/>
        </p:nvSpPr>
        <p:spPr>
          <a:xfrm>
            <a:off x="1567465" y="134224"/>
            <a:ext cx="10624535" cy="914401"/>
          </a:xfrm>
          <a:prstGeom prst="rect">
            <a:avLst/>
          </a:prstGeom>
        </p:spPr>
        <p:txBody>
          <a:bodyPr lIns="91440" tIns="45720" rIns="91440" bIns="45720" anchor="t"/>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chemeClr val="bg1"/>
                </a:solidFill>
                <a:latin typeface="Arial" panose="020B0604020202020204" pitchFamily="34" charset="0"/>
                <a:cs typeface="Arial" panose="020B0604020202020204" pitchFamily="34" charset="0"/>
              </a:rPr>
              <a:t>Clean Waterways Act (SB 712)</a:t>
            </a:r>
          </a:p>
          <a:p>
            <a:pPr rtl="0" fontAlgn="base"/>
            <a:r>
              <a:rPr lang="en-US" sz="1800" i="0" dirty="0">
                <a:solidFill>
                  <a:schemeClr val="bg1"/>
                </a:solidFill>
                <a:effectLst/>
                <a:latin typeface="Arial" panose="020B0604020202020204" pitchFamily="34" charset="0"/>
                <a:cs typeface="Arial" panose="020B0604020202020204" pitchFamily="34" charset="0"/>
              </a:rPr>
              <a:t>Wastewater Treatment Plans and Onsite Sewage Treatment and Disposal System Remediation Plans </a:t>
            </a:r>
          </a:p>
          <a:p>
            <a:endParaRPr lang="en-US" dirty="0">
              <a:solidFill>
                <a:schemeClr val="bg1"/>
              </a:solidFill>
            </a:endParaRPr>
          </a:p>
        </p:txBody>
      </p:sp>
      <p:sp>
        <p:nvSpPr>
          <p:cNvPr id="5" name="Content Placeholder 2">
            <a:extLst>
              <a:ext uri="{FF2B5EF4-FFF2-40B4-BE49-F238E27FC236}">
                <a16:creationId xmlns:a16="http://schemas.microsoft.com/office/drawing/2014/main" id="{90850B0E-0519-4EB1-AECB-A711C49DD168}"/>
              </a:ext>
            </a:extLst>
          </p:cNvPr>
          <p:cNvSpPr txBox="1">
            <a:spLocks/>
          </p:cNvSpPr>
          <p:nvPr/>
        </p:nvSpPr>
        <p:spPr>
          <a:xfrm>
            <a:off x="528505" y="1621371"/>
            <a:ext cx="10695965" cy="4840448"/>
          </a:xfrm>
          <a:prstGeom prst="rect">
            <a:avLst/>
          </a:prstGeom>
        </p:spPr>
        <p:txBody>
          <a:bodyPr lIns="91440" tIns="45720" rIns="91440" bIns="45720" anchor="t">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b="1" dirty="0">
              <a:latin typeface="Arial"/>
              <a:cs typeface="Arial"/>
            </a:endParaRPr>
          </a:p>
          <a:p>
            <a:r>
              <a:rPr lang="en-US" sz="3300" dirty="0">
                <a:latin typeface="Arial"/>
                <a:cs typeface="Arial"/>
              </a:rPr>
              <a:t>Written explanation of potential exemption must be submitted by </a:t>
            </a:r>
          </a:p>
          <a:p>
            <a:pPr lvl="1"/>
            <a:r>
              <a:rPr lang="en-US" sz="3300" b="1" dirty="0">
                <a:latin typeface="Arial"/>
                <a:cs typeface="Arial"/>
              </a:rPr>
              <a:t>July 12, 2023.</a:t>
            </a:r>
          </a:p>
          <a:p>
            <a:r>
              <a:rPr lang="en-US" sz="3300" dirty="0">
                <a:latin typeface="Arial"/>
                <a:cs typeface="Arial"/>
              </a:rPr>
              <a:t>Draft plans must be submitted to the department by </a:t>
            </a:r>
          </a:p>
          <a:p>
            <a:pPr lvl="1"/>
            <a:r>
              <a:rPr lang="en-US" sz="3300" b="1" dirty="0">
                <a:latin typeface="Arial"/>
                <a:cs typeface="Arial"/>
              </a:rPr>
              <a:t>February 1, 2024.</a:t>
            </a:r>
          </a:p>
          <a:p>
            <a:r>
              <a:rPr lang="en-US" sz="3300" dirty="0">
                <a:latin typeface="Arial"/>
                <a:cs typeface="Arial"/>
              </a:rPr>
              <a:t>Final plans must be submitted to the department by </a:t>
            </a:r>
          </a:p>
          <a:p>
            <a:pPr lvl="1"/>
            <a:r>
              <a:rPr lang="en-US" sz="3300" b="1" dirty="0">
                <a:latin typeface="Arial"/>
                <a:cs typeface="Arial"/>
              </a:rPr>
              <a:t>August 1, 2024. </a:t>
            </a:r>
          </a:p>
          <a:p>
            <a:r>
              <a:rPr lang="en-US" sz="3300" dirty="0">
                <a:latin typeface="Arial"/>
                <a:cs typeface="Arial"/>
              </a:rPr>
              <a:t>These plans must be incorporated into the BMAPs by </a:t>
            </a:r>
          </a:p>
          <a:p>
            <a:pPr lvl="1"/>
            <a:r>
              <a:rPr lang="en-US" sz="3300" b="1" dirty="0">
                <a:latin typeface="Arial"/>
                <a:cs typeface="Arial"/>
              </a:rPr>
              <a:t>July 1, 2025. </a:t>
            </a:r>
          </a:p>
          <a:p>
            <a:pPr marL="457200" lvl="1" indent="0">
              <a:buNone/>
            </a:pPr>
            <a:endParaRPr lang="en-US" dirty="0">
              <a:hlinkClick r:id="" action="ppaction://noaction"/>
            </a:endParaRPr>
          </a:p>
          <a:p>
            <a:pPr marL="457200" lvl="1" indent="0">
              <a:buNone/>
            </a:pPr>
            <a:endParaRPr lang="en-US" dirty="0">
              <a:hlinkClick r:id="" action="ppaction://noaction"/>
            </a:endParaRPr>
          </a:p>
          <a:p>
            <a:pPr marL="0" indent="0">
              <a:buNone/>
            </a:pPr>
            <a:r>
              <a:rPr lang="en-US" sz="3100" dirty="0">
                <a:hlinkClick r:id="" action="ppaction://noaction"/>
              </a:rPr>
              <a:t>Clean Waterways Act Requirements for Wastewater &amp; Onsite Sewage Treatment and Disposal Systems Plans in Nutrient BMAPs | Florida Department of Environmental Protection</a:t>
            </a:r>
            <a:endParaRPr lang="en-US" sz="3100" b="1" dirty="0">
              <a:latin typeface="Arial"/>
              <a:cs typeface="Arial"/>
            </a:endParaRPr>
          </a:p>
          <a:p>
            <a:endParaRPr lang="en-US" dirty="0">
              <a:latin typeface="Arial"/>
              <a:cs typeface="Arial"/>
            </a:endParaRPr>
          </a:p>
          <a:p>
            <a:endParaRPr lang="en-US" dirty="0"/>
          </a:p>
          <a:p>
            <a:pPr>
              <a:buFont typeface="Arial" panose="020B0604020202020204" pitchFamily="34" charset="0"/>
              <a:buNone/>
            </a:pPr>
            <a:endParaRPr lang="en-US" dirty="0"/>
          </a:p>
          <a:p>
            <a:endParaRPr lang="en-US" dirty="0"/>
          </a:p>
          <a:p>
            <a:endParaRPr lang="en-US" dirty="0"/>
          </a:p>
        </p:txBody>
      </p:sp>
    </p:spTree>
    <p:extLst>
      <p:ext uri="{BB962C8B-B14F-4D97-AF65-F5344CB8AC3E}">
        <p14:creationId xmlns:p14="http://schemas.microsoft.com/office/powerpoint/2010/main" val="1381409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57BD4C-318A-4536-8B2B-2D089525B90C}"/>
              </a:ext>
            </a:extLst>
          </p:cNvPr>
          <p:cNvSpPr txBox="1">
            <a:spLocks/>
          </p:cNvSpPr>
          <p:nvPr/>
        </p:nvSpPr>
        <p:spPr>
          <a:xfrm>
            <a:off x="1738390" y="345001"/>
            <a:ext cx="9959009" cy="91440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Arial" panose="020B0604020202020204" pitchFamily="34" charset="0"/>
                <a:cs typeface="Arial" panose="020B0604020202020204" pitchFamily="34" charset="0"/>
              </a:rPr>
              <a:t>Wastewater Treatment Plans</a:t>
            </a:r>
          </a:p>
        </p:txBody>
      </p:sp>
      <p:sp>
        <p:nvSpPr>
          <p:cNvPr id="5" name="Content Placeholder 2">
            <a:extLst>
              <a:ext uri="{FF2B5EF4-FFF2-40B4-BE49-F238E27FC236}">
                <a16:creationId xmlns:a16="http://schemas.microsoft.com/office/drawing/2014/main" id="{8ABE76AC-E6A1-495E-80E8-B16541C06E0D}"/>
              </a:ext>
            </a:extLst>
          </p:cNvPr>
          <p:cNvSpPr txBox="1">
            <a:spLocks/>
          </p:cNvSpPr>
          <p:nvPr/>
        </p:nvSpPr>
        <p:spPr>
          <a:xfrm>
            <a:off x="304800" y="1641107"/>
            <a:ext cx="11582400" cy="4666142"/>
          </a:xfrm>
          <a:prstGeom prst="rect">
            <a:avLst/>
          </a:prstGeom>
        </p:spPr>
        <p:txBody>
          <a:bodyPr lIns="91440" tIns="45720" rIns="91440" bIns="4572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latin typeface="Arial"/>
                <a:cs typeface="Arial"/>
              </a:rPr>
              <a:t>Summary of expected elements of the Wastewater Treatment Plans:</a:t>
            </a:r>
          </a:p>
          <a:p>
            <a:r>
              <a:rPr lang="en-US" sz="2000" dirty="0">
                <a:latin typeface="Arial"/>
                <a:cs typeface="Arial"/>
              </a:rPr>
              <a:t>Inventory of WWTFs within jurisdiction of local governments.</a:t>
            </a:r>
          </a:p>
          <a:p>
            <a:r>
              <a:rPr lang="en-US" sz="2000" dirty="0">
                <a:latin typeface="Arial"/>
                <a:cs typeface="Arial"/>
              </a:rPr>
              <a:t>Summary of each facility’s current status, which may include:</a:t>
            </a:r>
          </a:p>
          <a:p>
            <a:pPr lvl="1"/>
            <a:r>
              <a:rPr lang="en-US" sz="1800" dirty="0">
                <a:latin typeface="Arial"/>
                <a:cs typeface="Arial"/>
              </a:rPr>
              <a:t>Permitted capacity.</a:t>
            </a:r>
          </a:p>
          <a:p>
            <a:pPr lvl="1"/>
            <a:r>
              <a:rPr lang="en-US" sz="1800" dirty="0">
                <a:latin typeface="Arial"/>
                <a:cs typeface="Arial"/>
              </a:rPr>
              <a:t>Average discharge.</a:t>
            </a:r>
          </a:p>
          <a:p>
            <a:pPr lvl="1"/>
            <a:r>
              <a:rPr lang="en-US" sz="1800" dirty="0">
                <a:latin typeface="Arial"/>
                <a:cs typeface="Arial"/>
              </a:rPr>
              <a:t>Permitted nutrient limits.</a:t>
            </a:r>
          </a:p>
          <a:p>
            <a:pPr lvl="1"/>
            <a:r>
              <a:rPr lang="en-US" sz="1800" dirty="0">
                <a:latin typeface="Arial"/>
                <a:cs typeface="Arial"/>
              </a:rPr>
              <a:t>Average nutrient concentration.</a:t>
            </a:r>
          </a:p>
          <a:p>
            <a:pPr lvl="1"/>
            <a:r>
              <a:rPr lang="en-US" sz="1800" dirty="0">
                <a:latin typeface="Arial"/>
                <a:cs typeface="Arial"/>
              </a:rPr>
              <a:t>Estimated average nutrient load.</a:t>
            </a:r>
          </a:p>
          <a:p>
            <a:r>
              <a:rPr lang="en-US" sz="2000" dirty="0">
                <a:latin typeface="Arial"/>
                <a:cs typeface="Arial"/>
              </a:rPr>
              <a:t>Summary of capacity analysis for each facility.</a:t>
            </a:r>
          </a:p>
          <a:p>
            <a:pPr lvl="1"/>
            <a:r>
              <a:rPr lang="en-US" sz="1800" dirty="0">
                <a:latin typeface="Arial"/>
                <a:cs typeface="Arial"/>
              </a:rPr>
              <a:t>Including plans for future growth.</a:t>
            </a:r>
          </a:p>
          <a:p>
            <a:r>
              <a:rPr lang="en-US" sz="2000" dirty="0">
                <a:latin typeface="Arial"/>
                <a:cs typeface="Arial"/>
              </a:rPr>
              <a:t>Ranking or list of facility upgrades needed to meet requirements.</a:t>
            </a:r>
          </a:p>
          <a:p>
            <a:r>
              <a:rPr lang="en-US" sz="2000" dirty="0">
                <a:latin typeface="Arial"/>
                <a:cs typeface="Arial"/>
              </a:rPr>
              <a:t>Timelines/milestones for all projects.</a:t>
            </a:r>
          </a:p>
          <a:p>
            <a:r>
              <a:rPr lang="en-US" sz="2000" dirty="0">
                <a:latin typeface="Arial"/>
                <a:cs typeface="Arial"/>
              </a:rPr>
              <a:t>Funding estimates for all projects.</a:t>
            </a:r>
          </a:p>
        </p:txBody>
      </p:sp>
    </p:spTree>
    <p:extLst>
      <p:ext uri="{BB962C8B-B14F-4D97-AF65-F5344CB8AC3E}">
        <p14:creationId xmlns:p14="http://schemas.microsoft.com/office/powerpoint/2010/main" val="19928707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B58D4186-138A-44B0-A593-8922270A7D62}"/>
              </a:ext>
            </a:extLst>
          </p:cNvPr>
          <p:cNvSpPr txBox="1">
            <a:spLocks/>
          </p:cNvSpPr>
          <p:nvPr/>
        </p:nvSpPr>
        <p:spPr>
          <a:xfrm>
            <a:off x="1664461" y="267291"/>
            <a:ext cx="9959009" cy="914401"/>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dirty="0">
                <a:solidFill>
                  <a:schemeClr val="bg1"/>
                </a:solidFill>
                <a:latin typeface="Arial" panose="020B0604020202020204" pitchFamily="34" charset="0"/>
                <a:cs typeface="Arial" panose="020B0604020202020204" pitchFamily="34" charset="0"/>
              </a:rPr>
              <a:t>OSTDS Remediation Plans</a:t>
            </a:r>
          </a:p>
        </p:txBody>
      </p:sp>
      <p:sp>
        <p:nvSpPr>
          <p:cNvPr id="7" name="Content Placeholder 2">
            <a:extLst>
              <a:ext uri="{FF2B5EF4-FFF2-40B4-BE49-F238E27FC236}">
                <a16:creationId xmlns:a16="http://schemas.microsoft.com/office/drawing/2014/main" id="{12056B08-A610-4166-BD38-0064B18197E7}"/>
              </a:ext>
            </a:extLst>
          </p:cNvPr>
          <p:cNvSpPr txBox="1">
            <a:spLocks/>
          </p:cNvSpPr>
          <p:nvPr/>
        </p:nvSpPr>
        <p:spPr>
          <a:xfrm>
            <a:off x="304800" y="1810637"/>
            <a:ext cx="11582400" cy="372456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US">
                <a:latin typeface="Arial"/>
                <a:cs typeface="Arial"/>
              </a:rPr>
              <a:t>Summary of expected elements of the OSTDS Remediation Plans:</a:t>
            </a:r>
          </a:p>
          <a:p>
            <a:r>
              <a:rPr lang="en-US" sz="2400">
                <a:latin typeface="Arial"/>
                <a:cs typeface="Arial"/>
              </a:rPr>
              <a:t>Inventory of OSTDS within jurisdiction of local governments.</a:t>
            </a:r>
          </a:p>
          <a:p>
            <a:r>
              <a:rPr lang="en-US" sz="2400">
                <a:latin typeface="Arial"/>
                <a:cs typeface="Arial"/>
              </a:rPr>
              <a:t>Plan to address OSTDS in the future:</a:t>
            </a:r>
          </a:p>
          <a:p>
            <a:pPr lvl="1"/>
            <a:r>
              <a:rPr lang="en-US">
                <a:latin typeface="Arial"/>
                <a:cs typeface="Arial"/>
              </a:rPr>
              <a:t>Areas for </a:t>
            </a:r>
            <a:r>
              <a:rPr lang="en-US" err="1">
                <a:latin typeface="Arial"/>
                <a:cs typeface="Arial"/>
              </a:rPr>
              <a:t>sewering</a:t>
            </a:r>
            <a:r>
              <a:rPr lang="en-US">
                <a:latin typeface="Arial"/>
                <a:cs typeface="Arial"/>
              </a:rPr>
              <a:t> and/or enhancements &amp; prioritization of those areas.</a:t>
            </a:r>
          </a:p>
          <a:p>
            <a:pPr lvl="1"/>
            <a:r>
              <a:rPr lang="en-US">
                <a:latin typeface="Arial"/>
                <a:cs typeface="Arial"/>
              </a:rPr>
              <a:t>Summary of capacity analysis for wastewater facilities that would accept newly </a:t>
            </a:r>
            <a:r>
              <a:rPr lang="en-US" err="1">
                <a:latin typeface="Arial"/>
                <a:cs typeface="Arial"/>
              </a:rPr>
              <a:t>sewered</a:t>
            </a:r>
            <a:r>
              <a:rPr lang="en-US">
                <a:latin typeface="Arial"/>
                <a:cs typeface="Arial"/>
              </a:rPr>
              <a:t> areas.</a:t>
            </a:r>
          </a:p>
          <a:p>
            <a:pPr lvl="1"/>
            <a:r>
              <a:rPr lang="en-US">
                <a:latin typeface="Arial"/>
                <a:cs typeface="Arial"/>
              </a:rPr>
              <a:t>Timelines/milestones for projects.</a:t>
            </a:r>
          </a:p>
          <a:p>
            <a:pPr lvl="1"/>
            <a:r>
              <a:rPr lang="en-US">
                <a:latin typeface="Arial"/>
                <a:cs typeface="Arial"/>
              </a:rPr>
              <a:t>Funding estimates for all projects.</a:t>
            </a:r>
          </a:p>
          <a:p>
            <a:pPr lvl="1"/>
            <a:r>
              <a:rPr lang="en-US">
                <a:latin typeface="Arial"/>
                <a:cs typeface="Arial"/>
              </a:rPr>
              <a:t>Future growth considerations.</a:t>
            </a:r>
          </a:p>
        </p:txBody>
      </p:sp>
    </p:spTree>
    <p:extLst>
      <p:ext uri="{BB962C8B-B14F-4D97-AF65-F5344CB8AC3E}">
        <p14:creationId xmlns:p14="http://schemas.microsoft.com/office/powerpoint/2010/main" val="306826454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C15806-95C2-F933-0F79-84AF7EEC7B5A}"/>
              </a:ext>
            </a:extLst>
          </p:cNvPr>
          <p:cNvSpPr txBox="1"/>
          <p:nvPr/>
        </p:nvSpPr>
        <p:spPr>
          <a:xfrm>
            <a:off x="1755569" y="327329"/>
            <a:ext cx="9853335" cy="579646"/>
          </a:xfrm>
          <a:prstGeom prst="rect">
            <a:avLst/>
          </a:prstGeom>
          <a:noFill/>
        </p:spPr>
        <p:txBody>
          <a:bodyPr wrap="square" rtlCol="0">
            <a:spAutoFit/>
          </a:bodyPr>
          <a:lstStyle/>
          <a:p>
            <a:pPr>
              <a:lnSpc>
                <a:spcPts val="38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HB 1379: Environmental Protection</a:t>
            </a:r>
          </a:p>
        </p:txBody>
      </p:sp>
      <p:sp>
        <p:nvSpPr>
          <p:cNvPr id="2" name="Rectangle 1">
            <a:extLst>
              <a:ext uri="{FF2B5EF4-FFF2-40B4-BE49-F238E27FC236}">
                <a16:creationId xmlns:a16="http://schemas.microsoft.com/office/drawing/2014/main" id="{82E9C5AA-A407-85B0-197B-49637861E89C}"/>
              </a:ext>
            </a:extLst>
          </p:cNvPr>
          <p:cNvSpPr/>
          <p:nvPr/>
        </p:nvSpPr>
        <p:spPr>
          <a:xfrm>
            <a:off x="895348" y="1480360"/>
            <a:ext cx="4876800" cy="2514600"/>
          </a:xfrm>
          <a:prstGeom prst="rect">
            <a:avLst/>
          </a:prstGeom>
          <a:solidFill>
            <a:srgbClr val="2E5270"/>
          </a:solidFill>
          <a:ln>
            <a:solidFill>
              <a:srgbClr val="6D869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accent2"/>
                </a:solidFill>
                <a:latin typeface="Arial"/>
                <a:cs typeface="Arial"/>
              </a:rPr>
              <a:t>Enhances Water Quality Protection in the Indian River Lagoon.</a:t>
            </a:r>
          </a:p>
        </p:txBody>
      </p:sp>
      <p:sp>
        <p:nvSpPr>
          <p:cNvPr id="5" name="Rectangle 4">
            <a:extLst>
              <a:ext uri="{FF2B5EF4-FFF2-40B4-BE49-F238E27FC236}">
                <a16:creationId xmlns:a16="http://schemas.microsoft.com/office/drawing/2014/main" id="{891060FE-9CC1-F3A1-D232-C43458D2EB16}"/>
              </a:ext>
            </a:extLst>
          </p:cNvPr>
          <p:cNvSpPr/>
          <p:nvPr/>
        </p:nvSpPr>
        <p:spPr>
          <a:xfrm>
            <a:off x="6379275" y="4147360"/>
            <a:ext cx="4876800" cy="2514600"/>
          </a:xfrm>
          <a:prstGeom prst="rect">
            <a:avLst/>
          </a:prstGeom>
          <a:solidFill>
            <a:srgbClr val="2E5270"/>
          </a:solidFill>
          <a:ln>
            <a:solidFill>
              <a:srgbClr val="6D86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solidFill>
                <a:latin typeface="Arial" panose="020B0604020202020204" pitchFamily="34" charset="0"/>
                <a:cs typeface="Arial" panose="020B0604020202020204" pitchFamily="34" charset="0"/>
              </a:rPr>
              <a:t>Expands Funding Opportunities to Address Water Quality Impairments.</a:t>
            </a:r>
          </a:p>
        </p:txBody>
      </p:sp>
      <p:sp>
        <p:nvSpPr>
          <p:cNvPr id="6" name="Rectangle 5">
            <a:extLst>
              <a:ext uri="{FF2B5EF4-FFF2-40B4-BE49-F238E27FC236}">
                <a16:creationId xmlns:a16="http://schemas.microsoft.com/office/drawing/2014/main" id="{DECBBB02-D581-77B0-6265-14D08C5739D8}"/>
              </a:ext>
            </a:extLst>
          </p:cNvPr>
          <p:cNvSpPr/>
          <p:nvPr/>
        </p:nvSpPr>
        <p:spPr>
          <a:xfrm>
            <a:off x="6384721" y="1480360"/>
            <a:ext cx="4876800" cy="2514600"/>
          </a:xfrm>
          <a:prstGeom prst="rect">
            <a:avLst/>
          </a:prstGeom>
          <a:solidFill>
            <a:srgbClr val="2E5270"/>
          </a:solidFill>
          <a:ln>
            <a:solidFill>
              <a:srgbClr val="6D869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2400" b="1">
                <a:solidFill>
                  <a:schemeClr val="accent2"/>
                </a:solidFill>
                <a:latin typeface="Arial"/>
                <a:cs typeface="Arial"/>
              </a:rPr>
              <a:t>Strengthens Water Quality Protections and Basin Management Action Plans (BMAPs).</a:t>
            </a:r>
          </a:p>
        </p:txBody>
      </p:sp>
      <p:sp>
        <p:nvSpPr>
          <p:cNvPr id="7" name="Rectangle 6">
            <a:extLst>
              <a:ext uri="{FF2B5EF4-FFF2-40B4-BE49-F238E27FC236}">
                <a16:creationId xmlns:a16="http://schemas.microsoft.com/office/drawing/2014/main" id="{4E3FA15D-1120-1D4B-D258-85D074853FE6}"/>
              </a:ext>
            </a:extLst>
          </p:cNvPr>
          <p:cNvSpPr/>
          <p:nvPr/>
        </p:nvSpPr>
        <p:spPr>
          <a:xfrm>
            <a:off x="895348" y="4147360"/>
            <a:ext cx="4876800" cy="2514600"/>
          </a:xfrm>
          <a:prstGeom prst="rect">
            <a:avLst/>
          </a:prstGeom>
          <a:solidFill>
            <a:srgbClr val="2E5270"/>
          </a:solidFill>
          <a:ln>
            <a:solidFill>
              <a:srgbClr val="6D869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accent2"/>
                </a:solidFill>
                <a:latin typeface="Arial" panose="020B0604020202020204" pitchFamily="34" charset="0"/>
                <a:cs typeface="Arial" panose="020B0604020202020204" pitchFamily="34" charset="0"/>
              </a:rPr>
              <a:t>Improves Local Government Long-Term Comprehensive Planning.</a:t>
            </a:r>
          </a:p>
        </p:txBody>
      </p:sp>
    </p:spTree>
    <p:extLst>
      <p:ext uri="{BB962C8B-B14F-4D97-AF65-F5344CB8AC3E}">
        <p14:creationId xmlns:p14="http://schemas.microsoft.com/office/powerpoint/2010/main" val="3963177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59317" y="439825"/>
            <a:ext cx="10366247" cy="483017"/>
          </a:xfrm>
          <a:prstGeom prst="rect">
            <a:avLst/>
          </a:prstGeom>
          <a:noFill/>
        </p:spPr>
        <p:txBody>
          <a:bodyPr wrap="square" rtlCol="0">
            <a:spAutoFit/>
          </a:bodyPr>
          <a:lstStyle/>
          <a:p>
            <a:pPr>
              <a:lnSpc>
                <a:spcPts val="3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Improving Comprehensive Planning</a:t>
            </a:r>
          </a:p>
        </p:txBody>
      </p:sp>
      <p:sp>
        <p:nvSpPr>
          <p:cNvPr id="6" name="Rectangle 5">
            <a:extLst>
              <a:ext uri="{FF2B5EF4-FFF2-40B4-BE49-F238E27FC236}">
                <a16:creationId xmlns:a16="http://schemas.microsoft.com/office/drawing/2014/main" id="{F524F22D-EE29-7648-A667-BDA11D9112D3}"/>
              </a:ext>
            </a:extLst>
          </p:cNvPr>
          <p:cNvSpPr/>
          <p:nvPr/>
        </p:nvSpPr>
        <p:spPr>
          <a:xfrm>
            <a:off x="483517" y="1266621"/>
            <a:ext cx="6813022" cy="4947508"/>
          </a:xfrm>
          <a:prstGeom prst="rect">
            <a:avLst/>
          </a:prstGeom>
        </p:spPr>
        <p:txBody>
          <a:bodyPr wrap="square" lIns="91440" tIns="45720" rIns="91440" bIns="45720" anchor="t">
            <a:spAutoFit/>
          </a:bodyPr>
          <a:lstStyle/>
          <a:p>
            <a:endParaRPr lang="en-US" sz="1200" dirty="0">
              <a:latin typeface="Arial" panose="020B0604020202020204" pitchFamily="34" charset="0"/>
              <a:ea typeface="Calibri" panose="020F0502020204030204" pitchFamily="34" charset="0"/>
              <a:cs typeface="Arial" panose="020B0604020202020204" pitchFamily="34" charset="0"/>
            </a:endParaRPr>
          </a:p>
          <a:p>
            <a:r>
              <a:rPr lang="en-US" b="1" dirty="0">
                <a:solidFill>
                  <a:schemeClr val="accent2">
                    <a:lumMod val="25000"/>
                  </a:schemeClr>
                </a:solidFill>
                <a:latin typeface="Arial"/>
                <a:ea typeface="Calibri"/>
                <a:cs typeface="Arial"/>
              </a:rPr>
              <a:t>BMAP Projects:</a:t>
            </a:r>
          </a:p>
          <a:p>
            <a:endParaRPr lang="en-US" sz="1050"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dirty="0">
                <a:latin typeface="Arial"/>
                <a:ea typeface="Calibri"/>
                <a:cs typeface="Arial"/>
              </a:rPr>
              <a:t>Requires local governments to include BMAP projects in their comprehensive plans so that these projects can be prioritized to achieve restoration benefits.</a:t>
            </a:r>
          </a:p>
          <a:p>
            <a:endParaRPr lang="en-US" sz="1000" dirty="0">
              <a:latin typeface="Arial" panose="020B0604020202020204" pitchFamily="34" charset="0"/>
              <a:ea typeface="Calibri" panose="020F0502020204030204" pitchFamily="34" charset="0"/>
              <a:cs typeface="Arial" panose="020B0604020202020204" pitchFamily="34" charset="0"/>
            </a:endParaRPr>
          </a:p>
          <a:p>
            <a:r>
              <a:rPr lang="en-US" b="1" dirty="0">
                <a:solidFill>
                  <a:schemeClr val="accent2">
                    <a:lumMod val="25000"/>
                  </a:schemeClr>
                </a:solidFill>
                <a:latin typeface="Arial"/>
                <a:ea typeface="Calibri"/>
                <a:cs typeface="Arial"/>
              </a:rPr>
              <a:t>Sanitary Sewer:</a:t>
            </a:r>
          </a:p>
          <a:p>
            <a:endParaRPr lang="en-US" sz="1050"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dirty="0">
                <a:latin typeface="Arial"/>
                <a:ea typeface="Calibri"/>
                <a:cs typeface="Arial"/>
              </a:rPr>
              <a:t>Except for rural areas of opportunity (RAO), requires local governments to assess the feasibility of providing sanitary sewer for developments of 50 lots or more, on a 10-year planning horizon.</a:t>
            </a:r>
          </a:p>
          <a:p>
            <a:pPr marL="800100" lvl="1" indent="-342900">
              <a:buBlip>
                <a:blip r:embed="rId3">
                  <a:extLst>
                    <a:ext uri="{96DAC541-7B7A-43D3-8B79-37D633B846F1}">
                      <asvg:svgBlip xmlns:asvg="http://schemas.microsoft.com/office/drawing/2016/SVG/main" r:embed="rId4"/>
                    </a:ext>
                  </a:extLst>
                </a:blip>
              </a:buBlip>
            </a:pPr>
            <a:r>
              <a:rPr lang="en-US" dirty="0">
                <a:latin typeface="Arial"/>
                <a:ea typeface="Calibri"/>
                <a:cs typeface="Arial"/>
              </a:rPr>
              <a:t>Deadline for updates with new sanitary sewer requirements is July 1, 2024.</a:t>
            </a:r>
          </a:p>
          <a:p>
            <a:endParaRPr lang="en-US" sz="1000" dirty="0">
              <a:latin typeface="Arial" panose="020B0604020202020204" pitchFamily="34" charset="0"/>
              <a:ea typeface="Calibri" panose="020F0502020204030204" pitchFamily="34" charset="0"/>
              <a:cs typeface="Arial" panose="020B0604020202020204" pitchFamily="34" charset="0"/>
            </a:endParaRPr>
          </a:p>
          <a:p>
            <a:r>
              <a:rPr lang="en-US" b="1" dirty="0">
                <a:solidFill>
                  <a:schemeClr val="accent2">
                    <a:lumMod val="25000"/>
                  </a:schemeClr>
                </a:solidFill>
                <a:latin typeface="Arial"/>
                <a:ea typeface="Calibri"/>
                <a:cs typeface="Arial"/>
              </a:rPr>
              <a:t>Wastewater Facility Upgrades:</a:t>
            </a:r>
          </a:p>
          <a:p>
            <a:endParaRPr lang="en-US" sz="1050" b="1" dirty="0">
              <a:solidFill>
                <a:schemeClr val="accent2">
                  <a:lumMod val="25000"/>
                </a:schemeClr>
              </a:solidFill>
              <a:latin typeface="Arial" panose="020B0604020202020204" pitchFamily="34" charset="0"/>
              <a:ea typeface="Calibri" panose="020F0502020204030204" pitchFamily="34" charset="0"/>
              <a:cs typeface="Arial" panose="020B0604020202020204" pitchFamily="34" charset="0"/>
            </a:endParaRPr>
          </a:p>
          <a:p>
            <a:pPr marL="285750" indent="-285750">
              <a:buFont typeface="Arial" panose="020B0604020202020204" pitchFamily="34" charset="0"/>
              <a:buChar char="•"/>
            </a:pPr>
            <a:r>
              <a:rPr lang="en-US" dirty="0">
                <a:latin typeface="Arial"/>
                <a:ea typeface="Calibri"/>
                <a:cs typeface="Arial"/>
              </a:rPr>
              <a:t>Requires prioritization of advanced wastewater treatment (AWT) in comprehensive plans.  </a:t>
            </a:r>
            <a:endParaRPr lang="en-US" dirty="0">
              <a:latin typeface="Arial" panose="020B0604020202020204" pitchFamily="34" charset="0"/>
              <a:ea typeface="Calibri" panose="020F0502020204030204" pitchFamily="34" charset="0"/>
              <a:cs typeface="Arial" panose="020B0604020202020204" pitchFamily="34" charset="0"/>
            </a:endParaRPr>
          </a:p>
        </p:txBody>
      </p:sp>
      <p:pic>
        <p:nvPicPr>
          <p:cNvPr id="5" name="Picture 4" descr="A group of white birds in a pond&#10;&#10;Description automatically generated with low confidence">
            <a:extLst>
              <a:ext uri="{FF2B5EF4-FFF2-40B4-BE49-F238E27FC236}">
                <a16:creationId xmlns:a16="http://schemas.microsoft.com/office/drawing/2014/main" id="{813389DA-CBF1-2BFA-740F-49D43BF445BE}"/>
              </a:ext>
            </a:extLst>
          </p:cNvPr>
          <p:cNvPicPr>
            <a:picLocks noChangeAspect="1"/>
          </p:cNvPicPr>
          <p:nvPr/>
        </p:nvPicPr>
        <p:blipFill>
          <a:blip r:embed="rId5"/>
          <a:stretch>
            <a:fillRect/>
          </a:stretch>
        </p:blipFill>
        <p:spPr>
          <a:xfrm>
            <a:off x="7735473" y="1392505"/>
            <a:ext cx="4144439" cy="5289647"/>
          </a:xfrm>
          <a:prstGeom prst="rect">
            <a:avLst/>
          </a:prstGeom>
          <a:ln w="76200">
            <a:solidFill>
              <a:srgbClr val="2E5270"/>
            </a:solidFill>
          </a:ln>
        </p:spPr>
      </p:pic>
    </p:spTree>
    <p:extLst>
      <p:ext uri="{BB962C8B-B14F-4D97-AF65-F5344CB8AC3E}">
        <p14:creationId xmlns:p14="http://schemas.microsoft.com/office/powerpoint/2010/main" val="17028635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3C15806-95C2-F933-0F79-84AF7EEC7B5A}"/>
              </a:ext>
            </a:extLst>
          </p:cNvPr>
          <p:cNvSpPr txBox="1"/>
          <p:nvPr/>
        </p:nvSpPr>
        <p:spPr>
          <a:xfrm>
            <a:off x="1829864" y="427661"/>
            <a:ext cx="9853335" cy="483017"/>
          </a:xfrm>
          <a:prstGeom prst="rect">
            <a:avLst/>
          </a:prstGeom>
          <a:noFill/>
        </p:spPr>
        <p:txBody>
          <a:bodyPr wrap="square" lIns="91440" tIns="45720" rIns="91440" bIns="45720" rtlCol="0" anchor="t">
            <a:spAutoFit/>
          </a:bodyPr>
          <a:lstStyle/>
          <a:p>
            <a:pPr>
              <a:lnSpc>
                <a:spcPts val="3000"/>
              </a:lnSpc>
            </a:pPr>
            <a:r>
              <a:rPr lang="en-US" sz="3500" b="1" dirty="0">
                <a:solidFill>
                  <a:schemeClr val="bg1"/>
                </a:solidFill>
                <a:latin typeface="Arial"/>
                <a:ea typeface="Verdana"/>
                <a:cs typeface="Arial"/>
              </a:rPr>
              <a:t>Strengthening BMAPs</a:t>
            </a:r>
            <a:endParaRPr lang="en-US" sz="2800" b="1" dirty="0">
              <a:solidFill>
                <a:srgbClr val="C8EAFB"/>
              </a:solidFill>
              <a:latin typeface="Arial"/>
              <a:ea typeface="Verdana"/>
              <a:cs typeface="Arial"/>
            </a:endParaRPr>
          </a:p>
        </p:txBody>
      </p:sp>
      <p:sp>
        <p:nvSpPr>
          <p:cNvPr id="2" name="Rectangle 1">
            <a:extLst>
              <a:ext uri="{FF2B5EF4-FFF2-40B4-BE49-F238E27FC236}">
                <a16:creationId xmlns:a16="http://schemas.microsoft.com/office/drawing/2014/main" id="{6328A5C2-9FBA-0746-9C8F-B63DE952779C}"/>
              </a:ext>
            </a:extLst>
          </p:cNvPr>
          <p:cNvSpPr/>
          <p:nvPr/>
        </p:nvSpPr>
        <p:spPr>
          <a:xfrm>
            <a:off x="235073" y="1440693"/>
            <a:ext cx="9254160" cy="5222712"/>
          </a:xfrm>
          <a:prstGeom prst="rect">
            <a:avLst/>
          </a:prstGeom>
          <a:solidFill>
            <a:srgbClr val="2E5270"/>
          </a:solidFill>
          <a:ln>
            <a:solidFill>
              <a:srgbClr val="C8EAFB"/>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buClr>
                <a:srgbClr val="FFFFFF"/>
              </a:buClr>
            </a:pPr>
            <a:endParaRPr lang="en-US" b="1">
              <a:solidFill>
                <a:schemeClr val="accent2"/>
              </a:solidFill>
              <a:latin typeface="Arial"/>
              <a:cs typeface="Arial"/>
            </a:endParaRPr>
          </a:p>
          <a:p>
            <a:endParaRPr lang="en-US" b="1">
              <a:solidFill>
                <a:schemeClr val="accent2"/>
              </a:solidFill>
              <a:latin typeface="Arial"/>
              <a:cs typeface="Arial"/>
            </a:endParaRPr>
          </a:p>
          <a:p>
            <a:pPr>
              <a:spcAft>
                <a:spcPts val="600"/>
              </a:spcAft>
            </a:pPr>
            <a:r>
              <a:rPr lang="en-US" sz="2000" b="1">
                <a:solidFill>
                  <a:schemeClr val="accent2"/>
                </a:solidFill>
                <a:latin typeface="Arial"/>
                <a:cs typeface="Arial"/>
              </a:rPr>
              <a:t>List of Identified Projects:</a:t>
            </a:r>
            <a:endParaRPr lang="en-US" sz="2000">
              <a:solidFill>
                <a:schemeClr val="accent2"/>
              </a:solidFill>
              <a:latin typeface="Arial"/>
              <a:ea typeface="+mn-lt"/>
              <a:cs typeface="Arial"/>
            </a:endParaRPr>
          </a:p>
          <a:p>
            <a:pPr marL="285750" indent="-285750">
              <a:spcAft>
                <a:spcPts val="600"/>
              </a:spcAft>
              <a:buFont typeface="Arial,Sans-Serif" panose="020B0604020202020204" pitchFamily="34" charset="0"/>
              <a:buChar char="•"/>
            </a:pPr>
            <a:r>
              <a:rPr lang="en-US">
                <a:latin typeface="Arial"/>
                <a:cs typeface="Arial"/>
              </a:rPr>
              <a:t>Requires a list of projects and strategies that will achieve the 5-year implementation milestones to meet total maximum daily loads (TMDLs).</a:t>
            </a:r>
            <a:endParaRPr lang="en-US">
              <a:latin typeface="Arial"/>
              <a:ea typeface="+mn-lt"/>
              <a:cs typeface="Arial"/>
            </a:endParaRPr>
          </a:p>
          <a:p>
            <a:pPr marL="285750" indent="-285750">
              <a:spcAft>
                <a:spcPts val="600"/>
              </a:spcAft>
              <a:buFont typeface="Arial,Sans-Serif" panose="020B0604020202020204" pitchFamily="34" charset="0"/>
              <a:buChar char="•"/>
            </a:pPr>
            <a:r>
              <a:rPr lang="en-US">
                <a:latin typeface="Arial"/>
                <a:cs typeface="Arial"/>
              </a:rPr>
              <a:t>Requires each identified project to include an estimated amount of nutrient reduction, a planning-level cost estimate and an estimated date of completion. </a:t>
            </a:r>
            <a:endParaRPr lang="en-US">
              <a:latin typeface="Arial"/>
              <a:ea typeface="+mn-lt"/>
              <a:cs typeface="Arial"/>
            </a:endParaRPr>
          </a:p>
          <a:p>
            <a:pPr marL="285750" indent="-285750">
              <a:spcAft>
                <a:spcPts val="600"/>
              </a:spcAft>
              <a:buFont typeface="Arial,Sans-Serif" panose="020B0604020202020204" pitchFamily="34" charset="0"/>
              <a:buChar char="•"/>
            </a:pPr>
            <a:r>
              <a:rPr lang="en-US">
                <a:latin typeface="Arial"/>
                <a:cs typeface="Arial"/>
              </a:rPr>
              <a:t>Requires DEP to increase coordination with local governments, water management districts and other stakeholders to identify projects.</a:t>
            </a:r>
            <a:endParaRPr lang="en-US">
              <a:latin typeface="Arial"/>
              <a:ea typeface="+mn-lt"/>
              <a:cs typeface="Arial"/>
            </a:endParaRPr>
          </a:p>
          <a:p>
            <a:pPr marL="285750" indent="-285750">
              <a:buFont typeface="Arial" panose="020B0604020202020204" pitchFamily="34" charset="0"/>
              <a:buChar char="•"/>
            </a:pPr>
            <a:endParaRPr lang="en-US">
              <a:latin typeface="Arial"/>
              <a:ea typeface="+mn-lt"/>
              <a:cs typeface="+mn-lt"/>
            </a:endParaRPr>
          </a:p>
          <a:p>
            <a:pPr>
              <a:spcAft>
                <a:spcPts val="600"/>
              </a:spcAft>
            </a:pPr>
            <a:r>
              <a:rPr lang="en-US" sz="2000" b="1">
                <a:solidFill>
                  <a:schemeClr val="accent2"/>
                </a:solidFill>
                <a:latin typeface="Arial"/>
                <a:cs typeface="Arial"/>
              </a:rPr>
              <a:t>Agricultural Nonpoint Sources:</a:t>
            </a:r>
            <a:endParaRPr lang="en-US" sz="2000">
              <a:solidFill>
                <a:schemeClr val="accent2"/>
              </a:solidFill>
              <a:latin typeface="Arial"/>
              <a:ea typeface="+mn-lt"/>
              <a:cs typeface="Arial"/>
            </a:endParaRPr>
          </a:p>
          <a:p>
            <a:pPr marL="285750" indent="-285750">
              <a:spcAft>
                <a:spcPts val="600"/>
              </a:spcAft>
              <a:buFont typeface="Arial,Sans-Serif" panose="020B0604020202020204" pitchFamily="34" charset="0"/>
              <a:buChar char="•"/>
            </a:pPr>
            <a:r>
              <a:rPr lang="en-US">
                <a:latin typeface="Arial"/>
                <a:cs typeface="Arial"/>
              </a:rPr>
              <a:t>Where agricultural nonpoint sources contribute at least 20 percent of nonpoint source nutrient discharges, requires a list of cooperative agricultural regional water quality improvement element(s) submitted by the Department of Agriculture and Consumer Services which, in combination with the best management practices, additional measures, and other management strategies will achieve the needed pollutant load reductions established for agricultural nonpoint sources.</a:t>
            </a:r>
            <a:endParaRPr lang="en-US">
              <a:latin typeface="Arial"/>
              <a:ea typeface="+mn-lt"/>
              <a:cs typeface="Arial"/>
            </a:endParaRPr>
          </a:p>
          <a:p>
            <a:pPr marL="285750" indent="-285750">
              <a:buFont typeface="Arial" panose="020B0604020202020204" pitchFamily="34" charset="0"/>
              <a:buChar char="•"/>
            </a:pPr>
            <a:endParaRPr lang="en-US">
              <a:latin typeface="Arial"/>
              <a:ea typeface="+mn-lt"/>
              <a:cs typeface="+mn-lt"/>
            </a:endParaRPr>
          </a:p>
          <a:p>
            <a:pPr marL="285750" indent="-285750">
              <a:buClr>
                <a:srgbClr val="FFFFFF"/>
              </a:buClr>
              <a:buFont typeface="Arial" panose="020B0604020202020204" pitchFamily="34" charset="0"/>
              <a:buChar char="•"/>
            </a:pPr>
            <a:endParaRPr lang="en-US">
              <a:solidFill>
                <a:schemeClr val="bg1"/>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240CE3BE-B410-4B1E-95D2-5F83E104CE3E}"/>
              </a:ext>
            </a:extLst>
          </p:cNvPr>
          <p:cNvPicPr>
            <a:picLocks noChangeAspect="1"/>
          </p:cNvPicPr>
          <p:nvPr/>
        </p:nvPicPr>
        <p:blipFill>
          <a:blip r:embed="rId3"/>
          <a:stretch>
            <a:fillRect/>
          </a:stretch>
        </p:blipFill>
        <p:spPr>
          <a:xfrm>
            <a:off x="9530390" y="1440693"/>
            <a:ext cx="2489741" cy="1797029"/>
          </a:xfrm>
          <a:prstGeom prst="rect">
            <a:avLst/>
          </a:prstGeom>
        </p:spPr>
      </p:pic>
      <p:pic>
        <p:nvPicPr>
          <p:cNvPr id="6" name="Picture 5">
            <a:extLst>
              <a:ext uri="{FF2B5EF4-FFF2-40B4-BE49-F238E27FC236}">
                <a16:creationId xmlns:a16="http://schemas.microsoft.com/office/drawing/2014/main" id="{2A6C3EEE-63B6-4972-8F1F-E4FBFA0A70C5}"/>
              </a:ext>
            </a:extLst>
          </p:cNvPr>
          <p:cNvPicPr>
            <a:picLocks noChangeAspect="1"/>
          </p:cNvPicPr>
          <p:nvPr/>
        </p:nvPicPr>
        <p:blipFill rotWithShape="1">
          <a:blip r:embed="rId4"/>
          <a:srcRect l="21400"/>
          <a:stretch/>
        </p:blipFill>
        <p:spPr>
          <a:xfrm>
            <a:off x="9530390" y="3331282"/>
            <a:ext cx="2536330" cy="1562850"/>
          </a:xfrm>
          <a:prstGeom prst="rect">
            <a:avLst/>
          </a:prstGeom>
        </p:spPr>
      </p:pic>
      <p:pic>
        <p:nvPicPr>
          <p:cNvPr id="7" name="Picture 6">
            <a:extLst>
              <a:ext uri="{FF2B5EF4-FFF2-40B4-BE49-F238E27FC236}">
                <a16:creationId xmlns:a16="http://schemas.microsoft.com/office/drawing/2014/main" id="{2ADE321B-B237-4B63-8D86-0DEF51D49B01}"/>
              </a:ext>
            </a:extLst>
          </p:cNvPr>
          <p:cNvPicPr>
            <a:picLocks noChangeAspect="1"/>
          </p:cNvPicPr>
          <p:nvPr/>
        </p:nvPicPr>
        <p:blipFill>
          <a:blip r:embed="rId5"/>
          <a:stretch>
            <a:fillRect/>
          </a:stretch>
        </p:blipFill>
        <p:spPr>
          <a:xfrm>
            <a:off x="9530390" y="5100555"/>
            <a:ext cx="2536330" cy="1562850"/>
          </a:xfrm>
          <a:prstGeom prst="rect">
            <a:avLst/>
          </a:prstGeom>
        </p:spPr>
      </p:pic>
    </p:spTree>
    <p:extLst>
      <p:ext uri="{BB962C8B-B14F-4D97-AF65-F5344CB8AC3E}">
        <p14:creationId xmlns:p14="http://schemas.microsoft.com/office/powerpoint/2010/main" val="1190749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02167" y="372574"/>
            <a:ext cx="10366247" cy="483017"/>
          </a:xfrm>
          <a:prstGeom prst="rect">
            <a:avLst/>
          </a:prstGeom>
          <a:noFill/>
        </p:spPr>
        <p:txBody>
          <a:bodyPr wrap="square" rtlCol="0">
            <a:spAutoFit/>
          </a:bodyPr>
          <a:lstStyle/>
          <a:p>
            <a:pPr>
              <a:lnSpc>
                <a:spcPts val="3000"/>
              </a:lnSpc>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Improving Domestic Wastewater</a:t>
            </a:r>
          </a:p>
        </p:txBody>
      </p:sp>
      <p:sp>
        <p:nvSpPr>
          <p:cNvPr id="6" name="Rectangle 5">
            <a:extLst>
              <a:ext uri="{FF2B5EF4-FFF2-40B4-BE49-F238E27FC236}">
                <a16:creationId xmlns:a16="http://schemas.microsoft.com/office/drawing/2014/main" id="{F524F22D-EE29-7648-A667-BDA11D9112D3}"/>
              </a:ext>
            </a:extLst>
          </p:cNvPr>
          <p:cNvSpPr/>
          <p:nvPr/>
        </p:nvSpPr>
        <p:spPr>
          <a:xfrm>
            <a:off x="597160" y="1564243"/>
            <a:ext cx="10366246" cy="5293757"/>
          </a:xfrm>
          <a:prstGeom prst="rect">
            <a:avLst/>
          </a:prstGeom>
        </p:spPr>
        <p:txBody>
          <a:bodyPr wrap="square" lIns="91440" tIns="45720" rIns="91440" bIns="45720" anchor="t">
            <a:spAutoFit/>
          </a:bodyPr>
          <a:lstStyle/>
          <a:p>
            <a:pPr>
              <a:spcAft>
                <a:spcPts val="600"/>
              </a:spcAft>
            </a:pPr>
            <a:r>
              <a:rPr lang="en-US" b="1" dirty="0">
                <a:solidFill>
                  <a:schemeClr val="accent2">
                    <a:lumMod val="25000"/>
                  </a:schemeClr>
                </a:solidFill>
                <a:latin typeface="Arial"/>
                <a:ea typeface="Calibri"/>
                <a:cs typeface="Arial"/>
              </a:rPr>
              <a:t>Wastewater Facility Upgrades:</a:t>
            </a:r>
            <a:endParaRPr lang="en-US" dirty="0">
              <a:latin typeface="Arial"/>
              <a:ea typeface="Calibri"/>
              <a:cs typeface="Arial"/>
            </a:endParaRPr>
          </a:p>
          <a:p>
            <a:pPr marL="285750" indent="-285750">
              <a:spcAft>
                <a:spcPts val="600"/>
              </a:spcAft>
              <a:buFont typeface="Arial" panose="020B0604020202020204" pitchFamily="34" charset="0"/>
              <a:buChar char="•"/>
            </a:pPr>
            <a:r>
              <a:rPr lang="en-US" dirty="0">
                <a:latin typeface="Arial"/>
                <a:ea typeface="Calibri"/>
                <a:cs typeface="Arial"/>
              </a:rPr>
              <a:t>By 2033 – requires all wastewater facilities discharging to an impaired water to upgrade to Advanced Wastewater Treatment (AWT).  </a:t>
            </a:r>
            <a:endParaRPr lang="en-US" dirty="0">
              <a:ea typeface="Calibri" panose="020F0502020204030204"/>
              <a:cs typeface="Calibri" panose="020F0502020204030204"/>
            </a:endParaRPr>
          </a:p>
          <a:p>
            <a:pPr marL="285750" indent="-285750">
              <a:spcAft>
                <a:spcPts val="600"/>
              </a:spcAft>
              <a:buFont typeface="Arial" panose="020B0604020202020204" pitchFamily="34" charset="0"/>
              <a:buChar char="•"/>
            </a:pPr>
            <a:r>
              <a:rPr lang="en-US" dirty="0">
                <a:latin typeface="Arial"/>
                <a:ea typeface="Calibri"/>
                <a:cs typeface="Arial"/>
              </a:rPr>
              <a:t>After July 1, 2023 – requires any facility discharging to a waterbody impaired for nutrients or subject to a BMAP or reasonable assurance plan (RAP) area to upgrade to AWT within 10 years.</a:t>
            </a:r>
            <a:endParaRPr lang="en-US" dirty="0">
              <a:latin typeface="Arial" panose="020B0604020202020204" pitchFamily="34" charset="0"/>
              <a:ea typeface="Calibri"/>
              <a:cs typeface="Arial" panose="020B0604020202020204" pitchFamily="34" charset="0"/>
            </a:endParaRPr>
          </a:p>
          <a:p>
            <a:pPr>
              <a:spcAft>
                <a:spcPts val="600"/>
              </a:spcAft>
            </a:pPr>
            <a:endParaRPr lang="en-US"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b="1" dirty="0">
                <a:solidFill>
                  <a:schemeClr val="accent2">
                    <a:lumMod val="25000"/>
                  </a:schemeClr>
                </a:solidFill>
                <a:latin typeface="Arial"/>
                <a:ea typeface="Calibri"/>
                <a:cs typeface="Arial"/>
              </a:rPr>
              <a:t>More Stringent Wastewater Treatment Standards:</a:t>
            </a:r>
          </a:p>
          <a:p>
            <a:pPr marL="285750" indent="-285750">
              <a:spcAft>
                <a:spcPts val="600"/>
              </a:spcAft>
              <a:buFont typeface="Arial" panose="020B0604020202020204" pitchFamily="34" charset="0"/>
              <a:buChar char="•"/>
            </a:pPr>
            <a:r>
              <a:rPr lang="en-US" dirty="0">
                <a:latin typeface="Arial"/>
                <a:ea typeface="Calibri"/>
                <a:cs typeface="Arial"/>
              </a:rPr>
              <a:t>Authorizes DEP to require a more stringent treatment standard (greater than AWT) if required to meet the total maximum daily load (TMDL) within a BMAP.</a:t>
            </a:r>
          </a:p>
          <a:p>
            <a:pPr>
              <a:spcAft>
                <a:spcPts val="600"/>
              </a:spcAft>
            </a:pPr>
            <a:endParaRPr lang="en-US" dirty="0">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b="1" dirty="0">
                <a:solidFill>
                  <a:schemeClr val="accent2">
                    <a:lumMod val="25000"/>
                  </a:schemeClr>
                </a:solidFill>
                <a:latin typeface="Arial"/>
                <a:ea typeface="Calibri"/>
                <a:cs typeface="Arial"/>
              </a:rPr>
              <a:t>Onsite Sewage Treatment Disposal Systems (OSTDS):</a:t>
            </a:r>
          </a:p>
          <a:p>
            <a:pPr marL="285750" indent="-285750">
              <a:spcAft>
                <a:spcPts val="600"/>
              </a:spcAft>
              <a:buFont typeface="Arial" panose="020B0604020202020204" pitchFamily="34" charset="0"/>
              <a:buChar char="•"/>
            </a:pPr>
            <a:r>
              <a:rPr lang="en-US" dirty="0">
                <a:latin typeface="Arial"/>
                <a:ea typeface="Calibri"/>
                <a:cs typeface="Arial"/>
              </a:rPr>
              <a:t>Requires new OSTDS on lots 1 acre or less within a BMAP to connect to central sewer if available, or if unavailable, to upgrade to an enhanced nutrient-reducing system or other wastewater system that achieves 65 percent reduction.</a:t>
            </a:r>
          </a:p>
          <a:p>
            <a:pPr>
              <a:spcAft>
                <a:spcPts val="600"/>
              </a:spcAft>
            </a:pPr>
            <a:endParaRPr lang="en-US"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07443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extBox 1">
            <a:extLst>
              <a:ext uri="{FF2B5EF4-FFF2-40B4-BE49-F238E27FC236}">
                <a16:creationId xmlns:a16="http://schemas.microsoft.com/office/drawing/2014/main" id="{70619AB8-7335-469F-B6F8-CE3D8706C6A6}"/>
              </a:ext>
            </a:extLst>
          </p:cNvPr>
          <p:cNvSpPr txBox="1">
            <a:spLocks noChangeArrowheads="1"/>
          </p:cNvSpPr>
          <p:nvPr/>
        </p:nvSpPr>
        <p:spPr bwMode="auto">
          <a:xfrm>
            <a:off x="1658938" y="300038"/>
            <a:ext cx="10366375"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defRPr>
            </a:lvl9pPr>
          </a:lstStyle>
          <a:p>
            <a:pPr eaLnBrk="1" hangingPunct="1">
              <a:lnSpc>
                <a:spcPts val="3000"/>
              </a:lnSpc>
            </a:pPr>
            <a:r>
              <a:rPr lang="en-US" alt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BMAP PROGRAM STAFF UPDATE</a:t>
            </a:r>
          </a:p>
          <a:p>
            <a:pPr eaLnBrk="1" hangingPunct="1">
              <a:lnSpc>
                <a:spcPts val="3000"/>
              </a:lnSpc>
            </a:pPr>
            <a:r>
              <a:rPr lang="en-US" altLang="en-US" sz="1400" b="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https://floridadep.gov/dear/water-quality-restoration/content/basin-management-action-plans-bmaps</a:t>
            </a:r>
            <a:r>
              <a:rPr lang="en-US" altLang="en-US" b="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 </a:t>
            </a:r>
            <a:r>
              <a:rPr lang="en-US" altLang="en-US" sz="1400" b="1" dirty="0">
                <a:solidFill>
                  <a:schemeClr val="accent1">
                    <a:lumMod val="75000"/>
                  </a:schemeClr>
                </a:solidFill>
                <a:latin typeface="Arial" panose="020B0604020202020204" pitchFamily="34" charset="0"/>
                <a:ea typeface="Verdana" panose="020B0604030504040204" pitchFamily="34" charset="0"/>
                <a:cs typeface="Arial" panose="020B0604020202020204" pitchFamily="34" charset="0"/>
              </a:rPr>
              <a:t> </a:t>
            </a:r>
          </a:p>
        </p:txBody>
      </p:sp>
      <p:graphicFrame>
        <p:nvGraphicFramePr>
          <p:cNvPr id="3" name="Diagram 2">
            <a:extLst>
              <a:ext uri="{FF2B5EF4-FFF2-40B4-BE49-F238E27FC236}">
                <a16:creationId xmlns:a16="http://schemas.microsoft.com/office/drawing/2014/main" id="{B9EC8C3D-4FD5-4DDA-8C56-DD33F7767EB9}"/>
              </a:ext>
            </a:extLst>
          </p:cNvPr>
          <p:cNvGraphicFramePr/>
          <p:nvPr/>
        </p:nvGraphicFramePr>
        <p:xfrm>
          <a:off x="468198" y="1112362"/>
          <a:ext cx="11255604" cy="368587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E33791A1-AF2E-4096-B21B-5990486F4519}"/>
              </a:ext>
            </a:extLst>
          </p:cNvPr>
          <p:cNvSpPr txBox="1"/>
          <p:nvPr/>
        </p:nvSpPr>
        <p:spPr>
          <a:xfrm>
            <a:off x="479425" y="4081463"/>
            <a:ext cx="1366838" cy="1223962"/>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Suwannee</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Santa Fe</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Homosassa &amp; </a:t>
            </a:r>
            <a:r>
              <a:rPr lang="en-US" sz="1050" err="1">
                <a:solidFill>
                  <a:srgbClr val="000000"/>
                </a:solidFill>
                <a:latin typeface="Calibri" panose="020F0502020204030204"/>
              </a:rPr>
              <a:t>Chassahowitzka</a:t>
            </a:r>
            <a:endParaRPr lang="en-US" sz="1050">
              <a:solidFill>
                <a:srgbClr val="000000"/>
              </a:solidFill>
              <a:latin typeface="Calibri" panose="020F0502020204030204"/>
            </a:endParaRPr>
          </a:p>
          <a:p>
            <a:pPr marL="171450" indent="-171450" eaLnBrk="1" fontAlgn="auto" hangingPunct="1">
              <a:spcBef>
                <a:spcPts val="0"/>
              </a:spcBef>
              <a:spcAft>
                <a:spcPts val="0"/>
              </a:spcAft>
              <a:buFont typeface="Arial" panose="020B0604020202020204" pitchFamily="34" charset="0"/>
              <a:buChar char="•"/>
              <a:defRPr/>
            </a:pPr>
            <a:r>
              <a:rPr lang="en-US" sz="1050" err="1">
                <a:solidFill>
                  <a:srgbClr val="000000"/>
                </a:solidFill>
                <a:latin typeface="Calibri" panose="020F0502020204030204"/>
              </a:rPr>
              <a:t>Weeki</a:t>
            </a:r>
            <a:r>
              <a:rPr lang="en-US" sz="1050">
                <a:solidFill>
                  <a:srgbClr val="000000"/>
                </a:solidFill>
                <a:latin typeface="Calibri" panose="020F0502020204030204"/>
              </a:rPr>
              <a:t> </a:t>
            </a:r>
            <a:r>
              <a:rPr lang="en-US" sz="1050" err="1">
                <a:solidFill>
                  <a:srgbClr val="000000"/>
                </a:solidFill>
                <a:latin typeface="Calibri" panose="020F0502020204030204"/>
              </a:rPr>
              <a:t>Wachee</a:t>
            </a:r>
            <a:endParaRPr lang="en-US" sz="1050">
              <a:solidFill>
                <a:srgbClr val="000000"/>
              </a:solidFill>
              <a:latin typeface="Calibri" panose="020F0502020204030204"/>
            </a:endParaRP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Crystal River/Kings Bay</a:t>
            </a:r>
          </a:p>
        </p:txBody>
      </p:sp>
      <p:sp>
        <p:nvSpPr>
          <p:cNvPr id="5" name="TextBox 4">
            <a:extLst>
              <a:ext uri="{FF2B5EF4-FFF2-40B4-BE49-F238E27FC236}">
                <a16:creationId xmlns:a16="http://schemas.microsoft.com/office/drawing/2014/main" id="{90C04531-39B3-41EB-AD19-B803C8BA8DCD}"/>
              </a:ext>
            </a:extLst>
          </p:cNvPr>
          <p:cNvSpPr txBox="1"/>
          <p:nvPr/>
        </p:nvSpPr>
        <p:spPr>
          <a:xfrm>
            <a:off x="1722438" y="4081463"/>
            <a:ext cx="1249362" cy="738187"/>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Jackson Blue</a:t>
            </a:r>
          </a:p>
          <a:p>
            <a:pPr marL="171450" indent="-171450" eaLnBrk="1" fontAlgn="auto" hangingPunct="1">
              <a:spcBef>
                <a:spcPts val="0"/>
              </a:spcBef>
              <a:spcAft>
                <a:spcPts val="0"/>
              </a:spcAft>
              <a:buFont typeface="Arial" panose="020B0604020202020204" pitchFamily="34" charset="0"/>
              <a:buChar char="•"/>
              <a:defRPr/>
            </a:pPr>
            <a:r>
              <a:rPr lang="en-US" sz="1050" err="1">
                <a:solidFill>
                  <a:srgbClr val="000000"/>
                </a:solidFill>
                <a:latin typeface="Calibri" panose="020F0502020204030204"/>
              </a:rPr>
              <a:t>Wacissa</a:t>
            </a:r>
            <a:r>
              <a:rPr lang="en-US" sz="1050">
                <a:solidFill>
                  <a:srgbClr val="000000"/>
                </a:solidFill>
                <a:latin typeface="Calibri" panose="020F0502020204030204"/>
              </a:rPr>
              <a:t> River and </a:t>
            </a:r>
            <a:r>
              <a:rPr lang="en-US" sz="1050" err="1">
                <a:solidFill>
                  <a:srgbClr val="000000"/>
                </a:solidFill>
                <a:latin typeface="Calibri" panose="020F0502020204030204"/>
              </a:rPr>
              <a:t>Wacissa</a:t>
            </a:r>
            <a:r>
              <a:rPr lang="en-US" sz="1050">
                <a:solidFill>
                  <a:srgbClr val="000000"/>
                </a:solidFill>
                <a:latin typeface="Calibri" panose="020F0502020204030204"/>
              </a:rPr>
              <a:t> Springs Group</a:t>
            </a:r>
          </a:p>
        </p:txBody>
      </p:sp>
      <p:sp>
        <p:nvSpPr>
          <p:cNvPr id="6" name="TextBox 5">
            <a:extLst>
              <a:ext uri="{FF2B5EF4-FFF2-40B4-BE49-F238E27FC236}">
                <a16:creationId xmlns:a16="http://schemas.microsoft.com/office/drawing/2014/main" id="{BE91BAEE-78FB-4E79-AA9E-E98541867B2E}"/>
              </a:ext>
            </a:extLst>
          </p:cNvPr>
          <p:cNvSpPr txBox="1"/>
          <p:nvPr/>
        </p:nvSpPr>
        <p:spPr>
          <a:xfrm>
            <a:off x="2967038" y="4081463"/>
            <a:ext cx="1250950" cy="1062037"/>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Silver Springs and Rainbow Spring</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Upper Ocklawaha</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Orange Creek</a:t>
            </a:r>
          </a:p>
        </p:txBody>
      </p:sp>
      <p:sp>
        <p:nvSpPr>
          <p:cNvPr id="7" name="TextBox 6">
            <a:extLst>
              <a:ext uri="{FF2B5EF4-FFF2-40B4-BE49-F238E27FC236}">
                <a16:creationId xmlns:a16="http://schemas.microsoft.com/office/drawing/2014/main" id="{315DB971-7022-49B1-ABEA-7F52710D77C1}"/>
              </a:ext>
            </a:extLst>
          </p:cNvPr>
          <p:cNvSpPr txBox="1"/>
          <p:nvPr/>
        </p:nvSpPr>
        <p:spPr>
          <a:xfrm>
            <a:off x="6742113" y="4086225"/>
            <a:ext cx="1249362" cy="1062038"/>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Banana River Lagoon</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North Indian River Lagoon</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Central Indian River Lagoon</a:t>
            </a:r>
          </a:p>
        </p:txBody>
      </p:sp>
      <p:sp>
        <p:nvSpPr>
          <p:cNvPr id="9" name="TextBox 8">
            <a:extLst>
              <a:ext uri="{FF2B5EF4-FFF2-40B4-BE49-F238E27FC236}">
                <a16:creationId xmlns:a16="http://schemas.microsoft.com/office/drawing/2014/main" id="{242D01A8-A17E-4CCD-9EFE-812206F5986B}"/>
              </a:ext>
            </a:extLst>
          </p:cNvPr>
          <p:cNvSpPr txBox="1"/>
          <p:nvPr/>
        </p:nvSpPr>
        <p:spPr>
          <a:xfrm>
            <a:off x="7997825" y="4090988"/>
            <a:ext cx="1270000" cy="900112"/>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Caloosahatchee River and Estuary</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St. Lucie River and Estuary</a:t>
            </a:r>
          </a:p>
        </p:txBody>
      </p:sp>
      <p:sp>
        <p:nvSpPr>
          <p:cNvPr id="10" name="TextBox 9">
            <a:extLst>
              <a:ext uri="{FF2B5EF4-FFF2-40B4-BE49-F238E27FC236}">
                <a16:creationId xmlns:a16="http://schemas.microsoft.com/office/drawing/2014/main" id="{60AE300B-B882-42D1-A990-0D64014F8B41}"/>
              </a:ext>
            </a:extLst>
          </p:cNvPr>
          <p:cNvSpPr txBox="1"/>
          <p:nvPr/>
        </p:nvSpPr>
        <p:spPr>
          <a:xfrm>
            <a:off x="9251950" y="4081463"/>
            <a:ext cx="1352550" cy="1223962"/>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Everglades West Coast</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Lakes Harney, Monroe, Middle St. Johns River and Smith Canal</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Lake </a:t>
            </a:r>
            <a:r>
              <a:rPr lang="en-US" sz="1050" err="1">
                <a:solidFill>
                  <a:srgbClr val="000000"/>
                </a:solidFill>
                <a:latin typeface="Calibri" panose="020F0502020204030204"/>
              </a:rPr>
              <a:t>Jesup</a:t>
            </a:r>
            <a:endParaRPr lang="en-US" sz="1050">
              <a:solidFill>
                <a:srgbClr val="000000"/>
              </a:solidFill>
              <a:latin typeface="Calibri" panose="020F0502020204030204"/>
            </a:endParaRPr>
          </a:p>
        </p:txBody>
      </p:sp>
      <p:sp>
        <p:nvSpPr>
          <p:cNvPr id="11" name="TextBox 10">
            <a:extLst>
              <a:ext uri="{FF2B5EF4-FFF2-40B4-BE49-F238E27FC236}">
                <a16:creationId xmlns:a16="http://schemas.microsoft.com/office/drawing/2014/main" id="{BDB40355-C778-4F15-8181-64AB562687AA}"/>
              </a:ext>
            </a:extLst>
          </p:cNvPr>
          <p:cNvSpPr txBox="1"/>
          <p:nvPr/>
        </p:nvSpPr>
        <p:spPr>
          <a:xfrm>
            <a:off x="4246563" y="4081463"/>
            <a:ext cx="1250950" cy="1223962"/>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Alafia River</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Bayou Chico</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Hillsborough River</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Lower St. Johns River Tributaries</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Manatee River</a:t>
            </a:r>
          </a:p>
        </p:txBody>
      </p:sp>
      <p:sp>
        <p:nvSpPr>
          <p:cNvPr id="12" name="TextBox 11">
            <a:extLst>
              <a:ext uri="{FF2B5EF4-FFF2-40B4-BE49-F238E27FC236}">
                <a16:creationId xmlns:a16="http://schemas.microsoft.com/office/drawing/2014/main" id="{C8FFE447-17AD-42E6-A6F2-F501A4AF6B79}"/>
              </a:ext>
            </a:extLst>
          </p:cNvPr>
          <p:cNvSpPr txBox="1"/>
          <p:nvPr/>
        </p:nvSpPr>
        <p:spPr>
          <a:xfrm>
            <a:off x="9667875" y="2824163"/>
            <a:ext cx="1516063" cy="261937"/>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Lake Okeechobee</a:t>
            </a:r>
          </a:p>
        </p:txBody>
      </p:sp>
      <p:sp>
        <p:nvSpPr>
          <p:cNvPr id="13" name="TextBox 12">
            <a:extLst>
              <a:ext uri="{FF2B5EF4-FFF2-40B4-BE49-F238E27FC236}">
                <a16:creationId xmlns:a16="http://schemas.microsoft.com/office/drawing/2014/main" id="{5AC3CFE6-0ADD-477F-9E0E-94DB25A2235D}"/>
              </a:ext>
            </a:extLst>
          </p:cNvPr>
          <p:cNvSpPr txBox="1"/>
          <p:nvPr/>
        </p:nvSpPr>
        <p:spPr>
          <a:xfrm>
            <a:off x="3789363" y="1679575"/>
            <a:ext cx="2165350" cy="739775"/>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DeLeon Spring</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Gemini Springs</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Long Branch</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Lower St. Johns River Main Stem</a:t>
            </a:r>
          </a:p>
        </p:txBody>
      </p:sp>
      <p:sp>
        <p:nvSpPr>
          <p:cNvPr id="15" name="TextBox 14">
            <a:extLst>
              <a:ext uri="{FF2B5EF4-FFF2-40B4-BE49-F238E27FC236}">
                <a16:creationId xmlns:a16="http://schemas.microsoft.com/office/drawing/2014/main" id="{FC0197F1-305B-4664-88E6-2CBC15855880}"/>
              </a:ext>
            </a:extLst>
          </p:cNvPr>
          <p:cNvSpPr txBox="1"/>
          <p:nvPr/>
        </p:nvSpPr>
        <p:spPr>
          <a:xfrm>
            <a:off x="6926263" y="1679575"/>
            <a:ext cx="3825875" cy="739775"/>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Upper Wakulla River and Wakulla Springs</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Volusia Blue Spring</a:t>
            </a:r>
          </a:p>
          <a:p>
            <a:pPr marL="171450" indent="-171450" eaLnBrk="1" fontAlgn="auto" hangingPunct="1">
              <a:spcBef>
                <a:spcPts val="0"/>
              </a:spcBef>
              <a:spcAft>
                <a:spcPts val="0"/>
              </a:spcAft>
              <a:buFont typeface="Arial" panose="020B0604020202020204" pitchFamily="34" charset="0"/>
              <a:buChar char="•"/>
              <a:defRPr/>
            </a:pPr>
            <a:r>
              <a:rPr lang="en-US" sz="1050" err="1">
                <a:solidFill>
                  <a:srgbClr val="000000"/>
                </a:solidFill>
                <a:latin typeface="Calibri" panose="020F0502020204030204"/>
              </a:rPr>
              <a:t>Wekiwa</a:t>
            </a:r>
            <a:r>
              <a:rPr lang="en-US" sz="1050">
                <a:solidFill>
                  <a:srgbClr val="000000"/>
                </a:solidFill>
                <a:latin typeface="Calibri" panose="020F0502020204030204"/>
              </a:rPr>
              <a:t> and Rock Springs</a:t>
            </a:r>
          </a:p>
          <a:p>
            <a:pPr marL="171450" indent="-171450" eaLnBrk="1" fontAlgn="auto" hangingPunct="1">
              <a:spcBef>
                <a:spcPts val="0"/>
              </a:spcBef>
              <a:spcAft>
                <a:spcPts val="0"/>
              </a:spcAft>
              <a:buFont typeface="Arial" panose="020B0604020202020204" pitchFamily="34" charset="0"/>
              <a:buChar char="•"/>
              <a:defRPr/>
            </a:pPr>
            <a:r>
              <a:rPr lang="en-US" sz="1050">
                <a:solidFill>
                  <a:srgbClr val="000000"/>
                </a:solidFill>
                <a:latin typeface="Calibri" panose="020F0502020204030204"/>
              </a:rPr>
              <a:t>Wekiva River, Rock Springs Run, and Little Wekiva Canal</a:t>
            </a:r>
          </a:p>
        </p:txBody>
      </p:sp>
      <p:sp>
        <p:nvSpPr>
          <p:cNvPr id="14" name="TextBox 13">
            <a:extLst>
              <a:ext uri="{FF2B5EF4-FFF2-40B4-BE49-F238E27FC236}">
                <a16:creationId xmlns:a16="http://schemas.microsoft.com/office/drawing/2014/main" id="{3E84A800-5233-4B31-8089-A76CDFFDC9AA}"/>
              </a:ext>
            </a:extLst>
          </p:cNvPr>
          <p:cNvSpPr txBox="1"/>
          <p:nvPr/>
        </p:nvSpPr>
        <p:spPr>
          <a:xfrm>
            <a:off x="10507663" y="4090988"/>
            <a:ext cx="1352550" cy="1222375"/>
          </a:xfrm>
          <a:prstGeom prst="rect">
            <a:avLst/>
          </a:prstGeom>
          <a:noFill/>
        </p:spPr>
        <p:txBody>
          <a:bodyPr>
            <a:spAutoFit/>
          </a:bodyPr>
          <a:lstStyle/>
          <a:p>
            <a:pPr marL="171450" indent="-171450" eaLnBrk="1" fontAlgn="auto" hangingPunct="1">
              <a:spcBef>
                <a:spcPts val="0"/>
              </a:spcBef>
              <a:spcAft>
                <a:spcPts val="0"/>
              </a:spcAft>
              <a:buFont typeface="Arial" panose="020B0604020202020204" pitchFamily="34" charset="0"/>
              <a:buChar char="•"/>
              <a:defRPr/>
            </a:pPr>
            <a:r>
              <a:rPr lang="en-US" sz="1050" dirty="0">
                <a:solidFill>
                  <a:srgbClr val="000000"/>
                </a:solidFill>
                <a:latin typeface="Calibri" panose="020F0502020204030204"/>
              </a:rPr>
              <a:t>Florida Stormwater, Erosion, and Sedimentation Control Inspector (FSESCI) Program</a:t>
            </a:r>
          </a:p>
          <a:p>
            <a:pPr marL="171450" indent="-171450" eaLnBrk="1" fontAlgn="auto" hangingPunct="1">
              <a:spcBef>
                <a:spcPts val="0"/>
              </a:spcBef>
              <a:spcAft>
                <a:spcPts val="0"/>
              </a:spcAft>
              <a:buFont typeface="Arial" panose="020B0604020202020204" pitchFamily="34" charset="0"/>
              <a:buChar char="•"/>
              <a:defRPr/>
            </a:pPr>
            <a:endParaRPr lang="en-US" sz="1050" dirty="0">
              <a:solidFill>
                <a:srgbClr val="000000"/>
              </a:solidFill>
              <a:latin typeface="Calibri" panose="020F0502020204030204"/>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302846-F7C8-4884-BBC3-EBB0D5BF71A7}"/>
              </a:ext>
            </a:extLst>
          </p:cNvPr>
          <p:cNvSpPr/>
          <p:nvPr/>
        </p:nvSpPr>
        <p:spPr>
          <a:xfrm>
            <a:off x="7129047" y="1591003"/>
            <a:ext cx="4875772" cy="4461366"/>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1E53ED9-1275-EB40-AFAF-F0F0B8EBA35F}"/>
              </a:ext>
            </a:extLst>
          </p:cNvPr>
          <p:cNvSpPr txBox="1"/>
          <p:nvPr/>
        </p:nvSpPr>
        <p:spPr>
          <a:xfrm>
            <a:off x="1604865" y="195943"/>
            <a:ext cx="10420699" cy="944682"/>
          </a:xfrm>
          <a:prstGeom prst="rect">
            <a:avLst/>
          </a:prstGeom>
          <a:noFill/>
        </p:spPr>
        <p:txBody>
          <a:bodyPr wrap="square" rtlCol="0">
            <a:spAutoFit/>
          </a:bodyPr>
          <a:lstStyle/>
          <a:p>
            <a:pPr>
              <a:lnSpc>
                <a:spcPts val="3000"/>
              </a:lnSpc>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Enhanced Protections For</a:t>
            </a:r>
          </a:p>
          <a:p>
            <a:pPr>
              <a:lnSpc>
                <a:spcPts val="3000"/>
              </a:lnSpc>
              <a:spcAft>
                <a:spcPts val="600"/>
              </a:spcAft>
            </a:pPr>
            <a:r>
              <a:rPr lang="en-US" sz="3500" b="1" dirty="0">
                <a:solidFill>
                  <a:schemeClr val="bg1"/>
                </a:solidFill>
                <a:latin typeface="Arial" panose="020B0604020202020204" pitchFamily="34" charset="0"/>
                <a:ea typeface="Verdana" panose="020B0604030504040204" pitchFamily="34" charset="0"/>
                <a:cs typeface="Arial" panose="020B0604020202020204" pitchFamily="34" charset="0"/>
              </a:rPr>
              <a:t>Outstanding Florida Springs</a:t>
            </a:r>
          </a:p>
        </p:txBody>
      </p:sp>
      <p:sp>
        <p:nvSpPr>
          <p:cNvPr id="6" name="Rectangle 5">
            <a:extLst>
              <a:ext uri="{FF2B5EF4-FFF2-40B4-BE49-F238E27FC236}">
                <a16:creationId xmlns:a16="http://schemas.microsoft.com/office/drawing/2014/main" id="{F524F22D-EE29-7648-A667-BDA11D9112D3}"/>
              </a:ext>
            </a:extLst>
          </p:cNvPr>
          <p:cNvSpPr/>
          <p:nvPr/>
        </p:nvSpPr>
        <p:spPr>
          <a:xfrm>
            <a:off x="422267" y="1591003"/>
            <a:ext cx="6632430" cy="4909036"/>
          </a:xfrm>
          <a:prstGeom prst="rect">
            <a:avLst/>
          </a:prstGeom>
        </p:spPr>
        <p:txBody>
          <a:bodyPr wrap="square" lIns="91440" tIns="45720" rIns="91440" bIns="45720" anchor="t">
            <a:spAutoFit/>
          </a:bodyPr>
          <a:lstStyle/>
          <a:p>
            <a:r>
              <a:rPr lang="en-US" b="1" dirty="0">
                <a:solidFill>
                  <a:schemeClr val="accent2">
                    <a:lumMod val="25000"/>
                  </a:schemeClr>
                </a:solidFill>
                <a:latin typeface="Arial"/>
                <a:ea typeface="Calibri"/>
                <a:cs typeface="Arial"/>
              </a:rPr>
              <a:t>Expanding current prohibitions in priority focus areas to entire Outstanding Florida Spring (OFS) BMAP areas:</a:t>
            </a:r>
            <a:endParaRPr lang="en-US" dirty="0">
              <a:solidFill>
                <a:schemeClr val="accent2">
                  <a:lumMod val="25000"/>
                </a:schemeClr>
              </a:solidFill>
              <a:latin typeface="Arial"/>
              <a:ea typeface="Calibri"/>
              <a:cs typeface="Arial"/>
            </a:endParaRPr>
          </a:p>
          <a:p>
            <a:pPr>
              <a:defRPr/>
            </a:pPr>
            <a:endParaRPr lang="en-US" b="1" dirty="0">
              <a:solidFill>
                <a:schemeClr val="accent2">
                  <a:lumMod val="25000"/>
                </a:schemeClr>
              </a:solidFill>
              <a:latin typeface="Arial"/>
              <a:ea typeface="Calibri"/>
              <a:cs typeface="Arial"/>
            </a:endParaRPr>
          </a:p>
          <a:p>
            <a:pPr marL="285750" indent="-285750">
              <a:spcAft>
                <a:spcPts val="600"/>
              </a:spcAft>
              <a:buFont typeface="Arial" panose="020B0604020202020204" pitchFamily="34" charset="0"/>
              <a:buChar char="•"/>
              <a:defRPr/>
            </a:pPr>
            <a:r>
              <a:rPr kumimoji="0" lang="en-US" b="0" i="0" u="none" strike="noStrike" kern="1200" cap="none" spc="0" normalizeH="0" baseline="0" noProof="0" dirty="0">
                <a:ln>
                  <a:noFill/>
                </a:ln>
                <a:solidFill>
                  <a:srgbClr val="000000"/>
                </a:solidFill>
                <a:effectLst/>
                <a:uLnTx/>
                <a:uFillTx/>
                <a:latin typeface="Arial"/>
                <a:ea typeface="Calibri"/>
                <a:cs typeface="Arial"/>
              </a:rPr>
              <a:t>New conventional OSTDS on lots one acre or less - Where connection to a sewer system is not available, all new OSTDS on lots one acre or less must be enhanced nutrient-reducing systems (at least 65% nitrogen reduction</a:t>
            </a:r>
            <a:r>
              <a:rPr lang="en-US" dirty="0">
                <a:solidFill>
                  <a:srgbClr val="000000"/>
                </a:solidFill>
                <a:latin typeface="Arial"/>
                <a:ea typeface="Calibri"/>
                <a:cs typeface="Arial"/>
              </a:rPr>
              <a:t>).</a:t>
            </a:r>
            <a:endParaRPr lang="en-US" b="1" dirty="0">
              <a:solidFill>
                <a:srgbClr val="C7E9FA">
                  <a:lumMod val="25000"/>
                </a:srgbClr>
              </a:solidFill>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defRPr/>
            </a:pPr>
            <a:r>
              <a:rPr lang="en-US" dirty="0">
                <a:latin typeface="Arial"/>
                <a:ea typeface="Calibri"/>
                <a:cs typeface="Arial"/>
              </a:rPr>
              <a:t>New domestic wastewater disposal facilities with permitted capacities of 100,000 gallons per day or more unless they meet AWT standards.</a:t>
            </a:r>
            <a:endParaRPr lang="en-US" dirty="0">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defRPr/>
            </a:pPr>
            <a:r>
              <a:rPr lang="en-US" dirty="0">
                <a:latin typeface="Arial"/>
                <a:ea typeface="Calibri"/>
                <a:cs typeface="Arial"/>
              </a:rPr>
              <a:t>New HAZMAT disposal facilities.</a:t>
            </a:r>
            <a:endParaRPr lang="en-US" dirty="0">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defRPr/>
            </a:pPr>
            <a:r>
              <a:rPr lang="en-US" dirty="0">
                <a:latin typeface="Arial"/>
                <a:ea typeface="Calibri"/>
                <a:cs typeface="Arial"/>
              </a:rPr>
              <a:t>Land application of Class A or B biosolids not in accordance with a DEP-approved nutrient management plan.</a:t>
            </a:r>
            <a:endParaRPr lang="en-US" dirty="0">
              <a:latin typeface="Arial" panose="020B0604020202020204" pitchFamily="34" charset="0"/>
              <a:ea typeface="Calibri" panose="020F0502020204030204" pitchFamily="34" charset="0"/>
              <a:cs typeface="Arial" panose="020B0604020202020204" pitchFamily="34" charset="0"/>
            </a:endParaRPr>
          </a:p>
          <a:p>
            <a:pPr marL="285750" indent="-285750">
              <a:spcAft>
                <a:spcPts val="600"/>
              </a:spcAft>
              <a:buFont typeface="Arial" panose="020B0604020202020204" pitchFamily="34" charset="0"/>
              <a:buChar char="•"/>
              <a:defRPr/>
            </a:pPr>
            <a:r>
              <a:rPr lang="en-US" dirty="0">
                <a:latin typeface="Arial"/>
                <a:ea typeface="Calibri"/>
                <a:cs typeface="Arial"/>
              </a:rPr>
              <a:t>New agricultural operations not implementing best management practices (BMPs). </a:t>
            </a:r>
            <a:endParaRPr lang="en-US" dirty="0">
              <a:latin typeface="Arial" panose="020B0604020202020204" pitchFamily="34" charset="0"/>
              <a:ea typeface="Calibri" panose="020F0502020204030204" pitchFamily="34" charset="0"/>
              <a:cs typeface="Arial" panose="020B0604020202020204" pitchFamily="34" charset="0"/>
            </a:endParaRPr>
          </a:p>
          <a:p>
            <a:endParaRPr lang="en-US" dirty="0">
              <a:latin typeface="Arial" panose="020B0604020202020204" pitchFamily="34" charset="0"/>
              <a:ea typeface="Calibri" panose="020F0502020204030204" pitchFamily="34" charset="0"/>
              <a:cs typeface="Arial" panose="020B0604020202020204" pitchFamily="34" charset="0"/>
            </a:endParaRPr>
          </a:p>
        </p:txBody>
      </p:sp>
      <p:pic>
        <p:nvPicPr>
          <p:cNvPr id="2" name="Picture 3" descr="image">
            <a:extLst>
              <a:ext uri="{FF2B5EF4-FFF2-40B4-BE49-F238E27FC236}">
                <a16:creationId xmlns:a16="http://schemas.microsoft.com/office/drawing/2014/main" id="{45722534-76C3-2EA4-F1A2-45CC5E3AC980}"/>
              </a:ext>
            </a:extLst>
          </p:cNvPr>
          <p:cNvPicPr>
            <a:picLocks noChangeAspect="1"/>
          </p:cNvPicPr>
          <p:nvPr/>
        </p:nvPicPr>
        <p:blipFill rotWithShape="1">
          <a:blip r:embed="rId3"/>
          <a:srcRect l="16872" r="16461" b="-1684"/>
          <a:stretch/>
        </p:blipFill>
        <p:spPr>
          <a:xfrm>
            <a:off x="7294160" y="1711972"/>
            <a:ext cx="4545545" cy="4219427"/>
          </a:xfrm>
          <a:prstGeom prst="rect">
            <a:avLst/>
          </a:prstGeom>
        </p:spPr>
      </p:pic>
    </p:spTree>
    <p:extLst>
      <p:ext uri="{BB962C8B-B14F-4D97-AF65-F5344CB8AC3E}">
        <p14:creationId xmlns:p14="http://schemas.microsoft.com/office/powerpoint/2010/main" val="24410614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body of water surrounded by trees&#10;&#10;Description automatically generated with medium confidence">
            <a:extLst>
              <a:ext uri="{FF2B5EF4-FFF2-40B4-BE49-F238E27FC236}">
                <a16:creationId xmlns:a16="http://schemas.microsoft.com/office/drawing/2014/main" id="{1CC4B1EE-B15A-8F48-8E6F-6D2A48232F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12192000" cy="6857999"/>
          </a:xfrm>
          <a:prstGeom prst="rect">
            <a:avLst/>
          </a:prstGeom>
        </p:spPr>
      </p:pic>
      <p:pic>
        <p:nvPicPr>
          <p:cNvPr id="9" name="Picture 8" descr="Florida Department of Environmental Protection Logo">
            <a:extLst>
              <a:ext uri="{FF2B5EF4-FFF2-40B4-BE49-F238E27FC236}">
                <a16:creationId xmlns:a16="http://schemas.microsoft.com/office/drawing/2014/main" id="{E9D1D223-4680-F04C-9547-D1CF7F89DAED}"/>
              </a:ext>
            </a:extLst>
          </p:cNvPr>
          <p:cNvPicPr>
            <a:picLocks noChangeAspect="1"/>
          </p:cNvPicPr>
          <p:nvPr/>
        </p:nvPicPr>
        <p:blipFill>
          <a:blip r:embed="rId4"/>
          <a:stretch>
            <a:fillRect/>
          </a:stretch>
        </p:blipFill>
        <p:spPr>
          <a:xfrm>
            <a:off x="203568" y="93439"/>
            <a:ext cx="1062435" cy="1062435"/>
          </a:xfrm>
          <a:prstGeom prst="rect">
            <a:avLst/>
          </a:prstGeom>
        </p:spPr>
      </p:pic>
      <p:sp>
        <p:nvSpPr>
          <p:cNvPr id="2" name="TextBox 1">
            <a:extLst>
              <a:ext uri="{FF2B5EF4-FFF2-40B4-BE49-F238E27FC236}">
                <a16:creationId xmlns:a16="http://schemas.microsoft.com/office/drawing/2014/main" id="{7C050494-33CB-4CBF-B747-FA90DC9BAAFF}"/>
              </a:ext>
            </a:extLst>
          </p:cNvPr>
          <p:cNvSpPr txBox="1"/>
          <p:nvPr/>
        </p:nvSpPr>
        <p:spPr>
          <a:xfrm>
            <a:off x="1771650" y="2343150"/>
            <a:ext cx="7955280" cy="3354765"/>
          </a:xfrm>
          <a:prstGeom prst="rect">
            <a:avLst/>
          </a:prstGeom>
          <a:solidFill>
            <a:schemeClr val="accent1">
              <a:lumMod val="75000"/>
              <a:alpha val="69804"/>
            </a:schemeClr>
          </a:solidFill>
        </p:spPr>
        <p:txBody>
          <a:bodyPr wrap="square" rtlCol="0">
            <a:spAutoFit/>
          </a:body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3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THANK YOU</a:t>
            </a: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Jessica Fetgatter</a:t>
            </a: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en-US" altLang="en-US" dirty="0">
                <a:solidFill>
                  <a:prstClr val="white"/>
                </a:solidFill>
                <a:latin typeface="Arial" panose="020B0604020202020204" pitchFamily="34" charset="0"/>
                <a:cs typeface="Arial" panose="020B0604020202020204" pitchFamily="34" charset="0"/>
              </a:rPr>
              <a:t>Florida Department of Environmental Protection</a:t>
            </a:r>
            <a:endPar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lang="en-US" altLang="en-US" dirty="0">
                <a:solidFill>
                  <a:prstClr val="white"/>
                </a:solidFill>
                <a:latin typeface="Arial" panose="020B0604020202020204" pitchFamily="34" charset="0"/>
                <a:cs typeface="Arial" panose="020B0604020202020204" pitchFamily="34" charset="0"/>
              </a:rPr>
              <a:t>Division of Environmental Assessment and Restoration</a:t>
            </a:r>
            <a:endPar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Upper Ocklawaha BMAP Coordinator</a:t>
            </a: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lang="en-US" altLang="en-US" dirty="0">
              <a:solidFill>
                <a:prstClr val="white"/>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Contact Information:</a:t>
            </a: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850-245-8107</a:t>
            </a:r>
          </a:p>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Jessica.Fetgatter@FloridaDEP.gov</a:t>
            </a:r>
          </a:p>
        </p:txBody>
      </p:sp>
    </p:spTree>
    <p:extLst>
      <p:ext uri="{BB962C8B-B14F-4D97-AF65-F5344CB8AC3E}">
        <p14:creationId xmlns:p14="http://schemas.microsoft.com/office/powerpoint/2010/main" val="40893809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4" descr="10wide_CLR_N_clearbg.tif">
            <a:extLst>
              <a:ext uri="{FF2B5EF4-FFF2-40B4-BE49-F238E27FC236}">
                <a16:creationId xmlns:a16="http://schemas.microsoft.com/office/drawing/2014/main" id="{A7200282-8066-404B-8ED3-D6C3ED64ACB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63"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5">
            <a:extLst>
              <a:ext uri="{FF2B5EF4-FFF2-40B4-BE49-F238E27FC236}">
                <a16:creationId xmlns:a16="http://schemas.microsoft.com/office/drawing/2014/main" id="{89277BB1-487B-4DF1-84DC-3569FAE1AE69}"/>
              </a:ext>
            </a:extLst>
          </p:cNvPr>
          <p:cNvSpPr txBox="1">
            <a:spLocks noChangeArrowheads="1"/>
          </p:cNvSpPr>
          <p:nvPr/>
        </p:nvSpPr>
        <p:spPr bwMode="auto">
          <a:xfrm>
            <a:off x="1546225" y="1476376"/>
            <a:ext cx="9144000"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1" u="none" strike="noStrike" kern="1200" cap="none" spc="0" normalizeH="0" baseline="0" noProof="0" dirty="0">
                <a:ln>
                  <a:noFill/>
                </a:ln>
                <a:solidFill>
                  <a:srgbClr val="1E4576"/>
                </a:solidFill>
                <a:effectLst/>
                <a:uLnTx/>
                <a:uFillTx/>
                <a:latin typeface="Calibri" panose="020F0502020204030204" pitchFamily="34" charset="0"/>
                <a:ea typeface="+mn-ea"/>
                <a:cs typeface="+mn-cs"/>
              </a:rPr>
              <a:t>Orange Creek BMAP</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400" b="1" i="1" u="none" strike="noStrike" kern="1200" cap="none" spc="0" normalizeH="0" baseline="0" noProof="0" dirty="0">
                <a:ln>
                  <a:noFill/>
                </a:ln>
                <a:solidFill>
                  <a:srgbClr val="1E4576"/>
                </a:solidFill>
                <a:effectLst/>
                <a:uLnTx/>
                <a:uFillTx/>
                <a:latin typeface="Calibri" panose="020F0502020204030204" pitchFamily="34" charset="0"/>
                <a:ea typeface="+mn-ea"/>
                <a:cs typeface="+mn-cs"/>
              </a:rPr>
              <a:t>Annual Meeting</a:t>
            </a:r>
            <a:endParaRPr kumimoji="0" lang="en-US" altLang="en-US" sz="4400" b="0" i="1" u="none" strike="noStrike" kern="1200" cap="none" spc="0" normalizeH="0" baseline="0" noProof="0" dirty="0">
              <a:ln>
                <a:noFill/>
              </a:ln>
              <a:solidFill>
                <a:srgbClr val="00437A"/>
              </a:solidFill>
              <a:effectLst/>
              <a:uLnTx/>
              <a:uFillTx/>
              <a:latin typeface="Calibri" panose="020F0502020204030204" pitchFamily="34" charset="0"/>
              <a:ea typeface="+mn-ea"/>
              <a:cs typeface="+mn-cs"/>
            </a:endParaRPr>
          </a:p>
        </p:txBody>
      </p:sp>
      <p:sp>
        <p:nvSpPr>
          <p:cNvPr id="4" name="Rectangle 3">
            <a:extLst>
              <a:ext uri="{FF2B5EF4-FFF2-40B4-BE49-F238E27FC236}">
                <a16:creationId xmlns:a16="http://schemas.microsoft.com/office/drawing/2014/main" id="{9417FF9C-5401-40F1-90D1-76D8DA90C00C}"/>
              </a:ext>
            </a:extLst>
          </p:cNvPr>
          <p:cNvSpPr/>
          <p:nvPr/>
        </p:nvSpPr>
        <p:spPr>
          <a:xfrm>
            <a:off x="0" y="0"/>
            <a:ext cx="12192000" cy="291166"/>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101" name="TextBox 14">
            <a:extLst>
              <a:ext uri="{FF2B5EF4-FFF2-40B4-BE49-F238E27FC236}">
                <a16:creationId xmlns:a16="http://schemas.microsoft.com/office/drawing/2014/main" id="{0007D00B-CD6C-4BC6-A99C-9100484C15F3}"/>
              </a:ext>
            </a:extLst>
          </p:cNvPr>
          <p:cNvSpPr txBox="1">
            <a:spLocks noChangeArrowheads="1"/>
          </p:cNvSpPr>
          <p:nvPr/>
        </p:nvSpPr>
        <p:spPr bwMode="auto">
          <a:xfrm>
            <a:off x="2324100" y="3581401"/>
            <a:ext cx="7543800" cy="298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June 27, 2023</a:t>
            </a:r>
            <a:endParaRPr kumimoji="0" lang="en-US" altLang="en-US" sz="2400" b="1" i="0" u="none" strike="noStrike" kern="1200" cap="none" spc="0" normalizeH="0" baseline="0" noProof="0" dirty="0">
              <a:ln>
                <a:noFill/>
              </a:ln>
              <a:solidFill>
                <a:srgbClr val="FF000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endPar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Cori Hermle</a:t>
            </a:r>
          </a:p>
          <a:p>
            <a:pPr marL="0" marR="0" lvl="0" indent="0" algn="ctr" defTabSz="914400" rtl="0" eaLnBrk="1" fontAlgn="auto" latinLnBrk="0" hangingPunct="1">
              <a:lnSpc>
                <a:spcPct val="100000"/>
              </a:lnSpc>
              <a:spcBef>
                <a:spcPct val="0"/>
              </a:spcBef>
              <a:spcAft>
                <a:spcPts val="60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Florida Department of Agriculture and Consumer Services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Office of Agricultural Water Policy</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2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
        <p:nvSpPr>
          <p:cNvPr id="2" name="Slide Number Placeholder 1">
            <a:extLst>
              <a:ext uri="{FF2B5EF4-FFF2-40B4-BE49-F238E27FC236}">
                <a16:creationId xmlns:a16="http://schemas.microsoft.com/office/drawing/2014/main" id="{DF442795-7C5F-A940-9067-7FA1C29C76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2052934" y="391405"/>
            <a:ext cx="8081068" cy="898746"/>
          </a:xfrm>
        </p:spPr>
        <p:txBody>
          <a:bodyPr>
            <a:normAutofit/>
          </a:bodyPr>
          <a:lstStyle/>
          <a:p>
            <a:r>
              <a:rPr lang="en-US" sz="3600" b="1" dirty="0">
                <a:latin typeface="Calibri" panose="020F0502020204030204" pitchFamily="34" charset="0"/>
                <a:cs typeface="Calibri" panose="020F0502020204030204" pitchFamily="34" charset="0"/>
              </a:rPr>
              <a:t>Overview</a:t>
            </a:r>
          </a:p>
        </p:txBody>
      </p:sp>
      <p:sp>
        <p:nvSpPr>
          <p:cNvPr id="3" name="Subtitle 2">
            <a:extLst>
              <a:ext uri="{FF2B5EF4-FFF2-40B4-BE49-F238E27FC236}">
                <a16:creationId xmlns:a16="http://schemas.microsoft.com/office/drawing/2014/main" id="{EBAF1CFC-6B50-4CD6-9D83-36751C4604B6}"/>
              </a:ext>
            </a:extLst>
          </p:cNvPr>
          <p:cNvSpPr>
            <a:spLocks noGrp="1"/>
          </p:cNvSpPr>
          <p:nvPr>
            <p:ph type="subTitle" idx="1"/>
          </p:nvPr>
        </p:nvSpPr>
        <p:spPr>
          <a:xfrm>
            <a:off x="1532494" y="1290151"/>
            <a:ext cx="9127011" cy="4142398"/>
          </a:xfrm>
        </p:spPr>
        <p:txBody>
          <a:bodyPr>
            <a:normAutofit/>
          </a:bodyPr>
          <a:lstStyle/>
          <a:p>
            <a:pPr marL="457200" indent="-457200" algn="l">
              <a:buFontTx/>
              <a:buChar char="-"/>
            </a:pPr>
            <a:r>
              <a:rPr lang="en-US" dirty="0">
                <a:solidFill>
                  <a:schemeClr val="tx1"/>
                </a:solidFill>
              </a:rPr>
              <a:t>Agricultural Best Management Practices (BMP)</a:t>
            </a:r>
          </a:p>
          <a:p>
            <a:pPr marL="457200" indent="-457200" algn="l">
              <a:buFontTx/>
              <a:buChar char="-"/>
            </a:pPr>
            <a:r>
              <a:rPr lang="en-US" dirty="0">
                <a:solidFill>
                  <a:schemeClr val="tx1"/>
                </a:solidFill>
              </a:rPr>
              <a:t>FDACS Role in BMP Implementation</a:t>
            </a:r>
          </a:p>
          <a:p>
            <a:pPr marL="457200" indent="-457200" algn="l">
              <a:buFontTx/>
              <a:buChar char="-"/>
            </a:pPr>
            <a:r>
              <a:rPr lang="en-US" dirty="0">
                <a:solidFill>
                  <a:schemeClr val="tx1"/>
                </a:solidFill>
              </a:rPr>
              <a:t>Enrollments within the </a:t>
            </a:r>
            <a:r>
              <a:rPr lang="en-US">
                <a:solidFill>
                  <a:schemeClr val="tx1"/>
                </a:solidFill>
              </a:rPr>
              <a:t>Orange Creek Basin</a:t>
            </a:r>
            <a:endParaRPr lang="en-US" dirty="0">
              <a:solidFill>
                <a:schemeClr val="tx1"/>
              </a:solidFill>
            </a:endParaRPr>
          </a:p>
          <a:p>
            <a:pPr marL="914400" lvl="1" indent="-457200" algn="l">
              <a:buFontTx/>
              <a:buChar char="-"/>
            </a:pPr>
            <a:r>
              <a:rPr lang="en-US" dirty="0">
                <a:solidFill>
                  <a:schemeClr val="tx1"/>
                </a:solidFill>
              </a:rPr>
              <a:t>Unenrolled Agricultural Lands Classification</a:t>
            </a:r>
          </a:p>
          <a:p>
            <a:pPr marL="457200" indent="-457200" algn="l">
              <a:buFontTx/>
              <a:buChar char="-"/>
            </a:pPr>
            <a:r>
              <a:rPr lang="en-US" dirty="0">
                <a:solidFill>
                  <a:schemeClr val="tx1"/>
                </a:solidFill>
              </a:rPr>
              <a:t>BMP Implementation Verification (IVs)</a:t>
            </a:r>
          </a:p>
          <a:p>
            <a:pPr marL="457200" indent="-457200" algn="l">
              <a:buFontTx/>
              <a:buChar char="-"/>
            </a:pPr>
            <a:r>
              <a:rPr lang="en-US" dirty="0">
                <a:solidFill>
                  <a:schemeClr val="tx1"/>
                </a:solidFill>
              </a:rPr>
              <a:t>Producer Outreach</a:t>
            </a:r>
          </a:p>
          <a:p>
            <a:pPr marL="457200" indent="-457200" algn="l">
              <a:buFontTx/>
              <a:buChar char="-"/>
            </a:pPr>
            <a:r>
              <a:rPr lang="en-US" dirty="0">
                <a:solidFill>
                  <a:schemeClr val="tx1"/>
                </a:solidFill>
              </a:rPr>
              <a:t>Legislative Report</a:t>
            </a:r>
          </a:p>
          <a:p>
            <a:pPr marL="457200" indent="-457200" algn="l">
              <a:buFontTx/>
              <a:buChar char="-"/>
            </a:pPr>
            <a:endParaRPr lang="en-US" dirty="0">
              <a:solidFill>
                <a:schemeClr val="tx1"/>
              </a:solidFill>
            </a:endParaRPr>
          </a:p>
          <a:p>
            <a:pPr marL="457200" indent="-457200" algn="l">
              <a:buFont typeface="Calibri" panose="020F0502020204030204" pitchFamily="34" charset="0"/>
              <a:buChar char="⁻"/>
            </a:pPr>
            <a:endParaRPr lang="en-US" dirty="0">
              <a:solidFill>
                <a:schemeClr val="tx1"/>
              </a:solidFill>
            </a:endParaRPr>
          </a:p>
          <a:p>
            <a:pPr marL="914400" lvl="1" indent="-457200" algn="l">
              <a:buFont typeface="Calibri" panose="020F0502020204030204" pitchFamily="34" charset="0"/>
              <a:buChar char="⁻"/>
            </a:pPr>
            <a:endParaRPr lang="en-US" dirty="0">
              <a:solidFill>
                <a:schemeClr val="accent5">
                  <a:lumMod val="50000"/>
                </a:schemeClr>
              </a:solidFill>
            </a:endParaRPr>
          </a:p>
          <a:p>
            <a:pPr marL="457200" indent="-457200" algn="l">
              <a:buFont typeface="Calibri" panose="020F0502020204030204" pitchFamily="34" charset="0"/>
              <a:buChar char="⁻"/>
            </a:pPr>
            <a:endParaRPr lang="en-US" dirty="0">
              <a:solidFill>
                <a:schemeClr val="accent5">
                  <a:lumMod val="50000"/>
                </a:schemeClr>
              </a:solidFill>
            </a:endParaRPr>
          </a:p>
          <a:p>
            <a:pPr marL="457200" indent="-457200" algn="l">
              <a:buFont typeface="Calibri" panose="020F0502020204030204" pitchFamily="34" charset="0"/>
              <a:buChar char="⁻"/>
            </a:pPr>
            <a:endParaRPr lang="en-US" dirty="0">
              <a:solidFill>
                <a:schemeClr val="accent5">
                  <a:lumMod val="50000"/>
                </a:schemeClr>
              </a:solidFill>
            </a:endParaRPr>
          </a:p>
          <a:p>
            <a:pPr algn="l"/>
            <a:endParaRPr lang="en-US" dirty="0">
              <a:solidFill>
                <a:schemeClr val="accent5">
                  <a:lumMod val="50000"/>
                </a:schemeClr>
              </a:solidFill>
            </a:endParaRPr>
          </a:p>
        </p:txBody>
      </p:sp>
      <p:grpSp>
        <p:nvGrpSpPr>
          <p:cNvPr id="8" name="Group 7">
            <a:extLst>
              <a:ext uri="{FF2B5EF4-FFF2-40B4-BE49-F238E27FC236}">
                <a16:creationId xmlns:a16="http://schemas.microsoft.com/office/drawing/2014/main" id="{141285FE-BC75-4EF0-9CF5-18A42D6AD892}"/>
              </a:ext>
            </a:extLst>
          </p:cNvPr>
          <p:cNvGrpSpPr/>
          <p:nvPr/>
        </p:nvGrpSpPr>
        <p:grpSpPr>
          <a:xfrm>
            <a:off x="-5482" y="0"/>
            <a:ext cx="12201474" cy="6858002"/>
            <a:chOff x="-5482" y="0"/>
            <a:chExt cx="12201474" cy="6858002"/>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82"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a:extLst>
              <a:ext uri="{FF2B5EF4-FFF2-40B4-BE49-F238E27FC236}">
                <a16:creationId xmlns:a16="http://schemas.microsoft.com/office/drawing/2014/main" id="{2F276C9B-A737-985B-B3BC-22080BB8F7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8810354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226828" y="391405"/>
            <a:ext cx="11738344" cy="898746"/>
          </a:xfrm>
        </p:spPr>
        <p:txBody>
          <a:bodyPr>
            <a:normAutofit/>
          </a:bodyPr>
          <a:lstStyle/>
          <a:p>
            <a:r>
              <a:rPr lang="en-US" sz="3600" b="1" dirty="0">
                <a:latin typeface="Calibri" panose="020F0502020204030204" pitchFamily="34" charset="0"/>
                <a:cs typeface="Calibri" panose="020F0502020204030204" pitchFamily="34" charset="0"/>
              </a:rPr>
              <a:t>Office of Agricultural Water Policy (OAWP) Staff Update</a:t>
            </a:r>
          </a:p>
        </p:txBody>
      </p:sp>
      <p:sp>
        <p:nvSpPr>
          <p:cNvPr id="3" name="Subtitle 2">
            <a:extLst>
              <a:ext uri="{FF2B5EF4-FFF2-40B4-BE49-F238E27FC236}">
                <a16:creationId xmlns:a16="http://schemas.microsoft.com/office/drawing/2014/main" id="{EBAF1CFC-6B50-4CD6-9D83-36751C4604B6}"/>
              </a:ext>
            </a:extLst>
          </p:cNvPr>
          <p:cNvSpPr>
            <a:spLocks noGrp="1"/>
          </p:cNvSpPr>
          <p:nvPr>
            <p:ph type="subTitle" idx="1"/>
          </p:nvPr>
        </p:nvSpPr>
        <p:spPr>
          <a:xfrm>
            <a:off x="1366221" y="1290150"/>
            <a:ext cx="10216179" cy="4368371"/>
          </a:xfrm>
        </p:spPr>
        <p:txBody>
          <a:bodyPr>
            <a:normAutofit/>
          </a:bodyPr>
          <a:lstStyle/>
          <a:p>
            <a:pPr marL="457200" indent="-457200" algn="l">
              <a:buFontTx/>
              <a:buChar char="-"/>
            </a:pPr>
            <a:r>
              <a:rPr lang="en-US" b="1" dirty="0">
                <a:solidFill>
                  <a:schemeClr val="tx1"/>
                </a:solidFill>
              </a:rPr>
              <a:t>N. West Gregory; </a:t>
            </a:r>
            <a:r>
              <a:rPr lang="en-US" dirty="0">
                <a:solidFill>
                  <a:schemeClr val="tx1"/>
                </a:solidFill>
              </a:rPr>
              <a:t>Director </a:t>
            </a:r>
            <a:r>
              <a:rPr lang="en-US" sz="2000" u="sng" dirty="0">
                <a:solidFill>
                  <a:srgbClr val="0563C1"/>
                </a:solidFill>
              </a:rPr>
              <a:t>West.Gregory@fdacs.gov</a:t>
            </a:r>
          </a:p>
          <a:p>
            <a:pPr marL="457200" indent="-457200" algn="l">
              <a:buFontTx/>
              <a:buChar char="-"/>
            </a:pPr>
            <a:r>
              <a:rPr lang="en-US" b="1" dirty="0">
                <a:solidFill>
                  <a:schemeClr val="tx1"/>
                </a:solidFill>
              </a:rPr>
              <a:t>Bret Prater; </a:t>
            </a:r>
            <a:r>
              <a:rPr lang="en-US" dirty="0">
                <a:solidFill>
                  <a:schemeClr val="tx1"/>
                </a:solidFill>
              </a:rPr>
              <a:t>Asst. Director </a:t>
            </a:r>
            <a:r>
              <a:rPr lang="en-US" sz="2000" u="sng" dirty="0">
                <a:solidFill>
                  <a:srgbClr val="0563C1"/>
                </a:solidFill>
              </a:rPr>
              <a:t>Bret.Prater@fdacs.gov</a:t>
            </a:r>
          </a:p>
          <a:p>
            <a:pPr marL="457200" indent="-457200" algn="l">
              <a:buFontTx/>
              <a:buChar char="-"/>
            </a:pPr>
            <a:r>
              <a:rPr lang="en-US" b="1" dirty="0">
                <a:solidFill>
                  <a:schemeClr val="tx1"/>
                </a:solidFill>
              </a:rPr>
              <a:t>Angela Chelette; </a:t>
            </a:r>
            <a:r>
              <a:rPr lang="en-US" dirty="0">
                <a:solidFill>
                  <a:schemeClr val="tx1"/>
                </a:solidFill>
              </a:rPr>
              <a:t>Chief of Policy Planning and Coordination (PPC) Section </a:t>
            </a:r>
            <a:r>
              <a:rPr lang="en-US" sz="2000" u="sng" dirty="0">
                <a:solidFill>
                  <a:srgbClr val="0563C1"/>
                </a:solidFill>
              </a:rPr>
              <a:t>Angela.Chelette@fdacs.gov</a:t>
            </a:r>
          </a:p>
          <a:p>
            <a:pPr marL="457200" indent="-457200" algn="l">
              <a:buFontTx/>
              <a:buChar char="-"/>
            </a:pPr>
            <a:r>
              <a:rPr lang="en-US" b="1" dirty="0">
                <a:solidFill>
                  <a:schemeClr val="tx1"/>
                </a:solidFill>
              </a:rPr>
              <a:t>Yesenia Escribano; </a:t>
            </a:r>
            <a:r>
              <a:rPr lang="en-US" dirty="0">
                <a:solidFill>
                  <a:schemeClr val="tx1"/>
                </a:solidFill>
              </a:rPr>
              <a:t>Environmental Administrator-BMAPs</a:t>
            </a:r>
            <a:r>
              <a:rPr lang="en-US" b="1" dirty="0">
                <a:solidFill>
                  <a:schemeClr val="tx1"/>
                </a:solidFill>
              </a:rPr>
              <a:t> </a:t>
            </a:r>
            <a:r>
              <a:rPr lang="en-US" sz="2000" u="sng" dirty="0">
                <a:solidFill>
                  <a:srgbClr val="0563C1"/>
                </a:solidFill>
              </a:rPr>
              <a:t>Yesenia.Escribano@fdacs.gov</a:t>
            </a:r>
          </a:p>
          <a:p>
            <a:pPr marL="457200" indent="-457200" algn="l">
              <a:buFontTx/>
              <a:buChar char="-"/>
            </a:pPr>
            <a:r>
              <a:rPr lang="en-US" b="1" dirty="0">
                <a:solidFill>
                  <a:schemeClr val="tx1"/>
                </a:solidFill>
              </a:rPr>
              <a:t>Cori Hermle; </a:t>
            </a:r>
            <a:r>
              <a:rPr lang="en-US" dirty="0">
                <a:solidFill>
                  <a:schemeClr val="tx1"/>
                </a:solidFill>
              </a:rPr>
              <a:t>Environmental Consultant, SJRWMD liaison </a:t>
            </a:r>
            <a:r>
              <a:rPr lang="en-US" sz="2000" dirty="0">
                <a:solidFill>
                  <a:srgbClr val="0563C1"/>
                </a:solidFill>
                <a:hlinkClick r:id="rId3">
                  <a:extLst>
                    <a:ext uri="{A12FA001-AC4F-418D-AE19-62706E023703}">
                      <ahyp:hlinkClr xmlns:ahyp="http://schemas.microsoft.com/office/drawing/2018/hyperlinkcolor" val="tx"/>
                    </a:ext>
                  </a:extLst>
                </a:hlinkClick>
              </a:rPr>
              <a:t>Cori.Hermle@fdacs.gov</a:t>
            </a:r>
            <a:endParaRPr lang="en-US" sz="2000" dirty="0">
              <a:solidFill>
                <a:srgbClr val="0563C1"/>
              </a:solidFill>
            </a:endParaRPr>
          </a:p>
          <a:p>
            <a:pPr marL="457200" indent="-457200" algn="l">
              <a:buFontTx/>
              <a:buChar char="-"/>
            </a:pPr>
            <a:endParaRPr lang="en-US" dirty="0">
              <a:solidFill>
                <a:schemeClr val="accent5">
                  <a:lumMod val="50000"/>
                </a:schemeClr>
              </a:solidFill>
            </a:endParaRPr>
          </a:p>
        </p:txBody>
      </p:sp>
      <p:grpSp>
        <p:nvGrpSpPr>
          <p:cNvPr id="8" name="Group 7">
            <a:extLst>
              <a:ext uri="{FF2B5EF4-FFF2-40B4-BE49-F238E27FC236}">
                <a16:creationId xmlns:a16="http://schemas.microsoft.com/office/drawing/2014/main" id="{141285FE-BC75-4EF0-9CF5-18A42D6AD892}"/>
              </a:ext>
            </a:extLst>
          </p:cNvPr>
          <p:cNvGrpSpPr/>
          <p:nvPr/>
        </p:nvGrpSpPr>
        <p:grpSpPr>
          <a:xfrm>
            <a:off x="-9474" y="0"/>
            <a:ext cx="12201474" cy="6858002"/>
            <a:chOff x="-14535" y="0"/>
            <a:chExt cx="12201474" cy="6858002"/>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535"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a:extLst>
              <a:ext uri="{FF2B5EF4-FFF2-40B4-BE49-F238E27FC236}">
                <a16:creationId xmlns:a16="http://schemas.microsoft.com/office/drawing/2014/main" id="{CFB7E530-9F7B-6DC5-F2D6-BE76AB3595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8212543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2050916" y="372827"/>
            <a:ext cx="8081068" cy="898746"/>
          </a:xfrm>
        </p:spPr>
        <p:txBody>
          <a:bodyPr>
            <a:normAutofit/>
          </a:bodyPr>
          <a:lstStyle/>
          <a:p>
            <a:r>
              <a:rPr lang="en-US" sz="3600" b="1" dirty="0">
                <a:latin typeface="Calibri" panose="020F0502020204030204" pitchFamily="34" charset="0"/>
                <a:cs typeface="Calibri" panose="020F0502020204030204" pitchFamily="34" charset="0"/>
              </a:rPr>
              <a:t>Agricultural Best Management Practices</a:t>
            </a:r>
          </a:p>
        </p:txBody>
      </p:sp>
      <p:sp>
        <p:nvSpPr>
          <p:cNvPr id="3" name="Subtitle 2">
            <a:extLst>
              <a:ext uri="{FF2B5EF4-FFF2-40B4-BE49-F238E27FC236}">
                <a16:creationId xmlns:a16="http://schemas.microsoft.com/office/drawing/2014/main" id="{EBAF1CFC-6B50-4CD6-9D83-36751C4604B6}"/>
              </a:ext>
            </a:extLst>
          </p:cNvPr>
          <p:cNvSpPr>
            <a:spLocks noGrp="1"/>
          </p:cNvSpPr>
          <p:nvPr>
            <p:ph type="subTitle" idx="1"/>
          </p:nvPr>
        </p:nvSpPr>
        <p:spPr>
          <a:xfrm>
            <a:off x="1547398" y="1280626"/>
            <a:ext cx="9077608" cy="4658447"/>
          </a:xfrm>
        </p:spPr>
        <p:txBody>
          <a:bodyPr>
            <a:normAutofit/>
          </a:bodyPr>
          <a:lstStyle/>
          <a:p>
            <a:pPr marL="457200" indent="-457200" algn="l">
              <a:buFontTx/>
              <a:buChar char="-"/>
            </a:pPr>
            <a:r>
              <a:rPr lang="en-US" sz="3000" dirty="0">
                <a:solidFill>
                  <a:schemeClr val="tx1"/>
                </a:solidFill>
              </a:rPr>
              <a:t>Management strategies, tools and practices that improve water quality, conserve water, enhance soil health and protect water resources</a:t>
            </a:r>
          </a:p>
          <a:p>
            <a:pPr marL="457200" indent="-457200" algn="l">
              <a:buFontTx/>
              <a:buChar char="-"/>
            </a:pPr>
            <a:r>
              <a:rPr lang="en-US" sz="3000" dirty="0">
                <a:solidFill>
                  <a:schemeClr val="tx1"/>
                </a:solidFill>
              </a:rPr>
              <a:t>Based on the best available science and technology</a:t>
            </a:r>
          </a:p>
          <a:p>
            <a:pPr marL="914400" lvl="1" indent="-457200" algn="l">
              <a:buFontTx/>
              <a:buChar char="-"/>
            </a:pPr>
            <a:r>
              <a:rPr lang="en-US" sz="2600" dirty="0">
                <a:solidFill>
                  <a:schemeClr val="tx1"/>
                </a:solidFill>
              </a:rPr>
              <a:t>Work closely with FDEP staff</a:t>
            </a:r>
          </a:p>
          <a:p>
            <a:pPr marL="457200" indent="-457200" algn="l">
              <a:buFontTx/>
              <a:buChar char="-"/>
            </a:pPr>
            <a:r>
              <a:rPr lang="en-US" sz="3000" dirty="0">
                <a:solidFill>
                  <a:schemeClr val="tx1"/>
                </a:solidFill>
              </a:rPr>
              <a:t>Must balance production and water resource protection</a:t>
            </a:r>
            <a:endParaRPr lang="en-US" sz="3000" dirty="0">
              <a:solidFill>
                <a:schemeClr val="accent5">
                  <a:lumMod val="50000"/>
                </a:schemeClr>
              </a:solidFill>
            </a:endParaRPr>
          </a:p>
          <a:p>
            <a:pPr marL="457200" indent="-457200" algn="l">
              <a:buFont typeface="Calibri" panose="020F0502020204030204" pitchFamily="34" charset="0"/>
              <a:buChar char="⁻"/>
            </a:pPr>
            <a:endParaRPr lang="en-US" sz="3000" dirty="0">
              <a:solidFill>
                <a:schemeClr val="accent5">
                  <a:lumMod val="50000"/>
                </a:schemeClr>
              </a:solidFill>
            </a:endParaRPr>
          </a:p>
          <a:p>
            <a:pPr marL="457200" indent="-457200" algn="l">
              <a:buFont typeface="Calibri" panose="020F0502020204030204" pitchFamily="34" charset="0"/>
              <a:buChar char="⁻"/>
            </a:pPr>
            <a:endParaRPr lang="en-US" sz="3000" dirty="0">
              <a:solidFill>
                <a:schemeClr val="accent5">
                  <a:lumMod val="50000"/>
                </a:schemeClr>
              </a:solidFill>
            </a:endParaRPr>
          </a:p>
          <a:p>
            <a:pPr algn="l"/>
            <a:endParaRPr lang="en-US" sz="3000" dirty="0">
              <a:solidFill>
                <a:schemeClr val="accent5">
                  <a:lumMod val="50000"/>
                </a:schemeClr>
              </a:solidFill>
            </a:endParaRPr>
          </a:p>
        </p:txBody>
      </p:sp>
      <p:grpSp>
        <p:nvGrpSpPr>
          <p:cNvPr id="8" name="Group 7">
            <a:extLst>
              <a:ext uri="{FF2B5EF4-FFF2-40B4-BE49-F238E27FC236}">
                <a16:creationId xmlns:a16="http://schemas.microsoft.com/office/drawing/2014/main" id="{141285FE-BC75-4EF0-9CF5-18A42D6AD892}"/>
              </a:ext>
            </a:extLst>
          </p:cNvPr>
          <p:cNvGrpSpPr/>
          <p:nvPr/>
        </p:nvGrpSpPr>
        <p:grpSpPr>
          <a:xfrm>
            <a:off x="-5482" y="0"/>
            <a:ext cx="12201474" cy="6858002"/>
            <a:chOff x="-5482" y="0"/>
            <a:chExt cx="12201474" cy="6858002"/>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82"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a:extLst>
              <a:ext uri="{FF2B5EF4-FFF2-40B4-BE49-F238E27FC236}">
                <a16:creationId xmlns:a16="http://schemas.microsoft.com/office/drawing/2014/main" id="{5FBBFFFC-D706-6B02-3B59-41E1ACC0472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20665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1611517" y="372827"/>
            <a:ext cx="8971983" cy="695477"/>
          </a:xfrm>
        </p:spPr>
        <p:txBody>
          <a:bodyPr>
            <a:normAutofit fontScale="90000"/>
          </a:bodyPr>
          <a:lstStyle/>
          <a:p>
            <a:r>
              <a:rPr lang="en-US" sz="3600" b="1" dirty="0">
                <a:latin typeface="Calibri" panose="020F0502020204030204" pitchFamily="34" charset="0"/>
                <a:cs typeface="Calibri" panose="020F0502020204030204" pitchFamily="34" charset="0"/>
              </a:rPr>
              <a:t>Benefits of Agricultural Best Management Practices</a:t>
            </a:r>
          </a:p>
        </p:txBody>
      </p:sp>
      <p:sp>
        <p:nvSpPr>
          <p:cNvPr id="3" name="Subtitle 2">
            <a:extLst>
              <a:ext uri="{FF2B5EF4-FFF2-40B4-BE49-F238E27FC236}">
                <a16:creationId xmlns:a16="http://schemas.microsoft.com/office/drawing/2014/main" id="{EBAF1CFC-6B50-4CD6-9D83-36751C4604B6}"/>
              </a:ext>
            </a:extLst>
          </p:cNvPr>
          <p:cNvSpPr>
            <a:spLocks noGrp="1"/>
          </p:cNvSpPr>
          <p:nvPr>
            <p:ph type="subTitle" idx="1"/>
          </p:nvPr>
        </p:nvSpPr>
        <p:spPr>
          <a:xfrm>
            <a:off x="1539089" y="1291874"/>
            <a:ext cx="9144000" cy="4346676"/>
          </a:xfrm>
        </p:spPr>
        <p:txBody>
          <a:bodyPr>
            <a:normAutofit/>
          </a:bodyPr>
          <a:lstStyle/>
          <a:p>
            <a:pPr marL="457200" indent="-457200" algn="l">
              <a:buFontTx/>
              <a:buChar char="-"/>
            </a:pPr>
            <a:r>
              <a:rPr lang="en-US" sz="3000" dirty="0">
                <a:solidFill>
                  <a:schemeClr val="tx1"/>
                </a:solidFill>
              </a:rPr>
              <a:t>Increase efficiencies in nutrient, irrigation and water management</a:t>
            </a:r>
          </a:p>
          <a:p>
            <a:pPr marL="457200" indent="-457200" algn="l">
              <a:buFontTx/>
              <a:buChar char="-"/>
            </a:pPr>
            <a:r>
              <a:rPr lang="en-US" sz="3000" dirty="0">
                <a:solidFill>
                  <a:schemeClr val="tx1"/>
                </a:solidFill>
              </a:rPr>
              <a:t>Conservation and protection of water and environmental resources</a:t>
            </a:r>
          </a:p>
          <a:p>
            <a:pPr marL="457200" indent="-457200" algn="l">
              <a:buFontTx/>
              <a:buChar char="-"/>
            </a:pPr>
            <a:r>
              <a:rPr lang="en-US" sz="3000" dirty="0">
                <a:solidFill>
                  <a:schemeClr val="tx1"/>
                </a:solidFill>
              </a:rPr>
              <a:t>Improve soil health </a:t>
            </a:r>
          </a:p>
          <a:p>
            <a:pPr marL="457200" indent="-457200" algn="l">
              <a:buFontTx/>
              <a:buChar char="-"/>
            </a:pPr>
            <a:r>
              <a:rPr lang="en-US" sz="3000" dirty="0">
                <a:solidFill>
                  <a:schemeClr val="tx1"/>
                </a:solidFill>
              </a:rPr>
              <a:t>Promote groundwater recharge </a:t>
            </a:r>
          </a:p>
          <a:p>
            <a:pPr marL="457200" indent="-457200" algn="l">
              <a:buFontTx/>
              <a:buChar char="-"/>
            </a:pPr>
            <a:r>
              <a:rPr lang="en-US" sz="3000" dirty="0">
                <a:solidFill>
                  <a:schemeClr val="tx1"/>
                </a:solidFill>
              </a:rPr>
              <a:t>Enhance wildlife habitat</a:t>
            </a:r>
            <a:endParaRPr lang="en-US" sz="3000" dirty="0">
              <a:solidFill>
                <a:schemeClr val="accent5">
                  <a:lumMod val="50000"/>
                </a:schemeClr>
              </a:solidFill>
            </a:endParaRPr>
          </a:p>
          <a:p>
            <a:pPr marL="457200" indent="-457200" algn="l">
              <a:buFont typeface="Calibri" panose="020F0502020204030204" pitchFamily="34" charset="0"/>
              <a:buChar char="⁻"/>
            </a:pPr>
            <a:endParaRPr lang="en-US" sz="3000" dirty="0">
              <a:solidFill>
                <a:schemeClr val="accent5">
                  <a:lumMod val="50000"/>
                </a:schemeClr>
              </a:solidFill>
            </a:endParaRPr>
          </a:p>
          <a:p>
            <a:pPr algn="l"/>
            <a:endParaRPr lang="en-US" sz="3000" dirty="0">
              <a:solidFill>
                <a:schemeClr val="accent5">
                  <a:lumMod val="50000"/>
                </a:schemeClr>
              </a:solidFill>
            </a:endParaRPr>
          </a:p>
        </p:txBody>
      </p:sp>
      <p:grpSp>
        <p:nvGrpSpPr>
          <p:cNvPr id="8" name="Group 7">
            <a:extLst>
              <a:ext uri="{FF2B5EF4-FFF2-40B4-BE49-F238E27FC236}">
                <a16:creationId xmlns:a16="http://schemas.microsoft.com/office/drawing/2014/main" id="{141285FE-BC75-4EF0-9CF5-18A42D6AD892}"/>
              </a:ext>
            </a:extLst>
          </p:cNvPr>
          <p:cNvGrpSpPr/>
          <p:nvPr/>
        </p:nvGrpSpPr>
        <p:grpSpPr>
          <a:xfrm>
            <a:off x="-5482" y="0"/>
            <a:ext cx="12201474" cy="6858002"/>
            <a:chOff x="-5482" y="0"/>
            <a:chExt cx="12201474" cy="6858002"/>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482"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Slide Number Placeholder 3">
            <a:extLst>
              <a:ext uri="{FF2B5EF4-FFF2-40B4-BE49-F238E27FC236}">
                <a16:creationId xmlns:a16="http://schemas.microsoft.com/office/drawing/2014/main" id="{DD09A594-F098-C98A-516A-C359B9F5A52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241161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0CAB63B0-178A-4923-98C8-CF3048754AC6}"/>
              </a:ext>
            </a:extLst>
          </p:cNvPr>
          <p:cNvSpPr>
            <a:spLocks noGrp="1"/>
          </p:cNvSpPr>
          <p:nvPr>
            <p:ph type="title"/>
          </p:nvPr>
        </p:nvSpPr>
        <p:spPr/>
        <p:txBody>
          <a:bodyPr>
            <a:normAutofit/>
          </a:bodyPr>
          <a:lstStyle/>
          <a:p>
            <a:r>
              <a:rPr lang="en-US" altLang="en-US" b="1" dirty="0"/>
              <a:t>FDACS Role in BMP Implementation</a:t>
            </a:r>
          </a:p>
        </p:txBody>
      </p:sp>
      <p:sp>
        <p:nvSpPr>
          <p:cNvPr id="13" name="Rectangle 3">
            <a:extLst>
              <a:ext uri="{FF2B5EF4-FFF2-40B4-BE49-F238E27FC236}">
                <a16:creationId xmlns:a16="http://schemas.microsoft.com/office/drawing/2014/main" id="{DB1D18E4-1B35-4004-8987-C24DD9E2730D}"/>
              </a:ext>
            </a:extLst>
          </p:cNvPr>
          <p:cNvSpPr>
            <a:spLocks noGrp="1"/>
          </p:cNvSpPr>
          <p:nvPr>
            <p:ph idx="1"/>
          </p:nvPr>
        </p:nvSpPr>
        <p:spPr>
          <a:xfrm>
            <a:off x="1080655" y="1600201"/>
            <a:ext cx="7296728" cy="3809999"/>
          </a:xfrm>
        </p:spPr>
        <p:txBody>
          <a:bodyPr>
            <a:normAutofit fontScale="92500" lnSpcReduction="20000"/>
          </a:bodyPr>
          <a:lstStyle/>
          <a:p>
            <a:pPr>
              <a:lnSpc>
                <a:spcPct val="90000"/>
              </a:lnSpc>
              <a:buFontTx/>
              <a:buChar char="-"/>
            </a:pPr>
            <a:r>
              <a:rPr lang="en-US" altLang="en-US" dirty="0"/>
              <a:t>Develop BMPs in Manuals and adopt BMPs by Rule</a:t>
            </a:r>
          </a:p>
          <a:p>
            <a:pPr>
              <a:lnSpc>
                <a:spcPct val="90000"/>
              </a:lnSpc>
              <a:buFontTx/>
              <a:buChar char="-"/>
            </a:pPr>
            <a:r>
              <a:rPr lang="en-US" altLang="en-US" dirty="0"/>
              <a:t>Assist Producers with BMP Enrollment </a:t>
            </a:r>
          </a:p>
          <a:p>
            <a:pPr>
              <a:lnSpc>
                <a:spcPct val="90000"/>
              </a:lnSpc>
              <a:buFontTx/>
              <a:buChar char="-"/>
            </a:pPr>
            <a:r>
              <a:rPr lang="en-US" altLang="en-US" dirty="0"/>
              <a:t>Identify and support targeted cost-share of select BMPs</a:t>
            </a:r>
          </a:p>
          <a:p>
            <a:pPr>
              <a:lnSpc>
                <a:spcPct val="90000"/>
              </a:lnSpc>
              <a:buFontTx/>
              <a:buChar char="-"/>
            </a:pPr>
            <a:r>
              <a:rPr lang="en-US" altLang="en-US" dirty="0"/>
              <a:t>Fund research to develop new, innovative BMPs that improve nutrient and irrigation use efficiencies</a:t>
            </a:r>
          </a:p>
          <a:p>
            <a:pPr>
              <a:lnSpc>
                <a:spcPct val="90000"/>
              </a:lnSpc>
              <a:buFontTx/>
              <a:buChar char="-"/>
            </a:pPr>
            <a:r>
              <a:rPr lang="en-US" altLang="en-US" dirty="0"/>
              <a:t>Verify proper implementation through site visits and record review  </a:t>
            </a:r>
          </a:p>
          <a:p>
            <a:pPr>
              <a:lnSpc>
                <a:spcPct val="90000"/>
              </a:lnSpc>
            </a:pPr>
            <a:endParaRPr lang="en-US" altLang="en-US" sz="2400" dirty="0"/>
          </a:p>
        </p:txBody>
      </p:sp>
      <p:pic>
        <p:nvPicPr>
          <p:cNvPr id="14" name="Picture 4" descr="j0233312">
            <a:extLst>
              <a:ext uri="{FF2B5EF4-FFF2-40B4-BE49-F238E27FC236}">
                <a16:creationId xmlns:a16="http://schemas.microsoft.com/office/drawing/2014/main" id="{12D0FB66-5EB0-4734-BED5-0F0729DE7E2D}"/>
              </a:ext>
            </a:extLst>
          </p:cNvPr>
          <p:cNvPicPr>
            <a:picLocks noGrp="1" noChangeAspect="1" noChangeArrowheads="1"/>
          </p:cNvPicPr>
          <p:nvPr>
            <p:ph type="clipArt" sz="half" idx="4294967295"/>
          </p:nvPr>
        </p:nvPicPr>
        <p:blipFill>
          <a:blip r:embed="rId3">
            <a:extLst>
              <a:ext uri="{28A0092B-C50C-407E-A947-70E740481C1C}">
                <a14:useLocalDpi xmlns:a14="http://schemas.microsoft.com/office/drawing/2010/main"/>
              </a:ext>
            </a:extLst>
          </a:blip>
          <a:srcRect/>
          <a:stretch>
            <a:fillRect/>
          </a:stretch>
        </p:blipFill>
        <p:spPr>
          <a:xfrm>
            <a:off x="8432804" y="1295400"/>
            <a:ext cx="3657600" cy="4114800"/>
          </a:xfrm>
        </p:spPr>
      </p:pic>
      <p:grpSp>
        <p:nvGrpSpPr>
          <p:cNvPr id="8" name="Group 7">
            <a:extLst>
              <a:ext uri="{FF2B5EF4-FFF2-40B4-BE49-F238E27FC236}">
                <a16:creationId xmlns:a16="http://schemas.microsoft.com/office/drawing/2014/main" id="{05281CCC-633D-45B1-961E-4FA8AC9216FE}"/>
              </a:ext>
            </a:extLst>
          </p:cNvPr>
          <p:cNvGrpSpPr/>
          <p:nvPr/>
        </p:nvGrpSpPr>
        <p:grpSpPr>
          <a:xfrm>
            <a:off x="0" y="0"/>
            <a:ext cx="12201474" cy="6858002"/>
            <a:chOff x="-14535" y="0"/>
            <a:chExt cx="12201474" cy="6858002"/>
          </a:xfrm>
        </p:grpSpPr>
        <p:sp>
          <p:nvSpPr>
            <p:cNvPr id="9" name="Rectangle 8">
              <a:extLst>
                <a:ext uri="{FF2B5EF4-FFF2-40B4-BE49-F238E27FC236}">
                  <a16:creationId xmlns:a16="http://schemas.microsoft.com/office/drawing/2014/main" id="{E7021220-A490-4A69-B39F-91B2B0B17258}"/>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1D15877F-6E37-4893-ABEE-B0EB2E739F56}"/>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976D715E-27C5-4F91-9130-8F9C0927A18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535"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Slide Number Placeholder 1">
            <a:extLst>
              <a:ext uri="{FF2B5EF4-FFF2-40B4-BE49-F238E27FC236}">
                <a16:creationId xmlns:a16="http://schemas.microsoft.com/office/drawing/2014/main" id="{9D4BD557-8C8D-E360-696A-1ABCFD1AD0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8">
            <a:extLst>
              <a:ext uri="{FF2B5EF4-FFF2-40B4-BE49-F238E27FC236}">
                <a16:creationId xmlns:a16="http://schemas.microsoft.com/office/drawing/2014/main" id="{9719C093-E9A4-468C-8A56-D5746AD5DE35}"/>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951913" y="1022350"/>
            <a:ext cx="1414462" cy="1828800"/>
          </a:xfrm>
          <a:prstGeom prst="rect">
            <a:avLst/>
          </a:prstGeom>
          <a:noFill/>
          <a:ln w="38100">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pic>
        <p:nvPicPr>
          <p:cNvPr id="12291" name="Picture 2">
            <a:extLst>
              <a:ext uri="{FF2B5EF4-FFF2-40B4-BE49-F238E27FC236}">
                <a16:creationId xmlns:a16="http://schemas.microsoft.com/office/drawing/2014/main" id="{BECDD29F-3CFC-46CD-B018-C08B6104BFA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773238" y="1036638"/>
            <a:ext cx="1414462" cy="1828800"/>
          </a:xfrm>
          <a:prstGeom prst="rect">
            <a:avLst/>
          </a:prstGeom>
          <a:noFill/>
          <a:ln w="38100">
            <a:solidFill>
              <a:srgbClr val="C00000"/>
            </a:solidFill>
            <a:miter lim="800000"/>
            <a:headEnd/>
            <a:tailEnd/>
          </a:ln>
          <a:extLst>
            <a:ext uri="{909E8E84-426E-40DD-AFC4-6F175D3DCCD1}">
              <a14:hiddenFill xmlns:a14="http://schemas.microsoft.com/office/drawing/2010/main">
                <a:solidFill>
                  <a:schemeClr val="accent1"/>
                </a:solidFill>
              </a14:hiddenFill>
            </a:ext>
          </a:extLst>
        </p:spPr>
      </p:pic>
      <p:pic>
        <p:nvPicPr>
          <p:cNvPr id="12292" name="Picture 3">
            <a:extLst>
              <a:ext uri="{FF2B5EF4-FFF2-40B4-BE49-F238E27FC236}">
                <a16:creationId xmlns:a16="http://schemas.microsoft.com/office/drawing/2014/main" id="{FCAEF2BC-4BB8-4D48-AEAE-C1FC10E95D00}"/>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1752600" y="3197225"/>
            <a:ext cx="1390650"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6">
            <a:extLst>
              <a:ext uri="{FF2B5EF4-FFF2-40B4-BE49-F238E27FC236}">
                <a16:creationId xmlns:a16="http://schemas.microsoft.com/office/drawing/2014/main" id="{A9CB1930-EF21-4149-A34C-4B31B2AC420F}"/>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185026" y="1036638"/>
            <a:ext cx="1414463" cy="1828800"/>
          </a:xfrm>
          <a:prstGeom prst="rect">
            <a:avLst/>
          </a:prstGeom>
          <a:noFill/>
          <a:ln w="3810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7">
            <a:extLst>
              <a:ext uri="{FF2B5EF4-FFF2-40B4-BE49-F238E27FC236}">
                <a16:creationId xmlns:a16="http://schemas.microsoft.com/office/drawing/2014/main" id="{128E4762-2CE8-4240-8AD1-93DAB660E5CB}"/>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3530601" y="1081088"/>
            <a:ext cx="1414463" cy="1828800"/>
          </a:xfrm>
          <a:prstGeom prst="rect">
            <a:avLst/>
          </a:prstGeom>
          <a:noFill/>
          <a:ln w="38100">
            <a:solidFill>
              <a:schemeClr val="accent6">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12295" name="Picture 1">
            <a:extLst>
              <a:ext uri="{FF2B5EF4-FFF2-40B4-BE49-F238E27FC236}">
                <a16:creationId xmlns:a16="http://schemas.microsoft.com/office/drawing/2014/main" id="{FC44AF5E-B166-4D81-AAE8-321A8C631220}"/>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3529013" y="3213101"/>
            <a:ext cx="1416050" cy="1865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1">
            <a:extLst>
              <a:ext uri="{FF2B5EF4-FFF2-40B4-BE49-F238E27FC236}">
                <a16:creationId xmlns:a16="http://schemas.microsoft.com/office/drawing/2014/main" id="{218749D8-4413-4460-8E82-8799C2EEF73F}"/>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5302250" y="990601"/>
            <a:ext cx="1487488" cy="192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12">
            <a:extLst>
              <a:ext uri="{FF2B5EF4-FFF2-40B4-BE49-F238E27FC236}">
                <a16:creationId xmlns:a16="http://schemas.microsoft.com/office/drawing/2014/main" id="{3CA48328-F283-48B8-A140-A15DC28FDC37}"/>
              </a:ext>
            </a:extLst>
          </p:cNvPr>
          <p:cNvPicPr>
            <a:picLocks noChangeAspect="1" noChangeArrowheads="1"/>
          </p:cNvPicPr>
          <p:nvPr/>
        </p:nvPicPr>
        <p:blipFill>
          <a:blip r:embed="rId11" cstate="screen">
            <a:extLst>
              <a:ext uri="{28A0092B-C50C-407E-A947-70E740481C1C}">
                <a14:useLocalDpi xmlns:a14="http://schemas.microsoft.com/office/drawing/2010/main"/>
              </a:ext>
            </a:extLst>
          </a:blip>
          <a:srcRect/>
          <a:stretch>
            <a:fillRect/>
          </a:stretch>
        </p:blipFill>
        <p:spPr bwMode="auto">
          <a:xfrm>
            <a:off x="5360988" y="3197226"/>
            <a:ext cx="141605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13" descr="C:\Users\bartnib\AppData\Local\Microsoft\Windows\Temporary Internet Files\Content.Outlook\U4BG74QA\BMP Poultry Cover (00000003).jpg">
            <a:extLst>
              <a:ext uri="{FF2B5EF4-FFF2-40B4-BE49-F238E27FC236}">
                <a16:creationId xmlns:a16="http://schemas.microsoft.com/office/drawing/2014/main" id="{7AAA30B7-5AB1-4F46-88C8-089E52A93ABE}"/>
              </a:ext>
            </a:extLst>
          </p:cNvPr>
          <p:cNvPicPr>
            <a:picLocks noChangeAspect="1" noChangeArrowheads="1"/>
          </p:cNvPicPr>
          <p:nvPr/>
        </p:nvPicPr>
        <p:blipFill>
          <a:blip r:embed="rId12" cstate="screen">
            <a:extLst>
              <a:ext uri="{28A0092B-C50C-407E-A947-70E740481C1C}">
                <a14:useLocalDpi xmlns:a14="http://schemas.microsoft.com/office/drawing/2010/main"/>
              </a:ext>
            </a:extLst>
          </a:blip>
          <a:srcRect/>
          <a:stretch>
            <a:fillRect/>
          </a:stretch>
        </p:blipFill>
        <p:spPr bwMode="auto">
          <a:xfrm>
            <a:off x="7191375" y="3230564"/>
            <a:ext cx="1493838"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a:ext uri="{FF2B5EF4-FFF2-40B4-BE49-F238E27FC236}">
                <a16:creationId xmlns:a16="http://schemas.microsoft.com/office/drawing/2014/main" id="{C2B6EDD1-4944-4D83-B364-87D8F633F34C}"/>
              </a:ext>
            </a:extLst>
          </p:cNvPr>
          <p:cNvSpPr/>
          <p:nvPr/>
        </p:nvSpPr>
        <p:spPr>
          <a:xfrm>
            <a:off x="1828800" y="257244"/>
            <a:ext cx="8537575" cy="707886"/>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rPr>
              <a:t>Adopted BMP Manuals</a:t>
            </a:r>
          </a:p>
        </p:txBody>
      </p:sp>
      <p:pic>
        <p:nvPicPr>
          <p:cNvPr id="12300" name="Picture 16">
            <a:extLst>
              <a:ext uri="{FF2B5EF4-FFF2-40B4-BE49-F238E27FC236}">
                <a16:creationId xmlns:a16="http://schemas.microsoft.com/office/drawing/2014/main" id="{202CDEE5-DE84-4418-A246-ACBBFDF96D7E}"/>
              </a:ext>
            </a:extLst>
          </p:cNvPr>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8923338" y="3230564"/>
            <a:ext cx="14986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a:extLst>
              <a:ext uri="{FF2B5EF4-FFF2-40B4-BE49-F238E27FC236}">
                <a16:creationId xmlns:a16="http://schemas.microsoft.com/office/drawing/2014/main" id="{0E0BEE36-BBEA-4868-8417-3CAC29EB8409}"/>
              </a:ext>
            </a:extLst>
          </p:cNvPr>
          <p:cNvGrpSpPr/>
          <p:nvPr/>
        </p:nvGrpSpPr>
        <p:grpSpPr>
          <a:xfrm>
            <a:off x="-4382" y="0"/>
            <a:ext cx="12201474" cy="6865122"/>
            <a:chOff x="-4382" y="0"/>
            <a:chExt cx="12201474" cy="6865122"/>
          </a:xfrm>
        </p:grpSpPr>
        <p:sp>
          <p:nvSpPr>
            <p:cNvPr id="20" name="Rectangle 19">
              <a:extLst>
                <a:ext uri="{FF2B5EF4-FFF2-40B4-BE49-F238E27FC236}">
                  <a16:creationId xmlns:a16="http://schemas.microsoft.com/office/drawing/2014/main" id="{36630760-B533-46B1-8166-8CAE860DF333}"/>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22" name="Straight Connector 21">
              <a:extLst>
                <a:ext uri="{FF2B5EF4-FFF2-40B4-BE49-F238E27FC236}">
                  <a16:creationId xmlns:a16="http://schemas.microsoft.com/office/drawing/2014/main" id="{7FBEC3A9-7104-4195-A9E2-D0F2F5A60C97}"/>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23" name="Picture 4" descr="10wide_CLR_N_clearbg.tif">
              <a:extLst>
                <a:ext uri="{FF2B5EF4-FFF2-40B4-BE49-F238E27FC236}">
                  <a16:creationId xmlns:a16="http://schemas.microsoft.com/office/drawing/2014/main" id="{E8539DF7-8C23-4CAB-8BB9-E78B58D9877B}"/>
                </a:ext>
              </a:extLst>
            </p:cNvPr>
            <p:cNvPicPr>
              <a:picLocks noChangeAspect="1"/>
            </p:cNvPicPr>
            <p:nvPr/>
          </p:nvPicPr>
          <p:blipFill>
            <a:blip r:embed="rId14" cstate="screen">
              <a:extLst>
                <a:ext uri="{28A0092B-C50C-407E-A947-70E740481C1C}">
                  <a14:useLocalDpi xmlns:a14="http://schemas.microsoft.com/office/drawing/2010/main"/>
                </a:ext>
              </a:extLst>
            </a:blip>
            <a:srcRect/>
            <a:stretch>
              <a:fillRect/>
            </a:stretch>
          </p:blipFill>
          <p:spPr bwMode="auto">
            <a:xfrm>
              <a:off x="-4382" y="512387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2303" name="Slide Number Placeholder 1">
            <a:extLst>
              <a:ext uri="{FF2B5EF4-FFF2-40B4-BE49-F238E27FC236}">
                <a16:creationId xmlns:a16="http://schemas.microsoft.com/office/drawing/2014/main" id="{9C9C1EBA-2E35-494C-9ED1-ABEC8C131850}"/>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914400" rtl="0" eaLnBrk="1" fontAlgn="auto" latinLnBrk="0" hangingPunct="1">
              <a:lnSpc>
                <a:spcPct val="100000"/>
              </a:lnSpc>
              <a:spcBef>
                <a:spcPct val="0"/>
              </a:spcBef>
              <a:spcAft>
                <a:spcPts val="0"/>
              </a:spcAft>
              <a:buClrTx/>
              <a:buSzTx/>
              <a:buFontTx/>
              <a:buNone/>
              <a:tabLst/>
              <a:defRPr/>
            </a:pPr>
            <a:fld id="{3823175D-A5F8-4EFD-AABC-C4CD60D7BA81}" type="slidenum">
              <a:rPr kumimoji="0" lang="en-US" altLang="en-US" sz="1200" b="0" i="0" u="none" strike="noStrike" kern="1200" cap="none" spc="0" normalizeH="0" baseline="0" noProof="0">
                <a:ln>
                  <a:noFill/>
                </a:ln>
                <a:solidFill>
                  <a:prstClr val="white"/>
                </a:solidFill>
                <a:effectLst/>
                <a:uLnTx/>
                <a:uFillTx/>
                <a:latin typeface="Calibri" panose="020F0502020204030204" pitchFamily="34" charset="0"/>
                <a:ea typeface="+mn-ea"/>
                <a:cs typeface="+mn-cs"/>
              </a:rPr>
              <a:pPr marL="0" marR="0" lvl="0" indent="0" algn="r" defTabSz="914400" rtl="0" eaLnBrk="1" fontAlgn="auto" latinLnBrk="0" hangingPunct="1">
                <a:lnSpc>
                  <a:spcPct val="100000"/>
                </a:lnSpc>
                <a:spcBef>
                  <a:spcPct val="0"/>
                </a:spcBef>
                <a:spcAft>
                  <a:spcPts val="0"/>
                </a:spcAft>
                <a:buClrTx/>
                <a:buSzTx/>
                <a:buFontTx/>
                <a:buNone/>
                <a:tabLst/>
                <a:defRPr/>
              </a:pPr>
              <a:t>48</a:t>
            </a:fld>
            <a:endParaRPr kumimoji="0" lang="en-US" altLang="en-US" sz="1200" b="0" i="0" u="none" strike="noStrike" kern="1200" cap="none" spc="0" normalizeH="0" baseline="0" noProof="0" dirty="0">
              <a:ln>
                <a:noFill/>
              </a:ln>
              <a:solidFill>
                <a:prstClr val="white"/>
              </a:solidFill>
              <a:effectLst/>
              <a:uLnTx/>
              <a:uFillTx/>
              <a:latin typeface="Calibri" panose="020F0502020204030204" pitchFamily="34" charset="0"/>
              <a:ea typeface="+mn-ea"/>
              <a:cs typeface="+mn-cs"/>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D0C56ABD-83A4-439D-B52D-ACB3F0350947}"/>
              </a:ext>
            </a:extLst>
          </p:cNvPr>
          <p:cNvSpPr>
            <a:spLocks noGrp="1"/>
          </p:cNvSpPr>
          <p:nvPr>
            <p:ph type="title"/>
          </p:nvPr>
        </p:nvSpPr>
        <p:spPr/>
        <p:txBody>
          <a:bodyPr>
            <a:normAutofit/>
          </a:bodyPr>
          <a:lstStyle/>
          <a:p>
            <a:r>
              <a:rPr lang="en-US" altLang="en-US" b="1" dirty="0"/>
              <a:t>Producer Options in BMAP Areas</a:t>
            </a:r>
          </a:p>
        </p:txBody>
      </p:sp>
      <p:sp>
        <p:nvSpPr>
          <p:cNvPr id="349187" name="Rectangle 3">
            <a:extLst>
              <a:ext uri="{FF2B5EF4-FFF2-40B4-BE49-F238E27FC236}">
                <a16:creationId xmlns:a16="http://schemas.microsoft.com/office/drawing/2014/main" id="{8D9CBDBA-206E-426A-8C2B-BA67C2E14332}"/>
              </a:ext>
            </a:extLst>
          </p:cNvPr>
          <p:cNvSpPr>
            <a:spLocks noGrp="1" noChangeArrowheads="1"/>
          </p:cNvSpPr>
          <p:nvPr>
            <p:ph sz="half" idx="1"/>
          </p:nvPr>
        </p:nvSpPr>
        <p:spPr>
          <a:xfrm>
            <a:off x="1413163" y="1518248"/>
            <a:ext cx="5384800" cy="3990181"/>
          </a:xfrm>
        </p:spPr>
        <p:txBody>
          <a:bodyPr>
            <a:normAutofit lnSpcReduction="10000"/>
          </a:bodyPr>
          <a:lstStyle/>
          <a:p>
            <a:pPr marL="514350" indent="-514350">
              <a:buFont typeface="Calibri" panose="020F0502020204030204" pitchFamily="34" charset="0"/>
              <a:buAutoNum type="arabicPeriod"/>
              <a:defRPr/>
            </a:pPr>
            <a:r>
              <a:rPr lang="en-US" altLang="en-US" sz="3000" dirty="0">
                <a:cs typeface="Arial" panose="020B0604020202020204" pitchFamily="34" charset="0"/>
              </a:rPr>
              <a:t>Sign a Notice of Intent (NOI) and properly implement applicable BMPs for p</a:t>
            </a:r>
            <a:r>
              <a:rPr lang="en-US" altLang="en-US" sz="3000" dirty="0"/>
              <a:t>resumption of compliance, </a:t>
            </a:r>
            <a:r>
              <a:rPr lang="en-US" altLang="en-US" sz="3000" u="sng" dirty="0"/>
              <a:t>OR</a:t>
            </a:r>
          </a:p>
          <a:p>
            <a:pPr marL="514350" indent="-514350">
              <a:buFont typeface="Calibri" panose="020F0502020204030204" pitchFamily="34" charset="0"/>
              <a:buAutoNum type="arabicPeriod"/>
              <a:defRPr/>
            </a:pPr>
            <a:r>
              <a:rPr lang="en-US" altLang="en-US" sz="3000" dirty="0">
                <a:cs typeface="Arial" panose="020B0604020202020204" pitchFamily="34" charset="0"/>
              </a:rPr>
              <a:t>Follow an FDEP or WMD-prescribed water quality monitoring plan at a Producer’s expense</a:t>
            </a:r>
            <a:endParaRPr lang="en-US" altLang="en-US" sz="3000" u="sng" dirty="0">
              <a:cs typeface="Arial" panose="020B0604020202020204" pitchFamily="34" charset="0"/>
            </a:endParaRPr>
          </a:p>
          <a:p>
            <a:pPr>
              <a:lnSpc>
                <a:spcPct val="90000"/>
              </a:lnSpc>
              <a:defRPr/>
            </a:pPr>
            <a:endParaRPr lang="en-US" sz="3000" dirty="0"/>
          </a:p>
        </p:txBody>
      </p:sp>
      <p:pic>
        <p:nvPicPr>
          <p:cNvPr id="28678" name="Online Image Placeholder 4" descr="A picture containing indoor, person, object, hand&#10;&#10;Description generated with very high confidence">
            <a:extLst>
              <a:ext uri="{FF2B5EF4-FFF2-40B4-BE49-F238E27FC236}">
                <a16:creationId xmlns:a16="http://schemas.microsoft.com/office/drawing/2014/main" id="{0AD76F8C-71FE-40A0-903E-267012811287}"/>
              </a:ext>
            </a:extLst>
          </p:cNvPr>
          <p:cNvPicPr>
            <a:picLocks noGrp="1" noChangeAspect="1" noChangeArrowheads="1"/>
          </p:cNvPicPr>
          <p:nvPr>
            <p:ph sz="half" idx="2"/>
          </p:nvPr>
        </p:nvPicPr>
        <p:blipFill>
          <a:blip r:embed="rId3" cstate="screen">
            <a:extLst>
              <a:ext uri="{28A0092B-C50C-407E-A947-70E740481C1C}">
                <a14:useLocalDpi xmlns:a14="http://schemas.microsoft.com/office/drawing/2010/main"/>
              </a:ext>
            </a:extLst>
          </a:blip>
          <a:stretch>
            <a:fillRect/>
          </a:stretch>
        </p:blipFill>
        <p:spPr>
          <a:xfrm>
            <a:off x="7297882" y="1518248"/>
            <a:ext cx="3054927" cy="3990181"/>
          </a:xfrm>
        </p:spPr>
      </p:pic>
      <p:grpSp>
        <p:nvGrpSpPr>
          <p:cNvPr id="8" name="Group 7">
            <a:extLst>
              <a:ext uri="{FF2B5EF4-FFF2-40B4-BE49-F238E27FC236}">
                <a16:creationId xmlns:a16="http://schemas.microsoft.com/office/drawing/2014/main" id="{9304A020-949E-462C-8B71-CFD3EC6CBCB8}"/>
              </a:ext>
            </a:extLst>
          </p:cNvPr>
          <p:cNvGrpSpPr/>
          <p:nvPr/>
        </p:nvGrpSpPr>
        <p:grpSpPr>
          <a:xfrm>
            <a:off x="-5482" y="0"/>
            <a:ext cx="12201474" cy="6858002"/>
            <a:chOff x="-5482" y="0"/>
            <a:chExt cx="12201474" cy="6858002"/>
          </a:xfrm>
        </p:grpSpPr>
        <p:sp>
          <p:nvSpPr>
            <p:cNvPr id="9" name="Rectangle 8">
              <a:extLst>
                <a:ext uri="{FF2B5EF4-FFF2-40B4-BE49-F238E27FC236}">
                  <a16:creationId xmlns:a16="http://schemas.microsoft.com/office/drawing/2014/main" id="{B43F1514-D49B-48DD-989C-9D705BBA1182}"/>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9AC8F5C2-0935-487F-9B61-CAD9CA15B8AC}"/>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17189D0F-5BDD-471A-86EE-87CEEE876EAC}"/>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482"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Slide Number Placeholder 1">
            <a:extLst>
              <a:ext uri="{FF2B5EF4-FFF2-40B4-BE49-F238E27FC236}">
                <a16:creationId xmlns:a16="http://schemas.microsoft.com/office/drawing/2014/main" id="{B3BE0A1F-929C-4C1F-8D0D-E7A8212F7D4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extBox 5">
            <a:extLst>
              <a:ext uri="{FF2B5EF4-FFF2-40B4-BE49-F238E27FC236}">
                <a16:creationId xmlns:a16="http://schemas.microsoft.com/office/drawing/2014/main" id="{A440FB8A-480D-46BE-A34D-20C31D9A480E}"/>
              </a:ext>
            </a:extLst>
          </p:cNvPr>
          <p:cNvSpPr txBox="1">
            <a:spLocks noChangeArrowheads="1"/>
          </p:cNvSpPr>
          <p:nvPr/>
        </p:nvSpPr>
        <p:spPr bwMode="auto">
          <a:xfrm>
            <a:off x="1755775" y="165100"/>
            <a:ext cx="10436225"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defTabSz="914400" eaLnBrk="1" hangingPunct="1">
              <a:lnSpc>
                <a:spcPts val="3800"/>
              </a:lnSpc>
            </a:pPr>
            <a:r>
              <a:rPr lang="en-US" altLang="en-US" sz="3200" b="1">
                <a:solidFill>
                  <a:schemeClr val="bg1"/>
                </a:solidFill>
                <a:latin typeface="Arial" panose="020B0604020202020204" pitchFamily="34" charset="0"/>
                <a:ea typeface="Verdana" panose="020B0604030504040204" pitchFamily="34" charset="0"/>
                <a:cs typeface="Arial" panose="020B0604020202020204" pitchFamily="34" charset="0"/>
              </a:rPr>
              <a:t>The Florida Stormwater, Erosion, and Sedimentation Control Inspector (FSESCI) Program</a:t>
            </a:r>
          </a:p>
        </p:txBody>
      </p:sp>
      <p:sp>
        <p:nvSpPr>
          <p:cNvPr id="5" name="TextBox 4">
            <a:extLst>
              <a:ext uri="{FF2B5EF4-FFF2-40B4-BE49-F238E27FC236}">
                <a16:creationId xmlns:a16="http://schemas.microsoft.com/office/drawing/2014/main" id="{1495C162-1DE0-4944-B1A6-34ACEE389C15}"/>
              </a:ext>
            </a:extLst>
          </p:cNvPr>
          <p:cNvSpPr txBox="1"/>
          <p:nvPr/>
        </p:nvSpPr>
        <p:spPr>
          <a:xfrm>
            <a:off x="257175" y="1449388"/>
            <a:ext cx="11468100" cy="4432300"/>
          </a:xfrm>
          <a:prstGeom prst="rect">
            <a:avLst/>
          </a:prstGeom>
          <a:noFill/>
        </p:spPr>
        <p:txBody>
          <a:bodyPr>
            <a:spAutoFit/>
          </a:bodyPr>
          <a:lstStyle/>
          <a:p>
            <a:pPr defTabSz="914400" eaLnBrk="1" fontAlgn="auto" hangingPunct="1">
              <a:spcBef>
                <a:spcPts val="0"/>
              </a:spcBef>
              <a:spcAft>
                <a:spcPts val="0"/>
              </a:spcAft>
              <a:defRPr/>
            </a:pPr>
            <a:r>
              <a:rPr lang="en-US" sz="2000" b="1" dirty="0">
                <a:solidFill>
                  <a:srgbClr val="2D516F"/>
                </a:solidFill>
                <a:latin typeface="Arial" panose="020B0604020202020204" pitchFamily="34" charset="0"/>
                <a:cs typeface="Arial" panose="020B0604020202020204" pitchFamily="34" charset="0"/>
              </a:rPr>
              <a:t>To become qualified to conduct National Pollutant Discharge Elimination System (NPDES) Construction Generic Permit (CGP) Stormwater Inspections, take this class to learn:</a:t>
            </a:r>
          </a:p>
          <a:p>
            <a:pPr defTabSz="914400" eaLnBrk="1" fontAlgn="auto" hangingPunct="1">
              <a:spcBef>
                <a:spcPts val="0"/>
              </a:spcBef>
              <a:spcAft>
                <a:spcPts val="0"/>
              </a:spcAft>
              <a:defRPr/>
            </a:pPr>
            <a:endParaRPr lang="en-US" sz="1000" dirty="0">
              <a:solidFill>
                <a:srgbClr val="000000"/>
              </a:solidFill>
              <a:latin typeface="Arial" panose="020B0604020202020204" pitchFamily="34" charset="0"/>
              <a:cs typeface="Arial" panose="020B0604020202020204" pitchFamily="34" charset="0"/>
            </a:endParaRPr>
          </a:p>
          <a:p>
            <a:pPr marL="800100" lvl="1" indent="-342900" defTabSz="9144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rPr>
              <a:t>Construction Best Management Practices – Common Techniques and Technologies</a:t>
            </a:r>
          </a:p>
          <a:p>
            <a:pPr marL="800100" lvl="1" indent="-342900" defTabSz="9144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rPr>
              <a:t>Proper compliance with the NPDES CGP</a:t>
            </a:r>
          </a:p>
          <a:p>
            <a:pPr marL="800100" lvl="1" indent="-342900" defTabSz="9144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rPr>
              <a:t>Creating and reviewing a Stormwater Pollution Prevention Plan (SWPPP)</a:t>
            </a:r>
          </a:p>
          <a:p>
            <a:pPr marL="800100" lvl="1" indent="-342900" defTabSz="9144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rPr>
              <a:t>Florida specific stormwater regulation</a:t>
            </a:r>
          </a:p>
          <a:p>
            <a:pPr marL="800100" lvl="1" indent="-342900" defTabSz="9144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rPr>
              <a:t>How to conduct stormwater inspections</a:t>
            </a:r>
          </a:p>
          <a:p>
            <a:pPr defTabSz="914400" eaLnBrk="1" fontAlgn="auto" hangingPunct="1">
              <a:spcBef>
                <a:spcPts val="0"/>
              </a:spcBef>
              <a:spcAft>
                <a:spcPts val="0"/>
              </a:spcAft>
              <a:defRPr/>
            </a:pPr>
            <a:endParaRPr lang="en-US" sz="1000" dirty="0">
              <a:solidFill>
                <a:srgbClr val="000000"/>
              </a:solidFill>
              <a:latin typeface="Arial" panose="020B0604020202020204" pitchFamily="34" charset="0"/>
              <a:cs typeface="Arial" panose="020B0604020202020204" pitchFamily="34" charset="0"/>
            </a:endParaRPr>
          </a:p>
          <a:p>
            <a:pPr defTabSz="914400" eaLnBrk="1" fontAlgn="auto" hangingPunct="1">
              <a:spcBef>
                <a:spcPts val="0"/>
              </a:spcBef>
              <a:spcAft>
                <a:spcPts val="0"/>
              </a:spcAft>
              <a:defRPr/>
            </a:pPr>
            <a:r>
              <a:rPr lang="en-US" sz="2000" b="1" dirty="0">
                <a:solidFill>
                  <a:srgbClr val="2D516F"/>
                </a:solidFill>
                <a:latin typeface="Arial" panose="020B0604020202020204" pitchFamily="34" charset="0"/>
                <a:cs typeface="Arial" panose="020B0604020202020204" pitchFamily="34" charset="0"/>
              </a:rPr>
              <a:t>For more information and a list of public classes, visit:</a:t>
            </a:r>
          </a:p>
          <a:p>
            <a:pPr marL="800100" lvl="1" indent="-3429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hlinkClick r:id="rId3"/>
              </a:rPr>
              <a:t>www.fsesci.com</a:t>
            </a:r>
            <a:r>
              <a:rPr lang="en-US" dirty="0">
                <a:solidFill>
                  <a:srgbClr val="000000"/>
                </a:solidFill>
                <a:latin typeface="Arial" panose="020B0604020202020204" pitchFamily="34" charset="0"/>
                <a:cs typeface="Arial" panose="020B0604020202020204" pitchFamily="34" charset="0"/>
              </a:rPr>
              <a:t>, or</a:t>
            </a:r>
          </a:p>
          <a:p>
            <a:pPr marL="800100" lvl="1" indent="-3429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hlinkClick r:id="rId4"/>
              </a:rPr>
              <a:t>www.FDEPstormwaterclass.com</a:t>
            </a:r>
            <a:r>
              <a:rPr lang="en-US" dirty="0">
                <a:solidFill>
                  <a:srgbClr val="000000"/>
                </a:solidFill>
                <a:latin typeface="Arial" panose="020B0604020202020204" pitchFamily="34" charset="0"/>
                <a:cs typeface="Arial" panose="020B0604020202020204" pitchFamily="34" charset="0"/>
              </a:rPr>
              <a:t>. </a:t>
            </a:r>
          </a:p>
          <a:p>
            <a:pPr lvl="1" eaLnBrk="1" fontAlgn="auto" hangingPunct="1">
              <a:spcBef>
                <a:spcPts val="0"/>
              </a:spcBef>
              <a:spcAft>
                <a:spcPts val="0"/>
              </a:spcAft>
              <a:defRPr/>
            </a:pPr>
            <a:endParaRPr lang="en-US" sz="1000" dirty="0">
              <a:solidFill>
                <a:srgbClr val="000000"/>
              </a:solidFill>
              <a:latin typeface="Arial" panose="020B0604020202020204" pitchFamily="34" charset="0"/>
              <a:cs typeface="Arial" panose="020B0604020202020204" pitchFamily="34" charset="0"/>
            </a:endParaRPr>
          </a:p>
          <a:p>
            <a:pPr defTabSz="914400" eaLnBrk="1" fontAlgn="auto" hangingPunct="1">
              <a:spcBef>
                <a:spcPts val="0"/>
              </a:spcBef>
              <a:spcAft>
                <a:spcPts val="0"/>
              </a:spcAft>
              <a:defRPr/>
            </a:pPr>
            <a:r>
              <a:rPr lang="en-US" sz="2000" b="1" dirty="0">
                <a:solidFill>
                  <a:srgbClr val="2D516F"/>
                </a:solidFill>
                <a:latin typeface="Arial" panose="020B0604020202020204" pitchFamily="34" charset="0"/>
                <a:cs typeface="Arial" panose="020B0604020202020204" pitchFamily="34" charset="0"/>
              </a:rPr>
              <a:t>Become an FSESCI Instructor for your organization:</a:t>
            </a:r>
          </a:p>
          <a:p>
            <a:pPr marL="800100" lvl="1" indent="-342900" eaLnBrk="1" fontAlgn="auto" hangingPunct="1">
              <a:spcBef>
                <a:spcPts val="0"/>
              </a:spcBef>
              <a:spcAft>
                <a:spcPts val="0"/>
              </a:spcAft>
              <a:buFont typeface="Arial" panose="020B0604020202020204" pitchFamily="34" charset="0"/>
              <a:buChar char="•"/>
              <a:defRPr/>
            </a:pPr>
            <a:r>
              <a:rPr lang="en-US" dirty="0">
                <a:solidFill>
                  <a:srgbClr val="000000"/>
                </a:solidFill>
                <a:latin typeface="Arial" panose="020B0604020202020204" pitchFamily="34" charset="0"/>
                <a:cs typeface="Arial" panose="020B0604020202020204" pitchFamily="34" charset="0"/>
                <a:hlinkClick r:id="rId5"/>
              </a:rPr>
              <a:t>www.fsesci.com/newinstructor/</a:t>
            </a:r>
            <a:r>
              <a:rPr lang="en-US" dirty="0">
                <a:solidFill>
                  <a:srgbClr val="000000"/>
                </a:solidFill>
                <a:latin typeface="Arial" panose="020B0604020202020204" pitchFamily="34" charset="0"/>
                <a:cs typeface="Arial" panose="020B0604020202020204" pitchFamily="34" charset="0"/>
              </a:rPr>
              <a:t> </a:t>
            </a:r>
          </a:p>
          <a:p>
            <a:pPr defTabSz="914400" eaLnBrk="1" fontAlgn="auto" hangingPunct="1">
              <a:spcBef>
                <a:spcPts val="0"/>
              </a:spcBef>
              <a:spcAft>
                <a:spcPts val="0"/>
              </a:spcAft>
              <a:defRPr/>
            </a:pPr>
            <a:endParaRPr lang="en-US" sz="1000" dirty="0">
              <a:solidFill>
                <a:srgbClr val="000000"/>
              </a:solidFill>
              <a:latin typeface="Arial" panose="020B0604020202020204" pitchFamily="34" charset="0"/>
              <a:cs typeface="Arial" panose="020B0604020202020204" pitchFamily="34" charset="0"/>
            </a:endParaRPr>
          </a:p>
          <a:p>
            <a:pPr defTabSz="914400" eaLnBrk="1" fontAlgn="auto" hangingPunct="1">
              <a:spcBef>
                <a:spcPts val="0"/>
              </a:spcBef>
              <a:spcAft>
                <a:spcPts val="0"/>
              </a:spcAft>
              <a:defRPr/>
            </a:pPr>
            <a:endParaRPr lang="en-US" dirty="0">
              <a:solidFill>
                <a:srgbClr val="000000"/>
              </a:solidFill>
              <a:latin typeface="Arial" panose="020B0604020202020204" pitchFamily="34" charset="0"/>
              <a:ea typeface="Verdana" panose="020B060403050404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3F79A9E-1E1C-4AA2-8625-53F7838D9B19}"/>
              </a:ext>
            </a:extLst>
          </p:cNvPr>
          <p:cNvSpPr/>
          <p:nvPr/>
        </p:nvSpPr>
        <p:spPr>
          <a:xfrm>
            <a:off x="7289800" y="4086225"/>
            <a:ext cx="4645025" cy="26066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eaLnBrk="1" fontAlgn="auto" hangingPunct="1">
              <a:spcBef>
                <a:spcPts val="0"/>
              </a:spcBef>
              <a:spcAft>
                <a:spcPts val="0"/>
              </a:spcAft>
              <a:defRPr/>
            </a:pPr>
            <a:endParaRPr lang="en-US">
              <a:solidFill>
                <a:srgbClr val="FFFFFF"/>
              </a:solidFill>
            </a:endParaRPr>
          </a:p>
        </p:txBody>
      </p:sp>
      <p:sp>
        <p:nvSpPr>
          <p:cNvPr id="8" name="TextBox 7">
            <a:extLst>
              <a:ext uri="{FF2B5EF4-FFF2-40B4-BE49-F238E27FC236}">
                <a16:creationId xmlns:a16="http://schemas.microsoft.com/office/drawing/2014/main" id="{44639FC9-F199-42A5-8DA5-4E2607204D58}"/>
              </a:ext>
            </a:extLst>
          </p:cNvPr>
          <p:cNvSpPr txBox="1"/>
          <p:nvPr/>
        </p:nvSpPr>
        <p:spPr>
          <a:xfrm>
            <a:off x="7440613" y="4254500"/>
            <a:ext cx="4370387" cy="2276475"/>
          </a:xfrm>
          <a:prstGeom prst="rect">
            <a:avLst/>
          </a:prstGeom>
        </p:spPr>
        <p:style>
          <a:lnRef idx="2">
            <a:schemeClr val="dk1"/>
          </a:lnRef>
          <a:fillRef idx="1">
            <a:schemeClr val="lt1"/>
          </a:fillRef>
          <a:effectRef idx="0">
            <a:schemeClr val="dk1"/>
          </a:effectRef>
          <a:fontRef idx="minor">
            <a:schemeClr val="dk1"/>
          </a:fontRef>
        </p:style>
        <p:txBody>
          <a:bodyPr>
            <a:spAutoFit/>
          </a:bodyPr>
          <a:lstStyle/>
          <a:p>
            <a:pPr algn="ctr" defTabSz="914400" eaLnBrk="1" fontAlgn="auto" hangingPunct="1">
              <a:spcBef>
                <a:spcPts val="0"/>
              </a:spcBef>
              <a:spcAft>
                <a:spcPts val="0"/>
              </a:spcAft>
              <a:defRPr/>
            </a:pPr>
            <a:r>
              <a:rPr lang="en-US" sz="2400" b="1" dirty="0">
                <a:solidFill>
                  <a:srgbClr val="2D516F"/>
                </a:solidFill>
                <a:latin typeface="Arial" panose="020B0604020202020204" pitchFamily="34" charset="0"/>
                <a:cs typeface="Arial" panose="020B0604020202020204" pitchFamily="34" charset="0"/>
              </a:rPr>
              <a:t>DEP Statewide Training Coordinator:</a:t>
            </a:r>
          </a:p>
          <a:p>
            <a:pPr algn="ctr" defTabSz="914400" eaLnBrk="1" fontAlgn="auto" hangingPunct="1">
              <a:spcBef>
                <a:spcPts val="0"/>
              </a:spcBef>
              <a:spcAft>
                <a:spcPts val="0"/>
              </a:spcAft>
              <a:defRPr/>
            </a:pPr>
            <a:endParaRPr lang="en-US" sz="800" dirty="0">
              <a:solidFill>
                <a:srgbClr val="000000"/>
              </a:solidFill>
              <a:latin typeface="Arial" panose="020B0604020202020204" pitchFamily="34" charset="0"/>
              <a:cs typeface="Arial" panose="020B0604020202020204" pitchFamily="34" charset="0"/>
            </a:endParaRPr>
          </a:p>
          <a:p>
            <a:pPr algn="ctr" defTabSz="914400" eaLnBrk="1" fontAlgn="auto" hangingPunct="1">
              <a:spcBef>
                <a:spcPts val="0"/>
              </a:spcBef>
              <a:spcAft>
                <a:spcPts val="0"/>
              </a:spcAft>
              <a:defRPr/>
            </a:pPr>
            <a:r>
              <a:rPr lang="en-US" sz="2400" dirty="0">
                <a:solidFill>
                  <a:srgbClr val="000000"/>
                </a:solidFill>
                <a:latin typeface="Arial" panose="020B0604020202020204" pitchFamily="34" charset="0"/>
                <a:cs typeface="Arial" panose="020B0604020202020204" pitchFamily="34" charset="0"/>
              </a:rPr>
              <a:t>Jared Searcy</a:t>
            </a:r>
          </a:p>
          <a:p>
            <a:pPr algn="ctr" defTabSz="914400" eaLnBrk="1" fontAlgn="auto" hangingPunct="1">
              <a:spcBef>
                <a:spcPts val="0"/>
              </a:spcBef>
              <a:spcAft>
                <a:spcPts val="0"/>
              </a:spcAft>
              <a:defRPr/>
            </a:pPr>
            <a:r>
              <a:rPr lang="en-US" sz="2400" dirty="0">
                <a:solidFill>
                  <a:srgbClr val="000000"/>
                </a:solidFill>
                <a:latin typeface="Arial" panose="020B0604020202020204" pitchFamily="34" charset="0"/>
                <a:cs typeface="Arial" panose="020B0604020202020204" pitchFamily="34" charset="0"/>
                <a:hlinkClick r:id="rId6"/>
              </a:rPr>
              <a:t>Jared.Searcy@floridadep.gov</a:t>
            </a:r>
            <a:r>
              <a:rPr lang="en-US" sz="2400" dirty="0">
                <a:solidFill>
                  <a:srgbClr val="000000"/>
                </a:solidFill>
                <a:latin typeface="Arial" panose="020B0604020202020204" pitchFamily="34" charset="0"/>
                <a:cs typeface="Arial" panose="020B0604020202020204" pitchFamily="34" charset="0"/>
              </a:rPr>
              <a:t> </a:t>
            </a:r>
          </a:p>
          <a:p>
            <a:pPr algn="ctr" defTabSz="914400" eaLnBrk="1" fontAlgn="auto" hangingPunct="1">
              <a:spcBef>
                <a:spcPts val="0"/>
              </a:spcBef>
              <a:spcAft>
                <a:spcPts val="0"/>
              </a:spcAft>
              <a:defRPr/>
            </a:pPr>
            <a:r>
              <a:rPr lang="en-US" sz="2400" dirty="0">
                <a:solidFill>
                  <a:srgbClr val="000000"/>
                </a:solidFill>
                <a:latin typeface="Arial" panose="020B0604020202020204" pitchFamily="34" charset="0"/>
                <a:cs typeface="Arial" panose="020B0604020202020204" pitchFamily="34" charset="0"/>
              </a:rPr>
              <a:t>850-245-8445</a:t>
            </a:r>
          </a:p>
          <a:p>
            <a:pPr algn="ctr" defTabSz="914400" eaLnBrk="1" fontAlgn="auto" hangingPunct="1">
              <a:spcBef>
                <a:spcPts val="0"/>
              </a:spcBef>
              <a:spcAft>
                <a:spcPts val="0"/>
              </a:spcAft>
              <a:defRPr/>
            </a:pPr>
            <a:endParaRPr lang="en-US" sz="1400" dirty="0">
              <a:solidFill>
                <a:srgbClr val="000000"/>
              </a:solidFill>
              <a:latin typeface="Arial" panose="020B0604020202020204" pitchFamily="34" charset="0"/>
              <a:cs typeface="Arial" panose="020B06040202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AA088-B150-408E-B03C-EFE63F37FACE}"/>
              </a:ext>
            </a:extLst>
          </p:cNvPr>
          <p:cNvSpPr>
            <a:spLocks noGrp="1"/>
          </p:cNvSpPr>
          <p:nvPr>
            <p:ph type="title"/>
          </p:nvPr>
        </p:nvSpPr>
        <p:spPr>
          <a:xfrm>
            <a:off x="0" y="317677"/>
            <a:ext cx="12186938" cy="653187"/>
          </a:xfrm>
        </p:spPr>
        <p:txBody>
          <a:bodyPr>
            <a:normAutofit fontScale="90000"/>
          </a:bodyPr>
          <a:lstStyle/>
          <a:p>
            <a:pPr algn="ctr"/>
            <a:r>
              <a:rPr lang="en-US" sz="4000" b="1" dirty="0"/>
              <a:t>Enrollments within the Orange Creek BMAP</a:t>
            </a:r>
          </a:p>
        </p:txBody>
      </p:sp>
      <p:grpSp>
        <p:nvGrpSpPr>
          <p:cNvPr id="7" name="Group 6">
            <a:extLst>
              <a:ext uri="{FF2B5EF4-FFF2-40B4-BE49-F238E27FC236}">
                <a16:creationId xmlns:a16="http://schemas.microsoft.com/office/drawing/2014/main" id="{58993590-33C2-4453-8AA3-152AEDEDF1E8}"/>
              </a:ext>
            </a:extLst>
          </p:cNvPr>
          <p:cNvGrpSpPr/>
          <p:nvPr/>
        </p:nvGrpSpPr>
        <p:grpSpPr>
          <a:xfrm>
            <a:off x="-14535" y="0"/>
            <a:ext cx="12201474" cy="6858002"/>
            <a:chOff x="-14535" y="0"/>
            <a:chExt cx="12201474" cy="6858002"/>
          </a:xfrm>
        </p:grpSpPr>
        <p:sp>
          <p:nvSpPr>
            <p:cNvPr id="8" name="Rectangle 7">
              <a:extLst>
                <a:ext uri="{FF2B5EF4-FFF2-40B4-BE49-F238E27FC236}">
                  <a16:creationId xmlns:a16="http://schemas.microsoft.com/office/drawing/2014/main" id="{2A36E99D-DE4C-4583-97DF-85AE190E5DF5}"/>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8041ED97-FFBE-4684-9494-9E642B83823A}"/>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E4E865C3-4713-40D0-BCA5-E18BFBFE764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535"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extBox 3">
            <a:extLst>
              <a:ext uri="{FF2B5EF4-FFF2-40B4-BE49-F238E27FC236}">
                <a16:creationId xmlns:a16="http://schemas.microsoft.com/office/drawing/2014/main" id="{03DF82F2-7031-4833-BE68-5597F4744916}"/>
              </a:ext>
            </a:extLst>
          </p:cNvPr>
          <p:cNvSpPr txBox="1"/>
          <p:nvPr/>
        </p:nvSpPr>
        <p:spPr>
          <a:xfrm>
            <a:off x="2024532" y="5752158"/>
            <a:ext cx="8551957"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BMP enrollment as of Dec 2022 and the 9</a:t>
            </a:r>
            <a:r>
              <a:rPr kumimoji="0" lang="en-US" sz="1400" b="0" i="0" u="none" strike="noStrike" kern="12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Florida Statewide Agricultural Irrigation Demand (</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FSAID</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Geodatabase</a:t>
            </a: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ontent Placeholder 5">
            <a:extLst>
              <a:ext uri="{FF2B5EF4-FFF2-40B4-BE49-F238E27FC236}">
                <a16:creationId xmlns:a16="http://schemas.microsoft.com/office/drawing/2014/main" id="{5004D2CA-7469-4A5B-8C29-F3258609475B}"/>
              </a:ext>
            </a:extLst>
          </p:cNvPr>
          <p:cNvSpPr>
            <a:spLocks noGrp="1"/>
          </p:cNvSpPr>
          <p:nvPr>
            <p:ph idx="1"/>
          </p:nvPr>
        </p:nvSpPr>
        <p:spPr>
          <a:xfrm>
            <a:off x="1394085" y="1223885"/>
            <a:ext cx="9668656" cy="4378629"/>
          </a:xfrm>
        </p:spPr>
        <p:txBody>
          <a:bodyPr>
            <a:normAutofit fontScale="92500" lnSpcReduction="20000"/>
          </a:bodyPr>
          <a:lstStyle/>
          <a:p>
            <a:pPr>
              <a:buFontTx/>
              <a:buChar char="-"/>
            </a:pPr>
            <a:r>
              <a:rPr lang="en-US" sz="3200" dirty="0"/>
              <a:t>39% of all agricultural acres are enrolled in the BMP program</a:t>
            </a:r>
          </a:p>
          <a:p>
            <a:pPr lvl="1">
              <a:buFontTx/>
              <a:buChar char="-"/>
            </a:pPr>
            <a:r>
              <a:rPr lang="en-US" dirty="0"/>
              <a:t>Total Ag Acres = 68,515</a:t>
            </a:r>
          </a:p>
          <a:p>
            <a:pPr lvl="1">
              <a:buFontTx/>
              <a:buChar char="-"/>
            </a:pPr>
            <a:r>
              <a:rPr lang="en-US" dirty="0"/>
              <a:t>Enrolled Ag Acres = 26,514</a:t>
            </a:r>
          </a:p>
          <a:p>
            <a:pPr>
              <a:buFontTx/>
              <a:buChar char="-"/>
            </a:pPr>
            <a:r>
              <a:rPr lang="en-US" dirty="0"/>
              <a:t>69</a:t>
            </a:r>
            <a:r>
              <a:rPr lang="en-US" sz="3200" dirty="0"/>
              <a:t>% of all irrigated agricultural acres are enrolled in the BMP program</a:t>
            </a:r>
          </a:p>
          <a:p>
            <a:pPr lvl="1">
              <a:buFontTx/>
              <a:buChar char="-"/>
            </a:pPr>
            <a:r>
              <a:rPr lang="en-US" dirty="0"/>
              <a:t>Total Irrigated Ag Acres = 3,418</a:t>
            </a:r>
          </a:p>
          <a:p>
            <a:pPr lvl="1">
              <a:buFontTx/>
              <a:buChar char="-"/>
            </a:pPr>
            <a:r>
              <a:rPr lang="en-US" dirty="0"/>
              <a:t>Enrolled Irrigated Ag Acres = 2,343</a:t>
            </a:r>
          </a:p>
          <a:p>
            <a:pPr>
              <a:buFontTx/>
              <a:buChar char="-"/>
            </a:pPr>
            <a:r>
              <a:rPr lang="en-US" sz="3200" dirty="0"/>
              <a:t>Majority of enrollments are </a:t>
            </a:r>
            <a:r>
              <a:rPr lang="en-US" dirty="0"/>
              <a:t>Cow/Calf and Multiple Commodities</a:t>
            </a:r>
            <a:endParaRPr lang="en-US" sz="3200" dirty="0"/>
          </a:p>
          <a:p>
            <a:endParaRPr lang="en-US" dirty="0"/>
          </a:p>
        </p:txBody>
      </p:sp>
    </p:spTree>
    <p:extLst>
      <p:ext uri="{BB962C8B-B14F-4D97-AF65-F5344CB8AC3E}">
        <p14:creationId xmlns:p14="http://schemas.microsoft.com/office/powerpoint/2010/main" val="23018703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AA088-B150-408E-B03C-EFE63F37FACE}"/>
              </a:ext>
            </a:extLst>
          </p:cNvPr>
          <p:cNvSpPr>
            <a:spLocks noGrp="1"/>
          </p:cNvSpPr>
          <p:nvPr>
            <p:ph type="title"/>
          </p:nvPr>
        </p:nvSpPr>
        <p:spPr>
          <a:xfrm>
            <a:off x="0" y="317677"/>
            <a:ext cx="12186938" cy="653187"/>
          </a:xfrm>
        </p:spPr>
        <p:txBody>
          <a:bodyPr>
            <a:normAutofit/>
          </a:bodyPr>
          <a:lstStyle/>
          <a:p>
            <a:r>
              <a:rPr lang="en-US" sz="3600" b="1" dirty="0">
                <a:latin typeface="Calibri" panose="020F0502020204030204" pitchFamily="34" charset="0"/>
                <a:cs typeface="Calibri" panose="020F0502020204030204" pitchFamily="34" charset="0"/>
              </a:rPr>
              <a:t>Agricultural Acres Enrolled within Orange Creek BMAP</a:t>
            </a:r>
          </a:p>
        </p:txBody>
      </p:sp>
      <p:grpSp>
        <p:nvGrpSpPr>
          <p:cNvPr id="7" name="Group 6">
            <a:extLst>
              <a:ext uri="{FF2B5EF4-FFF2-40B4-BE49-F238E27FC236}">
                <a16:creationId xmlns:a16="http://schemas.microsoft.com/office/drawing/2014/main" id="{58993590-33C2-4453-8AA3-152AEDEDF1E8}"/>
              </a:ext>
            </a:extLst>
          </p:cNvPr>
          <p:cNvGrpSpPr/>
          <p:nvPr/>
        </p:nvGrpSpPr>
        <p:grpSpPr>
          <a:xfrm>
            <a:off x="-1" y="0"/>
            <a:ext cx="12202438" cy="6858002"/>
            <a:chOff x="-1" y="0"/>
            <a:chExt cx="12202438" cy="6858002"/>
          </a:xfrm>
        </p:grpSpPr>
        <p:sp>
          <p:nvSpPr>
            <p:cNvPr id="8" name="Rectangle 7">
              <a:extLst>
                <a:ext uri="{FF2B5EF4-FFF2-40B4-BE49-F238E27FC236}">
                  <a16:creationId xmlns:a16="http://schemas.microsoft.com/office/drawing/2014/main" id="{2A36E99D-DE4C-4583-97DF-85AE190E5DF5}"/>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9" name="Straight Connector 8">
              <a:extLst>
                <a:ext uri="{FF2B5EF4-FFF2-40B4-BE49-F238E27FC236}">
                  <a16:creationId xmlns:a16="http://schemas.microsoft.com/office/drawing/2014/main" id="{8041ED97-FFBE-4684-9494-9E642B83823A}"/>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E4E865C3-4713-40D0-BCA5-E18BFBFE7640}"/>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63"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13" name="Table 12">
            <a:extLst>
              <a:ext uri="{FF2B5EF4-FFF2-40B4-BE49-F238E27FC236}">
                <a16:creationId xmlns:a16="http://schemas.microsoft.com/office/drawing/2014/main" id="{AFDD7651-B4A7-40D3-85DC-D032B53A1F96}"/>
              </a:ext>
            </a:extLst>
          </p:cNvPr>
          <p:cNvGraphicFramePr>
            <a:graphicFrameLocks noGrp="1"/>
          </p:cNvGraphicFramePr>
          <p:nvPr/>
        </p:nvGraphicFramePr>
        <p:xfrm>
          <a:off x="2922436" y="1587477"/>
          <a:ext cx="6342063" cy="3657600"/>
        </p:xfrm>
        <a:graphic>
          <a:graphicData uri="http://schemas.openxmlformats.org/drawingml/2006/table">
            <a:tbl>
              <a:tblPr firstRow="1" firstCol="1" lastRow="1" lastCol="1" bandRow="1" bandCol="1"/>
              <a:tblGrid>
                <a:gridCol w="3610558">
                  <a:extLst>
                    <a:ext uri="{9D8B030D-6E8A-4147-A177-3AD203B41FA5}">
                      <a16:colId xmlns:a16="http://schemas.microsoft.com/office/drawing/2014/main" val="2878899351"/>
                    </a:ext>
                  </a:extLst>
                </a:gridCol>
                <a:gridCol w="2731505">
                  <a:extLst>
                    <a:ext uri="{9D8B030D-6E8A-4147-A177-3AD203B41FA5}">
                      <a16:colId xmlns:a16="http://schemas.microsoft.com/office/drawing/2014/main" val="1317864732"/>
                    </a:ext>
                  </a:extLst>
                </a:gridCol>
              </a:tblGrid>
              <a:tr h="365760">
                <a:tc>
                  <a:txBody>
                    <a:bodyPr/>
                    <a:lstStyle/>
                    <a:p>
                      <a:pPr marL="234950" marR="234315" algn="ctr">
                        <a:spcBef>
                          <a:spcPts val="80"/>
                        </a:spcBef>
                        <a:spcAft>
                          <a:spcPts val="0"/>
                        </a:spcAft>
                      </a:pPr>
                      <a:r>
                        <a:rPr lang="en-US" sz="2000" b="1" dirty="0">
                          <a:solidFill>
                            <a:srgbClr val="FFFFFF"/>
                          </a:solidFill>
                          <a:effectLst/>
                          <a:latin typeface="+mn-lt"/>
                          <a:ea typeface="Arial" panose="020B0604020202020204" pitchFamily="34" charset="0"/>
                          <a:cs typeface="Arial" panose="020B0604020202020204" pitchFamily="34" charset="0"/>
                        </a:rPr>
                        <a:t>BMP Manual</a:t>
                      </a:r>
                      <a:endParaRPr lang="en-US" sz="2000" dirty="0">
                        <a:effectLst/>
                        <a:latin typeface="+mn-lt"/>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marL="0" marR="429895" algn="r">
                        <a:spcBef>
                          <a:spcPts val="80"/>
                        </a:spcBef>
                        <a:spcAft>
                          <a:spcPts val="0"/>
                        </a:spcAft>
                      </a:pPr>
                      <a:r>
                        <a:rPr lang="en-US" sz="2000" b="1" dirty="0">
                          <a:solidFill>
                            <a:srgbClr val="FFFFFF"/>
                          </a:solidFill>
                          <a:effectLst/>
                          <a:latin typeface="+mn-lt"/>
                          <a:ea typeface="Arial" panose="020B0604020202020204" pitchFamily="34" charset="0"/>
                          <a:cs typeface="Arial" panose="020B0604020202020204" pitchFamily="34" charset="0"/>
                        </a:rPr>
                        <a:t>Acres</a:t>
                      </a:r>
                      <a:endParaRPr lang="en-US" sz="2000" dirty="0">
                        <a:effectLst/>
                        <a:latin typeface="+mn-lt"/>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297649641"/>
                  </a:ext>
                </a:extLst>
              </a:tr>
              <a:tr h="365760">
                <a:tc>
                  <a:txBody>
                    <a:bodyPr/>
                    <a:lstStyle/>
                    <a:p>
                      <a:pPr marL="232410" marR="234950" algn="l">
                        <a:spcBef>
                          <a:spcPts val="70"/>
                        </a:spcBef>
                        <a:spcAft>
                          <a:spcPts val="0"/>
                        </a:spcAft>
                      </a:pPr>
                      <a:r>
                        <a:rPr lang="en-US" sz="2000" dirty="0"/>
                        <a:t>Cow/Calf</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1640" algn="r">
                        <a:spcBef>
                          <a:spcPts val="70"/>
                        </a:spcBef>
                        <a:spcAft>
                          <a:spcPts val="0"/>
                        </a:spcAft>
                      </a:pPr>
                      <a:r>
                        <a:rPr lang="en-US" sz="2000"/>
                        <a:t>14,922</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9019077"/>
                  </a:ext>
                </a:extLst>
              </a:tr>
              <a:tr h="365760">
                <a:tc>
                  <a:txBody>
                    <a:bodyPr/>
                    <a:lstStyle/>
                    <a:p>
                      <a:pPr marL="233045" marR="234950" algn="l">
                        <a:spcBef>
                          <a:spcPts val="80"/>
                        </a:spcBef>
                        <a:spcAft>
                          <a:spcPts val="0"/>
                        </a:spcAft>
                      </a:pPr>
                      <a:r>
                        <a:rPr lang="en-US" sz="2000" dirty="0"/>
                        <a:t>Dairy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80"/>
                        </a:spcBef>
                        <a:spcAft>
                          <a:spcPts val="0"/>
                        </a:spcAft>
                      </a:pPr>
                      <a:r>
                        <a:rPr lang="en-US" sz="2000"/>
                        <a:t>114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5778939"/>
                  </a:ext>
                </a:extLst>
              </a:tr>
              <a:tr h="365760">
                <a:tc>
                  <a:txBody>
                    <a:bodyPr/>
                    <a:lstStyle/>
                    <a:p>
                      <a:pPr marL="233045" marR="234950" algn="l">
                        <a:spcBef>
                          <a:spcPts val="80"/>
                        </a:spcBef>
                        <a:spcAft>
                          <a:spcPts val="0"/>
                        </a:spcAft>
                      </a:pPr>
                      <a:r>
                        <a:rPr lang="en-US" sz="2000" dirty="0"/>
                        <a:t>Equine</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80"/>
                        </a:spcBef>
                        <a:spcAft>
                          <a:spcPts val="0"/>
                        </a:spcAft>
                      </a:pPr>
                      <a:r>
                        <a:rPr lang="en-US" sz="2000"/>
                        <a:t>2,660</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66133403"/>
                  </a:ext>
                </a:extLst>
              </a:tr>
              <a:tr h="365760">
                <a:tc>
                  <a:txBody>
                    <a:bodyPr/>
                    <a:lstStyle/>
                    <a:p>
                      <a:pPr marL="233045" marR="234950" algn="l">
                        <a:spcBef>
                          <a:spcPts val="70"/>
                        </a:spcBef>
                        <a:spcAft>
                          <a:spcPts val="0"/>
                        </a:spcAft>
                      </a:pPr>
                      <a:r>
                        <a:rPr lang="en-US" sz="2000"/>
                        <a:t>Fruit &amp; Nut</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70"/>
                        </a:spcBef>
                        <a:spcAft>
                          <a:spcPts val="0"/>
                        </a:spcAft>
                      </a:pPr>
                      <a:r>
                        <a:rPr lang="en-US" sz="2000" dirty="0"/>
                        <a:t>883</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46845967"/>
                  </a:ext>
                </a:extLst>
              </a:tr>
              <a:tr h="365760">
                <a:tc>
                  <a:txBody>
                    <a:bodyPr/>
                    <a:lstStyle/>
                    <a:p>
                      <a:pPr marL="233045" marR="234950" algn="l">
                        <a:spcBef>
                          <a:spcPts val="70"/>
                        </a:spcBef>
                        <a:spcAft>
                          <a:spcPts val="0"/>
                        </a:spcAft>
                      </a:pPr>
                      <a:r>
                        <a:rPr lang="en-US" sz="2000"/>
                        <a:t>Multiple Commodities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70"/>
                        </a:spcBef>
                        <a:spcAft>
                          <a:spcPts val="0"/>
                        </a:spcAft>
                      </a:pPr>
                      <a:r>
                        <a:rPr lang="en-US" sz="2000" dirty="0"/>
                        <a:t>4,615</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03888387"/>
                  </a:ext>
                </a:extLst>
              </a:tr>
              <a:tr h="365760">
                <a:tc>
                  <a:txBody>
                    <a:bodyPr/>
                    <a:lstStyle/>
                    <a:p>
                      <a:pPr marL="233045" marR="234950" algn="l">
                        <a:spcBef>
                          <a:spcPts val="70"/>
                        </a:spcBef>
                        <a:spcAft>
                          <a:spcPts val="0"/>
                        </a:spcAft>
                      </a:pPr>
                      <a:r>
                        <a:rPr lang="en-US" sz="2000"/>
                        <a:t>Nursery</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70"/>
                        </a:spcBef>
                        <a:spcAft>
                          <a:spcPts val="0"/>
                        </a:spcAft>
                      </a:pPr>
                      <a:r>
                        <a:rPr lang="en-US" sz="2000" dirty="0"/>
                        <a:t>47</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84799168"/>
                  </a:ext>
                </a:extLst>
              </a:tr>
              <a:tr h="365760">
                <a:tc>
                  <a:txBody>
                    <a:bodyPr/>
                    <a:lstStyle/>
                    <a:p>
                      <a:pPr marL="233045" marR="234950" algn="l">
                        <a:spcBef>
                          <a:spcPts val="70"/>
                        </a:spcBef>
                        <a:spcAft>
                          <a:spcPts val="0"/>
                        </a:spcAft>
                      </a:pPr>
                      <a:r>
                        <a:rPr lang="en-US" sz="2000"/>
                        <a:t>Row/Field Crop</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70"/>
                        </a:spcBef>
                        <a:spcAft>
                          <a:spcPts val="0"/>
                        </a:spcAft>
                      </a:pPr>
                      <a:r>
                        <a:rPr lang="en-US" sz="2000" dirty="0"/>
                        <a:t>3,209</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4571130"/>
                  </a:ext>
                </a:extLst>
              </a:tr>
              <a:tr h="365760">
                <a:tc>
                  <a:txBody>
                    <a:bodyPr/>
                    <a:lstStyle/>
                    <a:p>
                      <a:pPr marL="233045" marR="234950" algn="l">
                        <a:spcBef>
                          <a:spcPts val="70"/>
                        </a:spcBef>
                        <a:spcAft>
                          <a:spcPts val="0"/>
                        </a:spcAft>
                      </a:pPr>
                      <a:r>
                        <a:rPr lang="en-US" sz="2000" dirty="0"/>
                        <a:t>Sod</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423545" algn="r">
                        <a:spcBef>
                          <a:spcPts val="70"/>
                        </a:spcBef>
                        <a:spcAft>
                          <a:spcPts val="0"/>
                        </a:spcAft>
                      </a:pPr>
                      <a:r>
                        <a:rPr lang="en-US" sz="2000" dirty="0"/>
                        <a:t>64</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76672366"/>
                  </a:ext>
                </a:extLst>
              </a:tr>
              <a:tr h="365760">
                <a:tc>
                  <a:txBody>
                    <a:bodyPr/>
                    <a:lstStyle/>
                    <a:p>
                      <a:pPr marL="232410" marR="234950" algn="l">
                        <a:spcBef>
                          <a:spcPts val="70"/>
                        </a:spcBef>
                        <a:spcAft>
                          <a:spcPts val="0"/>
                        </a:spcAft>
                      </a:pPr>
                      <a:r>
                        <a:rPr lang="en-US" sz="2000" b="1" dirty="0">
                          <a:solidFill>
                            <a:srgbClr val="FFFFFF"/>
                          </a:solidFill>
                          <a:effectLst/>
                          <a:latin typeface="+mn-lt"/>
                          <a:ea typeface="Arial" panose="020B0604020202020204" pitchFamily="34" charset="0"/>
                          <a:cs typeface="Arial" panose="020B0604020202020204" pitchFamily="34" charset="0"/>
                        </a:rPr>
                        <a:t>Total</a:t>
                      </a:r>
                      <a:endParaRPr lang="en-US" sz="2000" dirty="0">
                        <a:effectLst/>
                        <a:latin typeface="+mn-lt"/>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558"/>
                    </a:solidFill>
                  </a:tcPr>
                </a:tc>
                <a:tc>
                  <a:txBody>
                    <a:bodyPr/>
                    <a:lstStyle/>
                    <a:p>
                      <a:pPr marL="457200" marR="422910" algn="r">
                        <a:spcBef>
                          <a:spcPts val="70"/>
                        </a:spcBef>
                        <a:spcAft>
                          <a:spcPts val="0"/>
                        </a:spcAft>
                      </a:pPr>
                      <a:r>
                        <a:rPr lang="en-US" sz="2000" b="1" dirty="0">
                          <a:solidFill>
                            <a:srgbClr val="FFFFFF"/>
                          </a:solidFill>
                          <a:effectLst/>
                          <a:latin typeface="+mn-lt"/>
                          <a:ea typeface="Arial" panose="020B0604020202020204" pitchFamily="34" charset="0"/>
                          <a:cs typeface="Arial" panose="020B0604020202020204" pitchFamily="34" charset="0"/>
                        </a:rPr>
                        <a:t>26,514</a:t>
                      </a:r>
                      <a:endParaRPr lang="en-US" sz="2000" dirty="0">
                        <a:effectLst/>
                        <a:latin typeface="+mn-lt"/>
                        <a:ea typeface="Arial" panose="020B0604020202020204" pitchFamily="34" charset="0"/>
                        <a:cs typeface="Arial" panose="020B0604020202020204" pitchFamily="34"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1F4558"/>
                    </a:solidFill>
                  </a:tcPr>
                </a:tc>
                <a:extLst>
                  <a:ext uri="{0D108BD9-81ED-4DB2-BD59-A6C34878D82A}">
                    <a16:rowId xmlns:a16="http://schemas.microsoft.com/office/drawing/2014/main" val="284578198"/>
                  </a:ext>
                </a:extLst>
              </a:tr>
            </a:tbl>
          </a:graphicData>
        </a:graphic>
      </p:graphicFrame>
      <p:sp>
        <p:nvSpPr>
          <p:cNvPr id="3" name="Slide Number Placeholder 2">
            <a:extLst>
              <a:ext uri="{FF2B5EF4-FFF2-40B4-BE49-F238E27FC236}">
                <a16:creationId xmlns:a16="http://schemas.microsoft.com/office/drawing/2014/main" id="{783E5EBB-BF2F-E3E8-45B9-A356D32992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011616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295564" y="356317"/>
            <a:ext cx="11520997" cy="537423"/>
          </a:xfrm>
        </p:spPr>
        <p:txBody>
          <a:bodyPr>
            <a:noAutofit/>
          </a:bodyPr>
          <a:lstStyle/>
          <a:p>
            <a:r>
              <a:rPr lang="en-US" sz="3600" b="1" dirty="0">
                <a:latin typeface="Calibri" panose="020F0502020204030204" pitchFamily="34" charset="0"/>
                <a:cs typeface="Calibri" panose="020F0502020204030204" pitchFamily="34" charset="0"/>
              </a:rPr>
              <a:t>Agricultural Lands within Orange Creek BMAP</a:t>
            </a:r>
          </a:p>
        </p:txBody>
      </p:sp>
      <p:grpSp>
        <p:nvGrpSpPr>
          <p:cNvPr id="8" name="Group 7">
            <a:extLst>
              <a:ext uri="{FF2B5EF4-FFF2-40B4-BE49-F238E27FC236}">
                <a16:creationId xmlns:a16="http://schemas.microsoft.com/office/drawing/2014/main" id="{141285FE-BC75-4EF0-9CF5-18A42D6AD892}"/>
              </a:ext>
            </a:extLst>
          </p:cNvPr>
          <p:cNvGrpSpPr/>
          <p:nvPr/>
        </p:nvGrpSpPr>
        <p:grpSpPr>
          <a:xfrm>
            <a:off x="-1856" y="0"/>
            <a:ext cx="12201919" cy="6866322"/>
            <a:chOff x="-14980" y="0"/>
            <a:chExt cx="12201919" cy="6866322"/>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4980" y="512507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Arrow: Right 12">
            <a:extLst>
              <a:ext uri="{FF2B5EF4-FFF2-40B4-BE49-F238E27FC236}">
                <a16:creationId xmlns:a16="http://schemas.microsoft.com/office/drawing/2014/main" id="{FF85AB87-98D7-45AE-BE1A-ABCD11FD6B88}"/>
              </a:ext>
            </a:extLst>
          </p:cNvPr>
          <p:cNvSpPr/>
          <p:nvPr/>
        </p:nvSpPr>
        <p:spPr>
          <a:xfrm>
            <a:off x="3424109" y="4076919"/>
            <a:ext cx="1434905" cy="604911"/>
          </a:xfrm>
          <a:prstGeom prst="rightArrow">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6" name="Table 13">
            <a:extLst>
              <a:ext uri="{FF2B5EF4-FFF2-40B4-BE49-F238E27FC236}">
                <a16:creationId xmlns:a16="http://schemas.microsoft.com/office/drawing/2014/main" id="{BDE6441E-A3E4-421D-A0B3-A13FD0C52410}"/>
              </a:ext>
            </a:extLst>
          </p:cNvPr>
          <p:cNvGraphicFramePr>
            <a:graphicFrameLocks noGrp="1"/>
          </p:cNvGraphicFramePr>
          <p:nvPr/>
        </p:nvGraphicFramePr>
        <p:xfrm>
          <a:off x="1072759" y="1160905"/>
          <a:ext cx="9966960" cy="1213930"/>
        </p:xfrm>
        <a:graphic>
          <a:graphicData uri="http://schemas.openxmlformats.org/drawingml/2006/table">
            <a:tbl>
              <a:tblPr firstRow="1" bandRow="1">
                <a:tableStyleId>{7DF18680-E054-41AD-8BC1-D1AEF772440D}</a:tableStyleId>
              </a:tblPr>
              <a:tblGrid>
                <a:gridCol w="1554480">
                  <a:extLst>
                    <a:ext uri="{9D8B030D-6E8A-4147-A177-3AD203B41FA5}">
                      <a16:colId xmlns:a16="http://schemas.microsoft.com/office/drawing/2014/main" val="1349592107"/>
                    </a:ext>
                  </a:extLst>
                </a:gridCol>
                <a:gridCol w="1463040">
                  <a:extLst>
                    <a:ext uri="{9D8B030D-6E8A-4147-A177-3AD203B41FA5}">
                      <a16:colId xmlns:a16="http://schemas.microsoft.com/office/drawing/2014/main" val="3417845869"/>
                    </a:ext>
                  </a:extLst>
                </a:gridCol>
                <a:gridCol w="1554480">
                  <a:extLst>
                    <a:ext uri="{9D8B030D-6E8A-4147-A177-3AD203B41FA5}">
                      <a16:colId xmlns:a16="http://schemas.microsoft.com/office/drawing/2014/main" val="3985857531"/>
                    </a:ext>
                  </a:extLst>
                </a:gridCol>
                <a:gridCol w="1737360">
                  <a:extLst>
                    <a:ext uri="{9D8B030D-6E8A-4147-A177-3AD203B41FA5}">
                      <a16:colId xmlns:a16="http://schemas.microsoft.com/office/drawing/2014/main" val="1496845964"/>
                    </a:ext>
                  </a:extLst>
                </a:gridCol>
                <a:gridCol w="1828800">
                  <a:extLst>
                    <a:ext uri="{9D8B030D-6E8A-4147-A177-3AD203B41FA5}">
                      <a16:colId xmlns:a16="http://schemas.microsoft.com/office/drawing/2014/main" val="1569550531"/>
                    </a:ext>
                  </a:extLst>
                </a:gridCol>
                <a:gridCol w="1828800">
                  <a:extLst>
                    <a:ext uri="{9D8B030D-6E8A-4147-A177-3AD203B41FA5}">
                      <a16:colId xmlns:a16="http://schemas.microsoft.com/office/drawing/2014/main" val="2214221653"/>
                    </a:ext>
                  </a:extLst>
                </a:gridCol>
              </a:tblGrid>
              <a:tr h="517296">
                <a:tc>
                  <a:txBody>
                    <a:bodyPr/>
                    <a:lstStyle/>
                    <a:p>
                      <a:pPr algn="ctr" fontAlgn="ctr"/>
                      <a:r>
                        <a:rPr lang="en-US" sz="1800" u="none" strike="noStrike" dirty="0">
                          <a:solidFill>
                            <a:sysClr val="windowText" lastClr="000000"/>
                          </a:solidFill>
                          <a:effectLst/>
                        </a:rPr>
                        <a:t>Non-Agricultural Acres</a:t>
                      </a:r>
                      <a:endParaRPr lang="en-US" sz="18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fontAlgn="ctr"/>
                      <a:r>
                        <a:rPr lang="en-US" sz="1800" u="none" strike="noStrike" dirty="0">
                          <a:solidFill>
                            <a:sysClr val="windowText" lastClr="000000"/>
                          </a:solidFill>
                          <a:effectLst/>
                        </a:rPr>
                        <a:t>Agricultural Acres</a:t>
                      </a:r>
                      <a:endParaRPr lang="en-US" sz="14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u="none" strike="noStrike" dirty="0">
                          <a:solidFill>
                            <a:sysClr val="windowText" lastClr="000000"/>
                          </a:solidFill>
                          <a:effectLst/>
                        </a:rPr>
                        <a:t>Enrolled Agricultural Acres</a:t>
                      </a:r>
                      <a:endParaRPr lang="en-US" sz="14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u="none" strike="noStrike" dirty="0">
                          <a:solidFill>
                            <a:sysClr val="windowText" lastClr="000000"/>
                          </a:solidFill>
                          <a:effectLst/>
                        </a:rPr>
                        <a:t>Remaining Agricultural Acres</a:t>
                      </a:r>
                      <a:endParaRPr lang="en-US" sz="14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u="none" strike="noStrike" dirty="0">
                          <a:solidFill>
                            <a:sysClr val="windowText" lastClr="000000"/>
                          </a:solidFill>
                          <a:effectLst/>
                        </a:rPr>
                        <a:t>Unlikely Enrollable Acres</a:t>
                      </a:r>
                      <a:endParaRPr lang="en-US" sz="14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800" u="none" strike="noStrike" dirty="0">
                          <a:solidFill>
                            <a:sysClr val="windowText" lastClr="000000"/>
                          </a:solidFill>
                          <a:effectLst/>
                        </a:rPr>
                        <a:t>Potentially Enrollable Acres</a:t>
                      </a:r>
                      <a:endParaRPr lang="en-US" sz="18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23237967"/>
                  </a:ext>
                </a:extLst>
              </a:tr>
              <a:tr h="381445">
                <a:tc>
                  <a:txBody>
                    <a:bodyPr/>
                    <a:lstStyle/>
                    <a:p>
                      <a:pPr algn="ctr" fontAlgn="b"/>
                      <a:r>
                        <a:rPr lang="en-US" sz="1800" b="0" i="0" u="none" strike="noStrike" dirty="0">
                          <a:solidFill>
                            <a:srgbClr val="000000"/>
                          </a:solidFill>
                          <a:effectLst/>
                          <a:latin typeface="Calibri" panose="020F0502020204030204" pitchFamily="34" charset="0"/>
                        </a:rPr>
                        <a:t>316,754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A6A6A6">
                        <a:alpha val="75000"/>
                      </a:srgbClr>
                    </a:solidFill>
                  </a:tcPr>
                </a:tc>
                <a:tc>
                  <a:txBody>
                    <a:bodyPr/>
                    <a:lstStyle/>
                    <a:p>
                      <a:pPr algn="ctr" fontAlgn="b"/>
                      <a:r>
                        <a:rPr lang="en-US" sz="1800" b="0" i="0" u="none" strike="noStrike" dirty="0">
                          <a:solidFill>
                            <a:srgbClr val="000000"/>
                          </a:solidFill>
                          <a:effectLst/>
                          <a:latin typeface="Calibri" panose="020F0502020204030204" pitchFamily="34" charset="0"/>
                        </a:rPr>
                        <a:t>68,515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4226">
                        <a:alpha val="75000"/>
                      </a:srgbClr>
                    </a:solidFill>
                  </a:tcPr>
                </a:tc>
                <a:tc>
                  <a:txBody>
                    <a:bodyPr/>
                    <a:lstStyle/>
                    <a:p>
                      <a:pPr algn="ctr" fontAlgn="b"/>
                      <a:r>
                        <a:rPr lang="en-US" sz="1800" b="0" i="0" u="none" strike="noStrike" dirty="0">
                          <a:solidFill>
                            <a:srgbClr val="000000"/>
                          </a:solidFill>
                          <a:effectLst/>
                          <a:latin typeface="Calibri" panose="020F0502020204030204" pitchFamily="34" charset="0"/>
                        </a:rPr>
                        <a:t>26,514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54B">
                        <a:alpha val="75000"/>
                      </a:srgbClr>
                    </a:solidFill>
                  </a:tcPr>
                </a:tc>
                <a:tc>
                  <a:txBody>
                    <a:bodyPr/>
                    <a:lstStyle/>
                    <a:p>
                      <a:pPr algn="ctr" fontAlgn="b"/>
                      <a:r>
                        <a:rPr lang="en-US" sz="1800" b="0" i="0" u="none" strike="noStrike" dirty="0">
                          <a:solidFill>
                            <a:srgbClr val="000000"/>
                          </a:solidFill>
                          <a:effectLst/>
                          <a:latin typeface="Calibri" panose="020F0502020204030204" pitchFamily="34" charset="0"/>
                        </a:rPr>
                        <a:t>41,983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C68">
                        <a:alpha val="75000"/>
                      </a:srgbClr>
                    </a:solidFill>
                  </a:tcPr>
                </a:tc>
                <a:tc>
                  <a:txBody>
                    <a:bodyPr/>
                    <a:lstStyle/>
                    <a:p>
                      <a:pPr algn="ctr" fontAlgn="b"/>
                      <a:r>
                        <a:rPr lang="en-US" sz="1800" b="0" i="0" u="none" strike="noStrike" dirty="0">
                          <a:solidFill>
                            <a:srgbClr val="000000"/>
                          </a:solidFill>
                          <a:effectLst/>
                          <a:latin typeface="Calibri" panose="020F0502020204030204" pitchFamily="34" charset="0"/>
                        </a:rPr>
                        <a:t>13,388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39D00">
                        <a:alpha val="75000"/>
                      </a:srgbClr>
                    </a:solidFill>
                  </a:tcPr>
                </a:tc>
                <a:tc>
                  <a:txBody>
                    <a:bodyPr/>
                    <a:lstStyle/>
                    <a:p>
                      <a:pPr algn="ctr" fontAlgn="b"/>
                      <a:r>
                        <a:rPr lang="en-US" sz="1800" b="0" i="0" u="none" strike="noStrike" dirty="0">
                          <a:solidFill>
                            <a:srgbClr val="000000"/>
                          </a:solidFill>
                          <a:effectLst/>
                          <a:latin typeface="Calibri" panose="020F0502020204030204" pitchFamily="34" charset="0"/>
                        </a:rPr>
                        <a:t>25,973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alpha val="75000"/>
                      </a:srgbClr>
                    </a:solidFill>
                  </a:tcPr>
                </a:tc>
                <a:extLst>
                  <a:ext uri="{0D108BD9-81ED-4DB2-BD59-A6C34878D82A}">
                    <a16:rowId xmlns:a16="http://schemas.microsoft.com/office/drawing/2014/main" val="1667747022"/>
                  </a:ext>
                </a:extLst>
              </a:tr>
            </a:tbl>
          </a:graphicData>
        </a:graphic>
      </p:graphicFrame>
      <p:sp>
        <p:nvSpPr>
          <p:cNvPr id="22" name="Arrow: Right 21">
            <a:extLst>
              <a:ext uri="{FF2B5EF4-FFF2-40B4-BE49-F238E27FC236}">
                <a16:creationId xmlns:a16="http://schemas.microsoft.com/office/drawing/2014/main" id="{8EA0A339-4DFD-473A-AB97-9C2A4B090B2D}"/>
              </a:ext>
            </a:extLst>
          </p:cNvPr>
          <p:cNvSpPr/>
          <p:nvPr/>
        </p:nvSpPr>
        <p:spPr>
          <a:xfrm>
            <a:off x="7301923" y="4083947"/>
            <a:ext cx="1434905" cy="604911"/>
          </a:xfrm>
          <a:prstGeom prst="rightArrow">
            <a:avLst/>
          </a:prstGeom>
          <a:solidFill>
            <a:schemeClr val="accent5">
              <a:lumMod val="60000"/>
              <a:lumOff val="40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Slide Number Placeholder 6">
            <a:extLst>
              <a:ext uri="{FF2B5EF4-FFF2-40B4-BE49-F238E27FC236}">
                <a16:creationId xmlns:a16="http://schemas.microsoft.com/office/drawing/2014/main" id="{6B718DA9-6C23-4EC8-B456-4591214991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3" name="Chart 2">
            <a:extLst>
              <a:ext uri="{FF2B5EF4-FFF2-40B4-BE49-F238E27FC236}">
                <a16:creationId xmlns:a16="http://schemas.microsoft.com/office/drawing/2014/main" id="{CAF2EF84-F3F0-435C-8854-BE65B1C4B7CE}"/>
              </a:ext>
            </a:extLst>
          </p:cNvPr>
          <p:cNvGraphicFramePr>
            <a:graphicFrameLocks/>
          </p:cNvGraphicFramePr>
          <p:nvPr/>
        </p:nvGraphicFramePr>
        <p:xfrm>
          <a:off x="-110570" y="2455413"/>
          <a:ext cx="4505853" cy="314325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Chart 14">
            <a:extLst>
              <a:ext uri="{FF2B5EF4-FFF2-40B4-BE49-F238E27FC236}">
                <a16:creationId xmlns:a16="http://schemas.microsoft.com/office/drawing/2014/main" id="{BF22518D-6331-49DC-A48C-1B357893727D}"/>
              </a:ext>
            </a:extLst>
          </p:cNvPr>
          <p:cNvGraphicFramePr>
            <a:graphicFrameLocks/>
          </p:cNvGraphicFramePr>
          <p:nvPr/>
        </p:nvGraphicFramePr>
        <p:xfrm>
          <a:off x="3616854" y="2228100"/>
          <a:ext cx="4984750" cy="398151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8" name="Chart 17">
            <a:extLst>
              <a:ext uri="{FF2B5EF4-FFF2-40B4-BE49-F238E27FC236}">
                <a16:creationId xmlns:a16="http://schemas.microsoft.com/office/drawing/2014/main" id="{4D0D6212-7F4D-4F50-AE88-4AB361E05C53}"/>
              </a:ext>
            </a:extLst>
          </p:cNvPr>
          <p:cNvGraphicFramePr>
            <a:graphicFrameLocks/>
          </p:cNvGraphicFramePr>
          <p:nvPr/>
        </p:nvGraphicFramePr>
        <p:xfrm>
          <a:off x="8004004" y="2218399"/>
          <a:ext cx="4788959" cy="380250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091718775"/>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310551" y="333071"/>
            <a:ext cx="11438626" cy="537423"/>
          </a:xfrm>
        </p:spPr>
        <p:txBody>
          <a:bodyPr>
            <a:noAutofit/>
          </a:bodyPr>
          <a:lstStyle/>
          <a:p>
            <a:r>
              <a:rPr lang="en-US" sz="3600" b="1" dirty="0">
                <a:latin typeface="Calibri" panose="020F0502020204030204" pitchFamily="34" charset="0"/>
                <a:cs typeface="Calibri" panose="020F0502020204030204" pitchFamily="34" charset="0"/>
              </a:rPr>
              <a:t>Unlikely Enrollable Agricultural Lands </a:t>
            </a:r>
            <a:br>
              <a:rPr lang="en-US" sz="3600" b="1" dirty="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within Orange Creek BMAP</a:t>
            </a:r>
          </a:p>
        </p:txBody>
      </p:sp>
      <p:grpSp>
        <p:nvGrpSpPr>
          <p:cNvPr id="8" name="Group 7">
            <a:extLst>
              <a:ext uri="{FF2B5EF4-FFF2-40B4-BE49-F238E27FC236}">
                <a16:creationId xmlns:a16="http://schemas.microsoft.com/office/drawing/2014/main" id="{141285FE-BC75-4EF0-9CF5-18A42D6AD892}"/>
              </a:ext>
            </a:extLst>
          </p:cNvPr>
          <p:cNvGrpSpPr/>
          <p:nvPr/>
        </p:nvGrpSpPr>
        <p:grpSpPr>
          <a:xfrm>
            <a:off x="-13253" y="0"/>
            <a:ext cx="12208411" cy="6858000"/>
            <a:chOff x="-1" y="0"/>
            <a:chExt cx="12208411" cy="6858000"/>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936" y="5116748"/>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 name="Table 3">
            <a:extLst>
              <a:ext uri="{FF2B5EF4-FFF2-40B4-BE49-F238E27FC236}">
                <a16:creationId xmlns:a16="http://schemas.microsoft.com/office/drawing/2014/main" id="{BDB22A6B-091D-4805-95DF-0E92B04BBA56}"/>
              </a:ext>
            </a:extLst>
          </p:cNvPr>
          <p:cNvGraphicFramePr>
            <a:graphicFrameLocks noGrp="1"/>
          </p:cNvGraphicFramePr>
          <p:nvPr/>
        </p:nvGraphicFramePr>
        <p:xfrm>
          <a:off x="1307817" y="1568972"/>
          <a:ext cx="5022165" cy="3672507"/>
        </p:xfrm>
        <a:graphic>
          <a:graphicData uri="http://schemas.openxmlformats.org/drawingml/2006/table">
            <a:tbl>
              <a:tblPr firstRow="1" bandRow="1">
                <a:tableStyleId>{7DF18680-E054-41AD-8BC1-D1AEF772440D}</a:tableStyleId>
              </a:tblPr>
              <a:tblGrid>
                <a:gridCol w="3965229">
                  <a:extLst>
                    <a:ext uri="{9D8B030D-6E8A-4147-A177-3AD203B41FA5}">
                      <a16:colId xmlns:a16="http://schemas.microsoft.com/office/drawing/2014/main" val="1160440790"/>
                    </a:ext>
                  </a:extLst>
                </a:gridCol>
                <a:gridCol w="1056936">
                  <a:extLst>
                    <a:ext uri="{9D8B030D-6E8A-4147-A177-3AD203B41FA5}">
                      <a16:colId xmlns:a16="http://schemas.microsoft.com/office/drawing/2014/main" val="3985598545"/>
                    </a:ext>
                  </a:extLst>
                </a:gridCol>
              </a:tblGrid>
              <a:tr h="499765">
                <a:tc>
                  <a:txBody>
                    <a:bodyPr/>
                    <a:lstStyle/>
                    <a:p>
                      <a:pPr algn="ctr" fontAlgn="ctr"/>
                      <a:r>
                        <a:rPr lang="en-US" sz="1800" u="none" strike="noStrike" dirty="0">
                          <a:solidFill>
                            <a:sysClr val="windowText" lastClr="000000"/>
                          </a:solidFill>
                          <a:effectLst/>
                        </a:rPr>
                        <a:t>Category</a:t>
                      </a:r>
                      <a:endParaRPr lang="en-US" sz="18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r>
                        <a:rPr lang="en-US" sz="1800" u="none" strike="noStrike" dirty="0">
                          <a:solidFill>
                            <a:sysClr val="windowText" lastClr="000000"/>
                          </a:solidFill>
                          <a:effectLst/>
                        </a:rPr>
                        <a:t>Acres</a:t>
                      </a:r>
                      <a:endParaRPr lang="en-US" sz="1800" b="1" i="0" u="none" strike="noStrike" dirty="0">
                        <a:solidFill>
                          <a:sysClr val="windowText" lastClr="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68830964"/>
                  </a:ext>
                </a:extLst>
              </a:tr>
              <a:tr h="499765">
                <a:tc>
                  <a:txBody>
                    <a:bodyPr/>
                    <a:lstStyle/>
                    <a:p>
                      <a:pPr algn="ctr" fontAlgn="ctr"/>
                      <a:r>
                        <a:rPr lang="en-US" sz="1800" b="1" u="none" strike="noStrike" dirty="0">
                          <a:effectLst/>
                        </a:rPr>
                        <a:t>State Lands</a:t>
                      </a:r>
                      <a:endParaRPr lang="en-US"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54B"/>
                    </a:solidFill>
                  </a:tcPr>
                </a:tc>
                <a:tc>
                  <a:txBody>
                    <a:bodyPr/>
                    <a:lstStyle/>
                    <a:p>
                      <a:pPr algn="ctr" fontAlgn="b"/>
                      <a:r>
                        <a:rPr lang="en-US" sz="1800" b="0" i="0" u="none" strike="noStrike" dirty="0">
                          <a:solidFill>
                            <a:srgbClr val="000000"/>
                          </a:solidFill>
                          <a:effectLst/>
                          <a:latin typeface="Calibri" panose="020F0502020204030204" pitchFamily="34" charset="0"/>
                        </a:rPr>
                        <a:t>2,644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854B"/>
                    </a:solidFill>
                  </a:tcPr>
                </a:tc>
                <a:extLst>
                  <a:ext uri="{0D108BD9-81ED-4DB2-BD59-A6C34878D82A}">
                    <a16:rowId xmlns:a16="http://schemas.microsoft.com/office/drawing/2014/main" val="2691500747"/>
                  </a:ext>
                </a:extLst>
              </a:tr>
              <a:tr h="0">
                <a:tc>
                  <a:txBody>
                    <a:bodyPr/>
                    <a:lstStyle/>
                    <a:p>
                      <a:pPr algn="ctr" fontAlgn="ct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b"/>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971642"/>
                  </a:ext>
                </a:extLst>
              </a:tr>
              <a:tr h="602242">
                <a:tc>
                  <a:txBody>
                    <a:bodyPr/>
                    <a:lstStyle/>
                    <a:p>
                      <a:pPr algn="ctr" fontAlgn="ctr"/>
                      <a:r>
                        <a:rPr lang="en-US" sz="1800" b="1" u="none" strike="noStrike" dirty="0">
                          <a:effectLst/>
                        </a:rPr>
                        <a:t>Timberland and Aquaculture *</a:t>
                      </a:r>
                      <a:endParaRPr lang="en-US" sz="1800" b="1"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US" sz="1800" b="0" i="0" u="none" strike="noStrike">
                          <a:solidFill>
                            <a:srgbClr val="000000"/>
                          </a:solidFill>
                          <a:effectLst/>
                          <a:latin typeface="Calibri" panose="020F0502020204030204" pitchFamily="34" charset="0"/>
                        </a:rPr>
                        <a:t>4,867*</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893600331"/>
                  </a:ext>
                </a:extLst>
              </a:tr>
              <a:tr h="602242">
                <a:tc>
                  <a:txBody>
                    <a:bodyPr/>
                    <a:lstStyle/>
                    <a:p>
                      <a:pPr algn="ctr" fontAlgn="ctr"/>
                      <a:r>
                        <a:rPr lang="en-US" sz="1800" u="none" strike="noStrike" dirty="0">
                          <a:effectLst/>
                        </a:rPr>
                        <a:t> </a:t>
                      </a:r>
                      <a:r>
                        <a:rPr lang="en-US" sz="1800" b="1" u="none" strike="noStrike" dirty="0">
                          <a:effectLst/>
                        </a:rPr>
                        <a:t>Not Agriculture</a:t>
                      </a:r>
                    </a:p>
                    <a:p>
                      <a:pPr algn="ctr" fontAlgn="ctr"/>
                      <a:r>
                        <a:rPr lang="en-US" sz="1600" u="none" strike="noStrike" dirty="0">
                          <a:effectLst/>
                        </a:rPr>
                        <a:t>[e.g., DOR Use Code 70-99 (</a:t>
                      </a:r>
                      <a:r>
                        <a:rPr lang="en-US" sz="1600" kern="1200" dirty="0">
                          <a:solidFill>
                            <a:schemeClr val="dk1"/>
                          </a:solidFill>
                          <a:effectLst/>
                          <a:latin typeface="+mn-lt"/>
                          <a:ea typeface="+mn-ea"/>
                          <a:cs typeface="+mn-cs"/>
                        </a:rPr>
                        <a:t>industrial or institutional use, acreage not zoned agricultural), Non-Ag Entity]</a:t>
                      </a:r>
                      <a:endParaRPr lang="en-US" sz="1600" u="none" strike="noStrike" dirty="0">
                        <a:effectLs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C68"/>
                    </a:solidFill>
                  </a:tcPr>
                </a:tc>
                <a:tc>
                  <a:txBody>
                    <a:bodyPr/>
                    <a:lstStyle/>
                    <a:p>
                      <a:pPr algn="ctr" fontAlgn="b"/>
                      <a:r>
                        <a:rPr lang="en-US" sz="1800" b="0" i="0" u="none" strike="noStrike" dirty="0">
                          <a:solidFill>
                            <a:srgbClr val="000000"/>
                          </a:solidFill>
                          <a:effectLst/>
                          <a:latin typeface="Calibri" panose="020F0502020204030204" pitchFamily="34" charset="0"/>
                        </a:rPr>
                        <a:t>6,364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C68"/>
                    </a:solidFill>
                  </a:tcPr>
                </a:tc>
                <a:extLst>
                  <a:ext uri="{0D108BD9-81ED-4DB2-BD59-A6C34878D82A}">
                    <a16:rowId xmlns:a16="http://schemas.microsoft.com/office/drawing/2014/main" val="1710955694"/>
                  </a:ext>
                </a:extLst>
              </a:tr>
              <a:tr h="499765">
                <a:tc>
                  <a:txBody>
                    <a:bodyPr/>
                    <a:lstStyle/>
                    <a:p>
                      <a:pPr algn="ctr" fontAlgn="ctr"/>
                      <a:r>
                        <a:rPr lang="en-US" sz="1800" b="1" i="0" u="none" strike="noStrike" kern="1200" dirty="0">
                          <a:solidFill>
                            <a:srgbClr val="000000"/>
                          </a:solidFill>
                          <a:effectLst/>
                          <a:latin typeface="Calibri" panose="020F0502020204030204" pitchFamily="34" charset="0"/>
                          <a:ea typeface="+mn-ea"/>
                          <a:cs typeface="+mn-cs"/>
                        </a:rPr>
                        <a:t>Not Enrollable </a:t>
                      </a:r>
                    </a:p>
                    <a:p>
                      <a:pPr algn="ctr" fontAlgn="ctr"/>
                      <a:r>
                        <a:rPr lang="en-US" sz="1600" b="0" i="0" u="none" strike="noStrike" kern="1200" dirty="0">
                          <a:solidFill>
                            <a:srgbClr val="000000"/>
                          </a:solidFill>
                          <a:effectLst/>
                          <a:latin typeface="+mn-lt"/>
                          <a:ea typeface="+mn-ea"/>
                          <a:cs typeface="+mn-cs"/>
                        </a:rPr>
                        <a:t>[</a:t>
                      </a:r>
                      <a:r>
                        <a:rPr lang="en-US" sz="1600" u="none" strike="noStrike" dirty="0">
                          <a:effectLst/>
                          <a:latin typeface="+mn-lt"/>
                        </a:rPr>
                        <a:t>e.g., </a:t>
                      </a:r>
                      <a:r>
                        <a:rPr lang="en-US" sz="1600" b="0" i="0" u="none" strike="noStrike" kern="1200" dirty="0">
                          <a:solidFill>
                            <a:srgbClr val="000000"/>
                          </a:solidFill>
                          <a:effectLst/>
                          <a:latin typeface="+mn-lt"/>
                          <a:ea typeface="+mn-ea"/>
                          <a:cs typeface="+mn-cs"/>
                        </a:rPr>
                        <a:t>Missing </a:t>
                      </a:r>
                      <a:r>
                        <a:rPr lang="en-US" sz="1600" b="0" i="0" u="none" strike="noStrike" kern="1200" dirty="0">
                          <a:solidFill>
                            <a:schemeClr val="dk1"/>
                          </a:solidFill>
                          <a:effectLst/>
                          <a:latin typeface="+mn-lt"/>
                          <a:ea typeface="+mn-ea"/>
                          <a:cs typeface="+mn-cs"/>
                        </a:rPr>
                        <a:t>P</a:t>
                      </a:r>
                      <a:r>
                        <a:rPr lang="en-US" sz="1600" kern="1200" dirty="0">
                          <a:solidFill>
                            <a:schemeClr val="dk1"/>
                          </a:solidFill>
                          <a:effectLst/>
                          <a:latin typeface="+mn-lt"/>
                          <a:ea typeface="+mn-ea"/>
                          <a:cs typeface="+mn-cs"/>
                        </a:rPr>
                        <a:t>arcel Information</a:t>
                      </a:r>
                      <a:r>
                        <a:rPr lang="en-US" sz="1600" b="0" i="0" u="none" strike="noStrike" dirty="0">
                          <a:solidFill>
                            <a:srgbClr val="000000"/>
                          </a:solidFill>
                          <a:effectLst/>
                          <a:latin typeface="+mn-lt"/>
                        </a:rPr>
                        <a:t>, </a:t>
                      </a:r>
                      <a:r>
                        <a:rPr lang="en-US" sz="1600" b="0" i="0" u="none" strike="noStrike" kern="1200" dirty="0">
                          <a:solidFill>
                            <a:schemeClr val="dk1"/>
                          </a:solidFill>
                          <a:effectLst/>
                          <a:latin typeface="+mn-lt"/>
                          <a:ea typeface="+mn-ea"/>
                          <a:cs typeface="+mn-cs"/>
                        </a:rPr>
                        <a:t>S</a:t>
                      </a:r>
                      <a:r>
                        <a:rPr lang="en-US" sz="1600" kern="1200" dirty="0">
                          <a:solidFill>
                            <a:schemeClr val="dk1"/>
                          </a:solidFill>
                          <a:effectLst/>
                          <a:latin typeface="+mn-lt"/>
                          <a:ea typeface="+mn-ea"/>
                          <a:cs typeface="+mn-cs"/>
                        </a:rPr>
                        <a:t>livers, Tribal Lands]</a:t>
                      </a:r>
                      <a:endParaRPr lang="en-US" sz="1600" b="0" i="0" u="none" strike="noStrike" dirty="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7DCF3"/>
                    </a:solidFill>
                  </a:tcPr>
                </a:tc>
                <a:tc>
                  <a:txBody>
                    <a:bodyPr/>
                    <a:lstStyle/>
                    <a:p>
                      <a:pPr algn="ctr" fontAlgn="b"/>
                      <a:r>
                        <a:rPr lang="en-US" sz="1800" b="0" i="0" u="none" strike="noStrike" dirty="0">
                          <a:solidFill>
                            <a:srgbClr val="000000"/>
                          </a:solidFill>
                          <a:effectLst/>
                          <a:latin typeface="Calibri" panose="020F0502020204030204" pitchFamily="34" charset="0"/>
                        </a:rPr>
                        <a:t>2,157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7DCF3"/>
                    </a:solidFill>
                  </a:tcPr>
                </a:tc>
                <a:extLst>
                  <a:ext uri="{0D108BD9-81ED-4DB2-BD59-A6C34878D82A}">
                    <a16:rowId xmlns:a16="http://schemas.microsoft.com/office/drawing/2014/main" val="998258872"/>
                  </a:ext>
                </a:extLst>
              </a:tr>
            </a:tbl>
          </a:graphicData>
        </a:graphic>
      </p:graphicFrame>
      <p:sp>
        <p:nvSpPr>
          <p:cNvPr id="4" name="TextBox 3">
            <a:extLst>
              <a:ext uri="{FF2B5EF4-FFF2-40B4-BE49-F238E27FC236}">
                <a16:creationId xmlns:a16="http://schemas.microsoft.com/office/drawing/2014/main" id="{0475760E-5BD8-6B91-00AC-EE117A5D3A37}"/>
              </a:ext>
            </a:extLst>
          </p:cNvPr>
          <p:cNvSpPr txBox="1"/>
          <p:nvPr/>
        </p:nvSpPr>
        <p:spPr>
          <a:xfrm>
            <a:off x="2062698" y="5231441"/>
            <a:ext cx="47051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Unlikely Enrollable Acres</a:t>
            </a:r>
            <a:r>
              <a:rPr kumimoji="0" lang="en-US" sz="1800" b="1" i="0" u="none" strike="noStrike" kern="1200" cap="none" spc="0" normalizeH="0" baseline="0" noProof="0" dirty="0">
                <a:ln>
                  <a:noFill/>
                </a:ln>
                <a:solidFill>
                  <a:prstClr val="black"/>
                </a:solidFill>
                <a:effectLst/>
                <a:uLnTx/>
                <a:uFillTx/>
                <a:latin typeface="Calibri"/>
                <a:ea typeface="+mn-ea"/>
                <a:cs typeface="+mn-cs"/>
              </a:rPr>
              <a:t>: 13,388</a:t>
            </a:r>
          </a:p>
        </p:txBody>
      </p:sp>
      <p:sp>
        <p:nvSpPr>
          <p:cNvPr id="7" name="Slide Number Placeholder 6">
            <a:extLst>
              <a:ext uri="{FF2B5EF4-FFF2-40B4-BE49-F238E27FC236}">
                <a16:creationId xmlns:a16="http://schemas.microsoft.com/office/drawing/2014/main" id="{6B718DA9-6C23-4EC8-B456-4591214991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6" name="Chart 5">
            <a:extLst>
              <a:ext uri="{FF2B5EF4-FFF2-40B4-BE49-F238E27FC236}">
                <a16:creationId xmlns:a16="http://schemas.microsoft.com/office/drawing/2014/main" id="{5B7C5640-FE30-91D9-C254-C6C4E86E1574}"/>
              </a:ext>
            </a:extLst>
          </p:cNvPr>
          <p:cNvGraphicFramePr>
            <a:graphicFrameLocks/>
          </p:cNvGraphicFramePr>
          <p:nvPr/>
        </p:nvGraphicFramePr>
        <p:xfrm>
          <a:off x="7169835" y="1226742"/>
          <a:ext cx="5022165" cy="4532851"/>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Box 4">
            <a:extLst>
              <a:ext uri="{FF2B5EF4-FFF2-40B4-BE49-F238E27FC236}">
                <a16:creationId xmlns:a16="http://schemas.microsoft.com/office/drawing/2014/main" id="{81308575-4F4F-008A-D0B2-11AC17B85483}"/>
              </a:ext>
            </a:extLst>
          </p:cNvPr>
          <p:cNvSpPr txBox="1"/>
          <p:nvPr/>
        </p:nvSpPr>
        <p:spPr>
          <a:xfrm>
            <a:off x="2062698" y="5597727"/>
            <a:ext cx="8246617" cy="615553"/>
          </a:xfrm>
          <a:prstGeom prst="rect">
            <a:avLst/>
          </a:prstGeom>
          <a:noFill/>
        </p:spPr>
        <p:txBody>
          <a:bodyPr wrap="none" rtlCol="0">
            <a:spAutoFit/>
          </a:bodyPr>
          <a:lstStyle/>
          <a:p>
            <a:pPr marL="231775" marR="0" lvl="0" indent="-231775"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600" b="0" i="1" u="none" strike="noStrike" kern="1200" cap="none" spc="0" normalizeH="0" baseline="0" noProof="0" dirty="0">
                <a:ln>
                  <a:noFill/>
                </a:ln>
                <a:solidFill>
                  <a:prstClr val="black"/>
                </a:solidFill>
                <a:effectLst/>
                <a:uLnTx/>
                <a:uFillTx/>
                <a:latin typeface="Calibri"/>
                <a:ea typeface="+mn-ea"/>
                <a:cs typeface="+mn-cs"/>
              </a:rPr>
              <a:t>May be eligible to be enrolled under the FDACS Florida Forest Service’s Silviculture BMP Manual </a:t>
            </a:r>
          </a:p>
          <a:p>
            <a:pPr marL="231775" marR="0" lvl="0" indent="-231775"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libri"/>
                <a:ea typeface="+mn-ea"/>
                <a:cs typeface="+mn-cs"/>
              </a:rPr>
              <a:t>or the FDACS Division of  Aquaculture’s Aquaculture BMP manual. </a:t>
            </a:r>
          </a:p>
        </p:txBody>
      </p:sp>
    </p:spTree>
    <p:extLst>
      <p:ext uri="{BB962C8B-B14F-4D97-AF65-F5344CB8AC3E}">
        <p14:creationId xmlns:p14="http://schemas.microsoft.com/office/powerpoint/2010/main" val="223377368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E26F2-7A41-4F6C-8C3D-34C75BE27C98}"/>
              </a:ext>
            </a:extLst>
          </p:cNvPr>
          <p:cNvSpPr>
            <a:spLocks noGrp="1"/>
          </p:cNvSpPr>
          <p:nvPr>
            <p:ph type="ctrTitle"/>
          </p:nvPr>
        </p:nvSpPr>
        <p:spPr>
          <a:xfrm>
            <a:off x="1020417" y="333071"/>
            <a:ext cx="10333383" cy="537423"/>
          </a:xfrm>
        </p:spPr>
        <p:txBody>
          <a:bodyPr>
            <a:noAutofit/>
          </a:bodyPr>
          <a:lstStyle/>
          <a:p>
            <a:r>
              <a:rPr lang="en-US" sz="3600" b="1" dirty="0">
                <a:latin typeface="Calibri" panose="020F0502020204030204" pitchFamily="34" charset="0"/>
                <a:cs typeface="Calibri" panose="020F0502020204030204" pitchFamily="34" charset="0"/>
              </a:rPr>
              <a:t>Potentially Enrollable Agricultural Lands</a:t>
            </a:r>
            <a:br>
              <a:rPr lang="en-US" sz="3600" b="1" dirty="0">
                <a:latin typeface="Calibri" panose="020F0502020204030204" pitchFamily="34" charset="0"/>
                <a:cs typeface="Calibri" panose="020F0502020204030204" pitchFamily="34" charset="0"/>
              </a:rPr>
            </a:br>
            <a:r>
              <a:rPr lang="en-US" sz="3600" b="1" dirty="0">
                <a:latin typeface="Calibri" panose="020F0502020204030204" pitchFamily="34" charset="0"/>
                <a:cs typeface="Calibri" panose="020F0502020204030204" pitchFamily="34" charset="0"/>
              </a:rPr>
              <a:t> within Orange Creek BMAP</a:t>
            </a:r>
          </a:p>
        </p:txBody>
      </p:sp>
      <p:grpSp>
        <p:nvGrpSpPr>
          <p:cNvPr id="8" name="Group 7">
            <a:extLst>
              <a:ext uri="{FF2B5EF4-FFF2-40B4-BE49-F238E27FC236}">
                <a16:creationId xmlns:a16="http://schemas.microsoft.com/office/drawing/2014/main" id="{141285FE-BC75-4EF0-9CF5-18A42D6AD892}"/>
              </a:ext>
            </a:extLst>
          </p:cNvPr>
          <p:cNvGrpSpPr/>
          <p:nvPr/>
        </p:nvGrpSpPr>
        <p:grpSpPr>
          <a:xfrm>
            <a:off x="-13253" y="0"/>
            <a:ext cx="12214727" cy="6867793"/>
            <a:chOff x="-1" y="0"/>
            <a:chExt cx="12214727" cy="6867793"/>
          </a:xfrm>
        </p:grpSpPr>
        <p:sp>
          <p:nvSpPr>
            <p:cNvPr id="9" name="Rectangle 8">
              <a:extLst>
                <a:ext uri="{FF2B5EF4-FFF2-40B4-BE49-F238E27FC236}">
                  <a16:creationId xmlns:a16="http://schemas.microsoft.com/office/drawing/2014/main" id="{A4DF48AE-638C-4626-AEC3-BAA444ECCA5B}"/>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0" name="Straight Connector 9">
              <a:extLst>
                <a:ext uri="{FF2B5EF4-FFF2-40B4-BE49-F238E27FC236}">
                  <a16:creationId xmlns:a16="http://schemas.microsoft.com/office/drawing/2014/main" id="{54547951-B300-469A-8121-88EEB1E0B521}"/>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1" name="Picture 4" descr="10wide_CLR_N_clearbg.tif">
              <a:extLst>
                <a:ext uri="{FF2B5EF4-FFF2-40B4-BE49-F238E27FC236}">
                  <a16:creationId xmlns:a16="http://schemas.microsoft.com/office/drawing/2014/main" id="{5EDBC4D0-45C7-4F94-AF97-88C753701D0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252" y="5126541"/>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3" name="Table 3">
            <a:extLst>
              <a:ext uri="{FF2B5EF4-FFF2-40B4-BE49-F238E27FC236}">
                <a16:creationId xmlns:a16="http://schemas.microsoft.com/office/drawing/2014/main" id="{BDB22A6B-091D-4805-95DF-0E92B04BBA56}"/>
              </a:ext>
            </a:extLst>
          </p:cNvPr>
          <p:cNvGraphicFramePr>
            <a:graphicFrameLocks noGrp="1"/>
          </p:cNvGraphicFramePr>
          <p:nvPr/>
        </p:nvGraphicFramePr>
        <p:xfrm>
          <a:off x="405259" y="1741250"/>
          <a:ext cx="4514917" cy="2874105"/>
        </p:xfrm>
        <a:graphic>
          <a:graphicData uri="http://schemas.openxmlformats.org/drawingml/2006/table">
            <a:tbl>
              <a:tblPr firstRow="1" bandRow="1">
                <a:tableStyleId>{FABFCF23-3B69-468F-B69F-88F6DE6A72F2}</a:tableStyleId>
              </a:tblPr>
              <a:tblGrid>
                <a:gridCol w="1971633">
                  <a:extLst>
                    <a:ext uri="{9D8B030D-6E8A-4147-A177-3AD203B41FA5}">
                      <a16:colId xmlns:a16="http://schemas.microsoft.com/office/drawing/2014/main" val="1160440790"/>
                    </a:ext>
                  </a:extLst>
                </a:gridCol>
                <a:gridCol w="1310859">
                  <a:extLst>
                    <a:ext uri="{9D8B030D-6E8A-4147-A177-3AD203B41FA5}">
                      <a16:colId xmlns:a16="http://schemas.microsoft.com/office/drawing/2014/main" val="3985598545"/>
                    </a:ext>
                  </a:extLst>
                </a:gridCol>
                <a:gridCol w="1232425">
                  <a:extLst>
                    <a:ext uri="{9D8B030D-6E8A-4147-A177-3AD203B41FA5}">
                      <a16:colId xmlns:a16="http://schemas.microsoft.com/office/drawing/2014/main" val="2533940831"/>
                    </a:ext>
                  </a:extLst>
                </a:gridCol>
              </a:tblGrid>
              <a:tr h="463188">
                <a:tc>
                  <a:txBody>
                    <a:bodyPr/>
                    <a:lstStyle/>
                    <a:p>
                      <a:pPr algn="ctr" fontAlgn="ctr"/>
                      <a:r>
                        <a:rPr lang="en-US" sz="1800" u="none" strike="noStrike" dirty="0">
                          <a:solidFill>
                            <a:schemeClr val="tx1"/>
                          </a:solidFill>
                          <a:effectLst/>
                        </a:rPr>
                        <a:t>Ag Acres </a:t>
                      </a:r>
                    </a:p>
                    <a:p>
                      <a:pPr algn="ctr" fontAlgn="ctr"/>
                      <a:r>
                        <a:rPr lang="en-US" sz="1800" u="none" strike="noStrike" dirty="0">
                          <a:solidFill>
                            <a:schemeClr val="tx1"/>
                          </a:solidFill>
                          <a:effectLst/>
                        </a:rPr>
                        <a:t>within Parcel</a:t>
                      </a:r>
                      <a:endParaRPr lang="en-US" sz="18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u="none" strike="noStrike" dirty="0">
                          <a:solidFill>
                            <a:schemeClr val="tx1"/>
                          </a:solidFill>
                          <a:effectLst/>
                        </a:rPr>
                        <a:t>Parcel Count</a:t>
                      </a:r>
                      <a:endParaRPr lang="en-US" sz="18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800" u="none" strike="noStrike" dirty="0">
                          <a:solidFill>
                            <a:schemeClr val="tx1"/>
                          </a:solidFill>
                          <a:effectLst/>
                        </a:rPr>
                        <a:t>Total Ag Acres</a:t>
                      </a:r>
                      <a:endParaRPr lang="en-US" sz="18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68830964"/>
                  </a:ext>
                </a:extLst>
              </a:tr>
              <a:tr h="463188">
                <a:tc>
                  <a:txBody>
                    <a:bodyPr/>
                    <a:lstStyle/>
                    <a:p>
                      <a:pPr algn="ctr" fontAlgn="b"/>
                      <a:r>
                        <a:rPr lang="en-US" sz="1800" u="none" strike="noStrike" dirty="0">
                          <a:effectLst/>
                        </a:rPr>
                        <a:t>&lt; 1</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dirty="0"/>
                        <a:t>29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a:t>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extLst>
                  <a:ext uri="{0D108BD9-81ED-4DB2-BD59-A6C34878D82A}">
                    <a16:rowId xmlns:a16="http://schemas.microsoft.com/office/drawing/2014/main" val="2691500747"/>
                  </a:ext>
                </a:extLst>
              </a:tr>
              <a:tr h="463188">
                <a:tc>
                  <a:txBody>
                    <a:bodyPr/>
                    <a:lstStyle/>
                    <a:p>
                      <a:pPr algn="ctr" fontAlgn="b"/>
                      <a:r>
                        <a:rPr lang="en-US" sz="1800" u="none" strike="noStrike" dirty="0">
                          <a:effectLst/>
                        </a:rPr>
                        <a:t>1 - &lt; 25</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tc>
                  <a:txBody>
                    <a:bodyPr/>
                    <a:lstStyle/>
                    <a:p>
                      <a:pPr algn="ctr" fontAlgn="b"/>
                      <a:r>
                        <a:rPr lang="en-US" dirty="0"/>
                        <a:t>999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tc>
                  <a:txBody>
                    <a:bodyPr/>
                    <a:lstStyle/>
                    <a:p>
                      <a:pPr algn="ctr" fontAlgn="b"/>
                      <a:r>
                        <a:rPr lang="en-US"/>
                        <a:t>9,519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extLst>
                  <a:ext uri="{0D108BD9-81ED-4DB2-BD59-A6C34878D82A}">
                    <a16:rowId xmlns:a16="http://schemas.microsoft.com/office/drawing/2014/main" val="1710955694"/>
                  </a:ext>
                </a:extLst>
              </a:tr>
              <a:tr h="463188">
                <a:tc>
                  <a:txBody>
                    <a:bodyPr/>
                    <a:lstStyle/>
                    <a:p>
                      <a:pPr algn="ctr" fontAlgn="b"/>
                      <a:r>
                        <a:rPr lang="en-US" sz="1800" u="none" strike="noStrike" dirty="0">
                          <a:effectLst/>
                        </a:rPr>
                        <a:t>25 - &lt; 50</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a:t>132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dirty="0"/>
                        <a:t>4,518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extLst>
                  <a:ext uri="{0D108BD9-81ED-4DB2-BD59-A6C34878D82A}">
                    <a16:rowId xmlns:a16="http://schemas.microsoft.com/office/drawing/2014/main" val="998258872"/>
                  </a:ext>
                </a:extLst>
              </a:tr>
              <a:tr h="463188">
                <a:tc>
                  <a:txBody>
                    <a:bodyPr/>
                    <a:lstStyle/>
                    <a:p>
                      <a:pPr algn="ctr" fontAlgn="b"/>
                      <a:r>
                        <a:rPr lang="en-US" sz="1800" u="none" strike="noStrike" dirty="0">
                          <a:effectLst/>
                        </a:rPr>
                        <a:t>50 - &lt; 250</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tc>
                  <a:txBody>
                    <a:bodyPr/>
                    <a:lstStyle/>
                    <a:p>
                      <a:pPr algn="ctr" fontAlgn="b"/>
                      <a:r>
                        <a:rPr lang="en-US"/>
                        <a:t>82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tc>
                  <a:txBody>
                    <a:bodyPr/>
                    <a:lstStyle/>
                    <a:p>
                      <a:pPr algn="ctr" fontAlgn="b"/>
                      <a:r>
                        <a:rPr lang="en-US" dirty="0"/>
                        <a:t>7,419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EEF7"/>
                    </a:solidFill>
                  </a:tcPr>
                </a:tc>
                <a:extLst>
                  <a:ext uri="{0D108BD9-81ED-4DB2-BD59-A6C34878D82A}">
                    <a16:rowId xmlns:a16="http://schemas.microsoft.com/office/drawing/2014/main" val="2495609961"/>
                  </a:ext>
                </a:extLst>
              </a:tr>
              <a:tr h="463188">
                <a:tc>
                  <a:txBody>
                    <a:bodyPr/>
                    <a:lstStyle/>
                    <a:p>
                      <a:pPr algn="ctr" fontAlgn="b"/>
                      <a:r>
                        <a:rPr lang="en-US" sz="1800" u="none" strike="noStrike" dirty="0">
                          <a:effectLst/>
                        </a:rPr>
                        <a:t>≥ 250</a:t>
                      </a:r>
                      <a:endParaRPr lang="en-US" sz="18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a:t>13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tc>
                  <a:txBody>
                    <a:bodyPr/>
                    <a:lstStyle/>
                    <a:p>
                      <a:pPr algn="ctr" fontAlgn="b"/>
                      <a:r>
                        <a:rPr lang="en-US" dirty="0"/>
                        <a:t>4,498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DBEF"/>
                    </a:solidFill>
                  </a:tcPr>
                </a:tc>
                <a:extLst>
                  <a:ext uri="{0D108BD9-81ED-4DB2-BD59-A6C34878D82A}">
                    <a16:rowId xmlns:a16="http://schemas.microsoft.com/office/drawing/2014/main" val="487700959"/>
                  </a:ext>
                </a:extLst>
              </a:tr>
            </a:tbl>
          </a:graphicData>
        </a:graphic>
      </p:graphicFrame>
      <p:sp>
        <p:nvSpPr>
          <p:cNvPr id="4" name="TextBox 3">
            <a:extLst>
              <a:ext uri="{FF2B5EF4-FFF2-40B4-BE49-F238E27FC236}">
                <a16:creationId xmlns:a16="http://schemas.microsoft.com/office/drawing/2014/main" id="{41B4C464-5A84-4A06-93C0-DDB38335EEDB}"/>
              </a:ext>
            </a:extLst>
          </p:cNvPr>
          <p:cNvSpPr txBox="1"/>
          <p:nvPr/>
        </p:nvSpPr>
        <p:spPr>
          <a:xfrm>
            <a:off x="641392" y="4683195"/>
            <a:ext cx="470513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Potentially Enrollable Acres</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r>
              <a:rPr kumimoji="0" lang="en-US" sz="1800" b="1" i="0" u="none" strike="noStrike" kern="1200" cap="none" spc="0" normalizeH="0" baseline="0" noProof="0" dirty="0">
                <a:ln>
                  <a:noFill/>
                </a:ln>
                <a:solidFill>
                  <a:prstClr val="black"/>
                </a:solidFill>
                <a:effectLst/>
                <a:uLnTx/>
                <a:uFillTx/>
                <a:latin typeface="Calibri"/>
                <a:ea typeface="+mn-ea"/>
                <a:cs typeface="+mn-cs"/>
              </a:rPr>
              <a:t>25,973</a:t>
            </a:r>
          </a:p>
        </p:txBody>
      </p:sp>
      <p:sp>
        <p:nvSpPr>
          <p:cNvPr id="7" name="Slide Number Placeholder 6">
            <a:extLst>
              <a:ext uri="{FF2B5EF4-FFF2-40B4-BE49-F238E27FC236}">
                <a16:creationId xmlns:a16="http://schemas.microsoft.com/office/drawing/2014/main" id="{6B718DA9-6C23-4EC8-B456-45912149919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graphicFrame>
        <p:nvGraphicFramePr>
          <p:cNvPr id="5" name="Chart 4">
            <a:extLst>
              <a:ext uri="{FF2B5EF4-FFF2-40B4-BE49-F238E27FC236}">
                <a16:creationId xmlns:a16="http://schemas.microsoft.com/office/drawing/2014/main" id="{88E0AAA7-DBC5-1002-374D-34EF3A76F916}"/>
              </a:ext>
            </a:extLst>
          </p:cNvPr>
          <p:cNvGraphicFramePr>
            <a:graphicFrameLocks/>
          </p:cNvGraphicFramePr>
          <p:nvPr/>
        </p:nvGraphicFramePr>
        <p:xfrm>
          <a:off x="5096656" y="1356270"/>
          <a:ext cx="6925455" cy="48537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00907758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2B4C9-B6E1-47FF-847B-4849757220BC}"/>
              </a:ext>
            </a:extLst>
          </p:cNvPr>
          <p:cNvSpPr/>
          <p:nvPr/>
        </p:nvSpPr>
        <p:spPr>
          <a:xfrm>
            <a:off x="1425844" y="1303939"/>
            <a:ext cx="9624448" cy="4308872"/>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Process to verify the status of implementation of BMPs</a:t>
            </a:r>
          </a:p>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3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Clean Waterways Act - SB 712 (July 2020)</a:t>
            </a:r>
          </a:p>
          <a:p>
            <a:pPr marL="800100" marR="0" lvl="1" indent="-3429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Requires IV site visits every 2 years</a:t>
            </a:r>
          </a:p>
          <a:p>
            <a:pPr marL="1257300" marR="0" lvl="2" indent="-3429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91% completed</a:t>
            </a:r>
          </a:p>
          <a:p>
            <a:pPr marL="800100" marR="0" lvl="1" indent="-3429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Requires collection, review, and retention of N and P fertilizer records</a:t>
            </a:r>
          </a:p>
          <a:p>
            <a:pPr marL="1257300" marR="0" lvl="2" indent="-3429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Nutrient Application Record Form (NARF)</a:t>
            </a:r>
          </a:p>
          <a:p>
            <a:pPr marL="800100" marR="0" lvl="1" indent="-342900" algn="l" defTabSz="914400" rtl="0" eaLnBrk="1" fontAlgn="auto" latinLnBrk="0" hangingPunct="1">
              <a:lnSpc>
                <a:spcPct val="100000"/>
              </a:lnSpc>
              <a:spcBef>
                <a:spcPts val="0"/>
              </a:spcBef>
              <a:spcAft>
                <a:spcPts val="0"/>
              </a:spcAft>
              <a:buClrTx/>
              <a:buSzTx/>
              <a:buFontTx/>
              <a:buChar char="-"/>
              <a:tabLst/>
              <a:defRPr/>
            </a:pPr>
            <a:r>
              <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FDACS reports total N and P applications to FDEP for </a:t>
            </a:r>
            <a:r>
              <a:rPr kumimoji="0" lang="en-US" sz="3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utilization in BMAP assessments</a:t>
            </a:r>
            <a:endPar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grpSp>
        <p:nvGrpSpPr>
          <p:cNvPr id="10" name="Group 9">
            <a:extLst>
              <a:ext uri="{FF2B5EF4-FFF2-40B4-BE49-F238E27FC236}">
                <a16:creationId xmlns:a16="http://schemas.microsoft.com/office/drawing/2014/main" id="{ED38D9BD-5FAA-4408-BA68-30DB2A22CD63}"/>
              </a:ext>
            </a:extLst>
          </p:cNvPr>
          <p:cNvGrpSpPr/>
          <p:nvPr/>
        </p:nvGrpSpPr>
        <p:grpSpPr>
          <a:xfrm>
            <a:off x="-1" y="0"/>
            <a:ext cx="12202438" cy="6858002"/>
            <a:chOff x="-1" y="0"/>
            <a:chExt cx="12202438" cy="6858002"/>
          </a:xfrm>
        </p:grpSpPr>
        <p:sp>
          <p:nvSpPr>
            <p:cNvPr id="11" name="Rectangle 10">
              <a:extLst>
                <a:ext uri="{FF2B5EF4-FFF2-40B4-BE49-F238E27FC236}">
                  <a16:creationId xmlns:a16="http://schemas.microsoft.com/office/drawing/2014/main" id="{8DCA6A25-00EE-4C4D-ACFD-205C9EBD8F1A}"/>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65EC8DAC-684B-4A3B-A1A1-F5DB4E8A72A4}"/>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5" name="Picture 4" descr="10wide_CLR_N_clearbg.tif">
              <a:extLst>
                <a:ext uri="{FF2B5EF4-FFF2-40B4-BE49-F238E27FC236}">
                  <a16:creationId xmlns:a16="http://schemas.microsoft.com/office/drawing/2014/main" id="{5BDAF3DA-47F9-4C51-AADA-A5C22275B27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63"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0CAD7949-C1CF-4C29-AE35-E9790E1CDF55}"/>
              </a:ext>
            </a:extLst>
          </p:cNvPr>
          <p:cNvSpPr/>
          <p:nvPr/>
        </p:nvSpPr>
        <p:spPr>
          <a:xfrm>
            <a:off x="-14536" y="278279"/>
            <a:ext cx="12201474" cy="707886"/>
          </a:xfrm>
          <a:prstGeom prst="rect">
            <a:avLst/>
          </a:prstGeom>
        </p:spPr>
        <p:txBody>
          <a:bodyPr wrap="square">
            <a:sp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en-US" sz="4000" b="1" i="0" u="none" strike="noStrike" kern="1200" cap="none" spc="0" normalizeH="0" baseline="0" noProof="0" dirty="0">
                <a:ln>
                  <a:noFill/>
                </a:ln>
                <a:solidFill>
                  <a:prstClr val="black"/>
                </a:solidFill>
                <a:effectLst/>
                <a:uLnTx/>
                <a:uFillTx/>
                <a:latin typeface="Calibri"/>
                <a:ea typeface="+mn-ea"/>
                <a:cs typeface="+mn-cs"/>
              </a:rPr>
              <a:t>BMP Implementation Verification (IV)</a:t>
            </a:r>
          </a:p>
        </p:txBody>
      </p:sp>
      <p:sp>
        <p:nvSpPr>
          <p:cNvPr id="2" name="TextBox 1">
            <a:extLst>
              <a:ext uri="{FF2B5EF4-FFF2-40B4-BE49-F238E27FC236}">
                <a16:creationId xmlns:a16="http://schemas.microsoft.com/office/drawing/2014/main" id="{FDBC330D-6E9C-D4C4-2240-09335206B2D4}"/>
              </a:ext>
            </a:extLst>
          </p:cNvPr>
          <p:cNvSpPr txBox="1"/>
          <p:nvPr/>
        </p:nvSpPr>
        <p:spPr>
          <a:xfrm>
            <a:off x="2250557" y="5779504"/>
            <a:ext cx="3565656"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IVs completed as of Dec 31, 2022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Slide Number Placeholder 2">
            <a:extLst>
              <a:ext uri="{FF2B5EF4-FFF2-40B4-BE49-F238E27FC236}">
                <a16:creationId xmlns:a16="http://schemas.microsoft.com/office/drawing/2014/main" id="{F12ED9F2-5653-B38A-33B7-5BB526E194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40274971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ED38D9BD-5FAA-4408-BA68-30DB2A22CD63}"/>
              </a:ext>
            </a:extLst>
          </p:cNvPr>
          <p:cNvGrpSpPr/>
          <p:nvPr/>
        </p:nvGrpSpPr>
        <p:grpSpPr>
          <a:xfrm>
            <a:off x="0" y="0"/>
            <a:ext cx="12201474" cy="6858002"/>
            <a:chOff x="-14535" y="0"/>
            <a:chExt cx="12201474" cy="6858002"/>
          </a:xfrm>
        </p:grpSpPr>
        <p:sp>
          <p:nvSpPr>
            <p:cNvPr id="11" name="Rectangle 10">
              <a:extLst>
                <a:ext uri="{FF2B5EF4-FFF2-40B4-BE49-F238E27FC236}">
                  <a16:creationId xmlns:a16="http://schemas.microsoft.com/office/drawing/2014/main" id="{8DCA6A25-00EE-4C4D-ACFD-205C9EBD8F1A}"/>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65EC8DAC-684B-4A3B-A1A1-F5DB4E8A72A4}"/>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5" name="Picture 4" descr="10wide_CLR_N_clearbg.tif">
              <a:extLst>
                <a:ext uri="{FF2B5EF4-FFF2-40B4-BE49-F238E27FC236}">
                  <a16:creationId xmlns:a16="http://schemas.microsoft.com/office/drawing/2014/main" id="{5BDAF3DA-47F9-4C51-AADA-A5C22275B274}"/>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535"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Rectangle 8">
            <a:extLst>
              <a:ext uri="{FF2B5EF4-FFF2-40B4-BE49-F238E27FC236}">
                <a16:creationId xmlns:a16="http://schemas.microsoft.com/office/drawing/2014/main" id="{0CAD7949-C1CF-4C29-AE35-E9790E1CDF55}"/>
              </a:ext>
            </a:extLst>
          </p:cNvPr>
          <p:cNvSpPr/>
          <p:nvPr/>
        </p:nvSpPr>
        <p:spPr>
          <a:xfrm>
            <a:off x="-14536" y="278279"/>
            <a:ext cx="12201474"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Producer Outreach: Coming Soon….</a:t>
            </a:r>
          </a:p>
        </p:txBody>
      </p:sp>
      <p:sp>
        <p:nvSpPr>
          <p:cNvPr id="7" name="Rectangle 6">
            <a:extLst>
              <a:ext uri="{FF2B5EF4-FFF2-40B4-BE49-F238E27FC236}">
                <a16:creationId xmlns:a16="http://schemas.microsoft.com/office/drawing/2014/main" id="{DAB2B4C9-B6E1-47FF-847B-4849757220BC}"/>
              </a:ext>
            </a:extLst>
          </p:cNvPr>
          <p:cNvSpPr/>
          <p:nvPr/>
        </p:nvSpPr>
        <p:spPr>
          <a:xfrm>
            <a:off x="2041760" y="5519170"/>
            <a:ext cx="9277401"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hlinkClick r:id="rId5"/>
              </a:rPr>
              <a:t>Agricultural Best Management Practices / Water / Agriculture Industry / Home - Florida Department of Agriculture &amp; Consumer Services (fdacs.gov)</a:t>
            </a:r>
            <a:endParaRPr kumimoji="0" lang="en-US" sz="2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pic>
        <p:nvPicPr>
          <p:cNvPr id="3" name="Picture 2" descr="A picture containing text, sign&#10;&#10;Description automatically generated">
            <a:extLst>
              <a:ext uri="{FF2B5EF4-FFF2-40B4-BE49-F238E27FC236}">
                <a16:creationId xmlns:a16="http://schemas.microsoft.com/office/drawing/2014/main" id="{651FAF22-D08C-92DC-5212-DB7A4DF98F4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149553" y="2011588"/>
            <a:ext cx="4824367" cy="2960877"/>
          </a:xfrm>
          <a:prstGeom prst="rect">
            <a:avLst/>
          </a:prstGeom>
        </p:spPr>
      </p:pic>
      <p:sp>
        <p:nvSpPr>
          <p:cNvPr id="6" name="Rectangle 5">
            <a:extLst>
              <a:ext uri="{FF2B5EF4-FFF2-40B4-BE49-F238E27FC236}">
                <a16:creationId xmlns:a16="http://schemas.microsoft.com/office/drawing/2014/main" id="{6D509B95-42F9-B31A-39C8-5CB2307A3785}"/>
              </a:ext>
            </a:extLst>
          </p:cNvPr>
          <p:cNvSpPr/>
          <p:nvPr/>
        </p:nvSpPr>
        <p:spPr>
          <a:xfrm>
            <a:off x="1000529" y="1134266"/>
            <a:ext cx="5334214" cy="1077218"/>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BMP Program Videos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hlinkClick r:id="rId7"/>
              </a:rPr>
              <a:t>Agricultural Water Policy - About BMPs – YouTube</a:t>
            </a:r>
            <a:endParaRPr kumimoji="0" lang="en-US" sz="2000" b="0" i="0" u="sng" strike="noStrike" kern="1200" cap="none" spc="0" normalizeH="0" baseline="0" noProof="0" dirty="0">
              <a:ln>
                <a:noFill/>
              </a:ln>
              <a:solidFill>
                <a:srgbClr val="000000"/>
              </a:solidFill>
              <a:effectLst/>
              <a:uLnTx/>
              <a:uFillTx/>
              <a:latin typeface="Calibri"/>
              <a:ea typeface="Times New Roman" panose="02020603050405020304" pitchFamily="18"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
        <p:nvSpPr>
          <p:cNvPr id="2" name="TextBox 1">
            <a:extLst>
              <a:ext uri="{FF2B5EF4-FFF2-40B4-BE49-F238E27FC236}">
                <a16:creationId xmlns:a16="http://schemas.microsoft.com/office/drawing/2014/main" id="{F066B316-66E6-96C2-6200-B41B82FBA475}"/>
              </a:ext>
            </a:extLst>
          </p:cNvPr>
          <p:cNvSpPr txBox="1"/>
          <p:nvPr/>
        </p:nvSpPr>
        <p:spPr>
          <a:xfrm>
            <a:off x="6586193" y="1138633"/>
            <a:ext cx="5191614" cy="1538883"/>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ts val="0"/>
              </a:spcBef>
              <a:spcAft>
                <a:spcPts val="0"/>
              </a:spcAft>
              <a:buClrTx/>
              <a:buSzTx/>
              <a:buFontTx/>
              <a:buChar char="-"/>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New Online Features</a:t>
            </a:r>
          </a:p>
          <a:p>
            <a:pPr marL="800100" marR="0" lvl="1"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Are you in a BMAP?</a:t>
            </a:r>
          </a:p>
          <a:p>
            <a:pPr marL="800100" marR="0" lvl="1" indent="-342900" algn="l" defTabSz="914400" rtl="0" eaLnBrk="1" fontAlgn="auto" latinLnBrk="0" hangingPunct="1">
              <a:lnSpc>
                <a:spcPct val="100000"/>
              </a:lnSpc>
              <a:spcBef>
                <a:spcPts val="0"/>
              </a:spcBef>
              <a:spcAft>
                <a:spcPts val="0"/>
              </a:spcAft>
              <a:buClrTx/>
              <a:buSzTx/>
              <a:buFontTx/>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BMP Enrollment Viewer Web App</a:t>
            </a:r>
            <a:endParaRPr kumimoji="0" lang="en-US" sz="30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929380E6-303D-8472-6790-29C11FB62F1A}"/>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6950696" y="2337840"/>
            <a:ext cx="4845826" cy="3107182"/>
          </a:xfrm>
          <a:prstGeom prst="rect">
            <a:avLst/>
          </a:prstGeom>
        </p:spPr>
      </p:pic>
      <p:sp>
        <p:nvSpPr>
          <p:cNvPr id="5" name="Slide Number Placeholder 4">
            <a:extLst>
              <a:ext uri="{FF2B5EF4-FFF2-40B4-BE49-F238E27FC236}">
                <a16:creationId xmlns:a16="http://schemas.microsoft.com/office/drawing/2014/main" id="{37C057C3-1902-F886-3C8D-ED8C8C04B1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18522526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61435373-0EA0-4D63-BD06-76A86318EDF2}"/>
              </a:ext>
            </a:extLst>
          </p:cNvPr>
          <p:cNvSpPr/>
          <p:nvPr/>
        </p:nvSpPr>
        <p:spPr>
          <a:xfrm>
            <a:off x="1514202" y="243971"/>
            <a:ext cx="9144000"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2023 FDACS Legislative Report</a:t>
            </a:r>
          </a:p>
        </p:txBody>
      </p:sp>
      <p:grpSp>
        <p:nvGrpSpPr>
          <p:cNvPr id="10" name="Group 9">
            <a:extLst>
              <a:ext uri="{FF2B5EF4-FFF2-40B4-BE49-F238E27FC236}">
                <a16:creationId xmlns:a16="http://schemas.microsoft.com/office/drawing/2014/main" id="{74672B12-3AB4-455A-9952-A771C78410CB}"/>
              </a:ext>
            </a:extLst>
          </p:cNvPr>
          <p:cNvGrpSpPr/>
          <p:nvPr/>
        </p:nvGrpSpPr>
        <p:grpSpPr>
          <a:xfrm>
            <a:off x="-1" y="0"/>
            <a:ext cx="12202438" cy="6858002"/>
            <a:chOff x="-1" y="0"/>
            <a:chExt cx="12202438" cy="6858002"/>
          </a:xfrm>
        </p:grpSpPr>
        <p:sp>
          <p:nvSpPr>
            <p:cNvPr id="11" name="Rectangle 10">
              <a:extLst>
                <a:ext uri="{FF2B5EF4-FFF2-40B4-BE49-F238E27FC236}">
                  <a16:creationId xmlns:a16="http://schemas.microsoft.com/office/drawing/2014/main" id="{4CD2B6FD-14A3-4456-AF94-9F6B435BC421}"/>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2" name="Straight Connector 11">
              <a:extLst>
                <a:ext uri="{FF2B5EF4-FFF2-40B4-BE49-F238E27FC236}">
                  <a16:creationId xmlns:a16="http://schemas.microsoft.com/office/drawing/2014/main" id="{E64D15E2-07E9-4DEF-A870-13052E80A27C}"/>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3" name="Picture 4" descr="10wide_CLR_N_clearbg.tif">
              <a:extLst>
                <a:ext uri="{FF2B5EF4-FFF2-40B4-BE49-F238E27FC236}">
                  <a16:creationId xmlns:a16="http://schemas.microsoft.com/office/drawing/2014/main" id="{371F9844-E3FE-48B8-B065-3E3251A64B22}"/>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963"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 name="TextBox 3">
            <a:extLst>
              <a:ext uri="{FF2B5EF4-FFF2-40B4-BE49-F238E27FC236}">
                <a16:creationId xmlns:a16="http://schemas.microsoft.com/office/drawing/2014/main" id="{FE437368-D3A9-4FB2-B1DF-CC35A160A629}"/>
              </a:ext>
            </a:extLst>
          </p:cNvPr>
          <p:cNvSpPr txBox="1"/>
          <p:nvPr/>
        </p:nvSpPr>
        <p:spPr>
          <a:xfrm>
            <a:off x="2866698" y="5604222"/>
            <a:ext cx="6439007"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hlinkClick r:id="rId5"/>
              </a:rPr>
              <a:t>https://www.fdacs.gov/Divisions-Offices/Agricultural-Water-Policy</a:t>
            </a:r>
            <a:endParaRPr kumimoji="0" lang="en-US" sz="1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Slide Number Placeholder 5">
            <a:extLst>
              <a:ext uri="{FF2B5EF4-FFF2-40B4-BE49-F238E27FC236}">
                <a16:creationId xmlns:a16="http://schemas.microsoft.com/office/drawing/2014/main" id="{21495A43-81BC-CD01-31AA-65FFB9B31DE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8" name="Picture 7" descr="Graphical user interface, chart, table, pie chart&#10;&#10;Description automatically generated">
            <a:extLst>
              <a:ext uri="{FF2B5EF4-FFF2-40B4-BE49-F238E27FC236}">
                <a16:creationId xmlns:a16="http://schemas.microsoft.com/office/drawing/2014/main" id="{683AC61D-D717-C4A9-9193-0CE56486FF1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32983" y="993458"/>
            <a:ext cx="3448120" cy="4462272"/>
          </a:xfrm>
          <a:prstGeom prst="rect">
            <a:avLst/>
          </a:prstGeom>
          <a:ln>
            <a:solidFill>
              <a:schemeClr val="tx1"/>
            </a:solidFill>
          </a:ln>
        </p:spPr>
      </p:pic>
      <p:pic>
        <p:nvPicPr>
          <p:cNvPr id="15" name="Picture 14" descr="Graphical user interface, chart, table&#10;&#10;Description automatically generated">
            <a:extLst>
              <a:ext uri="{FF2B5EF4-FFF2-40B4-BE49-F238E27FC236}">
                <a16:creationId xmlns:a16="http://schemas.microsoft.com/office/drawing/2014/main" id="{52DA7C77-35CB-F78D-5883-9D088C20D06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93913" y="1018203"/>
            <a:ext cx="3448120" cy="4462272"/>
          </a:xfrm>
          <a:prstGeom prst="rect">
            <a:avLst/>
          </a:prstGeom>
          <a:ln>
            <a:solidFill>
              <a:schemeClr val="tx1"/>
            </a:solidFill>
          </a:ln>
        </p:spPr>
      </p:pic>
      <p:pic>
        <p:nvPicPr>
          <p:cNvPr id="17" name="Picture 16" descr="Diagram&#10;&#10;Description automatically generated">
            <a:extLst>
              <a:ext uri="{FF2B5EF4-FFF2-40B4-BE49-F238E27FC236}">
                <a16:creationId xmlns:a16="http://schemas.microsoft.com/office/drawing/2014/main" id="{507B2836-3D95-E107-DF75-C104EE20977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8002" y="1018203"/>
            <a:ext cx="3449499" cy="4462272"/>
          </a:xfrm>
          <a:prstGeom prst="rect">
            <a:avLst/>
          </a:prstGeom>
          <a:ln>
            <a:solidFill>
              <a:schemeClr val="tx1"/>
            </a:solidFill>
          </a:ln>
        </p:spPr>
      </p:pic>
    </p:spTree>
    <p:custDataLst>
      <p:tags r:id="rId1"/>
    </p:custDataLst>
    <p:extLst>
      <p:ext uri="{BB962C8B-B14F-4D97-AF65-F5344CB8AC3E}">
        <p14:creationId xmlns:p14="http://schemas.microsoft.com/office/powerpoint/2010/main" val="233150717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B2B4C9-B6E1-47FF-847B-4849757220BC}"/>
              </a:ext>
            </a:extLst>
          </p:cNvPr>
          <p:cNvSpPr/>
          <p:nvPr/>
        </p:nvSpPr>
        <p:spPr>
          <a:xfrm>
            <a:off x="1676400" y="1383561"/>
            <a:ext cx="8153400" cy="461665"/>
          </a:xfrm>
          <a:prstGeom prst="rect">
            <a:avLst/>
          </a:prstGeom>
        </p:spPr>
        <p:txBody>
          <a:bodyPr wrap="square" lIns="91440" tIns="45720" rIns="91440" bIns="45720" anchor="t">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61435373-0EA0-4D63-BD06-76A86318EDF2}"/>
              </a:ext>
            </a:extLst>
          </p:cNvPr>
          <p:cNvSpPr/>
          <p:nvPr/>
        </p:nvSpPr>
        <p:spPr>
          <a:xfrm>
            <a:off x="1396584" y="1392395"/>
            <a:ext cx="9144000" cy="707886"/>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Arial"/>
              </a:rPr>
              <a:t>Thank You!</a:t>
            </a:r>
          </a:p>
        </p:txBody>
      </p:sp>
      <p:pic>
        <p:nvPicPr>
          <p:cNvPr id="2" name="Picture 2">
            <a:extLst>
              <a:ext uri="{FF2B5EF4-FFF2-40B4-BE49-F238E27FC236}">
                <a16:creationId xmlns:a16="http://schemas.microsoft.com/office/drawing/2014/main" id="{510B8749-A202-43A0-8CC9-A91924EA1B1F}"/>
              </a:ext>
            </a:extLst>
          </p:cNvPr>
          <p:cNvPicPr>
            <a:picLocks noChangeAspect="1"/>
          </p:cNvPicPr>
          <p:nvPr/>
        </p:nvPicPr>
        <p:blipFill>
          <a:blip r:embed="rId4"/>
          <a:stretch>
            <a:fillRect/>
          </a:stretch>
        </p:blipFill>
        <p:spPr>
          <a:xfrm>
            <a:off x="3122917" y="4963946"/>
            <a:ext cx="5941101" cy="736391"/>
          </a:xfrm>
          <a:prstGeom prst="rect">
            <a:avLst/>
          </a:prstGeom>
        </p:spPr>
      </p:pic>
      <p:sp>
        <p:nvSpPr>
          <p:cNvPr id="10" name="Rectangle 9">
            <a:extLst>
              <a:ext uri="{FF2B5EF4-FFF2-40B4-BE49-F238E27FC236}">
                <a16:creationId xmlns:a16="http://schemas.microsoft.com/office/drawing/2014/main" id="{09A6D068-61CB-468C-9FD3-6731C7CF5268}"/>
              </a:ext>
            </a:extLst>
          </p:cNvPr>
          <p:cNvSpPr/>
          <p:nvPr/>
        </p:nvSpPr>
        <p:spPr>
          <a:xfrm>
            <a:off x="1284158" y="3788718"/>
            <a:ext cx="9144000" cy="954107"/>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mn-ea"/>
                <a:cs typeface="Arial"/>
              </a:rPr>
              <a:t>Cori Hermle, Environmental Consultant</a:t>
            </a:r>
            <a:endParaRPr kumimoji="0" lang="en-US" sz="2800" b="0" i="0" u="none" strike="noStrike" kern="1200" cap="none" spc="0" normalizeH="0" baseline="0" noProof="0" dirty="0">
              <a:ln>
                <a:noFill/>
              </a:ln>
              <a:solidFill>
                <a:prstClr val="black"/>
              </a:solidFill>
              <a:effectLst/>
              <a:uLnTx/>
              <a:uFillTx/>
              <a:latin typeface="Calibri"/>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hlinkClick r:id="rId5"/>
              </a:rPr>
              <a:t>Corinne.Hermle@fdacs.gov</a:t>
            </a:r>
            <a:r>
              <a:rPr kumimoji="0" lang="en-US" sz="28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rPr>
              <a:t>  (850) 688-6156</a:t>
            </a:r>
          </a:p>
        </p:txBody>
      </p:sp>
      <p:grpSp>
        <p:nvGrpSpPr>
          <p:cNvPr id="16" name="Group 15">
            <a:extLst>
              <a:ext uri="{FF2B5EF4-FFF2-40B4-BE49-F238E27FC236}">
                <a16:creationId xmlns:a16="http://schemas.microsoft.com/office/drawing/2014/main" id="{E21B8EF9-8713-49E5-8FF7-D352E65F752F}"/>
              </a:ext>
            </a:extLst>
          </p:cNvPr>
          <p:cNvGrpSpPr/>
          <p:nvPr/>
        </p:nvGrpSpPr>
        <p:grpSpPr>
          <a:xfrm>
            <a:off x="-1" y="0"/>
            <a:ext cx="12202438" cy="6858002"/>
            <a:chOff x="-1" y="0"/>
            <a:chExt cx="12202438" cy="6858002"/>
          </a:xfrm>
        </p:grpSpPr>
        <p:sp>
          <p:nvSpPr>
            <p:cNvPr id="17" name="Rectangle 16">
              <a:extLst>
                <a:ext uri="{FF2B5EF4-FFF2-40B4-BE49-F238E27FC236}">
                  <a16:creationId xmlns:a16="http://schemas.microsoft.com/office/drawing/2014/main" id="{0074C778-8CEE-48BA-BD3B-315C079F4C6E}"/>
                </a:ext>
              </a:extLst>
            </p:cNvPr>
            <p:cNvSpPr/>
            <p:nvPr/>
          </p:nvSpPr>
          <p:spPr>
            <a:xfrm>
              <a:off x="-1" y="0"/>
              <a:ext cx="12186939" cy="12646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endParaRPr>
            </a:p>
          </p:txBody>
        </p:sp>
        <p:cxnSp>
          <p:nvCxnSpPr>
            <p:cNvPr id="18" name="Straight Connector 17">
              <a:extLst>
                <a:ext uri="{FF2B5EF4-FFF2-40B4-BE49-F238E27FC236}">
                  <a16:creationId xmlns:a16="http://schemas.microsoft.com/office/drawing/2014/main" id="{16DD8796-04CF-498F-9049-A0786E87E918}"/>
                </a:ext>
              </a:extLst>
            </p:cNvPr>
            <p:cNvCxnSpPr>
              <a:cxnSpLocks/>
            </p:cNvCxnSpPr>
            <p:nvPr/>
          </p:nvCxnSpPr>
          <p:spPr>
            <a:xfrm>
              <a:off x="0" y="202369"/>
              <a:ext cx="12186939" cy="0"/>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pic>
          <p:nvPicPr>
            <p:cNvPr id="19" name="Picture 4" descr="10wide_CLR_N_clearbg.tif">
              <a:extLst>
                <a:ext uri="{FF2B5EF4-FFF2-40B4-BE49-F238E27FC236}">
                  <a16:creationId xmlns:a16="http://schemas.microsoft.com/office/drawing/2014/main" id="{9757857F-1C41-48CF-BA22-D4090695F0E9}"/>
                </a:ext>
              </a:extLst>
            </p:cNvPr>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3" y="5116750"/>
              <a:ext cx="12201474" cy="1741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Box 2">
            <a:extLst>
              <a:ext uri="{FF2B5EF4-FFF2-40B4-BE49-F238E27FC236}">
                <a16:creationId xmlns:a16="http://schemas.microsoft.com/office/drawing/2014/main" id="{CE344E58-A74B-450E-ABB9-131371376BE2}"/>
              </a:ext>
            </a:extLst>
          </p:cNvPr>
          <p:cNvSpPr txBox="1"/>
          <p:nvPr/>
        </p:nvSpPr>
        <p:spPr>
          <a:xfrm>
            <a:off x="1420906" y="2386739"/>
            <a:ext cx="9350188" cy="800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a:ln>
                  <a:noFill/>
                </a:ln>
                <a:solidFill>
                  <a:srgbClr val="00854B">
                    <a:lumMod val="75000"/>
                  </a:srgbClr>
                </a:solidFill>
                <a:effectLst/>
                <a:uLnTx/>
                <a:uFillTx/>
                <a:latin typeface="Calibri Light" panose="020F0302020204030204" pitchFamily="34" charset="0"/>
                <a:ea typeface="+mn-ea"/>
                <a:cs typeface="Calibri Light" panose="020F0302020204030204" pitchFamily="34" charset="0"/>
                <a:hlinkClick r:id="rId7"/>
              </a:rPr>
              <a:t>http://www.fdacs.gov/Divisions-Offices/Agricultural-Water-Policy</a:t>
            </a:r>
            <a:endParaRPr kumimoji="0" lang="en-US" sz="2800" b="1" i="0" u="none" strike="noStrike" kern="1200" cap="none" spc="0" normalizeH="0" baseline="0" noProof="0" dirty="0">
              <a:ln>
                <a:noFill/>
              </a:ln>
              <a:solidFill>
                <a:srgbClr val="00854B">
                  <a:lumMod val="75000"/>
                </a:srgbClr>
              </a:solidFill>
              <a:effectLst/>
              <a:uLnTx/>
              <a:uFillTx/>
              <a:latin typeface="Calibri Light" panose="020F0302020204030204" pitchFamily="34" charset="0"/>
              <a:ea typeface="+mn-ea"/>
              <a:cs typeface="Calibri Light" panose="020F03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 name="Slide Number Placeholder 3">
            <a:extLst>
              <a:ext uri="{FF2B5EF4-FFF2-40B4-BE49-F238E27FC236}">
                <a16:creationId xmlns:a16="http://schemas.microsoft.com/office/drawing/2014/main" id="{F1C68DBB-10B8-B69B-5C2A-600CE96463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3CABDF-0C78-44F4-BBF1-DCE0CB674A1F}"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p:txBody>
      </p:sp>
    </p:spTree>
    <p:custDataLst>
      <p:tags r:id="rId1"/>
    </p:custDataLst>
    <p:extLst>
      <p:ext uri="{BB962C8B-B14F-4D97-AF65-F5344CB8AC3E}">
        <p14:creationId xmlns:p14="http://schemas.microsoft.com/office/powerpoint/2010/main" val="36839249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Picture 7" descr="A body of water surrounded by trees&#10;&#10;Description automatically generated with medium confidence">
            <a:extLst>
              <a:ext uri="{FF2B5EF4-FFF2-40B4-BE49-F238E27FC236}">
                <a16:creationId xmlns:a16="http://schemas.microsoft.com/office/drawing/2014/main" id="{1CC4B1EE-B15A-8F48-8E6F-6D2A48232FF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000" y="857252"/>
            <a:ext cx="9144000" cy="5143499"/>
          </a:xfrm>
          <a:prstGeom prst="rect">
            <a:avLst/>
          </a:prstGeom>
        </p:spPr>
      </p:pic>
      <p:sp>
        <p:nvSpPr>
          <p:cNvPr id="3" name="Rectangle 2">
            <a:extLst>
              <a:ext uri="{FF2B5EF4-FFF2-40B4-BE49-F238E27FC236}">
                <a16:creationId xmlns:a16="http://schemas.microsoft.com/office/drawing/2014/main" id="{A925AA31-70F1-B140-9426-76A413101196}"/>
              </a:ext>
            </a:extLst>
          </p:cNvPr>
          <p:cNvSpPr/>
          <p:nvPr/>
        </p:nvSpPr>
        <p:spPr>
          <a:xfrm>
            <a:off x="2189720" y="2242667"/>
            <a:ext cx="7812560" cy="3425986"/>
          </a:xfrm>
          <a:prstGeom prst="rect">
            <a:avLst/>
          </a:prstGeom>
          <a:solidFill>
            <a:schemeClr val="accent6">
              <a:lumMod val="5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srgbClr val="2E5270">
                  <a:lumMod val="75000"/>
                </a:srgbClr>
              </a:solidFill>
              <a:latin typeface="Calibri" panose="020F0502020204030204"/>
            </a:endParaRPr>
          </a:p>
        </p:txBody>
      </p:sp>
      <p:grpSp>
        <p:nvGrpSpPr>
          <p:cNvPr id="2" name="Group 1">
            <a:extLst>
              <a:ext uri="{FF2B5EF4-FFF2-40B4-BE49-F238E27FC236}">
                <a16:creationId xmlns:a16="http://schemas.microsoft.com/office/drawing/2014/main" id="{A75132E3-C54D-7C45-A661-8EC6D4150A55}"/>
              </a:ext>
            </a:extLst>
          </p:cNvPr>
          <p:cNvGrpSpPr/>
          <p:nvPr/>
        </p:nvGrpSpPr>
        <p:grpSpPr>
          <a:xfrm>
            <a:off x="2313289" y="2565505"/>
            <a:ext cx="7438768" cy="3126231"/>
            <a:chOff x="1136821" y="2399250"/>
            <a:chExt cx="9918357" cy="4168309"/>
          </a:xfrm>
        </p:grpSpPr>
        <p:grpSp>
          <p:nvGrpSpPr>
            <p:cNvPr id="4" name="Group 3">
              <a:extLst>
                <a:ext uri="{FF2B5EF4-FFF2-40B4-BE49-F238E27FC236}">
                  <a16:creationId xmlns:a16="http://schemas.microsoft.com/office/drawing/2014/main" id="{2288C5C9-BC35-C341-BAD3-547146EF8919}"/>
                </a:ext>
              </a:extLst>
            </p:cNvPr>
            <p:cNvGrpSpPr/>
            <p:nvPr/>
          </p:nvGrpSpPr>
          <p:grpSpPr>
            <a:xfrm>
              <a:off x="3682315" y="2399250"/>
              <a:ext cx="7372863" cy="4168309"/>
              <a:chOff x="5162224" y="1227964"/>
              <a:chExt cx="4190689" cy="3408660"/>
            </a:xfrm>
          </p:grpSpPr>
          <p:sp>
            <p:nvSpPr>
              <p:cNvPr id="5" name="TextBox 4">
                <a:extLst>
                  <a:ext uri="{FF2B5EF4-FFF2-40B4-BE49-F238E27FC236}">
                    <a16:creationId xmlns:a16="http://schemas.microsoft.com/office/drawing/2014/main" id="{4179DE2E-FC20-4E41-A5E0-A31FCC7F2E39}"/>
                  </a:ext>
                </a:extLst>
              </p:cNvPr>
              <p:cNvSpPr txBox="1"/>
              <p:nvPr/>
            </p:nvSpPr>
            <p:spPr>
              <a:xfrm>
                <a:off x="5162224" y="1227964"/>
                <a:ext cx="4190689" cy="1308769"/>
              </a:xfrm>
              <a:prstGeom prst="rect">
                <a:avLst/>
              </a:prstGeom>
              <a:noFill/>
            </p:spPr>
            <p:txBody>
              <a:bodyPr wrap="square" rtlCol="0">
                <a:spAutoFit/>
              </a:bodyPr>
              <a:lstStyle/>
              <a:p>
                <a:pPr algn="ctr">
                  <a:spcBef>
                    <a:spcPct val="0"/>
                  </a:spcBef>
                  <a:defRPr/>
                </a:pPr>
                <a:r>
                  <a:rPr lang="en-US" altLang="en-US" sz="3600" b="1" dirty="0">
                    <a:solidFill>
                      <a:srgbClr val="FFFFFF"/>
                    </a:solidFill>
                    <a:latin typeface="Franklin Gothic Demi Cond" panose="020B0603020102020204" pitchFamily="34" charset="0"/>
                    <a:ea typeface="League Gothic" pitchFamily="2" charset="77"/>
                    <a:cs typeface="League Gothic" pitchFamily="2" charset="77"/>
                  </a:rPr>
                  <a:t>Unenrolled Agricultural Producer Enforcement </a:t>
                </a:r>
              </a:p>
            </p:txBody>
          </p:sp>
          <p:sp>
            <p:nvSpPr>
              <p:cNvPr id="7" name="TextBox 6">
                <a:extLst>
                  <a:ext uri="{FF2B5EF4-FFF2-40B4-BE49-F238E27FC236}">
                    <a16:creationId xmlns:a16="http://schemas.microsoft.com/office/drawing/2014/main" id="{B6F30178-1174-AD49-AE26-BBEFFE40A5C8}"/>
                  </a:ext>
                </a:extLst>
              </p:cNvPr>
              <p:cNvSpPr txBox="1"/>
              <p:nvPr/>
            </p:nvSpPr>
            <p:spPr>
              <a:xfrm>
                <a:off x="5190319" y="3151676"/>
                <a:ext cx="4088897" cy="1484948"/>
              </a:xfrm>
              <a:prstGeom prst="rect">
                <a:avLst/>
              </a:prstGeom>
              <a:noFill/>
            </p:spPr>
            <p:txBody>
              <a:bodyPr wrap="square" rtlCol="0">
                <a:spAutoFit/>
              </a:bodyPr>
              <a:lstStyle/>
              <a:p>
                <a:pPr algn="r" defTabSz="342900"/>
                <a:r>
                  <a:rPr lang="en-US" sz="1500" b="1" dirty="0">
                    <a:solidFill>
                      <a:srgbClr val="FFFFFF">
                        <a:lumMod val="95000"/>
                      </a:srgbClr>
                    </a:solidFill>
                    <a:latin typeface="Arial" panose="020B0604020202020204" pitchFamily="34" charset="0"/>
                    <a:cs typeface="Arial" panose="020B0604020202020204" pitchFamily="34" charset="0"/>
                  </a:rPr>
                  <a:t>David Frady, Ph.D.</a:t>
                </a:r>
              </a:p>
              <a:p>
                <a:pPr algn="r" defTabSz="342900"/>
                <a:r>
                  <a:rPr lang="en-US" sz="1350" dirty="0">
                    <a:solidFill>
                      <a:srgbClr val="FFFFFF">
                        <a:lumMod val="95000"/>
                      </a:srgbClr>
                    </a:solidFill>
                    <a:latin typeface="Arial" panose="020B0604020202020204" pitchFamily="34" charset="0"/>
                    <a:cs typeface="Arial" panose="020B0604020202020204" pitchFamily="34" charset="0"/>
                  </a:rPr>
                  <a:t>Program Administrator</a:t>
                </a:r>
              </a:p>
              <a:p>
                <a:pPr algn="r" defTabSz="342900"/>
                <a:r>
                  <a:rPr lang="en-US" sz="1350" dirty="0">
                    <a:solidFill>
                      <a:srgbClr val="FFFFFF">
                        <a:lumMod val="95000"/>
                      </a:srgbClr>
                    </a:solidFill>
                    <a:latin typeface="Arial" panose="020B0604020202020204" pitchFamily="34" charset="0"/>
                    <a:cs typeface="Arial" panose="020B0604020202020204" pitchFamily="34" charset="0"/>
                  </a:rPr>
                  <a:t>Division of Environmental Assessment and Restoration</a:t>
                </a:r>
              </a:p>
              <a:p>
                <a:pPr algn="r" defTabSz="342900"/>
                <a:r>
                  <a:rPr lang="en-US" sz="1350" dirty="0">
                    <a:solidFill>
                      <a:srgbClr val="FFFFFF">
                        <a:lumMod val="95000"/>
                      </a:srgbClr>
                    </a:solidFill>
                    <a:latin typeface="Arial" panose="020B0604020202020204" pitchFamily="34" charset="0"/>
                    <a:cs typeface="Arial" panose="020B0604020202020204" pitchFamily="34" charset="0"/>
                  </a:rPr>
                  <a:t>Florida Department of Environmental Protection</a:t>
                </a:r>
              </a:p>
              <a:p>
                <a:pPr algn="r" defTabSz="342900"/>
                <a:endParaRPr lang="en-US" sz="1350" dirty="0">
                  <a:solidFill>
                    <a:srgbClr val="FFFFFF">
                      <a:lumMod val="95000"/>
                    </a:srgbClr>
                  </a:solidFill>
                  <a:latin typeface="Arial" panose="020B0604020202020204" pitchFamily="34" charset="0"/>
                  <a:cs typeface="Arial" panose="020B0604020202020204" pitchFamily="34" charset="0"/>
                </a:endParaRPr>
              </a:p>
              <a:p>
                <a:pPr defTabSz="342900"/>
                <a:endParaRPr lang="en-US" sz="1350" dirty="0">
                  <a:solidFill>
                    <a:srgbClr val="000000"/>
                  </a:solidFill>
                  <a:latin typeface="Calibri" panose="020F0502020204030204"/>
                </a:endParaRPr>
              </a:p>
            </p:txBody>
          </p:sp>
        </p:grpSp>
        <p:pic>
          <p:nvPicPr>
            <p:cNvPr id="9" name="Picture 8" descr="Florida Department of Environmental Protection Logo">
              <a:extLst>
                <a:ext uri="{FF2B5EF4-FFF2-40B4-BE49-F238E27FC236}">
                  <a16:creationId xmlns:a16="http://schemas.microsoft.com/office/drawing/2014/main" id="{6EFACE86-3E6D-8B48-8858-F6F4EF9FDD0A}"/>
                </a:ext>
              </a:extLst>
            </p:cNvPr>
            <p:cNvPicPr>
              <a:picLocks noChangeAspect="1"/>
            </p:cNvPicPr>
            <p:nvPr/>
          </p:nvPicPr>
          <p:blipFill>
            <a:blip r:embed="rId3"/>
            <a:stretch>
              <a:fillRect/>
            </a:stretch>
          </p:blipFill>
          <p:spPr>
            <a:xfrm>
              <a:off x="1136821" y="2663644"/>
              <a:ext cx="2316129" cy="2316129"/>
            </a:xfrm>
            <a:prstGeom prst="rect">
              <a:avLst/>
            </a:prstGeom>
          </p:spPr>
        </p:pic>
      </p:grpSp>
    </p:spTree>
    <p:extLst>
      <p:ext uri="{BB962C8B-B14F-4D97-AF65-F5344CB8AC3E}">
        <p14:creationId xmlns:p14="http://schemas.microsoft.com/office/powerpoint/2010/main" val="2671289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3C77E4BE-0408-EDE3-8EFE-1E09A6244A21}"/>
              </a:ext>
            </a:extLst>
          </p:cNvPr>
          <p:cNvSpPr txBox="1">
            <a:spLocks/>
          </p:cNvSpPr>
          <p:nvPr/>
        </p:nvSpPr>
        <p:spPr>
          <a:xfrm>
            <a:off x="914400" y="762000"/>
            <a:ext cx="10363200" cy="1600200"/>
          </a:xfrm>
          <a:prstGeom prst="rect">
            <a:avLst/>
          </a:prstGeom>
          <a:ln w="28575">
            <a:noFill/>
          </a:ln>
        </p:spPr>
        <p:txBody>
          <a:bodyPr vert="horz" lIns="91440" tIns="45720" rIns="91440" bIns="45720" rtlCol="0" anchor="ctr">
            <a:normAutofit/>
          </a:bodyPr>
          <a:lstStyle>
            <a:lvl1pPr algn="ctr" defTabSz="914400" rtl="0" eaLnBrk="1" latinLnBrk="0" hangingPunct="1">
              <a:lnSpc>
                <a:spcPct val="90000"/>
              </a:lnSpc>
              <a:spcBef>
                <a:spcPct val="0"/>
              </a:spcBef>
              <a:buNone/>
              <a:defRPr sz="5400" b="1" kern="1200">
                <a:solidFill>
                  <a:schemeClr val="accent5">
                    <a:lumMod val="60000"/>
                    <a:lumOff val="40000"/>
                  </a:schemeClr>
                </a:solidFill>
                <a:effectLst>
                  <a:outerShdw blurRad="38100" dist="38100" dir="2700000" algn="tl">
                    <a:srgbClr val="000000">
                      <a:alpha val="43137"/>
                    </a:srgbClr>
                  </a:outerShdw>
                </a:effectLst>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a:ln>
                  <a:noFill/>
                </a:ln>
                <a:solidFill>
                  <a:srgbClr val="5B9BD5">
                    <a:lumMod val="60000"/>
                    <a:lumOff val="40000"/>
                  </a:srgbClr>
                </a:solidFill>
                <a:effectLst>
                  <a:outerShdw blurRad="38100" dist="38100" dir="2700000" algn="tl">
                    <a:srgbClr val="000000">
                      <a:alpha val="43137"/>
                    </a:srgbClr>
                  </a:outerShdw>
                </a:effectLst>
                <a:uLnTx/>
                <a:uFillTx/>
                <a:latin typeface="Tenorite"/>
                <a:ea typeface="+mj-ea"/>
                <a:cs typeface="+mj-cs"/>
              </a:rPr>
              <a:t>Orange Creek Water Quality Monitoring Update</a:t>
            </a:r>
            <a:endParaRPr kumimoji="0" lang="en-US" sz="5400" b="1" i="0" u="none" strike="noStrike" kern="1200" cap="none" spc="0" normalizeH="0" baseline="0" noProof="0" dirty="0">
              <a:ln>
                <a:noFill/>
              </a:ln>
              <a:solidFill>
                <a:srgbClr val="5B9BD5">
                  <a:lumMod val="60000"/>
                  <a:lumOff val="40000"/>
                </a:srgbClr>
              </a:solidFill>
              <a:effectLst>
                <a:outerShdw blurRad="38100" dist="38100" dir="2700000" algn="tl">
                  <a:srgbClr val="000000">
                    <a:alpha val="43137"/>
                  </a:srgbClr>
                </a:outerShdw>
              </a:effectLst>
              <a:uLnTx/>
              <a:uFillTx/>
              <a:latin typeface="Tenorite"/>
              <a:ea typeface="+mj-ea"/>
              <a:cs typeface="+mj-cs"/>
            </a:endParaRPr>
          </a:p>
        </p:txBody>
      </p:sp>
      <p:sp>
        <p:nvSpPr>
          <p:cNvPr id="4" name="Title 1">
            <a:extLst>
              <a:ext uri="{FF2B5EF4-FFF2-40B4-BE49-F238E27FC236}">
                <a16:creationId xmlns:a16="http://schemas.microsoft.com/office/drawing/2014/main" id="{3C641FFE-7E63-375E-CCA6-71AE0A611055}"/>
              </a:ext>
            </a:extLst>
          </p:cNvPr>
          <p:cNvSpPr txBox="1">
            <a:spLocks/>
          </p:cNvSpPr>
          <p:nvPr/>
        </p:nvSpPr>
        <p:spPr>
          <a:xfrm>
            <a:off x="2209800" y="3276600"/>
            <a:ext cx="7324725" cy="1600200"/>
          </a:xfrm>
          <a:prstGeom prst="rect">
            <a:avLst/>
          </a:prstGeom>
        </p:spPr>
        <p:txBody>
          <a:bodyPr>
            <a:noAutofit/>
          </a:bodyPr>
          <a:lstStyle>
            <a:lvl1pPr algn="ctr" defTabSz="914400" rtl="0" eaLnBrk="1" latinLnBrk="0" hangingPunct="1">
              <a:spcBef>
                <a:spcPct val="0"/>
              </a:spcBef>
              <a:buNone/>
              <a:defRPr sz="4000" kern="1200">
                <a:solidFill>
                  <a:srgbClr val="FFFF00"/>
                </a:solidFill>
                <a:effectLst>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Arial Black" pitchFamily="34" charset="0"/>
                <a:ea typeface="+mj-ea"/>
                <a:cs typeface="+mj-cs"/>
              </a:rPr>
              <a:t>Tiffany Trent, St Johns River Water Management District</a:t>
            </a:r>
          </a:p>
        </p:txBody>
      </p:sp>
    </p:spTree>
    <p:extLst>
      <p:ext uri="{BB962C8B-B14F-4D97-AF65-F5344CB8AC3E}">
        <p14:creationId xmlns:p14="http://schemas.microsoft.com/office/powerpoint/2010/main" val="145007270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sunset over a body of water">
            <a:extLst>
              <a:ext uri="{FF2B5EF4-FFF2-40B4-BE49-F238E27FC236}">
                <a16:creationId xmlns:a16="http://schemas.microsoft.com/office/drawing/2014/main" id="{2C99366F-A805-465B-B5BE-998790200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9144000" cy="143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extBox 1">
            <a:extLst>
              <a:ext uri="{FF2B5EF4-FFF2-40B4-BE49-F238E27FC236}">
                <a16:creationId xmlns:a16="http://schemas.microsoft.com/office/drawing/2014/main" id="{85C2150A-3ADC-4640-A9A0-2A7152237ED4}"/>
              </a:ext>
            </a:extLst>
          </p:cNvPr>
          <p:cNvSpPr txBox="1">
            <a:spLocks noChangeArrowheads="1"/>
          </p:cNvSpPr>
          <p:nvPr/>
        </p:nvSpPr>
        <p:spPr bwMode="auto">
          <a:xfrm>
            <a:off x="3021014" y="89916"/>
            <a:ext cx="621411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None/>
              <a:defRPr/>
            </a:pPr>
            <a:r>
              <a:rPr lang="en-US" altLang="en-US" sz="4400" b="1" dirty="0">
                <a:solidFill>
                  <a:prstClr val="white"/>
                </a:solidFill>
                <a:latin typeface="Franklin Gothic Demi Cond" panose="020B0603020102020204" pitchFamily="34" charset="0"/>
                <a:ea typeface="League Gothic" pitchFamily="2" charset="77"/>
                <a:cs typeface="League Gothic" pitchFamily="2" charset="77"/>
              </a:rPr>
              <a:t>Clean Waterways Act</a:t>
            </a:r>
          </a:p>
        </p:txBody>
      </p:sp>
      <p:grpSp>
        <p:nvGrpSpPr>
          <p:cNvPr id="15366" name="Group 1" descr="Florida Department of Environmental Protection Logo">
            <a:extLst>
              <a:ext uri="{FF2B5EF4-FFF2-40B4-BE49-F238E27FC236}">
                <a16:creationId xmlns:a16="http://schemas.microsoft.com/office/drawing/2014/main" id="{6F4B7AB5-4F9C-470F-905F-14590E6630FA}"/>
              </a:ext>
            </a:extLst>
          </p:cNvPr>
          <p:cNvGrpSpPr>
            <a:grpSpLocks/>
          </p:cNvGrpSpPr>
          <p:nvPr/>
        </p:nvGrpSpPr>
        <p:grpSpPr bwMode="auto">
          <a:xfrm>
            <a:off x="1946275" y="-138113"/>
            <a:ext cx="946150" cy="1431926"/>
            <a:chOff x="782638" y="-144463"/>
            <a:chExt cx="1016000" cy="1536701"/>
          </a:xfrm>
        </p:grpSpPr>
        <p:sp>
          <p:nvSpPr>
            <p:cNvPr id="6" name="Freeform 14">
              <a:extLst>
                <a:ext uri="{FF2B5EF4-FFF2-40B4-BE49-F238E27FC236}">
                  <a16:creationId xmlns:a16="http://schemas.microsoft.com/office/drawing/2014/main" id="{F555E130-17BB-7948-83B5-003661BFF810}"/>
                </a:ext>
              </a:extLst>
            </p:cNvPr>
            <p:cNvSpPr/>
            <p:nvPr/>
          </p:nvSpPr>
          <p:spPr>
            <a:xfrm>
              <a:off x="816732" y="-144463"/>
              <a:ext cx="934174"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panose="020F0502020204030204"/>
              </a:endParaRPr>
            </a:p>
          </p:txBody>
        </p:sp>
        <p:pic>
          <p:nvPicPr>
            <p:cNvPr id="15368" name="Picture 14">
              <a:extLst>
                <a:ext uri="{FF2B5EF4-FFF2-40B4-BE49-F238E27FC236}">
                  <a16:creationId xmlns:a16="http://schemas.microsoft.com/office/drawing/2014/main" id="{08390935-2E1F-4B95-892E-AA989E496A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B34C5BF7-44C2-470B-B627-3E3A351D2F36}"/>
              </a:ext>
            </a:extLst>
          </p:cNvPr>
          <p:cNvSpPr txBox="1"/>
          <p:nvPr/>
        </p:nvSpPr>
        <p:spPr>
          <a:xfrm>
            <a:off x="1946275" y="1580322"/>
            <a:ext cx="8413612" cy="4985980"/>
          </a:xfrm>
          <a:prstGeom prst="rect">
            <a:avLst/>
          </a:prstGeom>
          <a:noFill/>
        </p:spPr>
        <p:txBody>
          <a:bodyPr wrap="square" rtlCol="0">
            <a:spAutoFit/>
          </a:bodyPr>
          <a:lstStyle/>
          <a:p>
            <a:pPr marL="285750" indent="-285750" eaLnBrk="0" fontAlgn="base" hangingPunct="0">
              <a:spcBef>
                <a:spcPct val="0"/>
              </a:spcBef>
              <a:spcAft>
                <a:spcPct val="0"/>
              </a:spcAft>
              <a:buFont typeface="Arial" panose="020B0604020202020204" pitchFamily="34" charset="0"/>
              <a:buChar char="•"/>
            </a:pPr>
            <a:r>
              <a:rPr lang="en-US" dirty="0">
                <a:solidFill>
                  <a:prstClr val="black"/>
                </a:solidFill>
                <a:latin typeface="Calibri" panose="020F0502020204030204"/>
              </a:rPr>
              <a:t>The Clean Waterways Act (SB 712) was signed into law by Governor DeSantis in 2020 </a:t>
            </a:r>
          </a:p>
          <a:p>
            <a:pPr eaLnBrk="0" fontAlgn="base" hangingPunct="0">
              <a:spcBef>
                <a:spcPct val="0"/>
              </a:spcBef>
              <a:spcAft>
                <a:spcPct val="0"/>
              </a:spcAft>
            </a:pPr>
            <a:endParaRPr lang="en-US" dirty="0">
              <a:solidFill>
                <a:prstClr val="black"/>
              </a:solidFill>
              <a:latin typeface="Calibri" panose="020F0502020204030204"/>
            </a:endParaRPr>
          </a:p>
          <a:p>
            <a:pPr marL="742950" lvl="1" indent="-285750" eaLnBrk="0" fontAlgn="base" hangingPunct="0">
              <a:spcBef>
                <a:spcPct val="0"/>
              </a:spcBef>
              <a:spcAft>
                <a:spcPct val="0"/>
              </a:spcAft>
              <a:buFont typeface="Arial" panose="020B0604020202020204" pitchFamily="34" charset="0"/>
              <a:buChar char="•"/>
            </a:pPr>
            <a:r>
              <a:rPr lang="en-US" dirty="0">
                <a:solidFill>
                  <a:prstClr val="black"/>
                </a:solidFill>
                <a:latin typeface="Calibri" panose="020F0502020204030204"/>
              </a:rPr>
              <a:t>The law requires a wide range of water quality protection provisions aimed at minimizing impacts from known nutrient pollution sources</a:t>
            </a:r>
          </a:p>
          <a:p>
            <a:pPr lvl="1" eaLnBrk="0" fontAlgn="base" hangingPunct="0">
              <a:spcBef>
                <a:spcPct val="0"/>
              </a:spcBef>
              <a:spcAft>
                <a:spcPct val="0"/>
              </a:spcAft>
            </a:pPr>
            <a:endParaRPr lang="en-US" dirty="0">
              <a:solidFill>
                <a:prstClr val="black"/>
              </a:solidFill>
              <a:latin typeface="Calibri" panose="020F0502020204030204"/>
            </a:endParaRPr>
          </a:p>
          <a:p>
            <a:pPr marL="742950" lvl="1"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Agricultural landowners and producers within a Basin management Action Plan (BMAP) must enroll in one of two programs:</a:t>
            </a:r>
          </a:p>
          <a:p>
            <a:pPr marL="1200150" lvl="2"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FDACS’ Best Management Practices (BMP) program</a:t>
            </a:r>
          </a:p>
          <a:p>
            <a:pPr marL="1200150" lvl="2"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Water Quality Monitoring approved by DEP</a:t>
            </a:r>
          </a:p>
          <a:p>
            <a:pPr marL="1200150" lvl="2" indent="-285750" eaLnBrk="0" fontAlgn="base" hangingPunct="0">
              <a:spcBef>
                <a:spcPct val="0"/>
              </a:spcBef>
              <a:spcAft>
                <a:spcPct val="0"/>
              </a:spcAft>
              <a:buFont typeface="Arial" panose="020B0604020202020204" pitchFamily="34" charset="0"/>
              <a:buChar char="•"/>
            </a:pPr>
            <a:endParaRPr lang="en-US" dirty="0">
              <a:solidFill>
                <a:prstClr val="black"/>
              </a:solidFill>
              <a:latin typeface="Calibri" panose="020F0502020204030204"/>
            </a:endParaRPr>
          </a:p>
          <a:p>
            <a:pPr marL="742950" lvl="1"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The law also requires FDACS to: </a:t>
            </a:r>
          </a:p>
          <a:p>
            <a:pPr marL="1200150" lvl="2"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conduct on-site implementation verification (IV) site visits on properties enrolled in the BMP program every two years</a:t>
            </a:r>
          </a:p>
          <a:p>
            <a:pPr marL="1200150" lvl="2" indent="-285750" eaLnBrk="0" fontAlgn="base" hangingPunct="0">
              <a:spcBef>
                <a:spcPct val="0"/>
              </a:spcBef>
              <a:spcAft>
                <a:spcPts val="600"/>
              </a:spcAft>
              <a:buFont typeface="Arial" panose="020B0604020202020204" pitchFamily="34" charset="0"/>
              <a:buChar char="•"/>
            </a:pPr>
            <a:r>
              <a:rPr lang="en-US" dirty="0">
                <a:solidFill>
                  <a:prstClr val="black"/>
                </a:solidFill>
                <a:latin typeface="Calibri" panose="020F0502020204030204"/>
              </a:rPr>
              <a:t>Collect fertilizer data via the Nutrient Application Record Form (NARF)</a:t>
            </a:r>
          </a:p>
          <a:p>
            <a:pPr marL="1200150" lvl="2" indent="-285750" eaLnBrk="0" fontAlgn="base" hangingPunct="0">
              <a:spcBef>
                <a:spcPct val="0"/>
              </a:spcBef>
              <a:spcAft>
                <a:spcPts val="600"/>
              </a:spcAft>
              <a:buFont typeface="Arial" panose="020B0604020202020204" pitchFamily="34" charset="0"/>
              <a:buChar char="•"/>
            </a:pPr>
            <a:r>
              <a:rPr lang="en-US" b="1" dirty="0">
                <a:solidFill>
                  <a:prstClr val="black"/>
                </a:solidFill>
                <a:latin typeface="Calibri" panose="020F0502020204030204"/>
              </a:rPr>
              <a:t>identify agricultural parcels within a BMAP that are out of compliance and refer them to DEP for enforcement</a:t>
            </a:r>
          </a:p>
        </p:txBody>
      </p:sp>
    </p:spTree>
    <p:extLst>
      <p:ext uri="{BB962C8B-B14F-4D97-AF65-F5344CB8AC3E}">
        <p14:creationId xmlns:p14="http://schemas.microsoft.com/office/powerpoint/2010/main" val="130468663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sunset over a body of water">
            <a:extLst>
              <a:ext uri="{FF2B5EF4-FFF2-40B4-BE49-F238E27FC236}">
                <a16:creationId xmlns:a16="http://schemas.microsoft.com/office/drawing/2014/main" id="{2C99366F-A805-465B-B5BE-998790200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9144000" cy="1431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extBox 1">
            <a:extLst>
              <a:ext uri="{FF2B5EF4-FFF2-40B4-BE49-F238E27FC236}">
                <a16:creationId xmlns:a16="http://schemas.microsoft.com/office/drawing/2014/main" id="{85C2150A-3ADC-4640-A9A0-2A7152237ED4}"/>
              </a:ext>
            </a:extLst>
          </p:cNvPr>
          <p:cNvSpPr txBox="1">
            <a:spLocks noChangeArrowheads="1"/>
          </p:cNvSpPr>
          <p:nvPr/>
        </p:nvSpPr>
        <p:spPr bwMode="auto">
          <a:xfrm>
            <a:off x="3021014" y="89915"/>
            <a:ext cx="621411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None/>
              <a:defRPr/>
            </a:pPr>
            <a:r>
              <a:rPr lang="en-US" altLang="en-US" sz="4400" b="1" dirty="0">
                <a:solidFill>
                  <a:prstClr val="white"/>
                </a:solidFill>
                <a:latin typeface="Franklin Gothic Demi Cond" panose="020B0603020102020204" pitchFamily="34" charset="0"/>
                <a:ea typeface="League Gothic" pitchFamily="2" charset="77"/>
                <a:cs typeface="League Gothic" pitchFamily="2" charset="77"/>
              </a:rPr>
              <a:t>Unenrolled Agricultural Producer Enforcement </a:t>
            </a:r>
          </a:p>
        </p:txBody>
      </p:sp>
      <p:grpSp>
        <p:nvGrpSpPr>
          <p:cNvPr id="15366" name="Group 1" descr="Florida Department of Environmental Protection Logo">
            <a:extLst>
              <a:ext uri="{FF2B5EF4-FFF2-40B4-BE49-F238E27FC236}">
                <a16:creationId xmlns:a16="http://schemas.microsoft.com/office/drawing/2014/main" id="{6F4B7AB5-4F9C-470F-905F-14590E6630FA}"/>
              </a:ext>
            </a:extLst>
          </p:cNvPr>
          <p:cNvGrpSpPr>
            <a:grpSpLocks/>
          </p:cNvGrpSpPr>
          <p:nvPr/>
        </p:nvGrpSpPr>
        <p:grpSpPr bwMode="auto">
          <a:xfrm>
            <a:off x="1946275" y="-138113"/>
            <a:ext cx="946150" cy="1431926"/>
            <a:chOff x="782638" y="-144463"/>
            <a:chExt cx="1016000" cy="1536701"/>
          </a:xfrm>
        </p:grpSpPr>
        <p:sp>
          <p:nvSpPr>
            <p:cNvPr id="6" name="Freeform 14">
              <a:extLst>
                <a:ext uri="{FF2B5EF4-FFF2-40B4-BE49-F238E27FC236}">
                  <a16:creationId xmlns:a16="http://schemas.microsoft.com/office/drawing/2014/main" id="{F555E130-17BB-7948-83B5-003661BFF810}"/>
                </a:ext>
              </a:extLst>
            </p:cNvPr>
            <p:cNvSpPr/>
            <p:nvPr/>
          </p:nvSpPr>
          <p:spPr>
            <a:xfrm>
              <a:off x="816732" y="-144463"/>
              <a:ext cx="934174"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panose="020F0502020204030204"/>
              </a:endParaRPr>
            </a:p>
          </p:txBody>
        </p:sp>
        <p:pic>
          <p:nvPicPr>
            <p:cNvPr id="15368" name="Picture 14">
              <a:extLst>
                <a:ext uri="{FF2B5EF4-FFF2-40B4-BE49-F238E27FC236}">
                  <a16:creationId xmlns:a16="http://schemas.microsoft.com/office/drawing/2014/main" id="{08390935-2E1F-4B95-892E-AA989E496A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aphicFrame>
        <p:nvGraphicFramePr>
          <p:cNvPr id="4" name="Diagram 3">
            <a:extLst>
              <a:ext uri="{FF2B5EF4-FFF2-40B4-BE49-F238E27FC236}">
                <a16:creationId xmlns:a16="http://schemas.microsoft.com/office/drawing/2014/main" id="{35E0443E-2100-4A81-8F5E-AF206D3D6866}"/>
              </a:ext>
            </a:extLst>
          </p:cNvPr>
          <p:cNvGraphicFramePr/>
          <p:nvPr/>
        </p:nvGraphicFramePr>
        <p:xfrm>
          <a:off x="1632527" y="1570041"/>
          <a:ext cx="8926946" cy="520007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3610694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A sunset over a body of water">
            <a:extLst>
              <a:ext uri="{FF2B5EF4-FFF2-40B4-BE49-F238E27FC236}">
                <a16:creationId xmlns:a16="http://schemas.microsoft.com/office/drawing/2014/main" id="{2C99366F-A805-465B-B5BE-9987902008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
            <a:ext cx="91440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8" name="TextBox 1">
            <a:extLst>
              <a:ext uri="{FF2B5EF4-FFF2-40B4-BE49-F238E27FC236}">
                <a16:creationId xmlns:a16="http://schemas.microsoft.com/office/drawing/2014/main" id="{85C2150A-3ADC-4640-A9A0-2A7152237ED4}"/>
              </a:ext>
            </a:extLst>
          </p:cNvPr>
          <p:cNvSpPr txBox="1">
            <a:spLocks noChangeArrowheads="1"/>
          </p:cNvSpPr>
          <p:nvPr/>
        </p:nvSpPr>
        <p:spPr bwMode="auto">
          <a:xfrm>
            <a:off x="3021014" y="29536"/>
            <a:ext cx="6713733"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Franklin Gothic Medium Cond" panose="020B06060304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Franklin Gothic Medium Cond" panose="020B06060304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Cond" panose="020B06060304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Cond" panose="020B060603040202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Cond" panose="020B0606030402020204" pitchFamily="34" charset="0"/>
              </a:defRPr>
            </a:lvl9pPr>
          </a:lstStyle>
          <a:p>
            <a:pPr algn="ctr">
              <a:lnSpc>
                <a:spcPct val="100000"/>
              </a:lnSpc>
              <a:spcBef>
                <a:spcPct val="0"/>
              </a:spcBef>
              <a:buNone/>
              <a:defRPr/>
            </a:pPr>
            <a:r>
              <a:rPr lang="en-US" altLang="en-US" sz="4400" b="1" dirty="0">
                <a:solidFill>
                  <a:prstClr val="white"/>
                </a:solidFill>
                <a:latin typeface="Franklin Gothic Demi Cond" panose="020B0603020102020204" pitchFamily="34" charset="0"/>
                <a:ea typeface="League Gothic" pitchFamily="2" charset="77"/>
                <a:cs typeface="League Gothic" pitchFamily="2" charset="77"/>
              </a:rPr>
              <a:t>Outreach and Engagement Has Been Successful</a:t>
            </a:r>
          </a:p>
        </p:txBody>
      </p:sp>
      <p:grpSp>
        <p:nvGrpSpPr>
          <p:cNvPr id="15366" name="Group 1" descr="Florida Department of Environmental Protection Logo">
            <a:extLst>
              <a:ext uri="{FF2B5EF4-FFF2-40B4-BE49-F238E27FC236}">
                <a16:creationId xmlns:a16="http://schemas.microsoft.com/office/drawing/2014/main" id="{6F4B7AB5-4F9C-470F-905F-14590E6630FA}"/>
              </a:ext>
            </a:extLst>
          </p:cNvPr>
          <p:cNvGrpSpPr>
            <a:grpSpLocks/>
          </p:cNvGrpSpPr>
          <p:nvPr/>
        </p:nvGrpSpPr>
        <p:grpSpPr bwMode="auto">
          <a:xfrm>
            <a:off x="1946275" y="-138113"/>
            <a:ext cx="946150" cy="1431926"/>
            <a:chOff x="782638" y="-144463"/>
            <a:chExt cx="1016000" cy="1536701"/>
          </a:xfrm>
        </p:grpSpPr>
        <p:sp>
          <p:nvSpPr>
            <p:cNvPr id="6" name="Freeform 14">
              <a:extLst>
                <a:ext uri="{FF2B5EF4-FFF2-40B4-BE49-F238E27FC236}">
                  <a16:creationId xmlns:a16="http://schemas.microsoft.com/office/drawing/2014/main" id="{F555E130-17BB-7948-83B5-003661BFF810}"/>
                </a:ext>
              </a:extLst>
            </p:cNvPr>
            <p:cNvSpPr/>
            <p:nvPr/>
          </p:nvSpPr>
          <p:spPr>
            <a:xfrm>
              <a:off x="816732" y="-144463"/>
              <a:ext cx="934174"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latin typeface="Calibri" panose="020F0502020204030204"/>
              </a:endParaRPr>
            </a:p>
          </p:txBody>
        </p:sp>
        <p:pic>
          <p:nvPicPr>
            <p:cNvPr id="15368" name="Picture 14">
              <a:extLst>
                <a:ext uri="{FF2B5EF4-FFF2-40B4-BE49-F238E27FC236}">
                  <a16:creationId xmlns:a16="http://schemas.microsoft.com/office/drawing/2014/main" id="{08390935-2E1F-4B95-892E-AA989E496A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2638" y="304800"/>
              <a:ext cx="1016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extBox 1">
            <a:extLst>
              <a:ext uri="{FF2B5EF4-FFF2-40B4-BE49-F238E27FC236}">
                <a16:creationId xmlns:a16="http://schemas.microsoft.com/office/drawing/2014/main" id="{7018D147-0603-4658-8DA1-279FC2CFE36A}"/>
              </a:ext>
            </a:extLst>
          </p:cNvPr>
          <p:cNvSpPr txBox="1"/>
          <p:nvPr/>
        </p:nvSpPr>
        <p:spPr>
          <a:xfrm>
            <a:off x="1828799" y="1801092"/>
            <a:ext cx="8432800" cy="4001095"/>
          </a:xfrm>
          <a:prstGeom prst="rect">
            <a:avLst/>
          </a:prstGeom>
          <a:noFill/>
        </p:spPr>
        <p:txBody>
          <a:bodyPr wrap="square" rtlCol="0">
            <a:spAutoFit/>
          </a:bodyPr>
          <a:lstStyle/>
          <a:p>
            <a:pPr marL="285750" indent="-285750" eaLnBrk="0" fontAlgn="base" hangingPunct="0">
              <a:spcBef>
                <a:spcPct val="0"/>
              </a:spcBef>
              <a:spcAft>
                <a:spcPct val="0"/>
              </a:spcAft>
              <a:buFont typeface="Arial" panose="020B0604020202020204" pitchFamily="34" charset="0"/>
              <a:buChar char="•"/>
            </a:pPr>
            <a:r>
              <a:rPr lang="en-US" sz="2000" dirty="0">
                <a:solidFill>
                  <a:prstClr val="black"/>
                </a:solidFill>
                <a:latin typeface="Calibri" panose="020F0502020204030204" pitchFamily="34" charset="0"/>
              </a:rPr>
              <a:t>DEP takes immediate action when a producer is referred for enforcement</a:t>
            </a:r>
          </a:p>
          <a:p>
            <a:pPr marL="742950" lvl="1" indent="-285750" eaLnBrk="0" fontAlgn="base" hangingPunct="0">
              <a:spcBef>
                <a:spcPct val="0"/>
              </a:spcBef>
              <a:spcAft>
                <a:spcPct val="0"/>
              </a:spcAft>
              <a:buFont typeface="Arial" panose="020B0604020202020204" pitchFamily="34" charset="0"/>
              <a:buChar char="•"/>
            </a:pPr>
            <a:r>
              <a:rPr lang="en-US" sz="2000" dirty="0">
                <a:solidFill>
                  <a:prstClr val="black"/>
                </a:solidFill>
                <a:latin typeface="Calibri" panose="020F0502020204030204" pitchFamily="34" charset="0"/>
              </a:rPr>
              <a:t>More than 96% of the unenrolled agricultural parcels identified by FDACS and referred to FDEP have been brought into compliance</a:t>
            </a:r>
          </a:p>
          <a:p>
            <a:pPr eaLnBrk="0" fontAlgn="base" hangingPunct="0">
              <a:spcBef>
                <a:spcPct val="0"/>
              </a:spcBef>
              <a:spcAft>
                <a:spcPct val="0"/>
              </a:spcAft>
            </a:pPr>
            <a:endParaRPr lang="en-US" sz="2000" dirty="0">
              <a:solidFill>
                <a:prstClr val="black"/>
              </a:solidFill>
              <a:latin typeface="Calibri" panose="020F0502020204030204" pitchFamily="34" charset="0"/>
            </a:endParaRPr>
          </a:p>
          <a:p>
            <a:pPr marL="285750" indent="-285750" eaLnBrk="0" fontAlgn="base" hangingPunct="0">
              <a:spcBef>
                <a:spcPct val="0"/>
              </a:spcBef>
              <a:spcAft>
                <a:spcPct val="0"/>
              </a:spcAft>
              <a:buFont typeface="Arial" panose="020B0604020202020204" pitchFamily="34" charset="0"/>
              <a:buChar char="•"/>
            </a:pPr>
            <a:r>
              <a:rPr lang="en-US" sz="2000" dirty="0">
                <a:solidFill>
                  <a:prstClr val="black"/>
                </a:solidFill>
                <a:latin typeface="Calibri" panose="020F0502020204030204" pitchFamily="34" charset="0"/>
              </a:rPr>
              <a:t>There are no parcels greater than 100 acres out of compliance and the majority are smaller than 10 acres</a:t>
            </a:r>
          </a:p>
          <a:p>
            <a:pPr marL="285750" indent="-285750" eaLnBrk="0" fontAlgn="base" hangingPunct="0">
              <a:spcBef>
                <a:spcPct val="0"/>
              </a:spcBef>
              <a:spcAft>
                <a:spcPct val="0"/>
              </a:spcAft>
              <a:buFont typeface="Arial" panose="020B0604020202020204" pitchFamily="34" charset="0"/>
              <a:buChar char="•"/>
            </a:pPr>
            <a:endParaRPr lang="en-US" sz="2000" dirty="0">
              <a:solidFill>
                <a:prstClr val="black"/>
              </a:solidFill>
              <a:latin typeface="Calibri" panose="020F0502020204030204" pitchFamily="34" charset="0"/>
            </a:endParaRPr>
          </a:p>
          <a:p>
            <a:pPr marL="285750" indent="-285750" eaLnBrk="0" fontAlgn="base" hangingPunct="0">
              <a:spcBef>
                <a:spcPct val="0"/>
              </a:spcBef>
              <a:spcAft>
                <a:spcPct val="0"/>
              </a:spcAft>
              <a:buFont typeface="Arial" panose="020B0604020202020204" pitchFamily="34" charset="0"/>
              <a:buChar char="•"/>
            </a:pPr>
            <a:r>
              <a:rPr lang="en-US" sz="2000" dirty="0">
                <a:solidFill>
                  <a:prstClr val="black"/>
                </a:solidFill>
                <a:latin typeface="Calibri" panose="020F0502020204030204" pitchFamily="34" charset="0"/>
              </a:rPr>
              <a:t>FDEP is engaged in an ongoing campaign to educate landowners of their requirements and bring them into compliance quickly through additional outreach and on-site visits</a:t>
            </a:r>
          </a:p>
          <a:p>
            <a:pPr eaLnBrk="0" fontAlgn="base" hangingPunct="0">
              <a:spcBef>
                <a:spcPct val="0"/>
              </a:spcBef>
              <a:spcAft>
                <a:spcPct val="0"/>
              </a:spcAft>
            </a:pPr>
            <a:endParaRPr lang="en-US" dirty="0">
              <a:solidFill>
                <a:prstClr val="black"/>
              </a:solidFill>
              <a:latin typeface="Calibri" panose="020F0502020204030204" pitchFamily="34" charset="0"/>
            </a:endParaRPr>
          </a:p>
          <a:p>
            <a:pPr eaLnBrk="0" fontAlgn="base" hangingPunct="0">
              <a:spcBef>
                <a:spcPct val="0"/>
              </a:spcBef>
              <a:spcAft>
                <a:spcPct val="0"/>
              </a:spcAft>
            </a:pPr>
            <a:endParaRPr lang="en-US" dirty="0">
              <a:solidFill>
                <a:prstClr val="black"/>
              </a:solidFill>
              <a:latin typeface="Calibri" panose="020F0502020204030204" pitchFamily="34" charset="0"/>
            </a:endParaRPr>
          </a:p>
          <a:p>
            <a:pPr eaLnBrk="0" fontAlgn="base" hangingPunct="0">
              <a:spcBef>
                <a:spcPct val="0"/>
              </a:spcBef>
              <a:spcAft>
                <a:spcPct val="0"/>
              </a:spcAft>
            </a:pPr>
            <a:endParaRPr lang="en-US" dirty="0">
              <a:solidFill>
                <a:prstClr val="black"/>
              </a:solidFill>
              <a:latin typeface="Calibri" panose="020F0502020204030204" pitchFamily="34" charset="0"/>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D379BC-BFF4-F54E-A7CD-CFDEA1AEDA4D}"/>
              </a:ext>
            </a:extLst>
          </p:cNvPr>
          <p:cNvSpPr txBox="1"/>
          <p:nvPr/>
        </p:nvSpPr>
        <p:spPr>
          <a:xfrm>
            <a:off x="2840677" y="944032"/>
            <a:ext cx="6760028" cy="861774"/>
          </a:xfrm>
          <a:prstGeom prst="rect">
            <a:avLst/>
          </a:prstGeom>
          <a:noFill/>
        </p:spPr>
        <p:txBody>
          <a:bodyPr wrap="square" rtlCol="0">
            <a:spAutoFit/>
          </a:bodyPr>
          <a:lstStyle/>
          <a:p>
            <a:pPr defTabSz="342900">
              <a:lnSpc>
                <a:spcPts val="3000"/>
              </a:lnSpc>
            </a:pPr>
            <a:r>
              <a:rPr lang="en-US" sz="3000" b="1" dirty="0">
                <a:solidFill>
                  <a:srgbClr val="FFFFFF"/>
                </a:solidFill>
                <a:latin typeface="Arial" panose="020B0604020202020204" pitchFamily="34" charset="0"/>
                <a:ea typeface="Verdana" panose="020B0604030504040204" pitchFamily="34" charset="0"/>
                <a:cs typeface="Arial" panose="020B0604020202020204" pitchFamily="34" charset="0"/>
              </a:rPr>
              <a:t>THE FLORIDA DEPARTMENT OF ENVIRONMENTAL PROTECTION </a:t>
            </a:r>
            <a:endParaRPr lang="en-US" sz="3000" dirty="0">
              <a:solidFill>
                <a:srgbClr val="FFFFFF"/>
              </a:solidFill>
              <a:latin typeface="Arial" panose="020B0604020202020204" pitchFamily="34" charset="0"/>
              <a:ea typeface="Verdana" panose="020B0604030504040204" pitchFamily="34" charset="0"/>
              <a:cs typeface="Arial" panose="020B0604020202020204" pitchFamily="34" charset="0"/>
            </a:endParaRPr>
          </a:p>
        </p:txBody>
      </p:sp>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524000" y="857252"/>
            <a:ext cx="9144000" cy="51434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2972651" y="1968336"/>
            <a:ext cx="6246701" cy="2921331"/>
            <a:chOff x="1755569" y="1888178"/>
            <a:chExt cx="8328935" cy="3895108"/>
          </a:xfrm>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solidFill>
              <a:schemeClr val="accent6">
                <a:lumMod val="5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srgbClr val="FFFFFF"/>
                </a:solidFill>
                <a:latin typeface="Calibri" panose="020F0502020204030204"/>
              </a:endParaRPr>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518316"/>
              <a:ext cx="8079738" cy="3165299"/>
              <a:chOff x="1136821" y="2663644"/>
              <a:chExt cx="8079738" cy="3165299"/>
            </a:xfrm>
          </p:grpSpPr>
          <p:grpSp>
            <p:nvGrpSpPr>
              <p:cNvPr id="9" name="Group 8">
                <a:extLst>
                  <a:ext uri="{FF2B5EF4-FFF2-40B4-BE49-F238E27FC236}">
                    <a16:creationId xmlns:a16="http://schemas.microsoft.com/office/drawing/2014/main" id="{CF482474-7996-9E40-98BD-C79F83FFFFC4}"/>
                  </a:ext>
                </a:extLst>
              </p:cNvPr>
              <p:cNvGrpSpPr/>
              <p:nvPr/>
            </p:nvGrpSpPr>
            <p:grpSpPr>
              <a:xfrm>
                <a:off x="3370909" y="2663644"/>
                <a:ext cx="5845650" cy="3165299"/>
                <a:chOff x="4985224" y="1444174"/>
                <a:chExt cx="3322631" cy="2588443"/>
              </a:xfrm>
            </p:grpSpPr>
            <p:sp>
              <p:nvSpPr>
                <p:cNvPr id="11" name="TextBox 10">
                  <a:extLst>
                    <a:ext uri="{FF2B5EF4-FFF2-40B4-BE49-F238E27FC236}">
                      <a16:creationId xmlns:a16="http://schemas.microsoft.com/office/drawing/2014/main" id="{B1DB169D-2475-3642-824C-13E842041D07}"/>
                    </a:ext>
                  </a:extLst>
                </p:cNvPr>
                <p:cNvSpPr txBox="1"/>
                <p:nvPr/>
              </p:nvSpPr>
              <p:spPr>
                <a:xfrm>
                  <a:off x="5424443" y="1444174"/>
                  <a:ext cx="2315398" cy="576082"/>
                </a:xfrm>
                <a:prstGeom prst="rect">
                  <a:avLst/>
                </a:prstGeom>
                <a:noFill/>
              </p:spPr>
              <p:txBody>
                <a:bodyPr wrap="square" rtlCol="0">
                  <a:spAutoFit/>
                </a:bodyPr>
                <a:lstStyle/>
                <a:p>
                  <a:pPr algn="ctr" defTabSz="342900">
                    <a:lnSpc>
                      <a:spcPts val="3375"/>
                    </a:lnSpc>
                  </a:pPr>
                  <a:r>
                    <a:rPr lang="en-US" sz="3600" b="1" dirty="0">
                      <a:solidFill>
                        <a:srgbClr val="FFFFFF"/>
                      </a:solidFill>
                      <a:latin typeface="Arial" panose="020B0604020202020204" pitchFamily="34" charset="0"/>
                      <a:ea typeface="Verdana" panose="020B0604030504040204" pitchFamily="34" charset="0"/>
                      <a:cs typeface="Arial" panose="020B0604020202020204" pitchFamily="34" charset="0"/>
                    </a:rPr>
                    <a:t>THANK YOU</a:t>
                  </a:r>
                </a:p>
              </p:txBody>
            </p:sp>
            <p:sp>
              <p:nvSpPr>
                <p:cNvPr id="12" name="TextBox 11">
                  <a:extLst>
                    <a:ext uri="{FF2B5EF4-FFF2-40B4-BE49-F238E27FC236}">
                      <a16:creationId xmlns:a16="http://schemas.microsoft.com/office/drawing/2014/main" id="{A80C45ED-A6DD-F64D-9328-ECBAB298B1E0}"/>
                    </a:ext>
                  </a:extLst>
                </p:cNvPr>
                <p:cNvSpPr txBox="1"/>
                <p:nvPr/>
              </p:nvSpPr>
              <p:spPr>
                <a:xfrm>
                  <a:off x="4985224" y="2094633"/>
                  <a:ext cx="3322631" cy="1937984"/>
                </a:xfrm>
                <a:prstGeom prst="rect">
                  <a:avLst/>
                </a:prstGeom>
                <a:noFill/>
              </p:spPr>
              <p:txBody>
                <a:bodyPr wrap="square" rtlCol="0">
                  <a:spAutoFit/>
                </a:bodyPr>
                <a:lstStyle/>
                <a:p>
                  <a:pPr algn="ctr" defTabSz="342900"/>
                  <a:r>
                    <a:rPr lang="en-US" sz="1500" b="1" dirty="0">
                      <a:solidFill>
                        <a:srgbClr val="FFFFFF">
                          <a:lumMod val="95000"/>
                        </a:srgbClr>
                      </a:solidFill>
                      <a:latin typeface="Arial" panose="020B0604020202020204" pitchFamily="34" charset="0"/>
                      <a:cs typeface="Arial" panose="020B0604020202020204" pitchFamily="34" charset="0"/>
                    </a:rPr>
                    <a:t>David Frady</a:t>
                  </a:r>
                </a:p>
                <a:p>
                  <a:pPr algn="ctr" defTabSz="342900"/>
                  <a:r>
                    <a:rPr lang="en-US" sz="1350" dirty="0">
                      <a:solidFill>
                        <a:srgbClr val="FFFFFF">
                          <a:lumMod val="95000"/>
                        </a:srgbClr>
                      </a:solidFill>
                      <a:latin typeface="Arial" panose="020B0604020202020204" pitchFamily="34" charset="0"/>
                      <a:cs typeface="Arial" panose="020B0604020202020204" pitchFamily="34" charset="0"/>
                    </a:rPr>
                    <a:t>Division of Environmental Assessment and Restoration</a:t>
                  </a:r>
                </a:p>
                <a:p>
                  <a:pPr algn="ctr" defTabSz="342900"/>
                  <a:r>
                    <a:rPr lang="en-US" sz="1350" dirty="0">
                      <a:solidFill>
                        <a:srgbClr val="FFFFFF">
                          <a:lumMod val="95000"/>
                        </a:srgbClr>
                      </a:solidFill>
                      <a:latin typeface="Arial" panose="020B0604020202020204" pitchFamily="34" charset="0"/>
                      <a:cs typeface="Arial" panose="020B0604020202020204" pitchFamily="34" charset="0"/>
                    </a:rPr>
                    <a:t>Florida Department of Environmental Protection</a:t>
                  </a:r>
                </a:p>
                <a:p>
                  <a:pPr algn="ctr" defTabSz="342900"/>
                  <a:endParaRPr lang="en-US" sz="1350" dirty="0">
                    <a:solidFill>
                      <a:srgbClr val="FFFFFF">
                        <a:lumMod val="95000"/>
                      </a:srgbClr>
                    </a:solidFill>
                    <a:latin typeface="Arial" panose="020B0604020202020204" pitchFamily="34" charset="0"/>
                    <a:cs typeface="Arial" panose="020B0604020202020204" pitchFamily="34" charset="0"/>
                  </a:endParaRPr>
                </a:p>
                <a:p>
                  <a:pPr algn="ctr" defTabSz="342900"/>
                  <a:r>
                    <a:rPr lang="en-US" sz="1350" dirty="0">
                      <a:solidFill>
                        <a:srgbClr val="FFFFFF">
                          <a:lumMod val="95000"/>
                        </a:srgbClr>
                      </a:solidFill>
                      <a:latin typeface="Arial" panose="020B0604020202020204" pitchFamily="34" charset="0"/>
                      <a:cs typeface="Arial" panose="020B0604020202020204" pitchFamily="34" charset="0"/>
                    </a:rPr>
                    <a:t>CONTACT INFORMATION:</a:t>
                  </a:r>
                </a:p>
                <a:p>
                  <a:pPr algn="ctr" defTabSz="342900"/>
                  <a:r>
                    <a:rPr lang="en-US" sz="1350" dirty="0">
                      <a:solidFill>
                        <a:srgbClr val="FFFFFF">
                          <a:lumMod val="95000"/>
                        </a:srgbClr>
                      </a:solidFill>
                      <a:latin typeface="Arial" panose="020B0604020202020204" pitchFamily="34" charset="0"/>
                      <a:cs typeface="Arial" panose="020B0604020202020204" pitchFamily="34" charset="0"/>
                    </a:rPr>
                    <a:t>850-245-8559</a:t>
                  </a:r>
                </a:p>
                <a:p>
                  <a:pPr algn="ctr" defTabSz="342900"/>
                  <a:r>
                    <a:rPr lang="en-US" sz="1350" dirty="0">
                      <a:solidFill>
                        <a:srgbClr val="FFFFFF">
                          <a:lumMod val="95000"/>
                        </a:srgbClr>
                      </a:solidFill>
                      <a:latin typeface="Arial" panose="020B0604020202020204" pitchFamily="34" charset="0"/>
                      <a:cs typeface="Arial" panose="020B0604020202020204" pitchFamily="34" charset="0"/>
                    </a:rPr>
                    <a:t>David.Frady@FloridaDEP.gov</a:t>
                  </a:r>
                </a:p>
                <a:p>
                  <a:pPr algn="ctr" defTabSz="342900"/>
                  <a:endParaRPr lang="en-US" sz="1350" dirty="0">
                    <a:solidFill>
                      <a:srgbClr val="000000"/>
                    </a:solidFill>
                    <a:latin typeface="Calibri" panose="020F0502020204030204"/>
                  </a:endParaRPr>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3"/>
              <a:stretch>
                <a:fillRect/>
              </a:stretch>
            </p:blipFill>
            <p:spPr>
              <a:xfrm>
                <a:off x="1136821" y="2663644"/>
                <a:ext cx="2316129" cy="2316129"/>
              </a:xfrm>
              <a:prstGeom prst="rect">
                <a:avLst/>
              </a:prstGeom>
            </p:spPr>
          </p:pic>
        </p:grpSp>
      </p:grpSp>
    </p:spTree>
    <p:extLst>
      <p:ext uri="{BB962C8B-B14F-4D97-AF65-F5344CB8AC3E}">
        <p14:creationId xmlns:p14="http://schemas.microsoft.com/office/powerpoint/2010/main" val="419022545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body of water surrounded by trees&#10;&#10;Description automatically generated with medium confidence">
            <a:extLst>
              <a:ext uri="{FF2B5EF4-FFF2-40B4-BE49-F238E27FC236}">
                <a16:creationId xmlns:a16="http://schemas.microsoft.com/office/drawing/2014/main" id="{25396883-B5A3-8B35-BDE7-FBBE64DC71D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2176"/>
          <a:stretch/>
        </p:blipFill>
        <p:spPr>
          <a:xfrm>
            <a:off x="1438383" y="0"/>
            <a:ext cx="10753618" cy="6857999"/>
          </a:xfrm>
          <a:prstGeom prst="rect">
            <a:avLst/>
          </a:prstGeom>
        </p:spPr>
      </p:pic>
      <p:sp>
        <p:nvSpPr>
          <p:cNvPr id="6" name="Rectangle 5">
            <a:extLst>
              <a:ext uri="{FF2B5EF4-FFF2-40B4-BE49-F238E27FC236}">
                <a16:creationId xmlns:a16="http://schemas.microsoft.com/office/drawing/2014/main" id="{517B8046-6218-894E-B537-0343AC244ED5}"/>
              </a:ext>
            </a:extLst>
          </p:cNvPr>
          <p:cNvSpPr/>
          <p:nvPr/>
        </p:nvSpPr>
        <p:spPr>
          <a:xfrm>
            <a:off x="4127666" y="3187817"/>
            <a:ext cx="7924907" cy="3538141"/>
          </a:xfrm>
          <a:prstGeom prst="rect">
            <a:avLst/>
          </a:prstGeom>
          <a:solidFill>
            <a:srgbClr val="52B5E8">
              <a:alpha val="5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E5270"/>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A2009D82-0594-FA45-9F26-92911C666E52}"/>
              </a:ext>
            </a:extLst>
          </p:cNvPr>
          <p:cNvGrpSpPr/>
          <p:nvPr/>
        </p:nvGrpSpPr>
        <p:grpSpPr>
          <a:xfrm>
            <a:off x="3988237" y="3771620"/>
            <a:ext cx="7956094" cy="3175452"/>
            <a:chOff x="4926084" y="2241228"/>
            <a:chExt cx="4522194" cy="2596746"/>
          </a:xfrm>
        </p:grpSpPr>
        <p:sp>
          <p:nvSpPr>
            <p:cNvPr id="10" name="TextBox 9">
              <a:extLst>
                <a:ext uri="{FF2B5EF4-FFF2-40B4-BE49-F238E27FC236}">
                  <a16:creationId xmlns:a16="http://schemas.microsoft.com/office/drawing/2014/main" id="{CA9F8B47-33EC-B940-91ED-0CD228E31203}"/>
                </a:ext>
              </a:extLst>
            </p:cNvPr>
            <p:cNvSpPr txBox="1"/>
            <p:nvPr/>
          </p:nvSpPr>
          <p:spPr>
            <a:xfrm>
              <a:off x="5257589" y="2241228"/>
              <a:ext cx="4190689" cy="1019329"/>
            </a:xfrm>
            <a:prstGeom prst="rect">
              <a:avLst/>
            </a:prstGeom>
            <a:noFill/>
          </p:spPr>
          <p:txBody>
            <a:bodyPr wrap="square" rtlCol="0">
              <a:spAutoFit/>
            </a:bodyPr>
            <a:lstStyle/>
            <a:p>
              <a:pPr marL="0" marR="0" lvl="0" indent="0" algn="l" defTabSz="457200" rtl="0" eaLnBrk="1" fontAlgn="auto" latinLnBrk="0" hangingPunct="1">
                <a:lnSpc>
                  <a:spcPts val="4500"/>
                </a:lnSpc>
                <a:spcBef>
                  <a:spcPts val="0"/>
                </a:spcBef>
                <a:spcAft>
                  <a:spcPts val="0"/>
                </a:spcAft>
                <a:buClrTx/>
                <a:buSzTx/>
                <a:buFontTx/>
                <a:buNone/>
                <a:tabLst/>
                <a:defRPr/>
              </a:pPr>
              <a:r>
                <a:rPr kumimoji="0" lang="en-US" sz="4500" b="1" i="0" u="none" strike="noStrike" kern="1200" cap="none" spc="0" normalizeH="0" baseline="0" noProof="0" dirty="0">
                  <a:ln>
                    <a:noFill/>
                  </a:ln>
                  <a:solidFill>
                    <a:srgbClr val="172B3B"/>
                  </a:solidFill>
                  <a:effectLst/>
                  <a:uLnTx/>
                  <a:uFillTx/>
                  <a:latin typeface="Arial" panose="020B0604020202020204" pitchFamily="34" charset="0"/>
                  <a:ea typeface="Verdana" panose="020B0604030504040204" pitchFamily="34" charset="0"/>
                  <a:cs typeface="Arial" panose="020B0604020202020204" pitchFamily="34" charset="0"/>
                </a:rPr>
                <a:t>Water Restoration Assistance Grant Funding</a:t>
              </a:r>
            </a:p>
          </p:txBody>
        </p:sp>
        <p:sp>
          <p:nvSpPr>
            <p:cNvPr id="11" name="TextBox 10">
              <a:extLst>
                <a:ext uri="{FF2B5EF4-FFF2-40B4-BE49-F238E27FC236}">
                  <a16:creationId xmlns:a16="http://schemas.microsoft.com/office/drawing/2014/main" id="{C972FE4A-FE26-C04F-9B7B-2F941D8852D8}"/>
                </a:ext>
              </a:extLst>
            </p:cNvPr>
            <p:cNvSpPr txBox="1"/>
            <p:nvPr/>
          </p:nvSpPr>
          <p:spPr>
            <a:xfrm>
              <a:off x="4926084" y="3151676"/>
              <a:ext cx="4088897" cy="1686298"/>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Nathan Jagoda</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Division of Water Restoration Assistance /  </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Springs and Watershed Restoration Program</a:t>
              </a: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Florida Department of Environmental Protection</a:t>
              </a:r>
            </a:p>
            <a:p>
              <a:pPr marL="0" marR="0" lvl="0" indent="0" algn="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Orange Creek BMAP Annual Meeting | 6.27.2023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78889077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1C9CFC-6E12-D621-981C-CA28348A9518}"/>
              </a:ext>
            </a:extLst>
          </p:cNvPr>
          <p:cNvSpPr txBox="1"/>
          <p:nvPr/>
        </p:nvSpPr>
        <p:spPr>
          <a:xfrm>
            <a:off x="1630681" y="300499"/>
            <a:ext cx="10366247" cy="867738"/>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NONPOINT SOURCE MANAGEMENT:</a:t>
            </a:r>
          </a:p>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EPA 319(H) NONPOINT SOURCE GRANT</a:t>
            </a:r>
          </a:p>
        </p:txBody>
      </p:sp>
      <p:sp>
        <p:nvSpPr>
          <p:cNvPr id="3" name="TextBox 2">
            <a:extLst>
              <a:ext uri="{FF2B5EF4-FFF2-40B4-BE49-F238E27FC236}">
                <a16:creationId xmlns:a16="http://schemas.microsoft.com/office/drawing/2014/main" id="{81072706-4283-4502-A85A-18D088249C04}"/>
              </a:ext>
            </a:extLst>
          </p:cNvPr>
          <p:cNvSpPr txBox="1"/>
          <p:nvPr/>
        </p:nvSpPr>
        <p:spPr>
          <a:xfrm>
            <a:off x="530569" y="1627177"/>
            <a:ext cx="6283235" cy="501675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Federal Grant through the U.S. EPA</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Construction, education and monitoring.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40% match requirement, may use state grant/loans towards match.</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Monitoring requirement.</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Planning and design may be eligible for match.</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May take two years to receive grant award.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 Eligibility</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Green stormwater i</a:t>
            </a:r>
            <a:r>
              <a:rPr kumimoji="0" lang="en-US" altLang="en-US" sz="2000" b="0" i="0" u="none" strike="noStrike" kern="1200" cap="none" spc="0" normalizeH="0" baseline="0" noProof="0" dirty="0" err="1">
                <a:ln>
                  <a:noFill/>
                </a:ln>
                <a:solidFill>
                  <a:srgbClr val="2E5270">
                    <a:lumMod val="50000"/>
                  </a:srgbClr>
                </a:solidFill>
                <a:effectLst/>
                <a:uLnTx/>
                <a:uFillTx/>
                <a:latin typeface="Arial" panose="020B0604020202020204" pitchFamily="34" charset="0"/>
                <a:ea typeface="+mn-ea"/>
                <a:cs typeface="Arial" panose="020B0604020202020204" pitchFamily="34" charset="0"/>
              </a:rPr>
              <a:t>nfrastructure</a:t>
            </a: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Water quality improvement/restoration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Groundwater protection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Stormwater BMPs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Agricultural BMPs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Nonpoint source education</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Septic to sewer connections</a:t>
            </a:r>
            <a:endPar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endParaRPr>
          </a:p>
        </p:txBody>
      </p:sp>
      <p:pic>
        <p:nvPicPr>
          <p:cNvPr id="5" name="Picture 4" descr="Parking lot ">
            <a:extLst>
              <a:ext uri="{FF2B5EF4-FFF2-40B4-BE49-F238E27FC236}">
                <a16:creationId xmlns:a16="http://schemas.microsoft.com/office/drawing/2014/main" id="{A2CD7A4C-16EB-447D-87B0-69658FDAF1D4}"/>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8028278" y="1674568"/>
            <a:ext cx="2306638" cy="1397000"/>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6" name="Picture 2" descr="Image result for low impact development">
            <a:extLst>
              <a:ext uri="{FF2B5EF4-FFF2-40B4-BE49-F238E27FC236}">
                <a16:creationId xmlns:a16="http://schemas.microsoft.com/office/drawing/2014/main" id="{BD07828D-754C-45D5-B6FB-916F3EFAF01F}"/>
              </a:ext>
            </a:extLst>
          </p:cNvPr>
          <p:cNvPicPr>
            <a:picLocks noChangeAspect="1" noChangeArrowheads="1"/>
          </p:cNvPicPr>
          <p:nvPr/>
        </p:nvPicPr>
        <p:blipFill>
          <a:blip r:embed="rId4"/>
          <a:srcRect/>
          <a:stretch>
            <a:fillRect/>
          </a:stretch>
        </p:blipFill>
        <p:spPr bwMode="auto">
          <a:xfrm>
            <a:off x="8028278" y="3216493"/>
            <a:ext cx="2306638" cy="1530350"/>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7" name="Picture 5" descr="Image result for tree boxes lid">
            <a:extLst>
              <a:ext uri="{FF2B5EF4-FFF2-40B4-BE49-F238E27FC236}">
                <a16:creationId xmlns:a16="http://schemas.microsoft.com/office/drawing/2014/main" id="{3AC6BB26-6550-4F59-AC9C-37F09D636ECA}"/>
              </a:ext>
            </a:extLst>
          </p:cNvPr>
          <p:cNvPicPr>
            <a:picLocks noChangeAspect="1" noChangeArrowheads="1"/>
          </p:cNvPicPr>
          <p:nvPr/>
        </p:nvPicPr>
        <p:blipFill>
          <a:blip r:embed="rId5" cstate="print"/>
          <a:srcRect/>
          <a:stretch>
            <a:fillRect/>
          </a:stretch>
        </p:blipFill>
        <p:spPr bwMode="auto">
          <a:xfrm>
            <a:off x="8028278" y="4891768"/>
            <a:ext cx="2306638" cy="1731963"/>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09354873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1C9CFC-6E12-D621-981C-CA28348A9518}"/>
              </a:ext>
            </a:extLst>
          </p:cNvPr>
          <p:cNvSpPr txBox="1"/>
          <p:nvPr/>
        </p:nvSpPr>
        <p:spPr>
          <a:xfrm>
            <a:off x="1630681" y="54089"/>
            <a:ext cx="10366247" cy="1252459"/>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NONPOINT SOURCE MANAGEMENT: </a:t>
            </a:r>
          </a:p>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STATE WATER QUALITY ASSISTANCE GRANT (SWAG)</a:t>
            </a:r>
          </a:p>
        </p:txBody>
      </p:sp>
      <p:sp>
        <p:nvSpPr>
          <p:cNvPr id="3" name="Rectangle 4">
            <a:extLst>
              <a:ext uri="{FF2B5EF4-FFF2-40B4-BE49-F238E27FC236}">
                <a16:creationId xmlns:a16="http://schemas.microsoft.com/office/drawing/2014/main" id="{23F781B9-8B75-4F0F-A5A2-18A4299F43B4}"/>
              </a:ext>
            </a:extLst>
          </p:cNvPr>
          <p:cNvSpPr>
            <a:spLocks noChangeArrowheads="1"/>
          </p:cNvSpPr>
          <p:nvPr/>
        </p:nvSpPr>
        <p:spPr bwMode="auto">
          <a:xfrm>
            <a:off x="678132" y="1589913"/>
            <a:ext cx="1083573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Franklin Gothic Medium" panose="020B0603020102020204" pitchFamily="34" charset="0"/>
              </a:defRPr>
            </a:lvl1pPr>
            <a:lvl2pPr marL="80963">
              <a:lnSpc>
                <a:spcPct val="90000"/>
              </a:lnSpc>
              <a:spcBef>
                <a:spcPts val="500"/>
              </a:spcBef>
              <a:buFont typeface="Arial" panose="020B0604020202020204" pitchFamily="34" charset="0"/>
              <a:buChar char="•"/>
              <a:defRPr sz="2400">
                <a:solidFill>
                  <a:schemeClr val="tx1"/>
                </a:solidFill>
                <a:latin typeface="Franklin Gothic Medium" panose="020B06030201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Franklin Gothic Medium" panose="020B06030201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Franklin Gothic Medium" panose="020B06030201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Franklin Gothic Medium" panose="020B06030201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panose="020B06030201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panose="020B06030201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panose="020B06030201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Franklin Gothic Medium" panose="020B0603020102020204" pitchFamily="34" charset="0"/>
              </a:defRPr>
            </a:lvl9pPr>
          </a:lstStyle>
          <a:p>
            <a:pPr marL="80963" marR="0" lvl="1" indent="0" algn="l" defTabSz="457200" rtl="0" eaLnBrk="1" fontAlgn="auto" latinLnBrk="0" hangingPunct="1">
              <a:lnSpc>
                <a:spcPct val="100000"/>
              </a:lnSpc>
              <a:spcBef>
                <a:spcPct val="0"/>
              </a:spcBef>
              <a:spcAft>
                <a:spcPts val="0"/>
              </a:spcAft>
              <a:buClrTx/>
              <a:buSzTx/>
              <a:buFontTx/>
              <a:buNone/>
              <a:tabLst/>
              <a:defRPr/>
            </a:pPr>
            <a:r>
              <a:rPr kumimoji="0" lang="en-US" altLang="en-US" sz="21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State grant for projects that reduce stormwater pollutant loadings in impaired waterbodies.</a:t>
            </a:r>
          </a:p>
        </p:txBody>
      </p:sp>
      <p:sp>
        <p:nvSpPr>
          <p:cNvPr id="5" name="Content Placeholder 2">
            <a:extLst>
              <a:ext uri="{FF2B5EF4-FFF2-40B4-BE49-F238E27FC236}">
                <a16:creationId xmlns:a16="http://schemas.microsoft.com/office/drawing/2014/main" id="{0DF517EA-66FD-44C3-AEEB-3302FD2C8DD9}"/>
              </a:ext>
            </a:extLst>
          </p:cNvPr>
          <p:cNvSpPr txBox="1">
            <a:spLocks/>
          </p:cNvSpPr>
          <p:nvPr/>
        </p:nvSpPr>
        <p:spPr bwMode="auto">
          <a:xfrm>
            <a:off x="6064501" y="2419838"/>
            <a:ext cx="5449366" cy="4346575"/>
          </a:xfrm>
          <a:prstGeom prst="rect">
            <a:avLst/>
          </a:prstGeom>
          <a:noFill/>
          <a:ln>
            <a:noFill/>
          </a:ln>
        </p:spPr>
        <p:txBody>
          <a:bodyPr>
            <a:noAutofit/>
          </a:bodyPr>
          <a:lstStyle>
            <a:lvl1pPr marL="0" indent="0" algn="l"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Franklin Gothic Medium" panose="020B0603020102020204" pitchFamily="34" charset="0"/>
                <a:ea typeface="+mn-ea"/>
                <a:cs typeface="+mn-cs"/>
              </a:defRPr>
            </a:lvl1pPr>
            <a:lvl2pPr marL="457200" indent="0" algn="l" rtl="0" eaLnBrk="0" fontAlgn="base" hangingPunct="0">
              <a:lnSpc>
                <a:spcPct val="90000"/>
              </a:lnSpc>
              <a:spcBef>
                <a:spcPts val="500"/>
              </a:spcBef>
              <a:spcAft>
                <a:spcPct val="0"/>
              </a:spcAft>
              <a:buFont typeface="Arial" panose="020B0604020202020204" pitchFamily="34" charset="0"/>
              <a:buNone/>
              <a:defRPr sz="2000" kern="1200">
                <a:solidFill>
                  <a:schemeClr val="tx1">
                    <a:tint val="75000"/>
                  </a:schemeClr>
                </a:solidFill>
                <a:latin typeface="Franklin Gothic Medium" panose="020B0603020102020204" pitchFamily="34" charset="0"/>
                <a:ea typeface="+mn-ea"/>
                <a:cs typeface="+mn-cs"/>
              </a:defRPr>
            </a:lvl2pPr>
            <a:lvl3pPr marL="914400" indent="0" algn="l" rtl="0" eaLnBrk="0" fontAlgn="base" hangingPunct="0">
              <a:lnSpc>
                <a:spcPct val="90000"/>
              </a:lnSpc>
              <a:spcBef>
                <a:spcPts val="500"/>
              </a:spcBef>
              <a:spcAft>
                <a:spcPct val="0"/>
              </a:spcAft>
              <a:buFont typeface="Arial" panose="020B0604020202020204" pitchFamily="34" charset="0"/>
              <a:buNone/>
              <a:defRPr sz="1800" kern="1200">
                <a:solidFill>
                  <a:schemeClr val="tx1">
                    <a:tint val="75000"/>
                  </a:schemeClr>
                </a:solidFill>
                <a:latin typeface="Franklin Gothic Medium" panose="020B0603020102020204" pitchFamily="34" charset="0"/>
                <a:ea typeface="+mn-ea"/>
                <a:cs typeface="+mn-cs"/>
              </a:defRPr>
            </a:lvl3pPr>
            <a:lvl4pPr marL="13716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Franklin Gothic Medium" panose="020B0603020102020204" pitchFamily="34" charset="0"/>
                <a:ea typeface="+mn-ea"/>
                <a:cs typeface="+mn-cs"/>
              </a:defRPr>
            </a:lvl4pPr>
            <a:lvl5pPr marL="18288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Franklin Gothic Medium" panose="020B06030201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Shovel-ready construction projects.</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required match.</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No required water quality monitoring.</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Fast application to grant award date.</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endParaRPr>
          </a:p>
          <a:p>
            <a:pPr marL="82296" marR="0" lvl="1" indent="0" algn="l" defTabSz="914400" rtl="0" eaLnBrk="0" fontAlgn="base" latinLnBrk="0" hangingPunct="0">
              <a:lnSpc>
                <a:spcPct val="90000"/>
              </a:lnSpc>
              <a:spcBef>
                <a:spcPts val="500"/>
              </a:spcBef>
              <a:spcAft>
                <a:spcPct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Eligibility: </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Green stormwater infrastructure </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Water quality improvement</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Groundwater protection</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Water quality restoration</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Best management practices</a:t>
            </a:r>
          </a:p>
          <a:p>
            <a:pPr marL="425196" marR="0" lvl="1" indent="-342900" algn="l" defTabSz="914400" rtl="0" eaLnBrk="0" fontAlgn="base" latinLnBrk="0" hangingPunct="0">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Reuse water</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2E5270">
                  <a:lumMod val="50000"/>
                </a:srgbClr>
              </a:solidFill>
              <a:effectLst/>
              <a:uLnTx/>
              <a:uFillTx/>
              <a:latin typeface="Franklin Gothic Medium" panose="020B0603020102020204" pitchFamily="34" charset="0"/>
              <a:ea typeface="+mn-ea"/>
              <a:cs typeface="Arial" panose="020B0604020202020204" pitchFamily="34" charset="0"/>
            </a:endParaRPr>
          </a:p>
        </p:txBody>
      </p:sp>
      <p:pic>
        <p:nvPicPr>
          <p:cNvPr id="6" name="Picture 5" descr="Photo of a bulldozer">
            <a:extLst>
              <a:ext uri="{FF2B5EF4-FFF2-40B4-BE49-F238E27FC236}">
                <a16:creationId xmlns:a16="http://schemas.microsoft.com/office/drawing/2014/main" id="{B5DA00D5-2E5B-42D2-B197-08904C2B3521}"/>
              </a:ext>
            </a:extLst>
          </p:cNvPr>
          <p:cNvPicPr>
            <a:picLocks noChangeAspect="1"/>
          </p:cNvPicPr>
          <p:nvPr/>
        </p:nvPicPr>
        <p:blipFill>
          <a:blip r:embed="rId3" cstate="print"/>
          <a:stretch>
            <a:fillRect/>
          </a:stretch>
        </p:blipFill>
        <p:spPr>
          <a:xfrm>
            <a:off x="1719072" y="2411866"/>
            <a:ext cx="2714117" cy="2034267"/>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pic>
        <p:nvPicPr>
          <p:cNvPr id="7" name="Picture 2" descr="Image result for tree cell lid">
            <a:extLst>
              <a:ext uri="{FF2B5EF4-FFF2-40B4-BE49-F238E27FC236}">
                <a16:creationId xmlns:a16="http://schemas.microsoft.com/office/drawing/2014/main" id="{D10815E4-A2AE-4668-952C-B0C67CD39008}"/>
              </a:ext>
            </a:extLst>
          </p:cNvPr>
          <p:cNvPicPr>
            <a:picLocks noChangeAspect="1" noChangeArrowheads="1"/>
          </p:cNvPicPr>
          <p:nvPr/>
        </p:nvPicPr>
        <p:blipFill>
          <a:blip r:embed="rId4" cstate="print"/>
          <a:srcRect/>
          <a:stretch>
            <a:fillRect/>
          </a:stretch>
        </p:blipFill>
        <p:spPr bwMode="auto">
          <a:xfrm>
            <a:off x="1719073" y="4556456"/>
            <a:ext cx="2714116" cy="2036028"/>
          </a:xfrm>
          <a:prstGeom prst="rect">
            <a:avLst/>
          </a:prstGeom>
          <a:ln w="38100" cap="sq">
            <a:solidFill>
              <a:schemeClr val="accent6">
                <a:lumMod val="5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176578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1C9CFC-6E12-D621-981C-CA28348A9518}"/>
              </a:ext>
            </a:extLst>
          </p:cNvPr>
          <p:cNvSpPr txBox="1"/>
          <p:nvPr/>
        </p:nvSpPr>
        <p:spPr>
          <a:xfrm>
            <a:off x="1630681" y="302958"/>
            <a:ext cx="10366247" cy="867738"/>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NONPOINT SOURCE MANAGEMENT: HOW TO SUBMIT A PROPOSAL?</a:t>
            </a:r>
          </a:p>
        </p:txBody>
      </p:sp>
      <p:sp>
        <p:nvSpPr>
          <p:cNvPr id="3" name="Content Placeholder 2">
            <a:extLst>
              <a:ext uri="{FF2B5EF4-FFF2-40B4-BE49-F238E27FC236}">
                <a16:creationId xmlns:a16="http://schemas.microsoft.com/office/drawing/2014/main" id="{2393AF4D-9B76-45CB-8D27-B3CE0880B972}"/>
              </a:ext>
            </a:extLst>
          </p:cNvPr>
          <p:cNvSpPr txBox="1">
            <a:spLocks/>
          </p:cNvSpPr>
          <p:nvPr/>
        </p:nvSpPr>
        <p:spPr bwMode="auto">
          <a:xfrm>
            <a:off x="1865810" y="1395935"/>
            <a:ext cx="8460379" cy="4999716"/>
          </a:xfrm>
          <a:prstGeom prst="rect">
            <a:avLst/>
          </a:prstGeom>
          <a:noFill/>
          <a:ln>
            <a:noFill/>
          </a:ln>
        </p:spPr>
        <p:txBody>
          <a:bodyPr>
            <a:normAutofit lnSpcReduction="10000"/>
          </a:bodyPr>
          <a:lstStyle>
            <a:lvl1pPr marL="0" indent="0" algn="l" rtl="0" eaLnBrk="0" fontAlgn="base" hangingPunct="0">
              <a:lnSpc>
                <a:spcPct val="90000"/>
              </a:lnSpc>
              <a:spcBef>
                <a:spcPts val="1000"/>
              </a:spcBef>
              <a:spcAft>
                <a:spcPct val="0"/>
              </a:spcAft>
              <a:buFont typeface="Arial" panose="020B0604020202020204" pitchFamily="34" charset="0"/>
              <a:buNone/>
              <a:defRPr sz="2400" kern="1200">
                <a:solidFill>
                  <a:schemeClr val="tx1"/>
                </a:solidFill>
                <a:latin typeface="Franklin Gothic Medium" panose="020B0603020102020204" pitchFamily="34" charset="0"/>
                <a:ea typeface="+mn-ea"/>
                <a:cs typeface="+mn-cs"/>
              </a:defRPr>
            </a:lvl1pPr>
            <a:lvl2pPr marL="457200" indent="0" algn="l" rtl="0" eaLnBrk="0" fontAlgn="base" hangingPunct="0">
              <a:lnSpc>
                <a:spcPct val="90000"/>
              </a:lnSpc>
              <a:spcBef>
                <a:spcPts val="500"/>
              </a:spcBef>
              <a:spcAft>
                <a:spcPct val="0"/>
              </a:spcAft>
              <a:buFont typeface="Arial" panose="020B0604020202020204" pitchFamily="34" charset="0"/>
              <a:buNone/>
              <a:defRPr sz="2000" kern="1200">
                <a:solidFill>
                  <a:schemeClr val="tx1">
                    <a:tint val="75000"/>
                  </a:schemeClr>
                </a:solidFill>
                <a:latin typeface="Franklin Gothic Medium" panose="020B0603020102020204" pitchFamily="34" charset="0"/>
                <a:ea typeface="+mn-ea"/>
                <a:cs typeface="+mn-cs"/>
              </a:defRPr>
            </a:lvl2pPr>
            <a:lvl3pPr marL="914400" indent="0" algn="l" rtl="0" eaLnBrk="0" fontAlgn="base" hangingPunct="0">
              <a:lnSpc>
                <a:spcPct val="90000"/>
              </a:lnSpc>
              <a:spcBef>
                <a:spcPts val="500"/>
              </a:spcBef>
              <a:spcAft>
                <a:spcPct val="0"/>
              </a:spcAft>
              <a:buFont typeface="Arial" panose="020B0604020202020204" pitchFamily="34" charset="0"/>
              <a:buNone/>
              <a:defRPr sz="1800" kern="1200">
                <a:solidFill>
                  <a:schemeClr val="tx1">
                    <a:tint val="75000"/>
                  </a:schemeClr>
                </a:solidFill>
                <a:latin typeface="Franklin Gothic Medium" panose="020B0603020102020204" pitchFamily="34" charset="0"/>
                <a:ea typeface="+mn-ea"/>
                <a:cs typeface="+mn-cs"/>
              </a:defRPr>
            </a:lvl3pPr>
            <a:lvl4pPr marL="13716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Franklin Gothic Medium" panose="020B0603020102020204" pitchFamily="34" charset="0"/>
                <a:ea typeface="+mn-ea"/>
                <a:cs typeface="+mn-cs"/>
              </a:defRPr>
            </a:lvl4pPr>
            <a:lvl5pPr marL="1828800" indent="0" algn="l" rtl="0" eaLnBrk="0" fontAlgn="base" hangingPunct="0">
              <a:lnSpc>
                <a:spcPct val="90000"/>
              </a:lnSpc>
              <a:spcBef>
                <a:spcPts val="500"/>
              </a:spcBef>
              <a:spcAft>
                <a:spcPct val="0"/>
              </a:spcAft>
              <a:buFont typeface="Arial" panose="020B0604020202020204" pitchFamily="34" charset="0"/>
              <a:buNone/>
              <a:defRPr sz="1600" kern="1200">
                <a:solidFill>
                  <a:schemeClr val="tx1">
                    <a:tint val="75000"/>
                  </a:schemeClr>
                </a:solidFill>
                <a:latin typeface="Franklin Gothic Medium" panose="020B0603020102020204"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000000"/>
              </a:solidFill>
              <a:effectLst/>
              <a:uLnTx/>
              <a:uFillTx/>
              <a:latin typeface="Franklin Gothic Medium" panose="020B0603020102020204" pitchFamily="34" charset="0"/>
              <a:ea typeface="+mn-ea"/>
              <a:cs typeface="Arial" panose="020B0604020202020204" pitchFamily="34" charset="0"/>
            </a:endParaRP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Grant proposals for 319 and SWAG grants are accepted throughout the year:</a:t>
            </a:r>
          </a:p>
          <a:p>
            <a:pPr marL="285750" marR="0" lvl="0" indent="-285750" algn="l" defTabSz="914400" rtl="0" eaLnBrk="0" fontAlgn="base" latinLnBrk="0" hangingPunct="0">
              <a:lnSpc>
                <a:spcPct val="90000"/>
              </a:lnSpc>
              <a:spcBef>
                <a:spcPts val="100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Contact Nonpoint Source Program grant coordinator for a copy of the latest grant proposal form.</a:t>
            </a:r>
          </a:p>
          <a:p>
            <a:pPr marL="285750" marR="0" lvl="0" indent="-285750" algn="l" defTabSz="914400" rtl="0" eaLnBrk="0" fontAlgn="base" latinLnBrk="0" hangingPunct="0">
              <a:lnSpc>
                <a:spcPct val="90000"/>
              </a:lnSpc>
              <a:spcBef>
                <a:spcPts val="100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Department review and evaluation periods are expected to occur in fall and spring of each year.</a:t>
            </a:r>
          </a:p>
          <a:p>
            <a:pPr marL="285750" marR="0" lvl="0" indent="-285750" algn="l" defTabSz="914400" rtl="0" eaLnBrk="0" fontAlgn="base" latinLnBrk="0" hangingPunct="0">
              <a:lnSpc>
                <a:spcPct val="90000"/>
              </a:lnSpc>
              <a:spcBef>
                <a:spcPts val="1000"/>
              </a:spcBef>
              <a:spcAft>
                <a:spcPts val="120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If funding is available, grant awards may be awarded out of cycle.</a:t>
            </a:r>
          </a:p>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Questions:</a:t>
            </a:r>
          </a:p>
          <a:p>
            <a:pPr marL="342900" marR="0" lvl="0" indent="-3429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rPr>
              <a:t>If you are considering a grant application, contact the Nonpoint Source Program grant coordinator to discuss eligible grant components, funding available, match requirements, etc.</a:t>
            </a:r>
            <a:endParaRPr kumimoji="0" lang="en-US" sz="2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90000"/>
              </a:lnSpc>
              <a:spcBef>
                <a:spcPts val="1000"/>
              </a:spcBef>
              <a:spcAft>
                <a:spcPts val="1200"/>
              </a:spcAft>
              <a:buClrTx/>
              <a:buSzTx/>
              <a:buFont typeface="Arial" panose="020B0604020202020204" pitchFamily="34" charset="0"/>
              <a:buNone/>
              <a:tabLst/>
              <a:defRPr/>
            </a:pPr>
            <a:endParaRPr kumimoji="0" lang="en-US" sz="2200" b="0" i="0" u="none" strike="noStrike" kern="1200" cap="none" spc="0" normalizeH="0" baseline="0" noProof="0" dirty="0">
              <a:ln>
                <a:noFill/>
              </a:ln>
              <a:solidFill>
                <a:srgbClr val="2E5270">
                  <a:lumMod val="50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9970685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69F90B-21C2-054B-9341-EA9AADA4C453}"/>
              </a:ext>
            </a:extLst>
          </p:cNvPr>
          <p:cNvSpPr txBox="1"/>
          <p:nvPr/>
        </p:nvSpPr>
        <p:spPr>
          <a:xfrm>
            <a:off x="5988453" y="1520177"/>
            <a:ext cx="5862652" cy="480131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516F"/>
                </a:solidFill>
                <a:effectLst/>
                <a:uLnTx/>
                <a:uFillTx/>
                <a:latin typeface="Arial" panose="020B0604020202020204" pitchFamily="34" charset="0"/>
                <a:ea typeface="Calibri" panose="020F0502020204030204" pitchFamily="34" charset="0"/>
                <a:cs typeface="Arial" panose="020B0604020202020204" pitchFamily="34" charset="0"/>
              </a:rPr>
              <a:t>About The Springs Grant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Annual state appropriation. Typically $50m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Eligible projects are land acquisition and capital projects that protect the quality and/or quantity of water from springs: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Agricultural Best Management Practices</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Wastewater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Water Conservation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Hydrologic Restoration</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Stormwater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Other types of Water Quality and Quantity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endParaRPr>
          </a:p>
        </p:txBody>
      </p:sp>
      <p:sp>
        <p:nvSpPr>
          <p:cNvPr id="4" name="TextBox 3">
            <a:extLst>
              <a:ext uri="{FF2B5EF4-FFF2-40B4-BE49-F238E27FC236}">
                <a16:creationId xmlns:a16="http://schemas.microsoft.com/office/drawing/2014/main" id="{5C0CF7E0-1906-3F45-B280-3D3CFA81E007}"/>
              </a:ext>
            </a:extLst>
          </p:cNvPr>
          <p:cNvSpPr txBox="1"/>
          <p:nvPr/>
        </p:nvSpPr>
        <p:spPr>
          <a:xfrm>
            <a:off x="1659317" y="300562"/>
            <a:ext cx="10366247" cy="477054"/>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FLORIDA DEPARTMENT OF ENVIRONMENTAL PROTECTION </a:t>
            </a:r>
          </a:p>
        </p:txBody>
      </p:sp>
      <p:pic>
        <p:nvPicPr>
          <p:cNvPr id="5" name="Picture 4">
            <a:extLst>
              <a:ext uri="{FF2B5EF4-FFF2-40B4-BE49-F238E27FC236}">
                <a16:creationId xmlns:a16="http://schemas.microsoft.com/office/drawing/2014/main" id="{9C4C21B4-804F-4247-9DE1-7F0A20DC3510}"/>
              </a:ext>
            </a:extLst>
          </p:cNvPr>
          <p:cNvPicPr>
            <a:picLocks noChangeAspect="1"/>
          </p:cNvPicPr>
          <p:nvPr/>
        </p:nvPicPr>
        <p:blipFill>
          <a:blip r:embed="rId2"/>
          <a:stretch>
            <a:fillRect/>
          </a:stretch>
        </p:blipFill>
        <p:spPr>
          <a:xfrm>
            <a:off x="399875" y="2097247"/>
            <a:ext cx="4977468" cy="3733101"/>
          </a:xfrm>
          <a:prstGeom prst="rect">
            <a:avLst/>
          </a:prstGeom>
        </p:spPr>
      </p:pic>
    </p:spTree>
    <p:extLst>
      <p:ext uri="{BB962C8B-B14F-4D97-AF65-F5344CB8AC3E}">
        <p14:creationId xmlns:p14="http://schemas.microsoft.com/office/powerpoint/2010/main" val="33477026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69F90B-21C2-054B-9341-EA9AADA4C453}"/>
              </a:ext>
            </a:extLst>
          </p:cNvPr>
          <p:cNvSpPr txBox="1"/>
          <p:nvPr/>
        </p:nvSpPr>
        <p:spPr>
          <a:xfrm>
            <a:off x="5837452" y="1335619"/>
            <a:ext cx="5862652" cy="515525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516F"/>
                </a:solidFill>
                <a:effectLst/>
                <a:uLnTx/>
                <a:uFillTx/>
                <a:latin typeface="Arial" panose="020B0604020202020204" pitchFamily="34" charset="0"/>
                <a:ea typeface="Calibri" panose="020F0502020204030204" pitchFamily="34" charset="0"/>
                <a:cs typeface="Arial" panose="020B0604020202020204" pitchFamily="34" charset="0"/>
              </a:rPr>
              <a:t>Springs Grant Evaluation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DEP consolidates list of proposed projects and posts for public comment</a:t>
            </a: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DEP will review and make recommendations</a:t>
            </a: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Factors considered in evaluating projects:</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Nutrient reductions</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Water savings</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Cost sharing</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Readiness to proceed</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Whether project is in BMAP area</a:t>
            </a:r>
          </a:p>
          <a:p>
            <a:pPr marL="800100" marR="0" lvl="1" indent="-342900" algn="l" defTabSz="457200" rtl="0" eaLnBrk="1" fontAlgn="auto" latinLnBrk="0" hangingPunct="1">
              <a:lnSpc>
                <a:spcPct val="100000"/>
              </a:lnSpc>
              <a:spcBef>
                <a:spcPts val="300"/>
              </a:spcBef>
              <a:spcAft>
                <a:spcPts val="3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117AC0">
                    <a:lumMod val="75000"/>
                  </a:srgbClr>
                </a:solidFill>
                <a:effectLst/>
                <a:uLnTx/>
                <a:uFillTx/>
                <a:latin typeface="Arial" panose="020B0604020202020204" pitchFamily="34" charset="0"/>
                <a:ea typeface="+mn-ea"/>
                <a:cs typeface="Arial" panose="020B0604020202020204" pitchFamily="34" charset="0"/>
              </a:rPr>
              <a:t>Whether project impacts spring that has an MFL</a:t>
            </a: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Springs awards were announced in early December 2022</a:t>
            </a:r>
            <a:endPar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5C0CF7E0-1906-3F45-B280-3D3CFA81E007}"/>
              </a:ext>
            </a:extLst>
          </p:cNvPr>
          <p:cNvSpPr txBox="1"/>
          <p:nvPr/>
        </p:nvSpPr>
        <p:spPr>
          <a:xfrm>
            <a:off x="1659317" y="300562"/>
            <a:ext cx="10366247" cy="477054"/>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FLORIDA DEPARTMENT OF ENVIRONMENTAL PROTECTION </a:t>
            </a:r>
          </a:p>
        </p:txBody>
      </p:sp>
      <p:pic>
        <p:nvPicPr>
          <p:cNvPr id="10" name="Picture 9" descr="A picture containing tree, outdoor, river, forest&#10;&#10;Description automatically generated">
            <a:extLst>
              <a:ext uri="{FF2B5EF4-FFF2-40B4-BE49-F238E27FC236}">
                <a16:creationId xmlns:a16="http://schemas.microsoft.com/office/drawing/2014/main" id="{40993C90-9199-47F3-AAD0-244E9F2205FF}"/>
              </a:ext>
            </a:extLst>
          </p:cNvPr>
          <p:cNvPicPr>
            <a:picLocks noChangeAspect="1"/>
          </p:cNvPicPr>
          <p:nvPr/>
        </p:nvPicPr>
        <p:blipFill>
          <a:blip r:embed="rId2"/>
          <a:stretch>
            <a:fillRect/>
          </a:stretch>
        </p:blipFill>
        <p:spPr>
          <a:xfrm>
            <a:off x="352994" y="2308060"/>
            <a:ext cx="5155974" cy="3555844"/>
          </a:xfrm>
          <a:prstGeom prst="rect">
            <a:avLst/>
          </a:prstGeom>
        </p:spPr>
      </p:pic>
    </p:spTree>
    <p:extLst>
      <p:ext uri="{BB962C8B-B14F-4D97-AF65-F5344CB8AC3E}">
        <p14:creationId xmlns:p14="http://schemas.microsoft.com/office/powerpoint/2010/main" val="12569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FF971B-838C-D70F-BF8B-6D3554712A12}"/>
              </a:ext>
            </a:extLst>
          </p:cNvPr>
          <p:cNvSpPr txBox="1"/>
          <p:nvPr/>
        </p:nvSpPr>
        <p:spPr>
          <a:xfrm>
            <a:off x="3086100" y="58188"/>
            <a:ext cx="6019800"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Water Quality Update</a:t>
            </a:r>
          </a:p>
        </p:txBody>
      </p:sp>
      <p:sp>
        <p:nvSpPr>
          <p:cNvPr id="4" name="TextBox 3">
            <a:extLst>
              <a:ext uri="{FF2B5EF4-FFF2-40B4-BE49-F238E27FC236}">
                <a16:creationId xmlns:a16="http://schemas.microsoft.com/office/drawing/2014/main" id="{C9445DB5-6B47-E490-1B55-9C9A0F5CADCD}"/>
              </a:ext>
            </a:extLst>
          </p:cNvPr>
          <p:cNvSpPr txBox="1"/>
          <p:nvPr/>
        </p:nvSpPr>
        <p:spPr>
          <a:xfrm>
            <a:off x="4267200" y="1459230"/>
            <a:ext cx="7924800" cy="353943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Focusing on 3 analytes: TN, TP, and </a:t>
            </a:r>
            <a:r>
              <a:rPr kumimoji="0" lang="en-US" sz="2800" b="0" i="0" u="none" strike="noStrike" kern="1200" cap="none" spc="0" normalizeH="0" baseline="0" noProof="0" dirty="0" err="1">
                <a:ln>
                  <a:noFill/>
                </a:ln>
                <a:solidFill>
                  <a:prstClr val="black"/>
                </a:solidFill>
                <a:effectLst/>
                <a:uLnTx/>
                <a:uFillTx/>
                <a:latin typeface="Calibri" panose="020F0502020204030204"/>
                <a:ea typeface="+mn-ea"/>
                <a:cs typeface="+mn-cs"/>
              </a:rPr>
              <a:t>Chl</a:t>
            </a: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-a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Newnans Lake, Lochloosa Lake, Orange Lake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Water quality data obtained from St Johns River Water Management database.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Each lake had samples in every quarter, so arithmetic means were used.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rPr>
              <a:t>Harmful Algal Bloom Data provided by DEP HAB website. </a:t>
            </a:r>
          </a:p>
        </p:txBody>
      </p:sp>
      <p:grpSp>
        <p:nvGrpSpPr>
          <p:cNvPr id="5" name="Group 4">
            <a:extLst>
              <a:ext uri="{FF2B5EF4-FFF2-40B4-BE49-F238E27FC236}">
                <a16:creationId xmlns:a16="http://schemas.microsoft.com/office/drawing/2014/main" id="{AD907254-A920-D3AF-D8B5-29293C0D8DB4}"/>
              </a:ext>
            </a:extLst>
          </p:cNvPr>
          <p:cNvGrpSpPr/>
          <p:nvPr/>
        </p:nvGrpSpPr>
        <p:grpSpPr>
          <a:xfrm>
            <a:off x="381000" y="1113896"/>
            <a:ext cx="3810000" cy="4630208"/>
            <a:chOff x="381000" y="1113896"/>
            <a:chExt cx="3810000" cy="4630208"/>
          </a:xfrm>
        </p:grpSpPr>
        <p:pic>
          <p:nvPicPr>
            <p:cNvPr id="6" name="Picture 5" descr="Map&#10;&#10;Description automatically generated">
              <a:extLst>
                <a:ext uri="{FF2B5EF4-FFF2-40B4-BE49-F238E27FC236}">
                  <a16:creationId xmlns:a16="http://schemas.microsoft.com/office/drawing/2014/main" id="{FCB0EA1A-165D-B939-8B74-1D4EE046F2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1113896"/>
              <a:ext cx="3810000" cy="4630208"/>
            </a:xfrm>
            <a:prstGeom prst="rect">
              <a:avLst/>
            </a:prstGeom>
          </p:spPr>
        </p:pic>
        <p:sp>
          <p:nvSpPr>
            <p:cNvPr id="7" name="Star: 5 Points 6">
              <a:extLst>
                <a:ext uri="{FF2B5EF4-FFF2-40B4-BE49-F238E27FC236}">
                  <a16:creationId xmlns:a16="http://schemas.microsoft.com/office/drawing/2014/main" id="{ED16D59C-F34B-0C63-CBC2-6CC835622491}"/>
                </a:ext>
              </a:extLst>
            </p:cNvPr>
            <p:cNvSpPr/>
            <p:nvPr/>
          </p:nvSpPr>
          <p:spPr>
            <a:xfrm>
              <a:off x="3429000" y="3581400"/>
              <a:ext cx="228600" cy="228600"/>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tar: 5 Points 7">
              <a:extLst>
                <a:ext uri="{FF2B5EF4-FFF2-40B4-BE49-F238E27FC236}">
                  <a16:creationId xmlns:a16="http://schemas.microsoft.com/office/drawing/2014/main" id="{7261F4D6-4D4E-AE19-0661-B818C4422CC9}"/>
                </a:ext>
              </a:extLst>
            </p:cNvPr>
            <p:cNvSpPr/>
            <p:nvPr/>
          </p:nvSpPr>
          <p:spPr>
            <a:xfrm>
              <a:off x="2066925" y="1524000"/>
              <a:ext cx="228600" cy="228600"/>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Star: 5 Points 8">
              <a:extLst>
                <a:ext uri="{FF2B5EF4-FFF2-40B4-BE49-F238E27FC236}">
                  <a16:creationId xmlns:a16="http://schemas.microsoft.com/office/drawing/2014/main" id="{0103C2BC-479B-8B06-DF78-6C945F8BE4B4}"/>
                </a:ext>
              </a:extLst>
            </p:cNvPr>
            <p:cNvSpPr/>
            <p:nvPr/>
          </p:nvSpPr>
          <p:spPr>
            <a:xfrm>
              <a:off x="2743200" y="4800600"/>
              <a:ext cx="228600" cy="228600"/>
            </a:xfrm>
            <a:prstGeom prst="star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EEE49615-3AE0-67A8-4711-7610BDE524BC}"/>
                </a:ext>
              </a:extLst>
            </p:cNvPr>
            <p:cNvSpPr txBox="1"/>
            <p:nvPr/>
          </p:nvSpPr>
          <p:spPr>
            <a:xfrm>
              <a:off x="2247900" y="1326118"/>
              <a:ext cx="8382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00"/>
                  </a:solidFill>
                  <a:effectLst/>
                  <a:uLnTx/>
                  <a:uFillTx/>
                  <a:latin typeface="Calibri" panose="020F0502020204030204"/>
                  <a:ea typeface="+mn-ea"/>
                  <a:cs typeface="+mn-cs"/>
                </a:rPr>
                <a:t>NEW</a:t>
              </a:r>
            </a:p>
          </p:txBody>
        </p:sp>
        <p:sp>
          <p:nvSpPr>
            <p:cNvPr id="11" name="TextBox 10">
              <a:extLst>
                <a:ext uri="{FF2B5EF4-FFF2-40B4-BE49-F238E27FC236}">
                  <a16:creationId xmlns:a16="http://schemas.microsoft.com/office/drawing/2014/main" id="{FE0D9F06-64B0-521A-A8E3-EDDC6DFFE18F}"/>
                </a:ext>
              </a:extLst>
            </p:cNvPr>
            <p:cNvSpPr txBox="1"/>
            <p:nvPr/>
          </p:nvSpPr>
          <p:spPr>
            <a:xfrm>
              <a:off x="2352675" y="4400490"/>
              <a:ext cx="6096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rPr>
                <a:t>OLC</a:t>
              </a:r>
            </a:p>
          </p:txBody>
        </p:sp>
        <p:sp>
          <p:nvSpPr>
            <p:cNvPr id="12" name="TextBox 11">
              <a:extLst>
                <a:ext uri="{FF2B5EF4-FFF2-40B4-BE49-F238E27FC236}">
                  <a16:creationId xmlns:a16="http://schemas.microsoft.com/office/drawing/2014/main" id="{AB68BE54-9735-2790-A9B0-843B6D476E2E}"/>
                </a:ext>
              </a:extLst>
            </p:cNvPr>
            <p:cNvSpPr txBox="1"/>
            <p:nvPr/>
          </p:nvSpPr>
          <p:spPr>
            <a:xfrm>
              <a:off x="2933700" y="3228945"/>
              <a:ext cx="600075"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Calibri" panose="020F0502020204030204"/>
                  <a:ea typeface="+mn-ea"/>
                  <a:cs typeface="+mn-cs"/>
                </a:rPr>
                <a:t>LOL</a:t>
              </a:r>
            </a:p>
          </p:txBody>
        </p:sp>
      </p:grpSp>
    </p:spTree>
    <p:extLst>
      <p:ext uri="{BB962C8B-B14F-4D97-AF65-F5344CB8AC3E}">
        <p14:creationId xmlns:p14="http://schemas.microsoft.com/office/powerpoint/2010/main" val="128579771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CC54F8C-948A-440F-AE87-AA4217FA614C}"/>
              </a:ext>
            </a:extLst>
          </p:cNvPr>
          <p:cNvSpPr txBox="1"/>
          <p:nvPr/>
        </p:nvSpPr>
        <p:spPr>
          <a:xfrm>
            <a:off x="1659317" y="300562"/>
            <a:ext cx="10366247" cy="477054"/>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2500" b="1" i="0" u="none" strike="noStrike" kern="1200" cap="none" spc="0"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FLORIDA DEPARTMENT OF ENVIRONMENTAL PROTECTION </a:t>
            </a:r>
          </a:p>
        </p:txBody>
      </p:sp>
      <p:sp>
        <p:nvSpPr>
          <p:cNvPr id="3" name="TextBox 2">
            <a:extLst>
              <a:ext uri="{FF2B5EF4-FFF2-40B4-BE49-F238E27FC236}">
                <a16:creationId xmlns:a16="http://schemas.microsoft.com/office/drawing/2014/main" id="{FAD8EFFB-330D-40D9-954E-77995EE514DB}"/>
              </a:ext>
            </a:extLst>
          </p:cNvPr>
          <p:cNvSpPr txBox="1"/>
          <p:nvPr/>
        </p:nvSpPr>
        <p:spPr>
          <a:xfrm>
            <a:off x="292329" y="1486620"/>
            <a:ext cx="5862652" cy="517577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2D516F"/>
                </a:solidFill>
                <a:effectLst/>
                <a:uLnTx/>
                <a:uFillTx/>
                <a:latin typeface="Arial" panose="020B0604020202020204" pitchFamily="34" charset="0"/>
                <a:ea typeface="Calibri" panose="020F0502020204030204" pitchFamily="34" charset="0"/>
                <a:cs typeface="Arial" panose="020B0604020202020204" pitchFamily="34" charset="0"/>
              </a:rPr>
              <a:t>Water Quality Improvement Grant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Will be established under 403.0673, F.S. (Formerly the Wastewater Grant)</a:t>
            </a:r>
          </a:p>
          <a:p>
            <a:pPr marL="342900" marR="0" lvl="0" indent="-342900" algn="l" defTabSz="457200" rtl="0" eaLnBrk="1" fontAlgn="auto" latinLnBrk="0" hangingPunct="1">
              <a:lnSpc>
                <a:spcPct val="100000"/>
              </a:lnSpc>
              <a:spcBef>
                <a:spcPts val="0"/>
              </a:spcBef>
              <a:spcAft>
                <a:spcPts val="8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To be eligible for funding, a project must improve the quality of waters that:</a:t>
            </a:r>
          </a:p>
          <a:p>
            <a:pPr marL="800100" marR="0" lvl="1" indent="-342900" algn="l" defTabSz="4572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Are not attaining nutrient or nutrient-related standards;</a:t>
            </a:r>
          </a:p>
          <a:p>
            <a:pPr marL="800100" marR="0" lvl="1" indent="-342900" algn="l" defTabSz="457200" rtl="0" eaLnBrk="1" fontAlgn="auto" latinLnBrk="0" hangingPunct="1">
              <a:lnSpc>
                <a:spcPct val="150000"/>
              </a:lnSpc>
              <a:spcBef>
                <a:spcPts val="0"/>
              </a:spcBef>
              <a:spcAft>
                <a:spcPts val="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Have an established total maximum daily load; or, </a:t>
            </a:r>
          </a:p>
          <a:p>
            <a:pPr marL="800100" marR="0" lvl="1" indent="-342900" algn="l" defTabSz="457200" rtl="0" eaLnBrk="1" fontAlgn="auto" latinLnBrk="0" hangingPunct="1">
              <a:lnSpc>
                <a:spcPct val="150000"/>
              </a:lnSpc>
              <a:spcBef>
                <a:spcPts val="0"/>
              </a:spcBef>
              <a:spcAft>
                <a:spcPts val="800"/>
              </a:spcAft>
              <a:buClrTx/>
              <a:buSzTx/>
              <a:buFont typeface="Symbol" panose="05050102010706020507" pitchFamily="18" charset="2"/>
              <a:buChar char=""/>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Are located within a BMAP or a reasonable assurance plan area adopted by final order, an accepted alternative restoration plan area, or located within a rural area of opportunity.</a:t>
            </a:r>
          </a:p>
          <a:p>
            <a:pPr marL="342900" marR="0" lvl="0" indent="-342900" algn="l" defTabSz="4572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Project proposals may be submitted through the Protecting Florida Together portal (opening this summer)</a:t>
            </a:r>
          </a:p>
        </p:txBody>
      </p:sp>
      <p:pic>
        <p:nvPicPr>
          <p:cNvPr id="4" name="Picture 3">
            <a:extLst>
              <a:ext uri="{FF2B5EF4-FFF2-40B4-BE49-F238E27FC236}">
                <a16:creationId xmlns:a16="http://schemas.microsoft.com/office/drawing/2014/main" id="{5EB277CC-EA0A-4658-9C22-E1003AEC7B05}"/>
              </a:ext>
            </a:extLst>
          </p:cNvPr>
          <p:cNvPicPr>
            <a:picLocks noChangeAspect="1"/>
          </p:cNvPicPr>
          <p:nvPr/>
        </p:nvPicPr>
        <p:blipFill>
          <a:blip r:embed="rId2"/>
          <a:stretch>
            <a:fillRect/>
          </a:stretch>
        </p:blipFill>
        <p:spPr>
          <a:xfrm>
            <a:off x="6731194" y="2286000"/>
            <a:ext cx="5168477" cy="3564467"/>
          </a:xfrm>
          <a:prstGeom prst="rect">
            <a:avLst/>
          </a:prstGeom>
        </p:spPr>
      </p:pic>
    </p:spTree>
    <p:extLst>
      <p:ext uri="{BB962C8B-B14F-4D97-AF65-F5344CB8AC3E}">
        <p14:creationId xmlns:p14="http://schemas.microsoft.com/office/powerpoint/2010/main" val="264816540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B288E10-7A55-478D-B52D-3F51F4E910E0}"/>
              </a:ext>
            </a:extLst>
          </p:cNvPr>
          <p:cNvSpPr/>
          <p:nvPr/>
        </p:nvSpPr>
        <p:spPr>
          <a:xfrm>
            <a:off x="1904301" y="228708"/>
            <a:ext cx="9295002" cy="6002156"/>
          </a:xfrm>
          <a:prstGeom prst="rect">
            <a:avLst/>
          </a:prstGeom>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000" b="1" i="0" u="none" strike="noStrike" kern="1200" cap="none" spc="0" normalizeH="0" baseline="0" noProof="0" dirty="0">
                <a:ln>
                  <a:noFill/>
                </a:ln>
                <a:solidFill>
                  <a:srgbClr val="117AC0">
                    <a:lumMod val="75000"/>
                  </a:srgbClr>
                </a:solidFill>
                <a:effectLst/>
                <a:uLnTx/>
                <a:uFillTx/>
                <a:latin typeface="Arial" panose="020B0604020202020204" pitchFamily="34" charset="0"/>
                <a:ea typeface="Calibri" panose="020F0502020204030204" pitchFamily="34" charset="0"/>
                <a:cs typeface="Arial" panose="020B0604020202020204" pitchFamily="34" charset="0"/>
              </a:rPr>
              <a:t>Water Quality Improvement Grant</a:t>
            </a: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Eligible projects include:</a:t>
            </a:r>
          </a:p>
          <a:p>
            <a:pPr marL="285750" marR="0" lvl="0" indent="-285750" algn="l" defTabSz="914400" rtl="0" eaLnBrk="0" fontAlgn="base" latinLnBrk="0" hangingPunct="0">
              <a:lnSpc>
                <a:spcPct val="200000"/>
              </a:lnSpc>
              <a:spcBef>
                <a:spcPts val="600"/>
              </a:spcBef>
              <a:spcAft>
                <a:spcPts val="60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Septic to sewer projects</a:t>
            </a:r>
          </a:p>
          <a:p>
            <a:pPr marL="285750" marR="0" lvl="0" indent="-285750" algn="l" defTabSz="914400" rtl="0" eaLnBrk="0" fontAlgn="base" latinLnBrk="0" hangingPunct="0">
              <a:lnSpc>
                <a:spcPct val="200000"/>
              </a:lnSpc>
              <a:spcBef>
                <a:spcPts val="600"/>
              </a:spcBef>
              <a:spcAft>
                <a:spcPts val="600"/>
              </a:spcAft>
              <a:buClrTx/>
              <a:buSzTx/>
              <a:buFont typeface="Arial" panose="020B0604020202020204" pitchFamily="34" charset="0"/>
              <a:buChar char="•"/>
              <a:tabLst/>
              <a:defRPr/>
            </a:pPr>
            <a:r>
              <a:rPr kumimoji="0" lang="en-US" altLang="en-US" sz="1600" b="0" i="0" u="none" strike="noStrike" kern="1200" cap="none" spc="0" normalizeH="0" baseline="0" noProof="0" dirty="0" bmk="">
                <a:ln>
                  <a:noFill/>
                </a:ln>
                <a:solidFill>
                  <a:srgbClr val="000000"/>
                </a:solidFill>
                <a:effectLst/>
                <a:uLnTx/>
                <a:uFillTx/>
                <a:latin typeface="Arial" panose="020B0604020202020204" pitchFamily="34" charset="0"/>
                <a:ea typeface="Yu Mincho" panose="02020400000000000000" pitchFamily="18" charset="-128"/>
                <a:cs typeface="Arial" panose="020B0604020202020204" pitchFamily="34" charset="0"/>
              </a:rPr>
              <a:t>Wastewater treatment facility improvements that result in improvements to surface water or groundwater quality</a:t>
            </a:r>
          </a:p>
          <a:p>
            <a:pPr marL="285750" marR="0" lvl="0" indent="-285750" algn="l" defTabSz="914400" rtl="0" eaLnBrk="0" fontAlgn="base" latinLnBrk="0" hangingPunct="0">
              <a:lnSpc>
                <a:spcPct val="200000"/>
              </a:lnSpc>
              <a:spcBef>
                <a:spcPts val="600"/>
              </a:spcBef>
              <a:spcAft>
                <a:spcPts val="600"/>
              </a:spcAft>
              <a:buClrTx/>
              <a:buSzTx/>
              <a:buFont typeface="Arial" panose="020B0604020202020204" pitchFamily="34" charset="0"/>
              <a:buChar char="•"/>
              <a:tabLst/>
              <a:defRPr/>
            </a:pPr>
            <a:r>
              <a:rPr kumimoji="0" lang="en-US" altLang="en-US" sz="1600" b="0" i="0" u="none" strike="noStrike" kern="1200" cap="none" spc="0" normalizeH="0" baseline="0" noProof="0" dirty="0" bmk="">
                <a:ln>
                  <a:noFill/>
                </a:ln>
                <a:solidFill>
                  <a:srgbClr val="000000"/>
                </a:solidFill>
                <a:effectLst/>
                <a:uLnTx/>
                <a:uFillTx/>
                <a:latin typeface="Arial" panose="020B0604020202020204" pitchFamily="34" charset="0"/>
                <a:ea typeface="Yu Mincho" panose="02020400000000000000" pitchFamily="18" charset="-128"/>
                <a:cs typeface="Arial" panose="020B0604020202020204" pitchFamily="34" charset="0"/>
              </a:rPr>
              <a:t>Stormwater treatment projects</a:t>
            </a:r>
          </a:p>
          <a:p>
            <a:pPr marL="285750" marR="0" lvl="0" indent="-285750" algn="l" defTabSz="914400" rtl="0" eaLnBrk="0" fontAlgn="base" latinLnBrk="0" hangingPunct="0">
              <a:lnSpc>
                <a:spcPct val="150000"/>
              </a:lnSpc>
              <a:spcBef>
                <a:spcPts val="600"/>
              </a:spcBef>
              <a:spcAft>
                <a:spcPts val="60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Projects that qualify as a cooperative agricultural regional water quality improvement element as part of a basin management action</a:t>
            </a:r>
            <a:endParaRPr kumimoji="0" lang="en-US" altLang="en-US" sz="900" b="0" i="0" u="none" strike="noStrike" kern="1200" cap="none" spc="0" normalizeH="0" baseline="0" noProof="0" dirty="0" bmk="">
              <a:ln>
                <a:noFill/>
              </a:ln>
              <a:solidFill>
                <a:srgbClr val="000000"/>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0" fontAlgn="base" latinLnBrk="0" hangingPunct="0">
              <a:lnSpc>
                <a:spcPct val="150000"/>
              </a:lnSpc>
              <a:spcBef>
                <a:spcPts val="600"/>
              </a:spcBef>
              <a:spcAft>
                <a:spcPts val="60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Yu Mincho" panose="02020400000000000000" pitchFamily="18" charset="-128"/>
                <a:cs typeface="Arial" panose="020B0604020202020204" pitchFamily="34" charset="0"/>
              </a:rPr>
              <a:t>Where central sewerage is not available, retrofitting OSTDS to upgrade such systems to enhanced nutrient-reducing onsite sewage treatment and disposal systems or other equivalent wastewater system that achieves 65% reduction in total nitrogen</a:t>
            </a:r>
          </a:p>
          <a:p>
            <a:pPr marL="285750" marR="0" lvl="0" indent="-285750" algn="l" defTabSz="914400" rtl="0" eaLnBrk="0" fontAlgn="base" latinLnBrk="0" hangingPunct="0">
              <a:lnSpc>
                <a:spcPct val="200000"/>
              </a:lnSpc>
              <a:spcBef>
                <a:spcPts val="600"/>
              </a:spcBef>
              <a:spcAft>
                <a:spcPts val="600"/>
              </a:spcAft>
              <a:buClrTx/>
              <a:buSzTx/>
              <a:buFont typeface="Arial" panose="020B0604020202020204" pitchFamily="34" charset="0"/>
              <a:buChar char="•"/>
              <a:tabLst/>
              <a:defRPr/>
            </a:pPr>
            <a:r>
              <a:rPr kumimoji="0" lang="en-US" altLang="en-US" sz="1600" b="0" i="0" u="none" strike="noStrike" kern="1200" cap="none" spc="0" normalizeH="0" baseline="0" noProof="0" dirty="0">
                <a:ln>
                  <a:noFill/>
                </a:ln>
                <a:solidFill>
                  <a:srgbClr val="000000"/>
                </a:solidFill>
                <a:effectLst/>
                <a:uLnTx/>
                <a:uFillTx/>
                <a:latin typeface="Arial" panose="020B0604020202020204" pitchFamily="34" charset="0"/>
                <a:ea typeface="Yu Mincho" panose="02020400000000000000" pitchFamily="18" charset="-128"/>
                <a:cs typeface="Arial" panose="020B0604020202020204" pitchFamily="34" charset="0"/>
              </a:rPr>
              <a:t>BMAP projects</a:t>
            </a:r>
            <a:endParaRPr kumimoji="0" lang="en-US" altLang="en-US"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847433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A1C9CFC-6E12-D621-981C-CA28348A9518}"/>
              </a:ext>
            </a:extLst>
          </p:cNvPr>
          <p:cNvSpPr txBox="1"/>
          <p:nvPr/>
        </p:nvSpPr>
        <p:spPr>
          <a:xfrm>
            <a:off x="1630680" y="521842"/>
            <a:ext cx="10366247" cy="483017"/>
          </a:xfrm>
          <a:prstGeom prst="rect">
            <a:avLst/>
          </a:prstGeom>
          <a:noFill/>
        </p:spPr>
        <p:txBody>
          <a:bodyPr wrap="square" rtlCol="0">
            <a:spAutoFit/>
          </a:bodyPr>
          <a:lstStyle/>
          <a:p>
            <a:pPr marL="0" marR="0" lvl="0" indent="0" algn="l" defTabSz="457200" rtl="0" eaLnBrk="1" fontAlgn="auto" latinLnBrk="0" hangingPunct="1">
              <a:lnSpc>
                <a:spcPts val="3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2D516F"/>
                </a:solidFill>
                <a:effectLst/>
                <a:uLnTx/>
                <a:uFillTx/>
                <a:latin typeface="Arial" panose="020B0604020202020204" pitchFamily="34" charset="0"/>
                <a:ea typeface="Verdana" panose="020B0604030504040204" pitchFamily="34" charset="0"/>
                <a:cs typeface="Arial" panose="020B0604020202020204" pitchFamily="34" charset="0"/>
              </a:rPr>
              <a:t>STATE REVOLVING FUND (SRF)</a:t>
            </a:r>
          </a:p>
        </p:txBody>
      </p:sp>
      <p:sp>
        <p:nvSpPr>
          <p:cNvPr id="3" name="TextBox 2">
            <a:extLst>
              <a:ext uri="{FF2B5EF4-FFF2-40B4-BE49-F238E27FC236}">
                <a16:creationId xmlns:a16="http://schemas.microsoft.com/office/drawing/2014/main" id="{81072706-4283-4502-A85A-18D088249C04}"/>
              </a:ext>
            </a:extLst>
          </p:cNvPr>
          <p:cNvSpPr txBox="1"/>
          <p:nvPr/>
        </p:nvSpPr>
        <p:spPr>
          <a:xfrm>
            <a:off x="530569" y="1604302"/>
            <a:ext cx="6283235" cy="4431983"/>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9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rPr>
              <a:t>Florida’s largest financial assistance program for water infrastructure, capitalized by federal grants through EPA.</a:t>
            </a:r>
            <a:endParaRPr kumimoji="0" lang="en-US" sz="2000" b="1" i="0" u="none" strike="noStrike" kern="1200" cap="none" spc="0" normalizeH="0" baseline="0" noProof="0" dirty="0">
              <a:ln>
                <a:noFill/>
              </a:ln>
              <a:solidFill>
                <a:srgbClr val="2D516F"/>
              </a:solidFill>
              <a:effectLst/>
              <a:uLnTx/>
              <a:uFillTx/>
              <a:latin typeface="Arial" panose="020B0604020202020204" pitchFamily="34" charset="0"/>
              <a:ea typeface="+mn-ea"/>
              <a:cs typeface="Arial" panose="020B0604020202020204" pitchFamily="34" charset="0"/>
            </a:endParaRP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Low-interest loans to local governments to plan, design, and build or upgrade water, wastewater and stormwater facilities.</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Interest rates on loans are below market rates and vary based on the economic wherewithal of the community.</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Discounted assistance (e.g., very low interest rates, grants, etc.) for small communities is available.</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Federal requirements for fair wages, American Iron and Steel, asset management plans.</a:t>
            </a:r>
          </a:p>
          <a:p>
            <a:pPr marL="285750" marR="0" lvl="1" indent="-2857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Eligible as match to the 319(h) and SWAG grants.</a:t>
            </a:r>
          </a:p>
        </p:txBody>
      </p:sp>
      <p:pic>
        <p:nvPicPr>
          <p:cNvPr id="5" name="Picture 4">
            <a:extLst>
              <a:ext uri="{FF2B5EF4-FFF2-40B4-BE49-F238E27FC236}">
                <a16:creationId xmlns:a16="http://schemas.microsoft.com/office/drawing/2014/main" id="{DA513C48-BA64-4371-AB3E-788CCFD58E01}"/>
              </a:ext>
            </a:extLst>
          </p:cNvPr>
          <p:cNvPicPr>
            <a:picLocks noChangeAspect="1"/>
          </p:cNvPicPr>
          <p:nvPr/>
        </p:nvPicPr>
        <p:blipFill>
          <a:blip r:embed="rId3"/>
          <a:stretch>
            <a:fillRect/>
          </a:stretch>
        </p:blipFill>
        <p:spPr>
          <a:xfrm>
            <a:off x="7299377" y="2621535"/>
            <a:ext cx="4015645" cy="2751460"/>
          </a:xfrm>
          <a:prstGeom prst="rect">
            <a:avLst/>
          </a:prstGeom>
        </p:spPr>
      </p:pic>
    </p:spTree>
    <p:extLst>
      <p:ext uri="{BB962C8B-B14F-4D97-AF65-F5344CB8AC3E}">
        <p14:creationId xmlns:p14="http://schemas.microsoft.com/office/powerpoint/2010/main" val="36413637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
            <a:ext cx="12192000" cy="68579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1486916" y="795479"/>
            <a:ext cx="8873487" cy="5065030"/>
            <a:chOff x="1755569" y="1888178"/>
            <a:chExt cx="8328935" cy="4446399"/>
          </a:xfrm>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063547"/>
              <a:ext cx="7992322" cy="4271030"/>
              <a:chOff x="1136821" y="2208875"/>
              <a:chExt cx="7992322" cy="4271030"/>
            </a:xfrm>
          </p:grpSpPr>
          <p:grpSp>
            <p:nvGrpSpPr>
              <p:cNvPr id="9" name="Group 8">
                <a:extLst>
                  <a:ext uri="{FF2B5EF4-FFF2-40B4-BE49-F238E27FC236}">
                    <a16:creationId xmlns:a16="http://schemas.microsoft.com/office/drawing/2014/main" id="{CF482474-7996-9E40-98BD-C79F83FFFFC4}"/>
                  </a:ext>
                </a:extLst>
              </p:cNvPr>
              <p:cNvGrpSpPr/>
              <p:nvPr/>
            </p:nvGrpSpPr>
            <p:grpSpPr>
              <a:xfrm>
                <a:off x="3365531" y="2208875"/>
                <a:ext cx="5763612" cy="4271030"/>
                <a:chOff x="4982167" y="1072284"/>
                <a:chExt cx="3276001" cy="3492664"/>
              </a:xfrm>
            </p:grpSpPr>
            <p:sp>
              <p:nvSpPr>
                <p:cNvPr id="11" name="TextBox 10">
                  <a:extLst>
                    <a:ext uri="{FF2B5EF4-FFF2-40B4-BE49-F238E27FC236}">
                      <a16:creationId xmlns:a16="http://schemas.microsoft.com/office/drawing/2014/main" id="{B1DB169D-2475-3642-824C-13E842041D07}"/>
                    </a:ext>
                  </a:extLst>
                </p:cNvPr>
                <p:cNvSpPr txBox="1"/>
                <p:nvPr/>
              </p:nvSpPr>
              <p:spPr>
                <a:xfrm>
                  <a:off x="5441846" y="1072284"/>
                  <a:ext cx="2257325" cy="480558"/>
                </a:xfrm>
                <a:prstGeom prst="rect">
                  <a:avLst/>
                </a:prstGeom>
                <a:noFill/>
              </p:spPr>
              <p:txBody>
                <a:bodyPr wrap="square" rtlCol="0">
                  <a:spAutoFit/>
                </a:bodyPr>
                <a:lstStyle/>
                <a:p>
                  <a:pPr marL="0" marR="0" lvl="0" indent="0" algn="ctr" defTabSz="457200" rtl="0" eaLnBrk="1" fontAlgn="auto" latinLnBrk="0" hangingPunct="1">
                    <a:lnSpc>
                      <a:spcPts val="45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72B3B"/>
                      </a:solidFill>
                      <a:effectLst/>
                      <a:uLnTx/>
                      <a:uFillTx/>
                      <a:latin typeface="Arial" panose="020B0604020202020204" pitchFamily="34" charset="0"/>
                      <a:ea typeface="Verdana" panose="020B0604030504040204" pitchFamily="34" charset="0"/>
                      <a:cs typeface="Arial" panose="020B0604020202020204" pitchFamily="34" charset="0"/>
                    </a:rPr>
                    <a:t>THANK YOU</a:t>
                  </a:r>
                </a:p>
              </p:txBody>
            </p:sp>
            <p:sp>
              <p:nvSpPr>
                <p:cNvPr id="12" name="TextBox 11">
                  <a:extLst>
                    <a:ext uri="{FF2B5EF4-FFF2-40B4-BE49-F238E27FC236}">
                      <a16:creationId xmlns:a16="http://schemas.microsoft.com/office/drawing/2014/main" id="{A80C45ED-A6DD-F64D-9328-ECBAB298B1E0}"/>
                    </a:ext>
                  </a:extLst>
                </p:cNvPr>
                <p:cNvSpPr txBox="1"/>
                <p:nvPr/>
              </p:nvSpPr>
              <p:spPr>
                <a:xfrm>
                  <a:off x="4982167" y="1670555"/>
                  <a:ext cx="3276001" cy="289439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Nathan Jagoda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Division of Water Restoration Assistance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Springs and Watershed Restoration Program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Contact Information: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850-245-2946</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hlinkClick r:id="rId4"/>
                    </a:rPr>
                    <a:t>Nathan.Jagoda@FloridaDEP.gov</a:t>
                  </a:r>
                  <a:endParaRPr kumimoji="0" lang="en-US" sz="14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Protecting Florida Together</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hlinkClick r:id="rId5"/>
                    </a:rPr>
                    <a:t>https://protectingfloridatogether.gov/state-action/grants-submissions</a:t>
                  </a:r>
                  <a:endPar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Division of Water Restoration Assistance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hlinkClick r:id="rId6"/>
                    </a:rPr>
                    <a:t>https://floridadep.gov/wra</a:t>
                  </a:r>
                  <a:r>
                    <a:rPr kumimoji="0" lang="en-US" sz="12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72B3B"/>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7"/>
              <a:stretch>
                <a:fillRect/>
              </a:stretch>
            </p:blipFill>
            <p:spPr>
              <a:xfrm>
                <a:off x="1136821" y="2663644"/>
                <a:ext cx="2316129" cy="2316129"/>
              </a:xfrm>
              <a:prstGeom prst="rect">
                <a:avLst/>
              </a:prstGeom>
            </p:spPr>
          </p:pic>
        </p:grpSp>
      </p:grpSp>
    </p:spTree>
    <p:extLst>
      <p:ext uri="{BB962C8B-B14F-4D97-AF65-F5344CB8AC3E}">
        <p14:creationId xmlns:p14="http://schemas.microsoft.com/office/powerpoint/2010/main" val="12081403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E53ED9-1275-EB40-AFAF-F0F0B8EBA35F}"/>
              </a:ext>
            </a:extLst>
          </p:cNvPr>
          <p:cNvSpPr txBox="1"/>
          <p:nvPr/>
        </p:nvSpPr>
        <p:spPr>
          <a:xfrm>
            <a:off x="1659317" y="409612"/>
            <a:ext cx="10366247" cy="483017"/>
          </a:xfrm>
          <a:prstGeom prst="rect">
            <a:avLst/>
          </a:prstGeom>
          <a:noFill/>
        </p:spPr>
        <p:txBody>
          <a:bodyPr wrap="square" rtlCol="0">
            <a:spAutoFit/>
          </a:bodyPr>
          <a:lstStyle/>
          <a:p>
            <a:pPr>
              <a:lnSpc>
                <a:spcPts val="3000"/>
              </a:lnSpc>
            </a:pPr>
            <a:r>
              <a:rPr lang="en-US" sz="3500" b="1">
                <a:solidFill>
                  <a:schemeClr val="bg1"/>
                </a:solidFill>
                <a:latin typeface="Arial" panose="020B0604020202020204" pitchFamily="34" charset="0"/>
                <a:ea typeface="Verdana" panose="020B0604030504040204" pitchFamily="34" charset="0"/>
                <a:cs typeface="Arial" panose="020B0604020202020204" pitchFamily="34" charset="0"/>
              </a:rPr>
              <a:t>MENTIMETER SURVEY</a:t>
            </a:r>
            <a:endParaRPr lang="en-US" sz="25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TextBox 4">
            <a:extLst>
              <a:ext uri="{FF2B5EF4-FFF2-40B4-BE49-F238E27FC236}">
                <a16:creationId xmlns:a16="http://schemas.microsoft.com/office/drawing/2014/main" id="{E8364070-6C05-457A-8A59-04D1525E285C}"/>
              </a:ext>
            </a:extLst>
          </p:cNvPr>
          <p:cNvSpPr txBox="1"/>
          <p:nvPr/>
        </p:nvSpPr>
        <p:spPr>
          <a:xfrm>
            <a:off x="391886" y="1580019"/>
            <a:ext cx="11647714" cy="830997"/>
          </a:xfrm>
          <a:prstGeom prst="rect">
            <a:avLst/>
          </a:prstGeom>
          <a:noFill/>
        </p:spPr>
        <p:txBody>
          <a:bodyPr wrap="square">
            <a:spAutoFit/>
          </a:bodyPr>
          <a:lstStyle/>
          <a:p>
            <a:pPr algn="ctr"/>
            <a:r>
              <a:rPr lang="en-US" sz="2400" b="1" dirty="0">
                <a:solidFill>
                  <a:srgbClr val="2D516F"/>
                </a:solidFill>
                <a:latin typeface="Arial" panose="020B0604020202020204" pitchFamily="34" charset="0"/>
                <a:ea typeface="Calibri" panose="020F0502020204030204" pitchFamily="34" charset="0"/>
                <a:cs typeface="Arial" panose="020B0604020202020204" pitchFamily="34" charset="0"/>
              </a:rPr>
              <a:t>To participate in the opening survey, please go to </a:t>
            </a:r>
            <a:r>
              <a:rPr lang="en-US" sz="2400" b="1" dirty="0">
                <a:solidFill>
                  <a:srgbClr val="00B050"/>
                </a:solidFill>
                <a:latin typeface="Arial" panose="020B0604020202020204" pitchFamily="34" charset="0"/>
                <a:ea typeface="Calibri" panose="020F0502020204030204" pitchFamily="34" charset="0"/>
                <a:cs typeface="Arial" panose="020B0604020202020204" pitchFamily="34" charset="0"/>
              </a:rPr>
              <a:t>menti.com</a:t>
            </a:r>
            <a:r>
              <a:rPr lang="en-US" sz="2400" b="1" dirty="0">
                <a:solidFill>
                  <a:srgbClr val="2D516F"/>
                </a:solidFill>
                <a:latin typeface="Arial" panose="020B0604020202020204" pitchFamily="34" charset="0"/>
                <a:ea typeface="Calibri" panose="020F0502020204030204" pitchFamily="34" charset="0"/>
                <a:cs typeface="Arial" panose="020B0604020202020204" pitchFamily="34" charset="0"/>
              </a:rPr>
              <a:t> and use code</a:t>
            </a:r>
          </a:p>
          <a:p>
            <a:pPr algn="ctr"/>
            <a:r>
              <a:rPr lang="en-US" sz="2400" b="1" dirty="0">
                <a:solidFill>
                  <a:srgbClr val="00B050"/>
                </a:solidFill>
                <a:effectLst/>
                <a:latin typeface="Arial" panose="020B0604020202020204" pitchFamily="34" charset="0"/>
                <a:ea typeface="Calibri" panose="020F0502020204030204" pitchFamily="34" charset="0"/>
                <a:cs typeface="Arial" panose="020B0604020202020204" pitchFamily="34" charset="0"/>
              </a:rPr>
              <a:t>4444 4646</a:t>
            </a:r>
            <a:endParaRPr lang="en-US" sz="1200" dirty="0">
              <a:solidFill>
                <a:srgbClr val="00B05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descr="Graphical user interface, application&#10;&#10;Description automatically generated">
            <a:extLst>
              <a:ext uri="{FF2B5EF4-FFF2-40B4-BE49-F238E27FC236}">
                <a16:creationId xmlns:a16="http://schemas.microsoft.com/office/drawing/2014/main" id="{E1922B07-A417-4732-8ADB-22A40B3B2150}"/>
              </a:ext>
            </a:extLst>
          </p:cNvPr>
          <p:cNvPicPr>
            <a:picLocks noChangeAspect="1"/>
          </p:cNvPicPr>
          <p:nvPr/>
        </p:nvPicPr>
        <p:blipFill rotWithShape="1">
          <a:blip r:embed="rId3"/>
          <a:srcRect r="2773" b="26869"/>
          <a:stretch/>
        </p:blipFill>
        <p:spPr>
          <a:xfrm>
            <a:off x="2236072" y="2778562"/>
            <a:ext cx="7719856" cy="3450116"/>
          </a:xfrm>
          <a:prstGeom prst="rect">
            <a:avLst/>
          </a:prstGeom>
        </p:spPr>
      </p:pic>
    </p:spTree>
    <p:extLst>
      <p:ext uri="{BB962C8B-B14F-4D97-AF65-F5344CB8AC3E}">
        <p14:creationId xmlns:p14="http://schemas.microsoft.com/office/powerpoint/2010/main" val="26497864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body of water surrounded by trees&#10;&#10;Description automatically generated with medium confidence">
            <a:extLst>
              <a:ext uri="{FF2B5EF4-FFF2-40B4-BE49-F238E27FC236}">
                <a16:creationId xmlns:a16="http://schemas.microsoft.com/office/drawing/2014/main" id="{626E2840-F34C-7947-BC4E-6D9E93FB1FA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1"/>
            <a:ext cx="12192000" cy="6857999"/>
          </a:xfrm>
          <a:prstGeom prst="rect">
            <a:avLst/>
          </a:prstGeom>
        </p:spPr>
      </p:pic>
      <p:grpSp>
        <p:nvGrpSpPr>
          <p:cNvPr id="2" name="Group 1">
            <a:extLst>
              <a:ext uri="{FF2B5EF4-FFF2-40B4-BE49-F238E27FC236}">
                <a16:creationId xmlns:a16="http://schemas.microsoft.com/office/drawing/2014/main" id="{EFAD8294-54E0-6C4A-A4DA-5FD558AA258E}"/>
              </a:ext>
            </a:extLst>
          </p:cNvPr>
          <p:cNvGrpSpPr/>
          <p:nvPr/>
        </p:nvGrpSpPr>
        <p:grpSpPr>
          <a:xfrm>
            <a:off x="1931533" y="1481446"/>
            <a:ext cx="8328935" cy="3895108"/>
            <a:chOff x="1755569" y="1888178"/>
            <a:chExt cx="8328935" cy="3895108"/>
          </a:xfrm>
        </p:grpSpPr>
        <p:sp>
          <p:nvSpPr>
            <p:cNvPr id="7" name="Rectangle 6">
              <a:extLst>
                <a:ext uri="{FF2B5EF4-FFF2-40B4-BE49-F238E27FC236}">
                  <a16:creationId xmlns:a16="http://schemas.microsoft.com/office/drawing/2014/main" id="{65072387-9470-DA47-AF3A-570BDC75D3C4}"/>
                </a:ext>
              </a:extLst>
            </p:cNvPr>
            <p:cNvSpPr/>
            <p:nvPr/>
          </p:nvSpPr>
          <p:spPr>
            <a:xfrm>
              <a:off x="1755569" y="1888178"/>
              <a:ext cx="8328935" cy="3895108"/>
            </a:xfrm>
            <a:prstGeom prst="rect">
              <a:avLst/>
            </a:prstGeom>
            <a:solidFill>
              <a:schemeClr val="accent6">
                <a:lumMod val="50000"/>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331A7523-D528-7547-8E87-8DC1C815F909}"/>
                </a:ext>
              </a:extLst>
            </p:cNvPr>
            <p:cNvGrpSpPr/>
            <p:nvPr/>
          </p:nvGrpSpPr>
          <p:grpSpPr>
            <a:xfrm>
              <a:off x="2004764" y="2518316"/>
              <a:ext cx="8048388" cy="3134521"/>
              <a:chOff x="1136821" y="2663644"/>
              <a:chExt cx="8048388" cy="3134521"/>
            </a:xfrm>
          </p:grpSpPr>
          <p:grpSp>
            <p:nvGrpSpPr>
              <p:cNvPr id="9" name="Group 8">
                <a:extLst>
                  <a:ext uri="{FF2B5EF4-FFF2-40B4-BE49-F238E27FC236}">
                    <a16:creationId xmlns:a16="http://schemas.microsoft.com/office/drawing/2014/main" id="{CF482474-7996-9E40-98BD-C79F83FFFFC4}"/>
                  </a:ext>
                </a:extLst>
              </p:cNvPr>
              <p:cNvGrpSpPr/>
              <p:nvPr/>
            </p:nvGrpSpPr>
            <p:grpSpPr>
              <a:xfrm>
                <a:off x="3414034" y="2663644"/>
                <a:ext cx="5771175" cy="3134521"/>
                <a:chOff x="5009736" y="1444174"/>
                <a:chExt cx="3280300" cy="2563274"/>
              </a:xfrm>
            </p:grpSpPr>
            <p:sp>
              <p:nvSpPr>
                <p:cNvPr id="11" name="TextBox 10">
                  <a:extLst>
                    <a:ext uri="{FF2B5EF4-FFF2-40B4-BE49-F238E27FC236}">
                      <a16:creationId xmlns:a16="http://schemas.microsoft.com/office/drawing/2014/main" id="{B1DB169D-2475-3642-824C-13E842041D07}"/>
                    </a:ext>
                  </a:extLst>
                </p:cNvPr>
                <p:cNvSpPr txBox="1"/>
                <p:nvPr/>
              </p:nvSpPr>
              <p:spPr>
                <a:xfrm>
                  <a:off x="5424443" y="1444174"/>
                  <a:ext cx="2315398" cy="547417"/>
                </a:xfrm>
                <a:prstGeom prst="rect">
                  <a:avLst/>
                </a:prstGeom>
                <a:noFill/>
              </p:spPr>
              <p:txBody>
                <a:bodyPr wrap="square" rtlCol="0">
                  <a:spAutoFit/>
                </a:bodyPr>
                <a:lstStyle/>
                <a:p>
                  <a:pPr algn="ctr">
                    <a:lnSpc>
                      <a:spcPts val="4500"/>
                    </a:lnSpc>
                  </a:pPr>
                  <a:r>
                    <a:rPr lang="en-US" sz="4500" b="1" dirty="0">
                      <a:solidFill>
                        <a:schemeClr val="bg1"/>
                      </a:solidFill>
                      <a:latin typeface="Arial" panose="020B0604020202020204" pitchFamily="34" charset="0"/>
                      <a:ea typeface="Verdana" panose="020B0604030504040204" pitchFamily="34" charset="0"/>
                      <a:cs typeface="Arial" panose="020B0604020202020204" pitchFamily="34" charset="0"/>
                    </a:rPr>
                    <a:t>THANK YOU</a:t>
                  </a:r>
                </a:p>
              </p:txBody>
            </p:sp>
            <p:sp>
              <p:nvSpPr>
                <p:cNvPr id="12" name="TextBox 11">
                  <a:extLst>
                    <a:ext uri="{FF2B5EF4-FFF2-40B4-BE49-F238E27FC236}">
                      <a16:creationId xmlns:a16="http://schemas.microsoft.com/office/drawing/2014/main" id="{A80C45ED-A6DD-F64D-9328-ECBAB298B1E0}"/>
                    </a:ext>
                  </a:extLst>
                </p:cNvPr>
                <p:cNvSpPr txBox="1"/>
                <p:nvPr/>
              </p:nvSpPr>
              <p:spPr>
                <a:xfrm>
                  <a:off x="5009736" y="2094633"/>
                  <a:ext cx="3280300" cy="1912815"/>
                </a:xfrm>
                <a:prstGeom prst="rect">
                  <a:avLst/>
                </a:prstGeom>
                <a:noFill/>
              </p:spPr>
              <p:txBody>
                <a:bodyPr wrap="square" rtlCol="0">
                  <a:spAutoFit/>
                </a:bodyPr>
                <a:lstStyle/>
                <a:p>
                  <a:pPr algn="ctr"/>
                  <a:r>
                    <a:rPr lang="en-US" sz="2000" b="1" dirty="0">
                      <a:solidFill>
                        <a:schemeClr val="bg1">
                          <a:lumMod val="95000"/>
                        </a:schemeClr>
                      </a:solidFill>
                      <a:latin typeface="Arial" panose="020B0604020202020204" pitchFamily="34" charset="0"/>
                      <a:cs typeface="Arial" panose="020B0604020202020204" pitchFamily="34" charset="0"/>
                    </a:rPr>
                    <a:t>Jessica Fetgatter</a:t>
                  </a:r>
                </a:p>
                <a:p>
                  <a:pPr algn="ctr"/>
                  <a:r>
                    <a:rPr lang="en-US" dirty="0">
                      <a:solidFill>
                        <a:schemeClr val="bg1">
                          <a:lumMod val="95000"/>
                        </a:schemeClr>
                      </a:solidFill>
                      <a:latin typeface="Arial" panose="020B0604020202020204" pitchFamily="34" charset="0"/>
                      <a:cs typeface="Arial" panose="020B0604020202020204" pitchFamily="34" charset="0"/>
                    </a:rPr>
                    <a:t>Division of Environmental Assessment and Restoration</a:t>
                  </a:r>
                </a:p>
                <a:p>
                  <a:pPr algn="ctr"/>
                  <a:r>
                    <a:rPr lang="en-US" dirty="0">
                      <a:solidFill>
                        <a:schemeClr val="bg1">
                          <a:lumMod val="95000"/>
                        </a:schemeClr>
                      </a:solidFill>
                      <a:latin typeface="Arial" panose="020B0604020202020204" pitchFamily="34" charset="0"/>
                      <a:cs typeface="Arial" panose="020B0604020202020204" pitchFamily="34" charset="0"/>
                    </a:rPr>
                    <a:t>Florida Department of Environmental Protection</a:t>
                  </a:r>
                </a:p>
                <a:p>
                  <a:pPr algn="ctr"/>
                  <a:endParaRPr lang="en-US" dirty="0">
                    <a:solidFill>
                      <a:schemeClr val="bg1">
                        <a:lumMod val="95000"/>
                      </a:schemeClr>
                    </a:solidFill>
                    <a:latin typeface="Arial" panose="020B0604020202020204" pitchFamily="34" charset="0"/>
                    <a:cs typeface="Arial" panose="020B0604020202020204" pitchFamily="34" charset="0"/>
                  </a:endParaRPr>
                </a:p>
                <a:p>
                  <a:pPr algn="ctr"/>
                  <a:r>
                    <a:rPr lang="en-US" dirty="0">
                      <a:solidFill>
                        <a:schemeClr val="bg1">
                          <a:lumMod val="95000"/>
                        </a:schemeClr>
                      </a:solidFill>
                      <a:latin typeface="Arial" panose="020B0604020202020204" pitchFamily="34" charset="0"/>
                      <a:cs typeface="Arial" panose="020B0604020202020204" pitchFamily="34" charset="0"/>
                    </a:rPr>
                    <a:t>Contact Information:</a:t>
                  </a:r>
                </a:p>
                <a:p>
                  <a:pPr algn="ctr"/>
                  <a:r>
                    <a:rPr lang="en-US" dirty="0">
                      <a:solidFill>
                        <a:schemeClr val="bg1">
                          <a:lumMod val="95000"/>
                        </a:schemeClr>
                      </a:solidFill>
                      <a:latin typeface="Arial" panose="020B0604020202020204" pitchFamily="34" charset="0"/>
                      <a:cs typeface="Arial" panose="020B0604020202020204" pitchFamily="34" charset="0"/>
                    </a:rPr>
                    <a:t>850-245-8107</a:t>
                  </a:r>
                </a:p>
                <a:p>
                  <a:pPr algn="ctr"/>
                  <a:r>
                    <a:rPr lang="en-US" dirty="0">
                      <a:solidFill>
                        <a:schemeClr val="bg1">
                          <a:lumMod val="95000"/>
                        </a:schemeClr>
                      </a:solidFill>
                      <a:latin typeface="Arial" panose="020B0604020202020204" pitchFamily="34" charset="0"/>
                      <a:cs typeface="Arial" panose="020B0604020202020204" pitchFamily="34" charset="0"/>
                    </a:rPr>
                    <a:t>Jessica.Fetgatter@FloridaDEP.gov</a:t>
                  </a:r>
                </a:p>
                <a:p>
                  <a:pPr algn="ctr"/>
                  <a:endParaRPr lang="en-US" dirty="0"/>
                </a:p>
              </p:txBody>
            </p:sp>
          </p:grpSp>
          <p:pic>
            <p:nvPicPr>
              <p:cNvPr id="10" name="Picture 9" descr="Florida Department of Environmental Protection Logo">
                <a:extLst>
                  <a:ext uri="{FF2B5EF4-FFF2-40B4-BE49-F238E27FC236}">
                    <a16:creationId xmlns:a16="http://schemas.microsoft.com/office/drawing/2014/main" id="{E3162F9E-12DC-1D42-983F-5C41312E0474}"/>
                  </a:ext>
                </a:extLst>
              </p:cNvPr>
              <p:cNvPicPr>
                <a:picLocks noChangeAspect="1"/>
              </p:cNvPicPr>
              <p:nvPr/>
            </p:nvPicPr>
            <p:blipFill>
              <a:blip r:embed="rId3"/>
              <a:stretch>
                <a:fillRect/>
              </a:stretch>
            </p:blipFill>
            <p:spPr>
              <a:xfrm>
                <a:off x="1136821" y="2663644"/>
                <a:ext cx="2316129" cy="2316129"/>
              </a:xfrm>
              <a:prstGeom prst="rect">
                <a:avLst/>
              </a:prstGeom>
            </p:spPr>
          </p:pic>
        </p:grpSp>
      </p:grpSp>
    </p:spTree>
    <p:extLst>
      <p:ext uri="{BB962C8B-B14F-4D97-AF65-F5344CB8AC3E}">
        <p14:creationId xmlns:p14="http://schemas.microsoft.com/office/powerpoint/2010/main" val="28795641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3">
            <a:extLst>
              <a:ext uri="{FF2B5EF4-FFF2-40B4-BE49-F238E27FC236}">
                <a16:creationId xmlns:a16="http://schemas.microsoft.com/office/drawing/2014/main" id="{6756BFC0-9F89-673A-8E86-B7F24684785B}"/>
              </a:ext>
            </a:extLst>
          </p:cNvPr>
          <p:cNvSpPr txBox="1">
            <a:spLocks/>
          </p:cNvSpPr>
          <p:nvPr/>
        </p:nvSpPr>
        <p:spPr>
          <a:xfrm>
            <a:off x="1295400" y="25400"/>
            <a:ext cx="9753600" cy="914400"/>
          </a:xfrm>
          <a:prstGeom prst="rect">
            <a:avLst/>
          </a:prstGeom>
        </p:spPr>
        <p:txBody>
          <a:bodyPr/>
          <a:lstStyle>
            <a:lvl1pPr algn="ctr" defTabSz="914400" rtl="0" eaLnBrk="1" latinLnBrk="0" hangingPunct="1">
              <a:spcBef>
                <a:spcPct val="0"/>
              </a:spcBef>
              <a:buNone/>
              <a:defRPr sz="4000" kern="1200">
                <a:solidFill>
                  <a:srgbClr val="F1FC60"/>
                </a:solidFill>
                <a:effectLst>
                  <a:glow rad="63500">
                    <a:schemeClr val="tx1">
                      <a:lumMod val="65000"/>
                      <a:lumOff val="35000"/>
                      <a:alpha val="40000"/>
                    </a:schemeClr>
                  </a:glow>
                  <a:outerShdw blurRad="38100" dist="38100" dir="2700000" algn="tl">
                    <a:srgbClr val="000000">
                      <a:alpha val="43137"/>
                    </a:srgbClr>
                  </a:outerShdw>
                </a:effectLst>
                <a:latin typeface="Arial Black" pitchFamily="34" charset="0"/>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glow rad="63500">
                    <a:prstClr val="black">
                      <a:lumMod val="65000"/>
                      <a:lumOff val="35000"/>
                      <a:alpha val="40000"/>
                    </a:prstClr>
                  </a:glow>
                  <a:outerShdw blurRad="38100" dist="38100" dir="2700000" algn="tl">
                    <a:srgbClr val="000000">
                      <a:alpha val="43137"/>
                    </a:srgbClr>
                  </a:outerShdw>
                </a:effectLst>
                <a:uLnTx/>
                <a:uFillTx/>
                <a:latin typeface="Arial Black" pitchFamily="34" charset="0"/>
                <a:ea typeface="+mj-ea"/>
                <a:cs typeface="+mj-cs"/>
              </a:rPr>
              <a:t>Lake TMDL Summaries</a:t>
            </a:r>
          </a:p>
        </p:txBody>
      </p:sp>
      <p:graphicFrame>
        <p:nvGraphicFramePr>
          <p:cNvPr id="4" name="Table 4">
            <a:extLst>
              <a:ext uri="{FF2B5EF4-FFF2-40B4-BE49-F238E27FC236}">
                <a16:creationId xmlns:a16="http://schemas.microsoft.com/office/drawing/2014/main" id="{DA996D58-9E65-F16C-B800-D8944192EF04}"/>
              </a:ext>
            </a:extLst>
          </p:cNvPr>
          <p:cNvGraphicFramePr>
            <a:graphicFrameLocks noGrp="1"/>
          </p:cNvGraphicFramePr>
          <p:nvPr/>
        </p:nvGraphicFramePr>
        <p:xfrm>
          <a:off x="1343025" y="701674"/>
          <a:ext cx="9563100" cy="5454652"/>
        </p:xfrm>
        <a:graphic>
          <a:graphicData uri="http://schemas.openxmlformats.org/drawingml/2006/table">
            <a:tbl>
              <a:tblPr firstRow="1" bandRow="1">
                <a:tableStyleId>{5C22544A-7EE6-4342-B048-85BDC9FD1C3A}</a:tableStyleId>
              </a:tblPr>
              <a:tblGrid>
                <a:gridCol w="1793081">
                  <a:extLst>
                    <a:ext uri="{9D8B030D-6E8A-4147-A177-3AD203B41FA5}">
                      <a16:colId xmlns:a16="http://schemas.microsoft.com/office/drawing/2014/main" val="840001529"/>
                    </a:ext>
                  </a:extLst>
                </a:gridCol>
                <a:gridCol w="939234">
                  <a:extLst>
                    <a:ext uri="{9D8B030D-6E8A-4147-A177-3AD203B41FA5}">
                      <a16:colId xmlns:a16="http://schemas.microsoft.com/office/drawing/2014/main" val="3464704607"/>
                    </a:ext>
                  </a:extLst>
                </a:gridCol>
                <a:gridCol w="1366157">
                  <a:extLst>
                    <a:ext uri="{9D8B030D-6E8A-4147-A177-3AD203B41FA5}">
                      <a16:colId xmlns:a16="http://schemas.microsoft.com/office/drawing/2014/main" val="3452878459"/>
                    </a:ext>
                  </a:extLst>
                </a:gridCol>
                <a:gridCol w="1366157">
                  <a:extLst>
                    <a:ext uri="{9D8B030D-6E8A-4147-A177-3AD203B41FA5}">
                      <a16:colId xmlns:a16="http://schemas.microsoft.com/office/drawing/2014/main" val="3932060195"/>
                    </a:ext>
                  </a:extLst>
                </a:gridCol>
                <a:gridCol w="1366157">
                  <a:extLst>
                    <a:ext uri="{9D8B030D-6E8A-4147-A177-3AD203B41FA5}">
                      <a16:colId xmlns:a16="http://schemas.microsoft.com/office/drawing/2014/main" val="2257263231"/>
                    </a:ext>
                  </a:extLst>
                </a:gridCol>
                <a:gridCol w="1366157">
                  <a:extLst>
                    <a:ext uri="{9D8B030D-6E8A-4147-A177-3AD203B41FA5}">
                      <a16:colId xmlns:a16="http://schemas.microsoft.com/office/drawing/2014/main" val="2467282065"/>
                    </a:ext>
                  </a:extLst>
                </a:gridCol>
                <a:gridCol w="1366157">
                  <a:extLst>
                    <a:ext uri="{9D8B030D-6E8A-4147-A177-3AD203B41FA5}">
                      <a16:colId xmlns:a16="http://schemas.microsoft.com/office/drawing/2014/main" val="1918940052"/>
                    </a:ext>
                  </a:extLst>
                </a:gridCol>
              </a:tblGrid>
              <a:tr h="1577248">
                <a:tc>
                  <a:txBody>
                    <a:bodyPr/>
                    <a:lstStyle/>
                    <a:p>
                      <a:pPr algn="ctr"/>
                      <a:r>
                        <a:rPr lang="en-US" sz="3600" dirty="0"/>
                        <a:t>Lake</a:t>
                      </a:r>
                    </a:p>
                  </a:txBody>
                  <a:tcPr anchor="ctr"/>
                </a:tc>
                <a:tc>
                  <a:txBody>
                    <a:bodyPr/>
                    <a:lstStyle/>
                    <a:p>
                      <a:pPr algn="ctr"/>
                      <a:r>
                        <a:rPr lang="en-US" sz="2000" dirty="0"/>
                        <a:t>TN TMDL Target (mg/L)</a:t>
                      </a:r>
                    </a:p>
                  </a:txBody>
                  <a:tcPr anchor="ctr"/>
                </a:tc>
                <a:tc>
                  <a:txBody>
                    <a:bodyPr/>
                    <a:lstStyle/>
                    <a:p>
                      <a:pPr algn="ctr"/>
                      <a:r>
                        <a:rPr lang="en-US" sz="2000" dirty="0"/>
                        <a:t>2022 Average</a:t>
                      </a:r>
                    </a:p>
                  </a:txBody>
                  <a:tcPr anchor="ctr"/>
                </a:tc>
                <a:tc>
                  <a:txBody>
                    <a:bodyPr/>
                    <a:lstStyle/>
                    <a:p>
                      <a:pPr algn="ctr"/>
                      <a:r>
                        <a:rPr lang="en-US" sz="2000" dirty="0"/>
                        <a:t>TP TMDL Target (mg/L)</a:t>
                      </a:r>
                    </a:p>
                  </a:txBody>
                  <a:tcPr anchor="ctr"/>
                </a:tc>
                <a:tc>
                  <a:txBody>
                    <a:bodyPr/>
                    <a:lstStyle/>
                    <a:p>
                      <a:pPr algn="ctr"/>
                      <a:r>
                        <a:rPr lang="en-US" sz="2000" dirty="0"/>
                        <a:t>2022 Average</a:t>
                      </a:r>
                    </a:p>
                  </a:txBody>
                  <a:tcPr anchor="ctr"/>
                </a:tc>
                <a:tc>
                  <a:txBody>
                    <a:bodyPr/>
                    <a:lstStyle/>
                    <a:p>
                      <a:pPr algn="ctr"/>
                      <a:r>
                        <a:rPr lang="en-US" sz="2000" dirty="0" err="1"/>
                        <a:t>Chl</a:t>
                      </a:r>
                      <a:r>
                        <a:rPr lang="en-US" sz="2000" dirty="0"/>
                        <a:t>-a TMDL Target (mg/L)</a:t>
                      </a:r>
                    </a:p>
                  </a:txBody>
                  <a:tcPr anchor="ctr"/>
                </a:tc>
                <a:tc>
                  <a:txBody>
                    <a:bodyPr/>
                    <a:lstStyle/>
                    <a:p>
                      <a:pPr algn="ctr"/>
                      <a:r>
                        <a:rPr lang="en-US" sz="2000" dirty="0"/>
                        <a:t>2022 Average</a:t>
                      </a:r>
                    </a:p>
                  </a:txBody>
                  <a:tcPr anchor="ctr"/>
                </a:tc>
                <a:extLst>
                  <a:ext uri="{0D108BD9-81ED-4DB2-BD59-A6C34878D82A}">
                    <a16:rowId xmlns:a16="http://schemas.microsoft.com/office/drawing/2014/main" val="3564712301"/>
                  </a:ext>
                </a:extLst>
              </a:tr>
              <a:tr h="1292468">
                <a:tc>
                  <a:txBody>
                    <a:bodyPr/>
                    <a:lstStyle/>
                    <a:p>
                      <a:pPr algn="ctr"/>
                      <a:r>
                        <a:rPr lang="en-US" sz="2400" b="1" dirty="0"/>
                        <a:t>Newnans</a:t>
                      </a:r>
                    </a:p>
                  </a:txBody>
                  <a:tcPr anchor="ctr"/>
                </a:tc>
                <a:tc>
                  <a:txBody>
                    <a:bodyPr/>
                    <a:lstStyle/>
                    <a:p>
                      <a:pPr algn="ctr"/>
                      <a:r>
                        <a:rPr lang="en-US" sz="2400" dirty="0"/>
                        <a:t>0.97</a:t>
                      </a:r>
                    </a:p>
                  </a:txBody>
                  <a:tcPr anchor="ctr"/>
                </a:tc>
                <a:tc>
                  <a:txBody>
                    <a:bodyPr/>
                    <a:lstStyle/>
                    <a:p>
                      <a:pPr algn="ctr"/>
                      <a:r>
                        <a:rPr lang="en-US" sz="2400" dirty="0"/>
                        <a:t>1.71</a:t>
                      </a:r>
                    </a:p>
                  </a:txBody>
                  <a:tcPr anchor="ctr"/>
                </a:tc>
                <a:tc>
                  <a:txBody>
                    <a:bodyPr/>
                    <a:lstStyle/>
                    <a:p>
                      <a:pPr algn="ctr"/>
                      <a:r>
                        <a:rPr lang="en-US" sz="2400" dirty="0"/>
                        <a:t>0.062</a:t>
                      </a:r>
                    </a:p>
                  </a:txBody>
                  <a:tcPr anchor="ctr"/>
                </a:tc>
                <a:tc>
                  <a:txBody>
                    <a:bodyPr/>
                    <a:lstStyle/>
                    <a:p>
                      <a:pPr algn="ctr"/>
                      <a:r>
                        <a:rPr lang="en-US" sz="2400" dirty="0"/>
                        <a:t>0.15</a:t>
                      </a:r>
                    </a:p>
                  </a:txBody>
                  <a:tcPr anchor="ctr"/>
                </a:tc>
                <a:tc>
                  <a:txBody>
                    <a:bodyPr/>
                    <a:lstStyle/>
                    <a:p>
                      <a:pPr algn="ctr"/>
                      <a:r>
                        <a:rPr lang="en-US" sz="2400" dirty="0"/>
                        <a:t>57.6</a:t>
                      </a:r>
                    </a:p>
                  </a:txBody>
                  <a:tcPr anchor="ctr"/>
                </a:tc>
                <a:tc>
                  <a:txBody>
                    <a:bodyPr/>
                    <a:lstStyle/>
                    <a:p>
                      <a:pPr algn="ctr"/>
                      <a:r>
                        <a:rPr lang="en-US" sz="2400" dirty="0"/>
                        <a:t>80.15</a:t>
                      </a:r>
                    </a:p>
                  </a:txBody>
                  <a:tcPr anchor="ctr"/>
                </a:tc>
                <a:extLst>
                  <a:ext uri="{0D108BD9-81ED-4DB2-BD59-A6C34878D82A}">
                    <a16:rowId xmlns:a16="http://schemas.microsoft.com/office/drawing/2014/main" val="4092347708"/>
                  </a:ext>
                </a:extLst>
              </a:tr>
              <a:tr h="1292468">
                <a:tc>
                  <a:txBody>
                    <a:bodyPr/>
                    <a:lstStyle/>
                    <a:p>
                      <a:pPr algn="ctr"/>
                      <a:r>
                        <a:rPr lang="en-US" sz="2400" b="1" dirty="0"/>
                        <a:t>Lochloosa</a:t>
                      </a:r>
                    </a:p>
                  </a:txBody>
                  <a:tcPr anchor="ctr"/>
                </a:tc>
                <a:tc>
                  <a:txBody>
                    <a:bodyPr/>
                    <a:lstStyle/>
                    <a:p>
                      <a:pPr algn="ctr"/>
                      <a:r>
                        <a:rPr lang="en-US" sz="2400" dirty="0"/>
                        <a:t>1.15</a:t>
                      </a:r>
                    </a:p>
                  </a:txBody>
                  <a:tcPr anchor="ctr"/>
                </a:tc>
                <a:tc>
                  <a:txBody>
                    <a:bodyPr/>
                    <a:lstStyle/>
                    <a:p>
                      <a:pPr algn="ctr"/>
                      <a:r>
                        <a:rPr lang="en-US" sz="2400" dirty="0"/>
                        <a:t>1.66</a:t>
                      </a:r>
                    </a:p>
                  </a:txBody>
                  <a:tcPr anchor="ctr"/>
                </a:tc>
                <a:tc>
                  <a:txBody>
                    <a:bodyPr/>
                    <a:lstStyle/>
                    <a:p>
                      <a:pPr algn="ctr"/>
                      <a:r>
                        <a:rPr lang="en-US" sz="2400" dirty="0"/>
                        <a:t>0.055</a:t>
                      </a:r>
                    </a:p>
                  </a:txBody>
                  <a:tcPr anchor="ctr"/>
                </a:tc>
                <a:tc>
                  <a:txBody>
                    <a:bodyPr/>
                    <a:lstStyle/>
                    <a:p>
                      <a:pPr algn="ctr"/>
                      <a:r>
                        <a:rPr lang="en-US" sz="2400" dirty="0"/>
                        <a:t>0.07</a:t>
                      </a:r>
                    </a:p>
                  </a:txBody>
                  <a:tcPr anchor="ctr"/>
                </a:tc>
                <a:tc>
                  <a:txBody>
                    <a:bodyPr/>
                    <a:lstStyle/>
                    <a:p>
                      <a:pPr algn="ctr"/>
                      <a:r>
                        <a:rPr lang="en-US" sz="2400" dirty="0"/>
                        <a:t>38</a:t>
                      </a:r>
                    </a:p>
                  </a:txBody>
                  <a:tcPr anchor="ctr"/>
                </a:tc>
                <a:tc>
                  <a:txBody>
                    <a:bodyPr/>
                    <a:lstStyle/>
                    <a:p>
                      <a:pPr algn="ctr"/>
                      <a:r>
                        <a:rPr lang="en-US" sz="2400" dirty="0"/>
                        <a:t>58.3</a:t>
                      </a:r>
                    </a:p>
                  </a:txBody>
                  <a:tcPr anchor="ctr"/>
                </a:tc>
                <a:extLst>
                  <a:ext uri="{0D108BD9-81ED-4DB2-BD59-A6C34878D82A}">
                    <a16:rowId xmlns:a16="http://schemas.microsoft.com/office/drawing/2014/main" val="2118061261"/>
                  </a:ext>
                </a:extLst>
              </a:tr>
              <a:tr h="1292468">
                <a:tc>
                  <a:txBody>
                    <a:bodyPr/>
                    <a:lstStyle/>
                    <a:p>
                      <a:pPr algn="ctr"/>
                      <a:r>
                        <a:rPr lang="en-US" sz="2400" b="1" dirty="0"/>
                        <a:t>Orange</a:t>
                      </a:r>
                    </a:p>
                  </a:txBody>
                  <a:tcPr anchor="ctr"/>
                </a:tc>
                <a:tc>
                  <a:txBody>
                    <a:bodyPr/>
                    <a:lstStyle/>
                    <a:p>
                      <a:pPr algn="ctr"/>
                      <a:r>
                        <a:rPr lang="en-US" sz="2400" dirty="0"/>
                        <a:t>N/A</a:t>
                      </a:r>
                    </a:p>
                  </a:txBody>
                  <a:tcPr anchor="ctr"/>
                </a:tc>
                <a:tc>
                  <a:txBody>
                    <a:bodyPr/>
                    <a:lstStyle/>
                    <a:p>
                      <a:pPr algn="ctr"/>
                      <a:r>
                        <a:rPr lang="en-US" sz="2400" dirty="0"/>
                        <a:t>1.42</a:t>
                      </a:r>
                    </a:p>
                  </a:txBody>
                  <a:tcPr anchor="ctr"/>
                </a:tc>
                <a:tc>
                  <a:txBody>
                    <a:bodyPr/>
                    <a:lstStyle/>
                    <a:p>
                      <a:pPr algn="ctr"/>
                      <a:r>
                        <a:rPr lang="en-US" sz="2400" dirty="0"/>
                        <a:t>0.031</a:t>
                      </a:r>
                    </a:p>
                  </a:txBody>
                  <a:tcPr anchor="ctr"/>
                </a:tc>
                <a:tc>
                  <a:txBody>
                    <a:bodyPr/>
                    <a:lstStyle/>
                    <a:p>
                      <a:pPr algn="ctr"/>
                      <a:r>
                        <a:rPr lang="en-US" sz="2400" dirty="0"/>
                        <a:t>0.06</a:t>
                      </a:r>
                    </a:p>
                  </a:txBody>
                  <a:tcPr anchor="ctr"/>
                </a:tc>
                <a:tc>
                  <a:txBody>
                    <a:bodyPr/>
                    <a:lstStyle/>
                    <a:p>
                      <a:pPr algn="ctr"/>
                      <a:r>
                        <a:rPr lang="en-US" sz="2400" dirty="0"/>
                        <a:t>29.2</a:t>
                      </a:r>
                    </a:p>
                  </a:txBody>
                  <a:tcPr anchor="ctr"/>
                </a:tc>
                <a:tc>
                  <a:txBody>
                    <a:bodyPr/>
                    <a:lstStyle/>
                    <a:p>
                      <a:pPr algn="ctr"/>
                      <a:r>
                        <a:rPr lang="en-US" sz="2400" dirty="0"/>
                        <a:t>51.51</a:t>
                      </a:r>
                    </a:p>
                  </a:txBody>
                  <a:tcPr anchor="ctr"/>
                </a:tc>
                <a:extLst>
                  <a:ext uri="{0D108BD9-81ED-4DB2-BD59-A6C34878D82A}">
                    <a16:rowId xmlns:a16="http://schemas.microsoft.com/office/drawing/2014/main" val="3210758777"/>
                  </a:ext>
                </a:extLst>
              </a:tr>
            </a:tbl>
          </a:graphicData>
        </a:graphic>
      </p:graphicFrame>
      <p:cxnSp>
        <p:nvCxnSpPr>
          <p:cNvPr id="5" name="Straight Connector 4">
            <a:extLst>
              <a:ext uri="{FF2B5EF4-FFF2-40B4-BE49-F238E27FC236}">
                <a16:creationId xmlns:a16="http://schemas.microsoft.com/office/drawing/2014/main" id="{743DB56A-4502-85CE-A991-A170594476A4}"/>
              </a:ext>
            </a:extLst>
          </p:cNvPr>
          <p:cNvCxnSpPr>
            <a:cxnSpLocks/>
          </p:cNvCxnSpPr>
          <p:nvPr/>
        </p:nvCxnSpPr>
        <p:spPr>
          <a:xfrm>
            <a:off x="5431536" y="701674"/>
            <a:ext cx="0" cy="54546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C69CCD9-5F22-0F89-2160-D4051683B939}"/>
              </a:ext>
            </a:extLst>
          </p:cNvPr>
          <p:cNvCxnSpPr>
            <a:cxnSpLocks/>
          </p:cNvCxnSpPr>
          <p:nvPr/>
        </p:nvCxnSpPr>
        <p:spPr>
          <a:xfrm>
            <a:off x="8165592" y="701674"/>
            <a:ext cx="0" cy="545465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5576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4DECA-B609-9F39-BE0D-93AD17A7EDB5}"/>
              </a:ext>
            </a:extLst>
          </p:cNvPr>
          <p:cNvSpPr>
            <a:spLocks noGrp="1"/>
          </p:cNvSpPr>
          <p:nvPr>
            <p:ph type="title"/>
          </p:nvPr>
        </p:nvSpPr>
        <p:spPr>
          <a:xfrm>
            <a:off x="3239785" y="-295347"/>
            <a:ext cx="7147388" cy="1325563"/>
          </a:xfrm>
        </p:spPr>
        <p:txBody>
          <a:bodyPr/>
          <a:lstStyle/>
          <a:p>
            <a:r>
              <a:rPr lang="en-US" dirty="0"/>
              <a:t>Annual Load Allocations</a:t>
            </a:r>
          </a:p>
        </p:txBody>
      </p:sp>
      <p:graphicFrame>
        <p:nvGraphicFramePr>
          <p:cNvPr id="3" name="Table 6">
            <a:extLst>
              <a:ext uri="{FF2B5EF4-FFF2-40B4-BE49-F238E27FC236}">
                <a16:creationId xmlns:a16="http://schemas.microsoft.com/office/drawing/2014/main" id="{7FCEDABA-C76A-52B2-46B3-A4E44FBD85F5}"/>
              </a:ext>
            </a:extLst>
          </p:cNvPr>
          <p:cNvGraphicFramePr>
            <a:graphicFrameLocks noGrp="1"/>
          </p:cNvGraphicFramePr>
          <p:nvPr/>
        </p:nvGraphicFramePr>
        <p:xfrm>
          <a:off x="1613043" y="742898"/>
          <a:ext cx="8774130" cy="4938710"/>
        </p:xfrm>
        <a:graphic>
          <a:graphicData uri="http://schemas.openxmlformats.org/drawingml/2006/table">
            <a:tbl>
              <a:tblPr firstRow="1" bandRow="1">
                <a:tableStyleId>{5C22544A-7EE6-4342-B048-85BDC9FD1C3A}</a:tableStyleId>
              </a:tblPr>
              <a:tblGrid>
                <a:gridCol w="2924710">
                  <a:extLst>
                    <a:ext uri="{9D8B030D-6E8A-4147-A177-3AD203B41FA5}">
                      <a16:colId xmlns:a16="http://schemas.microsoft.com/office/drawing/2014/main" val="2659977496"/>
                    </a:ext>
                  </a:extLst>
                </a:gridCol>
                <a:gridCol w="2924710">
                  <a:extLst>
                    <a:ext uri="{9D8B030D-6E8A-4147-A177-3AD203B41FA5}">
                      <a16:colId xmlns:a16="http://schemas.microsoft.com/office/drawing/2014/main" val="4168513468"/>
                    </a:ext>
                  </a:extLst>
                </a:gridCol>
                <a:gridCol w="2924710">
                  <a:extLst>
                    <a:ext uri="{9D8B030D-6E8A-4147-A177-3AD203B41FA5}">
                      <a16:colId xmlns:a16="http://schemas.microsoft.com/office/drawing/2014/main" val="247056245"/>
                    </a:ext>
                  </a:extLst>
                </a:gridCol>
              </a:tblGrid>
              <a:tr h="1274612">
                <a:tc>
                  <a:txBody>
                    <a:bodyPr/>
                    <a:lstStyle/>
                    <a:p>
                      <a:pPr algn="ctr"/>
                      <a:r>
                        <a:rPr lang="en-US" sz="3600" dirty="0"/>
                        <a:t>Lake</a:t>
                      </a:r>
                    </a:p>
                  </a:txBody>
                  <a:tcPr anchor="ctr"/>
                </a:tc>
                <a:tc>
                  <a:txBody>
                    <a:bodyPr/>
                    <a:lstStyle/>
                    <a:p>
                      <a:pPr algn="ctr"/>
                      <a:r>
                        <a:rPr lang="en-US" sz="2800" dirty="0"/>
                        <a:t>Total Nitrogen (kg/year)</a:t>
                      </a:r>
                    </a:p>
                  </a:txBody>
                  <a:tcPr anchor="ctr"/>
                </a:tc>
                <a:tc>
                  <a:txBody>
                    <a:bodyPr/>
                    <a:lstStyle/>
                    <a:p>
                      <a:pPr algn="ctr"/>
                      <a:r>
                        <a:rPr lang="en-US" sz="2800" dirty="0"/>
                        <a:t>Total Phosphorus (kg/year)</a:t>
                      </a:r>
                    </a:p>
                  </a:txBody>
                  <a:tcPr anchor="ctr"/>
                </a:tc>
                <a:extLst>
                  <a:ext uri="{0D108BD9-81ED-4DB2-BD59-A6C34878D82A}">
                    <a16:rowId xmlns:a16="http://schemas.microsoft.com/office/drawing/2014/main" val="257488624"/>
                  </a:ext>
                </a:extLst>
              </a:tr>
              <a:tr h="1221366">
                <a:tc>
                  <a:txBody>
                    <a:bodyPr/>
                    <a:lstStyle/>
                    <a:p>
                      <a:pPr algn="ctr"/>
                      <a:r>
                        <a:rPr lang="en-US" sz="2400" b="1" dirty="0"/>
                        <a:t>Newnans</a:t>
                      </a:r>
                    </a:p>
                  </a:txBody>
                  <a:tcPr anchor="ctr"/>
                </a:tc>
                <a:tc>
                  <a:txBody>
                    <a:bodyPr/>
                    <a:lstStyle/>
                    <a:p>
                      <a:pPr algn="ctr"/>
                      <a:r>
                        <a:rPr lang="en-US" sz="2400" kern="1200" dirty="0">
                          <a:solidFill>
                            <a:schemeClr val="dk1"/>
                          </a:solidFill>
                          <a:effectLst/>
                          <a:latin typeface="+mn-lt"/>
                          <a:ea typeface="+mn-ea"/>
                          <a:cs typeface="+mn-cs"/>
                        </a:rPr>
                        <a:t>38,769</a:t>
                      </a:r>
                      <a:endParaRPr lang="en-US" sz="2400" dirty="0"/>
                    </a:p>
                  </a:txBody>
                  <a:tcPr anchor="ctr"/>
                </a:tc>
                <a:tc>
                  <a:txBody>
                    <a:bodyPr/>
                    <a:lstStyle/>
                    <a:p>
                      <a:pPr algn="ctr"/>
                      <a:r>
                        <a:rPr lang="en-US" sz="2400" dirty="0"/>
                        <a:t>4,956</a:t>
                      </a:r>
                    </a:p>
                  </a:txBody>
                  <a:tcPr anchor="ctr"/>
                </a:tc>
                <a:extLst>
                  <a:ext uri="{0D108BD9-81ED-4DB2-BD59-A6C34878D82A}">
                    <a16:rowId xmlns:a16="http://schemas.microsoft.com/office/drawing/2014/main" val="1789510566"/>
                  </a:ext>
                </a:extLst>
              </a:tr>
              <a:tr h="1221366">
                <a:tc>
                  <a:txBody>
                    <a:bodyPr/>
                    <a:lstStyle/>
                    <a:p>
                      <a:pPr algn="ctr"/>
                      <a:r>
                        <a:rPr lang="en-US" sz="2400" b="1" dirty="0"/>
                        <a:t>Lochloosa</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effectLst/>
                          <a:latin typeface="+mn-lt"/>
                          <a:ea typeface="+mn-ea"/>
                          <a:cs typeface="+mn-cs"/>
                        </a:rPr>
                        <a:t>78,163 </a:t>
                      </a:r>
                      <a:endParaRPr lang="en-US" sz="2400" dirty="0"/>
                    </a:p>
                  </a:txBody>
                  <a:tcPr anchor="ctr"/>
                </a:tc>
                <a:tc>
                  <a:txBody>
                    <a:bodyPr/>
                    <a:lstStyle/>
                    <a:p>
                      <a:pPr algn="ctr"/>
                      <a:r>
                        <a:rPr lang="en-US" sz="2400" dirty="0"/>
                        <a:t>4,505</a:t>
                      </a:r>
                    </a:p>
                  </a:txBody>
                  <a:tcPr anchor="ctr"/>
                </a:tc>
                <a:extLst>
                  <a:ext uri="{0D108BD9-81ED-4DB2-BD59-A6C34878D82A}">
                    <a16:rowId xmlns:a16="http://schemas.microsoft.com/office/drawing/2014/main" val="4284929653"/>
                  </a:ext>
                </a:extLst>
              </a:tr>
              <a:tr h="1221366">
                <a:tc>
                  <a:txBody>
                    <a:bodyPr/>
                    <a:lstStyle/>
                    <a:p>
                      <a:pPr algn="ctr"/>
                      <a:r>
                        <a:rPr lang="en-US" sz="2400" b="1" dirty="0"/>
                        <a:t>Orange</a:t>
                      </a:r>
                    </a:p>
                  </a:txBody>
                  <a:tcPr anchor="ctr"/>
                </a:tc>
                <a:tc>
                  <a:txBody>
                    <a:bodyPr/>
                    <a:lstStyle/>
                    <a:p>
                      <a:pPr algn="ctr"/>
                      <a:r>
                        <a:rPr lang="en-US" sz="2400" dirty="0"/>
                        <a:t>N/A</a:t>
                      </a:r>
                    </a:p>
                  </a:txBody>
                  <a:tcPr anchor="ctr"/>
                </a:tc>
                <a:tc>
                  <a:txBody>
                    <a:bodyPr/>
                    <a:lstStyle/>
                    <a:p>
                      <a:pPr algn="ctr"/>
                      <a:r>
                        <a:rPr lang="en-US" sz="2400" dirty="0"/>
                        <a:t>15,262</a:t>
                      </a:r>
                    </a:p>
                  </a:txBody>
                  <a:tcPr anchor="ctr"/>
                </a:tc>
                <a:extLst>
                  <a:ext uri="{0D108BD9-81ED-4DB2-BD59-A6C34878D82A}">
                    <a16:rowId xmlns:a16="http://schemas.microsoft.com/office/drawing/2014/main" val="3426154170"/>
                  </a:ext>
                </a:extLst>
              </a:tr>
            </a:tbl>
          </a:graphicData>
        </a:graphic>
      </p:graphicFrame>
      <p:sp>
        <p:nvSpPr>
          <p:cNvPr id="4" name="TextBox 3">
            <a:extLst>
              <a:ext uri="{FF2B5EF4-FFF2-40B4-BE49-F238E27FC236}">
                <a16:creationId xmlns:a16="http://schemas.microsoft.com/office/drawing/2014/main" id="{E66637B2-5159-2BB9-4540-B025D364A546}"/>
              </a:ext>
            </a:extLst>
          </p:cNvPr>
          <p:cNvSpPr txBox="1"/>
          <p:nvPr/>
        </p:nvSpPr>
        <p:spPr>
          <a:xfrm>
            <a:off x="2145786" y="5737519"/>
            <a:ext cx="9335386"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rPr>
              <a:t>Total nutrient loading will be calculated for next year’s OCB BMAP meeting. </a:t>
            </a:r>
          </a:p>
        </p:txBody>
      </p:sp>
    </p:spTree>
    <p:extLst>
      <p:ext uri="{BB962C8B-B14F-4D97-AF65-F5344CB8AC3E}">
        <p14:creationId xmlns:p14="http://schemas.microsoft.com/office/powerpoint/2010/main" val="7064041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5.1"/>
</p:tagLst>
</file>

<file path=ppt/tags/tag2.xml><?xml version="1.0" encoding="utf-8"?>
<p:tagLst xmlns:a="http://schemas.openxmlformats.org/drawingml/2006/main" xmlns:r="http://schemas.openxmlformats.org/officeDocument/2006/relationships" xmlns:p="http://schemas.openxmlformats.org/presentationml/2006/main">
  <p:tag name="TIMING" val="|1.7|57.6"/>
</p:tagLst>
</file>

<file path=ppt/tags/tag3.xml><?xml version="1.0" encoding="utf-8"?>
<p:tagLst xmlns:a="http://schemas.openxmlformats.org/drawingml/2006/main" xmlns:r="http://schemas.openxmlformats.org/officeDocument/2006/relationships" xmlns:p="http://schemas.openxmlformats.org/presentationml/2006/main">
  <p:tag name="TIMING" val="|1.7|57.6"/>
</p:tagLst>
</file>

<file path=ppt/tags/tag4.xml><?xml version="1.0" encoding="utf-8"?>
<p:tagLst xmlns:a="http://schemas.openxmlformats.org/drawingml/2006/main" xmlns:r="http://schemas.openxmlformats.org/officeDocument/2006/relationships" xmlns:p="http://schemas.openxmlformats.org/presentationml/2006/main">
  <p:tag name="TIMING" val="|1.7|57.6"/>
</p:tagLst>
</file>

<file path=ppt/tags/tag5.xml><?xml version="1.0" encoding="utf-8"?>
<p:tagLst xmlns:a="http://schemas.openxmlformats.org/drawingml/2006/main" xmlns:r="http://schemas.openxmlformats.org/officeDocument/2006/relationships" xmlns:p="http://schemas.openxmlformats.org/presentationml/2006/main">
  <p:tag name="TIMING" val="|1.7|57.6"/>
</p:tagLst>
</file>

<file path=ppt/theme/theme1.xml><?xml version="1.0" encoding="utf-8"?>
<a:theme xmlns:a="http://schemas.openxmlformats.org/drawingml/2006/main" name="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2.xml><?xml version="1.0" encoding="utf-8"?>
<a:theme xmlns:a="http://schemas.openxmlformats.org/drawingml/2006/main" name="1_Office Theme">
  <a:themeElements>
    <a:clrScheme name="OAWP">
      <a:dk1>
        <a:sysClr val="windowText" lastClr="000000"/>
      </a:dk1>
      <a:lt1>
        <a:sysClr val="window" lastClr="FFFFFF"/>
      </a:lt1>
      <a:dk2>
        <a:srgbClr val="00437A"/>
      </a:dk2>
      <a:lt2>
        <a:srgbClr val="F8F7F2"/>
      </a:lt2>
      <a:accent1>
        <a:srgbClr val="00854B"/>
      </a:accent1>
      <a:accent2>
        <a:srgbClr val="92D050"/>
      </a:accent2>
      <a:accent3>
        <a:srgbClr val="FFEC68"/>
      </a:accent3>
      <a:accent4>
        <a:srgbClr val="97DCF3"/>
      </a:accent4>
      <a:accent5>
        <a:srgbClr val="548DD4"/>
      </a:accent5>
      <a:accent6>
        <a:srgbClr val="743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enorite"/>
        <a:ea typeface=""/>
        <a:cs typeface=""/>
      </a:majorFont>
      <a:minorFont>
        <a:latin typeface="Tenorit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mmer School Template 7.12.22 (002).potx  -  Read-Only" id="{6E7D237C-B09A-4117-8C67-9F87E87EEB9C}" vid="{52097CAF-76BA-4F32-AB11-D0232A4811BE}"/>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mmer School Template 7.12.22 (002).potx  -  Read-Only" id="{6E7D237C-B09A-4117-8C67-9F87E87EEB9C}" vid="{06830391-D8DA-4DBB-A66F-FCC25DD276CB}"/>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mmer School Template 7.12.22 (002).potx  -  Read-Only" id="{6E7D237C-B09A-4117-8C67-9F87E87EEB9C}" vid="{1264D0AF-BC94-40D0-966A-284742E5D80E}"/>
    </a:ext>
  </a:extLst>
</a:theme>
</file>

<file path=ppt/theme/theme6.xml><?xml version="1.0" encoding="utf-8"?>
<a:theme xmlns:a="http://schemas.openxmlformats.org/drawingml/2006/main" name="2_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7.xml><?xml version="1.0" encoding="utf-8"?>
<a:theme xmlns:a="http://schemas.openxmlformats.org/drawingml/2006/main" name="3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4_Office Theme">
  <a:themeElements>
    <a:clrScheme name="DEP BLUE">
      <a:dk1>
        <a:srgbClr val="000000"/>
      </a:dk1>
      <a:lt1>
        <a:srgbClr val="FFFFFF"/>
      </a:lt1>
      <a:dk2>
        <a:srgbClr val="44546A"/>
      </a:dk2>
      <a:lt2>
        <a:srgbClr val="E7E6E6"/>
      </a:lt2>
      <a:accent1>
        <a:srgbClr val="52B5E8"/>
      </a:accent1>
      <a:accent2>
        <a:srgbClr val="C7E9FA"/>
      </a:accent2>
      <a:accent3>
        <a:srgbClr val="117AC0"/>
      </a:accent3>
      <a:accent4>
        <a:srgbClr val="0153A0"/>
      </a:accent4>
      <a:accent5>
        <a:srgbClr val="243F78"/>
      </a:accent5>
      <a:accent6>
        <a:srgbClr val="2E5270"/>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G-DEP MasterSlides Template_v11022021-" id="{2B5C3F11-2D1C-0346-A05B-D8DF9C08BE0F}" vid="{58A7D8D1-8D2E-114E-82D1-FACBD2697E5E}"/>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9668</TotalTime>
  <Words>7209</Words>
  <Application>Microsoft Office PowerPoint</Application>
  <PresentationFormat>Widescreen</PresentationFormat>
  <Paragraphs>1111</Paragraphs>
  <Slides>75</Slides>
  <Notes>59</Notes>
  <HiddenSlides>0</HiddenSlides>
  <MMClips>0</MMClips>
  <ScaleCrop>false</ScaleCrop>
  <HeadingPairs>
    <vt:vector size="6" baseType="variant">
      <vt:variant>
        <vt:lpstr>Fonts Used</vt:lpstr>
      </vt:variant>
      <vt:variant>
        <vt:i4>13</vt:i4>
      </vt:variant>
      <vt:variant>
        <vt:lpstr>Theme</vt:lpstr>
      </vt:variant>
      <vt:variant>
        <vt:i4>8</vt:i4>
      </vt:variant>
      <vt:variant>
        <vt:lpstr>Slide Titles</vt:lpstr>
      </vt:variant>
      <vt:variant>
        <vt:i4>75</vt:i4>
      </vt:variant>
    </vt:vector>
  </HeadingPairs>
  <TitlesOfParts>
    <vt:vector size="96" baseType="lpstr">
      <vt:lpstr>Amasis MT Pro Black</vt:lpstr>
      <vt:lpstr>Arial</vt:lpstr>
      <vt:lpstr>Arial Black</vt:lpstr>
      <vt:lpstr>Arial,Sans-Serif</vt:lpstr>
      <vt:lpstr>Calibri</vt:lpstr>
      <vt:lpstr>Calibri Light</vt:lpstr>
      <vt:lpstr>Franklin Gothic Demi Cond</vt:lpstr>
      <vt:lpstr>Franklin Gothic Medium</vt:lpstr>
      <vt:lpstr>Source Sans Pro</vt:lpstr>
      <vt:lpstr>Symbol</vt:lpstr>
      <vt:lpstr>Tenorite</vt:lpstr>
      <vt:lpstr>Times New Roman</vt:lpstr>
      <vt:lpstr>Verdana</vt:lpstr>
      <vt:lpstr>Office Theme</vt:lpstr>
      <vt:lpstr>1_Office Theme</vt:lpstr>
      <vt:lpstr>Title slide</vt:lpstr>
      <vt:lpstr>2_Custom Design</vt:lpstr>
      <vt:lpstr>Custom Design</vt:lpstr>
      <vt:lpstr>2_Office Theme</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Annual Load Allocations</vt:lpstr>
      <vt:lpstr>PowerPoint Presentation</vt:lpstr>
      <vt:lpstr>PowerPoint Presentation</vt:lpstr>
      <vt:lpstr>PowerPoint Presentation</vt:lpstr>
      <vt:lpstr>Spikes in Nutrients and Low Rainfall</vt:lpstr>
      <vt:lpstr>PowerPoint Presentation</vt:lpstr>
      <vt:lpstr>PowerPoint Presentation</vt:lpstr>
      <vt:lpstr>PowerPoint Presentation</vt:lpstr>
      <vt:lpstr>PowerPoint Presentation</vt:lpstr>
      <vt:lpstr>PowerPoint Presentation</vt:lpstr>
      <vt:lpstr>Orange Lake Weir at 301 </vt:lpstr>
      <vt:lpstr>Questions?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Overview</vt:lpstr>
      <vt:lpstr>Office of Agricultural Water Policy (OAWP) Staff Update</vt:lpstr>
      <vt:lpstr>Agricultural Best Management Practices</vt:lpstr>
      <vt:lpstr>Benefits of Agricultural Best Management Practices</vt:lpstr>
      <vt:lpstr>FDACS Role in BMP Implementation</vt:lpstr>
      <vt:lpstr>PowerPoint Presentation</vt:lpstr>
      <vt:lpstr>Producer Options in BMAP Areas</vt:lpstr>
      <vt:lpstr>Enrollments within the Orange Creek BMAP</vt:lpstr>
      <vt:lpstr>Agricultural Acres Enrolled within Orange Creek BMAP</vt:lpstr>
      <vt:lpstr>Agricultural Lands within Orange Creek BMAP</vt:lpstr>
      <vt:lpstr>Unlikely Enrollable Agricultural Lands  within Orange Creek BMAP</vt:lpstr>
      <vt:lpstr>Potentially Enrollable Agricultural Lands  within Orange Creek BMAP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Galoso, Franko</dc:creator>
  <cp:lastModifiedBy>Fetgatter, Jessica</cp:lastModifiedBy>
  <cp:revision>68</cp:revision>
  <dcterms:created xsi:type="dcterms:W3CDTF">2021-11-02T20:05:09Z</dcterms:created>
  <dcterms:modified xsi:type="dcterms:W3CDTF">2023-06-26T20:59:05Z</dcterms:modified>
</cp:coreProperties>
</file>