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8" d="100"/>
          <a:sy n="98" d="100"/>
        </p:scale>
        <p:origin x="-2004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64987E-4A29-43B1-AC2A-5DF0CDA7B815}" type="datetimeFigureOut">
              <a:rPr lang="en-US" smtClean="0"/>
              <a:pPr/>
              <a:t>1/7/2016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F0A5D4-1095-4FFD-B3FC-453BD588EFA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0A5D4-1095-4FFD-B3FC-453BD588EFA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03F8B-9E46-4194-B241-B820D07CB6AE}" type="datetimeFigureOut">
              <a:rPr lang="en-US" smtClean="0"/>
              <a:pPr/>
              <a:t>1/7/2016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0822E-A380-4B85-A14D-E4662D853E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03F8B-9E46-4194-B241-B820D07CB6AE}" type="datetimeFigureOut">
              <a:rPr lang="en-US" smtClean="0"/>
              <a:pPr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0822E-A380-4B85-A14D-E4662D853E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03F8B-9E46-4194-B241-B820D07CB6AE}" type="datetimeFigureOut">
              <a:rPr lang="en-US" smtClean="0"/>
              <a:pPr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0822E-A380-4B85-A14D-E4662D853E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03F8B-9E46-4194-B241-B820D07CB6AE}" type="datetimeFigureOut">
              <a:rPr lang="en-US" smtClean="0"/>
              <a:pPr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0822E-A380-4B85-A14D-E4662D853E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03F8B-9E46-4194-B241-B820D07CB6AE}" type="datetimeFigureOut">
              <a:rPr lang="en-US" smtClean="0"/>
              <a:pPr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0822E-A380-4B85-A14D-E4662D853E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03F8B-9E46-4194-B241-B820D07CB6AE}" type="datetimeFigureOut">
              <a:rPr lang="en-US" smtClean="0"/>
              <a:pPr/>
              <a:t>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0822E-A380-4B85-A14D-E4662D853E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03F8B-9E46-4194-B241-B820D07CB6AE}" type="datetimeFigureOut">
              <a:rPr lang="en-US" smtClean="0"/>
              <a:pPr/>
              <a:t>1/7/2016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0822E-A380-4B85-A14D-E4662D853E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03F8B-9E46-4194-B241-B820D07CB6AE}" type="datetimeFigureOut">
              <a:rPr lang="en-US" smtClean="0"/>
              <a:pPr/>
              <a:t>1/7/2016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0822E-A380-4B85-A14D-E4662D853E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03F8B-9E46-4194-B241-B820D07CB6AE}" type="datetimeFigureOut">
              <a:rPr lang="en-US" smtClean="0"/>
              <a:pPr/>
              <a:t>1/7/2016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0822E-A380-4B85-A14D-E4662D853E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03F8B-9E46-4194-B241-B820D07CB6AE}" type="datetimeFigureOut">
              <a:rPr lang="en-US" smtClean="0"/>
              <a:pPr/>
              <a:t>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0822E-A380-4B85-A14D-E4662D853E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03F8B-9E46-4194-B241-B820D07CB6AE}" type="datetimeFigureOut">
              <a:rPr lang="en-US" smtClean="0"/>
              <a:pPr/>
              <a:t>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210822E-A380-4B85-A14D-E4662D853E3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3003F8B-9E46-4194-B241-B820D07CB6AE}" type="datetimeFigureOut">
              <a:rPr lang="en-US" smtClean="0"/>
              <a:pPr/>
              <a:t>1/7/2016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210822E-A380-4B85-A14D-E4662D853E37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685800"/>
            <a:ext cx="7772400" cy="21526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LEXINGTON TERRACE</a:t>
            </a:r>
            <a:br>
              <a:rPr lang="en-US" dirty="0" smtClean="0"/>
            </a:br>
            <a:r>
              <a:rPr lang="en-US" dirty="0" smtClean="0"/>
              <a:t>STORMWATER RETROFIT</a:t>
            </a:r>
            <a:br>
              <a:rPr lang="en-US" dirty="0" smtClean="0"/>
            </a:br>
            <a:r>
              <a:rPr lang="en-US" dirty="0" smtClean="0"/>
              <a:t>EFFECTIVENESS REPORT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3200400"/>
            <a:ext cx="7772400" cy="17526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Escambia </a:t>
            </a:r>
            <a:r>
              <a:rPr lang="en-US" dirty="0" smtClean="0"/>
              <a:t>County</a:t>
            </a:r>
          </a:p>
          <a:p>
            <a:r>
              <a:rPr lang="en-US" dirty="0" smtClean="0"/>
              <a:t>Department </a:t>
            </a:r>
            <a:r>
              <a:rPr lang="en-US" dirty="0" smtClean="0"/>
              <a:t>of Natural Resource </a:t>
            </a:r>
            <a:r>
              <a:rPr lang="en-US" dirty="0" smtClean="0"/>
              <a:t>Management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 smtClean="0"/>
              <a:t>Water Quality Land Management Division</a:t>
            </a:r>
          </a:p>
          <a:p>
            <a:r>
              <a:rPr lang="en-US" sz="2600" dirty="0" smtClean="0"/>
              <a:t>Brent </a:t>
            </a:r>
            <a:r>
              <a:rPr lang="en-US" sz="2600" dirty="0" smtClean="0"/>
              <a:t>Wipf and Dana Morton</a:t>
            </a:r>
            <a:endParaRPr lang="en-US" sz="2600" dirty="0"/>
          </a:p>
        </p:txBody>
      </p:sp>
      <p:sp>
        <p:nvSpPr>
          <p:cNvPr id="4" name="TextBox 3"/>
          <p:cNvSpPr txBox="1"/>
          <p:nvPr/>
        </p:nvSpPr>
        <p:spPr>
          <a:xfrm>
            <a:off x="1828800" y="5257800"/>
            <a:ext cx="518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Bayou Chico 2015 Annual Meeting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Event 1 Feb 25 rain -levels-sampl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66265"/>
            <a:ext cx="9144000" cy="6463135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3820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Typical Rain Event Hydrograph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610600" cy="1008888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RESULTS: Total Event Loading</a:t>
            </a:r>
            <a:br>
              <a:rPr lang="en-US" sz="4000" dirty="0" smtClean="0"/>
            </a:br>
            <a:r>
              <a:rPr lang="en-US" sz="3200" dirty="0" smtClean="0"/>
              <a:t>100 % Removal Efficiency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52400" y="1143000"/>
          <a:ext cx="8728423" cy="54864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0020"/>
                <a:gridCol w="731838"/>
                <a:gridCol w="668338"/>
                <a:gridCol w="682625"/>
                <a:gridCol w="696913"/>
                <a:gridCol w="700088"/>
                <a:gridCol w="685800"/>
                <a:gridCol w="824166"/>
                <a:gridCol w="793750"/>
                <a:gridCol w="2174885"/>
              </a:tblGrid>
              <a:tr h="429844"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1400" u="none" strike="noStrike" kern="1200" dirty="0"/>
                        <a:t>Event</a:t>
                      </a:r>
                      <a:endParaRPr kumimoji="0" lang="en-US" sz="14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1400" u="none" strike="noStrike" kern="1200" dirty="0" smtClean="0"/>
                        <a:t>TN (lbs)</a:t>
                      </a:r>
                      <a:endParaRPr kumimoji="0" lang="en-US" sz="14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u="none" strike="noStrike" kern="1200" dirty="0" smtClean="0"/>
                        <a:t>TP(lbs)</a:t>
                      </a:r>
                      <a:endParaRPr kumimoji="0" lang="en-US" sz="1400" b="1" i="0" u="none" strike="noStrike" kern="1200" dirty="0" smtClean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1400" u="none" strike="noStrike" kern="1200" dirty="0" smtClean="0"/>
                        <a:t>ZN(lbs)</a:t>
                      </a:r>
                      <a:endParaRPr kumimoji="0" lang="en-US" sz="14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1400" u="none" strike="noStrike" kern="1200" dirty="0" smtClean="0"/>
                        <a:t>CU(lbs)</a:t>
                      </a:r>
                      <a:endParaRPr kumimoji="0" lang="en-US" sz="14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1400" u="none" strike="noStrike" kern="1200" dirty="0" smtClean="0"/>
                        <a:t>CD(lbs)</a:t>
                      </a:r>
                      <a:endParaRPr kumimoji="0" lang="en-US" sz="14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1400" u="none" strike="noStrike" kern="1200" dirty="0" smtClean="0"/>
                        <a:t>CR(lbs)</a:t>
                      </a:r>
                      <a:endParaRPr kumimoji="0" lang="en-US" sz="14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1400" u="none" strike="noStrike" kern="1200" dirty="0" smtClean="0"/>
                        <a:t>TSS(lbs)</a:t>
                      </a:r>
                      <a:endParaRPr kumimoji="0" lang="en-US" sz="14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1400" u="none" strike="noStrike" kern="1200" dirty="0" smtClean="0"/>
                        <a:t>O/G(lbs)</a:t>
                      </a:r>
                      <a:endParaRPr kumimoji="0" lang="en-US" sz="14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1400" u="none" strike="noStrike" kern="1200" dirty="0" smtClean="0"/>
                        <a:t>FC (MPN)</a:t>
                      </a:r>
                      <a:endParaRPr kumimoji="0" lang="en-US" sz="14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505656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/>
                        <a:t>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/>
                        <a:t>6.548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/>
                        <a:t>0.950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0.209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0.053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0.004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0.015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358.707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7.746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/>
                        <a:t>         195,829,853,915 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05656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/>
                        <a:t>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/>
                        <a:t>8.634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1.253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0.276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0.070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0.005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0.020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473.032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10.214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/>
                        <a:t>         258,244,080,857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05656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/>
                        <a:t>0.552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0.080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0.018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0.004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0.000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0.001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30.268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0.654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/>
                        <a:t>            16,524,492,984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05656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/>
                        <a:t>17.358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2.520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0.554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0.141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0.010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0.040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950.961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20.534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/>
                        <a:t>         519,161,164,555 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05656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/>
                        <a:t>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/>
                        <a:t>1.683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0.244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0.054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0.014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0.001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0.004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92.214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1.991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/>
                        <a:t>            50,342,703,267 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05656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6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/>
                        <a:t>4.491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/>
                        <a:t>0.652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0.143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/>
                        <a:t>0.036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0.003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0.010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246.032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5.313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/>
                        <a:t>         134,317,143,202 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05656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7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1.976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/>
                        <a:t>0.287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/>
                        <a:t>0.063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0.016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0.001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0.005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108.250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2.337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/>
                        <a:t>            59,097,260,853 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05656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3.326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0.483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/>
                        <a:t>0.106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/>
                        <a:t>0.027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0.002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0.008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182.197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3.934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/>
                        <a:t>            99,467,620,032 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05656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9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5.254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0.763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0.168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0.043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/>
                        <a:t>0.003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/>
                        <a:t>0.012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/>
                        <a:t>287.851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/>
                        <a:t>6.216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/>
                        <a:t>         157,147,270,439 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05656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10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7.939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1.152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0.254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0.064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0.005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0.018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/>
                        <a:t>434.939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/>
                        <a:t>9.392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/>
                        <a:t>         237,447,503,642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 smtClean="0"/>
              <a:t>Lexington Terrace Stormwater Retrofit</a:t>
            </a:r>
            <a:br>
              <a:rPr lang="en-US" sz="3600" dirty="0" smtClean="0"/>
            </a:br>
            <a:r>
              <a:rPr lang="en-US" sz="3600" dirty="0" smtClean="0"/>
              <a:t>+/- 53 acre basin</a:t>
            </a:r>
            <a:br>
              <a:rPr lang="en-US" sz="3600" dirty="0" smtClean="0"/>
            </a:br>
            <a:endParaRPr lang="en-US" sz="3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143000" y="1371601"/>
            <a:ext cx="6409765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0"/>
            <a:ext cx="4953000" cy="762000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/>
              <a:t>After Project Completion</a:t>
            </a:r>
            <a:endParaRPr lang="en-US" sz="36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762000"/>
            <a:ext cx="8657002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85800"/>
            <a:ext cx="5029200" cy="14478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Employs “Treatment Train” concept</a:t>
            </a:r>
          </a:p>
          <a:p>
            <a:pPr marL="850392" lvl="1" indent="-457200">
              <a:buFont typeface="+mj-lt"/>
              <a:buAutoNum type="arabicPeriod"/>
            </a:pPr>
            <a:r>
              <a:rPr lang="en-US" dirty="0" smtClean="0"/>
              <a:t>(2)</a:t>
            </a:r>
            <a:r>
              <a:rPr lang="en-US" dirty="0" err="1" smtClean="0"/>
              <a:t>VortSentry</a:t>
            </a:r>
            <a:r>
              <a:rPr lang="en-US" dirty="0" smtClean="0"/>
              <a:t> hydrodynamic separators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152400"/>
            <a:ext cx="3886200" cy="2917585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</p:pic>
      <p:pic>
        <p:nvPicPr>
          <p:cNvPr id="3075" name="Picture 3" descr="H:\NESD\NESD\Water Quality Section\Lab Project Files Internal (Permanent Record)\Lexington Terrace\Contech 2 cleaning 2-27-2015\DSCF20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3352800"/>
            <a:ext cx="3962400" cy="29718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</p:pic>
      <p:pic>
        <p:nvPicPr>
          <p:cNvPr id="3076" name="Picture 4" descr="H:\NESD\NESD\Water Quality Section\Lab Project Files Internal (Permanent Record)\Lexington Terrace\Contech 2 cleaning 2-27-2015\DSCF206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3200400"/>
            <a:ext cx="4495800" cy="337185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:\NESD\NESD\Water Quality Section\Lab Project Files Internal (Permanent Record)\Lexington Terrace\Pictures 3-28-2014\Lexington Terrace 3-28-2014 four inches rain\DSCF09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3124200"/>
            <a:ext cx="4749800" cy="356235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0"/>
            <a:ext cx="5943600" cy="990600"/>
          </a:xfrm>
        </p:spPr>
        <p:txBody>
          <a:bodyPr/>
          <a:lstStyle/>
          <a:p>
            <a:r>
              <a:rPr lang="en-US" dirty="0" smtClean="0"/>
              <a:t>Employs “Treatment Train” concept</a:t>
            </a:r>
          </a:p>
          <a:p>
            <a:pPr marL="850392" lvl="1" indent="-457200">
              <a:buNone/>
            </a:pPr>
            <a:r>
              <a:rPr lang="en-US" dirty="0" smtClean="0"/>
              <a:t>2) Dry pond</a:t>
            </a:r>
          </a:p>
          <a:p>
            <a:endParaRPr lang="en-US" dirty="0"/>
          </a:p>
        </p:txBody>
      </p:sp>
      <p:pic>
        <p:nvPicPr>
          <p:cNvPr id="4100" name="Picture 4" descr="H:\NESD\NESD\Water Quality Section\Lab Project Files Internal (Permanent Record)\Lexington Terrace\Pictures 3-28-2014\Lexington Terrace 3-28-2014 four inches rain\DSCF09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990600"/>
            <a:ext cx="3810000" cy="28575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</p:pic>
      <p:pic>
        <p:nvPicPr>
          <p:cNvPr id="4101" name="Picture 5" descr="H:\NESD\NESD\Water Quality Section\Lab Project Files Internal (Permanent Record)\Lexington Terrace\Pictures 3-28-2014\Lexington Terrace 3-28-2014 four inches rain\DSCF09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457200"/>
            <a:ext cx="4114800" cy="30861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228600" y="4343400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March 28 2014</a:t>
            </a:r>
          </a:p>
          <a:p>
            <a:r>
              <a:rPr lang="en-US" dirty="0" smtClean="0"/>
              <a:t>After 4 “ rain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0"/>
            <a:ext cx="7010400" cy="1143000"/>
          </a:xfrm>
        </p:spPr>
        <p:txBody>
          <a:bodyPr/>
          <a:lstStyle/>
          <a:p>
            <a:r>
              <a:rPr lang="en-US" dirty="0" smtClean="0"/>
              <a:t>Employs “Treatment Train” concept</a:t>
            </a:r>
          </a:p>
          <a:p>
            <a:pPr marL="850392" lvl="1" indent="-457200">
              <a:buNone/>
            </a:pPr>
            <a:r>
              <a:rPr lang="en-US" dirty="0" smtClean="0"/>
              <a:t>3) Wet stormwater detention pond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5122" name="Picture 2" descr="H:\NESD\NESD\Water Quality Section\Lab Project Files Internal (Permanent Record)\Lexington Terrace\Sampling Results\For Report\possible report pictures\inf 2 disch to wet po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066800"/>
            <a:ext cx="3429000" cy="257175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</p:pic>
      <p:pic>
        <p:nvPicPr>
          <p:cNvPr id="5123" name="Picture 3" descr="H:\NESD\NESD\Water Quality Section\Lab Project Files Internal (Permanent Record)\Lexington Terrace\Sampling Results\For Report\possible report pictures\Wet pond stream gauge-littor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3733800"/>
            <a:ext cx="3911600" cy="29337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</p:pic>
      <p:pic>
        <p:nvPicPr>
          <p:cNvPr id="5124" name="Picture 4" descr="H:\NESD\NESD\Water Quality Section\Lab Project Files Internal (Permanent Record)\Lexington Terrace\Sampling Results\For Report\possible report pictures\Wet pond canal to bleed dow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990600"/>
            <a:ext cx="3556000" cy="26670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457200"/>
            <a:ext cx="4800600" cy="1066800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/>
              <a:t>BMP Effectiveness Study</a:t>
            </a:r>
            <a:br>
              <a:rPr lang="en-US" sz="3600" dirty="0" smtClean="0"/>
            </a:br>
            <a:r>
              <a:rPr lang="en-US" sz="3600" dirty="0" smtClean="0"/>
              <a:t>February – June 2015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 w="15875"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r>
              <a:rPr lang="en-US" dirty="0" smtClean="0"/>
              <a:t>Minimum of seven qualifying rain events (evaluated ten)</a:t>
            </a:r>
          </a:p>
          <a:p>
            <a:r>
              <a:rPr lang="en-US" dirty="0" smtClean="0"/>
              <a:t>0.2 – 1.5” is a qualifying event</a:t>
            </a:r>
          </a:p>
          <a:p>
            <a:r>
              <a:rPr lang="en-US" dirty="0" smtClean="0"/>
              <a:t>Flow weighted composite samples</a:t>
            </a:r>
          </a:p>
          <a:p>
            <a:r>
              <a:rPr lang="en-US" dirty="0" smtClean="0"/>
              <a:t>Avalanche automatic sampling equipment</a:t>
            </a:r>
          </a:p>
          <a:p>
            <a:r>
              <a:rPr lang="en-US" dirty="0" smtClean="0"/>
              <a:t>Two inlet structures and one outlet structure</a:t>
            </a:r>
          </a:p>
          <a:p>
            <a:r>
              <a:rPr lang="en-US" dirty="0" err="1" smtClean="0"/>
              <a:t>Anaylytes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Metals (Cd, Cr, Cu and Zn)</a:t>
            </a:r>
          </a:p>
          <a:p>
            <a:pPr lvl="1"/>
            <a:r>
              <a:rPr lang="en-US" dirty="0" smtClean="0"/>
              <a:t>Nutrients</a:t>
            </a:r>
          </a:p>
          <a:p>
            <a:pPr lvl="1"/>
            <a:r>
              <a:rPr lang="en-US" dirty="0" smtClean="0"/>
              <a:t>Bacteria</a:t>
            </a:r>
          </a:p>
          <a:p>
            <a:pPr lvl="1"/>
            <a:r>
              <a:rPr lang="en-US" dirty="0" smtClean="0"/>
              <a:t>Oil and grease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5257800" cy="78028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Equipment Installation</a:t>
            </a:r>
            <a:endParaRPr lang="en-US" dirty="0"/>
          </a:p>
        </p:txBody>
      </p:sp>
      <p:pic>
        <p:nvPicPr>
          <p:cNvPr id="6146" name="Picture 2" descr="H:\NESD\NESD\Water Quality Section\Lab Project Files Internal (Permanent Record)\Lexington Terrace\Inlet 2 Set-up 1-14-2015\2-5-2015\DSCF2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581400"/>
            <a:ext cx="4114800" cy="30861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</p:pic>
      <p:pic>
        <p:nvPicPr>
          <p:cNvPr id="6147" name="Picture 3" descr="H:\NESD\NESD\Water Quality Section\Lab Project Files Internal (Permanent Record)\Lexington Terrace\Sampling Results\For Report\possible report pictures\Inf 1 set u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3829050"/>
            <a:ext cx="3835400" cy="287655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</p:pic>
      <p:pic>
        <p:nvPicPr>
          <p:cNvPr id="6148" name="Picture 4" descr="H:\NESD\NESD\Water Quality Section\Lab Project Files Internal (Permanent Record)\Lexington Terrace\Sampling Results\For Report\possible report pictures\Inf 2 set up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990600"/>
            <a:ext cx="3556000" cy="26670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</p:pic>
      <p:pic>
        <p:nvPicPr>
          <p:cNvPr id="6149" name="Picture 5" descr="H:\NESD\NESD\Water Quality Section\Lab Project Files Internal (Permanent Record)\Lexington Terrace\Sampling Results\For Report\possible report pictures\Effluent and rain gaug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62600" y="152400"/>
            <a:ext cx="2819400" cy="37592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0"/>
            <a:ext cx="4876800" cy="70408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Project Realities</a:t>
            </a:r>
            <a:endParaRPr lang="en-US" dirty="0"/>
          </a:p>
        </p:txBody>
      </p:sp>
      <p:pic>
        <p:nvPicPr>
          <p:cNvPr id="7170" name="Picture 2" descr="H:\NESD\NESD\Water Quality Section\Lab Project Files Internal (Permanent Record)\Lexington Terrace\Sampling Results\For Report\possible report pictures\Inf 1 at project e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3581400"/>
            <a:ext cx="3962400" cy="29718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</p:pic>
      <p:pic>
        <p:nvPicPr>
          <p:cNvPr id="7171" name="Picture 3" descr="H:\NESD\NESD\Water Quality Section\Lab Project Files Internal (Permanent Record)\Lexington Terrace\Sampling Results\For Report\possible report pictures\Inf 1 clogged grat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685800"/>
            <a:ext cx="3860800" cy="28956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</p:pic>
      <p:pic>
        <p:nvPicPr>
          <p:cNvPr id="7172" name="Picture 4" descr="H:\NESD\NESD\Water Quality Section\Lab Project Files Internal (Permanent Record)\Lexington Terrace\Sampling Results\For Report\possible report pictures\Inf 2 at project en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3638550"/>
            <a:ext cx="3810000" cy="28575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</p:pic>
      <p:pic>
        <p:nvPicPr>
          <p:cNvPr id="7173" name="Picture 5" descr="H:\NESD\NESD\Water Quality Section\Lab Project Files Internal (Permanent Record)\Lexington Terrace\Sampling Results\For Report\possible report pictures\Clogged SW grate Inf # 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685800"/>
            <a:ext cx="3810000" cy="28575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437</TotalTime>
  <Words>270</Words>
  <Application>Microsoft Office PowerPoint</Application>
  <PresentationFormat>On-screen Show (4:3)</PresentationFormat>
  <Paragraphs>142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Flow</vt:lpstr>
      <vt:lpstr>LEXINGTON TERRACE STORMWATER RETROFIT EFFECTIVENESS REPORT</vt:lpstr>
      <vt:lpstr>Lexington Terrace Stormwater Retrofit +/- 53 acre basin </vt:lpstr>
      <vt:lpstr>After Project Completion</vt:lpstr>
      <vt:lpstr>Slide 4</vt:lpstr>
      <vt:lpstr>Slide 5</vt:lpstr>
      <vt:lpstr>Slide 6</vt:lpstr>
      <vt:lpstr>BMP Effectiveness Study February – June 2015</vt:lpstr>
      <vt:lpstr>Equipment Installation</vt:lpstr>
      <vt:lpstr>Project Realities</vt:lpstr>
      <vt:lpstr>Typical Rain Event Hydrograph</vt:lpstr>
      <vt:lpstr>RESULTS: Total Event Loading 100 % Removal Efficiency</vt:lpstr>
    </vt:vector>
  </TitlesOfParts>
  <Company>Escambia County BCC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LEXINGTON TERRACE STORMWATER RETROFIT EFFECTIVENESS REPORT</dc:title>
  <dc:creator>dmorton</dc:creator>
  <cp:lastModifiedBy>dmorton</cp:lastModifiedBy>
  <cp:revision>38</cp:revision>
  <dcterms:created xsi:type="dcterms:W3CDTF">2016-01-06T18:35:03Z</dcterms:created>
  <dcterms:modified xsi:type="dcterms:W3CDTF">2016-01-07T19:46:00Z</dcterms:modified>
</cp:coreProperties>
</file>