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rawings/drawing4.xml" ContentType="application/vnd.openxmlformats-officedocument.drawingml.chartshap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Default Extension="docx" ContentType="application/vnd.openxmlformats-officedocument.wordprocessingml.document"/>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drawings/drawing3.xml" ContentType="application/vnd.openxmlformats-officedocument.drawingml.chartshape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344" r:id="rId2"/>
    <p:sldId id="345" r:id="rId3"/>
    <p:sldId id="346" r:id="rId4"/>
    <p:sldId id="258" r:id="rId5"/>
    <p:sldId id="342" r:id="rId6"/>
    <p:sldId id="343" r:id="rId7"/>
    <p:sldId id="263" r:id="rId8"/>
    <p:sldId id="261" r:id="rId9"/>
    <p:sldId id="323" r:id="rId10"/>
    <p:sldId id="322" r:id="rId11"/>
    <p:sldId id="310" r:id="rId12"/>
    <p:sldId id="340" r:id="rId13"/>
    <p:sldId id="341" r:id="rId14"/>
    <p:sldId id="335" r:id="rId15"/>
    <p:sldId id="301" r:id="rId16"/>
    <p:sldId id="297" r:id="rId17"/>
    <p:sldId id="307" r:id="rId18"/>
    <p:sldId id="337" r:id="rId19"/>
    <p:sldId id="338" r:id="rId20"/>
    <p:sldId id="336" r:id="rId21"/>
    <p:sldId id="271" r:id="rId22"/>
    <p:sldId id="267" r:id="rId23"/>
    <p:sldId id="265" r:id="rId24"/>
    <p:sldId id="339" r:id="rId25"/>
    <p:sldId id="326" r:id="rId26"/>
    <p:sldId id="325" r:id="rId27"/>
    <p:sldId id="324" r:id="rId28"/>
    <p:sldId id="281" r:id="rId29"/>
    <p:sldId id="283" r:id="rId30"/>
    <p:sldId id="285" r:id="rId31"/>
    <p:sldId id="287" r:id="rId32"/>
    <p:sldId id="291" r:id="rId33"/>
    <p:sldId id="292" r:id="rId34"/>
    <p:sldId id="289" r:id="rId35"/>
    <p:sldId id="290" r:id="rId36"/>
    <p:sldId id="332" r:id="rId37"/>
    <p:sldId id="334" r:id="rId38"/>
    <p:sldId id="319" r:id="rId39"/>
    <p:sldId id="320" r:id="rId40"/>
    <p:sldId id="293" r:id="rId41"/>
    <p:sldId id="321" r:id="rId42"/>
  </p:sldIdLst>
  <p:sldSz cx="6858000" cy="9144000" type="screen4x3"/>
  <p:notesSz cx="6924675" cy="9210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709" autoAdjust="0"/>
  </p:normalViewPr>
  <p:slideViewPr>
    <p:cSldViewPr>
      <p:cViewPr varScale="1">
        <p:scale>
          <a:sx n="53" d="100"/>
          <a:sy n="53" d="100"/>
        </p:scale>
        <p:origin x="-2028" y="-78"/>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My%20mac:Users:sawhite:Desktop:Dropbox:Meso_Canna%202010.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My%20mac:Users:sawhite:Desktop:Dropbox:Meso_Canna%202010.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My%20mac:Users:sawhite:Desktop:Dropbox:Cherry%20Farm.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My%20mac:Users:sawhite:Desktop:Dropbox:Cherry%20Farm.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18"/>
  <c:chart>
    <c:plotArea>
      <c:layout>
        <c:manualLayout>
          <c:layoutTarget val="inner"/>
          <c:xMode val="edge"/>
          <c:yMode val="edge"/>
          <c:x val="0.12820515168162142"/>
          <c:y val="2.4724130228402287E-2"/>
          <c:w val="0.83180774278215197"/>
          <c:h val="0.8061978555872007"/>
        </c:manualLayout>
      </c:layout>
      <c:barChart>
        <c:barDir val="col"/>
        <c:grouping val="stacked"/>
        <c:ser>
          <c:idx val="0"/>
          <c:order val="0"/>
          <c:tx>
            <c:strRef>
              <c:f>'Harvest_Plants (g.m2)'!$H$296</c:f>
              <c:strCache>
                <c:ptCount val="1"/>
                <c:pt idx="0">
                  <c:v>roots</c:v>
                </c:pt>
              </c:strCache>
            </c:strRef>
          </c:tx>
          <c:spPr>
            <a:ln>
              <a:solidFill>
                <a:schemeClr val="accent1"/>
              </a:solidFill>
            </a:ln>
          </c:spPr>
          <c:errBars>
            <c:errBarType val="both"/>
            <c:errValType val="cust"/>
            <c:plus>
              <c:numRef>
                <c:f>'Harvest_Plants (g.m2)'!$H$306:$H$311</c:f>
                <c:numCache>
                  <c:formatCode>General</c:formatCode>
                  <c:ptCount val="6"/>
                  <c:pt idx="0">
                    <c:v>1.769166887044783</c:v>
                  </c:pt>
                  <c:pt idx="1">
                    <c:v>3.0504990311896947</c:v>
                  </c:pt>
                  <c:pt idx="2">
                    <c:v>1.9913068408739238</c:v>
                  </c:pt>
                  <c:pt idx="3">
                    <c:v>2.5846104809413992</c:v>
                  </c:pt>
                  <c:pt idx="4">
                    <c:v>1.8663357498507631</c:v>
                  </c:pt>
                  <c:pt idx="5">
                    <c:v>2.4943970268473299</c:v>
                  </c:pt>
                </c:numCache>
              </c:numRef>
            </c:plus>
            <c:minus>
              <c:numRef>
                <c:f>'Harvest_Plants (g.m2)'!$H$306:$H$311</c:f>
                <c:numCache>
                  <c:formatCode>General</c:formatCode>
                  <c:ptCount val="6"/>
                  <c:pt idx="0">
                    <c:v>1.769166887044783</c:v>
                  </c:pt>
                  <c:pt idx="1">
                    <c:v>3.0504990311896947</c:v>
                  </c:pt>
                  <c:pt idx="2">
                    <c:v>1.9913068408739238</c:v>
                  </c:pt>
                  <c:pt idx="3">
                    <c:v>2.5846104809413992</c:v>
                  </c:pt>
                  <c:pt idx="4">
                    <c:v>1.8663357498507631</c:v>
                  </c:pt>
                  <c:pt idx="5">
                    <c:v>2.4943970268473299</c:v>
                  </c:pt>
                </c:numCache>
              </c:numRef>
            </c:minus>
          </c:errBars>
          <c:cat>
            <c:strRef>
              <c:f>'Harvest_Plants (g.m2)'!$F$297:$G$302</c:f>
              <c:strCache>
                <c:ptCount val="6"/>
                <c:pt idx="0">
                  <c:v>A.100.10</c:v>
                </c:pt>
                <c:pt idx="1">
                  <c:v>A.100.20</c:v>
                </c:pt>
                <c:pt idx="2">
                  <c:v>A.50.10</c:v>
                </c:pt>
                <c:pt idx="3">
                  <c:v>NA.100.10</c:v>
                </c:pt>
                <c:pt idx="4">
                  <c:v>NA.100.20</c:v>
                </c:pt>
                <c:pt idx="5">
                  <c:v>NA.50.10</c:v>
                </c:pt>
              </c:strCache>
            </c:strRef>
          </c:cat>
          <c:val>
            <c:numRef>
              <c:f>'Harvest_Plants (g.m2)'!$H$297:$H$302</c:f>
              <c:numCache>
                <c:formatCode>0.0</c:formatCode>
                <c:ptCount val="6"/>
                <c:pt idx="0">
                  <c:v>9.2052446112994097</c:v>
                </c:pt>
                <c:pt idx="1">
                  <c:v>16.403484123519171</c:v>
                </c:pt>
                <c:pt idx="2">
                  <c:v>10.617276804576758</c:v>
                </c:pt>
                <c:pt idx="3">
                  <c:v>11.38918148785371</c:v>
                </c:pt>
                <c:pt idx="4">
                  <c:v>9.5382553322976982</c:v>
                </c:pt>
                <c:pt idx="5">
                  <c:v>9.2527538209011606</c:v>
                </c:pt>
              </c:numCache>
            </c:numRef>
          </c:val>
        </c:ser>
        <c:ser>
          <c:idx val="1"/>
          <c:order val="1"/>
          <c:tx>
            <c:strRef>
              <c:f>'Harvest_Plants (g.m2)'!$I$296</c:f>
              <c:strCache>
                <c:ptCount val="1"/>
                <c:pt idx="0">
                  <c:v>shoots</c:v>
                </c:pt>
              </c:strCache>
            </c:strRef>
          </c:tx>
          <c:spPr>
            <a:ln>
              <a:solidFill>
                <a:schemeClr val="accent2"/>
              </a:solidFill>
            </a:ln>
          </c:spPr>
          <c:errBars>
            <c:errBarType val="both"/>
            <c:errValType val="cust"/>
            <c:plus>
              <c:numRef>
                <c:f>'Harvest_Plants (g.m2)'!$I$306:$I$311</c:f>
                <c:numCache>
                  <c:formatCode>General</c:formatCode>
                  <c:ptCount val="6"/>
                  <c:pt idx="0">
                    <c:v>1.260289493389011</c:v>
                  </c:pt>
                  <c:pt idx="1">
                    <c:v>3.9329494861876353</c:v>
                  </c:pt>
                  <c:pt idx="2">
                    <c:v>3.3221819394855268</c:v>
                  </c:pt>
                  <c:pt idx="3">
                    <c:v>1.3897636592256688</c:v>
                  </c:pt>
                  <c:pt idx="4">
                    <c:v>2.6953698197570821</c:v>
                  </c:pt>
                  <c:pt idx="5">
                    <c:v>2.2045195819784018</c:v>
                  </c:pt>
                </c:numCache>
              </c:numRef>
            </c:plus>
            <c:minus>
              <c:numRef>
                <c:f>'Harvest_Plants (g.m2)'!$I$306:$I$311</c:f>
                <c:numCache>
                  <c:formatCode>General</c:formatCode>
                  <c:ptCount val="6"/>
                  <c:pt idx="0">
                    <c:v>1.260289493389011</c:v>
                  </c:pt>
                  <c:pt idx="1">
                    <c:v>3.9329494861876353</c:v>
                  </c:pt>
                  <c:pt idx="2">
                    <c:v>3.3221819394855268</c:v>
                  </c:pt>
                  <c:pt idx="3">
                    <c:v>1.3897636592256688</c:v>
                  </c:pt>
                  <c:pt idx="4">
                    <c:v>2.6953698197570821</c:v>
                  </c:pt>
                  <c:pt idx="5">
                    <c:v>2.2045195819784018</c:v>
                  </c:pt>
                </c:numCache>
              </c:numRef>
            </c:minus>
          </c:errBars>
          <c:cat>
            <c:strRef>
              <c:f>'Harvest_Plants (g.m2)'!$F$297:$G$302</c:f>
              <c:strCache>
                <c:ptCount val="6"/>
                <c:pt idx="0">
                  <c:v>A.100.10</c:v>
                </c:pt>
                <c:pt idx="1">
                  <c:v>A.100.20</c:v>
                </c:pt>
                <c:pt idx="2">
                  <c:v>A.50.10</c:v>
                </c:pt>
                <c:pt idx="3">
                  <c:v>NA.100.10</c:v>
                </c:pt>
                <c:pt idx="4">
                  <c:v>NA.100.20</c:v>
                </c:pt>
                <c:pt idx="5">
                  <c:v>NA.50.10</c:v>
                </c:pt>
              </c:strCache>
            </c:strRef>
          </c:cat>
          <c:val>
            <c:numRef>
              <c:f>'Harvest_Plants (g.m2)'!$I$297:$I$302</c:f>
              <c:numCache>
                <c:formatCode>0.0</c:formatCode>
                <c:ptCount val="6"/>
                <c:pt idx="0">
                  <c:v>10.959463759205335</c:v>
                </c:pt>
                <c:pt idx="1">
                  <c:v>21.62322720189422</c:v>
                </c:pt>
                <c:pt idx="2">
                  <c:v>16.585421119337589</c:v>
                </c:pt>
                <c:pt idx="3">
                  <c:v>13.34256885817012</c:v>
                </c:pt>
                <c:pt idx="4">
                  <c:v>14.992700992346457</c:v>
                </c:pt>
                <c:pt idx="5">
                  <c:v>13.479100091880754</c:v>
                </c:pt>
              </c:numCache>
            </c:numRef>
          </c:val>
        </c:ser>
        <c:overlap val="100"/>
        <c:axId val="84115456"/>
        <c:axId val="84118912"/>
      </c:barChart>
      <c:catAx>
        <c:axId val="84115456"/>
        <c:scaling>
          <c:orientation val="minMax"/>
        </c:scaling>
        <c:axPos val="b"/>
        <c:tickLblPos val="nextTo"/>
        <c:spPr>
          <a:ln>
            <a:solidFill>
              <a:srgbClr val="000000"/>
            </a:solidFill>
          </a:ln>
        </c:spPr>
        <c:crossAx val="84118912"/>
        <c:crosses val="autoZero"/>
        <c:auto val="1"/>
        <c:lblAlgn val="ctr"/>
        <c:lblOffset val="100"/>
      </c:catAx>
      <c:valAx>
        <c:axId val="84118912"/>
        <c:scaling>
          <c:orientation val="minMax"/>
        </c:scaling>
        <c:axPos val="l"/>
        <c:majorGridlines>
          <c:spPr>
            <a:ln>
              <a:prstDash val="dash"/>
            </a:ln>
          </c:spPr>
        </c:majorGridlines>
        <c:title>
          <c:tx>
            <c:rich>
              <a:bodyPr rot="-5400000" vert="horz"/>
              <a:lstStyle/>
              <a:p>
                <a:pPr>
                  <a:defRPr/>
                </a:pPr>
                <a:r>
                  <a:rPr lang="en-US"/>
                  <a:t>N</a:t>
                </a:r>
                <a:r>
                  <a:rPr lang="en-US" baseline="0"/>
                  <a:t> (g/m</a:t>
                </a:r>
                <a:r>
                  <a:rPr lang="en-US" baseline="30000"/>
                  <a:t>2</a:t>
                </a:r>
                <a:r>
                  <a:rPr lang="en-US" baseline="0"/>
                  <a:t>)</a:t>
                </a:r>
                <a:endParaRPr lang="en-US"/>
              </a:p>
            </c:rich>
          </c:tx>
          <c:layout>
            <c:manualLayout>
              <c:xMode val="edge"/>
              <c:yMode val="edge"/>
              <c:x val="2.6700071581961408E-2"/>
              <c:y val="0.32081948089822226"/>
            </c:manualLayout>
          </c:layout>
        </c:title>
        <c:numFmt formatCode="0" sourceLinked="0"/>
        <c:tickLblPos val="nextTo"/>
        <c:spPr>
          <a:ln w="6350">
            <a:solidFill>
              <a:schemeClr val="tx1"/>
            </a:solidFill>
          </a:ln>
        </c:spPr>
        <c:crossAx val="84115456"/>
        <c:crosses val="autoZero"/>
        <c:crossBetween val="between"/>
        <c:majorUnit val="9"/>
      </c:valAx>
      <c:spPr>
        <a:ln>
          <a:solidFill>
            <a:schemeClr val="tx1"/>
          </a:solidFill>
        </a:ln>
      </c:spPr>
    </c:plotArea>
    <c:legend>
      <c:legendPos val="b"/>
      <c:layout>
        <c:manualLayout>
          <c:xMode val="edge"/>
          <c:yMode val="edge"/>
          <c:x val="0.71648195713503704"/>
          <c:y val="7.3690215806357512E-2"/>
          <c:w val="0.23411832895887988"/>
          <c:h val="9.2976450860309146E-2"/>
        </c:manualLayout>
      </c:layout>
    </c:legend>
    <c:plotVisOnly val="1"/>
    <c:dispBlanksAs val="gap"/>
  </c:chart>
  <c:spPr>
    <a:ln>
      <a:solidFill>
        <a:srgbClr val="FFFFFF"/>
      </a:solidFill>
    </a:ln>
  </c:sp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18"/>
  <c:chart>
    <c:plotArea>
      <c:layout>
        <c:manualLayout>
          <c:layoutTarget val="inner"/>
          <c:xMode val="edge"/>
          <c:yMode val="edge"/>
          <c:x val="0.13208114610673721"/>
          <c:y val="6.0185185185185147E-2"/>
          <c:w val="0.83180774278215197"/>
          <c:h val="0.71399934383202102"/>
        </c:manualLayout>
      </c:layout>
      <c:barChart>
        <c:barDir val="col"/>
        <c:grouping val="stacked"/>
        <c:ser>
          <c:idx val="0"/>
          <c:order val="0"/>
          <c:tx>
            <c:strRef>
              <c:f>'Harvest_Plants (g.m2)'!$J$296</c:f>
              <c:strCache>
                <c:ptCount val="1"/>
                <c:pt idx="0">
                  <c:v>roots</c:v>
                </c:pt>
              </c:strCache>
            </c:strRef>
          </c:tx>
          <c:spPr>
            <a:ln>
              <a:solidFill>
                <a:schemeClr val="accent1"/>
              </a:solidFill>
            </a:ln>
          </c:spPr>
          <c:errBars>
            <c:errBarType val="both"/>
            <c:errValType val="cust"/>
            <c:plus>
              <c:numRef>
                <c:f>'Harvest_Plants (g.m2)'!$J$306:$J$311</c:f>
                <c:numCache>
                  <c:formatCode>General</c:formatCode>
                  <c:ptCount val="6"/>
                  <c:pt idx="0">
                    <c:v>0.22035526530170488</c:v>
                  </c:pt>
                  <c:pt idx="1">
                    <c:v>0.45650385326307802</c:v>
                  </c:pt>
                  <c:pt idx="2">
                    <c:v>0.25638929313176667</c:v>
                  </c:pt>
                  <c:pt idx="3">
                    <c:v>0.3635833950246814</c:v>
                  </c:pt>
                  <c:pt idx="4">
                    <c:v>0.32309675200418031</c:v>
                  </c:pt>
                  <c:pt idx="5">
                    <c:v>0.31038395824432985</c:v>
                  </c:pt>
                </c:numCache>
              </c:numRef>
            </c:plus>
            <c:minus>
              <c:numRef>
                <c:f>'Harvest_Plants (g.m2)'!$J$306:$J$311</c:f>
                <c:numCache>
                  <c:formatCode>General</c:formatCode>
                  <c:ptCount val="6"/>
                  <c:pt idx="0">
                    <c:v>0.22035526530170488</c:v>
                  </c:pt>
                  <c:pt idx="1">
                    <c:v>0.45650385326307802</c:v>
                  </c:pt>
                  <c:pt idx="2">
                    <c:v>0.25638929313176667</c:v>
                  </c:pt>
                  <c:pt idx="3">
                    <c:v>0.3635833950246814</c:v>
                  </c:pt>
                  <c:pt idx="4">
                    <c:v>0.32309675200418031</c:v>
                  </c:pt>
                  <c:pt idx="5">
                    <c:v>0.31038395824432985</c:v>
                  </c:pt>
                </c:numCache>
              </c:numRef>
            </c:minus>
          </c:errBars>
          <c:cat>
            <c:strRef>
              <c:f>'Harvest_Plants (g.m2)'!$F$297:$G$302</c:f>
              <c:strCache>
                <c:ptCount val="6"/>
                <c:pt idx="0">
                  <c:v>A.100.10</c:v>
                </c:pt>
                <c:pt idx="1">
                  <c:v>A.100.20</c:v>
                </c:pt>
                <c:pt idx="2">
                  <c:v>A.50.10</c:v>
                </c:pt>
                <c:pt idx="3">
                  <c:v>NA.100.10</c:v>
                </c:pt>
                <c:pt idx="4">
                  <c:v>NA.100.20</c:v>
                </c:pt>
                <c:pt idx="5">
                  <c:v>NA.50.10</c:v>
                </c:pt>
              </c:strCache>
            </c:strRef>
          </c:cat>
          <c:val>
            <c:numRef>
              <c:f>'Harvest_Plants (g.m2)'!$J$297:$J$302</c:f>
              <c:numCache>
                <c:formatCode>0.0</c:formatCode>
                <c:ptCount val="6"/>
                <c:pt idx="0">
                  <c:v>1.2873121087677384</c:v>
                </c:pt>
                <c:pt idx="1">
                  <c:v>2.4221332441507482</c:v>
                </c:pt>
                <c:pt idx="2">
                  <c:v>1.5265445027417841</c:v>
                </c:pt>
                <c:pt idx="3">
                  <c:v>1.8009636713717871</c:v>
                </c:pt>
                <c:pt idx="4">
                  <c:v>1.5844700381530401</c:v>
                </c:pt>
                <c:pt idx="5">
                  <c:v>1.3277148950131203</c:v>
                </c:pt>
              </c:numCache>
            </c:numRef>
          </c:val>
        </c:ser>
        <c:ser>
          <c:idx val="1"/>
          <c:order val="1"/>
          <c:tx>
            <c:strRef>
              <c:f>'Harvest_Plants (g.m2)'!$K$296</c:f>
              <c:strCache>
                <c:ptCount val="1"/>
                <c:pt idx="0">
                  <c:v>shoots</c:v>
                </c:pt>
              </c:strCache>
            </c:strRef>
          </c:tx>
          <c:spPr>
            <a:ln>
              <a:solidFill>
                <a:schemeClr val="accent2"/>
              </a:solidFill>
            </a:ln>
          </c:spPr>
          <c:errBars>
            <c:errBarType val="both"/>
            <c:errValType val="cust"/>
            <c:plus>
              <c:numRef>
                <c:f>'Harvest_Plants (g.m2)'!$K$306:$K$311</c:f>
                <c:numCache>
                  <c:formatCode>General</c:formatCode>
                  <c:ptCount val="6"/>
                  <c:pt idx="0">
                    <c:v>0.130765921193784</c:v>
                  </c:pt>
                  <c:pt idx="1">
                    <c:v>0.73234595131310021</c:v>
                  </c:pt>
                  <c:pt idx="2">
                    <c:v>0.57670265228347406</c:v>
                  </c:pt>
                  <c:pt idx="3">
                    <c:v>0.259289036372709</c:v>
                  </c:pt>
                  <c:pt idx="4">
                    <c:v>0.53152316257712151</c:v>
                  </c:pt>
                  <c:pt idx="5">
                    <c:v>0.38419485026784328</c:v>
                  </c:pt>
                </c:numCache>
              </c:numRef>
            </c:plus>
            <c:minus>
              <c:numRef>
                <c:f>'Harvest_Plants (g.m2)'!$K$306:$K$311</c:f>
                <c:numCache>
                  <c:formatCode>General</c:formatCode>
                  <c:ptCount val="6"/>
                  <c:pt idx="0">
                    <c:v>0.130765921193784</c:v>
                  </c:pt>
                  <c:pt idx="1">
                    <c:v>0.73234595131310021</c:v>
                  </c:pt>
                  <c:pt idx="2">
                    <c:v>0.57670265228347406</c:v>
                  </c:pt>
                  <c:pt idx="3">
                    <c:v>0.259289036372709</c:v>
                  </c:pt>
                  <c:pt idx="4">
                    <c:v>0.53152316257712151</c:v>
                  </c:pt>
                  <c:pt idx="5">
                    <c:v>0.38419485026784328</c:v>
                  </c:pt>
                </c:numCache>
              </c:numRef>
            </c:minus>
          </c:errBars>
          <c:cat>
            <c:strRef>
              <c:f>'Harvest_Plants (g.m2)'!$F$297:$G$302</c:f>
              <c:strCache>
                <c:ptCount val="6"/>
                <c:pt idx="0">
                  <c:v>A.100.10</c:v>
                </c:pt>
                <c:pt idx="1">
                  <c:v>A.100.20</c:v>
                </c:pt>
                <c:pt idx="2">
                  <c:v>A.50.10</c:v>
                </c:pt>
                <c:pt idx="3">
                  <c:v>NA.100.10</c:v>
                </c:pt>
                <c:pt idx="4">
                  <c:v>NA.100.20</c:v>
                </c:pt>
                <c:pt idx="5">
                  <c:v>NA.50.10</c:v>
                </c:pt>
              </c:strCache>
            </c:strRef>
          </c:cat>
          <c:val>
            <c:numRef>
              <c:f>'Harvest_Plants (g.m2)'!$K$297:$K$302</c:f>
              <c:numCache>
                <c:formatCode>0.0</c:formatCode>
                <c:ptCount val="6"/>
                <c:pt idx="0">
                  <c:v>1.73850608117883</c:v>
                </c:pt>
                <c:pt idx="1">
                  <c:v>3.8240608165244101</c:v>
                </c:pt>
                <c:pt idx="2">
                  <c:v>2.7384397216711154</c:v>
                </c:pt>
                <c:pt idx="3">
                  <c:v>2.6443609021477359</c:v>
                </c:pt>
                <c:pt idx="4">
                  <c:v>3.1872544213838387</c:v>
                </c:pt>
                <c:pt idx="5">
                  <c:v>2.7126623987044267</c:v>
                </c:pt>
              </c:numCache>
            </c:numRef>
          </c:val>
        </c:ser>
        <c:overlap val="100"/>
        <c:axId val="47049344"/>
        <c:axId val="84146432"/>
      </c:barChart>
      <c:catAx>
        <c:axId val="47049344"/>
        <c:scaling>
          <c:orientation val="minMax"/>
        </c:scaling>
        <c:axPos val="b"/>
        <c:tickLblPos val="nextTo"/>
        <c:spPr>
          <a:ln>
            <a:solidFill>
              <a:srgbClr val="000000"/>
            </a:solidFill>
          </a:ln>
        </c:spPr>
        <c:crossAx val="84146432"/>
        <c:crosses val="autoZero"/>
        <c:auto val="1"/>
        <c:lblAlgn val="ctr"/>
        <c:lblOffset val="100"/>
      </c:catAx>
      <c:valAx>
        <c:axId val="84146432"/>
        <c:scaling>
          <c:orientation val="minMax"/>
        </c:scaling>
        <c:axPos val="l"/>
        <c:majorGridlines>
          <c:spPr>
            <a:ln>
              <a:prstDash val="dash"/>
            </a:ln>
          </c:spPr>
        </c:majorGridlines>
        <c:title>
          <c:tx>
            <c:rich>
              <a:bodyPr rot="-5400000" vert="horz"/>
              <a:lstStyle/>
              <a:p>
                <a:pPr>
                  <a:defRPr/>
                </a:pPr>
                <a:r>
                  <a:rPr lang="en-US"/>
                  <a:t>P</a:t>
                </a:r>
                <a:r>
                  <a:rPr lang="en-US" baseline="0"/>
                  <a:t> (g/m</a:t>
                </a:r>
                <a:r>
                  <a:rPr lang="en-US" baseline="30000"/>
                  <a:t>2</a:t>
                </a:r>
                <a:r>
                  <a:rPr lang="en-US" baseline="0"/>
                  <a:t>)</a:t>
                </a:r>
                <a:endParaRPr lang="en-US"/>
              </a:p>
            </c:rich>
          </c:tx>
          <c:layout>
            <c:manualLayout>
              <c:xMode val="edge"/>
              <c:yMode val="edge"/>
              <c:x val="2.3395614912776808E-2"/>
              <c:y val="0.30985783027121638"/>
            </c:manualLayout>
          </c:layout>
        </c:title>
        <c:numFmt formatCode="0.0" sourceLinked="0"/>
        <c:tickLblPos val="nextTo"/>
        <c:spPr>
          <a:ln w="6350">
            <a:solidFill>
              <a:schemeClr val="tx1"/>
            </a:solidFill>
          </a:ln>
        </c:spPr>
        <c:crossAx val="47049344"/>
        <c:crosses val="autoZero"/>
        <c:crossBetween val="between"/>
        <c:majorUnit val="2"/>
      </c:valAx>
      <c:spPr>
        <a:ln>
          <a:solidFill>
            <a:schemeClr val="tx1"/>
          </a:solidFill>
        </a:ln>
      </c:spPr>
    </c:plotArea>
    <c:legend>
      <c:legendPos val="b"/>
      <c:layout>
        <c:manualLayout>
          <c:xMode val="edge"/>
          <c:yMode val="edge"/>
          <c:x val="0.71906708139383102"/>
          <c:y val="7.8319845435987204E-2"/>
          <c:w val="0.23411832895887988"/>
          <c:h val="9.2976450860309146E-2"/>
        </c:manualLayout>
      </c:layout>
    </c:legend>
    <c:plotVisOnly val="1"/>
    <c:dispBlanksAs val="gap"/>
  </c:chart>
  <c:spPr>
    <a:ln>
      <a:solidFill>
        <a:srgbClr val="FFFFFF"/>
      </a:solidFill>
    </a:ln>
  </c:spPr>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18"/>
  <c:chart>
    <c:plotArea>
      <c:layout>
        <c:manualLayout>
          <c:layoutTarget val="inner"/>
          <c:xMode val="edge"/>
          <c:yMode val="edge"/>
          <c:x val="0.17149921924316441"/>
          <c:y val="4.8436529142492434E-2"/>
          <c:w val="0.82703797025371861"/>
          <c:h val="0.7646525955088973"/>
        </c:manualLayout>
      </c:layout>
      <c:barChart>
        <c:barDir val="col"/>
        <c:grouping val="clustered"/>
        <c:ser>
          <c:idx val="0"/>
          <c:order val="0"/>
          <c:tx>
            <c:strRef>
              <c:f>'% N and P'!$B$2</c:f>
              <c:strCache>
                <c:ptCount val="1"/>
                <c:pt idx="0">
                  <c:v>Agrostis</c:v>
                </c:pt>
              </c:strCache>
            </c:strRef>
          </c:tx>
          <c:spPr>
            <a:ln>
              <a:solidFill>
                <a:srgbClr val="000000"/>
              </a:solidFill>
            </a:ln>
          </c:spPr>
          <c:errBars>
            <c:errBarType val="both"/>
            <c:errValType val="cust"/>
            <c:plus>
              <c:numRef>
                <c:f>'% N and P'!$S$8:$W$8</c:f>
                <c:numCache>
                  <c:formatCode>General</c:formatCode>
                  <c:ptCount val="5"/>
                  <c:pt idx="0">
                    <c:v>1.5869410542437647E-2</c:v>
                  </c:pt>
                  <c:pt idx="1">
                    <c:v>5.2927115602659079E-2</c:v>
                  </c:pt>
                  <c:pt idx="2">
                    <c:v>0.11261950200469698</c:v>
                  </c:pt>
                  <c:pt idx="3">
                    <c:v>4.8641330394304079E-2</c:v>
                  </c:pt>
                  <c:pt idx="4">
                    <c:v>0.288135738257564</c:v>
                  </c:pt>
                </c:numCache>
              </c:numRef>
            </c:plus>
            <c:minus>
              <c:numRef>
                <c:f>'% N and P'!$S$8:$W$8</c:f>
                <c:numCache>
                  <c:formatCode>General</c:formatCode>
                  <c:ptCount val="5"/>
                  <c:pt idx="0">
                    <c:v>1.5869410542437647E-2</c:v>
                  </c:pt>
                  <c:pt idx="1">
                    <c:v>5.2927115602659079E-2</c:v>
                  </c:pt>
                  <c:pt idx="2">
                    <c:v>0.11261950200469698</c:v>
                  </c:pt>
                  <c:pt idx="3">
                    <c:v>4.8641330394304079E-2</c:v>
                  </c:pt>
                  <c:pt idx="4">
                    <c:v>0.288135738257564</c:v>
                  </c:pt>
                </c:numCache>
              </c:numRef>
            </c:minus>
          </c:errBars>
          <c:cat>
            <c:numRef>
              <c:f>'% N and P'!$S$1:$W$1</c:f>
              <c:numCache>
                <c:formatCode>General</c:formatCode>
                <c:ptCount val="5"/>
                <c:pt idx="0">
                  <c:v>0</c:v>
                </c:pt>
                <c:pt idx="1">
                  <c:v>1</c:v>
                </c:pt>
                <c:pt idx="2">
                  <c:v>2</c:v>
                </c:pt>
                <c:pt idx="3">
                  <c:v>3</c:v>
                </c:pt>
                <c:pt idx="4">
                  <c:v>4</c:v>
                </c:pt>
              </c:numCache>
            </c:numRef>
          </c:cat>
          <c:val>
            <c:numRef>
              <c:f>'% N and P'!$S$2:$W$2</c:f>
              <c:numCache>
                <c:formatCode>0.00</c:formatCode>
                <c:ptCount val="5"/>
                <c:pt idx="0">
                  <c:v>0.75080891384776605</c:v>
                </c:pt>
                <c:pt idx="1">
                  <c:v>0.87282755584029703</c:v>
                </c:pt>
                <c:pt idx="2">
                  <c:v>3.321170921855733</c:v>
                </c:pt>
                <c:pt idx="3">
                  <c:v>3.3288121770109269</c:v>
                </c:pt>
                <c:pt idx="4">
                  <c:v>6.2822307357577714</c:v>
                </c:pt>
              </c:numCache>
            </c:numRef>
          </c:val>
        </c:ser>
        <c:ser>
          <c:idx val="1"/>
          <c:order val="1"/>
          <c:tx>
            <c:strRef>
              <c:f>'% N and P'!$B$3</c:f>
              <c:strCache>
                <c:ptCount val="1"/>
                <c:pt idx="0">
                  <c:v>Canna</c:v>
                </c:pt>
              </c:strCache>
            </c:strRef>
          </c:tx>
          <c:spPr>
            <a:ln>
              <a:solidFill>
                <a:srgbClr val="000000"/>
              </a:solidFill>
            </a:ln>
          </c:spPr>
          <c:errBars>
            <c:errBarType val="both"/>
            <c:errValType val="cust"/>
            <c:plus>
              <c:numRef>
                <c:f>'% N and P'!$S$9:$W$9</c:f>
                <c:numCache>
                  <c:formatCode>General</c:formatCode>
                  <c:ptCount val="5"/>
                  <c:pt idx="0">
                    <c:v>0.15670422970766743</c:v>
                  </c:pt>
                  <c:pt idx="1">
                    <c:v>6.8825712045200771E-2</c:v>
                  </c:pt>
                  <c:pt idx="2">
                    <c:v>0.12425024755017031</c:v>
                  </c:pt>
                  <c:pt idx="3">
                    <c:v>0.28256896022928851</c:v>
                  </c:pt>
                  <c:pt idx="4">
                    <c:v>0.90227092526977903</c:v>
                  </c:pt>
                </c:numCache>
              </c:numRef>
            </c:plus>
            <c:minus>
              <c:numRef>
                <c:f>'% N and P'!$S$9:$W$9</c:f>
                <c:numCache>
                  <c:formatCode>General</c:formatCode>
                  <c:ptCount val="5"/>
                  <c:pt idx="0">
                    <c:v>0.15670422970766743</c:v>
                  </c:pt>
                  <c:pt idx="1">
                    <c:v>6.8825712045200771E-2</c:v>
                  </c:pt>
                  <c:pt idx="2">
                    <c:v>0.12425024755017031</c:v>
                  </c:pt>
                  <c:pt idx="3">
                    <c:v>0.28256896022928851</c:v>
                  </c:pt>
                  <c:pt idx="4">
                    <c:v>0.90227092526977903</c:v>
                  </c:pt>
                </c:numCache>
              </c:numRef>
            </c:minus>
          </c:errBars>
          <c:cat>
            <c:numRef>
              <c:f>'% N and P'!$S$1:$W$1</c:f>
              <c:numCache>
                <c:formatCode>General</c:formatCode>
                <c:ptCount val="5"/>
                <c:pt idx="0">
                  <c:v>0</c:v>
                </c:pt>
                <c:pt idx="1">
                  <c:v>1</c:v>
                </c:pt>
                <c:pt idx="2">
                  <c:v>2</c:v>
                </c:pt>
                <c:pt idx="3">
                  <c:v>3</c:v>
                </c:pt>
                <c:pt idx="4">
                  <c:v>4</c:v>
                </c:pt>
              </c:numCache>
            </c:numRef>
          </c:cat>
          <c:val>
            <c:numRef>
              <c:f>'% N and P'!$S$3:$W$3</c:f>
              <c:numCache>
                <c:formatCode>0.00</c:formatCode>
                <c:ptCount val="5"/>
                <c:pt idx="0">
                  <c:v>1.0329347433386218</c:v>
                </c:pt>
                <c:pt idx="1">
                  <c:v>0.97866034129059065</c:v>
                </c:pt>
                <c:pt idx="2">
                  <c:v>2.203799281248259</c:v>
                </c:pt>
                <c:pt idx="3">
                  <c:v>3.5794102138937238</c:v>
                </c:pt>
                <c:pt idx="4">
                  <c:v>7.3074573232479745</c:v>
                </c:pt>
              </c:numCache>
            </c:numRef>
          </c:val>
        </c:ser>
        <c:ser>
          <c:idx val="2"/>
          <c:order val="2"/>
          <c:tx>
            <c:strRef>
              <c:f>'% N and P'!$B$4</c:f>
              <c:strCache>
                <c:ptCount val="1"/>
                <c:pt idx="0">
                  <c:v>Juncus</c:v>
                </c:pt>
              </c:strCache>
            </c:strRef>
          </c:tx>
          <c:spPr>
            <a:ln>
              <a:solidFill>
                <a:srgbClr val="000000"/>
              </a:solidFill>
            </a:ln>
          </c:spPr>
          <c:errBars>
            <c:errBarType val="both"/>
            <c:errValType val="cust"/>
            <c:plus>
              <c:numRef>
                <c:f>'% N and P'!$S$10:$W$10</c:f>
                <c:numCache>
                  <c:formatCode>General</c:formatCode>
                  <c:ptCount val="5"/>
                  <c:pt idx="0">
                    <c:v>4.4020597424190434E-2</c:v>
                  </c:pt>
                  <c:pt idx="1">
                    <c:v>2.8030026130080783E-2</c:v>
                  </c:pt>
                  <c:pt idx="2">
                    <c:v>3.6681117967008833E-2</c:v>
                  </c:pt>
                  <c:pt idx="3">
                    <c:v>0.12670710566409404</c:v>
                  </c:pt>
                  <c:pt idx="4">
                    <c:v>0.40328957101502338</c:v>
                  </c:pt>
                </c:numCache>
              </c:numRef>
            </c:plus>
            <c:minus>
              <c:numRef>
                <c:f>'% N and P'!$S$10:$W$10</c:f>
                <c:numCache>
                  <c:formatCode>General</c:formatCode>
                  <c:ptCount val="5"/>
                  <c:pt idx="0">
                    <c:v>4.4020597424190434E-2</c:v>
                  </c:pt>
                  <c:pt idx="1">
                    <c:v>2.8030026130080783E-2</c:v>
                  </c:pt>
                  <c:pt idx="2">
                    <c:v>3.6681117967008833E-2</c:v>
                  </c:pt>
                  <c:pt idx="3">
                    <c:v>0.12670710566409404</c:v>
                  </c:pt>
                  <c:pt idx="4">
                    <c:v>0.40328957101502338</c:v>
                  </c:pt>
                </c:numCache>
              </c:numRef>
            </c:minus>
          </c:errBars>
          <c:cat>
            <c:numRef>
              <c:f>'% N and P'!$S$1:$W$1</c:f>
              <c:numCache>
                <c:formatCode>General</c:formatCode>
                <c:ptCount val="5"/>
                <c:pt idx="0">
                  <c:v>0</c:v>
                </c:pt>
                <c:pt idx="1">
                  <c:v>1</c:v>
                </c:pt>
                <c:pt idx="2">
                  <c:v>2</c:v>
                </c:pt>
                <c:pt idx="3">
                  <c:v>3</c:v>
                </c:pt>
                <c:pt idx="4">
                  <c:v>4</c:v>
                </c:pt>
              </c:numCache>
            </c:numRef>
          </c:cat>
          <c:val>
            <c:numRef>
              <c:f>'% N and P'!$S$4:$W$4</c:f>
              <c:numCache>
                <c:formatCode>0.00</c:formatCode>
                <c:ptCount val="5"/>
                <c:pt idx="0">
                  <c:v>0.48462039921765193</c:v>
                </c:pt>
                <c:pt idx="1">
                  <c:v>0.93197075861744305</c:v>
                </c:pt>
                <c:pt idx="2">
                  <c:v>1.811679368439755</c:v>
                </c:pt>
                <c:pt idx="3">
                  <c:v>2.7800186893776582</c:v>
                </c:pt>
                <c:pt idx="4">
                  <c:v>3.9698146284795648</c:v>
                </c:pt>
              </c:numCache>
            </c:numRef>
          </c:val>
        </c:ser>
        <c:axId val="84508672"/>
        <c:axId val="84510592"/>
      </c:barChart>
      <c:catAx>
        <c:axId val="84508672"/>
        <c:scaling>
          <c:orientation val="minMax"/>
        </c:scaling>
        <c:axPos val="b"/>
        <c:title>
          <c:tx>
            <c:rich>
              <a:bodyPr/>
              <a:lstStyle/>
              <a:p>
                <a:pPr>
                  <a:defRPr/>
                </a:pPr>
                <a:r>
                  <a:rPr lang="en-US"/>
                  <a:t>Month</a:t>
                </a:r>
              </a:p>
            </c:rich>
          </c:tx>
          <c:layout/>
        </c:title>
        <c:numFmt formatCode="General" sourceLinked="1"/>
        <c:tickLblPos val="nextTo"/>
        <c:spPr>
          <a:ln>
            <a:solidFill>
              <a:srgbClr val="000000"/>
            </a:solidFill>
          </a:ln>
        </c:spPr>
        <c:crossAx val="84510592"/>
        <c:crosses val="autoZero"/>
        <c:auto val="1"/>
        <c:lblAlgn val="ctr"/>
        <c:lblOffset val="100"/>
      </c:catAx>
      <c:valAx>
        <c:axId val="84510592"/>
        <c:scaling>
          <c:orientation val="minMax"/>
        </c:scaling>
        <c:axPos val="l"/>
        <c:majorGridlines>
          <c:spPr>
            <a:ln>
              <a:prstDash val="dash"/>
            </a:ln>
          </c:spPr>
        </c:majorGridlines>
        <c:title>
          <c:tx>
            <c:rich>
              <a:bodyPr rot="-5400000" vert="horz"/>
              <a:lstStyle/>
              <a:p>
                <a:pPr>
                  <a:defRPr/>
                </a:pPr>
                <a:r>
                  <a:rPr lang="en-US"/>
                  <a:t>N fixed (g/m</a:t>
                </a:r>
                <a:r>
                  <a:rPr lang="en-US" sz="1200" b="1" i="0" u="none" strike="noStrike" baseline="30000">
                    <a:effectLst/>
                  </a:rPr>
                  <a:t>2</a:t>
                </a:r>
                <a:r>
                  <a:rPr lang="en-US"/>
                  <a:t>)</a:t>
                </a:r>
              </a:p>
            </c:rich>
          </c:tx>
          <c:layout>
            <c:manualLayout>
              <c:xMode val="edge"/>
              <c:yMode val="edge"/>
              <c:x val="1.4285714285714311E-2"/>
              <c:y val="0.24581510644502852"/>
            </c:manualLayout>
          </c:layout>
        </c:title>
        <c:numFmt formatCode="0.0" sourceLinked="0"/>
        <c:tickLblPos val="nextTo"/>
        <c:spPr>
          <a:ln>
            <a:solidFill>
              <a:srgbClr val="000000"/>
            </a:solidFill>
          </a:ln>
        </c:spPr>
        <c:crossAx val="84508672"/>
        <c:crosses val="autoZero"/>
        <c:crossBetween val="between"/>
        <c:majorUnit val="2"/>
      </c:valAx>
      <c:spPr>
        <a:ln>
          <a:solidFill>
            <a:schemeClr val="tx1"/>
          </a:solidFill>
        </a:ln>
      </c:spPr>
    </c:plotArea>
    <c:legend>
      <c:legendPos val="b"/>
      <c:layout>
        <c:manualLayout>
          <c:xMode val="edge"/>
          <c:yMode val="edge"/>
          <c:x val="0.24956011827635471"/>
          <c:y val="9.6403813431515439E-2"/>
          <c:w val="0.39764479440070066"/>
          <c:h val="9.2014071157771965E-2"/>
        </c:manualLayout>
      </c:layout>
    </c:legend>
    <c:plotVisOnly val="1"/>
    <c:dispBlanksAs val="gap"/>
  </c:chart>
  <c:spPr>
    <a:ln>
      <a:solidFill>
        <a:srgbClr val="FFFFFF"/>
      </a:solidFill>
    </a:ln>
  </c:spPr>
  <c:txPr>
    <a:bodyPr/>
    <a:lstStyle/>
    <a:p>
      <a:pPr>
        <a:defRPr sz="1200">
          <a:latin typeface="Helvetica"/>
          <a:cs typeface="Helvetica"/>
        </a:defRPr>
      </a:pPr>
      <a:endParaRPr lang="en-US"/>
    </a:p>
  </c:txPr>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18"/>
  <c:chart>
    <c:plotArea>
      <c:layout>
        <c:manualLayout>
          <c:layoutTarget val="inner"/>
          <c:xMode val="edge"/>
          <c:yMode val="edge"/>
          <c:x val="0.14407314085739376"/>
          <c:y val="6.0185185185185147E-2"/>
          <c:w val="0.82703797025371861"/>
          <c:h val="0.73224518810148764"/>
        </c:manualLayout>
      </c:layout>
      <c:barChart>
        <c:barDir val="col"/>
        <c:grouping val="clustered"/>
        <c:ser>
          <c:idx val="0"/>
          <c:order val="0"/>
          <c:tx>
            <c:strRef>
              <c:f>'% N and P'!$B$5</c:f>
              <c:strCache>
                <c:ptCount val="1"/>
                <c:pt idx="0">
                  <c:v>Agrostis</c:v>
                </c:pt>
              </c:strCache>
            </c:strRef>
          </c:tx>
          <c:spPr>
            <a:ln>
              <a:solidFill>
                <a:srgbClr val="000000"/>
              </a:solidFill>
            </a:ln>
          </c:spPr>
          <c:errBars>
            <c:errBarType val="both"/>
            <c:errValType val="cust"/>
            <c:plus>
              <c:numRef>
                <c:f>'% N and P'!$S$11:$W$11</c:f>
                <c:numCache>
                  <c:formatCode>General</c:formatCode>
                  <c:ptCount val="5"/>
                  <c:pt idx="0">
                    <c:v>7.5524291337326389E-3</c:v>
                  </c:pt>
                  <c:pt idx="1">
                    <c:v>6.2649992501042414E-3</c:v>
                  </c:pt>
                  <c:pt idx="2">
                    <c:v>9.848417008061645E-3</c:v>
                  </c:pt>
                  <c:pt idx="3">
                    <c:v>5.1771874533901524E-3</c:v>
                  </c:pt>
                  <c:pt idx="4">
                    <c:v>2.4449888622380008E-2</c:v>
                  </c:pt>
                </c:numCache>
              </c:numRef>
            </c:plus>
            <c:minus>
              <c:numRef>
                <c:f>'% N and P'!$S$11:$W$11</c:f>
                <c:numCache>
                  <c:formatCode>General</c:formatCode>
                  <c:ptCount val="5"/>
                  <c:pt idx="0">
                    <c:v>7.5524291337326389E-3</c:v>
                  </c:pt>
                  <c:pt idx="1">
                    <c:v>6.2649992501042414E-3</c:v>
                  </c:pt>
                  <c:pt idx="2">
                    <c:v>9.848417008061645E-3</c:v>
                  </c:pt>
                  <c:pt idx="3">
                    <c:v>5.1771874533901524E-3</c:v>
                  </c:pt>
                  <c:pt idx="4">
                    <c:v>2.4449888622380008E-2</c:v>
                  </c:pt>
                </c:numCache>
              </c:numRef>
            </c:minus>
          </c:errBars>
          <c:cat>
            <c:numRef>
              <c:f>'% N and P'!$S$1:$W$1</c:f>
              <c:numCache>
                <c:formatCode>General</c:formatCode>
                <c:ptCount val="5"/>
                <c:pt idx="0">
                  <c:v>0</c:v>
                </c:pt>
                <c:pt idx="1">
                  <c:v>1</c:v>
                </c:pt>
                <c:pt idx="2">
                  <c:v>2</c:v>
                </c:pt>
                <c:pt idx="3">
                  <c:v>3</c:v>
                </c:pt>
                <c:pt idx="4">
                  <c:v>4</c:v>
                </c:pt>
              </c:numCache>
            </c:numRef>
          </c:cat>
          <c:val>
            <c:numRef>
              <c:f>'% N and P'!$S$5:$W$5</c:f>
              <c:numCache>
                <c:formatCode>0.00</c:formatCode>
                <c:ptCount val="5"/>
                <c:pt idx="0">
                  <c:v>0.11296574483581125</c:v>
                </c:pt>
                <c:pt idx="1">
                  <c:v>9.2557669683240876E-2</c:v>
                </c:pt>
                <c:pt idx="2">
                  <c:v>0.35678999309387616</c:v>
                </c:pt>
                <c:pt idx="3">
                  <c:v>0.34994930377592232</c:v>
                </c:pt>
                <c:pt idx="4">
                  <c:v>0.55611070423529696</c:v>
                </c:pt>
              </c:numCache>
            </c:numRef>
          </c:val>
        </c:ser>
        <c:ser>
          <c:idx val="1"/>
          <c:order val="1"/>
          <c:tx>
            <c:strRef>
              <c:f>'% N and P'!$B$6</c:f>
              <c:strCache>
                <c:ptCount val="1"/>
                <c:pt idx="0">
                  <c:v>Canna</c:v>
                </c:pt>
              </c:strCache>
            </c:strRef>
          </c:tx>
          <c:spPr>
            <a:ln>
              <a:solidFill>
                <a:srgbClr val="000000"/>
              </a:solidFill>
            </a:ln>
          </c:spPr>
          <c:errBars>
            <c:errBarType val="both"/>
            <c:errValType val="cust"/>
            <c:plus>
              <c:numRef>
                <c:f>'% N and P'!$S$12:$W$12</c:f>
                <c:numCache>
                  <c:formatCode>General</c:formatCode>
                  <c:ptCount val="5"/>
                  <c:pt idx="0">
                    <c:v>4.0668091561471414E-2</c:v>
                  </c:pt>
                  <c:pt idx="1">
                    <c:v>1.2140987667634101E-2</c:v>
                  </c:pt>
                  <c:pt idx="2">
                    <c:v>2.1841141855101383E-2</c:v>
                  </c:pt>
                  <c:pt idx="3">
                    <c:v>2.9464777754855412E-2</c:v>
                  </c:pt>
                  <c:pt idx="4">
                    <c:v>0.12194177857544412</c:v>
                  </c:pt>
                </c:numCache>
              </c:numRef>
            </c:plus>
            <c:minus>
              <c:numRef>
                <c:f>'% N and P'!$S$12:$W$12</c:f>
                <c:numCache>
                  <c:formatCode>General</c:formatCode>
                  <c:ptCount val="5"/>
                  <c:pt idx="0">
                    <c:v>4.0668091561471414E-2</c:v>
                  </c:pt>
                  <c:pt idx="1">
                    <c:v>1.2140987667634101E-2</c:v>
                  </c:pt>
                  <c:pt idx="2">
                    <c:v>2.1841141855101383E-2</c:v>
                  </c:pt>
                  <c:pt idx="3">
                    <c:v>2.9464777754855412E-2</c:v>
                  </c:pt>
                  <c:pt idx="4">
                    <c:v>0.12194177857544412</c:v>
                  </c:pt>
                </c:numCache>
              </c:numRef>
            </c:minus>
          </c:errBars>
          <c:cat>
            <c:numRef>
              <c:f>'% N and P'!$S$1:$W$1</c:f>
              <c:numCache>
                <c:formatCode>General</c:formatCode>
                <c:ptCount val="5"/>
                <c:pt idx="0">
                  <c:v>0</c:v>
                </c:pt>
                <c:pt idx="1">
                  <c:v>1</c:v>
                </c:pt>
                <c:pt idx="2">
                  <c:v>2</c:v>
                </c:pt>
                <c:pt idx="3">
                  <c:v>3</c:v>
                </c:pt>
                <c:pt idx="4">
                  <c:v>4</c:v>
                </c:pt>
              </c:numCache>
            </c:numRef>
          </c:cat>
          <c:val>
            <c:numRef>
              <c:f>'% N and P'!$S$6:$W$6</c:f>
              <c:numCache>
                <c:formatCode>0.00</c:formatCode>
                <c:ptCount val="5"/>
                <c:pt idx="0">
                  <c:v>0.25081705256003073</c:v>
                </c:pt>
                <c:pt idx="1">
                  <c:v>0.13976152807629721</c:v>
                </c:pt>
                <c:pt idx="2">
                  <c:v>0.27756088498288251</c:v>
                </c:pt>
                <c:pt idx="3">
                  <c:v>0.3488161032070537</c:v>
                </c:pt>
                <c:pt idx="4">
                  <c:v>0.58070025958724658</c:v>
                </c:pt>
              </c:numCache>
            </c:numRef>
          </c:val>
        </c:ser>
        <c:ser>
          <c:idx val="2"/>
          <c:order val="2"/>
          <c:tx>
            <c:strRef>
              <c:f>'% N and P'!$B$7</c:f>
              <c:strCache>
                <c:ptCount val="1"/>
                <c:pt idx="0">
                  <c:v>Juncus</c:v>
                </c:pt>
              </c:strCache>
            </c:strRef>
          </c:tx>
          <c:spPr>
            <a:ln>
              <a:solidFill>
                <a:srgbClr val="000000"/>
              </a:solidFill>
            </a:ln>
          </c:spPr>
          <c:errBars>
            <c:errBarType val="both"/>
            <c:errValType val="cust"/>
            <c:plus>
              <c:numRef>
                <c:f>'% N and P'!$S$13:$W$13</c:f>
                <c:numCache>
                  <c:formatCode>General</c:formatCode>
                  <c:ptCount val="5"/>
                  <c:pt idx="0">
                    <c:v>5.914853725121706E-3</c:v>
                  </c:pt>
                  <c:pt idx="1">
                    <c:v>5.9395675292394133E-3</c:v>
                  </c:pt>
                  <c:pt idx="2">
                    <c:v>7.3030888553257817E-3</c:v>
                  </c:pt>
                  <c:pt idx="3">
                    <c:v>8.1274405859436231E-3</c:v>
                  </c:pt>
                  <c:pt idx="4">
                    <c:v>3.1774253200626511E-2</c:v>
                  </c:pt>
                </c:numCache>
              </c:numRef>
            </c:plus>
            <c:minus>
              <c:numRef>
                <c:f>'% N and P'!$S$13:$W$13</c:f>
                <c:numCache>
                  <c:formatCode>General</c:formatCode>
                  <c:ptCount val="5"/>
                  <c:pt idx="0">
                    <c:v>5.914853725121706E-3</c:v>
                  </c:pt>
                  <c:pt idx="1">
                    <c:v>5.9395675292394133E-3</c:v>
                  </c:pt>
                  <c:pt idx="2">
                    <c:v>7.3030888553257817E-3</c:v>
                  </c:pt>
                  <c:pt idx="3">
                    <c:v>8.1274405859436231E-3</c:v>
                  </c:pt>
                  <c:pt idx="4">
                    <c:v>3.1774253200626511E-2</c:v>
                  </c:pt>
                </c:numCache>
              </c:numRef>
            </c:minus>
          </c:errBars>
          <c:cat>
            <c:numRef>
              <c:f>'% N and P'!$S$1:$W$1</c:f>
              <c:numCache>
                <c:formatCode>General</c:formatCode>
                <c:ptCount val="5"/>
                <c:pt idx="0">
                  <c:v>0</c:v>
                </c:pt>
                <c:pt idx="1">
                  <c:v>1</c:v>
                </c:pt>
                <c:pt idx="2">
                  <c:v>2</c:v>
                </c:pt>
                <c:pt idx="3">
                  <c:v>3</c:v>
                </c:pt>
                <c:pt idx="4">
                  <c:v>4</c:v>
                </c:pt>
              </c:numCache>
            </c:numRef>
          </c:cat>
          <c:val>
            <c:numRef>
              <c:f>'% N and P'!$S$7:$W$7</c:f>
              <c:numCache>
                <c:formatCode>0.00</c:formatCode>
                <c:ptCount val="5"/>
                <c:pt idx="0">
                  <c:v>7.2980060119070794E-2</c:v>
                </c:pt>
                <c:pt idx="1">
                  <c:v>0.10858318880989598</c:v>
                </c:pt>
                <c:pt idx="2">
                  <c:v>0.20002260779984488</c:v>
                </c:pt>
                <c:pt idx="3">
                  <c:v>0.275047437151201</c:v>
                </c:pt>
                <c:pt idx="4">
                  <c:v>0.34034699869168367</c:v>
                </c:pt>
              </c:numCache>
            </c:numRef>
          </c:val>
        </c:ser>
        <c:axId val="84563072"/>
        <c:axId val="84564992"/>
      </c:barChart>
      <c:catAx>
        <c:axId val="84563072"/>
        <c:scaling>
          <c:orientation val="minMax"/>
        </c:scaling>
        <c:axPos val="b"/>
        <c:title>
          <c:tx>
            <c:rich>
              <a:bodyPr/>
              <a:lstStyle/>
              <a:p>
                <a:pPr>
                  <a:defRPr/>
                </a:pPr>
                <a:r>
                  <a:rPr lang="en-US"/>
                  <a:t>Month</a:t>
                </a:r>
              </a:p>
            </c:rich>
          </c:tx>
          <c:layout/>
        </c:title>
        <c:numFmt formatCode="General" sourceLinked="1"/>
        <c:tickLblPos val="nextTo"/>
        <c:spPr>
          <a:ln>
            <a:solidFill>
              <a:srgbClr val="000000"/>
            </a:solidFill>
          </a:ln>
        </c:spPr>
        <c:crossAx val="84564992"/>
        <c:crosses val="autoZero"/>
        <c:auto val="1"/>
        <c:lblAlgn val="ctr"/>
        <c:lblOffset val="100"/>
      </c:catAx>
      <c:valAx>
        <c:axId val="84564992"/>
        <c:scaling>
          <c:orientation val="minMax"/>
        </c:scaling>
        <c:axPos val="l"/>
        <c:majorGridlines>
          <c:spPr>
            <a:ln>
              <a:prstDash val="dash"/>
            </a:ln>
          </c:spPr>
        </c:majorGridlines>
        <c:title>
          <c:tx>
            <c:rich>
              <a:bodyPr rot="-5400000" vert="horz"/>
              <a:lstStyle/>
              <a:p>
                <a:pPr>
                  <a:defRPr/>
                </a:pPr>
                <a:r>
                  <a:rPr lang="en-US"/>
                  <a:t>P fixed (g/m</a:t>
                </a:r>
                <a:r>
                  <a:rPr lang="en-US" baseline="30000"/>
                  <a:t>2</a:t>
                </a:r>
                <a:r>
                  <a:rPr lang="en-US"/>
                  <a:t>)</a:t>
                </a:r>
              </a:p>
            </c:rich>
          </c:tx>
          <c:layout>
            <c:manualLayout>
              <c:xMode val="edge"/>
              <c:yMode val="edge"/>
              <c:x val="1.4285714285714303E-2"/>
              <c:y val="0.24581510644502852"/>
            </c:manualLayout>
          </c:layout>
        </c:title>
        <c:numFmt formatCode="0.00" sourceLinked="1"/>
        <c:tickLblPos val="nextTo"/>
        <c:spPr>
          <a:ln>
            <a:solidFill>
              <a:srgbClr val="000000"/>
            </a:solidFill>
          </a:ln>
        </c:spPr>
        <c:crossAx val="84563072"/>
        <c:crosses val="autoZero"/>
        <c:crossBetween val="between"/>
        <c:majorUnit val="0.2"/>
      </c:valAx>
      <c:spPr>
        <a:ln>
          <a:solidFill>
            <a:schemeClr val="tx1"/>
          </a:solidFill>
        </a:ln>
      </c:spPr>
    </c:plotArea>
    <c:legend>
      <c:legendPos val="b"/>
      <c:layout>
        <c:manualLayout>
          <c:xMode val="edge"/>
          <c:yMode val="edge"/>
          <c:x val="0.1545109361329837"/>
          <c:y val="9.7800743657042846E-2"/>
          <c:w val="0.39764479440070066"/>
          <c:h val="9.2014071157771923E-2"/>
        </c:manualLayout>
      </c:layout>
    </c:legend>
    <c:plotVisOnly val="1"/>
    <c:dispBlanksAs val="gap"/>
  </c:chart>
  <c:spPr>
    <a:ln>
      <a:solidFill>
        <a:srgbClr val="FFFFFF"/>
      </a:solidFill>
    </a:ln>
  </c:spPr>
  <c:txPr>
    <a:bodyPr/>
    <a:lstStyle/>
    <a:p>
      <a:pPr>
        <a:defRPr sz="1200">
          <a:latin typeface="Helvetica"/>
          <a:cs typeface="Helvetica"/>
        </a:defRPr>
      </a:pPr>
      <a:endParaRPr lang="en-US"/>
    </a:p>
  </c:txPr>
  <c:externalData r:id="rId1"/>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0.emf"/></Relationships>
</file>

<file path=ppt/drawings/drawing1.xml><?xml version="1.0" encoding="utf-8"?>
<c:userShapes xmlns:c="http://schemas.openxmlformats.org/drawingml/2006/chart">
  <cdr:relSizeAnchor xmlns:cdr="http://schemas.openxmlformats.org/drawingml/2006/chartDrawing">
    <cdr:from>
      <cdr:x>0.14171</cdr:x>
      <cdr:y>0.06944</cdr:y>
    </cdr:from>
    <cdr:to>
      <cdr:x>0.66979</cdr:x>
      <cdr:y>0.1412</cdr:y>
    </cdr:to>
    <cdr:sp macro="" textlink="">
      <cdr:nvSpPr>
        <cdr:cNvPr id="3" name="TextBox 2"/>
        <cdr:cNvSpPr txBox="1"/>
      </cdr:nvSpPr>
      <cdr:spPr>
        <a:xfrm xmlns:a="http://schemas.openxmlformats.org/drawingml/2006/main">
          <a:off x="673100" y="190500"/>
          <a:ext cx="2508250" cy="196850"/>
        </a:xfrm>
        <a:prstGeom xmlns:a="http://schemas.openxmlformats.org/drawingml/2006/main" prst="rect">
          <a:avLst/>
        </a:prstGeom>
        <a:solidFill xmlns:a="http://schemas.openxmlformats.org/drawingml/2006/main">
          <a:schemeClr val="lt1"/>
        </a:solidFill>
        <a:ln xmlns:a="http://schemas.openxmlformats.org/drawingml/2006/main" w="9525" cmpd="sng">
          <a:solidFill>
            <a:srgbClr val="FFFFFF"/>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b"/>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100"/>
            <a:t>Influent</a:t>
          </a:r>
          <a:r>
            <a:rPr lang="en-US" sz="1100" baseline="0"/>
            <a:t> = 21.0 ± 1.8 mg/L TotN</a:t>
          </a:r>
          <a:endParaRPr lang="en-US" sz="1100"/>
        </a:p>
      </cdr:txBody>
    </cdr:sp>
  </cdr:relSizeAnchor>
</c:userShapes>
</file>

<file path=ppt/drawings/drawing2.xml><?xml version="1.0" encoding="utf-8"?>
<c:userShapes xmlns:c="http://schemas.openxmlformats.org/drawingml/2006/chart">
  <cdr:relSizeAnchor xmlns:cdr="http://schemas.openxmlformats.org/drawingml/2006/chartDrawing">
    <cdr:from>
      <cdr:x>0.14641</cdr:x>
      <cdr:y>0.0787</cdr:y>
    </cdr:from>
    <cdr:to>
      <cdr:x>0.65746</cdr:x>
      <cdr:y>0.15278</cdr:y>
    </cdr:to>
    <cdr:sp macro="" textlink="">
      <cdr:nvSpPr>
        <cdr:cNvPr id="2" name="TextBox 1"/>
        <cdr:cNvSpPr txBox="1"/>
      </cdr:nvSpPr>
      <cdr:spPr>
        <a:xfrm xmlns:a="http://schemas.openxmlformats.org/drawingml/2006/main">
          <a:off x="673100" y="215900"/>
          <a:ext cx="2349500" cy="203200"/>
        </a:xfrm>
        <a:prstGeom xmlns:a="http://schemas.openxmlformats.org/drawingml/2006/main" prst="rect">
          <a:avLst/>
        </a:prstGeom>
        <a:solidFill xmlns:a="http://schemas.openxmlformats.org/drawingml/2006/main">
          <a:schemeClr val="lt1"/>
        </a:solidFill>
        <a:ln xmlns:a="http://schemas.openxmlformats.org/drawingml/2006/main" w="9525" cmpd="sng">
          <a:solidFill>
            <a:srgbClr val="FFFFFF"/>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b"/>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100"/>
            <a:t>Influent</a:t>
          </a:r>
          <a:r>
            <a:rPr lang="en-US" sz="1100" baseline="0"/>
            <a:t> = 4.4 ± 0.3 mg/L TotP</a:t>
          </a:r>
          <a:endParaRPr lang="en-US" sz="1100"/>
        </a:p>
      </cdr:txBody>
    </cdr:sp>
  </cdr:relSizeAnchor>
</c:userShapes>
</file>

<file path=ppt/drawings/drawing3.xml><?xml version="1.0" encoding="utf-8"?>
<c:userShapes xmlns:c="http://schemas.openxmlformats.org/drawingml/2006/chart">
  <cdr:relSizeAnchor xmlns:cdr="http://schemas.openxmlformats.org/drawingml/2006/chartDrawing">
    <cdr:from>
      <cdr:x>0.27848</cdr:x>
      <cdr:y>0.25214</cdr:y>
    </cdr:from>
    <cdr:to>
      <cdr:x>0.73848</cdr:x>
      <cdr:y>0.3401</cdr:y>
    </cdr:to>
    <cdr:sp macro="" textlink="">
      <cdr:nvSpPr>
        <cdr:cNvPr id="2" name="TextBox 1"/>
        <cdr:cNvSpPr txBox="1"/>
      </cdr:nvSpPr>
      <cdr:spPr>
        <a:xfrm xmlns:a="http://schemas.openxmlformats.org/drawingml/2006/main">
          <a:off x="1676400" y="990600"/>
          <a:ext cx="2769108" cy="345573"/>
        </a:xfrm>
        <a:prstGeom xmlns:a="http://schemas.openxmlformats.org/drawingml/2006/main" prst="rect">
          <a:avLst/>
        </a:prstGeom>
        <a:solidFill xmlns:a="http://schemas.openxmlformats.org/drawingml/2006/main">
          <a:schemeClr val="lt1"/>
        </a:solidFill>
        <a:ln xmlns:a="http://schemas.openxmlformats.org/drawingml/2006/main" w="9525" cmpd="sng">
          <a:solidFill>
            <a:srgbClr val="FFFFFF"/>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b"/>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100" dirty="0"/>
            <a:t>Influent: 3.0 ± 1.6 mg/L </a:t>
          </a:r>
          <a:r>
            <a:rPr lang="en-US" sz="1100" dirty="0" err="1"/>
            <a:t>TotN</a:t>
          </a:r>
          <a:endParaRPr lang="en-US" sz="1100" dirty="0"/>
        </a:p>
      </cdr:txBody>
    </cdr:sp>
  </cdr:relSizeAnchor>
</c:userShapes>
</file>

<file path=ppt/drawings/drawing4.xml><?xml version="1.0" encoding="utf-8"?>
<c:userShapes xmlns:c="http://schemas.openxmlformats.org/drawingml/2006/chart">
  <cdr:relSizeAnchor xmlns:cdr="http://schemas.openxmlformats.org/drawingml/2006/chartDrawing">
    <cdr:from>
      <cdr:x>0.16</cdr:x>
      <cdr:y>0.26852</cdr:y>
    </cdr:from>
    <cdr:to>
      <cdr:x>0.62</cdr:x>
      <cdr:y>0.35648</cdr:y>
    </cdr:to>
    <cdr:sp macro="" textlink="">
      <cdr:nvSpPr>
        <cdr:cNvPr id="2" name="TextBox 1"/>
        <cdr:cNvSpPr txBox="1"/>
      </cdr:nvSpPr>
      <cdr:spPr>
        <a:xfrm xmlns:a="http://schemas.openxmlformats.org/drawingml/2006/main">
          <a:off x="914400" y="736600"/>
          <a:ext cx="2628900" cy="241300"/>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b"/>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100"/>
            <a:t>Influent: 0.22 ± 0.1 mg/L TotP</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0693" cy="460534"/>
          </a:xfrm>
          <a:prstGeom prst="rect">
            <a:avLst/>
          </a:prstGeom>
        </p:spPr>
        <p:txBody>
          <a:bodyPr vert="horz" lIns="92199" tIns="46099" rIns="92199" bIns="46099" rtlCol="0"/>
          <a:lstStyle>
            <a:lvl1pPr algn="l">
              <a:defRPr sz="1200"/>
            </a:lvl1pPr>
          </a:lstStyle>
          <a:p>
            <a:endParaRPr lang="en-US"/>
          </a:p>
        </p:txBody>
      </p:sp>
      <p:sp>
        <p:nvSpPr>
          <p:cNvPr id="3" name="Date Placeholder 2"/>
          <p:cNvSpPr>
            <a:spLocks noGrp="1"/>
          </p:cNvSpPr>
          <p:nvPr>
            <p:ph type="dt" sz="quarter" idx="1"/>
          </p:nvPr>
        </p:nvSpPr>
        <p:spPr>
          <a:xfrm>
            <a:off x="3922380" y="0"/>
            <a:ext cx="3000693" cy="460534"/>
          </a:xfrm>
          <a:prstGeom prst="rect">
            <a:avLst/>
          </a:prstGeom>
        </p:spPr>
        <p:txBody>
          <a:bodyPr vert="horz" lIns="92199" tIns="46099" rIns="92199" bIns="46099" rtlCol="0"/>
          <a:lstStyle>
            <a:lvl1pPr algn="r">
              <a:defRPr sz="1200"/>
            </a:lvl1pPr>
          </a:lstStyle>
          <a:p>
            <a:fld id="{204F681B-84DD-4736-8FB8-7C3D75603DDE}" type="datetimeFigureOut">
              <a:rPr lang="en-US" smtClean="0"/>
              <a:pPr/>
              <a:t>2/7/2012</a:t>
            </a:fld>
            <a:endParaRPr lang="en-US"/>
          </a:p>
        </p:txBody>
      </p:sp>
      <p:sp>
        <p:nvSpPr>
          <p:cNvPr id="4" name="Footer Placeholder 3"/>
          <p:cNvSpPr>
            <a:spLocks noGrp="1"/>
          </p:cNvSpPr>
          <p:nvPr>
            <p:ph type="ftr" sz="quarter" idx="2"/>
          </p:nvPr>
        </p:nvSpPr>
        <p:spPr>
          <a:xfrm>
            <a:off x="0" y="8748543"/>
            <a:ext cx="3000693" cy="460534"/>
          </a:xfrm>
          <a:prstGeom prst="rect">
            <a:avLst/>
          </a:prstGeom>
        </p:spPr>
        <p:txBody>
          <a:bodyPr vert="horz" lIns="92199" tIns="46099" rIns="92199" bIns="46099" rtlCol="0" anchor="b"/>
          <a:lstStyle>
            <a:lvl1pPr algn="l">
              <a:defRPr sz="1200"/>
            </a:lvl1pPr>
          </a:lstStyle>
          <a:p>
            <a:endParaRPr lang="en-US"/>
          </a:p>
        </p:txBody>
      </p:sp>
      <p:sp>
        <p:nvSpPr>
          <p:cNvPr id="5" name="Slide Number Placeholder 4"/>
          <p:cNvSpPr>
            <a:spLocks noGrp="1"/>
          </p:cNvSpPr>
          <p:nvPr>
            <p:ph type="sldNum" sz="quarter" idx="3"/>
          </p:nvPr>
        </p:nvSpPr>
        <p:spPr>
          <a:xfrm>
            <a:off x="3922380" y="8748543"/>
            <a:ext cx="3000693" cy="460534"/>
          </a:xfrm>
          <a:prstGeom prst="rect">
            <a:avLst/>
          </a:prstGeom>
        </p:spPr>
        <p:txBody>
          <a:bodyPr vert="horz" lIns="92199" tIns="46099" rIns="92199" bIns="46099" rtlCol="0" anchor="b"/>
          <a:lstStyle>
            <a:lvl1pPr algn="r">
              <a:defRPr sz="1200"/>
            </a:lvl1pPr>
          </a:lstStyle>
          <a:p>
            <a:fld id="{80614245-0D5B-4756-9C83-8DBFC608B0B0}"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0693" cy="460534"/>
          </a:xfrm>
          <a:prstGeom prst="rect">
            <a:avLst/>
          </a:prstGeom>
        </p:spPr>
        <p:txBody>
          <a:bodyPr vert="horz" lIns="92199" tIns="46099" rIns="92199" bIns="46099" rtlCol="0"/>
          <a:lstStyle>
            <a:lvl1pPr algn="l">
              <a:defRPr sz="1200"/>
            </a:lvl1pPr>
          </a:lstStyle>
          <a:p>
            <a:endParaRPr lang="en-US"/>
          </a:p>
        </p:txBody>
      </p:sp>
      <p:sp>
        <p:nvSpPr>
          <p:cNvPr id="3" name="Date Placeholder 2"/>
          <p:cNvSpPr>
            <a:spLocks noGrp="1"/>
          </p:cNvSpPr>
          <p:nvPr>
            <p:ph type="dt" idx="1"/>
          </p:nvPr>
        </p:nvSpPr>
        <p:spPr>
          <a:xfrm>
            <a:off x="3922380" y="0"/>
            <a:ext cx="3000693" cy="460534"/>
          </a:xfrm>
          <a:prstGeom prst="rect">
            <a:avLst/>
          </a:prstGeom>
        </p:spPr>
        <p:txBody>
          <a:bodyPr vert="horz" lIns="92199" tIns="46099" rIns="92199" bIns="46099" rtlCol="0"/>
          <a:lstStyle>
            <a:lvl1pPr algn="r">
              <a:defRPr sz="1200"/>
            </a:lvl1pPr>
          </a:lstStyle>
          <a:p>
            <a:fld id="{03557E63-313C-40F1-B3D2-8159815A98B8}" type="datetimeFigureOut">
              <a:rPr lang="en-US" smtClean="0"/>
              <a:pPr/>
              <a:t>2/7/2012</a:t>
            </a:fld>
            <a:endParaRPr lang="en-US"/>
          </a:p>
        </p:txBody>
      </p:sp>
      <p:sp>
        <p:nvSpPr>
          <p:cNvPr id="4" name="Slide Image Placeholder 3"/>
          <p:cNvSpPr>
            <a:spLocks noGrp="1" noRot="1" noChangeAspect="1"/>
          </p:cNvSpPr>
          <p:nvPr>
            <p:ph type="sldImg" idx="2"/>
          </p:nvPr>
        </p:nvSpPr>
        <p:spPr>
          <a:xfrm>
            <a:off x="2166938" y="690563"/>
            <a:ext cx="2590800" cy="3454400"/>
          </a:xfrm>
          <a:prstGeom prst="rect">
            <a:avLst/>
          </a:prstGeom>
          <a:noFill/>
          <a:ln w="12700">
            <a:solidFill>
              <a:prstClr val="black"/>
            </a:solidFill>
          </a:ln>
        </p:spPr>
        <p:txBody>
          <a:bodyPr vert="horz" lIns="92199" tIns="46099" rIns="92199" bIns="46099" rtlCol="0" anchor="ctr"/>
          <a:lstStyle/>
          <a:p>
            <a:endParaRPr lang="en-US"/>
          </a:p>
        </p:txBody>
      </p:sp>
      <p:sp>
        <p:nvSpPr>
          <p:cNvPr id="5" name="Notes Placeholder 4"/>
          <p:cNvSpPr>
            <a:spLocks noGrp="1"/>
          </p:cNvSpPr>
          <p:nvPr>
            <p:ph type="body" sz="quarter" idx="3"/>
          </p:nvPr>
        </p:nvSpPr>
        <p:spPr>
          <a:xfrm>
            <a:off x="692468" y="4375071"/>
            <a:ext cx="5539740" cy="4144804"/>
          </a:xfrm>
          <a:prstGeom prst="rect">
            <a:avLst/>
          </a:prstGeom>
        </p:spPr>
        <p:txBody>
          <a:bodyPr vert="horz" lIns="92199" tIns="46099" rIns="92199" bIns="4609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48543"/>
            <a:ext cx="3000693" cy="460534"/>
          </a:xfrm>
          <a:prstGeom prst="rect">
            <a:avLst/>
          </a:prstGeom>
        </p:spPr>
        <p:txBody>
          <a:bodyPr vert="horz" lIns="92199" tIns="46099" rIns="92199" bIns="46099" rtlCol="0" anchor="b"/>
          <a:lstStyle>
            <a:lvl1pPr algn="l">
              <a:defRPr sz="1200"/>
            </a:lvl1pPr>
          </a:lstStyle>
          <a:p>
            <a:endParaRPr lang="en-US"/>
          </a:p>
        </p:txBody>
      </p:sp>
      <p:sp>
        <p:nvSpPr>
          <p:cNvPr id="7" name="Slide Number Placeholder 6"/>
          <p:cNvSpPr>
            <a:spLocks noGrp="1"/>
          </p:cNvSpPr>
          <p:nvPr>
            <p:ph type="sldNum" sz="quarter" idx="5"/>
          </p:nvPr>
        </p:nvSpPr>
        <p:spPr>
          <a:xfrm>
            <a:off x="3922380" y="8748543"/>
            <a:ext cx="3000693" cy="460534"/>
          </a:xfrm>
          <a:prstGeom prst="rect">
            <a:avLst/>
          </a:prstGeom>
        </p:spPr>
        <p:txBody>
          <a:bodyPr vert="horz" lIns="92199" tIns="46099" rIns="92199" bIns="46099" rtlCol="0" anchor="b"/>
          <a:lstStyle>
            <a:lvl1pPr algn="r">
              <a:defRPr sz="1200"/>
            </a:lvl1pPr>
          </a:lstStyle>
          <a:p>
            <a:fld id="{E98A0DD9-FE6A-460B-9A67-A4618925FE0D}"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E824725-EDC8-4B26-8975-C58B26E857E4}" type="datetimeFigureOut">
              <a:rPr lang="en-US" smtClean="0"/>
              <a:pPr/>
              <a:t>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785252-B0F5-4580-8BCC-F9CE79B73C5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824725-EDC8-4B26-8975-C58B26E857E4}" type="datetimeFigureOut">
              <a:rPr lang="en-US" smtClean="0"/>
              <a:pPr/>
              <a:t>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785252-B0F5-4580-8BCC-F9CE79B73C5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824725-EDC8-4B26-8975-C58B26E857E4}" type="datetimeFigureOut">
              <a:rPr lang="en-US" smtClean="0"/>
              <a:pPr/>
              <a:t>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785252-B0F5-4580-8BCC-F9CE79B73C5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824725-EDC8-4B26-8975-C58B26E857E4}" type="datetimeFigureOut">
              <a:rPr lang="en-US" smtClean="0"/>
              <a:pPr/>
              <a:t>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785252-B0F5-4580-8BCC-F9CE79B73C5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824725-EDC8-4B26-8975-C58B26E857E4}" type="datetimeFigureOut">
              <a:rPr lang="en-US" smtClean="0"/>
              <a:pPr/>
              <a:t>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785252-B0F5-4580-8BCC-F9CE79B73C5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E824725-EDC8-4B26-8975-C58B26E857E4}" type="datetimeFigureOut">
              <a:rPr lang="en-US" smtClean="0"/>
              <a:pPr/>
              <a:t>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785252-B0F5-4580-8BCC-F9CE79B73C5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E824725-EDC8-4B26-8975-C58B26E857E4}" type="datetimeFigureOut">
              <a:rPr lang="en-US" smtClean="0"/>
              <a:pPr/>
              <a:t>2/7/2012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785252-B0F5-4580-8BCC-F9CE79B73C5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E824725-EDC8-4B26-8975-C58B26E857E4}" type="datetimeFigureOut">
              <a:rPr lang="en-US" smtClean="0"/>
              <a:pPr/>
              <a:t>2/7/2012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785252-B0F5-4580-8BCC-F9CE79B73C5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824725-EDC8-4B26-8975-C58B26E857E4}" type="datetimeFigureOut">
              <a:rPr lang="en-US" smtClean="0"/>
              <a:pPr/>
              <a:t>2/7/2012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785252-B0F5-4580-8BCC-F9CE79B73C5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824725-EDC8-4B26-8975-C58B26E857E4}" type="datetimeFigureOut">
              <a:rPr lang="en-US" smtClean="0"/>
              <a:pPr/>
              <a:t>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785252-B0F5-4580-8BCC-F9CE79B73C5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824725-EDC8-4B26-8975-C58B26E857E4}" type="datetimeFigureOut">
              <a:rPr lang="en-US" smtClean="0"/>
              <a:pPr/>
              <a:t>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785252-B0F5-4580-8BCC-F9CE79B73C5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CE824725-EDC8-4B26-8975-C58B26E857E4}" type="datetimeFigureOut">
              <a:rPr lang="en-US" smtClean="0"/>
              <a:pPr/>
              <a:t>2/7/2012</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5B785252-B0F5-4580-8BCC-F9CE79B73C5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 Id="rId5" Type="http://schemas.openxmlformats.org/officeDocument/2006/relationships/image" Target="../media/image63.jpeg"/><Relationship Id="rId4" Type="http://schemas.openxmlformats.org/officeDocument/2006/relationships/image" Target="../media/image62.jpeg"/></Relationships>
</file>

<file path=ppt/slides/_rels/slide3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package" Target="../embeddings/Word_2007_Document1.docx"/><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3.18.08 024.jpg"/>
          <p:cNvPicPr>
            <a:picLocks noChangeAspect="1"/>
          </p:cNvPicPr>
          <p:nvPr/>
        </p:nvPicPr>
        <p:blipFill>
          <a:blip r:embed="rId2" cstate="print"/>
          <a:stretch>
            <a:fillRect/>
          </a:stretch>
        </p:blipFill>
        <p:spPr>
          <a:xfrm>
            <a:off x="228600" y="4343400"/>
            <a:ext cx="6400799" cy="4267200"/>
          </a:xfrm>
          <a:prstGeom prst="rect">
            <a:avLst/>
          </a:prstGeom>
          <a:ln w="285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3" name="Picture 2" descr="Beemats Logo 1.bmp"/>
          <p:cNvPicPr>
            <a:picLocks noChangeAspect="1"/>
          </p:cNvPicPr>
          <p:nvPr/>
        </p:nvPicPr>
        <p:blipFill>
          <a:blip r:embed="rId3" cstate="print"/>
          <a:stretch>
            <a:fillRect/>
          </a:stretch>
        </p:blipFill>
        <p:spPr>
          <a:xfrm>
            <a:off x="1219200" y="228600"/>
            <a:ext cx="4385409" cy="3048000"/>
          </a:xfrm>
          <a:prstGeom prst="rect">
            <a:avLst/>
          </a:prstGeom>
        </p:spPr>
      </p:pic>
      <p:sp>
        <p:nvSpPr>
          <p:cNvPr id="4" name="TextBox 3"/>
          <p:cNvSpPr txBox="1"/>
          <p:nvPr/>
        </p:nvSpPr>
        <p:spPr>
          <a:xfrm>
            <a:off x="2209800" y="3581400"/>
            <a:ext cx="2590800" cy="461665"/>
          </a:xfrm>
          <a:prstGeom prst="rect">
            <a:avLst/>
          </a:prstGeom>
          <a:noFill/>
        </p:spPr>
        <p:txBody>
          <a:bodyPr wrap="square" rtlCol="0">
            <a:spAutoFit/>
          </a:bodyPr>
          <a:lstStyle/>
          <a:p>
            <a:pPr algn="ctr"/>
            <a:r>
              <a:rPr lang="en-US" sz="2400" dirty="0" smtClean="0">
                <a:latin typeface="Bernard MT Condensed" pitchFamily="18" charset="0"/>
              </a:rPr>
              <a:t>What are Beemats?</a:t>
            </a:r>
            <a:endParaRPr lang="en-US" sz="2400" dirty="0">
              <a:latin typeface="Bernard MT Condensed"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y 2011.JPG"/>
          <p:cNvPicPr>
            <a:picLocks noChangeAspect="1"/>
          </p:cNvPicPr>
          <p:nvPr/>
        </p:nvPicPr>
        <p:blipFill>
          <a:blip r:embed="rId2" cstate="print"/>
          <a:stretch>
            <a:fillRect/>
          </a:stretch>
        </p:blipFill>
        <p:spPr>
          <a:xfrm>
            <a:off x="304800" y="304800"/>
            <a:ext cx="4572000" cy="3048000"/>
          </a:xfrm>
          <a:prstGeom prst="rect">
            <a:avLst/>
          </a:prstGeom>
          <a:ln w="19050">
            <a:solidFill>
              <a:schemeClr val="tx1"/>
            </a:solidFill>
          </a:ln>
        </p:spPr>
      </p:pic>
      <p:sp>
        <p:nvSpPr>
          <p:cNvPr id="3" name="TextBox 2"/>
          <p:cNvSpPr txBox="1"/>
          <p:nvPr/>
        </p:nvSpPr>
        <p:spPr>
          <a:xfrm>
            <a:off x="5334000" y="990600"/>
            <a:ext cx="1066800" cy="954107"/>
          </a:xfrm>
          <a:prstGeom prst="rect">
            <a:avLst/>
          </a:prstGeom>
          <a:noFill/>
        </p:spPr>
        <p:txBody>
          <a:bodyPr wrap="square" rtlCol="0">
            <a:spAutoFit/>
          </a:bodyPr>
          <a:lstStyle/>
          <a:p>
            <a:r>
              <a:rPr lang="en-US" sz="2800" dirty="0" smtClean="0">
                <a:latin typeface="Arial Rounded MT Bold" pitchFamily="34" charset="0"/>
              </a:rPr>
              <a:t>May 2011</a:t>
            </a:r>
            <a:endParaRPr lang="en-US" sz="2800" dirty="0">
              <a:latin typeface="Arial Rounded MT Bold" pitchFamily="34" charset="0"/>
            </a:endParaRPr>
          </a:p>
        </p:txBody>
      </p:sp>
      <p:pic>
        <p:nvPicPr>
          <p:cNvPr id="6" name="Picture 5" descr="IMG_9888.JPG"/>
          <p:cNvPicPr>
            <a:picLocks noChangeAspect="1"/>
          </p:cNvPicPr>
          <p:nvPr/>
        </p:nvPicPr>
        <p:blipFill>
          <a:blip r:embed="rId3" cstate="print"/>
          <a:stretch>
            <a:fillRect/>
          </a:stretch>
        </p:blipFill>
        <p:spPr>
          <a:xfrm>
            <a:off x="1752600" y="3200400"/>
            <a:ext cx="4800600" cy="3200400"/>
          </a:xfrm>
          <a:prstGeom prst="rect">
            <a:avLst/>
          </a:prstGeom>
          <a:ln w="19050">
            <a:solidFill>
              <a:schemeClr val="tx1"/>
            </a:solidFill>
          </a:ln>
        </p:spPr>
      </p:pic>
      <p:sp>
        <p:nvSpPr>
          <p:cNvPr id="7" name="TextBox 6"/>
          <p:cNvSpPr txBox="1"/>
          <p:nvPr/>
        </p:nvSpPr>
        <p:spPr>
          <a:xfrm>
            <a:off x="304800" y="4419600"/>
            <a:ext cx="1078568" cy="954107"/>
          </a:xfrm>
          <a:prstGeom prst="rect">
            <a:avLst/>
          </a:prstGeom>
          <a:noFill/>
        </p:spPr>
        <p:txBody>
          <a:bodyPr wrap="square" rtlCol="0">
            <a:spAutoFit/>
          </a:bodyPr>
          <a:lstStyle/>
          <a:p>
            <a:r>
              <a:rPr lang="en-US" sz="2800" dirty="0" smtClean="0">
                <a:latin typeface="Arial Rounded MT Bold" pitchFamily="34" charset="0"/>
              </a:rPr>
              <a:t>July 2011</a:t>
            </a:r>
            <a:endParaRPr lang="en-US" sz="2800" dirty="0">
              <a:latin typeface="Arial Rounded MT Bold" pitchFamily="34" charset="0"/>
            </a:endParaRPr>
          </a:p>
        </p:txBody>
      </p:sp>
      <p:pic>
        <p:nvPicPr>
          <p:cNvPr id="8" name="Picture 7" descr="Spoonbill - August 2011 075.jpg"/>
          <p:cNvPicPr>
            <a:picLocks noChangeAspect="1"/>
          </p:cNvPicPr>
          <p:nvPr/>
        </p:nvPicPr>
        <p:blipFill>
          <a:blip r:embed="rId4" cstate="print"/>
          <a:stretch>
            <a:fillRect/>
          </a:stretch>
        </p:blipFill>
        <p:spPr>
          <a:xfrm>
            <a:off x="457200" y="5943600"/>
            <a:ext cx="4419600" cy="2946400"/>
          </a:xfrm>
          <a:prstGeom prst="rect">
            <a:avLst/>
          </a:prstGeom>
          <a:ln w="19050">
            <a:solidFill>
              <a:schemeClr val="tx1"/>
            </a:solidFill>
          </a:ln>
        </p:spPr>
      </p:pic>
      <p:sp>
        <p:nvSpPr>
          <p:cNvPr id="9" name="TextBox 8"/>
          <p:cNvSpPr txBox="1"/>
          <p:nvPr/>
        </p:nvSpPr>
        <p:spPr>
          <a:xfrm>
            <a:off x="5257800" y="7315200"/>
            <a:ext cx="1086494" cy="954107"/>
          </a:xfrm>
          <a:prstGeom prst="rect">
            <a:avLst/>
          </a:prstGeom>
          <a:noFill/>
        </p:spPr>
        <p:txBody>
          <a:bodyPr wrap="square" rtlCol="0">
            <a:spAutoFit/>
          </a:bodyPr>
          <a:lstStyle/>
          <a:p>
            <a:r>
              <a:rPr lang="en-US" sz="2800" dirty="0" smtClean="0">
                <a:latin typeface="Arial Rounded MT Bold" pitchFamily="34" charset="0"/>
              </a:rPr>
              <a:t>Aug. 2011</a:t>
            </a:r>
            <a:endParaRPr lang="en-US" sz="2800" dirty="0">
              <a:latin typeface="Arial Rounded MT Bold"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Content Placeholder 2"/>
          <p:cNvSpPr>
            <a:spLocks noGrp="1"/>
          </p:cNvSpPr>
          <p:nvPr>
            <p:ph idx="4294967295"/>
          </p:nvPr>
        </p:nvSpPr>
        <p:spPr>
          <a:xfrm>
            <a:off x="685800" y="3200400"/>
            <a:ext cx="5657850" cy="1905000"/>
          </a:xfrm>
        </p:spPr>
        <p:txBody>
          <a:bodyPr>
            <a:normAutofit fontScale="92500" lnSpcReduction="10000"/>
          </a:bodyPr>
          <a:lstStyle/>
          <a:p>
            <a:r>
              <a:rPr lang="en-US" sz="1400" dirty="0" smtClean="0">
                <a:latin typeface="Bookman Old Style" pitchFamily="18" charset="0"/>
              </a:rPr>
              <a:t>Please take a look at these remarkable photos.  A few weeks ago, we put floating islands into a small lake at 17th Avenue South and Gordon Drive that was completely covered in algae.  The residents took advantage of our “no copper sulfate and we’ll give you aerators and floating islands policy.”  The results are nothing short of amazing.  The algae has disappeared, the residents are thrilled, and one resident is actually asking if we can put another island in because he likes to look at them.  Another resident has mentioned how they’re attracting all kinds of wading birds.     </a:t>
            </a:r>
          </a:p>
          <a:p>
            <a:endParaRPr lang="en-US" dirty="0" smtClean="0"/>
          </a:p>
          <a:p>
            <a:endParaRPr lang="en-US" dirty="0" smtClean="0"/>
          </a:p>
        </p:txBody>
      </p:sp>
      <p:pic>
        <p:nvPicPr>
          <p:cNvPr id="4" name="Picture 3" descr="Spoonbill - August 2011 007.jpg"/>
          <p:cNvPicPr>
            <a:picLocks noChangeAspect="1"/>
          </p:cNvPicPr>
          <p:nvPr/>
        </p:nvPicPr>
        <p:blipFill>
          <a:blip r:embed="rId2" cstate="print"/>
          <a:stretch>
            <a:fillRect/>
          </a:stretch>
        </p:blipFill>
        <p:spPr>
          <a:xfrm>
            <a:off x="304800" y="5257800"/>
            <a:ext cx="6330462" cy="36576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 name="TextBox 4"/>
          <p:cNvSpPr txBox="1"/>
          <p:nvPr/>
        </p:nvSpPr>
        <p:spPr>
          <a:xfrm>
            <a:off x="914400" y="381000"/>
            <a:ext cx="4878777" cy="707886"/>
          </a:xfrm>
          <a:prstGeom prst="rect">
            <a:avLst/>
          </a:prstGeom>
          <a:noFill/>
        </p:spPr>
        <p:txBody>
          <a:bodyPr wrap="square" rtlCol="0">
            <a:spAutoFit/>
          </a:bodyPr>
          <a:lstStyle/>
          <a:p>
            <a:pPr algn="ctr"/>
            <a:r>
              <a:rPr lang="en-US" sz="4000" u="sng" dirty="0" smtClean="0">
                <a:latin typeface="Bernard MT Condensed" pitchFamily="18" charset="0"/>
              </a:rPr>
              <a:t>City Of Naples</a:t>
            </a:r>
            <a:endParaRPr lang="en-US" sz="4000" u="sng" dirty="0">
              <a:latin typeface="Bernard MT Condensed" pitchFamily="18" charset="0"/>
            </a:endParaRPr>
          </a:p>
        </p:txBody>
      </p:sp>
      <p:sp>
        <p:nvSpPr>
          <p:cNvPr id="6" name="TextBox 5"/>
          <p:cNvSpPr txBox="1"/>
          <p:nvPr/>
        </p:nvSpPr>
        <p:spPr>
          <a:xfrm>
            <a:off x="838200" y="1219200"/>
            <a:ext cx="3397084" cy="1754326"/>
          </a:xfrm>
          <a:prstGeom prst="rect">
            <a:avLst/>
          </a:prstGeom>
          <a:noFill/>
        </p:spPr>
        <p:txBody>
          <a:bodyPr wrap="none" rtlCol="0">
            <a:spAutoFit/>
          </a:bodyPr>
          <a:lstStyle/>
          <a:p>
            <a:r>
              <a:rPr lang="en-US" dirty="0" smtClean="0">
                <a:latin typeface="Bookman Old Style" pitchFamily="18" charset="0"/>
              </a:rPr>
              <a:t>This is an email send by :</a:t>
            </a:r>
          </a:p>
          <a:p>
            <a:r>
              <a:rPr lang="en-US" dirty="0" smtClean="0">
                <a:latin typeface="Bookman Old Style" pitchFamily="18" charset="0"/>
              </a:rPr>
              <a:t> </a:t>
            </a:r>
          </a:p>
          <a:p>
            <a:r>
              <a:rPr lang="en-US" dirty="0" smtClean="0">
                <a:latin typeface="Bookman Old Style" pitchFamily="18" charset="0"/>
              </a:rPr>
              <a:t>Michael R. Bauer, Ph.D. </a:t>
            </a:r>
          </a:p>
          <a:p>
            <a:r>
              <a:rPr lang="en-US" dirty="0" smtClean="0">
                <a:latin typeface="Bookman Old Style" pitchFamily="18" charset="0"/>
              </a:rPr>
              <a:t>Natural Resources Manager </a:t>
            </a:r>
          </a:p>
          <a:p>
            <a:r>
              <a:rPr lang="en-US" dirty="0" smtClean="0">
                <a:latin typeface="Bookman Old Style" pitchFamily="18" charset="0"/>
              </a:rPr>
              <a:t>City of Naples </a:t>
            </a:r>
          </a:p>
          <a:p>
            <a:r>
              <a:rPr lang="en-US" dirty="0" smtClean="0">
                <a:latin typeface="Bookman Old Style" pitchFamily="18" charset="0"/>
              </a:rPr>
              <a:t>239 213-1031</a:t>
            </a:r>
            <a:endParaRPr lang="en-US" dirty="0">
              <a:latin typeface="Bookman Old Style" pitchFamily="18" charset="0"/>
            </a:endParaRPr>
          </a:p>
        </p:txBody>
      </p:sp>
      <p:sp>
        <p:nvSpPr>
          <p:cNvPr id="7" name="TextBox 6"/>
          <p:cNvSpPr txBox="1"/>
          <p:nvPr/>
        </p:nvSpPr>
        <p:spPr>
          <a:xfrm>
            <a:off x="609600" y="5638800"/>
            <a:ext cx="917239" cy="369332"/>
          </a:xfrm>
          <a:prstGeom prst="rect">
            <a:avLst/>
          </a:prstGeom>
          <a:solidFill>
            <a:schemeClr val="bg1"/>
          </a:solidFill>
        </p:spPr>
        <p:txBody>
          <a:bodyPr wrap="none" rtlCol="0">
            <a:spAutoFit/>
          </a:bodyPr>
          <a:lstStyle/>
          <a:p>
            <a:r>
              <a:rPr lang="en-US" dirty="0" smtClean="0"/>
              <a:t>Aug 5th</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poonbill - August 2011 030.jpg"/>
          <p:cNvPicPr>
            <a:picLocks noChangeAspect="1"/>
          </p:cNvPicPr>
          <p:nvPr/>
        </p:nvPicPr>
        <p:blipFill>
          <a:blip r:embed="rId2" cstate="print"/>
          <a:srcRect b="18333"/>
          <a:stretch>
            <a:fillRect/>
          </a:stretch>
        </p:blipFill>
        <p:spPr>
          <a:xfrm>
            <a:off x="228600" y="381000"/>
            <a:ext cx="6400800" cy="4114800"/>
          </a:xfrm>
          <a:prstGeom prst="rect">
            <a:avLst/>
          </a:prstGeom>
        </p:spPr>
      </p:pic>
      <p:pic>
        <p:nvPicPr>
          <p:cNvPr id="3" name="Picture 2" descr="November 2011 141.jpg"/>
          <p:cNvPicPr>
            <a:picLocks noChangeAspect="1"/>
          </p:cNvPicPr>
          <p:nvPr/>
        </p:nvPicPr>
        <p:blipFill>
          <a:blip r:embed="rId3" cstate="print"/>
          <a:stretch>
            <a:fillRect/>
          </a:stretch>
        </p:blipFill>
        <p:spPr>
          <a:xfrm>
            <a:off x="228600" y="4648200"/>
            <a:ext cx="6400800" cy="4216400"/>
          </a:xfrm>
          <a:prstGeom prst="rect">
            <a:avLst/>
          </a:prstGeom>
        </p:spPr>
      </p:pic>
      <p:sp>
        <p:nvSpPr>
          <p:cNvPr id="4" name="TextBox 3"/>
          <p:cNvSpPr txBox="1"/>
          <p:nvPr/>
        </p:nvSpPr>
        <p:spPr>
          <a:xfrm>
            <a:off x="2209800" y="3810000"/>
            <a:ext cx="2363917" cy="523220"/>
          </a:xfrm>
          <a:prstGeom prst="rect">
            <a:avLst/>
          </a:prstGeom>
          <a:noFill/>
        </p:spPr>
        <p:txBody>
          <a:bodyPr wrap="none" rtlCol="0">
            <a:spAutoFit/>
          </a:bodyPr>
          <a:lstStyle/>
          <a:p>
            <a:r>
              <a:rPr lang="en-US" sz="2800" dirty="0" smtClean="0"/>
              <a:t>August 5, 2011</a:t>
            </a:r>
            <a:endParaRPr lang="en-US" sz="2800" dirty="0"/>
          </a:p>
        </p:txBody>
      </p:sp>
      <p:sp>
        <p:nvSpPr>
          <p:cNvPr id="5" name="TextBox 4"/>
          <p:cNvSpPr txBox="1"/>
          <p:nvPr/>
        </p:nvSpPr>
        <p:spPr>
          <a:xfrm>
            <a:off x="1905000" y="4800600"/>
            <a:ext cx="2721899" cy="523220"/>
          </a:xfrm>
          <a:prstGeom prst="rect">
            <a:avLst/>
          </a:prstGeom>
          <a:noFill/>
        </p:spPr>
        <p:txBody>
          <a:bodyPr wrap="none" rtlCol="0">
            <a:spAutoFit/>
          </a:bodyPr>
          <a:lstStyle/>
          <a:p>
            <a:r>
              <a:rPr lang="en-US" sz="2800" dirty="0" smtClean="0"/>
              <a:t>October 10, 2011</a:t>
            </a:r>
            <a:endParaRPr lang="en-US"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poonbill - August 2011 023.jpg"/>
          <p:cNvPicPr>
            <a:picLocks noChangeAspect="1"/>
          </p:cNvPicPr>
          <p:nvPr/>
        </p:nvPicPr>
        <p:blipFill>
          <a:blip r:embed="rId2" cstate="print"/>
          <a:srcRect r="5556" b="25000"/>
          <a:stretch>
            <a:fillRect/>
          </a:stretch>
        </p:blipFill>
        <p:spPr>
          <a:xfrm>
            <a:off x="304800" y="304800"/>
            <a:ext cx="6172200" cy="4191000"/>
          </a:xfrm>
          <a:prstGeom prst="rect">
            <a:avLst/>
          </a:prstGeom>
        </p:spPr>
      </p:pic>
      <p:pic>
        <p:nvPicPr>
          <p:cNvPr id="3" name="Picture 2" descr="November 2011 138.jpg"/>
          <p:cNvPicPr>
            <a:picLocks noChangeAspect="1"/>
          </p:cNvPicPr>
          <p:nvPr/>
        </p:nvPicPr>
        <p:blipFill>
          <a:blip r:embed="rId3" cstate="print"/>
          <a:stretch>
            <a:fillRect/>
          </a:stretch>
        </p:blipFill>
        <p:spPr>
          <a:xfrm>
            <a:off x="304800" y="4724400"/>
            <a:ext cx="6172200" cy="4165600"/>
          </a:xfrm>
          <a:prstGeom prst="rect">
            <a:avLst/>
          </a:prstGeom>
        </p:spPr>
      </p:pic>
      <p:sp>
        <p:nvSpPr>
          <p:cNvPr id="4" name="TextBox 3"/>
          <p:cNvSpPr txBox="1"/>
          <p:nvPr/>
        </p:nvSpPr>
        <p:spPr>
          <a:xfrm>
            <a:off x="3733800" y="3810000"/>
            <a:ext cx="2363917" cy="523220"/>
          </a:xfrm>
          <a:prstGeom prst="rect">
            <a:avLst/>
          </a:prstGeom>
          <a:noFill/>
        </p:spPr>
        <p:txBody>
          <a:bodyPr wrap="none" rtlCol="0">
            <a:spAutoFit/>
          </a:bodyPr>
          <a:lstStyle/>
          <a:p>
            <a:r>
              <a:rPr lang="en-US" sz="2800" dirty="0" smtClean="0"/>
              <a:t>August 5, 2011</a:t>
            </a:r>
            <a:endParaRPr lang="en-US" sz="2800" dirty="0"/>
          </a:p>
        </p:txBody>
      </p:sp>
      <p:sp>
        <p:nvSpPr>
          <p:cNvPr id="5" name="TextBox 4"/>
          <p:cNvSpPr txBox="1"/>
          <p:nvPr/>
        </p:nvSpPr>
        <p:spPr>
          <a:xfrm>
            <a:off x="2209800" y="8305800"/>
            <a:ext cx="2721899" cy="523220"/>
          </a:xfrm>
          <a:prstGeom prst="rect">
            <a:avLst/>
          </a:prstGeom>
          <a:noFill/>
        </p:spPr>
        <p:txBody>
          <a:bodyPr wrap="none" rtlCol="0">
            <a:spAutoFit/>
          </a:bodyPr>
          <a:lstStyle/>
          <a:p>
            <a:r>
              <a:rPr lang="en-US" sz="2800" dirty="0" smtClean="0"/>
              <a:t>October 10, 2011</a:t>
            </a:r>
            <a:endParaRPr lang="en-US"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emats Logo 1.bmp"/>
          <p:cNvPicPr>
            <a:picLocks noChangeAspect="1"/>
          </p:cNvPicPr>
          <p:nvPr/>
        </p:nvPicPr>
        <p:blipFill>
          <a:blip r:embed="rId2" cstate="print"/>
          <a:stretch>
            <a:fillRect/>
          </a:stretch>
        </p:blipFill>
        <p:spPr>
          <a:xfrm>
            <a:off x="230886" y="944118"/>
            <a:ext cx="6396228" cy="7255764"/>
          </a:xfrm>
          <a:prstGeom prst="rect">
            <a:avLst/>
          </a:prstGeom>
        </p:spPr>
      </p:pic>
      <p:sp>
        <p:nvSpPr>
          <p:cNvPr id="3" name="TextBox 2"/>
          <p:cNvSpPr txBox="1"/>
          <p:nvPr/>
        </p:nvSpPr>
        <p:spPr>
          <a:xfrm>
            <a:off x="0" y="3429000"/>
            <a:ext cx="6858000" cy="1107996"/>
          </a:xfrm>
          <a:prstGeom prst="rect">
            <a:avLst/>
          </a:prstGeom>
          <a:solidFill>
            <a:schemeClr val="bg1"/>
          </a:solidFill>
        </p:spPr>
        <p:txBody>
          <a:bodyPr wrap="square" rtlCol="0">
            <a:spAutoFit/>
          </a:bodyPr>
          <a:lstStyle/>
          <a:p>
            <a:pPr algn="ctr"/>
            <a:r>
              <a:rPr lang="en-US" sz="6600" dirty="0" smtClean="0">
                <a:latin typeface="Bernard MT Condensed" pitchFamily="18" charset="0"/>
              </a:rPr>
              <a:t>OTHER EXAMPLES</a:t>
            </a:r>
            <a:endParaRPr lang="en-US" sz="6600" dirty="0">
              <a:latin typeface="Bernard MT Condensed"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Phone.jpg"/>
          <p:cNvPicPr>
            <a:picLocks noChangeAspect="1"/>
          </p:cNvPicPr>
          <p:nvPr/>
        </p:nvPicPr>
        <p:blipFill>
          <a:blip r:embed="rId2" cstate="print"/>
          <a:stretch>
            <a:fillRect/>
          </a:stretch>
        </p:blipFill>
        <p:spPr>
          <a:xfrm>
            <a:off x="304800" y="228600"/>
            <a:ext cx="6248400" cy="4419600"/>
          </a:xfrm>
          <a:prstGeom prst="rect">
            <a:avLst/>
          </a:prstGeom>
          <a:ln w="285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3" name="Picture 2" descr="4.20.09 073.jpg"/>
          <p:cNvPicPr>
            <a:picLocks noChangeAspect="1"/>
          </p:cNvPicPr>
          <p:nvPr/>
        </p:nvPicPr>
        <p:blipFill>
          <a:blip r:embed="rId3" cstate="print"/>
          <a:stretch>
            <a:fillRect/>
          </a:stretch>
        </p:blipFill>
        <p:spPr>
          <a:xfrm>
            <a:off x="304800" y="4876801"/>
            <a:ext cx="6257597" cy="4038599"/>
          </a:xfrm>
          <a:prstGeom prst="rect">
            <a:avLst/>
          </a:prstGeom>
          <a:ln w="285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une 24 034.jpg"/>
          <p:cNvPicPr>
            <a:picLocks noChangeAspect="1"/>
          </p:cNvPicPr>
          <p:nvPr/>
        </p:nvPicPr>
        <p:blipFill>
          <a:blip r:embed="rId2" cstate="print"/>
          <a:stretch>
            <a:fillRect/>
          </a:stretch>
        </p:blipFill>
        <p:spPr>
          <a:xfrm>
            <a:off x="457200" y="4851400"/>
            <a:ext cx="6096000" cy="4064000"/>
          </a:xfrm>
          <a:prstGeom prst="rect">
            <a:avLst/>
          </a:prstGeom>
          <a:ln w="285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3" name="Picture 2" descr="NSB DOT 7-15-10 034.jpg"/>
          <p:cNvPicPr>
            <a:picLocks noChangeAspect="1"/>
          </p:cNvPicPr>
          <p:nvPr/>
        </p:nvPicPr>
        <p:blipFill>
          <a:blip r:embed="rId3" cstate="print"/>
          <a:stretch>
            <a:fillRect/>
          </a:stretch>
        </p:blipFill>
        <p:spPr>
          <a:xfrm>
            <a:off x="457200" y="914400"/>
            <a:ext cx="6019800" cy="3715926"/>
          </a:xfrm>
          <a:prstGeom prst="rect">
            <a:avLst/>
          </a:prstGeom>
          <a:ln w="285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4" name="TextBox 3"/>
          <p:cNvSpPr txBox="1"/>
          <p:nvPr/>
        </p:nvSpPr>
        <p:spPr>
          <a:xfrm>
            <a:off x="1219200" y="0"/>
            <a:ext cx="4724400" cy="954107"/>
          </a:xfrm>
          <a:prstGeom prst="rect">
            <a:avLst/>
          </a:prstGeom>
          <a:noFill/>
        </p:spPr>
        <p:txBody>
          <a:bodyPr wrap="square" rtlCol="0">
            <a:spAutoFit/>
          </a:bodyPr>
          <a:lstStyle/>
          <a:p>
            <a:pPr algn="ctr"/>
            <a:r>
              <a:rPr lang="en-US" sz="2800" dirty="0" smtClean="0">
                <a:latin typeface="Bookman Old Style" pitchFamily="18" charset="0"/>
              </a:rPr>
              <a:t>Brackish Water System – D.O.T. Retention Pond</a:t>
            </a:r>
            <a:endParaRPr lang="en-US" sz="2800" dirty="0">
              <a:latin typeface="Bookman Old Style"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G_0320.JPG"/>
          <p:cNvPicPr>
            <a:picLocks noChangeAspect="1"/>
          </p:cNvPicPr>
          <p:nvPr/>
        </p:nvPicPr>
        <p:blipFill>
          <a:blip r:embed="rId2" cstate="print"/>
          <a:stretch>
            <a:fillRect/>
          </a:stretch>
        </p:blipFill>
        <p:spPr>
          <a:xfrm>
            <a:off x="457200" y="762000"/>
            <a:ext cx="5943600" cy="3886200"/>
          </a:xfrm>
          <a:prstGeom prst="rect">
            <a:avLst/>
          </a:prstGeom>
          <a:ln w="285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6" name="Picture 5" descr="Villages 4.2.09 (41).jpg"/>
          <p:cNvPicPr>
            <a:picLocks noChangeAspect="1"/>
          </p:cNvPicPr>
          <p:nvPr/>
        </p:nvPicPr>
        <p:blipFill>
          <a:blip r:embed="rId3" cstate="print"/>
          <a:stretch>
            <a:fillRect/>
          </a:stretch>
        </p:blipFill>
        <p:spPr>
          <a:xfrm>
            <a:off x="457200" y="4953000"/>
            <a:ext cx="5943600" cy="3979084"/>
          </a:xfrm>
          <a:prstGeom prst="rect">
            <a:avLst/>
          </a:prstGeom>
          <a:ln w="285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7" name="TextBox 6"/>
          <p:cNvSpPr txBox="1"/>
          <p:nvPr/>
        </p:nvSpPr>
        <p:spPr>
          <a:xfrm>
            <a:off x="2133600" y="228600"/>
            <a:ext cx="2290307" cy="523220"/>
          </a:xfrm>
          <a:prstGeom prst="rect">
            <a:avLst/>
          </a:prstGeom>
          <a:noFill/>
        </p:spPr>
        <p:txBody>
          <a:bodyPr wrap="none" rtlCol="0">
            <a:spAutoFit/>
          </a:bodyPr>
          <a:lstStyle/>
          <a:p>
            <a:r>
              <a:rPr lang="en-US" sz="2800" dirty="0" smtClean="0">
                <a:latin typeface="Bookman Old Style" pitchFamily="18" charset="0"/>
              </a:rPr>
              <a:t>The Villages</a:t>
            </a:r>
            <a:endParaRPr lang="en-US" sz="2800" dirty="0">
              <a:latin typeface="Bookman Old Style"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3.18.08 022.jpg"/>
          <p:cNvPicPr>
            <a:picLocks noChangeAspect="1"/>
          </p:cNvPicPr>
          <p:nvPr/>
        </p:nvPicPr>
        <p:blipFill>
          <a:blip r:embed="rId2" cstate="print"/>
          <a:stretch>
            <a:fillRect/>
          </a:stretch>
        </p:blipFill>
        <p:spPr>
          <a:xfrm>
            <a:off x="533400" y="990600"/>
            <a:ext cx="5791200" cy="3733800"/>
          </a:xfrm>
          <a:prstGeom prst="rect">
            <a:avLst/>
          </a:prstGeom>
        </p:spPr>
      </p:pic>
      <p:pic>
        <p:nvPicPr>
          <p:cNvPr id="3" name="Picture 2" descr="4.8.08 003.jpg"/>
          <p:cNvPicPr>
            <a:picLocks noChangeAspect="1"/>
          </p:cNvPicPr>
          <p:nvPr/>
        </p:nvPicPr>
        <p:blipFill>
          <a:blip r:embed="rId3" cstate="print"/>
          <a:stretch>
            <a:fillRect/>
          </a:stretch>
        </p:blipFill>
        <p:spPr>
          <a:xfrm>
            <a:off x="533400" y="5029200"/>
            <a:ext cx="5791200" cy="3708400"/>
          </a:xfrm>
          <a:prstGeom prst="rect">
            <a:avLst/>
          </a:prstGeom>
        </p:spPr>
      </p:pic>
      <p:sp>
        <p:nvSpPr>
          <p:cNvPr id="4" name="TextBox 3"/>
          <p:cNvSpPr txBox="1"/>
          <p:nvPr/>
        </p:nvSpPr>
        <p:spPr>
          <a:xfrm>
            <a:off x="2362200" y="228600"/>
            <a:ext cx="1890967" cy="523220"/>
          </a:xfrm>
          <a:prstGeom prst="rect">
            <a:avLst/>
          </a:prstGeom>
          <a:noFill/>
        </p:spPr>
        <p:txBody>
          <a:bodyPr wrap="none" rtlCol="0">
            <a:spAutoFit/>
          </a:bodyPr>
          <a:lstStyle/>
          <a:p>
            <a:r>
              <a:rPr lang="en-US" sz="2800" dirty="0" smtClean="0">
                <a:latin typeface="Arial Rounded MT Bold" pitchFamily="34" charset="0"/>
              </a:rPr>
              <a:t>Impatiens</a:t>
            </a:r>
            <a:endParaRPr lang="en-US" sz="2800" dirty="0">
              <a:latin typeface="Arial Rounded MT Bold"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9860.JPG"/>
          <p:cNvPicPr>
            <a:picLocks noChangeAspect="1"/>
          </p:cNvPicPr>
          <p:nvPr/>
        </p:nvPicPr>
        <p:blipFill>
          <a:blip r:embed="rId2" cstate="print"/>
          <a:srcRect t="16327"/>
          <a:stretch>
            <a:fillRect/>
          </a:stretch>
        </p:blipFill>
        <p:spPr>
          <a:xfrm>
            <a:off x="381000" y="1066800"/>
            <a:ext cx="5943600" cy="3581400"/>
          </a:xfrm>
          <a:prstGeom prst="rect">
            <a:avLst/>
          </a:prstGeom>
        </p:spPr>
      </p:pic>
      <p:pic>
        <p:nvPicPr>
          <p:cNvPr id="3" name="Picture 2" descr="IMG_9870.JPG"/>
          <p:cNvPicPr>
            <a:picLocks noChangeAspect="1"/>
          </p:cNvPicPr>
          <p:nvPr/>
        </p:nvPicPr>
        <p:blipFill>
          <a:blip r:embed="rId3" cstate="print"/>
          <a:srcRect l="5556" t="13333" r="6667" b="23333"/>
          <a:stretch>
            <a:fillRect/>
          </a:stretch>
        </p:blipFill>
        <p:spPr>
          <a:xfrm>
            <a:off x="381000" y="5105400"/>
            <a:ext cx="6019800" cy="3505200"/>
          </a:xfrm>
          <a:prstGeom prst="rect">
            <a:avLst/>
          </a:prstGeom>
        </p:spPr>
      </p:pic>
      <p:sp>
        <p:nvSpPr>
          <p:cNvPr id="4" name="TextBox 3"/>
          <p:cNvSpPr txBox="1"/>
          <p:nvPr/>
        </p:nvSpPr>
        <p:spPr>
          <a:xfrm>
            <a:off x="1447800" y="304800"/>
            <a:ext cx="4241482" cy="523220"/>
          </a:xfrm>
          <a:prstGeom prst="rect">
            <a:avLst/>
          </a:prstGeom>
          <a:noFill/>
        </p:spPr>
        <p:txBody>
          <a:bodyPr wrap="none" rtlCol="0">
            <a:spAutoFit/>
          </a:bodyPr>
          <a:lstStyle/>
          <a:p>
            <a:r>
              <a:rPr lang="en-US" sz="2800" dirty="0" smtClean="0">
                <a:latin typeface="Arial Rounded MT Bold" pitchFamily="34" charset="0"/>
              </a:rPr>
              <a:t>Floating Flower Garden</a:t>
            </a:r>
            <a:endParaRPr lang="en-US" sz="2800" dirty="0">
              <a:latin typeface="Arial Rounded MT Bold"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eve with mat and roots.jpg"/>
          <p:cNvPicPr>
            <a:picLocks noChangeAspect="1"/>
          </p:cNvPicPr>
          <p:nvPr/>
        </p:nvPicPr>
        <p:blipFill>
          <a:blip r:embed="rId2" cstate="print"/>
          <a:stretch>
            <a:fillRect/>
          </a:stretch>
        </p:blipFill>
        <p:spPr>
          <a:xfrm>
            <a:off x="685800" y="381000"/>
            <a:ext cx="5486400" cy="7247468"/>
          </a:xfrm>
          <a:prstGeom prst="rect">
            <a:avLst/>
          </a:prstGeom>
          <a:ln w="28575">
            <a:solidFill>
              <a:schemeClr val="tx1"/>
            </a:solidFill>
          </a:ln>
        </p:spPr>
      </p:pic>
      <p:sp>
        <p:nvSpPr>
          <p:cNvPr id="3" name="TextBox 2"/>
          <p:cNvSpPr txBox="1"/>
          <p:nvPr/>
        </p:nvSpPr>
        <p:spPr>
          <a:xfrm>
            <a:off x="381000" y="8001000"/>
            <a:ext cx="6477000" cy="707886"/>
          </a:xfrm>
          <a:prstGeom prst="rect">
            <a:avLst/>
          </a:prstGeom>
          <a:noFill/>
        </p:spPr>
        <p:txBody>
          <a:bodyPr wrap="square" rtlCol="0">
            <a:spAutoFit/>
          </a:bodyPr>
          <a:lstStyle/>
          <a:p>
            <a:pPr algn="ctr"/>
            <a:r>
              <a:rPr lang="en-US" sz="2000" dirty="0" smtClean="0"/>
              <a:t>Beemats are active biological systems that utilize </a:t>
            </a:r>
            <a:r>
              <a:rPr lang="en-US" sz="2000" dirty="0" err="1" smtClean="0"/>
              <a:t>macrophytes</a:t>
            </a:r>
            <a:r>
              <a:rPr lang="en-US" sz="2000" dirty="0" smtClean="0"/>
              <a:t> to remove nutrient pollution from stormwater</a:t>
            </a:r>
            <a:endParaRPr 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emats Logo 1.bmp"/>
          <p:cNvPicPr>
            <a:picLocks noChangeAspect="1"/>
          </p:cNvPicPr>
          <p:nvPr/>
        </p:nvPicPr>
        <p:blipFill>
          <a:blip r:embed="rId2" cstate="print"/>
          <a:stretch>
            <a:fillRect/>
          </a:stretch>
        </p:blipFill>
        <p:spPr>
          <a:xfrm>
            <a:off x="230886" y="944118"/>
            <a:ext cx="6396228" cy="7255764"/>
          </a:xfrm>
          <a:prstGeom prst="rect">
            <a:avLst/>
          </a:prstGeom>
        </p:spPr>
      </p:pic>
      <p:sp>
        <p:nvSpPr>
          <p:cNvPr id="4" name="TextBox 3"/>
          <p:cNvSpPr txBox="1"/>
          <p:nvPr/>
        </p:nvSpPr>
        <p:spPr>
          <a:xfrm>
            <a:off x="228600" y="3429000"/>
            <a:ext cx="6324600" cy="1107996"/>
          </a:xfrm>
          <a:prstGeom prst="rect">
            <a:avLst/>
          </a:prstGeom>
          <a:solidFill>
            <a:schemeClr val="bg1"/>
          </a:solidFill>
        </p:spPr>
        <p:txBody>
          <a:bodyPr wrap="square" rtlCol="0">
            <a:spAutoFit/>
          </a:bodyPr>
          <a:lstStyle/>
          <a:p>
            <a:pPr algn="ctr"/>
            <a:r>
              <a:rPr lang="en-US" sz="6600" dirty="0" smtClean="0">
                <a:latin typeface="Arial Black" pitchFamily="34" charset="0"/>
              </a:rPr>
              <a:t>RESEARCH</a:t>
            </a:r>
            <a:endParaRPr lang="en-US" sz="6600" dirty="0">
              <a:latin typeface="Arial Black"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pond-03.jpg"/>
          <p:cNvPicPr>
            <a:picLocks noChangeAspect="1"/>
          </p:cNvPicPr>
          <p:nvPr/>
        </p:nvPicPr>
        <p:blipFill>
          <a:blip r:embed="rId2" cstate="print"/>
          <a:stretch>
            <a:fillRect/>
          </a:stretch>
        </p:blipFill>
        <p:spPr>
          <a:xfrm>
            <a:off x="304800" y="762000"/>
            <a:ext cx="4547028" cy="3048000"/>
          </a:xfrm>
          <a:prstGeom prst="rect">
            <a:avLst/>
          </a:prstGeom>
          <a:ln w="28575">
            <a:solidFill>
              <a:schemeClr val="tx1"/>
            </a:solidFill>
          </a:ln>
        </p:spPr>
      </p:pic>
      <p:pic>
        <p:nvPicPr>
          <p:cNvPr id="3" name="Picture 2" descr="2009_SETAC_White 1.bmp"/>
          <p:cNvPicPr>
            <a:picLocks noChangeAspect="1"/>
          </p:cNvPicPr>
          <p:nvPr/>
        </p:nvPicPr>
        <p:blipFill>
          <a:blip r:embed="rId3" cstate="print"/>
          <a:stretch>
            <a:fillRect/>
          </a:stretch>
        </p:blipFill>
        <p:spPr>
          <a:xfrm>
            <a:off x="2540000" y="3200400"/>
            <a:ext cx="3937000" cy="2952750"/>
          </a:xfrm>
          <a:prstGeom prst="rect">
            <a:avLst/>
          </a:prstGeom>
          <a:ln w="28575">
            <a:solidFill>
              <a:schemeClr val="tx1"/>
            </a:solidFill>
          </a:ln>
        </p:spPr>
      </p:pic>
      <p:pic>
        <p:nvPicPr>
          <p:cNvPr id="5" name="Picture 4" descr="2009_SETAC_White 6.bmp"/>
          <p:cNvPicPr>
            <a:picLocks noChangeAspect="1"/>
          </p:cNvPicPr>
          <p:nvPr/>
        </p:nvPicPr>
        <p:blipFill>
          <a:blip r:embed="rId4" cstate="print"/>
          <a:stretch>
            <a:fillRect/>
          </a:stretch>
        </p:blipFill>
        <p:spPr>
          <a:xfrm>
            <a:off x="304800" y="5862814"/>
            <a:ext cx="4724400" cy="3054820"/>
          </a:xfrm>
          <a:prstGeom prst="rect">
            <a:avLst/>
          </a:prstGeom>
          <a:ln w="28575">
            <a:solidFill>
              <a:schemeClr val="tx1"/>
            </a:solidFill>
          </a:ln>
        </p:spPr>
      </p:pic>
      <p:sp>
        <p:nvSpPr>
          <p:cNvPr id="6" name="TextBox 5"/>
          <p:cNvSpPr txBox="1"/>
          <p:nvPr/>
        </p:nvSpPr>
        <p:spPr>
          <a:xfrm>
            <a:off x="0" y="228600"/>
            <a:ext cx="6952544" cy="523220"/>
          </a:xfrm>
          <a:prstGeom prst="rect">
            <a:avLst/>
          </a:prstGeom>
          <a:noFill/>
        </p:spPr>
        <p:txBody>
          <a:bodyPr wrap="none" rtlCol="0">
            <a:spAutoFit/>
          </a:bodyPr>
          <a:lstStyle/>
          <a:p>
            <a:r>
              <a:rPr lang="en-US" sz="2800" dirty="0" smtClean="0">
                <a:latin typeface="Bookman Old Style" pitchFamily="18" charset="0"/>
              </a:rPr>
              <a:t>Clemson University – Beemats Studies</a:t>
            </a:r>
            <a:endParaRPr lang="en-US" sz="2800" dirty="0">
              <a:latin typeface="Bookman Old Style"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cstate="print"/>
          <a:srcRect/>
          <a:stretch>
            <a:fillRect/>
          </a:stretch>
        </p:blipFill>
        <p:spPr bwMode="auto">
          <a:xfrm>
            <a:off x="762000" y="2209800"/>
            <a:ext cx="5410200" cy="2743200"/>
          </a:xfrm>
          <a:prstGeom prst="rect">
            <a:avLst/>
          </a:prstGeom>
          <a:noFill/>
          <a:ln w="9525">
            <a:noFill/>
            <a:miter lim="800000"/>
            <a:headEnd/>
            <a:tailEnd/>
          </a:ln>
        </p:spPr>
      </p:pic>
      <p:pic>
        <p:nvPicPr>
          <p:cNvPr id="2053" name="Picture 5"/>
          <p:cNvPicPr>
            <a:picLocks noChangeAspect="1" noChangeArrowheads="1"/>
          </p:cNvPicPr>
          <p:nvPr/>
        </p:nvPicPr>
        <p:blipFill>
          <a:blip r:embed="rId3" cstate="print"/>
          <a:srcRect/>
          <a:stretch>
            <a:fillRect/>
          </a:stretch>
        </p:blipFill>
        <p:spPr bwMode="auto">
          <a:xfrm>
            <a:off x="838200" y="5715000"/>
            <a:ext cx="5358945" cy="2674620"/>
          </a:xfrm>
          <a:prstGeom prst="rect">
            <a:avLst/>
          </a:prstGeom>
          <a:noFill/>
          <a:ln w="9525">
            <a:noFill/>
            <a:miter lim="800000"/>
            <a:headEnd/>
            <a:tailEnd/>
          </a:ln>
        </p:spPr>
      </p:pic>
      <p:sp>
        <p:nvSpPr>
          <p:cNvPr id="7" name="TextBox 6"/>
          <p:cNvSpPr txBox="1"/>
          <p:nvPr/>
        </p:nvSpPr>
        <p:spPr>
          <a:xfrm>
            <a:off x="0" y="304800"/>
            <a:ext cx="6858000" cy="523220"/>
          </a:xfrm>
          <a:prstGeom prst="rect">
            <a:avLst/>
          </a:prstGeom>
          <a:noFill/>
        </p:spPr>
        <p:txBody>
          <a:bodyPr wrap="square" rtlCol="0">
            <a:spAutoFit/>
          </a:bodyPr>
          <a:lstStyle/>
          <a:p>
            <a:pPr algn="ctr"/>
            <a:r>
              <a:rPr lang="en-US" sz="2800" dirty="0" smtClean="0">
                <a:latin typeface="Bookman Old Style" pitchFamily="18" charset="0"/>
              </a:rPr>
              <a:t>Clemson Study - 2008</a:t>
            </a:r>
            <a:endParaRPr lang="en-US" sz="2800" dirty="0">
              <a:latin typeface="Bookman Old Style" pitchFamily="18" charset="0"/>
            </a:endParaRPr>
          </a:p>
        </p:txBody>
      </p:sp>
      <p:sp>
        <p:nvSpPr>
          <p:cNvPr id="8" name="TextBox 7"/>
          <p:cNvSpPr txBox="1"/>
          <p:nvPr/>
        </p:nvSpPr>
        <p:spPr>
          <a:xfrm>
            <a:off x="1524000" y="4953000"/>
            <a:ext cx="4419600" cy="400110"/>
          </a:xfrm>
          <a:prstGeom prst="rect">
            <a:avLst/>
          </a:prstGeom>
          <a:noFill/>
        </p:spPr>
        <p:txBody>
          <a:bodyPr wrap="square" rtlCol="0">
            <a:spAutoFit/>
          </a:bodyPr>
          <a:lstStyle/>
          <a:p>
            <a:r>
              <a:rPr lang="en-US" sz="2000" dirty="0" smtClean="0">
                <a:latin typeface="Arial Rounded MT Bold" pitchFamily="34" charset="0"/>
              </a:rPr>
              <a:t>Load Reduction – 14.7g/m</a:t>
            </a:r>
            <a:r>
              <a:rPr lang="en-US" sz="2000" baseline="30000" dirty="0" smtClean="0">
                <a:latin typeface="Arial Rounded MT Bold" pitchFamily="34" charset="0"/>
              </a:rPr>
              <a:t>2</a:t>
            </a:r>
            <a:r>
              <a:rPr lang="en-US" sz="2000" dirty="0" smtClean="0">
                <a:latin typeface="Arial Rounded MT Bold" pitchFamily="34" charset="0"/>
              </a:rPr>
              <a:t>/yr</a:t>
            </a:r>
            <a:endParaRPr lang="en-US" sz="2000" dirty="0">
              <a:latin typeface="Arial Rounded MT Bold" pitchFamily="34" charset="0"/>
            </a:endParaRPr>
          </a:p>
        </p:txBody>
      </p:sp>
      <p:sp>
        <p:nvSpPr>
          <p:cNvPr id="9" name="TextBox 8"/>
          <p:cNvSpPr txBox="1"/>
          <p:nvPr/>
        </p:nvSpPr>
        <p:spPr>
          <a:xfrm>
            <a:off x="1676400" y="8458200"/>
            <a:ext cx="4572000" cy="400110"/>
          </a:xfrm>
          <a:prstGeom prst="rect">
            <a:avLst/>
          </a:prstGeom>
          <a:noFill/>
        </p:spPr>
        <p:txBody>
          <a:bodyPr wrap="square" rtlCol="0">
            <a:spAutoFit/>
          </a:bodyPr>
          <a:lstStyle/>
          <a:p>
            <a:r>
              <a:rPr lang="en-US" sz="2000" dirty="0" smtClean="0">
                <a:latin typeface="Arial Rounded MT Bold" pitchFamily="34" charset="0"/>
              </a:rPr>
              <a:t>Load Reduction – 0.94 g/m</a:t>
            </a:r>
            <a:r>
              <a:rPr lang="en-US" sz="2000" baseline="30000" dirty="0" smtClean="0">
                <a:latin typeface="Arial Rounded MT Bold" pitchFamily="34" charset="0"/>
              </a:rPr>
              <a:t>2</a:t>
            </a:r>
            <a:r>
              <a:rPr lang="en-US" sz="2000" dirty="0" smtClean="0">
                <a:latin typeface="Arial Rounded MT Bold" pitchFamily="34" charset="0"/>
              </a:rPr>
              <a:t>/yr</a:t>
            </a:r>
            <a:endParaRPr lang="en-US" sz="2000" dirty="0">
              <a:latin typeface="Arial Rounded MT Bold" pitchFamily="34" charset="0"/>
            </a:endParaRPr>
          </a:p>
        </p:txBody>
      </p:sp>
      <p:sp>
        <p:nvSpPr>
          <p:cNvPr id="10" name="TextBox 9"/>
          <p:cNvSpPr txBox="1"/>
          <p:nvPr/>
        </p:nvSpPr>
        <p:spPr>
          <a:xfrm>
            <a:off x="914400" y="838200"/>
            <a:ext cx="5334000" cy="1200329"/>
          </a:xfrm>
          <a:prstGeom prst="rect">
            <a:avLst/>
          </a:prstGeom>
          <a:noFill/>
        </p:spPr>
        <p:txBody>
          <a:bodyPr wrap="square" rtlCol="0">
            <a:spAutoFit/>
          </a:bodyPr>
          <a:lstStyle/>
          <a:p>
            <a:r>
              <a:rPr lang="en-US" dirty="0" smtClean="0">
                <a:latin typeface="Arial Rounded MT Bold" pitchFamily="34" charset="0"/>
              </a:rPr>
              <a:t>Dr. Sarah White conducted laboratory and field studies  with Beemats  over the past four years.  In the 2008 experiments, the input concentrations were very low.</a:t>
            </a:r>
            <a:endParaRPr lang="en-US" dirty="0">
              <a:latin typeface="Arial Rounded MT Bold"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134752" y="2209800"/>
            <a:ext cx="4961248" cy="25908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1219200" y="5638800"/>
            <a:ext cx="4953000" cy="2522727"/>
          </a:xfrm>
          <a:prstGeom prst="rect">
            <a:avLst/>
          </a:prstGeom>
          <a:noFill/>
          <a:ln w="9525">
            <a:noFill/>
            <a:miter lim="800000"/>
            <a:headEnd/>
            <a:tailEnd/>
          </a:ln>
        </p:spPr>
      </p:pic>
      <p:sp>
        <p:nvSpPr>
          <p:cNvPr id="6" name="TextBox 5"/>
          <p:cNvSpPr txBox="1"/>
          <p:nvPr/>
        </p:nvSpPr>
        <p:spPr>
          <a:xfrm>
            <a:off x="1600200" y="457200"/>
            <a:ext cx="3962400" cy="523220"/>
          </a:xfrm>
          <a:prstGeom prst="rect">
            <a:avLst/>
          </a:prstGeom>
          <a:noFill/>
        </p:spPr>
        <p:txBody>
          <a:bodyPr wrap="square" rtlCol="0">
            <a:spAutoFit/>
          </a:bodyPr>
          <a:lstStyle/>
          <a:p>
            <a:r>
              <a:rPr lang="en-US" sz="2800" dirty="0" smtClean="0">
                <a:latin typeface="Arial Rounded MT Bold" pitchFamily="34" charset="0"/>
              </a:rPr>
              <a:t>Clemson Study - 2009</a:t>
            </a:r>
            <a:endParaRPr lang="en-US" sz="2800" dirty="0">
              <a:latin typeface="Arial Rounded MT Bold" pitchFamily="34" charset="0"/>
            </a:endParaRPr>
          </a:p>
        </p:txBody>
      </p:sp>
      <p:sp>
        <p:nvSpPr>
          <p:cNvPr id="8" name="TextBox 7"/>
          <p:cNvSpPr txBox="1"/>
          <p:nvPr/>
        </p:nvSpPr>
        <p:spPr>
          <a:xfrm>
            <a:off x="1371600" y="4800600"/>
            <a:ext cx="4648200" cy="400110"/>
          </a:xfrm>
          <a:prstGeom prst="rect">
            <a:avLst/>
          </a:prstGeom>
          <a:noFill/>
        </p:spPr>
        <p:txBody>
          <a:bodyPr wrap="square" rtlCol="0">
            <a:spAutoFit/>
          </a:bodyPr>
          <a:lstStyle/>
          <a:p>
            <a:r>
              <a:rPr lang="en-US" sz="2000" dirty="0" smtClean="0">
                <a:latin typeface="Arial Rounded MT Bold" pitchFamily="34" charset="0"/>
              </a:rPr>
              <a:t>Load Reduction – 52.2 g/m</a:t>
            </a:r>
            <a:r>
              <a:rPr lang="en-US" sz="2000" baseline="30000" dirty="0" smtClean="0">
                <a:latin typeface="Arial Rounded MT Bold" pitchFamily="34" charset="0"/>
              </a:rPr>
              <a:t>2</a:t>
            </a:r>
            <a:r>
              <a:rPr lang="en-US" sz="2000" dirty="0" smtClean="0">
                <a:latin typeface="Arial Rounded MT Bold" pitchFamily="34" charset="0"/>
              </a:rPr>
              <a:t>/yr</a:t>
            </a:r>
            <a:endParaRPr lang="en-US" sz="2000" dirty="0">
              <a:latin typeface="Arial Rounded MT Bold" pitchFamily="34" charset="0"/>
            </a:endParaRPr>
          </a:p>
        </p:txBody>
      </p:sp>
      <p:sp>
        <p:nvSpPr>
          <p:cNvPr id="9" name="TextBox 8"/>
          <p:cNvSpPr txBox="1"/>
          <p:nvPr/>
        </p:nvSpPr>
        <p:spPr>
          <a:xfrm>
            <a:off x="1600200" y="8382000"/>
            <a:ext cx="4419600" cy="400110"/>
          </a:xfrm>
          <a:prstGeom prst="rect">
            <a:avLst/>
          </a:prstGeom>
          <a:noFill/>
        </p:spPr>
        <p:txBody>
          <a:bodyPr wrap="square" rtlCol="0">
            <a:spAutoFit/>
          </a:bodyPr>
          <a:lstStyle/>
          <a:p>
            <a:r>
              <a:rPr lang="en-US" sz="2000" dirty="0" smtClean="0">
                <a:latin typeface="Arial Rounded MT Bold" pitchFamily="34" charset="0"/>
              </a:rPr>
              <a:t>Load Reduction – 4.5 g/m</a:t>
            </a:r>
            <a:r>
              <a:rPr lang="en-US" sz="2000" baseline="30000" dirty="0" smtClean="0">
                <a:latin typeface="Arial Rounded MT Bold" pitchFamily="34" charset="0"/>
              </a:rPr>
              <a:t>2</a:t>
            </a:r>
            <a:r>
              <a:rPr lang="en-US" sz="2000" dirty="0" smtClean="0">
                <a:latin typeface="Arial Rounded MT Bold" pitchFamily="34" charset="0"/>
              </a:rPr>
              <a:t>/yr</a:t>
            </a:r>
            <a:endParaRPr lang="en-US" sz="2000" dirty="0">
              <a:latin typeface="Arial Rounded MT Bold" pitchFamily="34" charset="0"/>
            </a:endParaRPr>
          </a:p>
        </p:txBody>
      </p:sp>
      <p:sp>
        <p:nvSpPr>
          <p:cNvPr id="7" name="TextBox 6"/>
          <p:cNvSpPr txBox="1"/>
          <p:nvPr/>
        </p:nvSpPr>
        <p:spPr>
          <a:xfrm>
            <a:off x="1066800" y="1066800"/>
            <a:ext cx="5257800" cy="923330"/>
          </a:xfrm>
          <a:prstGeom prst="rect">
            <a:avLst/>
          </a:prstGeom>
          <a:noFill/>
        </p:spPr>
        <p:txBody>
          <a:bodyPr wrap="square" rtlCol="0">
            <a:spAutoFit/>
          </a:bodyPr>
          <a:lstStyle/>
          <a:p>
            <a:r>
              <a:rPr lang="en-US" dirty="0" smtClean="0">
                <a:latin typeface="Arial Rounded MT Bold" pitchFamily="34" charset="0"/>
              </a:rPr>
              <a:t>In 2009, the nutrient input levels were increased significantly, elevating the nitrogen and phosphorus uptake rates.</a:t>
            </a:r>
            <a:endParaRPr lang="en-US" dirty="0">
              <a:latin typeface="Arial Rounded MT Bold"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06server2007\DATA (D)\Public Folder on Server\Beemats\Research Studies\Sara White\2009_SETAC_White 7.bmp"/>
          <p:cNvPicPr>
            <a:picLocks noChangeAspect="1" noChangeArrowheads="1"/>
          </p:cNvPicPr>
          <p:nvPr/>
        </p:nvPicPr>
        <p:blipFill>
          <a:blip r:embed="rId3" cstate="print"/>
          <a:srcRect/>
          <a:stretch>
            <a:fillRect/>
          </a:stretch>
        </p:blipFill>
        <p:spPr bwMode="auto">
          <a:xfrm>
            <a:off x="304800" y="4841082"/>
            <a:ext cx="6096000" cy="3998118"/>
          </a:xfrm>
          <a:prstGeom prst="rect">
            <a:avLst/>
          </a:prstGeom>
          <a:noFill/>
        </p:spPr>
      </p:pic>
      <p:graphicFrame>
        <p:nvGraphicFramePr>
          <p:cNvPr id="57346" name="Object 2"/>
          <p:cNvGraphicFramePr>
            <a:graphicFrameLocks noChangeAspect="1"/>
          </p:cNvGraphicFramePr>
          <p:nvPr/>
        </p:nvGraphicFramePr>
        <p:xfrm>
          <a:off x="304800" y="457200"/>
          <a:ext cx="6315075" cy="4629150"/>
        </p:xfrm>
        <a:graphic>
          <a:graphicData uri="http://schemas.openxmlformats.org/presentationml/2006/ole">
            <p:oleObj spid="_x0000_s57346" name="Acrobat Document" r:id="rId4" imgW="6315075" imgH="4629150" progId="AcroExch.Document.7">
              <p:embed/>
            </p:oleObj>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0" y="990600"/>
          <a:ext cx="6553200" cy="3581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p:nvPr/>
        </p:nvGraphicFramePr>
        <p:xfrm>
          <a:off x="0" y="4724400"/>
          <a:ext cx="6553200" cy="41910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0" y="228600"/>
            <a:ext cx="6858000" cy="523220"/>
          </a:xfrm>
          <a:prstGeom prst="rect">
            <a:avLst/>
          </a:prstGeom>
          <a:noFill/>
        </p:spPr>
        <p:txBody>
          <a:bodyPr wrap="square" rtlCol="0">
            <a:spAutoFit/>
          </a:bodyPr>
          <a:lstStyle/>
          <a:p>
            <a:pPr algn="ctr"/>
            <a:r>
              <a:rPr lang="en-US" sz="2800" dirty="0" smtClean="0">
                <a:latin typeface="Bookman Old Style" pitchFamily="18" charset="0"/>
              </a:rPr>
              <a:t>Effects of Aeration on Uptake</a:t>
            </a:r>
            <a:endParaRPr lang="en-US" sz="2800" dirty="0">
              <a:latin typeface="Bookman Old Style"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4"/>
          <p:cNvSpPr>
            <a:spLocks noChangeArrowheads="1"/>
          </p:cNvSpPr>
          <p:nvPr/>
        </p:nvSpPr>
        <p:spPr bwMode="auto">
          <a:xfrm>
            <a:off x="0" y="-2233"/>
            <a:ext cx="184731"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ja-JP" sz="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ja-JP" sz="1800" b="0" i="0" u="none" strike="noStrike" cap="none" normalizeH="0" baseline="0" dirty="0" smtClean="0">
              <a:ln>
                <a:noFill/>
              </a:ln>
              <a:solidFill>
                <a:schemeClr val="tx1"/>
              </a:solidFill>
              <a:effectLst/>
              <a:latin typeface="Arial" pitchFamily="34" charset="0"/>
            </a:endParaRPr>
          </a:p>
        </p:txBody>
      </p:sp>
      <p:graphicFrame>
        <p:nvGraphicFramePr>
          <p:cNvPr id="4" name="Chart 3"/>
          <p:cNvGraphicFramePr/>
          <p:nvPr/>
        </p:nvGraphicFramePr>
        <p:xfrm>
          <a:off x="304800" y="4343400"/>
          <a:ext cx="5867400" cy="3928745"/>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p:cNvPicPr>
            <a:picLocks noChangeAspect="1" noChangeArrowheads="1"/>
          </p:cNvPicPr>
          <p:nvPr/>
        </p:nvPicPr>
        <p:blipFill>
          <a:blip r:embed="rId3" cstate="print"/>
          <a:srcRect/>
          <a:stretch>
            <a:fillRect/>
          </a:stretch>
        </p:blipFill>
        <p:spPr bwMode="auto">
          <a:xfrm>
            <a:off x="304800" y="838200"/>
            <a:ext cx="6324600" cy="2976728"/>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304800" y="685800"/>
            <a:ext cx="6248400" cy="3604307"/>
          </a:xfrm>
          <a:prstGeom prst="rect">
            <a:avLst/>
          </a:prstGeom>
          <a:noFill/>
          <a:ln w="9525">
            <a:noFill/>
            <a:miter lim="800000"/>
            <a:headEnd/>
            <a:tailEnd/>
          </a:ln>
        </p:spPr>
      </p:pic>
      <p:sp>
        <p:nvSpPr>
          <p:cNvPr id="61444" name="Rectangle 4"/>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Chart 5"/>
          <p:cNvGraphicFramePr/>
          <p:nvPr/>
        </p:nvGraphicFramePr>
        <p:xfrm>
          <a:off x="685800" y="4800600"/>
          <a:ext cx="59436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 Picture.png"/>
          <p:cNvPicPr>
            <a:picLocks noChangeAspect="1"/>
          </p:cNvPicPr>
          <p:nvPr/>
        </p:nvPicPr>
        <p:blipFill>
          <a:blip r:embed="rId2" cstate="print"/>
          <a:stretch>
            <a:fillRect/>
          </a:stretch>
        </p:blipFill>
        <p:spPr>
          <a:xfrm>
            <a:off x="914400" y="4800600"/>
            <a:ext cx="5358658" cy="4018993"/>
          </a:xfrm>
          <a:prstGeom prst="rect">
            <a:avLst/>
          </a:prstGeom>
          <a:ln w="28575">
            <a:solidFill>
              <a:schemeClr val="tx1"/>
            </a:solidFill>
          </a:ln>
        </p:spPr>
      </p:pic>
      <p:sp>
        <p:nvSpPr>
          <p:cNvPr id="5" name="TextBox 4"/>
          <p:cNvSpPr txBox="1"/>
          <p:nvPr/>
        </p:nvSpPr>
        <p:spPr>
          <a:xfrm>
            <a:off x="838200" y="838200"/>
            <a:ext cx="5410200" cy="3970318"/>
          </a:xfrm>
          <a:prstGeom prst="rect">
            <a:avLst/>
          </a:prstGeom>
          <a:noFill/>
        </p:spPr>
        <p:txBody>
          <a:bodyPr wrap="square" rtlCol="0">
            <a:spAutoFit/>
          </a:bodyPr>
          <a:lstStyle/>
          <a:p>
            <a:r>
              <a:rPr lang="en-US" dirty="0" smtClean="0">
                <a:latin typeface="Bookman Old Style" pitchFamily="18" charset="0"/>
              </a:rPr>
              <a:t>We conducted a 16 month study, in cooperation with the St. Johns  River Water Management District, to evaluate the effectiveness of using Beemats to reduce nutrient loading from agricultural </a:t>
            </a:r>
            <a:r>
              <a:rPr lang="en-US" dirty="0" err="1" smtClean="0">
                <a:latin typeface="Bookman Old Style" pitchFamily="18" charset="0"/>
              </a:rPr>
              <a:t>runnoff</a:t>
            </a:r>
            <a:r>
              <a:rPr lang="en-US" dirty="0" smtClean="0">
                <a:latin typeface="Bookman Old Style" pitchFamily="18" charset="0"/>
              </a:rPr>
              <a:t>.  Five mats were placed in the header ditch connecting the holding pond  to the treatment marsh.  Individual mats were sequentially harvested and representative plants were analyzed for nitrogen and phosphorus concentrations.  Uptake rates were calculated by comparing the weights and nutrient content of the harvested plants with the initial values at the time of planting. </a:t>
            </a:r>
            <a:endParaRPr lang="en-US" dirty="0">
              <a:latin typeface="Bookman Old Style" pitchFamily="18" charset="0"/>
            </a:endParaRPr>
          </a:p>
        </p:txBody>
      </p:sp>
      <p:sp>
        <p:nvSpPr>
          <p:cNvPr id="6" name="TextBox 5"/>
          <p:cNvSpPr txBox="1"/>
          <p:nvPr/>
        </p:nvSpPr>
        <p:spPr>
          <a:xfrm>
            <a:off x="0" y="228600"/>
            <a:ext cx="6858000" cy="523220"/>
          </a:xfrm>
          <a:prstGeom prst="rect">
            <a:avLst/>
          </a:prstGeom>
          <a:noFill/>
        </p:spPr>
        <p:txBody>
          <a:bodyPr wrap="square" rtlCol="0">
            <a:spAutoFit/>
          </a:bodyPr>
          <a:lstStyle/>
          <a:p>
            <a:pPr algn="ctr"/>
            <a:r>
              <a:rPr lang="en-US" sz="2800" dirty="0" smtClean="0">
                <a:latin typeface="Bookman Old Style" pitchFamily="18" charset="0"/>
              </a:rPr>
              <a:t>Deep Creek S.T.A.</a:t>
            </a:r>
            <a:endParaRPr lang="en-US" sz="2800" dirty="0">
              <a:latin typeface="Bookman Old Style"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685800" y="1407585"/>
            <a:ext cx="5257800" cy="2935816"/>
          </a:xfrm>
          <a:prstGeom prst="rect">
            <a:avLst/>
          </a:prstGeom>
          <a:noFill/>
          <a:ln w="28575">
            <a:solidFill>
              <a:schemeClr val="tx1"/>
            </a:solid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685800" y="5029200"/>
            <a:ext cx="5257800" cy="3471226"/>
          </a:xfrm>
          <a:prstGeom prst="rect">
            <a:avLst/>
          </a:prstGeom>
          <a:noFill/>
          <a:ln w="28575">
            <a:solidFill>
              <a:schemeClr val="tx1"/>
            </a:solidFill>
            <a:miter lim="800000"/>
            <a:headEnd/>
            <a:tailEnd/>
          </a:ln>
        </p:spPr>
      </p:pic>
      <p:sp>
        <p:nvSpPr>
          <p:cNvPr id="6" name="TextBox 5"/>
          <p:cNvSpPr txBox="1"/>
          <p:nvPr/>
        </p:nvSpPr>
        <p:spPr>
          <a:xfrm>
            <a:off x="0" y="228600"/>
            <a:ext cx="6858000" cy="954107"/>
          </a:xfrm>
          <a:prstGeom prst="rect">
            <a:avLst/>
          </a:prstGeom>
          <a:noFill/>
        </p:spPr>
        <p:txBody>
          <a:bodyPr wrap="square" rtlCol="0">
            <a:spAutoFit/>
          </a:bodyPr>
          <a:lstStyle/>
          <a:p>
            <a:pPr algn="ctr"/>
            <a:r>
              <a:rPr lang="en-US" sz="2800" dirty="0" smtClean="0">
                <a:latin typeface="Bookman Old Style" pitchFamily="18" charset="0"/>
              </a:rPr>
              <a:t>Deep Creek                      </a:t>
            </a:r>
          </a:p>
          <a:p>
            <a:pPr algn="ctr"/>
            <a:r>
              <a:rPr lang="en-US" sz="2800" dirty="0" smtClean="0">
                <a:latin typeface="Bookman Old Style" pitchFamily="18" charset="0"/>
              </a:rPr>
              <a:t>Stormwater Treatment Area</a:t>
            </a:r>
            <a:endParaRPr lang="en-US" sz="2800" dirty="0">
              <a:latin typeface="Bookman Old Style" pitchFamily="18" charset="0"/>
            </a:endParaRPr>
          </a:p>
        </p:txBody>
      </p:sp>
      <p:sp>
        <p:nvSpPr>
          <p:cNvPr id="7" name="TextBox 6"/>
          <p:cNvSpPr txBox="1"/>
          <p:nvPr/>
        </p:nvSpPr>
        <p:spPr>
          <a:xfrm>
            <a:off x="1828800" y="4267200"/>
            <a:ext cx="3591240" cy="369332"/>
          </a:xfrm>
          <a:prstGeom prst="rect">
            <a:avLst/>
          </a:prstGeom>
          <a:noFill/>
        </p:spPr>
        <p:txBody>
          <a:bodyPr wrap="none" rtlCol="0">
            <a:spAutoFit/>
          </a:bodyPr>
          <a:lstStyle/>
          <a:p>
            <a:r>
              <a:rPr lang="en-US" dirty="0" smtClean="0">
                <a:latin typeface="Arial Rounded MT Bold" pitchFamily="34" charset="0"/>
              </a:rPr>
              <a:t>Initial Planting – January  2009</a:t>
            </a:r>
            <a:endParaRPr lang="en-US" dirty="0">
              <a:latin typeface="Arial Rounded MT Bold" pitchFamily="34" charset="0"/>
            </a:endParaRPr>
          </a:p>
        </p:txBody>
      </p:sp>
      <p:sp>
        <p:nvSpPr>
          <p:cNvPr id="8" name="TextBox 7"/>
          <p:cNvSpPr txBox="1"/>
          <p:nvPr/>
        </p:nvSpPr>
        <p:spPr>
          <a:xfrm>
            <a:off x="2895600" y="8458200"/>
            <a:ext cx="1253869" cy="369332"/>
          </a:xfrm>
          <a:prstGeom prst="rect">
            <a:avLst/>
          </a:prstGeom>
          <a:noFill/>
        </p:spPr>
        <p:txBody>
          <a:bodyPr wrap="none" rtlCol="0">
            <a:spAutoFit/>
          </a:bodyPr>
          <a:lstStyle/>
          <a:p>
            <a:r>
              <a:rPr lang="en-US" dirty="0" smtClean="0">
                <a:latin typeface="Arial Rounded MT Bold" pitchFamily="34" charset="0"/>
              </a:rPr>
              <a:t>July 2009</a:t>
            </a:r>
            <a:endParaRPr lang="en-US" dirty="0">
              <a:latin typeface="Arial Rounded MT Bold"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445.JPG"/>
          <p:cNvPicPr>
            <a:picLocks noChangeAspect="1"/>
          </p:cNvPicPr>
          <p:nvPr/>
        </p:nvPicPr>
        <p:blipFill>
          <a:blip r:embed="rId2" cstate="print"/>
          <a:stretch>
            <a:fillRect/>
          </a:stretch>
        </p:blipFill>
        <p:spPr>
          <a:xfrm>
            <a:off x="609600" y="381000"/>
            <a:ext cx="5581650" cy="7086600"/>
          </a:xfrm>
          <a:prstGeom prst="rect">
            <a:avLst/>
          </a:prstGeom>
        </p:spPr>
      </p:pic>
      <p:sp>
        <p:nvSpPr>
          <p:cNvPr id="3" name="TextBox 2"/>
          <p:cNvSpPr txBox="1"/>
          <p:nvPr/>
        </p:nvSpPr>
        <p:spPr>
          <a:xfrm>
            <a:off x="381000" y="7772400"/>
            <a:ext cx="6092214" cy="1015663"/>
          </a:xfrm>
          <a:prstGeom prst="rect">
            <a:avLst/>
          </a:prstGeom>
          <a:noFill/>
        </p:spPr>
        <p:txBody>
          <a:bodyPr wrap="square" rtlCol="0">
            <a:spAutoFit/>
          </a:bodyPr>
          <a:lstStyle/>
          <a:p>
            <a:pPr algn="ctr"/>
            <a:r>
              <a:rPr lang="en-US" sz="2000" dirty="0" smtClean="0"/>
              <a:t>The roots and attached </a:t>
            </a:r>
            <a:r>
              <a:rPr lang="en-US" sz="2000" dirty="0" err="1" smtClean="0"/>
              <a:t>biofilm</a:t>
            </a:r>
            <a:r>
              <a:rPr lang="en-US" sz="2000" dirty="0" smtClean="0"/>
              <a:t> are suspended in the water below the mats where they accumulate and store soluble nutrients</a:t>
            </a:r>
            <a:endParaRPr lang="en-US" sz="2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tretch>
            <a:fillRect/>
          </a:stretch>
        </p:blipFill>
        <p:spPr>
          <a:xfrm>
            <a:off x="457200" y="463550"/>
            <a:ext cx="5943600" cy="82169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tretch>
            <a:fillRect/>
          </a:stretch>
        </p:blipFill>
        <p:spPr>
          <a:xfrm>
            <a:off x="457200" y="1152207"/>
            <a:ext cx="5943600" cy="683958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overview 2.JPG"/>
          <p:cNvPicPr>
            <a:picLocks noChangeAspect="1"/>
          </p:cNvPicPr>
          <p:nvPr/>
        </p:nvPicPr>
        <p:blipFill>
          <a:blip r:embed="rId2" cstate="print"/>
          <a:stretch>
            <a:fillRect/>
          </a:stretch>
        </p:blipFill>
        <p:spPr>
          <a:xfrm>
            <a:off x="304800" y="4953000"/>
            <a:ext cx="6172200" cy="39116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3" name="Picture 2" descr="Overview 4.JPG"/>
          <p:cNvPicPr>
            <a:picLocks noChangeAspect="1"/>
          </p:cNvPicPr>
          <p:nvPr/>
        </p:nvPicPr>
        <p:blipFill>
          <a:blip r:embed="rId3" cstate="print"/>
          <a:stretch>
            <a:fillRect/>
          </a:stretch>
        </p:blipFill>
        <p:spPr>
          <a:xfrm>
            <a:off x="304800" y="914400"/>
            <a:ext cx="6172200" cy="39116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4" name="TextBox 3"/>
          <p:cNvSpPr txBox="1"/>
          <p:nvPr/>
        </p:nvSpPr>
        <p:spPr>
          <a:xfrm>
            <a:off x="0" y="228600"/>
            <a:ext cx="6858000" cy="523220"/>
          </a:xfrm>
          <a:prstGeom prst="rect">
            <a:avLst/>
          </a:prstGeom>
          <a:noFill/>
        </p:spPr>
        <p:txBody>
          <a:bodyPr wrap="square" rtlCol="0">
            <a:spAutoFit/>
          </a:bodyPr>
          <a:lstStyle/>
          <a:p>
            <a:pPr algn="ctr"/>
            <a:r>
              <a:rPr lang="en-US" sz="2800" dirty="0" smtClean="0">
                <a:latin typeface="Bookman Old Style" pitchFamily="18" charset="0"/>
              </a:rPr>
              <a:t>Upper Deer Creek - Jacksonville</a:t>
            </a:r>
            <a:endParaRPr lang="en-US" sz="2800" dirty="0">
              <a:latin typeface="Bookman Old Style"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outine Maint. July 6 2010 012.jpg"/>
          <p:cNvPicPr>
            <a:picLocks noChangeAspect="1"/>
          </p:cNvPicPr>
          <p:nvPr/>
        </p:nvPicPr>
        <p:blipFill>
          <a:blip r:embed="rId2" cstate="print"/>
          <a:stretch>
            <a:fillRect/>
          </a:stretch>
        </p:blipFill>
        <p:spPr>
          <a:xfrm>
            <a:off x="304800" y="4572000"/>
            <a:ext cx="6248400" cy="428625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5" name="Picture 4" descr="Jax June 020.jpg"/>
          <p:cNvPicPr>
            <a:picLocks noChangeAspect="1"/>
          </p:cNvPicPr>
          <p:nvPr/>
        </p:nvPicPr>
        <p:blipFill>
          <a:blip r:embed="rId3" cstate="print"/>
          <a:stretch>
            <a:fillRect/>
          </a:stretch>
        </p:blipFill>
        <p:spPr>
          <a:xfrm>
            <a:off x="304800" y="457200"/>
            <a:ext cx="6248400" cy="39116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7493.JPG"/>
          <p:cNvPicPr>
            <a:picLocks noChangeAspect="1"/>
          </p:cNvPicPr>
          <p:nvPr/>
        </p:nvPicPr>
        <p:blipFill>
          <a:blip r:embed="rId2" cstate="print"/>
          <a:stretch>
            <a:fillRect/>
          </a:stretch>
        </p:blipFill>
        <p:spPr>
          <a:xfrm>
            <a:off x="228600" y="304800"/>
            <a:ext cx="6248400" cy="4114800"/>
          </a:xfrm>
          <a:prstGeom prst="rect">
            <a:avLst/>
          </a:prstGeom>
          <a:ln w="285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4" name="Picture 3" descr="IMG_7836.JPG"/>
          <p:cNvPicPr>
            <a:picLocks noChangeAspect="1"/>
          </p:cNvPicPr>
          <p:nvPr/>
        </p:nvPicPr>
        <p:blipFill>
          <a:blip r:embed="rId3" cstate="print"/>
          <a:stretch>
            <a:fillRect/>
          </a:stretch>
        </p:blipFill>
        <p:spPr>
          <a:xfrm>
            <a:off x="228600" y="4648200"/>
            <a:ext cx="6248400" cy="4140200"/>
          </a:xfrm>
          <a:prstGeom prst="rect">
            <a:avLst/>
          </a:prstGeom>
          <a:ln w="285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Jax 7-30-10 060.jpg"/>
          <p:cNvPicPr>
            <a:picLocks noChangeAspect="1"/>
          </p:cNvPicPr>
          <p:nvPr/>
        </p:nvPicPr>
        <p:blipFill>
          <a:blip r:embed="rId2" cstate="print"/>
          <a:stretch>
            <a:fillRect/>
          </a:stretch>
        </p:blipFill>
        <p:spPr>
          <a:xfrm>
            <a:off x="228600" y="4572000"/>
            <a:ext cx="6324600" cy="4114800"/>
          </a:xfrm>
          <a:prstGeom prst="rect">
            <a:avLst/>
          </a:prstGeom>
          <a:ln w="285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4" name="Picture 3" descr="IMG_7813.JPG"/>
          <p:cNvPicPr>
            <a:picLocks noChangeAspect="1"/>
          </p:cNvPicPr>
          <p:nvPr/>
        </p:nvPicPr>
        <p:blipFill>
          <a:blip r:embed="rId3" cstate="print"/>
          <a:stretch>
            <a:fillRect/>
          </a:stretch>
        </p:blipFill>
        <p:spPr>
          <a:xfrm>
            <a:off x="228600" y="228600"/>
            <a:ext cx="6324600" cy="4114800"/>
          </a:xfrm>
          <a:prstGeom prst="rect">
            <a:avLst/>
          </a:prstGeom>
          <a:ln w="285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57200"/>
            <a:ext cx="6858000" cy="523220"/>
          </a:xfrm>
          <a:prstGeom prst="rect">
            <a:avLst/>
          </a:prstGeom>
          <a:noFill/>
        </p:spPr>
        <p:txBody>
          <a:bodyPr wrap="square" rtlCol="0">
            <a:spAutoFit/>
          </a:bodyPr>
          <a:lstStyle/>
          <a:p>
            <a:pPr algn="ctr"/>
            <a:r>
              <a:rPr lang="en-US" sz="2800" dirty="0" smtClean="0">
                <a:latin typeface="Bookman Old Style" pitchFamily="18" charset="0"/>
              </a:rPr>
              <a:t>Vegetables in Beemats</a:t>
            </a:r>
            <a:endParaRPr lang="en-US" sz="2800" dirty="0">
              <a:latin typeface="Bookman Old Style" pitchFamily="18" charset="0"/>
            </a:endParaRPr>
          </a:p>
        </p:txBody>
      </p:sp>
      <p:sp>
        <p:nvSpPr>
          <p:cNvPr id="3" name="TextBox 2"/>
          <p:cNvSpPr txBox="1"/>
          <p:nvPr/>
        </p:nvSpPr>
        <p:spPr>
          <a:xfrm>
            <a:off x="1066800" y="1066800"/>
            <a:ext cx="4724400" cy="3139321"/>
          </a:xfrm>
          <a:prstGeom prst="rect">
            <a:avLst/>
          </a:prstGeom>
          <a:noFill/>
        </p:spPr>
        <p:txBody>
          <a:bodyPr wrap="square" rtlCol="0">
            <a:spAutoFit/>
          </a:bodyPr>
          <a:lstStyle/>
          <a:p>
            <a:r>
              <a:rPr lang="en-US" dirty="0" smtClean="0">
                <a:latin typeface="Arial Rounded MT Bold" pitchFamily="34" charset="0"/>
              </a:rPr>
              <a:t>Since nutrient pollution in agricultural run off is an issue of national concern, we decided to investigate  the possibility of using vegetables  in Beemats to remove nitrogen and phosphorus from discharge water.  Many varieties of produce are grown hydroponically anyway, so why not use the excess nutrients from agricultural fields to grow secondary crops and clean up the water in the process?        </a:t>
            </a:r>
            <a:endParaRPr lang="en-US" dirty="0">
              <a:latin typeface="Arial Rounded MT Bold" pitchFamily="34" charset="0"/>
            </a:endParaRPr>
          </a:p>
        </p:txBody>
      </p:sp>
      <p:sp>
        <p:nvSpPr>
          <p:cNvPr id="4" name="TextBox 3"/>
          <p:cNvSpPr txBox="1"/>
          <p:nvPr/>
        </p:nvSpPr>
        <p:spPr>
          <a:xfrm>
            <a:off x="1066800" y="4191000"/>
            <a:ext cx="4648200" cy="1477328"/>
          </a:xfrm>
          <a:prstGeom prst="rect">
            <a:avLst/>
          </a:prstGeom>
          <a:noFill/>
        </p:spPr>
        <p:txBody>
          <a:bodyPr wrap="square" rtlCol="0">
            <a:spAutoFit/>
          </a:bodyPr>
          <a:lstStyle/>
          <a:p>
            <a:r>
              <a:rPr lang="en-US" dirty="0" smtClean="0">
                <a:latin typeface="Arial Rounded MT Bold" pitchFamily="34" charset="0"/>
              </a:rPr>
              <a:t>Dr. Sarah White at Clemson University ran some initial tests during her other Beemats studies during the summer of 2011.  She grew several varieties of lettuce and basil.  </a:t>
            </a:r>
            <a:endParaRPr lang="en-US" dirty="0">
              <a:latin typeface="Arial Rounded MT Bold" pitchFamily="34" charset="0"/>
            </a:endParaRPr>
          </a:p>
        </p:txBody>
      </p:sp>
      <p:pic>
        <p:nvPicPr>
          <p:cNvPr id="5" name="Picture 4" descr="IMG_0767.jpg"/>
          <p:cNvPicPr>
            <a:picLocks noChangeAspect="1"/>
          </p:cNvPicPr>
          <p:nvPr/>
        </p:nvPicPr>
        <p:blipFill>
          <a:blip r:embed="rId2" cstate="print"/>
          <a:srcRect l="12065" t="20833" r="37726" b="39999"/>
          <a:stretch>
            <a:fillRect/>
          </a:stretch>
        </p:blipFill>
        <p:spPr>
          <a:xfrm>
            <a:off x="4572000" y="5486400"/>
            <a:ext cx="1835285" cy="1916854"/>
          </a:xfrm>
          <a:prstGeom prst="rect">
            <a:avLst/>
          </a:prstGeom>
          <a:ln w="28575">
            <a:solidFill>
              <a:schemeClr val="tx1"/>
            </a:solidFill>
          </a:ln>
        </p:spPr>
      </p:pic>
      <p:pic>
        <p:nvPicPr>
          <p:cNvPr id="6" name="Picture 5" descr="P1010931.jpg"/>
          <p:cNvPicPr>
            <a:picLocks noChangeAspect="1"/>
          </p:cNvPicPr>
          <p:nvPr/>
        </p:nvPicPr>
        <p:blipFill>
          <a:blip r:embed="rId3" cstate="print"/>
          <a:srcRect l="20500" t="18000" r="13500"/>
          <a:stretch>
            <a:fillRect/>
          </a:stretch>
        </p:blipFill>
        <p:spPr>
          <a:xfrm>
            <a:off x="4267200" y="6934200"/>
            <a:ext cx="1981200" cy="1846118"/>
          </a:xfrm>
          <a:prstGeom prst="rect">
            <a:avLst/>
          </a:prstGeom>
          <a:ln w="28575">
            <a:solidFill>
              <a:schemeClr val="tx1"/>
            </a:solidFill>
          </a:ln>
        </p:spPr>
      </p:pic>
      <p:pic>
        <p:nvPicPr>
          <p:cNvPr id="7" name="Picture 6" descr="P1010940.jpg"/>
          <p:cNvPicPr>
            <a:picLocks noChangeAspect="1"/>
          </p:cNvPicPr>
          <p:nvPr/>
        </p:nvPicPr>
        <p:blipFill>
          <a:blip r:embed="rId4" cstate="print"/>
          <a:stretch>
            <a:fillRect/>
          </a:stretch>
        </p:blipFill>
        <p:spPr>
          <a:xfrm>
            <a:off x="1752600" y="5715000"/>
            <a:ext cx="2438400" cy="1828800"/>
          </a:xfrm>
          <a:prstGeom prst="rect">
            <a:avLst/>
          </a:prstGeom>
          <a:ln w="28575">
            <a:solidFill>
              <a:schemeClr val="tx1"/>
            </a:solidFill>
          </a:ln>
        </p:spPr>
      </p:pic>
      <p:pic>
        <p:nvPicPr>
          <p:cNvPr id="8" name="Picture 7" descr="P1010944.jpg"/>
          <p:cNvPicPr>
            <a:picLocks noChangeAspect="1"/>
          </p:cNvPicPr>
          <p:nvPr/>
        </p:nvPicPr>
        <p:blipFill>
          <a:blip r:embed="rId5" cstate="print"/>
          <a:srcRect r="14844" b="20313"/>
          <a:stretch>
            <a:fillRect/>
          </a:stretch>
        </p:blipFill>
        <p:spPr>
          <a:xfrm>
            <a:off x="1066800" y="7010400"/>
            <a:ext cx="2605742" cy="1828800"/>
          </a:xfrm>
          <a:prstGeom prst="rect">
            <a:avLst/>
          </a:prstGeom>
          <a:ln w="28575">
            <a:solidFill>
              <a:schemeClr val="tx1"/>
            </a:solid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457200"/>
            <a:ext cx="5486400" cy="1477328"/>
          </a:xfrm>
          <a:prstGeom prst="rect">
            <a:avLst/>
          </a:prstGeom>
          <a:noFill/>
        </p:spPr>
        <p:txBody>
          <a:bodyPr wrap="square" rtlCol="0">
            <a:spAutoFit/>
          </a:bodyPr>
          <a:lstStyle/>
          <a:p>
            <a:r>
              <a:rPr lang="en-US" dirty="0" smtClean="0">
                <a:latin typeface="Arial Rounded MT Bold" pitchFamily="34" charset="0"/>
              </a:rPr>
              <a:t>We also conducted tests in our experimental pond  to compare biomass growth and uptake rates of two types of lettuce and a variety of kale to the native aquatic plants that we typically use in Beemats.  </a:t>
            </a:r>
            <a:endParaRPr lang="en-US" dirty="0">
              <a:latin typeface="Arial Rounded MT Bold" pitchFamily="34" charset="0"/>
            </a:endParaRPr>
          </a:p>
        </p:txBody>
      </p:sp>
      <p:sp>
        <p:nvSpPr>
          <p:cNvPr id="3" name="TextBox 2"/>
          <p:cNvSpPr txBox="1"/>
          <p:nvPr/>
        </p:nvSpPr>
        <p:spPr>
          <a:xfrm>
            <a:off x="838200" y="4800600"/>
            <a:ext cx="5486400" cy="3970318"/>
          </a:xfrm>
          <a:prstGeom prst="rect">
            <a:avLst/>
          </a:prstGeom>
          <a:noFill/>
        </p:spPr>
        <p:txBody>
          <a:bodyPr wrap="square" rtlCol="0">
            <a:spAutoFit/>
          </a:bodyPr>
          <a:lstStyle/>
          <a:p>
            <a:r>
              <a:rPr lang="en-US" dirty="0" smtClean="0">
                <a:latin typeface="Arial Rounded MT Bold" pitchFamily="34" charset="0"/>
              </a:rPr>
              <a:t>Although the kale did not grow well in our experiments,  the lettuce exceeded our expectations.  We used  a variety of romaine lettuce, called  “Coastal Star”  and a selection of </a:t>
            </a:r>
            <a:r>
              <a:rPr lang="en-US" dirty="0" err="1" smtClean="0">
                <a:latin typeface="Arial Rounded MT Bold" pitchFamily="34" charset="0"/>
              </a:rPr>
              <a:t>butterhead</a:t>
            </a:r>
            <a:r>
              <a:rPr lang="en-US" dirty="0" smtClean="0">
                <a:latin typeface="Arial Rounded MT Bold" pitchFamily="34" charset="0"/>
              </a:rPr>
              <a:t> lettuce called “</a:t>
            </a:r>
            <a:r>
              <a:rPr lang="en-US" dirty="0" err="1" smtClean="0">
                <a:latin typeface="Arial Rounded MT Bold" pitchFamily="34" charset="0"/>
              </a:rPr>
              <a:t>Ermosa</a:t>
            </a:r>
            <a:r>
              <a:rPr lang="en-US" dirty="0" smtClean="0">
                <a:latin typeface="Arial Rounded MT Bold" pitchFamily="34" charset="0"/>
              </a:rPr>
              <a:t>”.  In both cases, nitrogen and phosphorus sequestration  surpassed the native aquatic plants by orders of magnitude.  By comparison to the uptake rates observed at the Deep Creek project, the </a:t>
            </a:r>
            <a:r>
              <a:rPr lang="en-US" dirty="0" err="1" smtClean="0">
                <a:latin typeface="Arial Rounded MT Bold" pitchFamily="34" charset="0"/>
              </a:rPr>
              <a:t>butterhead</a:t>
            </a:r>
            <a:r>
              <a:rPr lang="en-US" dirty="0" smtClean="0">
                <a:latin typeface="Arial Rounded MT Bold" pitchFamily="34" charset="0"/>
              </a:rPr>
              <a:t> variety stored three times as much nitrogen and four times as much phosphorus per unit area over time.  The romaine selection took up four times as much nitrogen and five times as much phosphorus.  </a:t>
            </a:r>
          </a:p>
        </p:txBody>
      </p:sp>
      <p:pic>
        <p:nvPicPr>
          <p:cNvPr id="7" name="Picture 6" descr="IMG_9460.JPG"/>
          <p:cNvPicPr>
            <a:picLocks noChangeAspect="1"/>
          </p:cNvPicPr>
          <p:nvPr/>
        </p:nvPicPr>
        <p:blipFill>
          <a:blip r:embed="rId2" cstate="print"/>
          <a:stretch>
            <a:fillRect/>
          </a:stretch>
        </p:blipFill>
        <p:spPr>
          <a:xfrm>
            <a:off x="914400" y="2057400"/>
            <a:ext cx="5257800" cy="2708564"/>
          </a:xfrm>
          <a:prstGeom prst="rect">
            <a:avLst/>
          </a:prstGeom>
          <a:ln w="28575">
            <a:solidFill>
              <a:schemeClr val="tx1"/>
            </a:solid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9442.JPG"/>
          <p:cNvPicPr>
            <a:picLocks noChangeAspect="1"/>
          </p:cNvPicPr>
          <p:nvPr/>
        </p:nvPicPr>
        <p:blipFill>
          <a:blip r:embed="rId2" cstate="print"/>
          <a:stretch>
            <a:fillRect/>
          </a:stretch>
        </p:blipFill>
        <p:spPr>
          <a:xfrm>
            <a:off x="304800" y="609600"/>
            <a:ext cx="6172200" cy="4140200"/>
          </a:xfrm>
          <a:prstGeom prst="rect">
            <a:avLst/>
          </a:prstGeom>
          <a:ln w="28575">
            <a:solidFill>
              <a:schemeClr val="tx1"/>
            </a:solidFill>
          </a:ln>
        </p:spPr>
      </p:pic>
      <p:pic>
        <p:nvPicPr>
          <p:cNvPr id="4" name="Picture 3" descr="IMG_9443.JPG"/>
          <p:cNvPicPr>
            <a:picLocks noChangeAspect="1"/>
          </p:cNvPicPr>
          <p:nvPr/>
        </p:nvPicPr>
        <p:blipFill>
          <a:blip r:embed="rId3" cstate="print"/>
          <a:stretch>
            <a:fillRect/>
          </a:stretch>
        </p:blipFill>
        <p:spPr>
          <a:xfrm>
            <a:off x="304800" y="4953000"/>
            <a:ext cx="6172200" cy="4013200"/>
          </a:xfrm>
          <a:prstGeom prst="rect">
            <a:avLst/>
          </a:prstGeom>
          <a:ln w="28575">
            <a:solidFill>
              <a:schemeClr val="tx1"/>
            </a:solidFill>
          </a:ln>
        </p:spPr>
      </p:pic>
      <p:sp>
        <p:nvSpPr>
          <p:cNvPr id="5" name="TextBox 4"/>
          <p:cNvSpPr txBox="1"/>
          <p:nvPr/>
        </p:nvSpPr>
        <p:spPr>
          <a:xfrm>
            <a:off x="1371600" y="0"/>
            <a:ext cx="4196662" cy="707886"/>
          </a:xfrm>
          <a:prstGeom prst="rect">
            <a:avLst/>
          </a:prstGeom>
          <a:noFill/>
        </p:spPr>
        <p:txBody>
          <a:bodyPr wrap="none" rtlCol="0">
            <a:spAutoFit/>
          </a:bodyPr>
          <a:lstStyle/>
          <a:p>
            <a:r>
              <a:rPr lang="en-US" sz="4000" dirty="0" err="1" smtClean="0"/>
              <a:t>Butterhead</a:t>
            </a:r>
            <a:r>
              <a:rPr lang="en-US" sz="4000" dirty="0" smtClean="0"/>
              <a:t> Lettuce</a:t>
            </a:r>
            <a:endParaRPr lang="en-US" sz="4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9431.JPG"/>
          <p:cNvPicPr>
            <a:picLocks noChangeAspect="1"/>
          </p:cNvPicPr>
          <p:nvPr/>
        </p:nvPicPr>
        <p:blipFill>
          <a:blip r:embed="rId2" cstate="print"/>
          <a:stretch>
            <a:fillRect/>
          </a:stretch>
        </p:blipFill>
        <p:spPr>
          <a:xfrm>
            <a:off x="304800" y="4953000"/>
            <a:ext cx="6172200" cy="3962400"/>
          </a:xfrm>
          <a:prstGeom prst="rect">
            <a:avLst/>
          </a:prstGeom>
          <a:ln w="28575">
            <a:solidFill>
              <a:schemeClr val="tx1"/>
            </a:solidFill>
          </a:ln>
        </p:spPr>
      </p:pic>
      <p:pic>
        <p:nvPicPr>
          <p:cNvPr id="5" name="Picture 4" descr="IMG_9434.JPG"/>
          <p:cNvPicPr>
            <a:picLocks noChangeAspect="1"/>
          </p:cNvPicPr>
          <p:nvPr/>
        </p:nvPicPr>
        <p:blipFill>
          <a:blip r:embed="rId3" cstate="print"/>
          <a:stretch>
            <a:fillRect/>
          </a:stretch>
        </p:blipFill>
        <p:spPr>
          <a:xfrm>
            <a:off x="304800" y="685800"/>
            <a:ext cx="6172200" cy="4089083"/>
          </a:xfrm>
          <a:prstGeom prst="rect">
            <a:avLst/>
          </a:prstGeom>
          <a:ln w="28575">
            <a:solidFill>
              <a:schemeClr val="tx1"/>
            </a:solidFill>
          </a:ln>
        </p:spPr>
      </p:pic>
      <p:sp>
        <p:nvSpPr>
          <p:cNvPr id="4" name="TextBox 3"/>
          <p:cNvSpPr txBox="1"/>
          <p:nvPr/>
        </p:nvSpPr>
        <p:spPr>
          <a:xfrm>
            <a:off x="1371600" y="0"/>
            <a:ext cx="3681136" cy="707886"/>
          </a:xfrm>
          <a:prstGeom prst="rect">
            <a:avLst/>
          </a:prstGeom>
          <a:noFill/>
        </p:spPr>
        <p:txBody>
          <a:bodyPr wrap="none" rtlCol="0">
            <a:spAutoFit/>
          </a:bodyPr>
          <a:lstStyle/>
          <a:p>
            <a:r>
              <a:rPr lang="en-US" sz="4000" dirty="0" smtClean="0"/>
              <a:t>Romaine Lettuce</a:t>
            </a:r>
            <a:endParaRPr lang="en-US" sz="4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962400"/>
            <a:ext cx="5943600" cy="4278094"/>
          </a:xfrm>
          <a:prstGeom prst="rect">
            <a:avLst/>
          </a:prstGeom>
        </p:spPr>
        <p:txBody>
          <a:bodyPr wrap="square">
            <a:spAutoFit/>
          </a:bodyPr>
          <a:lstStyle/>
          <a:p>
            <a:r>
              <a:rPr lang="en-US" sz="1600" dirty="0" smtClean="0">
                <a:latin typeface="Bookman Old Style" pitchFamily="18" charset="0"/>
              </a:rPr>
              <a:t>Nitrogen, in its organic form, is not </a:t>
            </a:r>
            <a:r>
              <a:rPr lang="en-US" sz="1600" dirty="0" err="1" smtClean="0">
                <a:latin typeface="Bookman Old Style" pitchFamily="18" charset="0"/>
              </a:rPr>
              <a:t>bioavailable</a:t>
            </a:r>
            <a:r>
              <a:rPr lang="en-US" sz="1600" dirty="0" smtClean="0">
                <a:latin typeface="Bookman Old Style" pitchFamily="18" charset="0"/>
              </a:rPr>
              <a:t> and not a threat to the aquatic environment.  Organic nitrogen may be changed to ammonia through enzymatic activity or changes in pH,  light,  temperature or </a:t>
            </a:r>
            <a:r>
              <a:rPr lang="en-US" sz="1600" dirty="0" err="1" smtClean="0">
                <a:latin typeface="Bookman Old Style" pitchFamily="18" charset="0"/>
              </a:rPr>
              <a:t>redox</a:t>
            </a:r>
            <a:r>
              <a:rPr lang="en-US" sz="1600" dirty="0" smtClean="0">
                <a:latin typeface="Bookman Old Style" pitchFamily="18" charset="0"/>
              </a:rPr>
              <a:t> potential.  As ammonia, nitrogen is of concern as a pollutant since it contributes to </a:t>
            </a:r>
            <a:r>
              <a:rPr lang="en-US" sz="1600" dirty="0" err="1" smtClean="0">
                <a:latin typeface="Bookman Old Style" pitchFamily="18" charset="0"/>
              </a:rPr>
              <a:t>eutrophication</a:t>
            </a:r>
            <a:r>
              <a:rPr lang="en-US" sz="1600" dirty="0" smtClean="0">
                <a:latin typeface="Bookman Old Style" pitchFamily="18" charset="0"/>
              </a:rPr>
              <a:t> and can be toxic to aquatic animals in warm water with high pH levels.  Nitrate and nitrite are formed by the oxidation of ammonia through the process of nitrification.  Nitrates can also enter the water directly as components of nitrate fertilizers, used in agriculture and in ornamental plant cultivation.  Both ammonia nitrogen and nitrate-nitrite nitrogen may be removed from the water column by direct plant uptake.  As with phosphorus, if no </a:t>
            </a:r>
            <a:r>
              <a:rPr lang="en-US" sz="1600" dirty="0" err="1" smtClean="0">
                <a:latin typeface="Bookman Old Style" pitchFamily="18" charset="0"/>
              </a:rPr>
              <a:t>macrophytes</a:t>
            </a:r>
            <a:r>
              <a:rPr lang="en-US" sz="1600" dirty="0" smtClean="0">
                <a:latin typeface="Bookman Old Style" pitchFamily="18" charset="0"/>
              </a:rPr>
              <a:t> are available, other opportunistic types of vegetation like duckweed and algae can experience population explosions through the luxury uptake of </a:t>
            </a:r>
            <a:r>
              <a:rPr lang="en-US" sz="1600" dirty="0" err="1" smtClean="0">
                <a:latin typeface="Bookman Old Style" pitchFamily="18" charset="0"/>
              </a:rPr>
              <a:t>bioavailable</a:t>
            </a:r>
            <a:r>
              <a:rPr lang="en-US" sz="1600" dirty="0" smtClean="0">
                <a:latin typeface="Bookman Old Style" pitchFamily="18" charset="0"/>
              </a:rPr>
              <a:t> nitrogen. </a:t>
            </a:r>
            <a:endParaRPr lang="en-US" sz="1600" dirty="0">
              <a:latin typeface="Bookman Old Style" pitchFamily="18" charset="0"/>
            </a:endParaRPr>
          </a:p>
        </p:txBody>
      </p:sp>
      <p:sp>
        <p:nvSpPr>
          <p:cNvPr id="3" name="Rectangle 2"/>
          <p:cNvSpPr/>
          <p:nvPr/>
        </p:nvSpPr>
        <p:spPr>
          <a:xfrm>
            <a:off x="533400" y="609600"/>
            <a:ext cx="5867400" cy="3046988"/>
          </a:xfrm>
          <a:prstGeom prst="rect">
            <a:avLst/>
          </a:prstGeom>
        </p:spPr>
        <p:txBody>
          <a:bodyPr wrap="square">
            <a:spAutoFit/>
          </a:bodyPr>
          <a:lstStyle/>
          <a:p>
            <a:r>
              <a:rPr lang="en-US" sz="1600" dirty="0" smtClean="0">
                <a:latin typeface="Bookman Old Style" pitchFamily="18" charset="0"/>
              </a:rPr>
              <a:t>Phosphorus is one of the primary nutrient pollutants in stormwater.  </a:t>
            </a:r>
            <a:r>
              <a:rPr lang="en-US" sz="1600" dirty="0" err="1" smtClean="0">
                <a:latin typeface="Bookman Old Style" pitchFamily="18" charset="0"/>
              </a:rPr>
              <a:t>Orthophosphorus</a:t>
            </a:r>
            <a:r>
              <a:rPr lang="en-US" sz="1600" dirty="0" smtClean="0">
                <a:latin typeface="Bookman Old Style" pitchFamily="18" charset="0"/>
              </a:rPr>
              <a:t> (also referred to as soluble reactive phosphorus - SRP) is the inorganic, ionic form of phosphorus that is available for direct plant uptake.  SRP may comprise 20% or more of the total phosphorus in water.  </a:t>
            </a:r>
            <a:r>
              <a:rPr lang="en-US" sz="1600" dirty="0" err="1" smtClean="0">
                <a:latin typeface="Bookman Old Style" pitchFamily="18" charset="0"/>
              </a:rPr>
              <a:t>Macrophyte</a:t>
            </a:r>
            <a:r>
              <a:rPr lang="en-US" sz="1600" dirty="0" smtClean="0">
                <a:latin typeface="Bookman Old Style" pitchFamily="18" charset="0"/>
              </a:rPr>
              <a:t> plants are effective at taking SRP from solution and storing it as increased biomass. If there are no </a:t>
            </a:r>
            <a:r>
              <a:rPr lang="en-US" sz="1600" dirty="0" err="1" smtClean="0">
                <a:latin typeface="Bookman Old Style" pitchFamily="18" charset="0"/>
              </a:rPr>
              <a:t>macrophytes</a:t>
            </a:r>
            <a:r>
              <a:rPr lang="en-US" sz="1600" dirty="0" smtClean="0">
                <a:latin typeface="Bookman Old Style" pitchFamily="18" charset="0"/>
              </a:rPr>
              <a:t> available, other plants like algae, duckweed and </a:t>
            </a:r>
            <a:r>
              <a:rPr lang="en-US" sz="1600" dirty="0" err="1" smtClean="0">
                <a:latin typeface="Bookman Old Style" pitchFamily="18" charset="0"/>
              </a:rPr>
              <a:t>hydrilla</a:t>
            </a:r>
            <a:r>
              <a:rPr lang="en-US" sz="1600" dirty="0" smtClean="0">
                <a:latin typeface="Bookman Old Style" pitchFamily="18" charset="0"/>
              </a:rPr>
              <a:t> can fill that niche and rapidly grow to nuisance proportions.  When the plants die, the phosphorus is recycled back into the aquatic ecosystem.</a:t>
            </a:r>
            <a:endParaRPr lang="en-US" sz="1600" dirty="0">
              <a:latin typeface="Bookman Old Style"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2.5.08 024.jpg"/>
          <p:cNvPicPr>
            <a:picLocks noChangeAspect="1"/>
          </p:cNvPicPr>
          <p:nvPr/>
        </p:nvPicPr>
        <p:blipFill>
          <a:blip r:embed="rId2" cstate="print"/>
          <a:stretch>
            <a:fillRect/>
          </a:stretch>
        </p:blipFill>
        <p:spPr>
          <a:xfrm>
            <a:off x="304800" y="914400"/>
            <a:ext cx="6248400" cy="4013200"/>
          </a:xfrm>
          <a:prstGeom prst="rect">
            <a:avLst/>
          </a:prstGeom>
          <a:ln w="28575">
            <a:solidFill>
              <a:schemeClr val="tx1"/>
            </a:solidFill>
          </a:ln>
        </p:spPr>
      </p:pic>
      <p:pic>
        <p:nvPicPr>
          <p:cNvPr id="3" name="Picture 2" descr="IMG_9472.JPG"/>
          <p:cNvPicPr>
            <a:picLocks noChangeAspect="1"/>
          </p:cNvPicPr>
          <p:nvPr/>
        </p:nvPicPr>
        <p:blipFill>
          <a:blip r:embed="rId3" cstate="print"/>
          <a:stretch>
            <a:fillRect/>
          </a:stretch>
        </p:blipFill>
        <p:spPr>
          <a:xfrm>
            <a:off x="304800" y="5105400"/>
            <a:ext cx="6248400" cy="3810000"/>
          </a:xfrm>
          <a:prstGeom prst="rect">
            <a:avLst/>
          </a:prstGeom>
          <a:ln w="28575">
            <a:solidFill>
              <a:schemeClr val="tx1"/>
            </a:solidFill>
          </a:ln>
        </p:spPr>
      </p:pic>
      <p:sp>
        <p:nvSpPr>
          <p:cNvPr id="4" name="TextBox 3"/>
          <p:cNvSpPr txBox="1"/>
          <p:nvPr/>
        </p:nvSpPr>
        <p:spPr>
          <a:xfrm>
            <a:off x="0" y="304800"/>
            <a:ext cx="6858000" cy="523220"/>
          </a:xfrm>
          <a:prstGeom prst="rect">
            <a:avLst/>
          </a:prstGeom>
          <a:noFill/>
        </p:spPr>
        <p:txBody>
          <a:bodyPr wrap="square" rtlCol="0">
            <a:spAutoFit/>
          </a:bodyPr>
          <a:lstStyle/>
          <a:p>
            <a:pPr algn="ctr"/>
            <a:r>
              <a:rPr lang="en-US" sz="2800" dirty="0" smtClean="0">
                <a:latin typeface="Bookman Old Style" pitchFamily="18" charset="0"/>
              </a:rPr>
              <a:t>Beemats as Agricultural  B M P’s</a:t>
            </a:r>
            <a:endParaRPr lang="en-US" sz="2800" dirty="0">
              <a:latin typeface="Bookman Old Style"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533400" y="1066800"/>
          <a:ext cx="5945188" cy="6794500"/>
        </p:xfrm>
        <a:graphic>
          <a:graphicData uri="http://schemas.openxmlformats.org/presentationml/2006/ole">
            <p:oleObj spid="_x0000_s1026" name="Document" r:id="rId3" imgW="5945417" imgH="6794475" progId="Word.Document.12">
              <p:embed/>
            </p:oleObj>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389.JPG"/>
          <p:cNvPicPr>
            <a:picLocks noChangeAspect="1"/>
          </p:cNvPicPr>
          <p:nvPr/>
        </p:nvPicPr>
        <p:blipFill>
          <a:blip r:embed="rId2" cstate="print"/>
          <a:stretch>
            <a:fillRect/>
          </a:stretch>
        </p:blipFill>
        <p:spPr>
          <a:xfrm>
            <a:off x="2514600" y="6248400"/>
            <a:ext cx="4038600" cy="2692400"/>
          </a:xfrm>
          <a:prstGeom prst="rect">
            <a:avLst/>
          </a:prstGeom>
        </p:spPr>
      </p:pic>
      <p:pic>
        <p:nvPicPr>
          <p:cNvPr id="3" name="Picture 2" descr="5.27.09 026.jpg"/>
          <p:cNvPicPr>
            <a:picLocks noChangeAspect="1"/>
          </p:cNvPicPr>
          <p:nvPr/>
        </p:nvPicPr>
        <p:blipFill>
          <a:blip r:embed="rId3" cstate="print"/>
          <a:stretch>
            <a:fillRect/>
          </a:stretch>
        </p:blipFill>
        <p:spPr>
          <a:xfrm>
            <a:off x="228600" y="3657600"/>
            <a:ext cx="4343400" cy="2895600"/>
          </a:xfrm>
          <a:prstGeom prst="rect">
            <a:avLst/>
          </a:prstGeom>
        </p:spPr>
      </p:pic>
      <p:pic>
        <p:nvPicPr>
          <p:cNvPr id="4" name="Picture 3" descr="12.5.08 024.jpg"/>
          <p:cNvPicPr>
            <a:picLocks noChangeAspect="1"/>
          </p:cNvPicPr>
          <p:nvPr/>
        </p:nvPicPr>
        <p:blipFill>
          <a:blip r:embed="rId4" cstate="print"/>
          <a:stretch>
            <a:fillRect/>
          </a:stretch>
        </p:blipFill>
        <p:spPr>
          <a:xfrm>
            <a:off x="1981200" y="1219200"/>
            <a:ext cx="4419600" cy="2838605"/>
          </a:xfrm>
          <a:prstGeom prst="rect">
            <a:avLst/>
          </a:prstGeom>
          <a:ln w="28575">
            <a:solidFill>
              <a:schemeClr val="tx1"/>
            </a:solidFill>
          </a:ln>
        </p:spPr>
      </p:pic>
      <p:sp>
        <p:nvSpPr>
          <p:cNvPr id="6" name="TextBox 5"/>
          <p:cNvSpPr txBox="1"/>
          <p:nvPr/>
        </p:nvSpPr>
        <p:spPr>
          <a:xfrm>
            <a:off x="838200" y="228600"/>
            <a:ext cx="5410199" cy="646331"/>
          </a:xfrm>
          <a:prstGeom prst="rect">
            <a:avLst/>
          </a:prstGeom>
          <a:noFill/>
        </p:spPr>
        <p:txBody>
          <a:bodyPr wrap="square" rtlCol="0">
            <a:spAutoFit/>
          </a:bodyPr>
          <a:lstStyle/>
          <a:p>
            <a:r>
              <a:rPr lang="en-US" dirty="0" smtClean="0"/>
              <a:t>Agriculture, Floriculture,  Golf Courses, and Residential  Development are all sources of Nutrient Pollution</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3666" name="Object 2"/>
          <p:cNvGraphicFramePr>
            <a:graphicFrameLocks noChangeAspect="1"/>
          </p:cNvGraphicFramePr>
          <p:nvPr/>
        </p:nvGraphicFramePr>
        <p:xfrm>
          <a:off x="304800" y="1600200"/>
          <a:ext cx="6248400" cy="7315199"/>
        </p:xfrm>
        <a:graphic>
          <a:graphicData uri="http://schemas.openxmlformats.org/presentationml/2006/ole">
            <p:oleObj spid="_x0000_s113666" name="Acrobat Document" r:id="rId3" imgW="5829300" imgH="7543800" progId="AcroExch.Document.7">
              <p:embed/>
            </p:oleObj>
          </a:graphicData>
        </a:graphic>
      </p:graphicFrame>
      <p:sp>
        <p:nvSpPr>
          <p:cNvPr id="4" name="TextBox 3"/>
          <p:cNvSpPr txBox="1"/>
          <p:nvPr/>
        </p:nvSpPr>
        <p:spPr>
          <a:xfrm>
            <a:off x="304800" y="381000"/>
            <a:ext cx="6324600" cy="830997"/>
          </a:xfrm>
          <a:prstGeom prst="rect">
            <a:avLst/>
          </a:prstGeom>
          <a:noFill/>
        </p:spPr>
        <p:txBody>
          <a:bodyPr wrap="square" rtlCol="0">
            <a:spAutoFit/>
          </a:bodyPr>
          <a:lstStyle/>
          <a:p>
            <a:r>
              <a:rPr lang="en-US" sz="2400" dirty="0" smtClean="0"/>
              <a:t>A recent South Carolina study found that many stormwater detention ponds produce toxic algae</a:t>
            </a:r>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G_0419.JPG"/>
          <p:cNvPicPr>
            <a:picLocks noChangeAspect="1"/>
          </p:cNvPicPr>
          <p:nvPr/>
        </p:nvPicPr>
        <p:blipFill>
          <a:blip r:embed="rId2" cstate="print"/>
          <a:stretch>
            <a:fillRect/>
          </a:stretch>
        </p:blipFill>
        <p:spPr>
          <a:xfrm>
            <a:off x="762000" y="5486400"/>
            <a:ext cx="5638800" cy="3352800"/>
          </a:xfrm>
          <a:prstGeom prst="rect">
            <a:avLst/>
          </a:prstGeom>
          <a:ln w="285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4" name="Picture 3" descr="IMG_0420.JPG"/>
          <p:cNvPicPr>
            <a:picLocks noChangeAspect="1"/>
          </p:cNvPicPr>
          <p:nvPr/>
        </p:nvPicPr>
        <p:blipFill>
          <a:blip r:embed="rId3" cstate="print"/>
          <a:stretch>
            <a:fillRect/>
          </a:stretch>
        </p:blipFill>
        <p:spPr>
          <a:xfrm>
            <a:off x="762000" y="1981200"/>
            <a:ext cx="5638800" cy="3276600"/>
          </a:xfrm>
          <a:prstGeom prst="rect">
            <a:avLst/>
          </a:prstGeom>
          <a:ln w="285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 name="TextBox 4"/>
          <p:cNvSpPr txBox="1"/>
          <p:nvPr/>
        </p:nvSpPr>
        <p:spPr>
          <a:xfrm>
            <a:off x="1219200" y="228600"/>
            <a:ext cx="4511643" cy="523220"/>
          </a:xfrm>
          <a:prstGeom prst="rect">
            <a:avLst/>
          </a:prstGeom>
          <a:noFill/>
        </p:spPr>
        <p:txBody>
          <a:bodyPr wrap="square" rtlCol="0">
            <a:spAutoFit/>
          </a:bodyPr>
          <a:lstStyle/>
          <a:p>
            <a:pPr algn="ctr"/>
            <a:r>
              <a:rPr lang="en-US" sz="2800" dirty="0" smtClean="0">
                <a:latin typeface="Bernard MT Condensed" pitchFamily="18" charset="0"/>
              </a:rPr>
              <a:t>Patrick Air Force Base</a:t>
            </a:r>
            <a:endParaRPr lang="en-US" sz="2800" dirty="0">
              <a:latin typeface="Bernard MT Condensed" pitchFamily="18" charset="0"/>
            </a:endParaRPr>
          </a:p>
        </p:txBody>
      </p:sp>
      <p:sp>
        <p:nvSpPr>
          <p:cNvPr id="6" name="TextBox 5"/>
          <p:cNvSpPr txBox="1"/>
          <p:nvPr/>
        </p:nvSpPr>
        <p:spPr>
          <a:xfrm>
            <a:off x="609600" y="838200"/>
            <a:ext cx="5880792" cy="646331"/>
          </a:xfrm>
          <a:prstGeom prst="rect">
            <a:avLst/>
          </a:prstGeom>
          <a:noFill/>
        </p:spPr>
        <p:txBody>
          <a:bodyPr wrap="square" rtlCol="0">
            <a:spAutoFit/>
          </a:bodyPr>
          <a:lstStyle/>
          <a:p>
            <a:r>
              <a:rPr lang="en-US" dirty="0" smtClean="0">
                <a:latin typeface="Bookman Old Style" pitchFamily="18" charset="0"/>
              </a:rPr>
              <a:t>These two ponds are connected.  The one at the top has  Beemats, the one on the bottom doesn’t.</a:t>
            </a:r>
            <a:endParaRPr lang="en-US" dirty="0">
              <a:latin typeface="Bookman Old Style"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ept 2010 -1.jpg"/>
          <p:cNvPicPr>
            <a:picLocks noChangeAspect="1"/>
          </p:cNvPicPr>
          <p:nvPr/>
        </p:nvPicPr>
        <p:blipFill>
          <a:blip r:embed="rId2" cstate="print"/>
          <a:stretch>
            <a:fillRect/>
          </a:stretch>
        </p:blipFill>
        <p:spPr>
          <a:xfrm>
            <a:off x="381000" y="609600"/>
            <a:ext cx="4343400" cy="2895600"/>
          </a:xfrm>
          <a:prstGeom prst="rect">
            <a:avLst/>
          </a:prstGeom>
          <a:ln w="19050">
            <a:solidFill>
              <a:schemeClr val="tx1"/>
            </a:solidFill>
          </a:ln>
        </p:spPr>
      </p:pic>
      <p:sp>
        <p:nvSpPr>
          <p:cNvPr id="10" name="TextBox 9"/>
          <p:cNvSpPr txBox="1"/>
          <p:nvPr/>
        </p:nvSpPr>
        <p:spPr>
          <a:xfrm>
            <a:off x="5410200" y="1447800"/>
            <a:ext cx="990600" cy="830997"/>
          </a:xfrm>
          <a:prstGeom prst="rect">
            <a:avLst/>
          </a:prstGeom>
          <a:noFill/>
        </p:spPr>
        <p:txBody>
          <a:bodyPr wrap="square" rtlCol="0">
            <a:spAutoFit/>
          </a:bodyPr>
          <a:lstStyle/>
          <a:p>
            <a:r>
              <a:rPr lang="en-US" sz="2400" dirty="0" smtClean="0">
                <a:latin typeface="Arial Rounded MT Bold" pitchFamily="34" charset="0"/>
              </a:rPr>
              <a:t>Sept.2010</a:t>
            </a:r>
            <a:endParaRPr lang="en-US" sz="2400" dirty="0">
              <a:latin typeface="Arial Rounded MT Bold" pitchFamily="34" charset="0"/>
            </a:endParaRPr>
          </a:p>
        </p:txBody>
      </p:sp>
      <p:sp>
        <p:nvSpPr>
          <p:cNvPr id="13" name="TextBox 12"/>
          <p:cNvSpPr txBox="1"/>
          <p:nvPr/>
        </p:nvSpPr>
        <p:spPr>
          <a:xfrm>
            <a:off x="838200" y="0"/>
            <a:ext cx="5562600" cy="523220"/>
          </a:xfrm>
          <a:prstGeom prst="rect">
            <a:avLst/>
          </a:prstGeom>
          <a:noFill/>
        </p:spPr>
        <p:txBody>
          <a:bodyPr wrap="square" rtlCol="0">
            <a:spAutoFit/>
          </a:bodyPr>
          <a:lstStyle/>
          <a:p>
            <a:r>
              <a:rPr lang="en-US" sz="2800" dirty="0" smtClean="0">
                <a:latin typeface="Arial Rounded MT Bold" pitchFamily="34" charset="0"/>
              </a:rPr>
              <a:t>Church St. Pond – Micco, Fl.</a:t>
            </a:r>
            <a:endParaRPr lang="en-US" sz="2800" dirty="0">
              <a:latin typeface="Arial Rounded MT Bold" pitchFamily="34" charset="0"/>
            </a:endParaRPr>
          </a:p>
        </p:txBody>
      </p:sp>
      <p:pic>
        <p:nvPicPr>
          <p:cNvPr id="14" name="Picture 13" descr="Sept 2010 - 4.JPG"/>
          <p:cNvPicPr>
            <a:picLocks noChangeAspect="1"/>
          </p:cNvPicPr>
          <p:nvPr/>
        </p:nvPicPr>
        <p:blipFill>
          <a:blip r:embed="rId3" cstate="print"/>
          <a:stretch>
            <a:fillRect/>
          </a:stretch>
        </p:blipFill>
        <p:spPr>
          <a:xfrm>
            <a:off x="381000" y="5638800"/>
            <a:ext cx="4495800" cy="2997200"/>
          </a:xfrm>
          <a:prstGeom prst="rect">
            <a:avLst/>
          </a:prstGeom>
          <a:ln w="19050">
            <a:solidFill>
              <a:schemeClr val="tx1"/>
            </a:solidFill>
          </a:ln>
        </p:spPr>
      </p:pic>
      <p:pic>
        <p:nvPicPr>
          <p:cNvPr id="15" name="Picture 14" descr="Sept 2010 -3.JPG"/>
          <p:cNvPicPr>
            <a:picLocks noChangeAspect="1"/>
          </p:cNvPicPr>
          <p:nvPr/>
        </p:nvPicPr>
        <p:blipFill>
          <a:blip r:embed="rId4" cstate="print"/>
          <a:stretch>
            <a:fillRect/>
          </a:stretch>
        </p:blipFill>
        <p:spPr>
          <a:xfrm>
            <a:off x="2590800" y="3403600"/>
            <a:ext cx="4038600" cy="2692400"/>
          </a:xfrm>
          <a:prstGeom prst="rect">
            <a:avLst/>
          </a:prstGeom>
          <a:ln w="19050">
            <a:solidFill>
              <a:schemeClr val="tx1"/>
            </a:solid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ov 2010 -1.JPG"/>
          <p:cNvPicPr>
            <a:picLocks noChangeAspect="1"/>
          </p:cNvPicPr>
          <p:nvPr/>
        </p:nvPicPr>
        <p:blipFill>
          <a:blip r:embed="rId2" cstate="print"/>
          <a:stretch>
            <a:fillRect/>
          </a:stretch>
        </p:blipFill>
        <p:spPr>
          <a:xfrm>
            <a:off x="304800" y="457200"/>
            <a:ext cx="4800600" cy="3200400"/>
          </a:xfrm>
          <a:prstGeom prst="rect">
            <a:avLst/>
          </a:prstGeom>
          <a:ln w="19050">
            <a:solidFill>
              <a:schemeClr val="tx1"/>
            </a:solidFill>
          </a:ln>
        </p:spPr>
      </p:pic>
      <p:sp>
        <p:nvSpPr>
          <p:cNvPr id="3" name="TextBox 2"/>
          <p:cNvSpPr txBox="1"/>
          <p:nvPr/>
        </p:nvSpPr>
        <p:spPr>
          <a:xfrm>
            <a:off x="5410200" y="1143000"/>
            <a:ext cx="1447800" cy="954107"/>
          </a:xfrm>
          <a:prstGeom prst="rect">
            <a:avLst/>
          </a:prstGeom>
          <a:noFill/>
        </p:spPr>
        <p:txBody>
          <a:bodyPr wrap="square" rtlCol="0">
            <a:spAutoFit/>
          </a:bodyPr>
          <a:lstStyle/>
          <a:p>
            <a:r>
              <a:rPr lang="en-US" sz="2800" dirty="0" smtClean="0">
                <a:latin typeface="Arial Rounded MT Bold" pitchFamily="34" charset="0"/>
              </a:rPr>
              <a:t>Nov. 2010</a:t>
            </a:r>
            <a:endParaRPr lang="en-US" sz="2800" dirty="0">
              <a:latin typeface="Arial Rounded MT Bold" pitchFamily="34" charset="0"/>
            </a:endParaRPr>
          </a:p>
        </p:txBody>
      </p:sp>
      <p:pic>
        <p:nvPicPr>
          <p:cNvPr id="4" name="Picture 3" descr="Jan 2011 -1.JPG"/>
          <p:cNvPicPr>
            <a:picLocks noChangeAspect="1"/>
          </p:cNvPicPr>
          <p:nvPr/>
        </p:nvPicPr>
        <p:blipFill>
          <a:blip r:embed="rId3" cstate="print"/>
          <a:stretch>
            <a:fillRect/>
          </a:stretch>
        </p:blipFill>
        <p:spPr>
          <a:xfrm>
            <a:off x="2057400" y="3276600"/>
            <a:ext cx="4572000" cy="3048000"/>
          </a:xfrm>
          <a:prstGeom prst="rect">
            <a:avLst/>
          </a:prstGeom>
          <a:ln w="19050">
            <a:solidFill>
              <a:schemeClr val="tx1"/>
            </a:solidFill>
          </a:ln>
        </p:spPr>
      </p:pic>
      <p:sp>
        <p:nvSpPr>
          <p:cNvPr id="5" name="TextBox 4"/>
          <p:cNvSpPr txBox="1"/>
          <p:nvPr/>
        </p:nvSpPr>
        <p:spPr>
          <a:xfrm>
            <a:off x="533400" y="4572000"/>
            <a:ext cx="1036031" cy="954107"/>
          </a:xfrm>
          <a:prstGeom prst="rect">
            <a:avLst/>
          </a:prstGeom>
          <a:noFill/>
        </p:spPr>
        <p:txBody>
          <a:bodyPr wrap="square" rtlCol="0">
            <a:spAutoFit/>
          </a:bodyPr>
          <a:lstStyle/>
          <a:p>
            <a:r>
              <a:rPr lang="en-US" sz="2800" dirty="0" smtClean="0">
                <a:latin typeface="Arial Rounded MT Bold" pitchFamily="34" charset="0"/>
              </a:rPr>
              <a:t>Jan. 2011</a:t>
            </a:r>
            <a:endParaRPr lang="en-US" sz="2800" dirty="0">
              <a:latin typeface="Arial Rounded MT Bold" pitchFamily="34" charset="0"/>
            </a:endParaRPr>
          </a:p>
        </p:txBody>
      </p:sp>
      <p:pic>
        <p:nvPicPr>
          <p:cNvPr id="6" name="Picture 5" descr="April 2011 (1).JPG"/>
          <p:cNvPicPr>
            <a:picLocks noChangeAspect="1"/>
          </p:cNvPicPr>
          <p:nvPr/>
        </p:nvPicPr>
        <p:blipFill>
          <a:blip r:embed="rId4" cstate="print"/>
          <a:stretch>
            <a:fillRect/>
          </a:stretch>
        </p:blipFill>
        <p:spPr>
          <a:xfrm>
            <a:off x="304800" y="5638800"/>
            <a:ext cx="4800600" cy="3200400"/>
          </a:xfrm>
          <a:prstGeom prst="rect">
            <a:avLst/>
          </a:prstGeom>
          <a:ln w="19050">
            <a:solidFill>
              <a:schemeClr val="tx1"/>
            </a:solidFill>
          </a:ln>
        </p:spPr>
      </p:pic>
      <p:sp>
        <p:nvSpPr>
          <p:cNvPr id="7" name="TextBox 6"/>
          <p:cNvSpPr txBox="1"/>
          <p:nvPr/>
        </p:nvSpPr>
        <p:spPr>
          <a:xfrm>
            <a:off x="5257800" y="7162800"/>
            <a:ext cx="1224556" cy="954107"/>
          </a:xfrm>
          <a:prstGeom prst="rect">
            <a:avLst/>
          </a:prstGeom>
          <a:noFill/>
        </p:spPr>
        <p:txBody>
          <a:bodyPr wrap="square" rtlCol="0">
            <a:spAutoFit/>
          </a:bodyPr>
          <a:lstStyle/>
          <a:p>
            <a:r>
              <a:rPr lang="en-US" sz="2800" dirty="0" smtClean="0">
                <a:latin typeface="Arial Rounded MT Bold" pitchFamily="34" charset="0"/>
              </a:rPr>
              <a:t>Apr. 2011</a:t>
            </a:r>
            <a:endParaRPr lang="en-US" sz="2800" dirty="0">
              <a:latin typeface="Arial Rounded MT Bold"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2770</TotalTime>
  <Words>1058</Words>
  <Application>Microsoft Office PowerPoint</Application>
  <PresentationFormat>On-screen Show (4:3)</PresentationFormat>
  <Paragraphs>71</Paragraphs>
  <Slides>41</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41</vt:i4>
      </vt:variant>
    </vt:vector>
  </HeadingPairs>
  <TitlesOfParts>
    <vt:vector size="44" baseType="lpstr">
      <vt:lpstr>Office Theme</vt:lpstr>
      <vt:lpstr>Acrobat Document</vt:lpstr>
      <vt:lpstr>Document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Owner</dc:creator>
  <cp:lastModifiedBy>Owner</cp:lastModifiedBy>
  <cp:revision>260</cp:revision>
  <dcterms:created xsi:type="dcterms:W3CDTF">2011-11-05T16:46:07Z</dcterms:created>
  <dcterms:modified xsi:type="dcterms:W3CDTF">2012-02-07T23:19:24Z</dcterms:modified>
</cp:coreProperties>
</file>