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 id="2147483685" r:id="rId3"/>
  </p:sldMasterIdLst>
  <p:notesMasterIdLst>
    <p:notesMasterId r:id="rId20"/>
  </p:notesMasterIdLst>
  <p:handoutMasterIdLst>
    <p:handoutMasterId r:id="rId21"/>
  </p:handoutMasterIdLst>
  <p:sldIdLst>
    <p:sldId id="257" r:id="rId4"/>
    <p:sldId id="297" r:id="rId5"/>
    <p:sldId id="277" r:id="rId6"/>
    <p:sldId id="293" r:id="rId7"/>
    <p:sldId id="294" r:id="rId8"/>
    <p:sldId id="302" r:id="rId9"/>
    <p:sldId id="299" r:id="rId10"/>
    <p:sldId id="304" r:id="rId11"/>
    <p:sldId id="305" r:id="rId12"/>
    <p:sldId id="285" r:id="rId13"/>
    <p:sldId id="286" r:id="rId14"/>
    <p:sldId id="310" r:id="rId15"/>
    <p:sldId id="306" r:id="rId16"/>
    <p:sldId id="307" r:id="rId17"/>
    <p:sldId id="292" r:id="rId18"/>
    <p:sldId id="269"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vi, Elizabeth" initials="AE" lastIdx="2" clrIdx="0">
    <p:extLst>
      <p:ext uri="{19B8F6BF-5375-455C-9EA6-DF929625EA0E}">
        <p15:presenceInfo xmlns:p15="http://schemas.microsoft.com/office/powerpoint/2012/main" userId="S-1-5-21-1004336348-1214440339-1801674531-55703" providerId="AD"/>
      </p:ext>
    </p:extLst>
  </p:cmAuthor>
  <p:cmAuthor id="2" name="Bartlett, Drew" initials="BD" lastIdx="3" clrIdx="1">
    <p:extLst>
      <p:ext uri="{19B8F6BF-5375-455C-9EA6-DF929625EA0E}">
        <p15:presenceInfo xmlns:p15="http://schemas.microsoft.com/office/powerpoint/2012/main" userId="S-1-5-21-1004336348-1214440339-1801674531-25398" providerId="AD"/>
      </p:ext>
    </p:extLst>
  </p:cmAuthor>
  <p:cmAuthor id="3" name="Davis, Sara C." initials="DSC" lastIdx="1" clrIdx="2">
    <p:extLst>
      <p:ext uri="{19B8F6BF-5375-455C-9EA6-DF929625EA0E}">
        <p15:presenceInfo xmlns:p15="http://schemas.microsoft.com/office/powerpoint/2012/main" userId="S-1-5-21-1004336348-1214440339-1801674531-765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10A055"/>
    <a:srgbClr val="DDED43"/>
    <a:srgbClr val="66C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74" autoAdjust="0"/>
    <p:restoredTop sz="79814" autoAdjust="0"/>
  </p:normalViewPr>
  <p:slideViewPr>
    <p:cSldViewPr snapToGrid="0">
      <p:cViewPr varScale="1">
        <p:scale>
          <a:sx n="69" d="100"/>
          <a:sy n="69" d="100"/>
        </p:scale>
        <p:origin x="524" y="40"/>
      </p:cViewPr>
      <p:guideLst/>
    </p:cSldViewPr>
  </p:slideViewPr>
  <p:notesTextViewPr>
    <p:cViewPr>
      <p:scale>
        <a:sx n="3" d="2"/>
        <a:sy n="3" d="2"/>
      </p:scale>
      <p:origin x="0" y="0"/>
    </p:cViewPr>
  </p:notesTextViewPr>
  <p:notesViewPr>
    <p:cSldViewPr snapToGrid="0">
      <p:cViewPr varScale="1">
        <p:scale>
          <a:sx n="89" d="100"/>
          <a:sy n="89" d="100"/>
        </p:scale>
        <p:origin x="371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fldep1\dear\WPCS\BASINS\South_Florida_Team\Presentations\Permitting%20School%20LakeOEstuaries-Char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a:latin typeface="+mn-lt"/>
                <a:cs typeface="Arial" panose="020B0604020202020204" pitchFamily="34" charset="0"/>
              </a:rPr>
              <a:t>Progress</a:t>
            </a:r>
            <a:r>
              <a:rPr lang="en-US" sz="1400" b="1" baseline="0">
                <a:latin typeface="+mn-lt"/>
                <a:cs typeface="Arial" panose="020B0604020202020204" pitchFamily="34" charset="0"/>
              </a:rPr>
              <a:t> Toward Meeting Lake Okeechobee TMDL</a:t>
            </a:r>
          </a:p>
          <a:p>
            <a:pPr>
              <a:defRPr b="1"/>
            </a:pPr>
            <a:r>
              <a:rPr lang="en-US" sz="1400" b="1" baseline="0">
                <a:latin typeface="+mn-lt"/>
                <a:cs typeface="Arial" panose="020B0604020202020204" pitchFamily="34" charset="0"/>
              </a:rPr>
              <a:t>Total Phosphorus</a:t>
            </a:r>
            <a:endParaRPr lang="en-US" sz="1400" b="1">
              <a:latin typeface="+mn-lt"/>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'2017'!$A$2:$B$2</c:f>
              <c:strCache>
                <c:ptCount val="2"/>
                <c:pt idx="0">
                  <c:v>TP Starting Load</c:v>
                </c:pt>
                <c:pt idx="1">
                  <c:v>2017 TP Load</c:v>
                </c:pt>
              </c:strCache>
            </c:strRef>
          </c:cat>
          <c:val>
            <c:numRef>
              <c:f>'2017'!$A$3:$B$3</c:f>
              <c:numCache>
                <c:formatCode>#,##0</c:formatCode>
                <c:ptCount val="2"/>
                <c:pt idx="0">
                  <c:v>448.33199999999999</c:v>
                </c:pt>
                <c:pt idx="1">
                  <c:v>369</c:v>
                </c:pt>
              </c:numCache>
            </c:numRef>
          </c:val>
          <c:extLst>
            <c:ext xmlns:c16="http://schemas.microsoft.com/office/drawing/2014/chart" uri="{C3380CC4-5D6E-409C-BE32-E72D297353CC}">
              <c16:uniqueId val="{00000000-7345-4B12-BDC3-6F57C4C4C2DC}"/>
            </c:ext>
          </c:extLst>
        </c:ser>
        <c:dLbls>
          <c:dLblPos val="outEnd"/>
          <c:showLegendKey val="0"/>
          <c:showVal val="1"/>
          <c:showCatName val="0"/>
          <c:showSerName val="0"/>
          <c:showPercent val="0"/>
          <c:showBubbleSize val="0"/>
        </c:dLbls>
        <c:gapWidth val="219"/>
        <c:axId val="578631840"/>
        <c:axId val="582723312"/>
      </c:barChart>
      <c:catAx>
        <c:axId val="578631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82723312"/>
        <c:crosses val="autoZero"/>
        <c:auto val="1"/>
        <c:lblAlgn val="ctr"/>
        <c:lblOffset val="100"/>
        <c:noMultiLvlLbl val="0"/>
      </c:catAx>
      <c:valAx>
        <c:axId val="582723312"/>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Metric Tons per</a:t>
                </a:r>
                <a:r>
                  <a:rPr lang="en-US" sz="1400" baseline="0"/>
                  <a:t> Year</a:t>
                </a:r>
                <a:r>
                  <a:rPr lang="en-US" sz="1400"/>
                  <a:t> (mt/yr)</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786318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solidFill>
                  <a:schemeClr val="tx1"/>
                </a:solidFill>
              </a:rPr>
              <a:t>Monthly TP Load to Lake Okeechobee from</a:t>
            </a:r>
            <a:r>
              <a:rPr lang="en-US" baseline="0">
                <a:solidFill>
                  <a:schemeClr val="tx1"/>
                </a:solidFill>
              </a:rPr>
              <a:t> Drainage Basins</a:t>
            </a:r>
            <a:endParaRPr lang="en-US">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v>WY2016</c:v>
          </c:tx>
          <c:spPr>
            <a:solidFill>
              <a:schemeClr val="accent1"/>
            </a:solidFill>
            <a:ln>
              <a:solidFill>
                <a:schemeClr val="tx1"/>
              </a:solidFill>
            </a:ln>
            <a:effectLst/>
          </c:spPr>
          <c:invertIfNegative val="0"/>
          <c:cat>
            <c:strRef>
              <c:f>Sheet1!$B$2:$B$13</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Sheet1!$C$2:$C$13</c:f>
              <c:numCache>
                <c:formatCode>General</c:formatCode>
                <c:ptCount val="12"/>
                <c:pt idx="0">
                  <c:v>11.6</c:v>
                </c:pt>
                <c:pt idx="1">
                  <c:v>7.3</c:v>
                </c:pt>
                <c:pt idx="2">
                  <c:v>15.8</c:v>
                </c:pt>
                <c:pt idx="3">
                  <c:v>47.3</c:v>
                </c:pt>
                <c:pt idx="4">
                  <c:v>100</c:v>
                </c:pt>
                <c:pt idx="5">
                  <c:v>27.5</c:v>
                </c:pt>
                <c:pt idx="6">
                  <c:v>19.7</c:v>
                </c:pt>
                <c:pt idx="7">
                  <c:v>37.4</c:v>
                </c:pt>
                <c:pt idx="8">
                  <c:v>106.6</c:v>
                </c:pt>
                <c:pt idx="9">
                  <c:v>88.1</c:v>
                </c:pt>
                <c:pt idx="10">
                  <c:v>21.7</c:v>
                </c:pt>
                <c:pt idx="11">
                  <c:v>25.3</c:v>
                </c:pt>
              </c:numCache>
            </c:numRef>
          </c:val>
          <c:extLst>
            <c:ext xmlns:c16="http://schemas.microsoft.com/office/drawing/2014/chart" uri="{C3380CC4-5D6E-409C-BE32-E72D297353CC}">
              <c16:uniqueId val="{00000000-8317-4635-87F0-B4E4935D5BFB}"/>
            </c:ext>
          </c:extLst>
        </c:ser>
        <c:ser>
          <c:idx val="1"/>
          <c:order val="1"/>
          <c:tx>
            <c:v>WY2018</c:v>
          </c:tx>
          <c:spPr>
            <a:solidFill>
              <a:schemeClr val="tx1"/>
            </a:solidFill>
            <a:ln>
              <a:solidFill>
                <a:schemeClr val="tx1"/>
              </a:solidFill>
            </a:ln>
            <a:effectLst/>
          </c:spPr>
          <c:invertIfNegative val="0"/>
          <c:val>
            <c:numRef>
              <c:f>Sheet1!$C$14:$C$25</c:f>
              <c:numCache>
                <c:formatCode>General</c:formatCode>
                <c:ptCount val="12"/>
                <c:pt idx="0">
                  <c:v>6.65</c:v>
                </c:pt>
                <c:pt idx="1">
                  <c:v>91.08</c:v>
                </c:pt>
                <c:pt idx="2">
                  <c:v>56.28</c:v>
                </c:pt>
                <c:pt idx="3">
                  <c:v>86.64</c:v>
                </c:pt>
                <c:pt idx="4">
                  <c:v>462.3</c:v>
                </c:pt>
                <c:pt idx="5">
                  <c:v>242.91</c:v>
                </c:pt>
                <c:pt idx="6">
                  <c:v>59.93</c:v>
                </c:pt>
                <c:pt idx="7">
                  <c:v>15.43</c:v>
                </c:pt>
                <c:pt idx="8">
                  <c:v>7.34</c:v>
                </c:pt>
                <c:pt idx="9">
                  <c:v>7.99</c:v>
                </c:pt>
                <c:pt idx="10">
                  <c:v>3.69</c:v>
                </c:pt>
                <c:pt idx="11">
                  <c:v>5.9</c:v>
                </c:pt>
              </c:numCache>
            </c:numRef>
          </c:val>
          <c:extLst>
            <c:ext xmlns:c16="http://schemas.microsoft.com/office/drawing/2014/chart" uri="{C3380CC4-5D6E-409C-BE32-E72D297353CC}">
              <c16:uniqueId val="{00000001-8317-4635-87F0-B4E4935D5BFB}"/>
            </c:ext>
          </c:extLst>
        </c:ser>
        <c:dLbls>
          <c:showLegendKey val="0"/>
          <c:showVal val="0"/>
          <c:showCatName val="0"/>
          <c:showSerName val="0"/>
          <c:showPercent val="0"/>
          <c:showBubbleSize val="0"/>
        </c:dLbls>
        <c:gapWidth val="100"/>
        <c:axId val="414914296"/>
        <c:axId val="414912656"/>
      </c:barChart>
      <c:catAx>
        <c:axId val="41491429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solidFill>
                      <a:schemeClr val="tx1"/>
                    </a:solidFill>
                  </a:rPr>
                  <a:t>Month</a:t>
                </a:r>
              </a:p>
            </c:rich>
          </c:tx>
          <c:layout>
            <c:manualLayout>
              <c:xMode val="edge"/>
              <c:yMode val="edge"/>
              <c:x val="0.50999297858468329"/>
              <c:y val="0.9124637681159419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14912656"/>
        <c:crosses val="autoZero"/>
        <c:auto val="1"/>
        <c:lblAlgn val="ctr"/>
        <c:lblOffset val="100"/>
        <c:noMultiLvlLbl val="0"/>
      </c:catAx>
      <c:valAx>
        <c:axId val="414912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1200">
                    <a:solidFill>
                      <a:schemeClr val="tx1"/>
                    </a:solidFill>
                  </a:rPr>
                  <a:t>Total Phosphorus Load (mt)</a:t>
                </a:r>
              </a:p>
            </c:rich>
          </c:tx>
          <c:layout>
            <c:manualLayout>
              <c:xMode val="edge"/>
              <c:yMode val="edge"/>
              <c:x val="1.6985138004246284E-2"/>
              <c:y val="0.1645570390657689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14914296"/>
        <c:crosses val="autoZero"/>
        <c:crossBetween val="between"/>
      </c:valAx>
      <c:spPr>
        <a:noFill/>
        <a:ln>
          <a:noFill/>
        </a:ln>
        <a:effectLst/>
      </c:spPr>
    </c:plotArea>
    <c:legend>
      <c:legendPos val="r"/>
      <c:layout>
        <c:manualLayout>
          <c:xMode val="edge"/>
          <c:yMode val="edge"/>
          <c:x val="0.82905177457913304"/>
          <c:y val="0.2106274107040968"/>
          <c:w val="0.12745239647591822"/>
          <c:h val="0.15848149416105595"/>
        </c:manualLayout>
      </c:layout>
      <c:overlay val="1"/>
      <c:spPr>
        <a:solidFill>
          <a:schemeClr val="bg1"/>
        </a:solidFill>
        <a:ln>
          <a:solidFill>
            <a:schemeClr val="tx1"/>
          </a:solid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solidFill>
                  <a:schemeClr val="tx1"/>
                </a:solidFill>
              </a:rPr>
              <a:t>Monthly TP Load and Flow to Lake Okeechobee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v>WY2016 TP Load</c:v>
          </c:tx>
          <c:spPr>
            <a:solidFill>
              <a:schemeClr val="accent1">
                <a:alpha val="67000"/>
              </a:schemeClr>
            </a:solidFill>
            <a:ln w="0">
              <a:solidFill>
                <a:schemeClr val="tx1"/>
              </a:solidFill>
            </a:ln>
            <a:effectLst/>
          </c:spPr>
          <c:invertIfNegative val="0"/>
          <c:cat>
            <c:strRef>
              <c:f>Sheet1!$B$2:$B$13</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Sheet1!$C$2:$C$13</c:f>
              <c:numCache>
                <c:formatCode>General</c:formatCode>
                <c:ptCount val="12"/>
                <c:pt idx="0">
                  <c:v>11.6</c:v>
                </c:pt>
                <c:pt idx="1">
                  <c:v>7.3</c:v>
                </c:pt>
                <c:pt idx="2">
                  <c:v>15.8</c:v>
                </c:pt>
                <c:pt idx="3">
                  <c:v>47.3</c:v>
                </c:pt>
                <c:pt idx="4">
                  <c:v>100</c:v>
                </c:pt>
                <c:pt idx="5">
                  <c:v>27.5</c:v>
                </c:pt>
                <c:pt idx="6">
                  <c:v>19.7</c:v>
                </c:pt>
                <c:pt idx="7">
                  <c:v>37.4</c:v>
                </c:pt>
                <c:pt idx="8">
                  <c:v>106.6</c:v>
                </c:pt>
                <c:pt idx="9">
                  <c:v>88.1</c:v>
                </c:pt>
                <c:pt idx="10">
                  <c:v>21.7</c:v>
                </c:pt>
                <c:pt idx="11">
                  <c:v>25.3</c:v>
                </c:pt>
              </c:numCache>
            </c:numRef>
          </c:val>
          <c:extLst>
            <c:ext xmlns:c16="http://schemas.microsoft.com/office/drawing/2014/chart" uri="{C3380CC4-5D6E-409C-BE32-E72D297353CC}">
              <c16:uniqueId val="{00000000-0E3B-4592-9235-EFC52D63A38E}"/>
            </c:ext>
          </c:extLst>
        </c:ser>
        <c:ser>
          <c:idx val="2"/>
          <c:order val="2"/>
          <c:tx>
            <c:v>WY2018 TP Load</c:v>
          </c:tx>
          <c:spPr>
            <a:solidFill>
              <a:schemeClr val="tx1">
                <a:alpha val="80000"/>
              </a:schemeClr>
            </a:solidFill>
            <a:ln>
              <a:solidFill>
                <a:schemeClr val="tx1"/>
              </a:solidFill>
            </a:ln>
            <a:effectLst/>
          </c:spPr>
          <c:invertIfNegative val="0"/>
          <c:val>
            <c:numRef>
              <c:f>Sheet1!$C$14:$C$25</c:f>
              <c:numCache>
                <c:formatCode>General</c:formatCode>
                <c:ptCount val="12"/>
                <c:pt idx="0">
                  <c:v>6.65</c:v>
                </c:pt>
                <c:pt idx="1">
                  <c:v>91.08</c:v>
                </c:pt>
                <c:pt idx="2">
                  <c:v>56.28</c:v>
                </c:pt>
                <c:pt idx="3">
                  <c:v>86.64</c:v>
                </c:pt>
                <c:pt idx="4">
                  <c:v>462.3</c:v>
                </c:pt>
                <c:pt idx="5">
                  <c:v>242.91</c:v>
                </c:pt>
                <c:pt idx="6">
                  <c:v>59.93</c:v>
                </c:pt>
                <c:pt idx="7">
                  <c:v>15.43</c:v>
                </c:pt>
                <c:pt idx="8">
                  <c:v>7.34</c:v>
                </c:pt>
                <c:pt idx="9">
                  <c:v>7.99</c:v>
                </c:pt>
                <c:pt idx="10">
                  <c:v>3.69</c:v>
                </c:pt>
                <c:pt idx="11">
                  <c:v>5.9</c:v>
                </c:pt>
              </c:numCache>
            </c:numRef>
          </c:val>
          <c:extLst>
            <c:ext xmlns:c16="http://schemas.microsoft.com/office/drawing/2014/chart" uri="{C3380CC4-5D6E-409C-BE32-E72D297353CC}">
              <c16:uniqueId val="{00000001-0E3B-4592-9235-EFC52D63A38E}"/>
            </c:ext>
          </c:extLst>
        </c:ser>
        <c:dLbls>
          <c:showLegendKey val="0"/>
          <c:showVal val="0"/>
          <c:showCatName val="0"/>
          <c:showSerName val="0"/>
          <c:showPercent val="0"/>
          <c:showBubbleSize val="0"/>
        </c:dLbls>
        <c:gapWidth val="219"/>
        <c:axId val="423743288"/>
        <c:axId val="423740992"/>
      </c:barChart>
      <c:lineChart>
        <c:grouping val="standard"/>
        <c:varyColors val="0"/>
        <c:ser>
          <c:idx val="1"/>
          <c:order val="1"/>
          <c:tx>
            <c:v>WY2016 Flow</c:v>
          </c:tx>
          <c:spPr>
            <a:ln w="28575" cap="rnd">
              <a:solidFill>
                <a:schemeClr val="accent1"/>
              </a:solidFill>
              <a:prstDash val="sysDot"/>
              <a:round/>
            </a:ln>
            <a:effectLst/>
          </c:spPr>
          <c:marker>
            <c:symbol val="square"/>
            <c:size val="7"/>
            <c:spPr>
              <a:solidFill>
                <a:schemeClr val="accent1"/>
              </a:solidFill>
              <a:ln w="9525">
                <a:solidFill>
                  <a:schemeClr val="tx1"/>
                </a:solidFill>
              </a:ln>
              <a:effectLst/>
            </c:spPr>
          </c:marker>
          <c:val>
            <c:numRef>
              <c:f>Sheet1!$H$2:$H$13</c:f>
              <c:numCache>
                <c:formatCode>General</c:formatCode>
                <c:ptCount val="12"/>
                <c:pt idx="0">
                  <c:v>99.881</c:v>
                </c:pt>
                <c:pt idx="1">
                  <c:v>59.344000000000001</c:v>
                </c:pt>
                <c:pt idx="2">
                  <c:v>127.101</c:v>
                </c:pt>
                <c:pt idx="3">
                  <c:v>275.47500000000002</c:v>
                </c:pt>
                <c:pt idx="4">
                  <c:v>667.14400000000001</c:v>
                </c:pt>
                <c:pt idx="5">
                  <c:v>251.10300000000001</c:v>
                </c:pt>
                <c:pt idx="6">
                  <c:v>127.14</c:v>
                </c:pt>
                <c:pt idx="7">
                  <c:v>167.94300000000001</c:v>
                </c:pt>
                <c:pt idx="8">
                  <c:v>438.08199999999999</c:v>
                </c:pt>
                <c:pt idx="9">
                  <c:v>449.35599999999999</c:v>
                </c:pt>
                <c:pt idx="10">
                  <c:v>152.00700000000001</c:v>
                </c:pt>
                <c:pt idx="11">
                  <c:v>197.553</c:v>
                </c:pt>
              </c:numCache>
            </c:numRef>
          </c:val>
          <c:smooth val="0"/>
          <c:extLst>
            <c:ext xmlns:c16="http://schemas.microsoft.com/office/drawing/2014/chart" uri="{C3380CC4-5D6E-409C-BE32-E72D297353CC}">
              <c16:uniqueId val="{00000002-0E3B-4592-9235-EFC52D63A38E}"/>
            </c:ext>
          </c:extLst>
        </c:ser>
        <c:ser>
          <c:idx val="3"/>
          <c:order val="3"/>
          <c:tx>
            <c:v>WY2018 Flow</c:v>
          </c:tx>
          <c:spPr>
            <a:ln w="28575" cap="rnd">
              <a:solidFill>
                <a:schemeClr val="tx1"/>
              </a:solidFill>
              <a:prstDash val="sysDash"/>
              <a:round/>
            </a:ln>
            <a:effectLst/>
          </c:spPr>
          <c:marker>
            <c:symbol val="circle"/>
            <c:size val="7"/>
            <c:spPr>
              <a:solidFill>
                <a:schemeClr val="tx1"/>
              </a:solidFill>
              <a:ln w="9525">
                <a:solidFill>
                  <a:schemeClr val="tx1"/>
                </a:solidFill>
              </a:ln>
              <a:effectLst/>
            </c:spPr>
          </c:marker>
          <c:val>
            <c:numRef>
              <c:f>Sheet1!$H$14:$H$25</c:f>
              <c:numCache>
                <c:formatCode>General</c:formatCode>
                <c:ptCount val="12"/>
                <c:pt idx="0">
                  <c:v>33.74</c:v>
                </c:pt>
                <c:pt idx="1">
                  <c:v>283.42</c:v>
                </c:pt>
                <c:pt idx="2">
                  <c:v>200.86</c:v>
                </c:pt>
                <c:pt idx="3">
                  <c:v>295.14</c:v>
                </c:pt>
                <c:pt idx="4">
                  <c:v>1212.31</c:v>
                </c:pt>
                <c:pt idx="5">
                  <c:v>805.12</c:v>
                </c:pt>
                <c:pt idx="6">
                  <c:v>276.73</c:v>
                </c:pt>
                <c:pt idx="7">
                  <c:v>102.53</c:v>
                </c:pt>
                <c:pt idx="8">
                  <c:v>65.83</c:v>
                </c:pt>
                <c:pt idx="9">
                  <c:v>75.72</c:v>
                </c:pt>
                <c:pt idx="10">
                  <c:v>31.58</c:v>
                </c:pt>
                <c:pt idx="11">
                  <c:v>40.36</c:v>
                </c:pt>
              </c:numCache>
            </c:numRef>
          </c:val>
          <c:smooth val="0"/>
          <c:extLst>
            <c:ext xmlns:c16="http://schemas.microsoft.com/office/drawing/2014/chart" uri="{C3380CC4-5D6E-409C-BE32-E72D297353CC}">
              <c16:uniqueId val="{00000003-0E3B-4592-9235-EFC52D63A38E}"/>
            </c:ext>
          </c:extLst>
        </c:ser>
        <c:dLbls>
          <c:showLegendKey val="0"/>
          <c:showVal val="0"/>
          <c:showCatName val="0"/>
          <c:showSerName val="0"/>
          <c:showPercent val="0"/>
          <c:showBubbleSize val="0"/>
        </c:dLbls>
        <c:marker val="1"/>
        <c:smooth val="0"/>
        <c:axId val="420271976"/>
        <c:axId val="420275256"/>
      </c:lineChart>
      <c:catAx>
        <c:axId val="42374328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solidFill>
                      <a:schemeClr val="tx1"/>
                    </a:solidFill>
                  </a:rPr>
                  <a:t>Month</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23740992"/>
        <c:crosses val="autoZero"/>
        <c:auto val="1"/>
        <c:lblAlgn val="ctr"/>
        <c:lblOffset val="100"/>
        <c:noMultiLvlLbl val="0"/>
      </c:catAx>
      <c:valAx>
        <c:axId val="423740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solidFill>
                      <a:schemeClr val="tx1"/>
                    </a:solidFill>
                  </a:rPr>
                  <a:t>Total Phosphorus Load (mt)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23743288"/>
        <c:crosses val="autoZero"/>
        <c:crossBetween val="between"/>
      </c:valAx>
      <c:valAx>
        <c:axId val="420275256"/>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solidFill>
                      <a:schemeClr val="tx1"/>
                    </a:solidFill>
                  </a:rPr>
                  <a:t>Total Flow (kac-ft)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20271976"/>
        <c:crosses val="max"/>
        <c:crossBetween val="between"/>
      </c:valAx>
      <c:catAx>
        <c:axId val="420271976"/>
        <c:scaling>
          <c:orientation val="minMax"/>
        </c:scaling>
        <c:delete val="1"/>
        <c:axPos val="b"/>
        <c:majorTickMark val="out"/>
        <c:minorTickMark val="none"/>
        <c:tickLblPos val="nextTo"/>
        <c:crossAx val="42027525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WY2016 Cumulative TP Load and Flow to Lake Okeechobee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1"/>
          <c:order val="1"/>
          <c:tx>
            <c:v>Cumulative Load</c:v>
          </c:tx>
          <c:spPr>
            <a:solidFill>
              <a:schemeClr val="accent1">
                <a:alpha val="66000"/>
              </a:schemeClr>
            </a:solidFill>
            <a:ln>
              <a:solidFill>
                <a:schemeClr val="tx1"/>
              </a:solidFill>
            </a:ln>
            <a:effectLst/>
          </c:spPr>
          <c:invertIfNegative val="0"/>
          <c:cat>
            <c:strRef>
              <c:f>Sheet1!$B$2:$B$13</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Sheet1!$D$2:$D$13</c:f>
              <c:numCache>
                <c:formatCode>General</c:formatCode>
                <c:ptCount val="12"/>
                <c:pt idx="0">
                  <c:v>11.6</c:v>
                </c:pt>
                <c:pt idx="1">
                  <c:v>18.899999999999999</c:v>
                </c:pt>
                <c:pt idx="2">
                  <c:v>34.700000000000003</c:v>
                </c:pt>
                <c:pt idx="3">
                  <c:v>82</c:v>
                </c:pt>
                <c:pt idx="4">
                  <c:v>182</c:v>
                </c:pt>
                <c:pt idx="5">
                  <c:v>209.5</c:v>
                </c:pt>
                <c:pt idx="6">
                  <c:v>229.2</c:v>
                </c:pt>
                <c:pt idx="7">
                  <c:v>266.59999999999997</c:v>
                </c:pt>
                <c:pt idx="8">
                  <c:v>373.19999999999993</c:v>
                </c:pt>
                <c:pt idx="9">
                  <c:v>461.29999999999995</c:v>
                </c:pt>
                <c:pt idx="10">
                  <c:v>482.99999999999994</c:v>
                </c:pt>
                <c:pt idx="11">
                  <c:v>508.29999999999995</c:v>
                </c:pt>
              </c:numCache>
            </c:numRef>
          </c:val>
          <c:extLst>
            <c:ext xmlns:c16="http://schemas.microsoft.com/office/drawing/2014/chart" uri="{C3380CC4-5D6E-409C-BE32-E72D297353CC}">
              <c16:uniqueId val="{00000000-E3F3-40BB-AFBD-087482B3B541}"/>
            </c:ext>
          </c:extLst>
        </c:ser>
        <c:dLbls>
          <c:showLegendKey val="0"/>
          <c:showVal val="0"/>
          <c:showCatName val="0"/>
          <c:showSerName val="0"/>
          <c:showPercent val="0"/>
          <c:showBubbleSize val="0"/>
        </c:dLbls>
        <c:gapWidth val="126"/>
        <c:axId val="288956584"/>
        <c:axId val="288957896"/>
      </c:barChart>
      <c:lineChart>
        <c:grouping val="standard"/>
        <c:varyColors val="0"/>
        <c:ser>
          <c:idx val="0"/>
          <c:order val="0"/>
          <c:tx>
            <c:v>Cumulative Flow</c:v>
          </c:tx>
          <c:spPr>
            <a:ln w="41275" cap="rnd">
              <a:solidFill>
                <a:schemeClr val="accent2"/>
              </a:solidFill>
              <a:prstDash val="sysDot"/>
              <a:round/>
            </a:ln>
            <a:effectLst/>
          </c:spPr>
          <c:marker>
            <c:symbol val="none"/>
          </c:marker>
          <c:cat>
            <c:strRef>
              <c:f>Sheet1!$B$2:$B$13</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Sheet1!$I$2:$I$13</c:f>
              <c:numCache>
                <c:formatCode>General</c:formatCode>
                <c:ptCount val="12"/>
                <c:pt idx="0">
                  <c:v>99.881</c:v>
                </c:pt>
                <c:pt idx="1">
                  <c:v>159.22499999999999</c:v>
                </c:pt>
                <c:pt idx="2">
                  <c:v>286.32600000000002</c:v>
                </c:pt>
                <c:pt idx="3">
                  <c:v>561.80100000000004</c:v>
                </c:pt>
                <c:pt idx="4">
                  <c:v>1228.9450000000002</c:v>
                </c:pt>
                <c:pt idx="5">
                  <c:v>1480.0480000000002</c:v>
                </c:pt>
                <c:pt idx="6">
                  <c:v>1607.1880000000003</c:v>
                </c:pt>
                <c:pt idx="7">
                  <c:v>1775.1310000000003</c:v>
                </c:pt>
                <c:pt idx="8">
                  <c:v>2213.2130000000002</c:v>
                </c:pt>
                <c:pt idx="9">
                  <c:v>2662.5690000000004</c:v>
                </c:pt>
                <c:pt idx="10">
                  <c:v>2814.5760000000005</c:v>
                </c:pt>
                <c:pt idx="11">
                  <c:v>3012.1290000000004</c:v>
                </c:pt>
              </c:numCache>
            </c:numRef>
          </c:val>
          <c:smooth val="0"/>
          <c:extLst>
            <c:ext xmlns:c16="http://schemas.microsoft.com/office/drawing/2014/chart" uri="{C3380CC4-5D6E-409C-BE32-E72D297353CC}">
              <c16:uniqueId val="{00000001-E3F3-40BB-AFBD-087482B3B541}"/>
            </c:ext>
          </c:extLst>
        </c:ser>
        <c:dLbls>
          <c:showLegendKey val="0"/>
          <c:showVal val="0"/>
          <c:showCatName val="0"/>
          <c:showSerName val="0"/>
          <c:showPercent val="0"/>
          <c:showBubbleSize val="0"/>
        </c:dLbls>
        <c:marker val="1"/>
        <c:smooth val="0"/>
        <c:axId val="485109272"/>
        <c:axId val="485110584"/>
      </c:lineChart>
      <c:catAx>
        <c:axId val="288956584"/>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Month</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88957896"/>
        <c:crosses val="autoZero"/>
        <c:auto val="1"/>
        <c:lblAlgn val="ctr"/>
        <c:lblOffset val="100"/>
        <c:noMultiLvlLbl val="0"/>
      </c:catAx>
      <c:valAx>
        <c:axId val="288957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Total Phosphorus Load (mt)</a:t>
                </a:r>
              </a:p>
            </c:rich>
          </c:tx>
          <c:layout>
            <c:manualLayout>
              <c:xMode val="edge"/>
              <c:yMode val="edge"/>
              <c:x val="1.3003671540432034E-2"/>
              <c:y val="0.20369971395948494"/>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out"/>
        <c:minorTickMark val="out"/>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88956584"/>
        <c:crosses val="autoZero"/>
        <c:crossBetween val="between"/>
        <c:minorUnit val="50"/>
      </c:valAx>
      <c:valAx>
        <c:axId val="485110584"/>
        <c:scaling>
          <c:orientation val="minMax"/>
        </c:scaling>
        <c:delete val="0"/>
        <c:axPos val="r"/>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Total Flow (kac-ft)</a:t>
                </a:r>
              </a:p>
            </c:rich>
          </c:tx>
          <c:layout>
            <c:manualLayout>
              <c:xMode val="edge"/>
              <c:yMode val="edge"/>
              <c:x val="0.95084437918474551"/>
              <c:y val="0.32356572216794066"/>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85109272"/>
        <c:crosses val="max"/>
        <c:crossBetween val="between"/>
      </c:valAx>
      <c:catAx>
        <c:axId val="485109272"/>
        <c:scaling>
          <c:orientation val="minMax"/>
        </c:scaling>
        <c:delete val="1"/>
        <c:axPos val="b"/>
        <c:numFmt formatCode="General" sourceLinked="1"/>
        <c:majorTickMark val="out"/>
        <c:minorTickMark val="none"/>
        <c:tickLblPos val="nextTo"/>
        <c:crossAx val="485110584"/>
        <c:crosses val="autoZero"/>
        <c:auto val="1"/>
        <c:lblAlgn val="ctr"/>
        <c:lblOffset val="100"/>
        <c:noMultiLvlLbl val="0"/>
      </c:catAx>
      <c:spPr>
        <a:noFill/>
        <a:ln>
          <a:noFill/>
        </a:ln>
        <a:effectLst/>
      </c:spPr>
    </c:plotArea>
    <c:legend>
      <c:legendPos val="l"/>
      <c:layout>
        <c:manualLayout>
          <c:xMode val="edge"/>
          <c:yMode val="edge"/>
          <c:x val="0.13471969713472834"/>
          <c:y val="0.15127240531698841"/>
          <c:w val="0.204843372358226"/>
          <c:h val="0.10948981742245724"/>
        </c:manualLayout>
      </c:layout>
      <c:overlay val="1"/>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WY2018 Cumulative TP Load and Flow to Lake Okeechobee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v>Cumulative Load</c:v>
          </c:tx>
          <c:spPr>
            <a:solidFill>
              <a:schemeClr val="accent1">
                <a:alpha val="66000"/>
              </a:schemeClr>
            </a:solidFill>
            <a:ln>
              <a:solidFill>
                <a:schemeClr val="tx1"/>
              </a:solidFill>
            </a:ln>
            <a:effectLst/>
          </c:spPr>
          <c:invertIfNegative val="0"/>
          <c:cat>
            <c:strRef>
              <c:f>Sheet1!$B$14:$B$25</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Sheet1!$D$14:$D$25</c:f>
              <c:numCache>
                <c:formatCode>General</c:formatCode>
                <c:ptCount val="12"/>
                <c:pt idx="0">
                  <c:v>6.65</c:v>
                </c:pt>
                <c:pt idx="1">
                  <c:v>97.73</c:v>
                </c:pt>
                <c:pt idx="2">
                  <c:v>154.01</c:v>
                </c:pt>
                <c:pt idx="3">
                  <c:v>240.64999999999998</c:v>
                </c:pt>
                <c:pt idx="4">
                  <c:v>702.95</c:v>
                </c:pt>
                <c:pt idx="5">
                  <c:v>945.86</c:v>
                </c:pt>
                <c:pt idx="6">
                  <c:v>1005.79</c:v>
                </c:pt>
                <c:pt idx="7">
                  <c:v>1021.2199999999999</c:v>
                </c:pt>
                <c:pt idx="8">
                  <c:v>1028.56</c:v>
                </c:pt>
                <c:pt idx="9">
                  <c:v>1036.55</c:v>
                </c:pt>
                <c:pt idx="10">
                  <c:v>1040.24</c:v>
                </c:pt>
                <c:pt idx="11">
                  <c:v>1046.1400000000001</c:v>
                </c:pt>
              </c:numCache>
            </c:numRef>
          </c:val>
          <c:extLst>
            <c:ext xmlns:c16="http://schemas.microsoft.com/office/drawing/2014/chart" uri="{C3380CC4-5D6E-409C-BE32-E72D297353CC}">
              <c16:uniqueId val="{00000000-5791-4B0C-831D-63A2E17D19EE}"/>
            </c:ext>
          </c:extLst>
        </c:ser>
        <c:dLbls>
          <c:showLegendKey val="0"/>
          <c:showVal val="0"/>
          <c:showCatName val="0"/>
          <c:showSerName val="0"/>
          <c:showPercent val="0"/>
          <c:showBubbleSize val="0"/>
        </c:dLbls>
        <c:gapWidth val="126"/>
        <c:overlap val="-27"/>
        <c:axId val="411635632"/>
        <c:axId val="411636944"/>
      </c:barChart>
      <c:lineChart>
        <c:grouping val="standard"/>
        <c:varyColors val="0"/>
        <c:ser>
          <c:idx val="1"/>
          <c:order val="1"/>
          <c:tx>
            <c:v>Cumulative Flow</c:v>
          </c:tx>
          <c:spPr>
            <a:ln w="41275" cap="rnd">
              <a:solidFill>
                <a:schemeClr val="accent2"/>
              </a:solidFill>
              <a:prstDash val="sysDot"/>
              <a:round/>
            </a:ln>
            <a:effectLst/>
          </c:spPr>
          <c:marker>
            <c:symbol val="none"/>
          </c:marker>
          <c:cat>
            <c:strRef>
              <c:f>Sheet1!$B$14:$B$25</c:f>
              <c:strCache>
                <c:ptCount val="12"/>
                <c:pt idx="0">
                  <c:v>May</c:v>
                </c:pt>
                <c:pt idx="1">
                  <c:v>June</c:v>
                </c:pt>
                <c:pt idx="2">
                  <c:v>July</c:v>
                </c:pt>
                <c:pt idx="3">
                  <c:v>Aug</c:v>
                </c:pt>
                <c:pt idx="4">
                  <c:v>Sept</c:v>
                </c:pt>
                <c:pt idx="5">
                  <c:v>Oct</c:v>
                </c:pt>
                <c:pt idx="6">
                  <c:v>Nov</c:v>
                </c:pt>
                <c:pt idx="7">
                  <c:v>Dec</c:v>
                </c:pt>
                <c:pt idx="8">
                  <c:v>Jan</c:v>
                </c:pt>
                <c:pt idx="9">
                  <c:v>Feb</c:v>
                </c:pt>
                <c:pt idx="10">
                  <c:v>Mar</c:v>
                </c:pt>
                <c:pt idx="11">
                  <c:v>April</c:v>
                </c:pt>
              </c:strCache>
            </c:strRef>
          </c:cat>
          <c:val>
            <c:numRef>
              <c:f>Sheet1!$I$14:$I$25</c:f>
              <c:numCache>
                <c:formatCode>General</c:formatCode>
                <c:ptCount val="12"/>
                <c:pt idx="0">
                  <c:v>33.74</c:v>
                </c:pt>
                <c:pt idx="1">
                  <c:v>317.16000000000003</c:v>
                </c:pt>
                <c:pt idx="2">
                  <c:v>518.02</c:v>
                </c:pt>
                <c:pt idx="3">
                  <c:v>813.16</c:v>
                </c:pt>
                <c:pt idx="4">
                  <c:v>2025.4699999999998</c:v>
                </c:pt>
                <c:pt idx="5">
                  <c:v>2830.5899999999997</c:v>
                </c:pt>
                <c:pt idx="6">
                  <c:v>3107.3199999999997</c:v>
                </c:pt>
                <c:pt idx="7">
                  <c:v>3209.85</c:v>
                </c:pt>
                <c:pt idx="8">
                  <c:v>3275.68</c:v>
                </c:pt>
                <c:pt idx="9">
                  <c:v>3351.3999999999996</c:v>
                </c:pt>
                <c:pt idx="10">
                  <c:v>3382.9799999999996</c:v>
                </c:pt>
                <c:pt idx="11">
                  <c:v>3423.3399999999997</c:v>
                </c:pt>
              </c:numCache>
            </c:numRef>
          </c:val>
          <c:smooth val="0"/>
          <c:extLst>
            <c:ext xmlns:c16="http://schemas.microsoft.com/office/drawing/2014/chart" uri="{C3380CC4-5D6E-409C-BE32-E72D297353CC}">
              <c16:uniqueId val="{00000001-5791-4B0C-831D-63A2E17D19EE}"/>
            </c:ext>
          </c:extLst>
        </c:ser>
        <c:dLbls>
          <c:showLegendKey val="0"/>
          <c:showVal val="0"/>
          <c:showCatName val="0"/>
          <c:showSerName val="0"/>
          <c:showPercent val="0"/>
          <c:showBubbleSize val="0"/>
        </c:dLbls>
        <c:marker val="1"/>
        <c:smooth val="0"/>
        <c:axId val="289575968"/>
        <c:axId val="289580888"/>
      </c:lineChart>
      <c:catAx>
        <c:axId val="411635632"/>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Month</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411636944"/>
        <c:crosses val="autoZero"/>
        <c:auto val="1"/>
        <c:lblAlgn val="ctr"/>
        <c:lblOffset val="100"/>
        <c:noMultiLvlLbl val="0"/>
      </c:catAx>
      <c:valAx>
        <c:axId val="4116369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Total Phosphorus Load (mt)</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out"/>
        <c:minorTickMark val="out"/>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11635632"/>
        <c:crosses val="autoZero"/>
        <c:crossBetween val="between"/>
        <c:minorUnit val="50"/>
      </c:valAx>
      <c:valAx>
        <c:axId val="289580888"/>
        <c:scaling>
          <c:orientation val="minMax"/>
        </c:scaling>
        <c:delete val="0"/>
        <c:axPos val="r"/>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b="1">
                    <a:solidFill>
                      <a:schemeClr val="tx1"/>
                    </a:solidFill>
                  </a:rPr>
                  <a:t>Total Flow (kac-ft)</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89575968"/>
        <c:crosses val="max"/>
        <c:crossBetween val="between"/>
      </c:valAx>
      <c:catAx>
        <c:axId val="289575968"/>
        <c:scaling>
          <c:orientation val="minMax"/>
        </c:scaling>
        <c:delete val="1"/>
        <c:axPos val="b"/>
        <c:numFmt formatCode="General" sourceLinked="1"/>
        <c:majorTickMark val="out"/>
        <c:minorTickMark val="none"/>
        <c:tickLblPos val="nextTo"/>
        <c:crossAx val="289580888"/>
        <c:crosses val="autoZero"/>
        <c:auto val="1"/>
        <c:lblAlgn val="ctr"/>
        <c:lblOffset val="100"/>
        <c:noMultiLvlLbl val="0"/>
      </c:catAx>
      <c:spPr>
        <a:noFill/>
        <a:ln>
          <a:noFill/>
        </a:ln>
        <a:effectLst/>
      </c:spPr>
    </c:plotArea>
    <c:legend>
      <c:legendPos val="l"/>
      <c:layout>
        <c:manualLayout>
          <c:xMode val="edge"/>
          <c:yMode val="edge"/>
          <c:x val="0.13179307695144216"/>
          <c:y val="0.14514002681140742"/>
          <c:w val="0.20516315661448303"/>
          <c:h val="0.10922406543842215"/>
        </c:manualLayout>
      </c:layout>
      <c:overlay val="1"/>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ln>
          <a:solidFill>
            <a:schemeClr val="tx1"/>
          </a:solidFill>
        </a:ln>
        <a:sp3d/>
      </dgm:spPr>
      <dgm:t>
        <a:bodyPr>
          <a:flatTx/>
        </a:bodyPr>
        <a:lstStyle/>
        <a:p>
          <a:r>
            <a:rPr lang="en-US" sz="1200" b="1" dirty="0">
              <a:solidFill>
                <a:schemeClr val="tx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p3d/>
      </dgm:spPr>
      <dgm:t>
        <a:bodyPr>
          <a:flatTx/>
        </a:bodyPr>
        <a:lstStyle/>
        <a:p>
          <a:r>
            <a:rPr lang="en-US" sz="1200" b="1" dirty="0">
              <a:solidFill>
                <a:schemeClr val="tx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p3d/>
      </dgm:spPr>
      <dgm:t>
        <a:bodyPr>
          <a:flatTx/>
        </a:bodyPr>
        <a:lstStyle/>
        <a:p>
          <a:r>
            <a:rPr lang="en-US" sz="1200" b="1" dirty="0">
              <a:solidFill>
                <a:schemeClr val="tx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p3d/>
      </dgm:spPr>
      <dgm:t>
        <a:bodyPr>
          <a:flatTx/>
        </a:bodyPr>
        <a:lstStyle/>
        <a:p>
          <a:r>
            <a:rPr lang="en-US" sz="1200" b="1" dirty="0">
              <a:solidFill>
                <a:schemeClr val="tx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p3d/>
      </dgm:spPr>
      <dgm:t>
        <a:bodyPr>
          <a:flatTx/>
        </a:bodyPr>
        <a:lstStyle/>
        <a:p>
          <a:r>
            <a:rPr lang="en-US" sz="1200" b="1" dirty="0">
              <a:solidFill>
                <a:schemeClr val="tx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tx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p3d/>
      </dgm:spPr>
      <dgm:t>
        <a:bodyPr>
          <a:flatTx/>
        </a:bodyPr>
        <a:lstStyle/>
        <a:p>
          <a:r>
            <a:rPr lang="en-US" sz="1200" b="1" dirty="0">
              <a:solidFill>
                <a:schemeClr val="tx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custLinFactNeighborX="-209" custLinFactNeighborY="-228"/>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D4BAFB08-F82E-475D-BF1C-BF42F0D186CC}" srcId="{40CB2FCF-C5B9-48EC-A0FA-D14E5A372F71}" destId="{F4656D51-4F40-4AD1-BEF6-145FBC12EA90}" srcOrd="6" destOrd="0" parTransId="{405CC6F0-287E-4175-B73B-05FA851B1CF1}" sibTransId="{2C5D74D1-FA48-4599-B0FF-8EA9633F6521}"/>
    <dgm:cxn modelId="{B4BCCA0A-856A-4B05-BD2A-50AF3EEDEEBF}" type="presOf" srcId="{7BE2D7C0-50A6-44A7-838A-CBEB94496787}" destId="{AF208CBB-2C2F-4C35-A0BC-CAC66BBCE862}" srcOrd="0" destOrd="0" presId="urn:microsoft.com/office/officeart/2005/8/layout/cycle8"/>
    <dgm:cxn modelId="{79D90810-81FF-4BDF-ADCA-E9BB54FE00E3}" type="presOf" srcId="{7F608A7A-C4BA-4668-8233-F8C750A05487}" destId="{2BF43161-B245-42E7-8A54-276B23B99AB2}" srcOrd="1" destOrd="0" presId="urn:microsoft.com/office/officeart/2005/8/layout/cycle8"/>
    <dgm:cxn modelId="{96D25627-797B-4E0C-9559-BBA8C2E64D74}" type="presOf" srcId="{0716D37F-98BE-457A-8DE4-768BFA28A79C}" destId="{03F664AE-BB39-4BFB-B345-DADA4CC6A92B}" srcOrd="1" destOrd="0" presId="urn:microsoft.com/office/officeart/2005/8/layout/cycle8"/>
    <dgm:cxn modelId="{197FEE28-23B1-42AD-A7D8-66BADEF33A6F}" type="presOf" srcId="{F4656D51-4F40-4AD1-BEF6-145FBC12EA90}" destId="{BDB50123-4A61-419B-B431-474FC97C2E19}" srcOrd="0" destOrd="0" presId="urn:microsoft.com/office/officeart/2005/8/layout/cycle8"/>
    <dgm:cxn modelId="{9CFF1C34-897C-422F-93BA-0C9A25308907}" type="presOf" srcId="{F4656D51-4F40-4AD1-BEF6-145FBC12EA90}" destId="{5C29BCA4-21BD-410F-A7E2-7CB62348AF67}" srcOrd="1" destOrd="0" presId="urn:microsoft.com/office/officeart/2005/8/layout/cycle8"/>
    <dgm:cxn modelId="{1178F56F-849D-4F1D-BF98-9CD8DBBC0B14}" type="presOf" srcId="{26EE05B7-338D-42CE-9777-3023CEF9AA34}" destId="{59D796C3-4515-43AA-818B-2FD7A04BC838}" srcOrd="0" destOrd="0" presId="urn:microsoft.com/office/officeart/2005/8/layout/cycle8"/>
    <dgm:cxn modelId="{737A7772-1734-49DD-A599-6A76D79C89A4}" type="presOf" srcId="{CD86109B-CAEE-487D-A6C1-D7D93674F26B}" destId="{43B520EF-6433-4372-BDEE-AEC887321F52}" srcOrd="1" destOrd="0" presId="urn:microsoft.com/office/officeart/2005/8/layout/cycle8"/>
    <dgm:cxn modelId="{9B855958-1D0E-4A42-8735-5F21919BB607}" type="presOf" srcId="{7BE2D7C0-50A6-44A7-838A-CBEB94496787}" destId="{E8439AA7-580E-47FA-973A-9BEF8148B2FA}"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A7AC387D-A169-48CA-B4D1-228AE92E02B3}" srcId="{40CB2FCF-C5B9-48EC-A0FA-D14E5A372F71}" destId="{583CD177-E15D-4137-B1C7-49368921CC7B}" srcOrd="5" destOrd="0" parTransId="{36E91668-DD40-4395-B4C4-907066F524BF}" sibTransId="{5F331C91-6F26-4329-A1BD-E11F49F2B1F6}"/>
    <dgm:cxn modelId="{A2199A84-4D59-41FF-98CA-34821CCB1DB6}" type="presOf" srcId="{0716D37F-98BE-457A-8DE4-768BFA28A79C}" destId="{FCB4A2DC-5FF9-428F-AA9A-83797E0DFC01}"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AF37B2A5-6674-4EB8-8E06-29E023AF0788}" type="presOf" srcId="{583CD177-E15D-4137-B1C7-49368921CC7B}" destId="{08752618-560A-451D-91CD-510C5A85B05C}" srcOrd="0" destOrd="0" presId="urn:microsoft.com/office/officeart/2005/8/layout/cycle8"/>
    <dgm:cxn modelId="{E60CC5A9-248A-48FD-A9D3-07B55BFD5510}" type="presOf" srcId="{26EE05B7-338D-42CE-9777-3023CEF9AA34}" destId="{F73B9530-8C98-42A4-8C46-D02EA6660004}" srcOrd="1" destOrd="0" presId="urn:microsoft.com/office/officeart/2005/8/layout/cycle8"/>
    <dgm:cxn modelId="{8FC4B6B8-C9F9-4E02-83C3-B8DC0CDD0573}" type="presOf" srcId="{CD86109B-CAEE-487D-A6C1-D7D93674F26B}" destId="{5D238010-FB7D-41EF-BE24-9D0C44AB3F5C}" srcOrd="0" destOrd="0" presId="urn:microsoft.com/office/officeart/2005/8/layout/cycle8"/>
    <dgm:cxn modelId="{7431F8C4-0E3E-4D0A-BF6E-CE589AA17158}" type="presOf" srcId="{40CB2FCF-C5B9-48EC-A0FA-D14E5A372F71}" destId="{A70BD58A-8546-4901-8158-CF3530DE7589}" srcOrd="0" destOrd="0" presId="urn:microsoft.com/office/officeart/2005/8/layout/cycle8"/>
    <dgm:cxn modelId="{619732C5-07FE-49D8-9836-0B74D73D1E88}" type="presOf" srcId="{583CD177-E15D-4137-B1C7-49368921CC7B}" destId="{2C72AD2F-539A-46D2-BBD5-8F8C2228E90D}" srcOrd="1"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130F30F3-C514-464B-B80F-2D6A3B450BDE}" srcId="{40CB2FCF-C5B9-48EC-A0FA-D14E5A372F71}" destId="{26EE05B7-338D-42CE-9777-3023CEF9AA34}" srcOrd="0" destOrd="0" parTransId="{E41306DE-E1BF-4A12-BE59-EE86A90E74B4}" sibTransId="{1B538AAA-0A31-403B-9675-8C68253BD27F}"/>
    <dgm:cxn modelId="{C65E43F4-A641-40DA-910D-06E4E656087D}" type="presOf" srcId="{7F608A7A-C4BA-4668-8233-F8C750A05487}" destId="{DDDDE264-59D4-4A4A-A113-9734F22CACB2}" srcOrd="0" destOrd="0" presId="urn:microsoft.com/office/officeart/2005/8/layout/cycle8"/>
    <dgm:cxn modelId="{DEE5AC5D-9D60-44A3-90B6-26B297451F6B}" type="presParOf" srcId="{A70BD58A-8546-4901-8158-CF3530DE7589}" destId="{59D796C3-4515-43AA-818B-2FD7A04BC838}" srcOrd="0" destOrd="0" presId="urn:microsoft.com/office/officeart/2005/8/layout/cycle8"/>
    <dgm:cxn modelId="{C3814193-14C9-400F-802B-BB9407CCE95E}" type="presParOf" srcId="{A70BD58A-8546-4901-8158-CF3530DE7589}" destId="{99883FED-B951-4984-AA52-38B501E5845A}" srcOrd="1" destOrd="0" presId="urn:microsoft.com/office/officeart/2005/8/layout/cycle8"/>
    <dgm:cxn modelId="{63B0A86D-DBFE-42C3-95BB-727D1DDFD25B}" type="presParOf" srcId="{A70BD58A-8546-4901-8158-CF3530DE7589}" destId="{C797256B-C221-4651-B464-B020ACBB58FF}" srcOrd="2" destOrd="0" presId="urn:microsoft.com/office/officeart/2005/8/layout/cycle8"/>
    <dgm:cxn modelId="{DF298379-E59E-4635-B702-931BC5CA32DF}" type="presParOf" srcId="{A70BD58A-8546-4901-8158-CF3530DE7589}" destId="{F73B9530-8C98-42A4-8C46-D02EA6660004}" srcOrd="3" destOrd="0" presId="urn:microsoft.com/office/officeart/2005/8/layout/cycle8"/>
    <dgm:cxn modelId="{D5A840D5-026F-4275-804F-6788B47C3C5A}" type="presParOf" srcId="{A70BD58A-8546-4901-8158-CF3530DE7589}" destId="{5D238010-FB7D-41EF-BE24-9D0C44AB3F5C}" srcOrd="4" destOrd="0" presId="urn:microsoft.com/office/officeart/2005/8/layout/cycle8"/>
    <dgm:cxn modelId="{B1F8C5E3-CBF4-4BD4-99A3-0A29837AE24E}" type="presParOf" srcId="{A70BD58A-8546-4901-8158-CF3530DE7589}" destId="{0669EDF1-D6D8-4BD2-833C-ED4BDFAAB6A1}" srcOrd="5" destOrd="0" presId="urn:microsoft.com/office/officeart/2005/8/layout/cycle8"/>
    <dgm:cxn modelId="{BAF68725-13E1-4123-B3B7-9FD510E6458D}" type="presParOf" srcId="{A70BD58A-8546-4901-8158-CF3530DE7589}" destId="{734C1A77-620A-4A7C-89AB-AC61F03E5283}" srcOrd="6" destOrd="0" presId="urn:microsoft.com/office/officeart/2005/8/layout/cycle8"/>
    <dgm:cxn modelId="{2AA4FB03-644A-4785-917E-4453F562DC92}" type="presParOf" srcId="{A70BD58A-8546-4901-8158-CF3530DE7589}" destId="{43B520EF-6433-4372-BDEE-AEC887321F52}" srcOrd="7" destOrd="0" presId="urn:microsoft.com/office/officeart/2005/8/layout/cycle8"/>
    <dgm:cxn modelId="{64B5997C-E361-47D9-90EE-2B59AF7A9BCE}" type="presParOf" srcId="{A70BD58A-8546-4901-8158-CF3530DE7589}" destId="{DDDDE264-59D4-4A4A-A113-9734F22CACB2}" srcOrd="8" destOrd="0" presId="urn:microsoft.com/office/officeart/2005/8/layout/cycle8"/>
    <dgm:cxn modelId="{B5DB9F88-6ACD-4326-80D3-ACC7CB67C9A8}" type="presParOf" srcId="{A70BD58A-8546-4901-8158-CF3530DE7589}" destId="{B0733926-B83C-41FE-9609-B80F0598CEF5}" srcOrd="9" destOrd="0" presId="urn:microsoft.com/office/officeart/2005/8/layout/cycle8"/>
    <dgm:cxn modelId="{FCE9BF54-7881-4D85-8B76-1DEA07E0EC83}" type="presParOf" srcId="{A70BD58A-8546-4901-8158-CF3530DE7589}" destId="{B1E505DF-D410-4E36-975A-B1216D5CE9A5}" srcOrd="10" destOrd="0" presId="urn:microsoft.com/office/officeart/2005/8/layout/cycle8"/>
    <dgm:cxn modelId="{615E7B5A-BF69-402E-A806-01DD175F2E38}" type="presParOf" srcId="{A70BD58A-8546-4901-8158-CF3530DE7589}" destId="{2BF43161-B245-42E7-8A54-276B23B99AB2}" srcOrd="11" destOrd="0" presId="urn:microsoft.com/office/officeart/2005/8/layout/cycle8"/>
    <dgm:cxn modelId="{F271FAA3-405C-48A7-8728-9DD39CD31B4F}" type="presParOf" srcId="{A70BD58A-8546-4901-8158-CF3530DE7589}" destId="{AF208CBB-2C2F-4C35-A0BC-CAC66BBCE862}" srcOrd="12" destOrd="0" presId="urn:microsoft.com/office/officeart/2005/8/layout/cycle8"/>
    <dgm:cxn modelId="{4E0AA078-0B5B-4EE1-99F7-EF67D2706D9F}" type="presParOf" srcId="{A70BD58A-8546-4901-8158-CF3530DE7589}" destId="{6F660E1F-1E35-4A2B-AC71-9EBA6B22FAAA}" srcOrd="13" destOrd="0" presId="urn:microsoft.com/office/officeart/2005/8/layout/cycle8"/>
    <dgm:cxn modelId="{1362B051-21AC-4069-AB20-6B2584848EAC}" type="presParOf" srcId="{A70BD58A-8546-4901-8158-CF3530DE7589}" destId="{14D135DF-B91B-4CDC-B245-717530CDB7F0}" srcOrd="14" destOrd="0" presId="urn:microsoft.com/office/officeart/2005/8/layout/cycle8"/>
    <dgm:cxn modelId="{B6F25927-7B1C-44E2-AFEB-9488A4849435}" type="presParOf" srcId="{A70BD58A-8546-4901-8158-CF3530DE7589}" destId="{E8439AA7-580E-47FA-973A-9BEF8148B2FA}" srcOrd="15" destOrd="0" presId="urn:microsoft.com/office/officeart/2005/8/layout/cycle8"/>
    <dgm:cxn modelId="{DE4C3C03-53D0-49BD-B53C-08705D0531AF}" type="presParOf" srcId="{A70BD58A-8546-4901-8158-CF3530DE7589}" destId="{FCB4A2DC-5FF9-428F-AA9A-83797E0DFC01}" srcOrd="16" destOrd="0" presId="urn:microsoft.com/office/officeart/2005/8/layout/cycle8"/>
    <dgm:cxn modelId="{C8447E50-787D-4F01-933D-060EAF3E4ED8}" type="presParOf" srcId="{A70BD58A-8546-4901-8158-CF3530DE7589}" destId="{423206CC-019D-41E2-8026-C734DFAF550E}" srcOrd="17" destOrd="0" presId="urn:microsoft.com/office/officeart/2005/8/layout/cycle8"/>
    <dgm:cxn modelId="{9DA51BB4-93B7-4225-98CE-6860A92F3D6D}" type="presParOf" srcId="{A70BD58A-8546-4901-8158-CF3530DE7589}" destId="{7D039243-DCB1-4B64-A415-7924717B151F}" srcOrd="18" destOrd="0" presId="urn:microsoft.com/office/officeart/2005/8/layout/cycle8"/>
    <dgm:cxn modelId="{6B232A30-9632-4751-8720-BC4CE1E5D08E}" type="presParOf" srcId="{A70BD58A-8546-4901-8158-CF3530DE7589}" destId="{03F664AE-BB39-4BFB-B345-DADA4CC6A92B}" srcOrd="19" destOrd="0" presId="urn:microsoft.com/office/officeart/2005/8/layout/cycle8"/>
    <dgm:cxn modelId="{D27FDA16-5C3A-41BA-BBC0-1F021119666A}" type="presParOf" srcId="{A70BD58A-8546-4901-8158-CF3530DE7589}" destId="{08752618-560A-451D-91CD-510C5A85B05C}" srcOrd="20" destOrd="0" presId="urn:microsoft.com/office/officeart/2005/8/layout/cycle8"/>
    <dgm:cxn modelId="{5CC57B3D-43B4-4EA9-A1DD-0091E13D0ED6}" type="presParOf" srcId="{A70BD58A-8546-4901-8158-CF3530DE7589}" destId="{49677C82-03B3-4F1B-BAEE-B58F77B336BA}" srcOrd="21" destOrd="0" presId="urn:microsoft.com/office/officeart/2005/8/layout/cycle8"/>
    <dgm:cxn modelId="{8336210A-F02C-46DC-812C-261C0655BD3F}" type="presParOf" srcId="{A70BD58A-8546-4901-8158-CF3530DE7589}" destId="{DA3AC2A9-A832-4FBF-94D2-3252C3B26231}" srcOrd="22" destOrd="0" presId="urn:microsoft.com/office/officeart/2005/8/layout/cycle8"/>
    <dgm:cxn modelId="{A9761BA5-F1BF-4452-BF0E-F86040F58DDA}" type="presParOf" srcId="{A70BD58A-8546-4901-8158-CF3530DE7589}" destId="{2C72AD2F-539A-46D2-BBD5-8F8C2228E90D}" srcOrd="23" destOrd="0" presId="urn:microsoft.com/office/officeart/2005/8/layout/cycle8"/>
    <dgm:cxn modelId="{E73CB195-14E7-4CAF-B20B-B60DCB906DD0}" type="presParOf" srcId="{A70BD58A-8546-4901-8158-CF3530DE7589}" destId="{BDB50123-4A61-419B-B431-474FC97C2E19}" srcOrd="24" destOrd="0" presId="urn:microsoft.com/office/officeart/2005/8/layout/cycle8"/>
    <dgm:cxn modelId="{79F85D05-561B-4F9C-8EC2-D39655953937}" type="presParOf" srcId="{A70BD58A-8546-4901-8158-CF3530DE7589}" destId="{46A8F403-150D-4372-B844-EE2C31296C36}" srcOrd="25" destOrd="0" presId="urn:microsoft.com/office/officeart/2005/8/layout/cycle8"/>
    <dgm:cxn modelId="{A80206E2-1E81-4DDD-9667-E47E1B9D46AE}" type="presParOf" srcId="{A70BD58A-8546-4901-8158-CF3530DE7589}" destId="{6F6FC819-6A07-45F0-847F-353C48030733}" srcOrd="26" destOrd="0" presId="urn:microsoft.com/office/officeart/2005/8/layout/cycle8"/>
    <dgm:cxn modelId="{E161BAC6-7B65-466A-B0F1-6E402DC98AA8}" type="presParOf" srcId="{A70BD58A-8546-4901-8158-CF3530DE7589}" destId="{5C29BCA4-21BD-410F-A7E2-7CB62348AF67}" srcOrd="27" destOrd="0" presId="urn:microsoft.com/office/officeart/2005/8/layout/cycle8"/>
    <dgm:cxn modelId="{1775CC98-6DED-48B0-B580-0CCA4A3FF255}" type="presParOf" srcId="{A70BD58A-8546-4901-8158-CF3530DE7589}" destId="{8BBD68B8-BE18-4EA1-8FF0-337DDB0D09B4}" srcOrd="28" destOrd="0" presId="urn:microsoft.com/office/officeart/2005/8/layout/cycle8"/>
    <dgm:cxn modelId="{41E093EC-6CC7-4477-94E8-CA6FB06FA29C}" type="presParOf" srcId="{A70BD58A-8546-4901-8158-CF3530DE7589}" destId="{83A47A91-5ECC-4F3F-8219-18149E4365CA}" srcOrd="29" destOrd="0" presId="urn:microsoft.com/office/officeart/2005/8/layout/cycle8"/>
    <dgm:cxn modelId="{A45B13C7-B8BD-4E66-BC54-7743BC227494}" type="presParOf" srcId="{A70BD58A-8546-4901-8158-CF3530DE7589}" destId="{66755133-BA73-45B0-8C01-EE7568A791CA}" srcOrd="30" destOrd="0" presId="urn:microsoft.com/office/officeart/2005/8/layout/cycle8"/>
    <dgm:cxn modelId="{3A8F54C2-1783-485B-89E8-F7D025E5F42E}" type="presParOf" srcId="{A70BD58A-8546-4901-8158-CF3530DE7589}" destId="{5F1D6E9D-4A6E-4DD7-A767-C361F92DF74F}" srcOrd="31" destOrd="0" presId="urn:microsoft.com/office/officeart/2005/8/layout/cycle8"/>
    <dgm:cxn modelId="{C9370F0A-14CB-419F-8AA7-4F9B03277E5F}" type="presParOf" srcId="{A70BD58A-8546-4901-8158-CF3530DE7589}" destId="{C83BE79D-641B-402D-808D-DCD062EA6C55}" srcOrd="32" destOrd="0" presId="urn:microsoft.com/office/officeart/2005/8/layout/cycle8"/>
    <dgm:cxn modelId="{36972C8D-77EB-42E5-86E5-AF796E4635F7}" type="presParOf" srcId="{A70BD58A-8546-4901-8158-CF3530DE7589}" destId="{B37B79EB-B0B8-4FD6-9E23-B0B19D70BAC7}" srcOrd="33" destOrd="0" presId="urn:microsoft.com/office/officeart/2005/8/layout/cycle8"/>
    <dgm:cxn modelId="{39EF52C7-081A-4F5A-BDBC-01B180477B33}"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1468" y="330038"/>
          <a:ext cx="3819427" cy="3819427"/>
        </a:xfrm>
        <a:prstGeom prst="pie">
          <a:avLst>
            <a:gd name="adj1" fmla="val 19285716"/>
            <a:gd name="adj2" fmla="val 771428"/>
          </a:avLst>
        </a:prstGeom>
        <a:gradFill rotWithShape="0">
          <a:gsLst>
            <a:gs pos="0">
              <a:schemeClr val="accent4">
                <a:hueOff val="1732615"/>
                <a:satOff val="-7995"/>
                <a:lumOff val="294"/>
                <a:alphaOff val="0"/>
                <a:satMod val="103000"/>
                <a:lumMod val="102000"/>
                <a:tint val="94000"/>
              </a:schemeClr>
            </a:gs>
            <a:gs pos="50000">
              <a:schemeClr val="accent4">
                <a:hueOff val="1732615"/>
                <a:satOff val="-7995"/>
                <a:lumOff val="294"/>
                <a:alphaOff val="0"/>
                <a:satMod val="110000"/>
                <a:lumMod val="100000"/>
                <a:shade val="100000"/>
              </a:schemeClr>
            </a:gs>
            <a:gs pos="100000">
              <a:schemeClr val="accent4">
                <a:hueOff val="1732615"/>
                <a:satOff val="-7995"/>
                <a:lumOff val="294"/>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Monitor water quality</a:t>
          </a:r>
        </a:p>
      </dsp:txBody>
      <dsp:txXfrm>
        <a:off x="4765496" y="1714580"/>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gradFill rotWithShape="0">
          <a:gsLst>
            <a:gs pos="0">
              <a:schemeClr val="accent4">
                <a:hueOff val="3465231"/>
                <a:satOff val="-15989"/>
                <a:lumOff val="588"/>
                <a:alphaOff val="0"/>
                <a:satMod val="103000"/>
                <a:lumMod val="102000"/>
                <a:tint val="94000"/>
              </a:schemeClr>
            </a:gs>
            <a:gs pos="50000">
              <a:schemeClr val="accent4">
                <a:hueOff val="3465231"/>
                <a:satOff val="-15989"/>
                <a:lumOff val="588"/>
                <a:alphaOff val="0"/>
                <a:satMod val="110000"/>
                <a:lumMod val="100000"/>
                <a:shade val="100000"/>
              </a:schemeClr>
            </a:gs>
            <a:gs pos="100000">
              <a:schemeClr val="accent4">
                <a:hueOff val="3465231"/>
                <a:satOff val="-15989"/>
                <a:lumOff val="588"/>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50146"/>
          <a:ext cx="3819427" cy="3819427"/>
        </a:xfrm>
        <a:prstGeom prst="pie">
          <a:avLst>
            <a:gd name="adj1" fmla="val 3857226"/>
            <a:gd name="adj2" fmla="val 6942858"/>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Establish restoration goals (TMDLs)</a:t>
          </a:r>
        </a:p>
      </dsp:txBody>
      <dsp:txXfrm>
        <a:off x="3557173" y="3451125"/>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gradFill rotWithShape="0">
          <a:gsLst>
            <a:gs pos="0">
              <a:schemeClr val="accent4">
                <a:hueOff val="6930461"/>
                <a:satOff val="-31979"/>
                <a:lumOff val="1177"/>
                <a:alphaOff val="0"/>
                <a:satMod val="103000"/>
                <a:lumMod val="102000"/>
                <a:tint val="94000"/>
              </a:schemeClr>
            </a:gs>
            <a:gs pos="50000">
              <a:schemeClr val="accent4">
                <a:hueOff val="6930461"/>
                <a:satOff val="-31979"/>
                <a:lumOff val="1177"/>
                <a:alphaOff val="0"/>
                <a:satMod val="110000"/>
                <a:lumMod val="100000"/>
                <a:shade val="100000"/>
              </a:schemeClr>
            </a:gs>
            <a:gs pos="100000">
              <a:schemeClr val="accent4">
                <a:hueOff val="6930461"/>
                <a:satOff val="-31979"/>
                <a:lumOff val="1177"/>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gradFill rotWithShape="0">
          <a:gsLst>
            <a:gs pos="0">
              <a:schemeClr val="accent4">
                <a:hueOff val="8663077"/>
                <a:satOff val="-39973"/>
                <a:lumOff val="1471"/>
                <a:alphaOff val="0"/>
                <a:satMod val="103000"/>
                <a:lumMod val="102000"/>
                <a:tint val="94000"/>
              </a:schemeClr>
            </a:gs>
            <a:gs pos="50000">
              <a:schemeClr val="accent4">
                <a:hueOff val="8663077"/>
                <a:satOff val="-39973"/>
                <a:lumOff val="1471"/>
                <a:alphaOff val="0"/>
                <a:satMod val="110000"/>
                <a:lumMod val="100000"/>
                <a:shade val="100000"/>
              </a:schemeClr>
            </a:gs>
            <a:gs pos="100000">
              <a:schemeClr val="accent4">
                <a:hueOff val="8663077"/>
                <a:satOff val="-39973"/>
                <a:lumOff val="1471"/>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35146" y="93869"/>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213606"/>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A3BED75-AA17-488B-AD39-A92D3238FF7B}" type="datetimeFigureOut">
              <a:rPr lang="en-US" smtClean="0"/>
              <a:t>9/4/2018</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0EA2CD3-8512-4413-9B8F-86F856DE3500}" type="slidenum">
              <a:rPr lang="en-US" smtClean="0"/>
              <a:t>‹#›</a:t>
            </a:fld>
            <a:endParaRPr lang="en-US" dirty="0"/>
          </a:p>
        </p:txBody>
      </p:sp>
    </p:spTree>
    <p:extLst>
      <p:ext uri="{BB962C8B-B14F-4D97-AF65-F5344CB8AC3E}">
        <p14:creationId xmlns:p14="http://schemas.microsoft.com/office/powerpoint/2010/main" val="14956892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542CC94-607B-447B-BFB7-4E3C5FEBBBB8}" type="datetimeFigureOut">
              <a:rPr lang="en-US" smtClean="0"/>
              <a:t>9/4/2018</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C27EC4-554F-4FC5-9B01-840E01F6338C}" type="slidenum">
              <a:rPr lang="en-US" smtClean="0"/>
              <a:t>‹#›</a:t>
            </a:fld>
            <a:endParaRPr lang="en-US" dirty="0"/>
          </a:p>
        </p:txBody>
      </p:sp>
    </p:spTree>
    <p:extLst>
      <p:ext uri="{BB962C8B-B14F-4D97-AF65-F5344CB8AC3E}">
        <p14:creationId xmlns:p14="http://schemas.microsoft.com/office/powerpoint/2010/main" val="3252931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5325"/>
            <a:ext cx="6197600" cy="3486150"/>
          </a:xfrm>
        </p:spPr>
      </p:sp>
      <p:sp>
        <p:nvSpPr>
          <p:cNvPr id="3" name="Notes Placeholder 2"/>
          <p:cNvSpPr>
            <a:spLocks noGrp="1"/>
          </p:cNvSpPr>
          <p:nvPr>
            <p:ph type="body" idx="1"/>
          </p:nvPr>
        </p:nvSpPr>
        <p:spPr/>
        <p:txBody>
          <a:bodyPr/>
          <a:lstStyle/>
          <a:p>
            <a:r>
              <a:rPr lang="en-US" baseline="0" dirty="0"/>
              <a:t>It’s probably best  to start with  a Timeline of legislation and milestones; the evolution of the Northern Everglades and Estuaries Protection Program.  </a:t>
            </a:r>
          </a:p>
          <a:p>
            <a:endParaRPr lang="en-US" baseline="0" dirty="0"/>
          </a:p>
          <a:p>
            <a:r>
              <a:rPr lang="en-US" baseline="0" dirty="0"/>
              <a:t>The program really began back in 1972 with at the Federal level with the EPA’s Clean Water Act and progressed through the plans and actions you see here, and delegation of actions and implementation to the state of Florida, bringing us to today’s most recent amended Northern Everglades and Estuaries Protection Program that we are implementing today.  </a:t>
            </a:r>
          </a:p>
          <a:p>
            <a:endParaRPr lang="en-US" baseline="0" dirty="0"/>
          </a:p>
          <a:p>
            <a:r>
              <a:rPr lang="en-US" baseline="0" dirty="0"/>
              <a:t>In between the 1972 CWA and the 2016 NEEP, TMDLs for the Lake and Estuaries were established, which required water quality targets to be met.  How we get to those targets is really by way of DEP’s Basin Management Actions Plans and Watershed Protection Plans which tell us what work needs to be completed and by when TMDL targets need to be met.</a:t>
            </a:r>
          </a:p>
          <a:p>
            <a:r>
              <a:rPr lang="en-US" baseline="0" dirty="0"/>
              <a:t> </a:t>
            </a:r>
          </a:p>
          <a:p>
            <a:endParaRPr lang="en-US" baseline="0" dirty="0"/>
          </a:p>
        </p:txBody>
      </p:sp>
      <p:sp>
        <p:nvSpPr>
          <p:cNvPr id="4" name="Slide Number Placeholder 3"/>
          <p:cNvSpPr>
            <a:spLocks noGrp="1"/>
          </p:cNvSpPr>
          <p:nvPr>
            <p:ph type="sldNum" sz="quarter" idx="10"/>
          </p:nvPr>
        </p:nvSpPr>
        <p:spPr/>
        <p:txBody>
          <a:bodyPr/>
          <a:lstStyle/>
          <a:p>
            <a:pPr>
              <a:defRPr/>
            </a:pPr>
            <a:fld id="{F34BDD3E-BC67-48D2-AF3C-C02D852753AD}" type="slidenum">
              <a:rPr lang="en-US" smtClean="0"/>
              <a:pPr>
                <a:defRPr/>
              </a:pPr>
              <a:t>2</a:t>
            </a:fld>
            <a:endParaRPr lang="en-US" dirty="0"/>
          </a:p>
        </p:txBody>
      </p:sp>
    </p:spTree>
    <p:extLst>
      <p:ext uri="{BB962C8B-B14F-4D97-AF65-F5344CB8AC3E}">
        <p14:creationId xmlns:p14="http://schemas.microsoft.com/office/powerpoint/2010/main" val="1507492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AF3524-B09C-4995-8531-636C7BF82852}" type="slidenum">
              <a:rPr lang="en-US" smtClean="0"/>
              <a:t>15</a:t>
            </a:fld>
            <a:endParaRPr lang="en-US" dirty="0"/>
          </a:p>
        </p:txBody>
      </p:sp>
    </p:spTree>
    <p:extLst>
      <p:ext uri="{BB962C8B-B14F-4D97-AF65-F5344CB8AC3E}">
        <p14:creationId xmlns:p14="http://schemas.microsoft.com/office/powerpoint/2010/main" val="554324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Developing Lake Okeechobee 5YR (Includes WQ analysis) </a:t>
            </a:r>
          </a:p>
          <a:p>
            <a:r>
              <a:rPr lang="en-US" dirty="0"/>
              <a:t>Annual Public Meetings in November/December</a:t>
            </a:r>
          </a:p>
          <a:p>
            <a:r>
              <a:rPr lang="en-US" dirty="0"/>
              <a:t>Update SLE BMAP with recommended changes</a:t>
            </a:r>
          </a:p>
          <a:p>
            <a:r>
              <a:rPr lang="en-US" dirty="0"/>
              <a:t>Update </a:t>
            </a:r>
            <a:r>
              <a:rPr lang="en-US" dirty="0" err="1"/>
              <a:t>Caloosa</a:t>
            </a:r>
            <a:r>
              <a:rPr lang="en-US" dirty="0"/>
              <a:t> BMAP with recommended changes</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dirty="0"/>
          </a:p>
        </p:txBody>
      </p:sp>
    </p:spTree>
    <p:extLst>
      <p:ext uri="{BB962C8B-B14F-4D97-AF65-F5344CB8AC3E}">
        <p14:creationId xmlns:p14="http://schemas.microsoft.com/office/powerpoint/2010/main" val="2692037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2016 NEEP legislation purpose is to protect and restore surface water resources by improving hydrology and water quality for the Northern Everglades ecosystem.  </a:t>
            </a:r>
          </a:p>
          <a:p>
            <a:endParaRPr lang="en-US" baseline="0" dirty="0"/>
          </a:p>
          <a:p>
            <a:r>
              <a:rPr lang="en-US" baseline="0" dirty="0"/>
              <a:t>Each of the watersheds has specific nutrients for which its is impaired and storage goals for which projects are intentionally developed.  </a:t>
            </a:r>
          </a:p>
          <a:p>
            <a:endParaRPr lang="en-US" baseline="0" dirty="0"/>
          </a:p>
          <a:p>
            <a:r>
              <a:rPr lang="en-US" baseline="0" dirty="0"/>
              <a:t>No two watersheds are alike and therefore STATE projects have to be planned with these goals as their marching orders.</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dirty="0"/>
          </a:p>
        </p:txBody>
      </p:sp>
    </p:spTree>
    <p:extLst>
      <p:ext uri="{BB962C8B-B14F-4D97-AF65-F5344CB8AC3E}">
        <p14:creationId xmlns:p14="http://schemas.microsoft.com/office/powerpoint/2010/main" val="3064065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altLang="en-US" dirty="0"/>
              <a:t>This graphic is </a:t>
            </a:r>
            <a:r>
              <a:rPr lang="en-US" altLang="en-US" baseline="0" dirty="0"/>
              <a:t>a generalization of the process DEP uses to evaluate water bodies in Florida. </a:t>
            </a:r>
            <a:r>
              <a:rPr lang="en-US" sz="1200" b="0" i="0" u="none" strike="noStrike" kern="1200" baseline="0" dirty="0">
                <a:solidFill>
                  <a:schemeClr val="tx1"/>
                </a:solidFill>
                <a:latin typeface="+mn-lt"/>
                <a:ea typeface="+mn-ea"/>
                <a:cs typeface="+mn-cs"/>
              </a:rPr>
              <a:t>Each “slice of the pie” is further divided into separate, complex processes.</a:t>
            </a:r>
          </a:p>
          <a:p>
            <a:pPr eaLnBrk="1" hangingPunct="1">
              <a:spcBef>
                <a:spcPct val="0"/>
              </a:spcBef>
            </a:pPr>
            <a:endParaRPr lang="en-US" altLang="en-US" baseline="0" dirty="0"/>
          </a:p>
          <a:p>
            <a:r>
              <a:rPr lang="en-US" sz="1200" b="1" i="0" u="none" strike="noStrike" kern="1200" baseline="0" dirty="0">
                <a:solidFill>
                  <a:schemeClr val="tx1"/>
                </a:solidFill>
                <a:latin typeface="+mn-lt"/>
                <a:ea typeface="+mn-ea"/>
                <a:cs typeface="+mn-cs"/>
              </a:rPr>
              <a:t>Step 1</a:t>
            </a:r>
            <a:r>
              <a:rPr lang="en-US" sz="1200" b="0" i="0" u="none" strike="noStrike" kern="1200" baseline="0" dirty="0">
                <a:solidFill>
                  <a:schemeClr val="tx1"/>
                </a:solidFill>
                <a:latin typeface="+mn-lt"/>
                <a:ea typeface="+mn-ea"/>
                <a:cs typeface="+mn-cs"/>
              </a:rPr>
              <a:t>: Preliminary evaluation of water quality </a:t>
            </a:r>
          </a:p>
          <a:p>
            <a:r>
              <a:rPr lang="en-US" sz="1200" b="1" i="0" u="none" strike="noStrike" kern="1200" baseline="0" dirty="0">
                <a:solidFill>
                  <a:schemeClr val="tx1"/>
                </a:solidFill>
                <a:latin typeface="+mn-lt"/>
                <a:ea typeface="+mn-ea"/>
                <a:cs typeface="+mn-cs"/>
              </a:rPr>
              <a:t>Step 2</a:t>
            </a:r>
            <a:r>
              <a:rPr lang="en-US" sz="1200" b="0" i="0" u="none" strike="noStrike" kern="1200" baseline="0" dirty="0">
                <a:solidFill>
                  <a:schemeClr val="tx1"/>
                </a:solidFill>
                <a:latin typeface="+mn-lt"/>
                <a:ea typeface="+mn-ea"/>
                <a:cs typeface="+mn-cs"/>
              </a:rPr>
              <a:t>: Strategic monitoring and assessment to verify water quality impairments </a:t>
            </a:r>
          </a:p>
          <a:p>
            <a:r>
              <a:rPr lang="en-US" sz="1200" b="1" i="0" u="none" strike="noStrike" kern="1200" baseline="0" dirty="0">
                <a:solidFill>
                  <a:schemeClr val="tx1"/>
                </a:solidFill>
                <a:latin typeface="+mn-lt"/>
                <a:ea typeface="+mn-ea"/>
                <a:cs typeface="+mn-cs"/>
              </a:rPr>
              <a:t>Step 3</a:t>
            </a:r>
            <a:r>
              <a:rPr lang="en-US" sz="1200" b="0" i="0" u="none" strike="noStrike" kern="1200" baseline="0" dirty="0">
                <a:solidFill>
                  <a:schemeClr val="tx1"/>
                </a:solidFill>
                <a:latin typeface="+mn-lt"/>
                <a:ea typeface="+mn-ea"/>
                <a:cs typeface="+mn-cs"/>
              </a:rPr>
              <a:t>: Development and adoption of TMDLs for waters verified as impaired </a:t>
            </a:r>
          </a:p>
          <a:p>
            <a:r>
              <a:rPr lang="en-US" sz="1200" b="1" i="0" u="none" strike="noStrike" kern="1200" baseline="0" dirty="0">
                <a:solidFill>
                  <a:schemeClr val="tx1"/>
                </a:solidFill>
                <a:latin typeface="+mn-lt"/>
                <a:ea typeface="+mn-ea"/>
                <a:cs typeface="+mn-cs"/>
              </a:rPr>
              <a:t>Step 4</a:t>
            </a:r>
            <a:r>
              <a:rPr lang="en-US" sz="1200" b="0" i="0" u="none" strike="noStrike" kern="1200" baseline="0" dirty="0">
                <a:solidFill>
                  <a:schemeClr val="tx1"/>
                </a:solidFill>
                <a:latin typeface="+mn-lt"/>
                <a:ea typeface="+mn-ea"/>
                <a:cs typeface="+mn-cs"/>
              </a:rPr>
              <a:t>: Development of Basin Management Action Plan (BMAP) to achieve the TMDL </a:t>
            </a:r>
          </a:p>
          <a:p>
            <a:r>
              <a:rPr lang="en-US" sz="1200" b="1" i="0" u="none" strike="noStrike" kern="1200" baseline="0" dirty="0">
                <a:solidFill>
                  <a:schemeClr val="tx1"/>
                </a:solidFill>
                <a:latin typeface="+mn-lt"/>
                <a:ea typeface="+mn-ea"/>
                <a:cs typeface="+mn-cs"/>
              </a:rPr>
              <a:t>Step 5</a:t>
            </a:r>
            <a:r>
              <a:rPr lang="en-US" sz="1200" b="0" i="0" u="none" strike="noStrike" kern="1200" baseline="0" dirty="0">
                <a:solidFill>
                  <a:schemeClr val="tx1"/>
                </a:solidFill>
                <a:latin typeface="+mn-lt"/>
                <a:ea typeface="+mn-ea"/>
                <a:cs typeface="+mn-cs"/>
              </a:rPr>
              <a:t>: Implementation of the BMAP and monitoring of results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process is a continuous cycle, rather than a linear path.</a:t>
            </a:r>
            <a:endParaRPr lang="en-US" altLang="en-US" baseline="0" dirty="0"/>
          </a:p>
          <a:p>
            <a:pPr eaLnBrk="1" hangingPunct="1">
              <a:spcBef>
                <a:spcPct val="0"/>
              </a:spcBef>
            </a:pPr>
            <a:endParaRPr lang="en-US"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4941" indent="-290362">
              <a:defRPr>
                <a:solidFill>
                  <a:schemeClr val="tx1"/>
                </a:solidFill>
                <a:latin typeface="Arial" panose="020B0604020202020204" pitchFamily="34" charset="0"/>
                <a:cs typeface="Arial" panose="020B0604020202020204" pitchFamily="34" charset="0"/>
              </a:defRPr>
            </a:lvl2pPr>
            <a:lvl3pPr marL="1161448" indent="-232289">
              <a:defRPr>
                <a:solidFill>
                  <a:schemeClr val="tx1"/>
                </a:solidFill>
                <a:latin typeface="Arial" panose="020B0604020202020204" pitchFamily="34" charset="0"/>
                <a:cs typeface="Arial" panose="020B0604020202020204" pitchFamily="34" charset="0"/>
              </a:defRPr>
            </a:lvl3pPr>
            <a:lvl4pPr marL="1626027" indent="-232289">
              <a:defRPr>
                <a:solidFill>
                  <a:schemeClr val="tx1"/>
                </a:solidFill>
                <a:latin typeface="Arial" panose="020B0604020202020204" pitchFamily="34" charset="0"/>
                <a:cs typeface="Arial" panose="020B0604020202020204" pitchFamily="34" charset="0"/>
              </a:defRPr>
            </a:lvl4pPr>
            <a:lvl5pPr marL="2090607" indent="-232289">
              <a:defRPr>
                <a:solidFill>
                  <a:schemeClr val="tx1"/>
                </a:solidFill>
                <a:latin typeface="Arial" panose="020B0604020202020204" pitchFamily="34" charset="0"/>
                <a:cs typeface="Arial" panose="020B0604020202020204" pitchFamily="34" charset="0"/>
              </a:defRPr>
            </a:lvl5pPr>
            <a:lvl6pPr marL="2555186" indent="-23228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19765" indent="-23228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84344" indent="-23228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48924" indent="-23228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2672CC-D623-4FD6-BAC1-A74504F1F052}" type="slidenum">
              <a:rPr lang="en-US" altLang="en-US" smtClean="0"/>
              <a:pPr/>
              <a:t>4</a:t>
            </a:fld>
            <a:endParaRPr lang="en-US" altLang="en-US" dirty="0"/>
          </a:p>
        </p:txBody>
      </p:sp>
    </p:spTree>
    <p:extLst>
      <p:ext uri="{BB962C8B-B14F-4D97-AF65-F5344CB8AC3E}">
        <p14:creationId xmlns:p14="http://schemas.microsoft.com/office/powerpoint/2010/main" val="339570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pPr marL="0" indent="0">
              <a:buSzPct val="90000"/>
              <a:buNone/>
            </a:pPr>
            <a:r>
              <a:rPr lang="en-US" sz="1800" b="1" i="1" dirty="0"/>
              <a:t>403.067, F.S. (7) Development of Basin Management Plans and Implementation of Total Maximum Daily Loads.</a:t>
            </a:r>
          </a:p>
          <a:p>
            <a:pPr marL="0" indent="0">
              <a:buSzPct val="90000"/>
              <a:buNone/>
            </a:pPr>
            <a:r>
              <a:rPr lang="en-US" sz="1600" i="1" dirty="0"/>
              <a:t>(a) Basin management action plans.— </a:t>
            </a:r>
          </a:p>
          <a:p>
            <a:pPr marL="0" indent="0">
              <a:buSzPct val="90000"/>
              <a:buNone/>
            </a:pPr>
            <a:r>
              <a:rPr lang="en-US" sz="1200" i="1" dirty="0"/>
              <a:t>1. In developing and implementing the total maximum daily load for a water body, the department, or the department in conjunction with a water management district, may develop a basin management action plan that addresses some or all of the watersheds and basins tributary to the water body. </a:t>
            </a:r>
          </a:p>
          <a:p>
            <a:endParaRPr lang="en-US" dirty="0"/>
          </a:p>
          <a:p>
            <a:r>
              <a:rPr lang="en-US" sz="4000" dirty="0"/>
              <a:t>Agricultural producers within a BMAP:</a:t>
            </a:r>
          </a:p>
          <a:p>
            <a:pPr lvl="1"/>
            <a:r>
              <a:rPr lang="en-US" dirty="0"/>
              <a:t>Enroll in Florida Department of Agriculture and Consumer Services (FDACS) Best Management Practices (BMPs);</a:t>
            </a:r>
          </a:p>
          <a:p>
            <a:pPr marL="457200" lvl="1" indent="0">
              <a:buFont typeface="Arial" panose="020B0604020202020204" pitchFamily="34" charset="0"/>
              <a:buNone/>
            </a:pPr>
            <a:r>
              <a:rPr lang="en-US" dirty="0"/>
              <a:t>    or</a:t>
            </a:r>
          </a:p>
          <a:p>
            <a:pPr lvl="1"/>
            <a:r>
              <a:rPr lang="en-US" dirty="0"/>
              <a:t>Monitor Water Quality </a:t>
            </a:r>
          </a:p>
          <a:p>
            <a:r>
              <a:rPr lang="en-US" sz="4000" dirty="0"/>
              <a:t>Urban </a:t>
            </a:r>
            <a:r>
              <a:rPr lang="en-US" sz="4000" dirty="0" err="1"/>
              <a:t>stormwater</a:t>
            </a:r>
            <a:r>
              <a:rPr lang="en-US" sz="4000" dirty="0"/>
              <a:t> projects include:</a:t>
            </a:r>
          </a:p>
          <a:p>
            <a:pPr lvl="1"/>
            <a:r>
              <a:rPr lang="en-US" dirty="0"/>
              <a:t>BMPs such as </a:t>
            </a:r>
            <a:r>
              <a:rPr lang="en-US" dirty="0" err="1"/>
              <a:t>stormwater</a:t>
            </a:r>
            <a:r>
              <a:rPr lang="en-US" dirty="0"/>
              <a:t> ponds, baffle boxes that remove debris, swales, and street sweeping </a:t>
            </a:r>
          </a:p>
          <a:p>
            <a:pPr lvl="1"/>
            <a:r>
              <a:rPr lang="en-US" dirty="0"/>
              <a:t>projects that reduce nutrient sources such as local ordinances, public education, and Florida-friendly landscaping practices </a:t>
            </a:r>
          </a:p>
          <a:p>
            <a:endParaRPr lang="en-US" dirty="0"/>
          </a:p>
          <a:p>
            <a:endParaRPr lang="en-US" dirty="0"/>
          </a:p>
        </p:txBody>
      </p:sp>
    </p:spTree>
    <p:extLst>
      <p:ext uri="{BB962C8B-B14F-4D97-AF65-F5344CB8AC3E}">
        <p14:creationId xmlns:p14="http://schemas.microsoft.com/office/powerpoint/2010/main" val="2714822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BMAPs aim to attain TMDL targets through a phased approach and reviewed annually, so that new information can be incorporated into the plans.</a:t>
            </a:r>
          </a:p>
          <a:p>
            <a:endParaRPr lang="en-US" dirty="0"/>
          </a:p>
        </p:txBody>
      </p:sp>
    </p:spTree>
    <p:extLst>
      <p:ext uri="{BB962C8B-B14F-4D97-AF65-F5344CB8AC3E}">
        <p14:creationId xmlns:p14="http://schemas.microsoft.com/office/powerpoint/2010/main" val="2710404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5325"/>
            <a:ext cx="6197600" cy="3486150"/>
          </a:xfrm>
        </p:spPr>
      </p:sp>
      <p:sp>
        <p:nvSpPr>
          <p:cNvPr id="3" name="Notes Placeholder 2"/>
          <p:cNvSpPr>
            <a:spLocks noGrp="1"/>
          </p:cNvSpPr>
          <p:nvPr>
            <p:ph type="body" idx="1"/>
          </p:nvPr>
        </p:nvSpPr>
        <p:spPr/>
        <p:txBody>
          <a:bodyPr/>
          <a:lstStyle/>
          <a:p>
            <a:r>
              <a:rPr lang="en-US" dirty="0"/>
              <a:t>NEEPP</a:t>
            </a:r>
          </a:p>
          <a:p>
            <a:pPr lvl="1"/>
            <a:r>
              <a:rPr lang="en-US" dirty="0"/>
              <a:t>Provide project information, data, and text for reports</a:t>
            </a:r>
          </a:p>
          <a:p>
            <a:pPr lvl="1"/>
            <a:r>
              <a:rPr lang="en-US" dirty="0"/>
              <a:t>Assist with water quality evaluations</a:t>
            </a:r>
          </a:p>
          <a:p>
            <a:pPr lvl="1"/>
            <a:r>
              <a:rPr lang="en-US" dirty="0"/>
              <a:t>Review and comment on reports</a:t>
            </a:r>
          </a:p>
          <a:p>
            <a:pPr lvl="1"/>
            <a:r>
              <a:rPr lang="en-US" dirty="0"/>
              <a:t>Updates on BMP implementation (FDACS)</a:t>
            </a:r>
          </a:p>
          <a:p>
            <a:pPr lvl="1"/>
            <a:r>
              <a:rPr lang="en-US" dirty="0"/>
              <a:t>Information on cost-share and other projects (FDACS)</a:t>
            </a:r>
          </a:p>
          <a:p>
            <a:pPr lvl="1"/>
            <a:endParaRPr lang="en-US" dirty="0"/>
          </a:p>
          <a:p>
            <a:r>
              <a:rPr lang="en-US" dirty="0"/>
              <a:t>Lake Okeechobee Specific Tasks</a:t>
            </a:r>
          </a:p>
          <a:p>
            <a:pPr lvl="1"/>
            <a:r>
              <a:rPr lang="en-US" dirty="0"/>
              <a:t>Input on Interagency Agreement tasks</a:t>
            </a:r>
          </a:p>
          <a:p>
            <a:pPr lvl="1"/>
            <a:r>
              <a:rPr lang="en-US" dirty="0"/>
              <a:t>Identify LOWCP modifications and provide text for 5-Year Review (SFWMD)</a:t>
            </a:r>
          </a:p>
          <a:p>
            <a:endParaRPr lang="en-US" baseline="0" dirty="0"/>
          </a:p>
          <a:p>
            <a:r>
              <a:rPr lang="en-US" baseline="0" dirty="0"/>
              <a:t>Watershed Protection Plan Components:</a:t>
            </a:r>
          </a:p>
          <a:p>
            <a:pPr marL="457200" indent="-457200">
              <a:buFont typeface="+mj-lt"/>
              <a:buAutoNum type="arabicPeriod"/>
            </a:pPr>
            <a:r>
              <a:rPr lang="en-US" sz="1200" dirty="0"/>
              <a:t>Construction Project/Plan which is a list of management measures designed to help achieve water quality and quantity goals, and</a:t>
            </a:r>
          </a:p>
          <a:p>
            <a:pPr marL="457200" indent="-457200">
              <a:buFont typeface="+mj-lt"/>
              <a:buAutoNum type="arabicPeriod"/>
            </a:pPr>
            <a:r>
              <a:rPr lang="en-US" sz="1200" dirty="0"/>
              <a:t>Research and Water Quality Monitoring Program, which supplies information/data needed for assessment of potential management measures and evaluation of implemented projects and programs.</a:t>
            </a:r>
          </a:p>
          <a:p>
            <a:endParaRPr lang="en-US" baseline="0" dirty="0"/>
          </a:p>
        </p:txBody>
      </p:sp>
      <p:sp>
        <p:nvSpPr>
          <p:cNvPr id="4" name="Slide Number Placeholder 3"/>
          <p:cNvSpPr>
            <a:spLocks noGrp="1"/>
          </p:cNvSpPr>
          <p:nvPr>
            <p:ph type="sldNum" sz="quarter" idx="10"/>
          </p:nvPr>
        </p:nvSpPr>
        <p:spPr/>
        <p:txBody>
          <a:bodyPr/>
          <a:lstStyle/>
          <a:p>
            <a:pPr>
              <a:defRPr/>
            </a:pPr>
            <a:fld id="{F34BDD3E-BC67-48D2-AF3C-C02D852753AD}" type="slidenum">
              <a:rPr lang="en-US" smtClean="0"/>
              <a:pPr>
                <a:defRPr/>
              </a:pPr>
              <a:t>7</a:t>
            </a:fld>
            <a:endParaRPr lang="en-US" dirty="0"/>
          </a:p>
        </p:txBody>
      </p:sp>
    </p:spTree>
    <p:extLst>
      <p:ext uri="{BB962C8B-B14F-4D97-AF65-F5344CB8AC3E}">
        <p14:creationId xmlns:p14="http://schemas.microsoft.com/office/powerpoint/2010/main" val="3878287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800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600" dirty="0"/>
              <a:t>Through December 31, 2017:</a:t>
            </a:r>
          </a:p>
          <a:p>
            <a:pPr lvl="1"/>
            <a:r>
              <a:rPr lang="en-US" sz="2200" dirty="0"/>
              <a:t>Estimated TP reductions of 79,733 kilograms per year (kg/yr)</a:t>
            </a:r>
          </a:p>
          <a:p>
            <a:pPr lvl="1"/>
            <a:r>
              <a:rPr lang="en-US" sz="2200" dirty="0"/>
              <a:t>23.2 % of reductions needed to meet the TMDL</a:t>
            </a:r>
          </a:p>
          <a:p>
            <a:endParaRPr lang="en-US" dirty="0"/>
          </a:p>
        </p:txBody>
      </p:sp>
      <p:sp>
        <p:nvSpPr>
          <p:cNvPr id="4" name="Slide Number Placeholder 3"/>
          <p:cNvSpPr>
            <a:spLocks noGrp="1"/>
          </p:cNvSpPr>
          <p:nvPr>
            <p:ph type="sldNum" sz="quarter" idx="10"/>
          </p:nvPr>
        </p:nvSpPr>
        <p:spPr/>
        <p:txBody>
          <a:bodyPr/>
          <a:lstStyle/>
          <a:p>
            <a:fld id="{E3C27EC4-554F-4FC5-9B01-840E01F6338C}" type="slidenum">
              <a:rPr lang="en-US" smtClean="0"/>
              <a:t>11</a:t>
            </a:fld>
            <a:endParaRPr lang="en-US" dirty="0"/>
          </a:p>
        </p:txBody>
      </p:sp>
    </p:spTree>
    <p:extLst>
      <p:ext uri="{BB962C8B-B14F-4D97-AF65-F5344CB8AC3E}">
        <p14:creationId xmlns:p14="http://schemas.microsoft.com/office/powerpoint/2010/main" val="3042423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Status:</a:t>
            </a:r>
          </a:p>
          <a:p>
            <a:r>
              <a:rPr lang="en-US" dirty="0"/>
              <a:t>Lakeside Ranch – </a:t>
            </a:r>
            <a:r>
              <a:rPr lang="it-IT" dirty="0"/>
              <a:t>STA completion expected in 2018; Pump Station completion expected in 2021</a:t>
            </a:r>
          </a:p>
          <a:p>
            <a:r>
              <a:rPr lang="en-US" dirty="0"/>
              <a:t>Brighton Valley  - Upon receipt of permits and completed design, construction may begin.</a:t>
            </a:r>
          </a:p>
          <a:p>
            <a:r>
              <a:rPr lang="en-US" dirty="0" err="1"/>
              <a:t>Latt</a:t>
            </a:r>
            <a:r>
              <a:rPr lang="en-US" dirty="0"/>
              <a:t> </a:t>
            </a:r>
            <a:r>
              <a:rPr lang="en-US" dirty="0" err="1"/>
              <a:t>Maxcy</a:t>
            </a:r>
            <a:r>
              <a:rPr lang="en-US" dirty="0"/>
              <a:t>/El Maximo – C</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onstruction begins in 2018, completion expected in 2019.</a:t>
            </a:r>
          </a:p>
          <a:p>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PL566 – NRCS lead. SOW under review, contract under development.</a:t>
            </a:r>
          </a:p>
          <a:p>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Rolling Meadows - Once funded, project completion is anticipated in 2 to 3 yrs.</a:t>
            </a:r>
          </a:p>
          <a:p>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KRR – Estimated completion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West Waterhole – O</a:t>
            </a:r>
            <a:r>
              <a:rPr lang="en-US" sz="1200" kern="1200" dirty="0">
                <a:solidFill>
                  <a:schemeClr val="tx1"/>
                </a:solidFill>
                <a:effectLst/>
                <a:latin typeface="+mn-lt"/>
                <a:ea typeface="+mn-ea"/>
                <a:cs typeface="+mn-cs"/>
              </a:rPr>
              <a:t>nly remaining FRESP contract, nutrient reduction project with design storage capacity of ~4,800 ac-</a:t>
            </a:r>
            <a:r>
              <a:rPr lang="en-US" sz="1200" kern="1200" dirty="0" err="1">
                <a:solidFill>
                  <a:schemeClr val="tx1"/>
                </a:solidFill>
                <a:effectLst/>
                <a:latin typeface="+mn-lt"/>
                <a:ea typeface="+mn-ea"/>
                <a:cs typeface="+mn-cs"/>
              </a:rPr>
              <a:t>ft</a:t>
            </a:r>
            <a:r>
              <a:rPr lang="en-US" sz="1200" kern="1200" dirty="0">
                <a:solidFill>
                  <a:schemeClr val="tx1"/>
                </a:solidFill>
                <a:effectLst/>
                <a:latin typeface="+mn-lt"/>
                <a:ea typeface="+mn-ea"/>
                <a:cs typeface="+mn-cs"/>
              </a:rPr>
              <a:t>, TP reduction of 4,166 kg/yr.</a:t>
            </a:r>
          </a:p>
          <a:p>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it-IT" dirty="0"/>
          </a:p>
          <a:p>
            <a:endParaRPr lang="en-US" dirty="0"/>
          </a:p>
        </p:txBody>
      </p:sp>
      <p:sp>
        <p:nvSpPr>
          <p:cNvPr id="4" name="Slide Number Placeholder 3"/>
          <p:cNvSpPr>
            <a:spLocks noGrp="1"/>
          </p:cNvSpPr>
          <p:nvPr>
            <p:ph type="sldNum" sz="quarter" idx="10"/>
          </p:nvPr>
        </p:nvSpPr>
        <p:spPr/>
        <p:txBody>
          <a:bodyPr/>
          <a:lstStyle/>
          <a:p>
            <a:fld id="{E3C27EC4-554F-4FC5-9B01-840E01F6338C}" type="slidenum">
              <a:rPr lang="en-US" smtClean="0"/>
              <a:t>12</a:t>
            </a:fld>
            <a:endParaRPr lang="en-US" dirty="0"/>
          </a:p>
        </p:txBody>
      </p:sp>
    </p:spTree>
    <p:extLst>
      <p:ext uri="{BB962C8B-B14F-4D97-AF65-F5344CB8AC3E}">
        <p14:creationId xmlns:p14="http://schemas.microsoft.com/office/powerpoint/2010/main" val="2368504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34890"/>
            <a:ext cx="103632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2473779"/>
            <a:ext cx="9144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57305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64859"/>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2090057"/>
            <a:ext cx="617220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3465059"/>
            <a:ext cx="3932237"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33710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2090058"/>
            <a:ext cx="105156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0744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2139043"/>
            <a:ext cx="2628900"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2139043"/>
            <a:ext cx="7734300"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2752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67659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36279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26993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6" name="Footer Placeholder 5"/>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7" name="Slide Number Placeholder 6"/>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4575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8" name="Footer Placeholder 7"/>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9" name="Slide Number Placeholder 8"/>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01768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84039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3" name="Footer Placeholder 2"/>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4" name="Slide Number Placeholder 3"/>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8676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14551"/>
            <a:ext cx="103632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524000" y="364286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04476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6" name="Footer Placeholder 5"/>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7" name="Slide Number Placeholder 6"/>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58511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6" name="Footer Placeholder 5"/>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7" name="Slide Number Placeholder 6"/>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0361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78926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11"/>
          </p:nvPr>
        </p:nvSpPr>
        <p:spPr/>
        <p:txBody>
          <a:body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98981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9/6/2018</a:t>
            </a:r>
            <a:endParaRPr lang="en-US" dirty="0"/>
          </a:p>
        </p:txBody>
      </p:sp>
      <p:sp>
        <p:nvSpPr>
          <p:cNvPr id="5" name="Footer Placeholder 4"/>
          <p:cNvSpPr>
            <a:spLocks noGrp="1"/>
          </p:cNvSpPr>
          <p:nvPr>
            <p:ph type="ftr" sz="quarter" idx="11"/>
          </p:nvPr>
        </p:nvSpPr>
        <p:spPr/>
        <p:txBody>
          <a:bodyPr/>
          <a:lstStyle/>
          <a:p>
            <a:r>
              <a:rPr lang="en-US"/>
              <a:t>9/6/2018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2592400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9/6/2018</a:t>
            </a:r>
            <a:endParaRPr lang="en-US" dirty="0"/>
          </a:p>
        </p:txBody>
      </p:sp>
      <p:sp>
        <p:nvSpPr>
          <p:cNvPr id="5" name="Footer Placeholder 4"/>
          <p:cNvSpPr>
            <a:spLocks noGrp="1"/>
          </p:cNvSpPr>
          <p:nvPr>
            <p:ph type="ftr" sz="quarter" idx="11"/>
          </p:nvPr>
        </p:nvSpPr>
        <p:spPr/>
        <p:txBody>
          <a:bodyPr/>
          <a:lstStyle/>
          <a:p>
            <a:r>
              <a:rPr lang="en-US"/>
              <a:t>9/6/2018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669416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9/6/2018</a:t>
            </a:r>
            <a:endParaRPr lang="en-US" dirty="0"/>
          </a:p>
        </p:txBody>
      </p:sp>
      <p:sp>
        <p:nvSpPr>
          <p:cNvPr id="5" name="Footer Placeholder 4"/>
          <p:cNvSpPr>
            <a:spLocks noGrp="1"/>
          </p:cNvSpPr>
          <p:nvPr>
            <p:ph type="ftr" sz="quarter" idx="11"/>
          </p:nvPr>
        </p:nvSpPr>
        <p:spPr/>
        <p:txBody>
          <a:bodyPr/>
          <a:lstStyle/>
          <a:p>
            <a:r>
              <a:rPr lang="en-US"/>
              <a:t>9/6/2018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001240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9/6/2018</a:t>
            </a:r>
            <a:endParaRPr lang="en-US" dirty="0"/>
          </a:p>
        </p:txBody>
      </p:sp>
      <p:sp>
        <p:nvSpPr>
          <p:cNvPr id="6" name="Footer Placeholder 5"/>
          <p:cNvSpPr>
            <a:spLocks noGrp="1"/>
          </p:cNvSpPr>
          <p:nvPr>
            <p:ph type="ftr" sz="quarter" idx="11"/>
          </p:nvPr>
        </p:nvSpPr>
        <p:spPr/>
        <p:txBody>
          <a:bodyPr/>
          <a:lstStyle/>
          <a:p>
            <a:r>
              <a:rPr lang="en-US"/>
              <a:t>9/6/2018</a:t>
            </a:r>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3541427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9/6/2018</a:t>
            </a:r>
            <a:endParaRPr lang="en-US" dirty="0"/>
          </a:p>
        </p:txBody>
      </p:sp>
      <p:sp>
        <p:nvSpPr>
          <p:cNvPr id="8" name="Footer Placeholder 7"/>
          <p:cNvSpPr>
            <a:spLocks noGrp="1"/>
          </p:cNvSpPr>
          <p:nvPr>
            <p:ph type="ftr" sz="quarter" idx="11"/>
          </p:nvPr>
        </p:nvSpPr>
        <p:spPr/>
        <p:txBody>
          <a:bodyPr/>
          <a:lstStyle/>
          <a:p>
            <a:r>
              <a:rPr lang="en-US"/>
              <a:t>9/6/2018</a:t>
            </a:r>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7680926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9/6/2018</a:t>
            </a:r>
            <a:endParaRPr lang="en-US" dirty="0"/>
          </a:p>
        </p:txBody>
      </p:sp>
      <p:sp>
        <p:nvSpPr>
          <p:cNvPr id="4" name="Footer Placeholder 3"/>
          <p:cNvSpPr>
            <a:spLocks noGrp="1"/>
          </p:cNvSpPr>
          <p:nvPr>
            <p:ph type="ftr" sz="quarter" idx="11"/>
          </p:nvPr>
        </p:nvSpPr>
        <p:spPr/>
        <p:txBody>
          <a:bodyPr/>
          <a:lstStyle/>
          <a:p>
            <a:r>
              <a:rPr lang="en-US"/>
              <a:t>9/6/2018</a:t>
            </a:r>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75353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017750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9/6/2018</a:t>
            </a:r>
            <a:endParaRPr lang="en-US" dirty="0"/>
          </a:p>
        </p:txBody>
      </p:sp>
      <p:sp>
        <p:nvSpPr>
          <p:cNvPr id="3" name="Footer Placeholder 2"/>
          <p:cNvSpPr>
            <a:spLocks noGrp="1"/>
          </p:cNvSpPr>
          <p:nvPr>
            <p:ph type="ftr" sz="quarter" idx="11"/>
          </p:nvPr>
        </p:nvSpPr>
        <p:spPr/>
        <p:txBody>
          <a:bodyPr/>
          <a:lstStyle/>
          <a:p>
            <a:r>
              <a:rPr lang="en-US"/>
              <a:t>9/6/2018</a:t>
            </a:r>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97305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9/6/2018</a:t>
            </a:r>
            <a:endParaRPr lang="en-US" dirty="0"/>
          </a:p>
        </p:txBody>
      </p:sp>
      <p:sp>
        <p:nvSpPr>
          <p:cNvPr id="6" name="Footer Placeholder 5"/>
          <p:cNvSpPr>
            <a:spLocks noGrp="1"/>
          </p:cNvSpPr>
          <p:nvPr>
            <p:ph type="ftr" sz="quarter" idx="11"/>
          </p:nvPr>
        </p:nvSpPr>
        <p:spPr/>
        <p:txBody>
          <a:bodyPr/>
          <a:lstStyle/>
          <a:p>
            <a:r>
              <a:rPr lang="en-US"/>
              <a:t>9/6/2018</a:t>
            </a:r>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796749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9/6/2018</a:t>
            </a:r>
            <a:endParaRPr lang="en-US" dirty="0"/>
          </a:p>
        </p:txBody>
      </p:sp>
      <p:sp>
        <p:nvSpPr>
          <p:cNvPr id="6" name="Footer Placeholder 5"/>
          <p:cNvSpPr>
            <a:spLocks noGrp="1"/>
          </p:cNvSpPr>
          <p:nvPr>
            <p:ph type="ftr" sz="quarter" idx="11"/>
          </p:nvPr>
        </p:nvSpPr>
        <p:spPr/>
        <p:txBody>
          <a:bodyPr/>
          <a:lstStyle/>
          <a:p>
            <a:r>
              <a:rPr lang="en-US"/>
              <a:t>9/6/2018</a:t>
            </a:r>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1440685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9/6/2018</a:t>
            </a:r>
            <a:endParaRPr lang="en-US" dirty="0"/>
          </a:p>
        </p:txBody>
      </p:sp>
      <p:sp>
        <p:nvSpPr>
          <p:cNvPr id="5" name="Footer Placeholder 4"/>
          <p:cNvSpPr>
            <a:spLocks noGrp="1"/>
          </p:cNvSpPr>
          <p:nvPr>
            <p:ph type="ftr" sz="quarter" idx="11"/>
          </p:nvPr>
        </p:nvSpPr>
        <p:spPr/>
        <p:txBody>
          <a:bodyPr/>
          <a:lstStyle/>
          <a:p>
            <a:r>
              <a:rPr lang="en-US"/>
              <a:t>9/6/2018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588664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9/6/2018</a:t>
            </a:r>
            <a:endParaRPr lang="en-US" dirty="0"/>
          </a:p>
        </p:txBody>
      </p:sp>
      <p:sp>
        <p:nvSpPr>
          <p:cNvPr id="5" name="Footer Placeholder 4"/>
          <p:cNvSpPr>
            <a:spLocks noGrp="1"/>
          </p:cNvSpPr>
          <p:nvPr>
            <p:ph type="ftr" sz="quarter" idx="11"/>
          </p:nvPr>
        </p:nvSpPr>
        <p:spPr/>
        <p:txBody>
          <a:bodyPr/>
          <a:lstStyle/>
          <a:p>
            <a:r>
              <a:rPr lang="en-US"/>
              <a:t>9/6/2018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670680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Layout">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p>
            <a:fld id="{A15C5EC1-1BEF-49A0-A8DA-B672C63EDCC2}" type="slidenum">
              <a:rPr lang="en-US" smtClean="0"/>
              <a:pPr/>
              <a:t>‹#›</a:t>
            </a:fld>
            <a:endParaRPr lang="en-US" dirty="0"/>
          </a:p>
        </p:txBody>
      </p:sp>
      <p:sp>
        <p:nvSpPr>
          <p:cNvPr id="8" name="Title 7"/>
          <p:cNvSpPr>
            <a:spLocks noGrp="1"/>
          </p:cNvSpPr>
          <p:nvPr>
            <p:ph type="title"/>
          </p:nvPr>
        </p:nvSpPr>
        <p:spPr/>
        <p:txBody>
          <a:bodyPr/>
          <a:lstStyle/>
          <a:p>
            <a:r>
              <a:rPr lang="en-US"/>
              <a:t>Click to edit Master title style</a:t>
            </a:r>
            <a:endParaRPr lang="en-US" dirty="0"/>
          </a:p>
        </p:txBody>
      </p:sp>
      <p:sp>
        <p:nvSpPr>
          <p:cNvPr id="2" name="Footer Placeholder 1"/>
          <p:cNvSpPr>
            <a:spLocks noGrp="1"/>
          </p:cNvSpPr>
          <p:nvPr>
            <p:ph type="ftr" sz="quarter" idx="12"/>
          </p:nvPr>
        </p:nvSpPr>
        <p:spPr/>
        <p:txBody>
          <a:bodyPr/>
          <a:lstStyle/>
          <a:p>
            <a:r>
              <a:rPr lang="en-US"/>
              <a:t>9/6/2018</a:t>
            </a:r>
            <a:endParaRPr lang="en-US" dirty="0"/>
          </a:p>
        </p:txBody>
      </p:sp>
      <p:sp>
        <p:nvSpPr>
          <p:cNvPr id="4" name="Content Placeholder 3"/>
          <p:cNvSpPr>
            <a:spLocks noGrp="1"/>
          </p:cNvSpPr>
          <p:nvPr>
            <p:ph sz="quarter" idx="13"/>
          </p:nvPr>
        </p:nvSpPr>
        <p:spPr>
          <a:xfrm>
            <a:off x="609600" y="1371600"/>
            <a:ext cx="10972800"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1234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47313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179863"/>
            <a:ext cx="51816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79863"/>
            <a:ext cx="51816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578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0"/>
            <a:ext cx="105156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996165"/>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890157"/>
            <a:ext cx="5157787"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99616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890157"/>
            <a:ext cx="5183188"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3191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96896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842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51264"/>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2081893"/>
            <a:ext cx="617220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633107"/>
            <a:ext cx="3932237"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36896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821"/>
            <a:ext cx="105156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090058"/>
            <a:ext cx="105156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18130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r>
              <a:rPr lang="en-US">
                <a:solidFill>
                  <a:prstClr val="white"/>
                </a:solidFill>
              </a:rPr>
              <a:t>9/6/2018</a:t>
            </a:r>
            <a:endParaRPr lang="en-US" dirty="0">
              <a:solidFill>
                <a:prstClr val="white"/>
              </a:solidFill>
            </a:endParaRPr>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r>
              <a:rPr lang="en-US">
                <a:solidFill>
                  <a:prstClr val="white"/>
                </a:solidFill>
              </a:rPr>
              <a:t>9/6/2018</a:t>
            </a:r>
            <a:endParaRPr lang="en-US" dirty="0">
              <a:solidFill>
                <a:prstClr val="white"/>
              </a:solidFill>
            </a:endParaRPr>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1078184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r>
              <a:rPr lang="en-US"/>
              <a:t>9/6/2018</a:t>
            </a:r>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r>
              <a:rPr lang="en-US"/>
              <a:t>9/6/2018</a:t>
            </a:r>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10520204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mailto:Drew.Bartlett@dep.state.fl.us"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67125" y="4543626"/>
            <a:ext cx="4572000" cy="1200329"/>
          </a:xfrm>
          <a:prstGeom prst="rect">
            <a:avLst/>
          </a:prstGeom>
        </p:spPr>
        <p:txBody>
          <a:bodyPr>
            <a:spAutoFit/>
          </a:bodyPr>
          <a:lstStyle/>
          <a:p>
            <a:pPr algn="ctr"/>
            <a:r>
              <a:rPr lang="en-US" sz="2400" dirty="0">
                <a:solidFill>
                  <a:srgbClr val="254061"/>
                </a:solidFill>
                <a:latin typeface="Arial" panose="020B0604020202020204" pitchFamily="34" charset="0"/>
                <a:cs typeface="Arial" panose="020B0604020202020204" pitchFamily="34" charset="0"/>
              </a:rPr>
              <a:t>Drew Bartlett, Deputy Secretary</a:t>
            </a:r>
          </a:p>
          <a:p>
            <a:pPr algn="ctr"/>
            <a:r>
              <a:rPr lang="en-US" sz="2400" dirty="0">
                <a:solidFill>
                  <a:srgbClr val="254061"/>
                </a:solidFill>
                <a:latin typeface="Arial" panose="020B0604020202020204" pitchFamily="34" charset="0"/>
                <a:cs typeface="Arial" panose="020B0604020202020204" pitchFamily="34" charset="0"/>
              </a:rPr>
              <a:t>Office of Ecosystem Restoration</a:t>
            </a:r>
          </a:p>
          <a:p>
            <a:pPr algn="ctr"/>
            <a:endParaRPr lang="en-US" sz="2400" dirty="0">
              <a:solidFill>
                <a:srgbClr val="254061"/>
              </a:solidFill>
              <a:latin typeface="Arial" panose="020B0604020202020204" pitchFamily="34" charset="0"/>
              <a:cs typeface="Arial" panose="020B0604020202020204" pitchFamily="34" charset="0"/>
            </a:endParaRPr>
          </a:p>
        </p:txBody>
      </p:sp>
      <p:sp>
        <p:nvSpPr>
          <p:cNvPr id="3" name="Rectangle 2"/>
          <p:cNvSpPr/>
          <p:nvPr/>
        </p:nvSpPr>
        <p:spPr>
          <a:xfrm>
            <a:off x="1687996" y="2721632"/>
            <a:ext cx="8782050" cy="1569660"/>
          </a:xfrm>
          <a:prstGeom prst="rect">
            <a:avLst/>
          </a:prstGeom>
        </p:spPr>
        <p:txBody>
          <a:bodyPr wrap="square">
            <a:spAutoFit/>
          </a:bodyPr>
          <a:lstStyle/>
          <a:p>
            <a:pPr algn="ctr"/>
            <a:r>
              <a:rPr lang="en-US" sz="3600" b="1" dirty="0">
                <a:solidFill>
                  <a:srgbClr val="000066"/>
                </a:solidFill>
                <a:latin typeface="Arial" charset="0"/>
                <a:cs typeface="Arial" charset="0"/>
              </a:rPr>
              <a:t>Northern Everglades and Estuaries Basin Management Action Plans</a:t>
            </a:r>
          </a:p>
          <a:p>
            <a:pPr algn="ctr" fontAlgn="base">
              <a:spcBef>
                <a:spcPct val="0"/>
              </a:spcBef>
              <a:spcAft>
                <a:spcPct val="0"/>
              </a:spcAft>
            </a:pPr>
            <a:r>
              <a:rPr lang="en-US" sz="2400" dirty="0">
                <a:solidFill>
                  <a:srgbClr val="000066"/>
                </a:solidFill>
                <a:latin typeface="Arial" charset="0"/>
                <a:cs typeface="Arial" charset="0"/>
              </a:rPr>
              <a:t>September 6, 2018</a:t>
            </a:r>
          </a:p>
        </p:txBody>
      </p:sp>
    </p:spTree>
    <p:extLst>
      <p:ext uri="{BB962C8B-B14F-4D97-AF65-F5344CB8AC3E}">
        <p14:creationId xmlns:p14="http://schemas.microsoft.com/office/powerpoint/2010/main" val="1432084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F74D0-9713-4C93-8CF1-B6E827C239B2}"/>
              </a:ext>
            </a:extLst>
          </p:cNvPr>
          <p:cNvSpPr>
            <a:spLocks noGrp="1"/>
          </p:cNvSpPr>
          <p:nvPr>
            <p:ph type="title"/>
          </p:nvPr>
        </p:nvSpPr>
        <p:spPr>
          <a:xfrm>
            <a:off x="1208315" y="1"/>
            <a:ext cx="10145485" cy="1068635"/>
          </a:xfrm>
        </p:spPr>
        <p:txBody>
          <a:bodyPr>
            <a:normAutofit/>
          </a:bodyPr>
          <a:lstStyle/>
          <a:p>
            <a:r>
              <a:rPr lang="en-US" sz="3200" dirty="0"/>
              <a:t>Lake Okeechobee TMDL</a:t>
            </a:r>
          </a:p>
        </p:txBody>
      </p:sp>
      <p:sp>
        <p:nvSpPr>
          <p:cNvPr id="3" name="Content Placeholder 2">
            <a:extLst>
              <a:ext uri="{FF2B5EF4-FFF2-40B4-BE49-F238E27FC236}">
                <a16:creationId xmlns:a16="http://schemas.microsoft.com/office/drawing/2014/main" id="{875B2583-68E2-498C-81D2-6190EAD44EFA}"/>
              </a:ext>
            </a:extLst>
          </p:cNvPr>
          <p:cNvSpPr>
            <a:spLocks noGrp="1"/>
          </p:cNvSpPr>
          <p:nvPr>
            <p:ph idx="1"/>
          </p:nvPr>
        </p:nvSpPr>
        <p:spPr>
          <a:xfrm>
            <a:off x="295793" y="1581911"/>
            <a:ext cx="7314048" cy="4913227"/>
          </a:xfrm>
        </p:spPr>
        <p:txBody>
          <a:bodyPr>
            <a:normAutofit/>
          </a:bodyPr>
          <a:lstStyle/>
          <a:p>
            <a:r>
              <a:rPr lang="en-US" dirty="0"/>
              <a:t>TMDL for TP adopted in 2001</a:t>
            </a:r>
          </a:p>
          <a:p>
            <a:r>
              <a:rPr lang="en-US" dirty="0"/>
              <a:t>TMDL is a total annual TP load of 140 metric tons per year (mt/yr):</a:t>
            </a:r>
          </a:p>
          <a:p>
            <a:pPr lvl="1"/>
            <a:r>
              <a:rPr lang="en-US" dirty="0"/>
              <a:t>35 mt/yr fall directly on the lake through atmospheric deposition</a:t>
            </a:r>
          </a:p>
          <a:p>
            <a:pPr lvl="1"/>
            <a:r>
              <a:rPr lang="en-US" dirty="0"/>
              <a:t>Remaining 105 mt/yr allocated to the entire Lake Okeechobee Watershed (LOW)</a:t>
            </a:r>
          </a:p>
          <a:p>
            <a:r>
              <a:rPr lang="en-US" dirty="0"/>
              <a:t>TMDL attainment calculated using a 5-year rolling average of the monthly loads calculated from measured flow and concentration values</a:t>
            </a:r>
          </a:p>
        </p:txBody>
      </p:sp>
      <p:sp>
        <p:nvSpPr>
          <p:cNvPr id="5" name="Slide Number Placeholder 4">
            <a:extLst>
              <a:ext uri="{FF2B5EF4-FFF2-40B4-BE49-F238E27FC236}">
                <a16:creationId xmlns:a16="http://schemas.microsoft.com/office/drawing/2014/main" id="{A2339899-ABFE-41C4-B860-70388F1DC104}"/>
              </a:ext>
            </a:extLst>
          </p:cNvPr>
          <p:cNvSpPr>
            <a:spLocks noGrp="1"/>
          </p:cNvSpPr>
          <p:nvPr>
            <p:ph type="sldNum" sz="quarter" idx="12"/>
          </p:nvPr>
        </p:nvSpPr>
        <p:spPr/>
        <p:txBody>
          <a:bodyPr/>
          <a:lstStyle/>
          <a:p>
            <a:fld id="{77BC0C64-94FA-44B3-9573-88BE3BEAC041}" type="slidenum">
              <a:rPr lang="en-US" smtClean="0"/>
              <a:t>10</a:t>
            </a:fld>
            <a:endParaRPr lang="en-US" dirty="0"/>
          </a:p>
        </p:txBody>
      </p:sp>
      <p:pic>
        <p:nvPicPr>
          <p:cNvPr id="6" name="Picture 5" descr="Lake Okeechobee Sub-watersheds">
            <a:extLst>
              <a:ext uri="{FF2B5EF4-FFF2-40B4-BE49-F238E27FC236}">
                <a16:creationId xmlns:a16="http://schemas.microsoft.com/office/drawing/2014/main" id="{0D66CC0F-BA2D-460E-A179-9556690469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126629" y="1068636"/>
            <a:ext cx="4035993" cy="5477956"/>
          </a:xfrm>
          <a:prstGeom prst="rect">
            <a:avLst/>
          </a:prstGeom>
          <a:noFill/>
          <a:ln>
            <a:noFill/>
          </a:ln>
        </p:spPr>
      </p:pic>
      <p:sp>
        <p:nvSpPr>
          <p:cNvPr id="8" name="Date Placeholder 7">
            <a:extLst>
              <a:ext uri="{FF2B5EF4-FFF2-40B4-BE49-F238E27FC236}">
                <a16:creationId xmlns:a16="http://schemas.microsoft.com/office/drawing/2014/main" id="{008AE35E-63FB-4891-9F63-DA20B5D353CF}"/>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Tree>
    <p:extLst>
      <p:ext uri="{BB962C8B-B14F-4D97-AF65-F5344CB8AC3E}">
        <p14:creationId xmlns:p14="http://schemas.microsoft.com/office/powerpoint/2010/main" val="3780725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7BADD-ABE3-4FD7-AF47-5374311E96C0}"/>
              </a:ext>
            </a:extLst>
          </p:cNvPr>
          <p:cNvSpPr>
            <a:spLocks noGrp="1"/>
          </p:cNvSpPr>
          <p:nvPr>
            <p:ph type="title"/>
          </p:nvPr>
        </p:nvSpPr>
        <p:spPr>
          <a:xfrm>
            <a:off x="2430236" y="-126124"/>
            <a:ext cx="7609114" cy="1325563"/>
          </a:xfrm>
        </p:spPr>
        <p:txBody>
          <a:bodyPr>
            <a:normAutofit/>
          </a:bodyPr>
          <a:lstStyle/>
          <a:p>
            <a:r>
              <a:rPr lang="en-US" sz="3200" dirty="0"/>
              <a:t>Lake Okeechobee BMAP</a:t>
            </a:r>
          </a:p>
        </p:txBody>
      </p:sp>
      <p:sp>
        <p:nvSpPr>
          <p:cNvPr id="3" name="Content Placeholder 2">
            <a:extLst>
              <a:ext uri="{FF2B5EF4-FFF2-40B4-BE49-F238E27FC236}">
                <a16:creationId xmlns:a16="http://schemas.microsoft.com/office/drawing/2014/main" id="{3D221694-F3E7-46D3-9185-23484C726E90}"/>
              </a:ext>
            </a:extLst>
          </p:cNvPr>
          <p:cNvSpPr>
            <a:spLocks noGrp="1"/>
          </p:cNvSpPr>
          <p:nvPr>
            <p:ph idx="1"/>
          </p:nvPr>
        </p:nvSpPr>
        <p:spPr>
          <a:xfrm>
            <a:off x="5960125" y="1199439"/>
            <a:ext cx="6026228" cy="5295699"/>
          </a:xfrm>
        </p:spPr>
        <p:txBody>
          <a:bodyPr>
            <a:normAutofit fontScale="92500" lnSpcReduction="10000"/>
          </a:bodyPr>
          <a:lstStyle/>
          <a:p>
            <a:pPr>
              <a:spcAft>
                <a:spcPts val="1200"/>
              </a:spcAft>
              <a:defRPr/>
            </a:pPr>
            <a:r>
              <a:rPr lang="en-US" dirty="0">
                <a:solidFill>
                  <a:prstClr val="black"/>
                </a:solidFill>
              </a:rPr>
              <a:t>BMAP adopted in December 2014</a:t>
            </a:r>
          </a:p>
          <a:p>
            <a:pPr>
              <a:spcAft>
                <a:spcPts val="1200"/>
              </a:spcAft>
              <a:defRPr/>
            </a:pPr>
            <a:r>
              <a:rPr lang="en-US" dirty="0">
                <a:solidFill>
                  <a:prstClr val="black"/>
                </a:solidFill>
              </a:rPr>
              <a:t>Focus is on project implementation in the six sub-watersheds north of Lake Okeechobee</a:t>
            </a:r>
          </a:p>
          <a:p>
            <a:pPr>
              <a:spcAft>
                <a:spcPts val="1200"/>
              </a:spcAft>
              <a:defRPr/>
            </a:pPr>
            <a:r>
              <a:rPr lang="en-US" dirty="0"/>
              <a:t>Project reductions spread over a ten-year time frame:</a:t>
            </a:r>
          </a:p>
          <a:p>
            <a:pPr lvl="1">
              <a:spcAft>
                <a:spcPts val="1200"/>
              </a:spcAft>
              <a:defRPr/>
            </a:pPr>
            <a:r>
              <a:rPr lang="en-US" dirty="0"/>
              <a:t>Allows Coordinating Agencies to include long-term projects and develop additional projects to meet the TMDL</a:t>
            </a:r>
          </a:p>
          <a:p>
            <a:pPr>
              <a:spcAft>
                <a:spcPts val="1200"/>
              </a:spcAft>
              <a:defRPr/>
            </a:pPr>
            <a:r>
              <a:rPr lang="en-US" dirty="0"/>
              <a:t>166 projects completed through </a:t>
            </a:r>
            <a:r>
              <a:rPr lang="en-US" dirty="0">
                <a:solidFill>
                  <a:prstClr val="black"/>
                </a:solidFill>
              </a:rPr>
              <a:t>December 2017</a:t>
            </a:r>
            <a:endParaRPr lang="en-US" dirty="0"/>
          </a:p>
          <a:p>
            <a:pPr lvl="1">
              <a:spcAft>
                <a:spcPts val="1200"/>
              </a:spcAft>
              <a:defRPr/>
            </a:pPr>
            <a:r>
              <a:rPr lang="en-US" dirty="0"/>
              <a:t>Additional 54 projects underway or planned</a:t>
            </a:r>
          </a:p>
        </p:txBody>
      </p:sp>
      <p:sp>
        <p:nvSpPr>
          <p:cNvPr id="5" name="Slide Number Placeholder 4">
            <a:extLst>
              <a:ext uri="{FF2B5EF4-FFF2-40B4-BE49-F238E27FC236}">
                <a16:creationId xmlns:a16="http://schemas.microsoft.com/office/drawing/2014/main" id="{483EAFA7-E97D-4E7B-AF35-CDE78CBFAA0D}"/>
              </a:ext>
            </a:extLst>
          </p:cNvPr>
          <p:cNvSpPr>
            <a:spLocks noGrp="1"/>
          </p:cNvSpPr>
          <p:nvPr>
            <p:ph type="sldNum" sz="quarter" idx="12"/>
          </p:nvPr>
        </p:nvSpPr>
        <p:spPr/>
        <p:txBody>
          <a:bodyPr/>
          <a:lstStyle/>
          <a:p>
            <a:fld id="{77BC0C64-94FA-44B3-9573-88BE3BEAC041}" type="slidenum">
              <a:rPr lang="en-US" smtClean="0"/>
              <a:t>11</a:t>
            </a:fld>
            <a:endParaRPr lang="en-US" dirty="0"/>
          </a:p>
        </p:txBody>
      </p:sp>
      <p:graphicFrame>
        <p:nvGraphicFramePr>
          <p:cNvPr id="8" name="Chart 7">
            <a:extLst>
              <a:ext uri="{FF2B5EF4-FFF2-40B4-BE49-F238E27FC236}">
                <a16:creationId xmlns:a16="http://schemas.microsoft.com/office/drawing/2014/main" id="{38DE4D5B-857C-4FF3-A673-171AA260A39F}"/>
              </a:ext>
            </a:extLst>
          </p:cNvPr>
          <p:cNvGraphicFramePr>
            <a:graphicFrameLocks noChangeAspect="1"/>
          </p:cNvGraphicFramePr>
          <p:nvPr>
            <p:extLst>
              <p:ext uri="{D42A27DB-BD31-4B8C-83A1-F6EECF244321}">
                <p14:modId xmlns:p14="http://schemas.microsoft.com/office/powerpoint/2010/main" val="3544715215"/>
              </p:ext>
            </p:extLst>
          </p:nvPr>
        </p:nvGraphicFramePr>
        <p:xfrm>
          <a:off x="16524" y="1804990"/>
          <a:ext cx="5943600" cy="3928271"/>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8285163B-9947-4D87-91B1-2E1B0D45521E}"/>
              </a:ext>
            </a:extLst>
          </p:cNvPr>
          <p:cNvCxnSpPr>
            <a:cxnSpLocks/>
          </p:cNvCxnSpPr>
          <p:nvPr/>
        </p:nvCxnSpPr>
        <p:spPr>
          <a:xfrm>
            <a:off x="1549080" y="4737547"/>
            <a:ext cx="3492600" cy="177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BD6866D-3053-4D28-8AC8-9DFECEA65D56}"/>
              </a:ext>
            </a:extLst>
          </p:cNvPr>
          <p:cNvSpPr txBox="1"/>
          <p:nvPr/>
        </p:nvSpPr>
        <p:spPr>
          <a:xfrm>
            <a:off x="2367928" y="4462321"/>
            <a:ext cx="1892079"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sz="1200" dirty="0">
                <a:latin typeface="Arial" panose="020B0604020202020204" pitchFamily="34" charset="0"/>
                <a:cs typeface="Arial" panose="020B0604020202020204" pitchFamily="34" charset="0"/>
              </a:rPr>
              <a:t>TMDL Target = 105</a:t>
            </a:r>
            <a:r>
              <a:rPr lang="en-US" sz="1200" baseline="0" dirty="0">
                <a:latin typeface="Arial" panose="020B0604020202020204" pitchFamily="34" charset="0"/>
                <a:cs typeface="Arial" panose="020B0604020202020204" pitchFamily="34" charset="0"/>
              </a:rPr>
              <a:t> </a:t>
            </a:r>
            <a:r>
              <a:rPr lang="en-US" sz="1200" baseline="0" dirty="0" err="1">
                <a:latin typeface="Arial" panose="020B0604020202020204" pitchFamily="34" charset="0"/>
                <a:cs typeface="Arial" panose="020B0604020202020204" pitchFamily="34" charset="0"/>
              </a:rPr>
              <a:t>mt</a:t>
            </a:r>
            <a:r>
              <a:rPr lang="en-US" sz="1200" dirty="0">
                <a:latin typeface="Arial" panose="020B0604020202020204" pitchFamily="34" charset="0"/>
                <a:cs typeface="Arial" panose="020B0604020202020204" pitchFamily="34" charset="0"/>
              </a:rPr>
              <a:t>/yr</a:t>
            </a:r>
          </a:p>
        </p:txBody>
      </p:sp>
      <p:sp>
        <p:nvSpPr>
          <p:cNvPr id="7" name="Date Placeholder 6">
            <a:extLst>
              <a:ext uri="{FF2B5EF4-FFF2-40B4-BE49-F238E27FC236}">
                <a16:creationId xmlns:a16="http://schemas.microsoft.com/office/drawing/2014/main" id="{060203E7-10EC-4C3B-A4EA-0BDB30BDC84E}"/>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11" name="TextBox 10">
            <a:extLst>
              <a:ext uri="{FF2B5EF4-FFF2-40B4-BE49-F238E27FC236}">
                <a16:creationId xmlns:a16="http://schemas.microsoft.com/office/drawing/2014/main" id="{50904C38-D2ED-4A59-8AE7-5E518B6FB680}"/>
              </a:ext>
            </a:extLst>
          </p:cNvPr>
          <p:cNvSpPr txBox="1"/>
          <p:nvPr/>
        </p:nvSpPr>
        <p:spPr>
          <a:xfrm>
            <a:off x="2142430" y="5656330"/>
            <a:ext cx="2189421" cy="246221"/>
          </a:xfrm>
          <a:prstGeom prst="rect">
            <a:avLst/>
          </a:prstGeom>
          <a:noFill/>
        </p:spPr>
        <p:txBody>
          <a:bodyPr wrap="square" rtlCol="0">
            <a:spAutoFit/>
          </a:bodyPr>
          <a:lstStyle/>
          <a:p>
            <a:r>
              <a:rPr lang="en-US" sz="1000" dirty="0">
                <a:solidFill>
                  <a:schemeClr val="bg2">
                    <a:lumMod val="50000"/>
                  </a:schemeClr>
                </a:solidFill>
              </a:rPr>
              <a:t>*Loads are modeled long-term loads</a:t>
            </a:r>
          </a:p>
        </p:txBody>
      </p:sp>
      <p:sp>
        <p:nvSpPr>
          <p:cNvPr id="12" name="TextBox 11">
            <a:extLst>
              <a:ext uri="{FF2B5EF4-FFF2-40B4-BE49-F238E27FC236}">
                <a16:creationId xmlns:a16="http://schemas.microsoft.com/office/drawing/2014/main" id="{215D9D60-C180-48DE-B397-7DCDDBDDC4D8}"/>
              </a:ext>
            </a:extLst>
          </p:cNvPr>
          <p:cNvSpPr txBox="1"/>
          <p:nvPr/>
        </p:nvSpPr>
        <p:spPr>
          <a:xfrm>
            <a:off x="3544456" y="2070269"/>
            <a:ext cx="218863" cy="246221"/>
          </a:xfrm>
          <a:prstGeom prst="rect">
            <a:avLst/>
          </a:prstGeom>
          <a:noFill/>
        </p:spPr>
        <p:txBody>
          <a:bodyPr wrap="square" rtlCol="0">
            <a:spAutoFit/>
          </a:bodyPr>
          <a:lstStyle/>
          <a:p>
            <a:r>
              <a:rPr lang="en-US" sz="1000" dirty="0">
                <a:solidFill>
                  <a:schemeClr val="bg2">
                    <a:lumMod val="50000"/>
                  </a:schemeClr>
                </a:solidFill>
              </a:rPr>
              <a:t>*</a:t>
            </a:r>
          </a:p>
        </p:txBody>
      </p:sp>
    </p:spTree>
    <p:extLst>
      <p:ext uri="{BB962C8B-B14F-4D97-AF65-F5344CB8AC3E}">
        <p14:creationId xmlns:p14="http://schemas.microsoft.com/office/powerpoint/2010/main" val="83634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7FBE6-030E-4BD8-8F2F-A9D95BAC2D4A}"/>
              </a:ext>
            </a:extLst>
          </p:cNvPr>
          <p:cNvSpPr>
            <a:spLocks noGrp="1"/>
          </p:cNvSpPr>
          <p:nvPr>
            <p:ph type="title"/>
          </p:nvPr>
        </p:nvSpPr>
        <p:spPr>
          <a:xfrm>
            <a:off x="1208315" y="-10273"/>
            <a:ext cx="10145485" cy="1325563"/>
          </a:xfrm>
        </p:spPr>
        <p:txBody>
          <a:bodyPr>
            <a:normAutofit/>
          </a:bodyPr>
          <a:lstStyle/>
          <a:p>
            <a:r>
              <a:rPr lang="en-US" sz="2800" dirty="0"/>
              <a:t>Key Lake Okeechobee Initiatives</a:t>
            </a:r>
          </a:p>
        </p:txBody>
      </p:sp>
      <p:sp>
        <p:nvSpPr>
          <p:cNvPr id="4" name="Date Placeholder 3">
            <a:extLst>
              <a:ext uri="{FF2B5EF4-FFF2-40B4-BE49-F238E27FC236}">
                <a16:creationId xmlns:a16="http://schemas.microsoft.com/office/drawing/2014/main" id="{5DA36B70-615B-4146-887C-096D9E3745B9}"/>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Slide Number Placeholder 4">
            <a:extLst>
              <a:ext uri="{FF2B5EF4-FFF2-40B4-BE49-F238E27FC236}">
                <a16:creationId xmlns:a16="http://schemas.microsoft.com/office/drawing/2014/main" id="{E50ABD9D-06A7-432B-9419-C5FD15A937C7}"/>
              </a:ext>
            </a:extLst>
          </p:cNvPr>
          <p:cNvSpPr>
            <a:spLocks noGrp="1"/>
          </p:cNvSpPr>
          <p:nvPr>
            <p:ph type="sldNum" sz="quarter" idx="12"/>
          </p:nvPr>
        </p:nvSpPr>
        <p:spPr/>
        <p:txBody>
          <a:bodyPr/>
          <a:lstStyle/>
          <a:p>
            <a:fld id="{77BC0C64-94FA-44B3-9573-88BE3BEAC041}" type="slidenum">
              <a:rPr lang="en-US" smtClean="0">
                <a:solidFill>
                  <a:prstClr val="white"/>
                </a:solidFill>
              </a:rPr>
              <a:pPr/>
              <a:t>12</a:t>
            </a:fld>
            <a:endParaRPr lang="en-US" dirty="0">
              <a:solidFill>
                <a:prstClr val="white"/>
              </a:solidFill>
            </a:endParaRPr>
          </a:p>
        </p:txBody>
      </p:sp>
      <p:sp>
        <p:nvSpPr>
          <p:cNvPr id="7" name="Content Placeholder 2">
            <a:extLst>
              <a:ext uri="{FF2B5EF4-FFF2-40B4-BE49-F238E27FC236}">
                <a16:creationId xmlns:a16="http://schemas.microsoft.com/office/drawing/2014/main" id="{38B66E12-EEEC-48B1-A8A3-C4E344E4A701}"/>
              </a:ext>
            </a:extLst>
          </p:cNvPr>
          <p:cNvSpPr>
            <a:spLocks noGrp="1"/>
          </p:cNvSpPr>
          <p:nvPr>
            <p:ph idx="1"/>
          </p:nvPr>
        </p:nvSpPr>
        <p:spPr>
          <a:xfrm>
            <a:off x="309416" y="1315290"/>
            <a:ext cx="11614267" cy="4965194"/>
          </a:xfrm>
        </p:spPr>
        <p:txBody>
          <a:bodyPr>
            <a:normAutofit fontScale="77500" lnSpcReduction="20000"/>
          </a:bodyPr>
          <a:lstStyle/>
          <a:p>
            <a:r>
              <a:rPr lang="en-US" dirty="0"/>
              <a:t>Agricultural Cost Share Program</a:t>
            </a:r>
          </a:p>
          <a:p>
            <a:pPr lvl="1"/>
            <a:r>
              <a:rPr lang="en-US" dirty="0"/>
              <a:t>$70 Million across watersheds executed incrementally and annually</a:t>
            </a:r>
          </a:p>
          <a:p>
            <a:r>
              <a:rPr lang="en-US" dirty="0"/>
              <a:t>Dispersed Water Management</a:t>
            </a:r>
          </a:p>
          <a:p>
            <a:pPr lvl="1"/>
            <a:r>
              <a:rPr lang="en-US" dirty="0"/>
              <a:t>Greater than 20 contracts executed and funded annually</a:t>
            </a:r>
          </a:p>
          <a:p>
            <a:pPr lvl="1"/>
            <a:r>
              <a:rPr lang="en-US" dirty="0"/>
              <a:t>Larger scale projects like Brighton Valley and </a:t>
            </a:r>
            <a:r>
              <a:rPr lang="en-US" dirty="0" err="1"/>
              <a:t>Latt</a:t>
            </a:r>
            <a:r>
              <a:rPr lang="en-US" dirty="0"/>
              <a:t> </a:t>
            </a:r>
            <a:r>
              <a:rPr lang="en-US" dirty="0" err="1"/>
              <a:t>Maxcy</a:t>
            </a:r>
            <a:r>
              <a:rPr lang="en-US" dirty="0"/>
              <a:t>/El Maximo</a:t>
            </a:r>
          </a:p>
          <a:p>
            <a:r>
              <a:rPr lang="en-US" dirty="0" err="1"/>
              <a:t>Stormwater</a:t>
            </a:r>
            <a:r>
              <a:rPr lang="en-US" dirty="0"/>
              <a:t> Treatment Areas/Flow Equalization Basins</a:t>
            </a:r>
          </a:p>
          <a:p>
            <a:pPr lvl="1"/>
            <a:r>
              <a:rPr lang="en-US" dirty="0"/>
              <a:t>Lakeside Ranch Phase II (Construction)</a:t>
            </a:r>
          </a:p>
          <a:p>
            <a:pPr lvl="1"/>
            <a:r>
              <a:rPr lang="en-US" dirty="0" err="1"/>
              <a:t>Istapoga</a:t>
            </a:r>
            <a:r>
              <a:rPr lang="en-US" dirty="0"/>
              <a:t> Marsh (Design &amp; Construction)</a:t>
            </a:r>
          </a:p>
          <a:p>
            <a:pPr lvl="1"/>
            <a:r>
              <a:rPr lang="en-US" dirty="0"/>
              <a:t>West Waterhole Marsh (Completed)</a:t>
            </a:r>
          </a:p>
          <a:p>
            <a:r>
              <a:rPr lang="en-US" dirty="0"/>
              <a:t>Dairy Projects</a:t>
            </a:r>
          </a:p>
          <a:p>
            <a:pPr lvl="1"/>
            <a:r>
              <a:rPr lang="en-US" dirty="0"/>
              <a:t>Inactive Dairies – Lagoon Remediation (Completed)</a:t>
            </a:r>
          </a:p>
          <a:p>
            <a:pPr lvl="1"/>
            <a:r>
              <a:rPr lang="en-US" dirty="0"/>
              <a:t>Legislative Cost-Share Appropriation Program – projects submitted annually (~$4 million, 8 approved projects)</a:t>
            </a:r>
          </a:p>
          <a:p>
            <a:r>
              <a:rPr lang="en-US" dirty="0"/>
              <a:t>Rolling Meadows Phase II Wetland Restoration (Awaiting funding)</a:t>
            </a:r>
          </a:p>
          <a:p>
            <a:r>
              <a:rPr lang="en-US" dirty="0"/>
              <a:t>Kissimmee River Restoration (Construction)</a:t>
            </a:r>
          </a:p>
          <a:p>
            <a:r>
              <a:rPr lang="en-US" dirty="0"/>
              <a:t>Lake Okeechobee Watershed CERP Project</a:t>
            </a:r>
          </a:p>
        </p:txBody>
      </p:sp>
    </p:spTree>
    <p:extLst>
      <p:ext uri="{BB962C8B-B14F-4D97-AF65-F5344CB8AC3E}">
        <p14:creationId xmlns:p14="http://schemas.microsoft.com/office/powerpoint/2010/main" val="217485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46371F5-7920-4642-90B3-0F209CA096CB}"/>
              </a:ext>
            </a:extLst>
          </p:cNvPr>
          <p:cNvGraphicFramePr>
            <a:graphicFrameLocks/>
          </p:cNvGraphicFramePr>
          <p:nvPr>
            <p:extLst>
              <p:ext uri="{D42A27DB-BD31-4B8C-83A1-F6EECF244321}">
                <p14:modId xmlns:p14="http://schemas.microsoft.com/office/powerpoint/2010/main" val="591669053"/>
              </p:ext>
            </p:extLst>
          </p:nvPr>
        </p:nvGraphicFramePr>
        <p:xfrm>
          <a:off x="11017" y="1071272"/>
          <a:ext cx="5981700" cy="32861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B1E9C15-BDCF-498F-97D7-9A3C16839678}"/>
              </a:ext>
            </a:extLst>
          </p:cNvPr>
          <p:cNvGraphicFramePr>
            <a:graphicFrameLocks/>
          </p:cNvGraphicFramePr>
          <p:nvPr>
            <p:extLst>
              <p:ext uri="{D42A27DB-BD31-4B8C-83A1-F6EECF244321}">
                <p14:modId xmlns:p14="http://schemas.microsoft.com/office/powerpoint/2010/main" val="649704910"/>
              </p:ext>
            </p:extLst>
          </p:nvPr>
        </p:nvGraphicFramePr>
        <p:xfrm>
          <a:off x="6188386" y="3106356"/>
          <a:ext cx="5986463" cy="3448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3E55666D-84FB-4422-A28B-E4643E7F69E3}"/>
              </a:ext>
            </a:extLst>
          </p:cNvPr>
          <p:cNvGraphicFramePr>
            <a:graphicFrameLocks noGrp="1"/>
          </p:cNvGraphicFramePr>
          <p:nvPr>
            <p:extLst>
              <p:ext uri="{D42A27DB-BD31-4B8C-83A1-F6EECF244321}">
                <p14:modId xmlns:p14="http://schemas.microsoft.com/office/powerpoint/2010/main" val="462958539"/>
              </p:ext>
            </p:extLst>
          </p:nvPr>
        </p:nvGraphicFramePr>
        <p:xfrm>
          <a:off x="6453909" y="1379930"/>
          <a:ext cx="5323121" cy="1242084"/>
        </p:xfrm>
        <a:graphic>
          <a:graphicData uri="http://schemas.openxmlformats.org/drawingml/2006/table">
            <a:tbl>
              <a:tblPr/>
              <a:tblGrid>
                <a:gridCol w="1110579">
                  <a:extLst>
                    <a:ext uri="{9D8B030D-6E8A-4147-A177-3AD203B41FA5}">
                      <a16:colId xmlns:a16="http://schemas.microsoft.com/office/drawing/2014/main" val="47001613"/>
                    </a:ext>
                  </a:extLst>
                </a:gridCol>
                <a:gridCol w="2106271">
                  <a:extLst>
                    <a:ext uri="{9D8B030D-6E8A-4147-A177-3AD203B41FA5}">
                      <a16:colId xmlns:a16="http://schemas.microsoft.com/office/drawing/2014/main" val="3883534344"/>
                    </a:ext>
                  </a:extLst>
                </a:gridCol>
                <a:gridCol w="2106271">
                  <a:extLst>
                    <a:ext uri="{9D8B030D-6E8A-4147-A177-3AD203B41FA5}">
                      <a16:colId xmlns:a16="http://schemas.microsoft.com/office/drawing/2014/main" val="375785090"/>
                    </a:ext>
                  </a:extLst>
                </a:gridCol>
              </a:tblGrid>
              <a:tr h="414028">
                <a:tc>
                  <a:txBody>
                    <a:bodyPr/>
                    <a:lstStyle/>
                    <a:p>
                      <a:pPr algn="ctr" fontAlgn="b"/>
                      <a:r>
                        <a:rPr lang="en-US" sz="1600" b="1" i="0" u="none" strike="noStrike" dirty="0">
                          <a:solidFill>
                            <a:srgbClr val="FFFFFF"/>
                          </a:solidFill>
                          <a:effectLst/>
                          <a:latin typeface="Calibri" panose="020F0502020204030204" pitchFamily="34" charset="0"/>
                        </a:rPr>
                        <a:t>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chemeClr val="tx1"/>
                          </a:solidFill>
                          <a:effectLst/>
                          <a:latin typeface="Calibri" panose="020F0502020204030204" pitchFamily="34" charset="0"/>
                        </a:rPr>
                        <a:t>TP Load to Lake (</a:t>
                      </a:r>
                      <a:r>
                        <a:rPr lang="en-US" sz="1600" b="1" i="0" u="none" strike="noStrike" dirty="0" err="1">
                          <a:solidFill>
                            <a:schemeClr val="tx1"/>
                          </a:solidFill>
                          <a:effectLst/>
                          <a:latin typeface="Calibri" panose="020F0502020204030204" pitchFamily="34" charset="0"/>
                        </a:rPr>
                        <a:t>mt</a:t>
                      </a:r>
                      <a:r>
                        <a:rPr lang="en-US" sz="1600" b="1" i="0" u="none" strike="noStrike" dirty="0">
                          <a:solidFill>
                            <a:schemeClr val="tx1"/>
                          </a:solidFill>
                          <a:effectLst/>
                          <a:latin typeface="Calibri" panose="020F0502020204030204" pitchFamily="34" charset="0"/>
                        </a:rPr>
                        <a:t>)</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chemeClr val="tx1"/>
                          </a:solidFill>
                          <a:effectLst/>
                          <a:latin typeface="Calibri" panose="020F0502020204030204" pitchFamily="34" charset="0"/>
                        </a:rPr>
                        <a:t>Total Flow to Lake (ac-ft)</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extLst>
                  <a:ext uri="{0D108BD9-81ED-4DB2-BD59-A6C34878D82A}">
                    <a16:rowId xmlns:a16="http://schemas.microsoft.com/office/drawing/2014/main" val="3186686050"/>
                  </a:ext>
                </a:extLst>
              </a:tr>
              <a:tr h="414028">
                <a:tc>
                  <a:txBody>
                    <a:bodyPr/>
                    <a:lstStyle/>
                    <a:p>
                      <a:pPr algn="ctr" fontAlgn="b"/>
                      <a:r>
                        <a:rPr lang="en-US" sz="1600" b="0" i="0" u="none" strike="noStrike">
                          <a:solidFill>
                            <a:srgbClr val="000000"/>
                          </a:solidFill>
                          <a:effectLst/>
                          <a:latin typeface="Calibri" panose="020F0502020204030204" pitchFamily="34" charset="0"/>
                        </a:rPr>
                        <a:t>WY2016</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600" b="0" i="0" u="none" strike="noStrike">
                          <a:solidFill>
                            <a:srgbClr val="000000"/>
                          </a:solidFill>
                          <a:effectLst/>
                          <a:latin typeface="Calibri" panose="020F0502020204030204" pitchFamily="34" charset="0"/>
                        </a:rPr>
                        <a:t>508</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600" b="0" i="0" u="none" strike="noStrike">
                          <a:solidFill>
                            <a:srgbClr val="000000"/>
                          </a:solidFill>
                          <a:effectLst/>
                          <a:latin typeface="Calibri" panose="020F0502020204030204" pitchFamily="34" charset="0"/>
                        </a:rPr>
                        <a:t>3,012,129</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extLst>
                  <a:ext uri="{0D108BD9-81ED-4DB2-BD59-A6C34878D82A}">
                    <a16:rowId xmlns:a16="http://schemas.microsoft.com/office/drawing/2014/main" val="2383019687"/>
                  </a:ext>
                </a:extLst>
              </a:tr>
              <a:tr h="414028">
                <a:tc>
                  <a:txBody>
                    <a:bodyPr/>
                    <a:lstStyle/>
                    <a:p>
                      <a:pPr algn="ctr" fontAlgn="b"/>
                      <a:r>
                        <a:rPr lang="en-US" sz="1600" b="0" i="0" u="none" strike="noStrike">
                          <a:solidFill>
                            <a:srgbClr val="000000"/>
                          </a:solidFill>
                          <a:effectLst/>
                          <a:latin typeface="Calibri" panose="020F0502020204030204" pitchFamily="34" charset="0"/>
                        </a:rPr>
                        <a:t>WY2018</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1046</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3,423,597</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5957849"/>
                  </a:ext>
                </a:extLst>
              </a:tr>
            </a:tbl>
          </a:graphicData>
        </a:graphic>
      </p:graphicFrame>
      <p:sp>
        <p:nvSpPr>
          <p:cNvPr id="6" name="Title 1">
            <a:extLst>
              <a:ext uri="{FF2B5EF4-FFF2-40B4-BE49-F238E27FC236}">
                <a16:creationId xmlns:a16="http://schemas.microsoft.com/office/drawing/2014/main" id="{3F58C58E-3233-45E6-96EF-C2E1267BCC91}"/>
              </a:ext>
            </a:extLst>
          </p:cNvPr>
          <p:cNvSpPr txBox="1">
            <a:spLocks/>
          </p:cNvSpPr>
          <p:nvPr/>
        </p:nvSpPr>
        <p:spPr>
          <a:xfrm>
            <a:off x="0" y="36142"/>
            <a:ext cx="12192000" cy="88914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r>
              <a:rPr lang="en-US" sz="3200" dirty="0"/>
              <a:t>Lake Okeechobee Loads</a:t>
            </a:r>
          </a:p>
        </p:txBody>
      </p:sp>
      <p:sp>
        <p:nvSpPr>
          <p:cNvPr id="8" name="Date Placeholder 6">
            <a:extLst>
              <a:ext uri="{FF2B5EF4-FFF2-40B4-BE49-F238E27FC236}">
                <a16:creationId xmlns:a16="http://schemas.microsoft.com/office/drawing/2014/main" id="{B9318750-F5F0-4D77-BFA8-DFDA218D6EFD}"/>
              </a:ext>
            </a:extLst>
          </p:cNvPr>
          <p:cNvSpPr>
            <a:spLocks noGrp="1"/>
          </p:cNvSpPr>
          <p:nvPr>
            <p:ph type="dt" sz="half" idx="10"/>
          </p:nvPr>
        </p:nvSpPr>
        <p:spPr>
          <a:xfrm>
            <a:off x="838200" y="6495139"/>
            <a:ext cx="2743200" cy="365125"/>
          </a:xfrm>
        </p:spPr>
        <p:txBody>
          <a:bodyPr/>
          <a:lstStyle/>
          <a:p>
            <a:r>
              <a:rPr lang="en-US" dirty="0">
                <a:solidFill>
                  <a:prstClr val="white"/>
                </a:solidFill>
              </a:rPr>
              <a:t>9/6/2018</a:t>
            </a:r>
          </a:p>
        </p:txBody>
      </p:sp>
      <p:sp>
        <p:nvSpPr>
          <p:cNvPr id="9" name="Slide Number Placeholder 5">
            <a:extLst>
              <a:ext uri="{FF2B5EF4-FFF2-40B4-BE49-F238E27FC236}">
                <a16:creationId xmlns:a16="http://schemas.microsoft.com/office/drawing/2014/main" id="{976F2AD7-CD45-48C4-A95B-6FE4692F9CC5}"/>
              </a:ext>
            </a:extLst>
          </p:cNvPr>
          <p:cNvSpPr>
            <a:spLocks noGrp="1"/>
          </p:cNvSpPr>
          <p:nvPr>
            <p:ph type="sldNum" sz="quarter" idx="12"/>
          </p:nvPr>
        </p:nvSpPr>
        <p:spPr>
          <a:xfrm>
            <a:off x="8610600" y="6495139"/>
            <a:ext cx="2743200" cy="365125"/>
          </a:xfrm>
        </p:spPr>
        <p:txBody>
          <a:bodyPr/>
          <a:lstStyle/>
          <a:p>
            <a:fld id="{77BC0C64-94FA-44B3-9573-88BE3BEAC041}" type="slidenum">
              <a:rPr lang="en-US" smtClean="0">
                <a:solidFill>
                  <a:prstClr val="white"/>
                </a:solidFill>
              </a:rPr>
              <a:pPr/>
              <a:t>13</a:t>
            </a:fld>
            <a:endParaRPr lang="en-US" dirty="0">
              <a:solidFill>
                <a:prstClr val="white"/>
              </a:solidFill>
            </a:endParaRPr>
          </a:p>
        </p:txBody>
      </p:sp>
      <p:pic>
        <p:nvPicPr>
          <p:cNvPr id="2" name="Picture 1">
            <a:extLst>
              <a:ext uri="{FF2B5EF4-FFF2-40B4-BE49-F238E27FC236}">
                <a16:creationId xmlns:a16="http://schemas.microsoft.com/office/drawing/2014/main" id="{59069829-F7A8-4DF5-BF6C-E8D09A2B01EE}"/>
              </a:ext>
            </a:extLst>
          </p:cNvPr>
          <p:cNvPicPr>
            <a:picLocks noChangeAspect="1"/>
          </p:cNvPicPr>
          <p:nvPr/>
        </p:nvPicPr>
        <p:blipFill>
          <a:blip r:embed="rId4"/>
          <a:stretch>
            <a:fillRect/>
          </a:stretch>
        </p:blipFill>
        <p:spPr>
          <a:xfrm>
            <a:off x="1208333" y="4390153"/>
            <a:ext cx="3585337" cy="2155017"/>
          </a:xfrm>
          <a:prstGeom prst="rect">
            <a:avLst/>
          </a:prstGeom>
        </p:spPr>
      </p:pic>
    </p:spTree>
    <p:extLst>
      <p:ext uri="{BB962C8B-B14F-4D97-AF65-F5344CB8AC3E}">
        <p14:creationId xmlns:p14="http://schemas.microsoft.com/office/powerpoint/2010/main" val="347848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26D2FD8-BF76-4F27-BDC1-0678A58D4345}"/>
              </a:ext>
            </a:extLst>
          </p:cNvPr>
          <p:cNvGraphicFramePr>
            <a:graphicFrameLocks noChangeAspect="1"/>
          </p:cNvGraphicFramePr>
          <p:nvPr>
            <p:extLst>
              <p:ext uri="{D42A27DB-BD31-4B8C-83A1-F6EECF244321}">
                <p14:modId xmlns:p14="http://schemas.microsoft.com/office/powerpoint/2010/main" val="4104516641"/>
              </p:ext>
            </p:extLst>
          </p:nvPr>
        </p:nvGraphicFramePr>
        <p:xfrm>
          <a:off x="0" y="1049933"/>
          <a:ext cx="7315200" cy="28677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34B08127-8B83-4B24-9FA0-A00B926D27FD}"/>
              </a:ext>
            </a:extLst>
          </p:cNvPr>
          <p:cNvGraphicFramePr>
            <a:graphicFrameLocks noChangeAspect="1"/>
          </p:cNvGraphicFramePr>
          <p:nvPr>
            <p:extLst>
              <p:ext uri="{D42A27DB-BD31-4B8C-83A1-F6EECF244321}">
                <p14:modId xmlns:p14="http://schemas.microsoft.com/office/powerpoint/2010/main" val="687133440"/>
              </p:ext>
            </p:extLst>
          </p:nvPr>
        </p:nvGraphicFramePr>
        <p:xfrm>
          <a:off x="4876800" y="3577097"/>
          <a:ext cx="7315200" cy="2963153"/>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501D18FA-759A-49B3-BAC1-093700FA0121}"/>
              </a:ext>
            </a:extLst>
          </p:cNvPr>
          <p:cNvSpPr txBox="1">
            <a:spLocks/>
          </p:cNvSpPr>
          <p:nvPr/>
        </p:nvSpPr>
        <p:spPr>
          <a:xfrm>
            <a:off x="0" y="36141"/>
            <a:ext cx="12192000" cy="101379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r>
              <a:rPr lang="en-US" sz="3200" dirty="0"/>
              <a:t>Lake Okeechobee Loads</a:t>
            </a:r>
          </a:p>
        </p:txBody>
      </p:sp>
      <p:sp>
        <p:nvSpPr>
          <p:cNvPr id="6" name="Slide Number Placeholder 5">
            <a:extLst>
              <a:ext uri="{FF2B5EF4-FFF2-40B4-BE49-F238E27FC236}">
                <a16:creationId xmlns:a16="http://schemas.microsoft.com/office/drawing/2014/main" id="{9F01B7F9-9396-4D46-9116-0C211FCFBBAA}"/>
              </a:ext>
            </a:extLst>
          </p:cNvPr>
          <p:cNvSpPr>
            <a:spLocks noGrp="1"/>
          </p:cNvSpPr>
          <p:nvPr>
            <p:ph type="sldNum" sz="quarter" idx="12"/>
          </p:nvPr>
        </p:nvSpPr>
        <p:spPr/>
        <p:txBody>
          <a:bodyPr/>
          <a:lstStyle/>
          <a:p>
            <a:fld id="{77BC0C64-94FA-44B3-9573-88BE3BEAC041}" type="slidenum">
              <a:rPr lang="en-US" smtClean="0">
                <a:solidFill>
                  <a:prstClr val="white"/>
                </a:solidFill>
              </a:rPr>
              <a:pPr/>
              <a:t>14</a:t>
            </a:fld>
            <a:endParaRPr lang="en-US" dirty="0">
              <a:solidFill>
                <a:prstClr val="white"/>
              </a:solidFill>
            </a:endParaRPr>
          </a:p>
        </p:txBody>
      </p:sp>
      <p:sp>
        <p:nvSpPr>
          <p:cNvPr id="7" name="Date Placeholder 6">
            <a:extLst>
              <a:ext uri="{FF2B5EF4-FFF2-40B4-BE49-F238E27FC236}">
                <a16:creationId xmlns:a16="http://schemas.microsoft.com/office/drawing/2014/main" id="{617F9900-4DCA-4E82-B6B9-2D478DA51E54}"/>
              </a:ext>
            </a:extLst>
          </p:cNvPr>
          <p:cNvSpPr>
            <a:spLocks noGrp="1"/>
          </p:cNvSpPr>
          <p:nvPr>
            <p:ph type="dt" sz="half" idx="10"/>
          </p:nvPr>
        </p:nvSpPr>
        <p:spPr/>
        <p:txBody>
          <a:bodyPr/>
          <a:lstStyle/>
          <a:p>
            <a:r>
              <a:rPr lang="en-US" dirty="0">
                <a:solidFill>
                  <a:prstClr val="white"/>
                </a:solidFill>
              </a:rPr>
              <a:t>9/6/2018</a:t>
            </a:r>
          </a:p>
        </p:txBody>
      </p:sp>
    </p:spTree>
    <p:extLst>
      <p:ext uri="{BB962C8B-B14F-4D97-AF65-F5344CB8AC3E}">
        <p14:creationId xmlns:p14="http://schemas.microsoft.com/office/powerpoint/2010/main" val="4127154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F28FE0-F211-4749-AC63-519129B977ED}"/>
              </a:ext>
            </a:extLst>
          </p:cNvPr>
          <p:cNvSpPr>
            <a:spLocks noGrp="1"/>
          </p:cNvSpPr>
          <p:nvPr>
            <p:ph type="sldNum" sz="quarter" idx="12"/>
          </p:nvPr>
        </p:nvSpPr>
        <p:spPr/>
        <p:txBody>
          <a:bodyPr/>
          <a:lstStyle/>
          <a:p>
            <a:fld id="{77BC0C64-94FA-44B3-9573-88BE3BEAC041}" type="slidenum">
              <a:rPr lang="en-US" smtClean="0"/>
              <a:t>15</a:t>
            </a:fld>
            <a:endParaRPr lang="en-US" dirty="0"/>
          </a:p>
        </p:txBody>
      </p:sp>
      <p:sp>
        <p:nvSpPr>
          <p:cNvPr id="7" name="Content Placeholder 2">
            <a:extLst>
              <a:ext uri="{FF2B5EF4-FFF2-40B4-BE49-F238E27FC236}">
                <a16:creationId xmlns:a16="http://schemas.microsoft.com/office/drawing/2014/main" id="{30484031-696C-4B0A-914A-BABFB389EBBE}"/>
              </a:ext>
            </a:extLst>
          </p:cNvPr>
          <p:cNvSpPr>
            <a:spLocks noGrp="1"/>
          </p:cNvSpPr>
          <p:nvPr>
            <p:ph idx="1"/>
          </p:nvPr>
        </p:nvSpPr>
        <p:spPr>
          <a:xfrm>
            <a:off x="745672" y="1038026"/>
            <a:ext cx="10700657" cy="3838773"/>
          </a:xfrm>
        </p:spPr>
        <p:txBody>
          <a:bodyPr>
            <a:normAutofit/>
          </a:bodyPr>
          <a:lstStyle/>
          <a:p>
            <a:pPr marL="0" indent="0" algn="ctr">
              <a:buNone/>
            </a:pPr>
            <a:r>
              <a:rPr lang="en-US" i="1" u="sng" dirty="0">
                <a:cs typeface="Arial" panose="020B0604020202020204" pitchFamily="34" charset="0"/>
              </a:rPr>
              <a:t>Chapter 373.4595, F.S.</a:t>
            </a:r>
            <a:endParaRPr lang="en-US" sz="1100" dirty="0">
              <a:cs typeface="Arial" panose="020B0604020202020204" pitchFamily="34" charset="0"/>
            </a:endParaRPr>
          </a:p>
          <a:p>
            <a:r>
              <a:rPr lang="en-US" dirty="0">
                <a:cs typeface="Arial" panose="020B0604020202020204" pitchFamily="34" charset="0"/>
              </a:rPr>
              <a:t>NEEPP BMAPs require a review to legislature and Governor, to include:</a:t>
            </a:r>
          </a:p>
          <a:p>
            <a:pPr lvl="1"/>
            <a:r>
              <a:rPr lang="en-US" dirty="0">
                <a:cs typeface="Arial" panose="020B0604020202020204" pitchFamily="34" charset="0"/>
              </a:rPr>
              <a:t>5-year milestones towards meeting TMDLs 20 years after adoption</a:t>
            </a:r>
          </a:p>
          <a:p>
            <a:pPr lvl="2"/>
            <a:r>
              <a:rPr lang="en-US" dirty="0">
                <a:cs typeface="Arial" panose="020B0604020202020204" pitchFamily="34" charset="0"/>
              </a:rPr>
              <a:t>Assessment of progress towards meeting the milestones</a:t>
            </a:r>
          </a:p>
          <a:p>
            <a:pPr lvl="1"/>
            <a:r>
              <a:rPr lang="en-US" dirty="0">
                <a:cs typeface="Arial" panose="020B0604020202020204" pitchFamily="34" charset="0"/>
              </a:rPr>
              <a:t>Determination of whether TMDLs can be met in 20 years </a:t>
            </a:r>
          </a:p>
          <a:p>
            <a:pPr lvl="2"/>
            <a:r>
              <a:rPr lang="en-US" sz="2200" dirty="0">
                <a:cs typeface="Arial" panose="020B0604020202020204" pitchFamily="34" charset="0"/>
              </a:rPr>
              <a:t>If not, explanation of why</a:t>
            </a:r>
          </a:p>
          <a:p>
            <a:pPr lvl="1"/>
            <a:r>
              <a:rPr lang="en-US" dirty="0">
                <a:cs typeface="Arial" panose="020B0604020202020204" pitchFamily="34" charset="0"/>
              </a:rPr>
              <a:t>Identification of recommended revisions to the BMAP</a:t>
            </a:r>
          </a:p>
          <a:p>
            <a:pPr lvl="2"/>
            <a:r>
              <a:rPr lang="en-US" sz="2200" dirty="0">
                <a:cs typeface="Arial" panose="020B0604020202020204" pitchFamily="34" charset="0"/>
              </a:rPr>
              <a:t>modeling, allocations, monitoring network, etc.</a:t>
            </a:r>
          </a:p>
          <a:p>
            <a:pPr lvl="2"/>
            <a:endParaRPr lang="en-US" sz="2200" dirty="0">
              <a:cs typeface="Arial" panose="020B0604020202020204" pitchFamily="34" charset="0"/>
            </a:endParaRPr>
          </a:p>
        </p:txBody>
      </p:sp>
      <p:sp>
        <p:nvSpPr>
          <p:cNvPr id="8" name="Title 1">
            <a:extLst>
              <a:ext uri="{FF2B5EF4-FFF2-40B4-BE49-F238E27FC236}">
                <a16:creationId xmlns:a16="http://schemas.microsoft.com/office/drawing/2014/main" id="{842E1CC5-F8F0-4B67-8D2D-64002F465E23}"/>
              </a:ext>
            </a:extLst>
          </p:cNvPr>
          <p:cNvSpPr>
            <a:spLocks noGrp="1"/>
          </p:cNvSpPr>
          <p:nvPr>
            <p:ph type="title"/>
          </p:nvPr>
        </p:nvSpPr>
        <p:spPr>
          <a:xfrm>
            <a:off x="1524000" y="1"/>
            <a:ext cx="9144000" cy="1019503"/>
          </a:xfrm>
        </p:spPr>
        <p:txBody>
          <a:bodyPr>
            <a:normAutofit/>
          </a:bodyPr>
          <a:lstStyle/>
          <a:p>
            <a:r>
              <a:rPr lang="en-US" sz="3200" dirty="0"/>
              <a:t>NEEPP 5-Year Reviews</a:t>
            </a:r>
          </a:p>
        </p:txBody>
      </p:sp>
      <p:graphicFrame>
        <p:nvGraphicFramePr>
          <p:cNvPr id="6" name="Table 5">
            <a:extLst>
              <a:ext uri="{FF2B5EF4-FFF2-40B4-BE49-F238E27FC236}">
                <a16:creationId xmlns:a16="http://schemas.microsoft.com/office/drawing/2014/main" id="{83347EEB-8D9C-42F4-A272-18FC35D135E2}"/>
              </a:ext>
            </a:extLst>
          </p:cNvPr>
          <p:cNvGraphicFramePr>
            <a:graphicFrameLocks noGrp="1"/>
          </p:cNvGraphicFramePr>
          <p:nvPr>
            <p:extLst>
              <p:ext uri="{D42A27DB-BD31-4B8C-83A1-F6EECF244321}">
                <p14:modId xmlns:p14="http://schemas.microsoft.com/office/powerpoint/2010/main" val="3420966325"/>
              </p:ext>
            </p:extLst>
          </p:nvPr>
        </p:nvGraphicFramePr>
        <p:xfrm>
          <a:off x="2886891" y="4463136"/>
          <a:ext cx="6418218" cy="1913376"/>
        </p:xfrm>
        <a:graphic>
          <a:graphicData uri="http://schemas.openxmlformats.org/drawingml/2006/table">
            <a:tbl>
              <a:tblPr/>
              <a:tblGrid>
                <a:gridCol w="2049456">
                  <a:extLst>
                    <a:ext uri="{9D8B030D-6E8A-4147-A177-3AD203B41FA5}">
                      <a16:colId xmlns:a16="http://schemas.microsoft.com/office/drawing/2014/main" val="47001613"/>
                    </a:ext>
                  </a:extLst>
                </a:gridCol>
                <a:gridCol w="2090447">
                  <a:extLst>
                    <a:ext uri="{9D8B030D-6E8A-4147-A177-3AD203B41FA5}">
                      <a16:colId xmlns:a16="http://schemas.microsoft.com/office/drawing/2014/main" val="3883534344"/>
                    </a:ext>
                  </a:extLst>
                </a:gridCol>
                <a:gridCol w="2278315">
                  <a:extLst>
                    <a:ext uri="{9D8B030D-6E8A-4147-A177-3AD203B41FA5}">
                      <a16:colId xmlns:a16="http://schemas.microsoft.com/office/drawing/2014/main" val="375785090"/>
                    </a:ext>
                  </a:extLst>
                </a:gridCol>
              </a:tblGrid>
              <a:tr h="478344">
                <a:tc>
                  <a:txBody>
                    <a:bodyPr/>
                    <a:lstStyle/>
                    <a:p>
                      <a:pPr algn="ctr" fontAlgn="b"/>
                      <a:r>
                        <a:rPr lang="en-US" sz="2000" b="1" i="0" u="none" strike="noStrike" dirty="0">
                          <a:solidFill>
                            <a:schemeClr val="tx1"/>
                          </a:solidFill>
                          <a:effectLst/>
                          <a:latin typeface="Calibri" panose="020F0502020204030204" pitchFamily="34" charset="0"/>
                        </a:rPr>
                        <a:t>BMAP </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fontAlgn="b"/>
                      <a:r>
                        <a:rPr lang="en-US" sz="2000" b="1" i="0" u="none" strike="noStrike" dirty="0">
                          <a:solidFill>
                            <a:schemeClr val="tx1"/>
                          </a:solidFill>
                          <a:effectLst/>
                          <a:latin typeface="Calibri" panose="020F0502020204030204" pitchFamily="34" charset="0"/>
                        </a:rPr>
                        <a:t>Adoption Date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fontAlgn="b"/>
                      <a:r>
                        <a:rPr lang="en-US" sz="2000" b="1" i="0" u="none" strike="noStrike" dirty="0">
                          <a:solidFill>
                            <a:schemeClr val="tx1"/>
                          </a:solidFill>
                          <a:effectLst/>
                          <a:latin typeface="Calibri" panose="020F0502020204030204" pitchFamily="34" charset="0"/>
                        </a:rPr>
                        <a:t>5-Year Review Date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extLst>
                  <a:ext uri="{0D108BD9-81ED-4DB2-BD59-A6C34878D82A}">
                    <a16:rowId xmlns:a16="http://schemas.microsoft.com/office/drawing/2014/main" val="3186686050"/>
                  </a:ext>
                </a:extLst>
              </a:tr>
              <a:tr h="478344">
                <a:tc>
                  <a:txBody>
                    <a:bodyPr/>
                    <a:lstStyle/>
                    <a:p>
                      <a:pPr marL="0" algn="ctr" defTabSz="914400" rtl="0" eaLnBrk="1" fontAlgn="b" latinLnBrk="0" hangingPunct="1"/>
                      <a:r>
                        <a:rPr lang="en-US" sz="2000" b="0" i="0" u="none" strike="noStrike" kern="1200" dirty="0">
                          <a:solidFill>
                            <a:srgbClr val="000000"/>
                          </a:solidFill>
                          <a:effectLst/>
                          <a:latin typeface="Calibri" panose="020F0502020204030204" pitchFamily="34" charset="0"/>
                          <a:ea typeface="+mn-ea"/>
                          <a:cs typeface="+mn-cs"/>
                        </a:rPr>
                        <a:t>Caloosahatchee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b" latinLnBrk="0" hangingPunct="1"/>
                      <a:r>
                        <a:rPr lang="en-US" sz="2000" b="0" i="0" u="none" strike="noStrike" kern="1200" dirty="0">
                          <a:solidFill>
                            <a:srgbClr val="000000"/>
                          </a:solidFill>
                          <a:effectLst/>
                          <a:latin typeface="Calibri" panose="020F0502020204030204" pitchFamily="34" charset="0"/>
                          <a:ea typeface="+mn-ea"/>
                          <a:cs typeface="+mn-cs"/>
                        </a:rPr>
                        <a:t>November 2012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kern="1200" dirty="0">
                          <a:solidFill>
                            <a:srgbClr val="000000"/>
                          </a:solidFill>
                          <a:effectLst/>
                          <a:latin typeface="Calibri" panose="020F0502020204030204" pitchFamily="34" charset="0"/>
                          <a:ea typeface="+mn-ea"/>
                          <a:cs typeface="+mn-cs"/>
                        </a:rPr>
                        <a:t>November 2017</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3019687"/>
                  </a:ext>
                </a:extLst>
              </a:tr>
              <a:tr h="478344">
                <a:tc>
                  <a:txBody>
                    <a:bodyPr/>
                    <a:lstStyle/>
                    <a:p>
                      <a:pPr algn="ctr" fontAlgn="b"/>
                      <a:r>
                        <a:rPr lang="en-US" sz="2000" b="0" i="0" u="none" strike="noStrike" dirty="0">
                          <a:solidFill>
                            <a:srgbClr val="000000"/>
                          </a:solidFill>
                          <a:effectLst/>
                          <a:latin typeface="Calibri" panose="020F0502020204030204" pitchFamily="34" charset="0"/>
                        </a:rPr>
                        <a:t>St. Lucie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Calibri" panose="020F0502020204030204" pitchFamily="34" charset="0"/>
                        </a:rPr>
                        <a:t>June 2013</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June 2018</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6949936"/>
                  </a:ext>
                </a:extLst>
              </a:tr>
              <a:tr h="478344">
                <a:tc>
                  <a:txBody>
                    <a:bodyPr/>
                    <a:lstStyle/>
                    <a:p>
                      <a:pPr algn="ctr" fontAlgn="b"/>
                      <a:r>
                        <a:rPr lang="en-US" sz="2000" b="0" i="0" u="none" strike="noStrike" dirty="0">
                          <a:solidFill>
                            <a:srgbClr val="000000"/>
                          </a:solidFill>
                          <a:effectLst/>
                          <a:latin typeface="Calibri" panose="020F0502020204030204" pitchFamily="34" charset="0"/>
                        </a:rPr>
                        <a:t>Lake Okeechobee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Calibri" panose="020F0502020204030204" pitchFamily="34" charset="0"/>
                        </a:rPr>
                        <a:t>December 2014</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December 2019</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5957849"/>
                  </a:ext>
                </a:extLst>
              </a:tr>
            </a:tbl>
          </a:graphicData>
        </a:graphic>
      </p:graphicFrame>
      <p:sp>
        <p:nvSpPr>
          <p:cNvPr id="5" name="Date Placeholder 4">
            <a:extLst>
              <a:ext uri="{FF2B5EF4-FFF2-40B4-BE49-F238E27FC236}">
                <a16:creationId xmlns:a16="http://schemas.microsoft.com/office/drawing/2014/main" id="{528134B9-4FF5-41B8-8407-BD71DD9B55BE}"/>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Tree>
    <p:extLst>
      <p:ext uri="{BB962C8B-B14F-4D97-AF65-F5344CB8AC3E}">
        <p14:creationId xmlns:p14="http://schemas.microsoft.com/office/powerpoint/2010/main" val="3182268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828800" y="3810000"/>
            <a:ext cx="8534400" cy="2590800"/>
          </a:xfrm>
          <a:prstGeom prst="rect">
            <a:avLst/>
          </a:prstGeom>
        </p:spPr>
        <p:txBody>
          <a:bodyPr vert="horz" lIns="91440" tIns="45720" rIns="91440" bIns="45720" rtlCol="0">
            <a:normAutofit/>
          </a:bodyPr>
          <a:lstStyle/>
          <a:p>
            <a:pPr marL="342900" indent="-342900" algn="ctr">
              <a:spcBef>
                <a:spcPct val="20000"/>
              </a:spcBef>
              <a:defRPr/>
            </a:pPr>
            <a:endParaRPr lang="en-US" sz="28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spcBef>
                <a:spcPct val="20000"/>
              </a:spcBef>
              <a:defRPr/>
            </a:pPr>
            <a:endParaRPr lang="en-US" sz="2000" dirty="0">
              <a:solidFill>
                <a:schemeClr val="tx2"/>
              </a:solidFill>
              <a:latin typeface="Arial" pitchFamily="34" charset="0"/>
              <a:cs typeface="Arial" pitchFamily="34" charset="0"/>
            </a:endParaRPr>
          </a:p>
          <a:p>
            <a:pPr marL="342900" indent="-342900" algn="ctr">
              <a:defRPr/>
            </a:pPr>
            <a:endParaRPr lang="en-US" dirty="0">
              <a:latin typeface="+mj-lt"/>
              <a:cs typeface="Arial" pitchFamily="34" charset="0"/>
              <a:hlinkClick r:id="" action="ppaction://noaction"/>
            </a:endParaRPr>
          </a:p>
          <a:p>
            <a:pPr marL="342900" indent="-342900" algn="ctr">
              <a:defRPr/>
            </a:pPr>
            <a:endParaRPr lang="en-US" dirty="0">
              <a:latin typeface="+mj-lt"/>
              <a:cs typeface="Arial" pitchFamily="34" charset="0"/>
              <a:hlinkClick r:id="" action="ppaction://noaction"/>
            </a:endParaRPr>
          </a:p>
          <a:p>
            <a:pPr marL="342900" indent="-342900">
              <a:spcBef>
                <a:spcPct val="20000"/>
              </a:spcBef>
              <a:defRPr/>
            </a:pPr>
            <a:endParaRPr lang="en-US" sz="2000" dirty="0">
              <a:solidFill>
                <a:schemeClr val="tx2"/>
              </a:solidFill>
              <a:latin typeface="Arial" pitchFamily="34" charset="0"/>
              <a:cs typeface="Arial" pitchFamily="34" charset="0"/>
            </a:endParaRPr>
          </a:p>
        </p:txBody>
      </p:sp>
      <p:sp>
        <p:nvSpPr>
          <p:cNvPr id="13315" name="Rectangle 2"/>
          <p:cNvSpPr>
            <a:spLocks noGrp="1" noChangeArrowheads="1"/>
          </p:cNvSpPr>
          <p:nvPr>
            <p:ph type="title"/>
          </p:nvPr>
        </p:nvSpPr>
        <p:spPr>
          <a:xfrm>
            <a:off x="1208315" y="1"/>
            <a:ext cx="10145485" cy="1066799"/>
          </a:xfrm>
        </p:spPr>
        <p:txBody>
          <a:bodyPr>
            <a:normAutofit/>
          </a:bodyPr>
          <a:lstStyle/>
          <a:p>
            <a:pPr eaLnBrk="1" hangingPunct="1"/>
            <a:r>
              <a:rPr lang="en-US" sz="3200" dirty="0"/>
              <a:t>Contact</a:t>
            </a:r>
          </a:p>
        </p:txBody>
      </p:sp>
      <p:sp>
        <p:nvSpPr>
          <p:cNvPr id="11" name="Content Placeholder 10"/>
          <p:cNvSpPr>
            <a:spLocks noGrp="1"/>
          </p:cNvSpPr>
          <p:nvPr>
            <p:ph sz="half" idx="2"/>
          </p:nvPr>
        </p:nvSpPr>
        <p:spPr>
          <a:xfrm>
            <a:off x="2133600" y="4495801"/>
            <a:ext cx="8229600" cy="2011363"/>
          </a:xfrm>
        </p:spPr>
        <p:txBody>
          <a:bodyPr>
            <a:normAutofit/>
          </a:bodyPr>
          <a:lstStyle/>
          <a:p>
            <a:pPr algn="ctr">
              <a:buNone/>
              <a:defRPr/>
            </a:pPr>
            <a:r>
              <a:rPr lang="en-US" sz="2400" dirty="0">
                <a:latin typeface="Arial" panose="020B0604020202020204" pitchFamily="34" charset="0"/>
                <a:cs typeface="Arial" panose="020B0604020202020204" pitchFamily="34" charset="0"/>
              </a:rPr>
              <a:t>Drew Bartlett, Deputy Secretary </a:t>
            </a:r>
          </a:p>
          <a:p>
            <a:pPr lvl="0" algn="ctr">
              <a:buNone/>
              <a:defRPr/>
            </a:pPr>
            <a:r>
              <a:rPr lang="en-US" sz="2400" dirty="0">
                <a:latin typeface="Arial" panose="020B0604020202020204" pitchFamily="34" charset="0"/>
                <a:cs typeface="Arial" panose="020B0604020202020204" pitchFamily="34" charset="0"/>
              </a:rPr>
              <a:t>Office of Ecosystem Restoration</a:t>
            </a:r>
          </a:p>
          <a:p>
            <a:pPr lvl="0" algn="ctr">
              <a:buNone/>
              <a:defRPr/>
            </a:pPr>
            <a:r>
              <a:rPr lang="en-US" sz="2400" dirty="0">
                <a:latin typeface="Arial" panose="020B0604020202020204" pitchFamily="34" charset="0"/>
                <a:cs typeface="Arial" panose="020B0604020202020204" pitchFamily="34" charset="0"/>
                <a:hlinkClick r:id="rId3"/>
              </a:rPr>
              <a:t>Drew.Bartlett@dep.state.fl.us</a:t>
            </a:r>
            <a:r>
              <a:rPr lang="en-US" sz="2400" dirty="0">
                <a:latin typeface="Arial" panose="020B0604020202020204" pitchFamily="34" charset="0"/>
                <a:cs typeface="Arial" panose="020B0604020202020204" pitchFamily="34" charset="0"/>
              </a:rPr>
              <a:t>, 850.245.2030</a:t>
            </a:r>
          </a:p>
        </p:txBody>
      </p:sp>
      <p:sp>
        <p:nvSpPr>
          <p:cNvPr id="7" name="TextBox 6"/>
          <p:cNvSpPr txBox="1"/>
          <p:nvPr/>
        </p:nvSpPr>
        <p:spPr>
          <a:xfrm>
            <a:off x="2590800" y="2743200"/>
            <a:ext cx="5486400" cy="369332"/>
          </a:xfrm>
          <a:prstGeom prst="rect">
            <a:avLst/>
          </a:prstGeom>
          <a:noFill/>
        </p:spPr>
        <p:txBody>
          <a:bodyPr wrap="square" rtlCol="0">
            <a:spAutoFit/>
          </a:bodyPr>
          <a:lstStyle/>
          <a:p>
            <a:endParaRPr lang="en-US" dirty="0"/>
          </a:p>
        </p:txBody>
      </p:sp>
      <p:pic>
        <p:nvPicPr>
          <p:cNvPr id="12" name="Picture 2" descr="Image of No Name Spring Water Story Bridge"/>
          <p:cNvPicPr>
            <a:picLocks noGrp="1" noChangeAspect="1" noChangeArrowheads="1"/>
          </p:cNvPicPr>
          <p:nvPr>
            <p:ph sz="half" idx="1"/>
          </p:nvPr>
        </p:nvPicPr>
        <p:blipFill>
          <a:blip r:embed="rId4" cstate="print"/>
          <a:srcRect/>
          <a:stretch>
            <a:fillRect/>
          </a:stretch>
        </p:blipFill>
        <p:spPr bwMode="auto">
          <a:xfrm>
            <a:off x="2385966" y="1161139"/>
            <a:ext cx="7420068" cy="30298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reflection blurRad="6350" stA="50000" endA="300" endPos="55000" dir="5400000" sy="-100000" algn="bl" rotWithShape="0"/>
          </a:effectLst>
          <a:scene3d>
            <a:camera prst="orthographicFront"/>
            <a:lightRig rig="twoPt" dir="t">
              <a:rot lat="0" lon="0" rev="7200000"/>
            </a:lightRig>
          </a:scene3d>
          <a:sp3d>
            <a:bevelT w="25400" h="19050"/>
            <a:contourClr>
              <a:srgbClr val="FFFFFF"/>
            </a:contourClr>
          </a:sp3d>
        </p:spPr>
      </p:pic>
      <p:sp>
        <p:nvSpPr>
          <p:cNvPr id="4" name="Slide Number Placeholder 3"/>
          <p:cNvSpPr>
            <a:spLocks noGrp="1"/>
          </p:cNvSpPr>
          <p:nvPr>
            <p:ph type="sldNum" sz="quarter" idx="12"/>
          </p:nvPr>
        </p:nvSpPr>
        <p:spPr/>
        <p:txBody>
          <a:bodyPr/>
          <a:lstStyle/>
          <a:p>
            <a:fld id="{77BC0C64-94FA-44B3-9573-88BE3BEAC041}" type="slidenum">
              <a:rPr lang="en-US" smtClean="0">
                <a:solidFill>
                  <a:prstClr val="white"/>
                </a:solidFill>
              </a:rPr>
              <a:pPr/>
              <a:t>16</a:t>
            </a:fld>
            <a:endParaRPr lang="en-US" dirty="0">
              <a:solidFill>
                <a:prstClr val="white"/>
              </a:solidFill>
            </a:endParaRPr>
          </a:p>
        </p:txBody>
      </p:sp>
      <p:sp>
        <p:nvSpPr>
          <p:cNvPr id="5" name="Date Placeholder 4">
            <a:extLst>
              <a:ext uri="{FF2B5EF4-FFF2-40B4-BE49-F238E27FC236}">
                <a16:creationId xmlns:a16="http://schemas.microsoft.com/office/drawing/2014/main" id="{B11C6874-5FE0-4B6F-BE95-8796E86944E8}"/>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Tree>
    <p:extLst>
      <p:ext uri="{BB962C8B-B14F-4D97-AF65-F5344CB8AC3E}">
        <p14:creationId xmlns:p14="http://schemas.microsoft.com/office/powerpoint/2010/main" val="146836021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6348F-2749-4A42-B885-657206B8F6C2}"/>
              </a:ext>
            </a:extLst>
          </p:cNvPr>
          <p:cNvSpPr>
            <a:spLocks noGrp="1"/>
          </p:cNvSpPr>
          <p:nvPr>
            <p:ph type="title"/>
          </p:nvPr>
        </p:nvSpPr>
        <p:spPr>
          <a:xfrm>
            <a:off x="1045029" y="0"/>
            <a:ext cx="11146971" cy="1055914"/>
          </a:xfrm>
        </p:spPr>
        <p:txBody>
          <a:bodyPr>
            <a:noAutofit/>
          </a:bodyPr>
          <a:lstStyle/>
          <a:p>
            <a:r>
              <a:rPr lang="en-US" sz="3200" dirty="0">
                <a:solidFill>
                  <a:schemeClr val="bg1"/>
                </a:solidFill>
              </a:rPr>
              <a:t>Evolution of the Northern Everglades and Estuaries Protection </a:t>
            </a:r>
            <a:r>
              <a:rPr lang="en-US" sz="3200" dirty="0"/>
              <a:t>Program (NEEPP)</a:t>
            </a:r>
            <a:endParaRPr lang="en-US" sz="3200" dirty="0">
              <a:solidFill>
                <a:schemeClr val="bg1"/>
              </a:solidFill>
            </a:endParaRPr>
          </a:p>
        </p:txBody>
      </p:sp>
      <p:sp>
        <p:nvSpPr>
          <p:cNvPr id="5" name="TextBox 4">
            <a:extLst>
              <a:ext uri="{FF2B5EF4-FFF2-40B4-BE49-F238E27FC236}">
                <a16:creationId xmlns:a16="http://schemas.microsoft.com/office/drawing/2014/main" id="{78729520-021F-4547-94F9-4B8FBB3D1E43}"/>
              </a:ext>
            </a:extLst>
          </p:cNvPr>
          <p:cNvSpPr txBox="1"/>
          <p:nvPr/>
        </p:nvSpPr>
        <p:spPr>
          <a:xfrm>
            <a:off x="156114" y="5602890"/>
            <a:ext cx="2214391" cy="646331"/>
          </a:xfrm>
          <a:prstGeom prst="callout1">
            <a:avLst>
              <a:gd name="adj1" fmla="val 0"/>
              <a:gd name="adj2" fmla="val 40921"/>
              <a:gd name="adj3" fmla="val -213064"/>
              <a:gd name="adj4" fmla="val 41269"/>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1972</a:t>
            </a:r>
          </a:p>
          <a:p>
            <a:pPr algn="ctr"/>
            <a:r>
              <a:rPr lang="en-US" dirty="0"/>
              <a:t>Clean Water Act</a:t>
            </a:r>
          </a:p>
        </p:txBody>
      </p:sp>
      <p:sp>
        <p:nvSpPr>
          <p:cNvPr id="9" name="TextBox 8">
            <a:extLst>
              <a:ext uri="{FF2B5EF4-FFF2-40B4-BE49-F238E27FC236}">
                <a16:creationId xmlns:a16="http://schemas.microsoft.com/office/drawing/2014/main" id="{3DECB84B-8DC0-45F9-A9EF-205099CBB936}"/>
              </a:ext>
            </a:extLst>
          </p:cNvPr>
          <p:cNvSpPr txBox="1"/>
          <p:nvPr/>
        </p:nvSpPr>
        <p:spPr>
          <a:xfrm>
            <a:off x="597663" y="1320019"/>
            <a:ext cx="2214391" cy="923330"/>
          </a:xfrm>
          <a:prstGeom prst="callout1">
            <a:avLst>
              <a:gd name="adj1" fmla="val 99885"/>
              <a:gd name="adj2" fmla="val 49378"/>
              <a:gd name="adj3" fmla="val 234203"/>
              <a:gd name="adj4" fmla="val 49727"/>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2000 </a:t>
            </a:r>
          </a:p>
          <a:p>
            <a:pPr algn="ctr"/>
            <a:r>
              <a:rPr lang="en-US" dirty="0"/>
              <a:t>Lake Okeechobee Protection Act </a:t>
            </a:r>
          </a:p>
        </p:txBody>
      </p:sp>
      <p:sp>
        <p:nvSpPr>
          <p:cNvPr id="10" name="TextBox 9">
            <a:extLst>
              <a:ext uri="{FF2B5EF4-FFF2-40B4-BE49-F238E27FC236}">
                <a16:creationId xmlns:a16="http://schemas.microsoft.com/office/drawing/2014/main" id="{D95492E4-8CBC-49BF-BCC9-B7EA620631BE}"/>
              </a:ext>
            </a:extLst>
          </p:cNvPr>
          <p:cNvSpPr txBox="1"/>
          <p:nvPr/>
        </p:nvSpPr>
        <p:spPr>
          <a:xfrm>
            <a:off x="2589560" y="5325891"/>
            <a:ext cx="2418202" cy="923330"/>
          </a:xfrm>
          <a:prstGeom prst="callout1">
            <a:avLst>
              <a:gd name="adj1" fmla="val 852"/>
              <a:gd name="adj2" fmla="val 49981"/>
              <a:gd name="adj3" fmla="val -115394"/>
              <a:gd name="adj4" fmla="val 49594"/>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2001 </a:t>
            </a:r>
          </a:p>
          <a:p>
            <a:pPr algn="ctr"/>
            <a:r>
              <a:rPr lang="en-US" dirty="0"/>
              <a:t>Lake Okeechobee TMDL (Water Quality)</a:t>
            </a:r>
          </a:p>
        </p:txBody>
      </p:sp>
      <p:sp>
        <p:nvSpPr>
          <p:cNvPr id="14" name="TextBox 13">
            <a:extLst>
              <a:ext uri="{FF2B5EF4-FFF2-40B4-BE49-F238E27FC236}">
                <a16:creationId xmlns:a16="http://schemas.microsoft.com/office/drawing/2014/main" id="{4BD14931-C46F-4AFA-9001-62B65A1321D4}"/>
              </a:ext>
            </a:extLst>
          </p:cNvPr>
          <p:cNvSpPr txBox="1"/>
          <p:nvPr/>
        </p:nvSpPr>
        <p:spPr>
          <a:xfrm>
            <a:off x="3015665" y="1320019"/>
            <a:ext cx="2831335" cy="923330"/>
          </a:xfrm>
          <a:prstGeom prst="callout1">
            <a:avLst>
              <a:gd name="adj1" fmla="val 98692"/>
              <a:gd name="adj2" fmla="val 49255"/>
              <a:gd name="adj3" fmla="val 235396"/>
              <a:gd name="adj4" fmla="val 49216"/>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2004 </a:t>
            </a:r>
          </a:p>
          <a:p>
            <a:pPr algn="ctr"/>
            <a:r>
              <a:rPr lang="en-US" dirty="0"/>
              <a:t>Lake Okeechobee Watershed Protection Plan</a:t>
            </a:r>
          </a:p>
        </p:txBody>
      </p:sp>
      <p:sp>
        <p:nvSpPr>
          <p:cNvPr id="15" name="TextBox 14">
            <a:extLst>
              <a:ext uri="{FF2B5EF4-FFF2-40B4-BE49-F238E27FC236}">
                <a16:creationId xmlns:a16="http://schemas.microsoft.com/office/drawing/2014/main" id="{55D4606E-414A-4FB0-BE1C-C0A719685424}"/>
              </a:ext>
            </a:extLst>
          </p:cNvPr>
          <p:cNvSpPr txBox="1"/>
          <p:nvPr/>
        </p:nvSpPr>
        <p:spPr>
          <a:xfrm>
            <a:off x="5232135" y="5048892"/>
            <a:ext cx="2831335" cy="1200329"/>
          </a:xfrm>
          <a:prstGeom prst="callout1">
            <a:avLst>
              <a:gd name="adj1" fmla="val -524"/>
              <a:gd name="adj2" fmla="val 50811"/>
              <a:gd name="adj3" fmla="val -64639"/>
              <a:gd name="adj4" fmla="val 50772"/>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2007 </a:t>
            </a:r>
          </a:p>
          <a:p>
            <a:pPr algn="ctr"/>
            <a:r>
              <a:rPr lang="en-US" dirty="0"/>
              <a:t>Northern Everglades and Estuaries Protection Program (NEEPP)</a:t>
            </a:r>
          </a:p>
        </p:txBody>
      </p:sp>
      <p:sp>
        <p:nvSpPr>
          <p:cNvPr id="16" name="TextBox 15">
            <a:extLst>
              <a:ext uri="{FF2B5EF4-FFF2-40B4-BE49-F238E27FC236}">
                <a16:creationId xmlns:a16="http://schemas.microsoft.com/office/drawing/2014/main" id="{279284DF-7E93-416C-A0D2-0513EA73F5BC}"/>
              </a:ext>
            </a:extLst>
          </p:cNvPr>
          <p:cNvSpPr txBox="1"/>
          <p:nvPr/>
        </p:nvSpPr>
        <p:spPr>
          <a:xfrm>
            <a:off x="6050611" y="1320019"/>
            <a:ext cx="2831335" cy="1200329"/>
          </a:xfrm>
          <a:prstGeom prst="callout1">
            <a:avLst>
              <a:gd name="adj1" fmla="val 98600"/>
              <a:gd name="adj2" fmla="val 50422"/>
              <a:gd name="adj3" fmla="val 181337"/>
              <a:gd name="adj4" fmla="val 51161"/>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2009 </a:t>
            </a:r>
          </a:p>
          <a:p>
            <a:pPr algn="ctr"/>
            <a:r>
              <a:rPr lang="en-US" dirty="0"/>
              <a:t>TMDLs and River Watershed Protection Plans for the Estuaries</a:t>
            </a:r>
          </a:p>
        </p:txBody>
      </p:sp>
      <p:sp>
        <p:nvSpPr>
          <p:cNvPr id="17" name="TextBox 16">
            <a:extLst>
              <a:ext uri="{FF2B5EF4-FFF2-40B4-BE49-F238E27FC236}">
                <a16:creationId xmlns:a16="http://schemas.microsoft.com/office/drawing/2014/main" id="{170737DC-CAC8-40E5-ABBF-9F4B1AEA2726}"/>
              </a:ext>
            </a:extLst>
          </p:cNvPr>
          <p:cNvSpPr txBox="1"/>
          <p:nvPr/>
        </p:nvSpPr>
        <p:spPr>
          <a:xfrm>
            <a:off x="8287843" y="4494895"/>
            <a:ext cx="2831335" cy="1754326"/>
          </a:xfrm>
          <a:prstGeom prst="callout1">
            <a:avLst>
              <a:gd name="adj1" fmla="val 1166"/>
              <a:gd name="adj2" fmla="val 49255"/>
              <a:gd name="adj3" fmla="val -13097"/>
              <a:gd name="adj4" fmla="val 49605"/>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2012 – 2014 </a:t>
            </a:r>
          </a:p>
          <a:p>
            <a:pPr algn="ctr"/>
            <a:r>
              <a:rPr lang="en-US" dirty="0"/>
              <a:t>Basin Management Action Plans (BMAPs) for Lake Okeechobee, and the Caloosahatchee and St. Lucie River Watersheds</a:t>
            </a:r>
          </a:p>
        </p:txBody>
      </p:sp>
      <p:sp>
        <p:nvSpPr>
          <p:cNvPr id="18" name="TextBox 17">
            <a:extLst>
              <a:ext uri="{FF2B5EF4-FFF2-40B4-BE49-F238E27FC236}">
                <a16:creationId xmlns:a16="http://schemas.microsoft.com/office/drawing/2014/main" id="{E585E9F4-53E0-4FDC-8B62-D778DE9628E7}"/>
              </a:ext>
            </a:extLst>
          </p:cNvPr>
          <p:cNvSpPr txBox="1"/>
          <p:nvPr/>
        </p:nvSpPr>
        <p:spPr>
          <a:xfrm>
            <a:off x="9085557" y="1320019"/>
            <a:ext cx="2831335" cy="1200329"/>
          </a:xfrm>
          <a:prstGeom prst="callout1">
            <a:avLst>
              <a:gd name="adj1" fmla="val 100436"/>
              <a:gd name="adj2" fmla="val 49644"/>
              <a:gd name="adj3" fmla="val 181337"/>
              <a:gd name="adj4" fmla="val 49994"/>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dirty="0"/>
              <a:t>2016 </a:t>
            </a:r>
          </a:p>
          <a:p>
            <a:pPr algn="ctr"/>
            <a:r>
              <a:rPr lang="en-US" dirty="0"/>
              <a:t>NEEPP amended to define roles and responsibilities for the Coordinating Agencies</a:t>
            </a:r>
          </a:p>
        </p:txBody>
      </p:sp>
      <p:sp>
        <p:nvSpPr>
          <p:cNvPr id="8" name="Slide Number Placeholder 7">
            <a:extLst>
              <a:ext uri="{FF2B5EF4-FFF2-40B4-BE49-F238E27FC236}">
                <a16:creationId xmlns:a16="http://schemas.microsoft.com/office/drawing/2014/main" id="{D03813A2-9BF0-43D6-AA4D-6ADA3A029FDD}"/>
              </a:ext>
            </a:extLst>
          </p:cNvPr>
          <p:cNvSpPr>
            <a:spLocks noGrp="1"/>
          </p:cNvSpPr>
          <p:nvPr>
            <p:ph type="sldNum" sz="quarter" idx="12"/>
          </p:nvPr>
        </p:nvSpPr>
        <p:spPr/>
        <p:txBody>
          <a:bodyPr/>
          <a:lstStyle/>
          <a:p>
            <a:fld id="{77BC0C64-94FA-44B3-9573-88BE3BEAC041}" type="slidenum">
              <a:rPr lang="en-US" smtClean="0"/>
              <a:t>2</a:t>
            </a:fld>
            <a:endParaRPr lang="en-US" dirty="0"/>
          </a:p>
        </p:txBody>
      </p:sp>
      <p:sp>
        <p:nvSpPr>
          <p:cNvPr id="11" name="Date Placeholder 10">
            <a:extLst>
              <a:ext uri="{FF2B5EF4-FFF2-40B4-BE49-F238E27FC236}">
                <a16:creationId xmlns:a16="http://schemas.microsoft.com/office/drawing/2014/main" id="{8FF8D9D2-A99C-4098-8885-49E74205889A}"/>
              </a:ext>
            </a:extLst>
          </p:cNvPr>
          <p:cNvSpPr>
            <a:spLocks noGrp="1"/>
          </p:cNvSpPr>
          <p:nvPr>
            <p:ph type="dt" sz="half" idx="10"/>
          </p:nvPr>
        </p:nvSpPr>
        <p:spPr/>
        <p:txBody>
          <a:bodyPr/>
          <a:lstStyle/>
          <a:p>
            <a:r>
              <a:rPr lang="en-US"/>
              <a:t>9/6/2018</a:t>
            </a:r>
            <a:endParaRPr lang="en-US" dirty="0"/>
          </a:p>
        </p:txBody>
      </p:sp>
      <p:sp>
        <p:nvSpPr>
          <p:cNvPr id="3" name="Arrow: Left-Right 2">
            <a:extLst>
              <a:ext uri="{FF2B5EF4-FFF2-40B4-BE49-F238E27FC236}">
                <a16:creationId xmlns:a16="http://schemas.microsoft.com/office/drawing/2014/main" id="{E71F5B78-73B4-4972-B412-BE5CC213D850}"/>
              </a:ext>
            </a:extLst>
          </p:cNvPr>
          <p:cNvSpPr/>
          <p:nvPr/>
        </p:nvSpPr>
        <p:spPr>
          <a:xfrm>
            <a:off x="99152" y="3106755"/>
            <a:ext cx="11986352" cy="1542361"/>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701F7786-D6CF-4DE0-8710-21F8342A5855}"/>
              </a:ext>
            </a:extLst>
          </p:cNvPr>
          <p:cNvCxnSpPr/>
          <p:nvPr/>
        </p:nvCxnSpPr>
        <p:spPr>
          <a:xfrm>
            <a:off x="883461" y="3877936"/>
            <a:ext cx="10424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F3B95C8-4355-427F-92B8-74F06F2017DE}"/>
              </a:ext>
            </a:extLst>
          </p:cNvPr>
          <p:cNvCxnSpPr>
            <a:cxnSpLocks/>
          </p:cNvCxnSpPr>
          <p:nvPr/>
        </p:nvCxnSpPr>
        <p:spPr>
          <a:xfrm rot="5400000">
            <a:off x="780604" y="3874032"/>
            <a:ext cx="1828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712595F-02EB-40E6-B748-05E64D15F2AA}"/>
              </a:ext>
            </a:extLst>
          </p:cNvPr>
          <p:cNvCxnSpPr>
            <a:cxnSpLocks/>
          </p:cNvCxnSpPr>
          <p:nvPr/>
        </p:nvCxnSpPr>
        <p:spPr>
          <a:xfrm rot="5400000">
            <a:off x="11230876" y="3874028"/>
            <a:ext cx="1828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73F68E1-16FD-4A79-BAA1-70D5C7A34DD3}"/>
              </a:ext>
            </a:extLst>
          </p:cNvPr>
          <p:cNvSpPr txBox="1"/>
          <p:nvPr/>
        </p:nvSpPr>
        <p:spPr>
          <a:xfrm flipH="1">
            <a:off x="573776" y="3471818"/>
            <a:ext cx="705395" cy="369332"/>
          </a:xfrm>
          <a:prstGeom prst="rect">
            <a:avLst/>
          </a:prstGeom>
          <a:noFill/>
        </p:spPr>
        <p:txBody>
          <a:bodyPr wrap="square" rtlCol="0">
            <a:spAutoFit/>
          </a:bodyPr>
          <a:lstStyle/>
          <a:p>
            <a:r>
              <a:rPr lang="en-US" dirty="0">
                <a:solidFill>
                  <a:schemeClr val="bg1"/>
                </a:solidFill>
              </a:rPr>
              <a:t>1972</a:t>
            </a:r>
          </a:p>
        </p:txBody>
      </p:sp>
      <p:sp>
        <p:nvSpPr>
          <p:cNvPr id="21" name="TextBox 20">
            <a:extLst>
              <a:ext uri="{FF2B5EF4-FFF2-40B4-BE49-F238E27FC236}">
                <a16:creationId xmlns:a16="http://schemas.microsoft.com/office/drawing/2014/main" id="{325E893C-F609-412D-910E-AD3891940487}"/>
              </a:ext>
            </a:extLst>
          </p:cNvPr>
          <p:cNvSpPr txBox="1"/>
          <p:nvPr/>
        </p:nvSpPr>
        <p:spPr>
          <a:xfrm flipH="1">
            <a:off x="11039266" y="3471818"/>
            <a:ext cx="705395" cy="369332"/>
          </a:xfrm>
          <a:prstGeom prst="rect">
            <a:avLst/>
          </a:prstGeom>
          <a:noFill/>
        </p:spPr>
        <p:txBody>
          <a:bodyPr wrap="square" rtlCol="0">
            <a:spAutoFit/>
          </a:bodyPr>
          <a:lstStyle/>
          <a:p>
            <a:r>
              <a:rPr lang="en-US" dirty="0">
                <a:solidFill>
                  <a:schemeClr val="bg1"/>
                </a:solidFill>
              </a:rPr>
              <a:t>2018</a:t>
            </a:r>
          </a:p>
        </p:txBody>
      </p:sp>
    </p:spTree>
    <p:extLst>
      <p:ext uri="{BB962C8B-B14F-4D97-AF65-F5344CB8AC3E}">
        <p14:creationId xmlns:p14="http://schemas.microsoft.com/office/powerpoint/2010/main" val="3291882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
            <a:ext cx="10820399" cy="1032095"/>
          </a:xfrm>
        </p:spPr>
        <p:txBody>
          <a:bodyPr>
            <a:normAutofit/>
          </a:bodyPr>
          <a:lstStyle/>
          <a:p>
            <a:r>
              <a:rPr lang="en-US" sz="3200" dirty="0"/>
              <a:t>Kissimmee-Okeechobee-Everglades Ecosystem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073498"/>
            <a:ext cx="4235117" cy="5480738"/>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3569524376"/>
              </p:ext>
            </p:extLst>
          </p:nvPr>
        </p:nvGraphicFramePr>
        <p:xfrm>
          <a:off x="6771237" y="1073498"/>
          <a:ext cx="4996218" cy="518160"/>
        </p:xfrm>
        <a:graphic>
          <a:graphicData uri="http://schemas.openxmlformats.org/drawingml/2006/table">
            <a:tbl>
              <a:tblPr firstRow="1" bandRow="1">
                <a:tableStyleId>{5C22544A-7EE6-4342-B048-85BDC9FD1C3A}</a:tableStyleId>
              </a:tblPr>
              <a:tblGrid>
                <a:gridCol w="2498109">
                  <a:extLst>
                    <a:ext uri="{9D8B030D-6E8A-4147-A177-3AD203B41FA5}">
                      <a16:colId xmlns:a16="http://schemas.microsoft.com/office/drawing/2014/main" val="20000"/>
                    </a:ext>
                  </a:extLst>
                </a:gridCol>
                <a:gridCol w="2498109">
                  <a:extLst>
                    <a:ext uri="{9D8B030D-6E8A-4147-A177-3AD203B41FA5}">
                      <a16:colId xmlns:a16="http://schemas.microsoft.com/office/drawing/2014/main" val="20001"/>
                    </a:ext>
                  </a:extLst>
                </a:gridCol>
              </a:tblGrid>
              <a:tr h="370840">
                <a:tc>
                  <a:txBody>
                    <a:bodyPr/>
                    <a:lstStyle/>
                    <a:p>
                      <a:pPr algn="ctr"/>
                      <a:r>
                        <a:rPr lang="en-US" sz="2800" dirty="0">
                          <a:solidFill>
                            <a:schemeClr val="tx1"/>
                          </a:solidFill>
                          <a:latin typeface="+mn-lt"/>
                          <a:cs typeface="Arial" panose="020B0604020202020204" pitchFamily="34" charset="0"/>
                        </a:rPr>
                        <a:t>Region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800" b="0" dirty="0">
                          <a:solidFill>
                            <a:schemeClr val="tx1"/>
                          </a:solidFill>
                          <a:latin typeface="+mn-lt"/>
                          <a:cs typeface="Arial" panose="020B0604020202020204" pitchFamily="34" charset="0"/>
                        </a:rPr>
                        <a:t>Strategy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252406507"/>
              </p:ext>
            </p:extLst>
          </p:nvPr>
        </p:nvGraphicFramePr>
        <p:xfrm>
          <a:off x="6757061" y="1703357"/>
          <a:ext cx="5010394" cy="704502"/>
        </p:xfrm>
        <a:graphic>
          <a:graphicData uri="http://schemas.openxmlformats.org/drawingml/2006/table">
            <a:tbl>
              <a:tblPr firstRow="1" bandRow="1">
                <a:tableStyleId>{5C22544A-7EE6-4342-B048-85BDC9FD1C3A}</a:tableStyleId>
              </a:tblPr>
              <a:tblGrid>
                <a:gridCol w="2505197">
                  <a:extLst>
                    <a:ext uri="{9D8B030D-6E8A-4147-A177-3AD203B41FA5}">
                      <a16:colId xmlns:a16="http://schemas.microsoft.com/office/drawing/2014/main" val="20000"/>
                    </a:ext>
                  </a:extLst>
                </a:gridCol>
                <a:gridCol w="2505197">
                  <a:extLst>
                    <a:ext uri="{9D8B030D-6E8A-4147-A177-3AD203B41FA5}">
                      <a16:colId xmlns:a16="http://schemas.microsoft.com/office/drawing/2014/main" val="20001"/>
                    </a:ext>
                  </a:extLst>
                </a:gridCol>
              </a:tblGrid>
              <a:tr h="704502">
                <a:tc>
                  <a:txBody>
                    <a:bodyPr/>
                    <a:lstStyle/>
                    <a:p>
                      <a:pPr algn="ctr"/>
                      <a:r>
                        <a:rPr lang="en-US" dirty="0">
                          <a:solidFill>
                            <a:schemeClr val="tx1"/>
                          </a:solidFill>
                          <a:latin typeface="+mn-lt"/>
                          <a:cs typeface="Arial" panose="020B0604020202020204" pitchFamily="34" charset="0"/>
                        </a:rPr>
                        <a:t>Lake Okeechobee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0" dirty="0">
                          <a:solidFill>
                            <a:schemeClr val="tx1"/>
                          </a:solidFill>
                          <a:latin typeface="+mn-lt"/>
                          <a:cs typeface="Arial" panose="020B0604020202020204" pitchFamily="34" charset="0"/>
                        </a:rPr>
                        <a:t>BMAP/NEEPP/CERP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16" name="Straight Arrow Connector 15"/>
          <p:cNvCxnSpPr/>
          <p:nvPr/>
        </p:nvCxnSpPr>
        <p:spPr>
          <a:xfrm flipH="1">
            <a:off x="4134365" y="1873391"/>
            <a:ext cx="2796729" cy="1105215"/>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0" name="Table 19"/>
          <p:cNvGraphicFramePr>
            <a:graphicFrameLocks noGrp="1"/>
          </p:cNvGraphicFramePr>
          <p:nvPr>
            <p:extLst>
              <p:ext uri="{D42A27DB-BD31-4B8C-83A1-F6EECF244321}">
                <p14:modId xmlns:p14="http://schemas.microsoft.com/office/powerpoint/2010/main" val="758510708"/>
              </p:ext>
            </p:extLst>
          </p:nvPr>
        </p:nvGraphicFramePr>
        <p:xfrm>
          <a:off x="6910921" y="3392747"/>
          <a:ext cx="4856534" cy="1016051"/>
        </p:xfrm>
        <a:graphic>
          <a:graphicData uri="http://schemas.openxmlformats.org/drawingml/2006/table">
            <a:tbl>
              <a:tblPr firstRow="1" bandRow="1">
                <a:tableStyleId>{5C22544A-7EE6-4342-B048-85BDC9FD1C3A}</a:tableStyleId>
              </a:tblPr>
              <a:tblGrid>
                <a:gridCol w="2428267">
                  <a:extLst>
                    <a:ext uri="{9D8B030D-6E8A-4147-A177-3AD203B41FA5}">
                      <a16:colId xmlns:a16="http://schemas.microsoft.com/office/drawing/2014/main" val="20000"/>
                    </a:ext>
                  </a:extLst>
                </a:gridCol>
                <a:gridCol w="2428267">
                  <a:extLst>
                    <a:ext uri="{9D8B030D-6E8A-4147-A177-3AD203B41FA5}">
                      <a16:colId xmlns:a16="http://schemas.microsoft.com/office/drawing/2014/main" val="20001"/>
                    </a:ext>
                  </a:extLst>
                </a:gridCol>
              </a:tblGrid>
              <a:tr h="1016051">
                <a:tc>
                  <a:txBody>
                    <a:bodyPr/>
                    <a:lstStyle/>
                    <a:p>
                      <a:pPr algn="ctr"/>
                      <a:r>
                        <a:rPr lang="en-US" dirty="0">
                          <a:solidFill>
                            <a:schemeClr val="tx1"/>
                          </a:solidFill>
                          <a:latin typeface="+mn-lt"/>
                          <a:cs typeface="Arial" panose="020B0604020202020204" pitchFamily="34" charset="0"/>
                        </a:rPr>
                        <a:t>Everglades Agricultural</a:t>
                      </a:r>
                      <a:r>
                        <a:rPr lang="en-US" baseline="0" dirty="0">
                          <a:solidFill>
                            <a:schemeClr val="tx1"/>
                          </a:solidFill>
                          <a:latin typeface="+mn-lt"/>
                          <a:cs typeface="Arial" panose="020B0604020202020204" pitchFamily="34" charset="0"/>
                        </a:rPr>
                        <a:t> Area</a:t>
                      </a:r>
                      <a:endParaRPr lang="en-US" dirty="0">
                        <a:solidFill>
                          <a:schemeClr val="tx1"/>
                        </a:solidFill>
                        <a:latin typeface="+mn-lt"/>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0" dirty="0">
                          <a:solidFill>
                            <a:schemeClr val="tx1"/>
                          </a:solidFill>
                          <a:latin typeface="+mn-lt"/>
                          <a:cs typeface="Arial" panose="020B0604020202020204" pitchFamily="34" charset="0"/>
                        </a:rPr>
                        <a:t>Restoration Strategies/</a:t>
                      </a:r>
                    </a:p>
                    <a:p>
                      <a:pPr algn="ctr"/>
                      <a:r>
                        <a:rPr lang="en-US" b="0" dirty="0">
                          <a:solidFill>
                            <a:schemeClr val="tx1"/>
                          </a:solidFill>
                          <a:latin typeface="+mn-lt"/>
                          <a:cs typeface="Arial" panose="020B0604020202020204" pitchFamily="34" charset="0"/>
                        </a:rPr>
                        <a:t>CERP (SB10)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21" name="Straight Arrow Connector 20"/>
          <p:cNvCxnSpPr>
            <a:cxnSpLocks/>
            <a:stCxn id="27" idx="1"/>
          </p:cNvCxnSpPr>
          <p:nvPr/>
        </p:nvCxnSpPr>
        <p:spPr>
          <a:xfrm flipH="1" flipV="1">
            <a:off x="4210051" y="3318345"/>
            <a:ext cx="2700870" cy="596216"/>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3" name="Table 22"/>
          <p:cNvGraphicFramePr>
            <a:graphicFrameLocks noGrp="1"/>
          </p:cNvGraphicFramePr>
          <p:nvPr>
            <p:extLst>
              <p:ext uri="{D42A27DB-BD31-4B8C-83A1-F6EECF244321}">
                <p14:modId xmlns:p14="http://schemas.microsoft.com/office/powerpoint/2010/main" val="443979957"/>
              </p:ext>
            </p:extLst>
          </p:nvPr>
        </p:nvGraphicFramePr>
        <p:xfrm>
          <a:off x="6931415" y="4455268"/>
          <a:ext cx="4836040" cy="704502"/>
        </p:xfrm>
        <a:graphic>
          <a:graphicData uri="http://schemas.openxmlformats.org/drawingml/2006/table">
            <a:tbl>
              <a:tblPr firstRow="1" bandRow="1">
                <a:tableStyleId>{5C22544A-7EE6-4342-B048-85BDC9FD1C3A}</a:tableStyleId>
              </a:tblPr>
              <a:tblGrid>
                <a:gridCol w="2418020">
                  <a:extLst>
                    <a:ext uri="{9D8B030D-6E8A-4147-A177-3AD203B41FA5}">
                      <a16:colId xmlns:a16="http://schemas.microsoft.com/office/drawing/2014/main" val="20000"/>
                    </a:ext>
                  </a:extLst>
                </a:gridCol>
                <a:gridCol w="2418020">
                  <a:extLst>
                    <a:ext uri="{9D8B030D-6E8A-4147-A177-3AD203B41FA5}">
                      <a16:colId xmlns:a16="http://schemas.microsoft.com/office/drawing/2014/main" val="20001"/>
                    </a:ext>
                  </a:extLst>
                </a:gridCol>
              </a:tblGrid>
              <a:tr h="704502">
                <a:tc>
                  <a:txBody>
                    <a:bodyPr/>
                    <a:lstStyle/>
                    <a:p>
                      <a:pPr algn="ctr"/>
                      <a:r>
                        <a:rPr lang="en-US" dirty="0">
                          <a:solidFill>
                            <a:schemeClr val="tx1"/>
                          </a:solidFill>
                          <a:latin typeface="+mn-lt"/>
                          <a:cs typeface="Arial" panose="020B0604020202020204" pitchFamily="34" charset="0"/>
                        </a:rPr>
                        <a:t>Everglades Protection Area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0" dirty="0">
                          <a:solidFill>
                            <a:schemeClr val="tx1"/>
                          </a:solidFill>
                          <a:latin typeface="+mn-lt"/>
                          <a:cs typeface="Arial" panose="020B0604020202020204" pitchFamily="34" charset="0"/>
                        </a:rPr>
                        <a:t>Restoration Strategies/</a:t>
                      </a:r>
                    </a:p>
                    <a:p>
                      <a:pPr algn="ctr"/>
                      <a:r>
                        <a:rPr lang="en-US" b="0" dirty="0">
                          <a:solidFill>
                            <a:schemeClr val="tx1"/>
                          </a:solidFill>
                          <a:latin typeface="+mn-lt"/>
                          <a:cs typeface="Arial" panose="020B0604020202020204" pitchFamily="34" charset="0"/>
                        </a:rPr>
                        <a:t>CERP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24" name="Straight Arrow Connector 23"/>
          <p:cNvCxnSpPr>
            <a:cxnSpLocks/>
            <a:stCxn id="28" idx="1"/>
          </p:cNvCxnSpPr>
          <p:nvPr/>
        </p:nvCxnSpPr>
        <p:spPr>
          <a:xfrm flipH="1" flipV="1">
            <a:off x="4294634" y="4224530"/>
            <a:ext cx="2636460" cy="702319"/>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5" name="Table 24"/>
          <p:cNvGraphicFramePr>
            <a:graphicFrameLocks noGrp="1"/>
          </p:cNvGraphicFramePr>
          <p:nvPr>
            <p:extLst>
              <p:ext uri="{D42A27DB-BD31-4B8C-83A1-F6EECF244321}">
                <p14:modId xmlns:p14="http://schemas.microsoft.com/office/powerpoint/2010/main" val="2124207755"/>
              </p:ext>
            </p:extLst>
          </p:nvPr>
        </p:nvGraphicFramePr>
        <p:xfrm>
          <a:off x="6910921" y="5579910"/>
          <a:ext cx="4856534" cy="710620"/>
        </p:xfrm>
        <a:graphic>
          <a:graphicData uri="http://schemas.openxmlformats.org/drawingml/2006/table">
            <a:tbl>
              <a:tblPr firstRow="1" bandRow="1">
                <a:tableStyleId>{5C22544A-7EE6-4342-B048-85BDC9FD1C3A}</a:tableStyleId>
              </a:tblPr>
              <a:tblGrid>
                <a:gridCol w="2428267">
                  <a:extLst>
                    <a:ext uri="{9D8B030D-6E8A-4147-A177-3AD203B41FA5}">
                      <a16:colId xmlns:a16="http://schemas.microsoft.com/office/drawing/2014/main" val="20000"/>
                    </a:ext>
                  </a:extLst>
                </a:gridCol>
                <a:gridCol w="2428267">
                  <a:extLst>
                    <a:ext uri="{9D8B030D-6E8A-4147-A177-3AD203B41FA5}">
                      <a16:colId xmlns:a16="http://schemas.microsoft.com/office/drawing/2014/main" val="20001"/>
                    </a:ext>
                  </a:extLst>
                </a:gridCol>
              </a:tblGrid>
              <a:tr h="710620">
                <a:tc>
                  <a:txBody>
                    <a:bodyPr/>
                    <a:lstStyle/>
                    <a:p>
                      <a:pPr algn="ctr"/>
                      <a:r>
                        <a:rPr lang="en-US" dirty="0">
                          <a:solidFill>
                            <a:schemeClr val="tx1"/>
                          </a:solidFill>
                          <a:latin typeface="+mn-lt"/>
                          <a:cs typeface="Arial" panose="020B0604020202020204" pitchFamily="34" charset="0"/>
                        </a:rPr>
                        <a:t>Florida Bay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0" dirty="0">
                          <a:solidFill>
                            <a:schemeClr val="tx1"/>
                          </a:solidFill>
                          <a:latin typeface="+mn-lt"/>
                          <a:cs typeface="Arial" panose="020B0604020202020204" pitchFamily="34" charset="0"/>
                        </a:rPr>
                        <a:t>Reasonable Assurance Plan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26" name="Straight Arrow Connector 25"/>
          <p:cNvCxnSpPr>
            <a:cxnSpLocks/>
          </p:cNvCxnSpPr>
          <p:nvPr/>
        </p:nvCxnSpPr>
        <p:spPr>
          <a:xfrm flipH="1" flipV="1">
            <a:off x="4189931" y="5514480"/>
            <a:ext cx="2741160" cy="270022"/>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17" name="Table 16"/>
          <p:cNvGraphicFramePr>
            <a:graphicFrameLocks noGrp="1"/>
          </p:cNvGraphicFramePr>
          <p:nvPr>
            <p:extLst>
              <p:ext uri="{D42A27DB-BD31-4B8C-83A1-F6EECF244321}">
                <p14:modId xmlns:p14="http://schemas.microsoft.com/office/powerpoint/2010/main" val="217056326"/>
              </p:ext>
            </p:extLst>
          </p:nvPr>
        </p:nvGraphicFramePr>
        <p:xfrm>
          <a:off x="6566041" y="2466620"/>
          <a:ext cx="5201414" cy="835138"/>
        </p:xfrm>
        <a:graphic>
          <a:graphicData uri="http://schemas.openxmlformats.org/drawingml/2006/table">
            <a:tbl>
              <a:tblPr firstRow="1" bandRow="1">
                <a:tableStyleId>{5C22544A-7EE6-4342-B048-85BDC9FD1C3A}</a:tableStyleId>
              </a:tblPr>
              <a:tblGrid>
                <a:gridCol w="2600707">
                  <a:extLst>
                    <a:ext uri="{9D8B030D-6E8A-4147-A177-3AD203B41FA5}">
                      <a16:colId xmlns:a16="http://schemas.microsoft.com/office/drawing/2014/main" val="20000"/>
                    </a:ext>
                  </a:extLst>
                </a:gridCol>
                <a:gridCol w="2600707">
                  <a:extLst>
                    <a:ext uri="{9D8B030D-6E8A-4147-A177-3AD203B41FA5}">
                      <a16:colId xmlns:a16="http://schemas.microsoft.com/office/drawing/2014/main" val="20001"/>
                    </a:ext>
                  </a:extLst>
                </a:gridCol>
              </a:tblGrid>
              <a:tr h="835138">
                <a:tc>
                  <a:txBody>
                    <a:bodyPr/>
                    <a:lstStyle/>
                    <a:p>
                      <a:pPr algn="ctr"/>
                      <a:r>
                        <a:rPr lang="en-US" dirty="0">
                          <a:solidFill>
                            <a:schemeClr val="tx1"/>
                          </a:solidFill>
                          <a:latin typeface="+mn-lt"/>
                          <a:cs typeface="Arial" panose="020B0604020202020204" pitchFamily="34" charset="0"/>
                        </a:rPr>
                        <a:t>St. Lucie/ Caloosahatchee Estuaries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0" dirty="0">
                          <a:solidFill>
                            <a:srgbClr val="000000"/>
                          </a:solidFill>
                          <a:latin typeface="+mn-lt"/>
                          <a:cs typeface="Arial" panose="020B0604020202020204" pitchFamily="34" charset="0"/>
                        </a:rPr>
                        <a:t>BMAP/NEEPP/</a:t>
                      </a:r>
                      <a:r>
                        <a:rPr lang="en-US" b="0" dirty="0">
                          <a:solidFill>
                            <a:schemeClr val="tx1"/>
                          </a:solidFill>
                          <a:latin typeface="+mn-lt"/>
                          <a:cs typeface="Arial" panose="020B0604020202020204" pitchFamily="34" charset="0"/>
                        </a:rPr>
                        <a:t>CERP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18" name="Straight Arrow Connector 17"/>
          <p:cNvCxnSpPr>
            <a:cxnSpLocks/>
          </p:cNvCxnSpPr>
          <p:nvPr/>
        </p:nvCxnSpPr>
        <p:spPr>
          <a:xfrm flipH="1">
            <a:off x="2655528" y="2923820"/>
            <a:ext cx="3943966" cy="644627"/>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H="1">
            <a:off x="4830682" y="2923820"/>
            <a:ext cx="1768812" cy="77849"/>
          </a:xfrm>
          <a:prstGeom prst="straightConnector1">
            <a:avLst/>
          </a:prstGeom>
          <a:ln w="19050">
            <a:solidFill>
              <a:srgbClr val="7030A0"/>
            </a:solidFill>
            <a:tailEnd type="stealth" w="lg" len="lg"/>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77BC0C64-94FA-44B3-9573-88BE3BEAC041}" type="slidenum">
              <a:rPr lang="en-US" smtClean="0">
                <a:solidFill>
                  <a:prstClr val="white"/>
                </a:solidFill>
              </a:rPr>
              <a:pPr/>
              <a:t>3</a:t>
            </a:fld>
            <a:endParaRPr lang="en-US" dirty="0">
              <a:solidFill>
                <a:prstClr val="white"/>
              </a:solidFill>
            </a:endParaRPr>
          </a:p>
        </p:txBody>
      </p:sp>
      <p:sp>
        <p:nvSpPr>
          <p:cNvPr id="4" name="Rectangle 3">
            <a:extLst>
              <a:ext uri="{FF2B5EF4-FFF2-40B4-BE49-F238E27FC236}">
                <a16:creationId xmlns:a16="http://schemas.microsoft.com/office/drawing/2014/main" id="{49105CA6-A3D6-4A48-B1AB-57B5338031B0}"/>
              </a:ext>
            </a:extLst>
          </p:cNvPr>
          <p:cNvSpPr/>
          <p:nvPr/>
        </p:nvSpPr>
        <p:spPr>
          <a:xfrm>
            <a:off x="6931093" y="1670306"/>
            <a:ext cx="4836364" cy="723259"/>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Rectangle 21">
            <a:extLst>
              <a:ext uri="{FF2B5EF4-FFF2-40B4-BE49-F238E27FC236}">
                <a16:creationId xmlns:a16="http://schemas.microsoft.com/office/drawing/2014/main" id="{257EBD67-BB2E-4032-AA74-2D41666E829B}"/>
              </a:ext>
            </a:extLst>
          </p:cNvPr>
          <p:cNvSpPr/>
          <p:nvPr/>
        </p:nvSpPr>
        <p:spPr>
          <a:xfrm>
            <a:off x="6599987" y="2519305"/>
            <a:ext cx="5167469" cy="826242"/>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a:extLst>
              <a:ext uri="{FF2B5EF4-FFF2-40B4-BE49-F238E27FC236}">
                <a16:creationId xmlns:a16="http://schemas.microsoft.com/office/drawing/2014/main" id="{D679DF90-2D2D-4D33-B75D-F18F164CAEA3}"/>
              </a:ext>
            </a:extLst>
          </p:cNvPr>
          <p:cNvSpPr/>
          <p:nvPr/>
        </p:nvSpPr>
        <p:spPr>
          <a:xfrm>
            <a:off x="6910921" y="3471287"/>
            <a:ext cx="4856535" cy="886548"/>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A646F04A-42FE-42A5-925F-2FF3CCD0B8DB}"/>
              </a:ext>
            </a:extLst>
          </p:cNvPr>
          <p:cNvSpPr/>
          <p:nvPr/>
        </p:nvSpPr>
        <p:spPr>
          <a:xfrm>
            <a:off x="6931094" y="4483575"/>
            <a:ext cx="4836362" cy="886548"/>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0" name="Rectangle 29">
            <a:extLst>
              <a:ext uri="{FF2B5EF4-FFF2-40B4-BE49-F238E27FC236}">
                <a16:creationId xmlns:a16="http://schemas.microsoft.com/office/drawing/2014/main" id="{A935B451-6BBF-42F0-B74E-B42F961C4DB3}"/>
              </a:ext>
            </a:extLst>
          </p:cNvPr>
          <p:cNvSpPr/>
          <p:nvPr/>
        </p:nvSpPr>
        <p:spPr>
          <a:xfrm>
            <a:off x="6931092" y="5495862"/>
            <a:ext cx="4836363" cy="886548"/>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Date Placeholder 7">
            <a:extLst>
              <a:ext uri="{FF2B5EF4-FFF2-40B4-BE49-F238E27FC236}">
                <a16:creationId xmlns:a16="http://schemas.microsoft.com/office/drawing/2014/main" id="{40DDDD50-2FE2-49A0-9327-2B5BEBC94DE3}"/>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Tree>
    <p:extLst>
      <p:ext uri="{BB962C8B-B14F-4D97-AF65-F5344CB8AC3E}">
        <p14:creationId xmlns:p14="http://schemas.microsoft.com/office/powerpoint/2010/main" val="301729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48329" y="-11015"/>
            <a:ext cx="9095342" cy="1115122"/>
          </a:xfrm>
        </p:spPr>
        <p:txBody>
          <a:bodyPr>
            <a:normAutofit/>
          </a:bodyPr>
          <a:lstStyle/>
          <a:p>
            <a:r>
              <a:rPr lang="en-US" altLang="en-US" sz="3200" dirty="0"/>
              <a:t>Water Quality Assessment and Implementation Framework</a:t>
            </a:r>
          </a:p>
        </p:txBody>
      </p:sp>
      <p:graphicFrame>
        <p:nvGraphicFramePr>
          <p:cNvPr id="11" name="Diagram 10"/>
          <p:cNvGraphicFramePr>
            <a:graphicFrameLocks noChangeAspect="1"/>
          </p:cNvGraphicFramePr>
          <p:nvPr>
            <p:extLst/>
          </p:nvPr>
        </p:nvGraphicFramePr>
        <p:xfrm>
          <a:off x="1882878" y="1409726"/>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784555" y="4343401"/>
            <a:ext cx="2073137" cy="1613262"/>
          </a:xfrm>
          <a:prstGeom prst="rect">
            <a:avLst/>
          </a:prstGeom>
          <a:solidFill>
            <a:schemeClr val="bg1"/>
          </a:solid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latin typeface="Arial" panose="020B0604020202020204" pitchFamily="34" charset="0"/>
              </a:rPr>
              <a:t>Allocate responsibilities</a:t>
            </a:r>
          </a:p>
          <a:p>
            <a:pPr>
              <a:spcAft>
                <a:spcPts val="450"/>
              </a:spcAft>
              <a:defRPr/>
            </a:pPr>
            <a:r>
              <a:rPr lang="en-US" sz="1400" i="1" dirty="0">
                <a:latin typeface="Arial" panose="020B0604020202020204" pitchFamily="34" charset="0"/>
              </a:rPr>
              <a:t>Identify projects</a:t>
            </a:r>
          </a:p>
          <a:p>
            <a:pPr marL="89297" lvl="1">
              <a:spcAft>
                <a:spcPts val="450"/>
              </a:spcAft>
              <a:buFont typeface="Arial" pitchFamily="34" charset="0"/>
              <a:buChar char="•"/>
              <a:defRPr/>
            </a:pPr>
            <a:r>
              <a:rPr lang="en-US" sz="1100" i="1" dirty="0">
                <a:latin typeface="Arial" panose="020B0604020202020204" pitchFamily="34" charset="0"/>
              </a:rPr>
              <a:t>Infrastructure</a:t>
            </a:r>
          </a:p>
          <a:p>
            <a:pPr marL="89297" lvl="1">
              <a:spcAft>
                <a:spcPts val="450"/>
              </a:spcAft>
              <a:buFont typeface="Arial" pitchFamily="34" charset="0"/>
              <a:buChar char="•"/>
              <a:defRPr/>
            </a:pPr>
            <a:r>
              <a:rPr lang="en-US" sz="1100" i="1" dirty="0">
                <a:latin typeface="Arial" panose="020B0604020202020204" pitchFamily="34" charset="0"/>
              </a:rPr>
              <a:t>BMPs</a:t>
            </a:r>
          </a:p>
          <a:p>
            <a:pPr>
              <a:spcAft>
                <a:spcPts val="450"/>
              </a:spcAft>
              <a:defRPr/>
            </a:pPr>
            <a:r>
              <a:rPr lang="en-US" sz="1400" i="1" dirty="0">
                <a:latin typeface="Arial" panose="020B0604020202020204" pitchFamily="34" charset="0"/>
              </a:rPr>
              <a:t>Establish schedules</a:t>
            </a:r>
          </a:p>
          <a:p>
            <a:pPr>
              <a:spcAft>
                <a:spcPts val="450"/>
              </a:spcAft>
              <a:defRPr/>
            </a:pPr>
            <a:r>
              <a:rPr lang="en-US" sz="1400" i="1" dirty="0">
                <a:latin typeface="Arial" panose="020B0604020202020204" pitchFamily="34" charset="0"/>
              </a:rPr>
              <a:t>Identify success criteria</a:t>
            </a:r>
          </a:p>
        </p:txBody>
      </p:sp>
      <p:sp>
        <p:nvSpPr>
          <p:cNvPr id="22" name="TextBox 21"/>
          <p:cNvSpPr txBox="1"/>
          <p:nvPr/>
        </p:nvSpPr>
        <p:spPr>
          <a:xfrm>
            <a:off x="7221508" y="5384362"/>
            <a:ext cx="2760692" cy="866904"/>
          </a:xfrm>
          <a:prstGeom prst="rect">
            <a:avLst/>
          </a:prstGeom>
          <a:solidFill>
            <a:schemeClr val="bg1"/>
          </a:solid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latin typeface="Arial" panose="020B0604020202020204" pitchFamily="34" charset="0"/>
              </a:rPr>
              <a:t>Gather additional data</a:t>
            </a:r>
          </a:p>
          <a:p>
            <a:pPr>
              <a:spcAft>
                <a:spcPts val="450"/>
              </a:spcAft>
              <a:defRPr/>
            </a:pPr>
            <a:r>
              <a:rPr lang="en-US" sz="1400" i="1" dirty="0">
                <a:latin typeface="Arial" panose="020B0604020202020204" pitchFamily="34" charset="0"/>
              </a:rPr>
              <a:t>Model water quality</a:t>
            </a:r>
          </a:p>
          <a:p>
            <a:pPr>
              <a:spcAft>
                <a:spcPts val="450"/>
              </a:spcAft>
              <a:defRPr/>
            </a:pPr>
            <a:r>
              <a:rPr lang="en-US" sz="1400" i="1" dirty="0">
                <a:latin typeface="Arial" panose="020B0604020202020204" pitchFamily="34" charset="0"/>
              </a:rPr>
              <a:t>Adopt pollutant reduction targets</a:t>
            </a:r>
          </a:p>
        </p:txBody>
      </p:sp>
      <p:sp>
        <p:nvSpPr>
          <p:cNvPr id="23" name="TextBox 22"/>
          <p:cNvSpPr txBox="1"/>
          <p:nvPr/>
        </p:nvSpPr>
        <p:spPr>
          <a:xfrm>
            <a:off x="838200" y="1887550"/>
            <a:ext cx="3106941" cy="587340"/>
          </a:xfrm>
          <a:prstGeom prst="rect">
            <a:avLst/>
          </a:prstGeom>
          <a:solidFill>
            <a:schemeClr val="bg1"/>
          </a:solid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latin typeface="Arial" panose="020B0604020202020204" pitchFamily="34" charset="0"/>
              </a:rPr>
              <a:t>Monitor and report progress annually</a:t>
            </a:r>
          </a:p>
          <a:p>
            <a:pPr>
              <a:spcAft>
                <a:spcPts val="450"/>
              </a:spcAft>
              <a:defRPr/>
            </a:pPr>
            <a:r>
              <a:rPr lang="en-US" sz="1400" i="1" dirty="0">
                <a:latin typeface="Arial" panose="020B0604020202020204" pitchFamily="34" charset="0"/>
              </a:rPr>
              <a:t>Adapt and change</a:t>
            </a:r>
          </a:p>
        </p:txBody>
      </p:sp>
      <p:sp>
        <p:nvSpPr>
          <p:cNvPr id="24" name="TextBox 23"/>
          <p:cNvSpPr txBox="1"/>
          <p:nvPr/>
        </p:nvSpPr>
        <p:spPr>
          <a:xfrm>
            <a:off x="7772400" y="1186433"/>
            <a:ext cx="1895071" cy="1426031"/>
          </a:xfrm>
          <a:prstGeom prst="rect">
            <a:avLst/>
          </a:prstGeom>
          <a:solidFill>
            <a:schemeClr val="bg1"/>
          </a:solid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latin typeface="Arial" panose="020B0604020202020204" pitchFamily="34" charset="0"/>
              </a:rPr>
              <a:t>Collect data</a:t>
            </a:r>
          </a:p>
          <a:p>
            <a:pPr>
              <a:spcAft>
                <a:spcPts val="450"/>
              </a:spcAft>
              <a:defRPr/>
            </a:pPr>
            <a:r>
              <a:rPr lang="en-US" sz="1400" i="1" dirty="0">
                <a:latin typeface="Arial" panose="020B0604020202020204" pitchFamily="34" charset="0"/>
              </a:rPr>
              <a:t>Analyze and verify</a:t>
            </a:r>
          </a:p>
          <a:p>
            <a:pPr>
              <a:spcAft>
                <a:spcPts val="450"/>
              </a:spcAft>
              <a:defRPr/>
            </a:pPr>
            <a:r>
              <a:rPr lang="en-US" sz="1400" i="1" dirty="0">
                <a:latin typeface="Arial" panose="020B0604020202020204" pitchFamily="34" charset="0"/>
              </a:rPr>
              <a:t>List “impaired” waters</a:t>
            </a:r>
          </a:p>
          <a:p>
            <a:pPr>
              <a:spcAft>
                <a:spcPts val="450"/>
              </a:spcAft>
              <a:defRPr/>
            </a:pPr>
            <a:endParaRPr lang="en-US" sz="1400" i="1" dirty="0">
              <a:latin typeface="Arial" panose="020B0604020202020204" pitchFamily="34" charset="0"/>
            </a:endParaRPr>
          </a:p>
          <a:p>
            <a:pPr algn="ctr">
              <a:spcAft>
                <a:spcPts val="450"/>
              </a:spcAft>
              <a:defRPr/>
            </a:pPr>
            <a:r>
              <a:rPr lang="en-US" sz="1400" b="1" i="1" dirty="0">
                <a:latin typeface="Arial" panose="020B0604020202020204" pitchFamily="34" charset="0"/>
              </a:rPr>
              <a:t>REPEAT</a:t>
            </a:r>
          </a:p>
        </p:txBody>
      </p:sp>
      <p:sp>
        <p:nvSpPr>
          <p:cNvPr id="10" name="TextBox 9"/>
          <p:cNvSpPr txBox="1"/>
          <p:nvPr/>
        </p:nvSpPr>
        <p:spPr>
          <a:xfrm>
            <a:off x="8137664" y="3448472"/>
            <a:ext cx="2111476" cy="89768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none">
            <a:spAutoFit/>
          </a:bodyPr>
          <a:lstStyle/>
          <a:p>
            <a:pPr algn="ctr">
              <a:spcAft>
                <a:spcPts val="450"/>
              </a:spcAft>
              <a:defRPr/>
            </a:pPr>
            <a:r>
              <a:rPr lang="en-US" sz="1600" b="1" i="1" dirty="0">
                <a:latin typeface="Arial" panose="020B0604020202020204" pitchFamily="34" charset="0"/>
              </a:rPr>
              <a:t>Excessive nutrients</a:t>
            </a:r>
          </a:p>
          <a:p>
            <a:pPr algn="ctr">
              <a:spcAft>
                <a:spcPts val="450"/>
              </a:spcAft>
              <a:defRPr/>
            </a:pPr>
            <a:r>
              <a:rPr lang="en-US" sz="1400" i="1" dirty="0">
                <a:latin typeface="Arial" panose="020B0604020202020204" pitchFamily="34" charset="0"/>
              </a:rPr>
              <a:t>Bacteria</a:t>
            </a:r>
          </a:p>
          <a:p>
            <a:pPr algn="ctr">
              <a:spcAft>
                <a:spcPts val="450"/>
              </a:spcAft>
              <a:defRPr/>
            </a:pPr>
            <a:r>
              <a:rPr lang="en-US" sz="1400" i="1" dirty="0">
                <a:latin typeface="Arial" panose="020B0604020202020204" pitchFamily="34" charset="0"/>
              </a:rPr>
              <a:t>Mercury</a:t>
            </a:r>
          </a:p>
        </p:txBody>
      </p:sp>
      <p:sp>
        <p:nvSpPr>
          <p:cNvPr id="4" name="Date Placeholder 3">
            <a:extLst>
              <a:ext uri="{FF2B5EF4-FFF2-40B4-BE49-F238E27FC236}">
                <a16:creationId xmlns:a16="http://schemas.microsoft.com/office/drawing/2014/main" id="{FCCD0442-B6C0-483D-BF6D-FB5F22F8B907}"/>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Slide Number Placeholder 4">
            <a:extLst>
              <a:ext uri="{FF2B5EF4-FFF2-40B4-BE49-F238E27FC236}">
                <a16:creationId xmlns:a16="http://schemas.microsoft.com/office/drawing/2014/main" id="{78190197-C4E2-4DB8-A0FF-6D4E7E972C39}"/>
              </a:ext>
            </a:extLst>
          </p:cNvPr>
          <p:cNvSpPr>
            <a:spLocks noGrp="1"/>
          </p:cNvSpPr>
          <p:nvPr>
            <p:ph type="sldNum" sz="quarter" idx="12"/>
          </p:nvPr>
        </p:nvSpPr>
        <p:spPr/>
        <p:txBody>
          <a:bodyPr/>
          <a:lstStyle/>
          <a:p>
            <a:fld id="{77BC0C64-94FA-44B3-9573-88BE3BEAC041}" type="slidenum">
              <a:rPr lang="en-US" smtClean="0">
                <a:solidFill>
                  <a:prstClr val="white"/>
                </a:solidFill>
              </a:rPr>
              <a:pPr/>
              <a:t>4</a:t>
            </a:fld>
            <a:endParaRPr lang="en-US" dirty="0">
              <a:solidFill>
                <a:prstClr val="white"/>
              </a:solidFill>
            </a:endParaRPr>
          </a:p>
        </p:txBody>
      </p:sp>
    </p:spTree>
    <p:extLst>
      <p:ext uri="{BB962C8B-B14F-4D97-AF65-F5344CB8AC3E}">
        <p14:creationId xmlns:p14="http://schemas.microsoft.com/office/powerpoint/2010/main" val="254485169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0" y="1"/>
            <a:ext cx="12192000" cy="1023256"/>
          </a:xfrm>
        </p:spPr>
        <p:txBody>
          <a:bodyPr>
            <a:normAutofit/>
          </a:bodyPr>
          <a:lstStyle/>
          <a:p>
            <a:r>
              <a:rPr lang="en-US" sz="3200" dirty="0"/>
              <a:t> Basin Management Action Plans (BMAPs) </a:t>
            </a:r>
          </a:p>
        </p:txBody>
      </p:sp>
      <p:sp>
        <p:nvSpPr>
          <p:cNvPr id="19458" name="Content Placeholder 2"/>
          <p:cNvSpPr>
            <a:spLocks noGrp="1"/>
          </p:cNvSpPr>
          <p:nvPr>
            <p:ph idx="1"/>
          </p:nvPr>
        </p:nvSpPr>
        <p:spPr>
          <a:xfrm>
            <a:off x="91118" y="1233889"/>
            <a:ext cx="12009764" cy="574125"/>
          </a:xfrm>
        </p:spPr>
        <p:txBody>
          <a:bodyPr>
            <a:normAutofit/>
          </a:bodyPr>
          <a:lstStyle/>
          <a:p>
            <a:pPr algn="ctr">
              <a:buSzPct val="90000"/>
            </a:pPr>
            <a:r>
              <a:rPr lang="en-US" sz="2400" dirty="0"/>
              <a:t>One of DEP’s methods for </a:t>
            </a:r>
            <a:r>
              <a:rPr lang="en-US" sz="2400" u="sng" dirty="0"/>
              <a:t>restoring water quality </a:t>
            </a:r>
            <a:r>
              <a:rPr lang="en-US" sz="2400" dirty="0"/>
              <a:t>in an impaired water body</a:t>
            </a:r>
          </a:p>
        </p:txBody>
      </p:sp>
      <p:pic>
        <p:nvPicPr>
          <p:cNvPr id="2" name="Picture 1">
            <a:extLst>
              <a:ext uri="{FF2B5EF4-FFF2-40B4-BE49-F238E27FC236}">
                <a16:creationId xmlns:a16="http://schemas.microsoft.com/office/drawing/2014/main" id="{980ADA04-2955-44A3-B415-F5685AE2FB14}"/>
              </a:ext>
            </a:extLst>
          </p:cNvPr>
          <p:cNvPicPr>
            <a:picLocks noChangeAspect="1"/>
          </p:cNvPicPr>
          <p:nvPr/>
        </p:nvPicPr>
        <p:blipFill>
          <a:blip r:embed="rId3"/>
          <a:stretch>
            <a:fillRect/>
          </a:stretch>
        </p:blipFill>
        <p:spPr>
          <a:xfrm>
            <a:off x="3222434" y="1778040"/>
            <a:ext cx="5747133" cy="4744810"/>
          </a:xfrm>
          <a:prstGeom prst="rect">
            <a:avLst/>
          </a:prstGeom>
        </p:spPr>
      </p:pic>
      <p:sp>
        <p:nvSpPr>
          <p:cNvPr id="9" name="Content Placeholder 2">
            <a:extLst>
              <a:ext uri="{FF2B5EF4-FFF2-40B4-BE49-F238E27FC236}">
                <a16:creationId xmlns:a16="http://schemas.microsoft.com/office/drawing/2014/main" id="{22916E59-6233-4195-A093-09416EBFF3FE}"/>
              </a:ext>
            </a:extLst>
          </p:cNvPr>
          <p:cNvSpPr txBox="1">
            <a:spLocks/>
          </p:cNvSpPr>
          <p:nvPr/>
        </p:nvSpPr>
        <p:spPr>
          <a:xfrm>
            <a:off x="3581400" y="2991828"/>
            <a:ext cx="3421509" cy="231723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0000"/>
            </a:pPr>
            <a:r>
              <a:rPr lang="en-US" sz="3400" dirty="0"/>
              <a:t>BMAPs are: </a:t>
            </a:r>
          </a:p>
          <a:p>
            <a:pPr lvl="1">
              <a:buSzPct val="90000"/>
            </a:pPr>
            <a:r>
              <a:rPr lang="en-US" dirty="0"/>
              <a:t>Developed with stakeholder input</a:t>
            </a:r>
          </a:p>
          <a:p>
            <a:pPr lvl="1">
              <a:buSzPct val="90000"/>
            </a:pPr>
            <a:r>
              <a:rPr lang="en-US" dirty="0"/>
              <a:t>Adopted by DEP Secretarial Order</a:t>
            </a:r>
          </a:p>
          <a:p>
            <a:pPr lvl="1">
              <a:buSzPct val="90000"/>
            </a:pPr>
            <a:r>
              <a:rPr lang="en-US" dirty="0"/>
              <a:t>Enforceable</a:t>
            </a:r>
          </a:p>
          <a:p>
            <a:pPr lvl="1">
              <a:buSzPct val="90000"/>
            </a:pPr>
            <a:r>
              <a:rPr lang="en-US" dirty="0"/>
              <a:t>Implemented through a phased approach</a:t>
            </a:r>
          </a:p>
          <a:p>
            <a:pPr lvl="1">
              <a:buSzPct val="90000"/>
            </a:pPr>
            <a:r>
              <a:rPr lang="en-US" dirty="0"/>
              <a:t>Reviewed annually</a:t>
            </a:r>
          </a:p>
        </p:txBody>
      </p:sp>
      <p:sp>
        <p:nvSpPr>
          <p:cNvPr id="3" name="TextBox 2">
            <a:extLst>
              <a:ext uri="{FF2B5EF4-FFF2-40B4-BE49-F238E27FC236}">
                <a16:creationId xmlns:a16="http://schemas.microsoft.com/office/drawing/2014/main" id="{94BF9303-1EBC-4652-9E82-5CBC8D6F26A6}"/>
              </a:ext>
            </a:extLst>
          </p:cNvPr>
          <p:cNvSpPr txBox="1"/>
          <p:nvPr/>
        </p:nvSpPr>
        <p:spPr>
          <a:xfrm>
            <a:off x="4629725" y="5885393"/>
            <a:ext cx="3256976" cy="646331"/>
          </a:xfrm>
          <a:prstGeom prst="rect">
            <a:avLst/>
          </a:prstGeom>
          <a:noFill/>
        </p:spPr>
        <p:txBody>
          <a:bodyPr wrap="square" rtlCol="0">
            <a:spAutoFit/>
          </a:bodyPr>
          <a:lstStyle/>
          <a:p>
            <a:pPr>
              <a:buSzPct val="90000"/>
            </a:pPr>
            <a:r>
              <a:rPr lang="en-US" sz="1200" i="1"/>
              <a:t>403.067, F.S. (7) Development of Basin Management Plans and Implementation of Total Maximum Daily Loads.</a:t>
            </a:r>
            <a:endParaRPr lang="en-US" sz="1200" i="1" dirty="0"/>
          </a:p>
        </p:txBody>
      </p:sp>
      <p:sp>
        <p:nvSpPr>
          <p:cNvPr id="6" name="Date Placeholder 5">
            <a:extLst>
              <a:ext uri="{FF2B5EF4-FFF2-40B4-BE49-F238E27FC236}">
                <a16:creationId xmlns:a16="http://schemas.microsoft.com/office/drawing/2014/main" id="{72E8CFBD-6008-4DD0-A796-421636B73E09}"/>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10" name="Slide Number Placeholder 4">
            <a:extLst>
              <a:ext uri="{FF2B5EF4-FFF2-40B4-BE49-F238E27FC236}">
                <a16:creationId xmlns:a16="http://schemas.microsoft.com/office/drawing/2014/main" id="{EF676E18-1040-4F1F-898D-B5D9C4834991}"/>
              </a:ext>
            </a:extLst>
          </p:cNvPr>
          <p:cNvSpPr txBox="1">
            <a:spLocks/>
          </p:cNvSpPr>
          <p:nvPr/>
        </p:nvSpPr>
        <p:spPr>
          <a:xfrm>
            <a:off x="8610600" y="649513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BC0C64-94FA-44B3-9573-88BE3BEAC041}" type="slidenum">
              <a:rPr lang="en-US" smtClean="0">
                <a:solidFill>
                  <a:prstClr val="white"/>
                </a:solidFill>
              </a:rPr>
              <a:pPr/>
              <a:t>5</a:t>
            </a:fld>
            <a:endParaRPr lang="en-US" dirty="0">
              <a:solidFill>
                <a:prstClr val="white"/>
              </a:solidFill>
            </a:endParaRPr>
          </a:p>
        </p:txBody>
      </p:sp>
    </p:spTree>
    <p:extLst>
      <p:ext uri="{BB962C8B-B14F-4D97-AF65-F5344CB8AC3E}">
        <p14:creationId xmlns:p14="http://schemas.microsoft.com/office/powerpoint/2010/main" val="136811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0838" y="1319972"/>
            <a:ext cx="6941311" cy="3113525"/>
          </a:xfrm>
        </p:spPr>
        <p:txBody>
          <a:bodyPr>
            <a:normAutofit/>
          </a:bodyPr>
          <a:lstStyle/>
          <a:p>
            <a:pPr>
              <a:lnSpc>
                <a:spcPct val="120000"/>
              </a:lnSpc>
              <a:spcBef>
                <a:spcPts val="0"/>
              </a:spcBef>
              <a:spcAft>
                <a:spcPts val="600"/>
              </a:spcAft>
            </a:pPr>
            <a:r>
              <a:rPr lang="en-US" dirty="0">
                <a:latin typeface="Calibri" panose="020F0502020204030204" pitchFamily="34" charset="0"/>
                <a:cs typeface="Calibri" panose="020F0502020204030204" pitchFamily="34" charset="0"/>
              </a:rPr>
              <a:t>BMAP Monitoring Plans </a:t>
            </a:r>
          </a:p>
          <a:p>
            <a:pPr lvl="1">
              <a:lnSpc>
                <a:spcPct val="120000"/>
              </a:lnSpc>
              <a:spcBef>
                <a:spcPts val="0"/>
              </a:spcBef>
              <a:spcAft>
                <a:spcPts val="600"/>
              </a:spcAft>
            </a:pPr>
            <a:r>
              <a:rPr lang="en-US" dirty="0">
                <a:latin typeface="Calibri" panose="020F0502020204030204" pitchFamily="34" charset="0"/>
                <a:cs typeface="Calibri" panose="020F0502020204030204" pitchFamily="34" charset="0"/>
              </a:rPr>
              <a:t>Provide the information needed to evaluate implementation success.</a:t>
            </a:r>
          </a:p>
          <a:p>
            <a:pPr lvl="1">
              <a:lnSpc>
                <a:spcPct val="120000"/>
              </a:lnSpc>
              <a:spcBef>
                <a:spcPts val="0"/>
              </a:spcBef>
              <a:spcAft>
                <a:spcPts val="600"/>
              </a:spcAft>
            </a:pPr>
            <a:r>
              <a:rPr lang="en-US" dirty="0">
                <a:latin typeface="Calibri" panose="020F0502020204030204" pitchFamily="34" charset="0"/>
                <a:cs typeface="Calibri" panose="020F0502020204030204" pitchFamily="34" charset="0"/>
              </a:rPr>
              <a:t>Identify parameters, frequency, and network of stations.</a:t>
            </a:r>
          </a:p>
        </p:txBody>
      </p:sp>
      <p:sp>
        <p:nvSpPr>
          <p:cNvPr id="5" name="Title 1"/>
          <p:cNvSpPr>
            <a:spLocks noGrp="1"/>
          </p:cNvSpPr>
          <p:nvPr>
            <p:ph type="title"/>
          </p:nvPr>
        </p:nvSpPr>
        <p:spPr>
          <a:xfrm>
            <a:off x="-87086" y="0"/>
            <a:ext cx="12279086" cy="1025495"/>
          </a:xfrm>
        </p:spPr>
        <p:txBody>
          <a:bodyPr>
            <a:normAutofit/>
          </a:bodyPr>
          <a:lstStyle/>
          <a:p>
            <a:r>
              <a:rPr lang="en-US" sz="3200" dirty="0"/>
              <a:t>Tracking BMAP Progress</a:t>
            </a:r>
          </a:p>
        </p:txBody>
      </p:sp>
      <p:sp>
        <p:nvSpPr>
          <p:cNvPr id="6" name="Content Placeholder 2"/>
          <p:cNvSpPr txBox="1">
            <a:spLocks/>
          </p:cNvSpPr>
          <p:nvPr/>
        </p:nvSpPr>
        <p:spPr>
          <a:xfrm>
            <a:off x="325616" y="4547616"/>
            <a:ext cx="10331498" cy="21214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spcAft>
                <a:spcPts val="600"/>
              </a:spcAft>
              <a:defRPr/>
            </a:pPr>
            <a:r>
              <a:rPr lang="en-US" dirty="0">
                <a:solidFill>
                  <a:prstClr val="black"/>
                </a:solidFill>
                <a:latin typeface="Calibri" panose="020F0502020204030204" pitchFamily="34" charset="0"/>
                <a:cs typeface="Calibri" panose="020F0502020204030204" pitchFamily="34" charset="0"/>
              </a:rPr>
              <a:t>Adaptive management </a:t>
            </a:r>
          </a:p>
          <a:p>
            <a:pPr lvl="1">
              <a:lnSpc>
                <a:spcPct val="120000"/>
              </a:lnSpc>
              <a:spcBef>
                <a:spcPts val="0"/>
              </a:spcBef>
              <a:spcAft>
                <a:spcPts val="600"/>
              </a:spcAft>
              <a:defRPr/>
            </a:pPr>
            <a:r>
              <a:rPr lang="en-US" dirty="0">
                <a:solidFill>
                  <a:prstClr val="black"/>
                </a:solidFill>
                <a:latin typeface="Calibri" panose="020F0502020204030204" pitchFamily="34" charset="0"/>
                <a:cs typeface="Calibri" panose="020F0502020204030204" pitchFamily="34" charset="0"/>
              </a:rPr>
              <a:t>Mechanism for making adjustments in the BMAP when circumstances change or feedback indicates the need for a more effective strategy.</a:t>
            </a:r>
          </a:p>
        </p:txBody>
      </p:sp>
      <p:sp>
        <p:nvSpPr>
          <p:cNvPr id="8" name="Slide Number Placeholder 7"/>
          <p:cNvSpPr>
            <a:spLocks noGrp="1"/>
          </p:cNvSpPr>
          <p:nvPr>
            <p:ph type="sldNum" sz="quarter" idx="12"/>
          </p:nvPr>
        </p:nvSpPr>
        <p:spPr/>
        <p:txBody>
          <a:bodyPr/>
          <a:lstStyle/>
          <a:p>
            <a:fld id="{77BC0C64-94FA-44B3-9573-88BE3BEAC041}" type="slidenum">
              <a:rPr lang="en-US" smtClean="0"/>
              <a:t>6</a:t>
            </a:fld>
            <a:endParaRPr lang="en-US"/>
          </a:p>
        </p:txBody>
      </p:sp>
      <p:pic>
        <p:nvPicPr>
          <p:cNvPr id="9" name="Picture 8">
            <a:extLst>
              <a:ext uri="{FF2B5EF4-FFF2-40B4-BE49-F238E27FC236}">
                <a16:creationId xmlns:a16="http://schemas.microsoft.com/office/drawing/2014/main" id="{02B631F1-CF78-49A1-9F9B-9DCEA7689B39}"/>
              </a:ext>
            </a:extLst>
          </p:cNvPr>
          <p:cNvPicPr>
            <a:picLocks noChangeAspect="1"/>
          </p:cNvPicPr>
          <p:nvPr/>
        </p:nvPicPr>
        <p:blipFill rotWithShape="1">
          <a:blip r:embed="rId3"/>
          <a:srcRect l="3816" t="21437" r="3083" b="18006"/>
          <a:stretch/>
        </p:blipFill>
        <p:spPr>
          <a:xfrm>
            <a:off x="7403335" y="1139615"/>
            <a:ext cx="4671153" cy="3931918"/>
          </a:xfrm>
          <a:prstGeom prst="rect">
            <a:avLst/>
          </a:prstGeom>
        </p:spPr>
      </p:pic>
      <p:sp>
        <p:nvSpPr>
          <p:cNvPr id="4" name="Date Placeholder 3">
            <a:extLst>
              <a:ext uri="{FF2B5EF4-FFF2-40B4-BE49-F238E27FC236}">
                <a16:creationId xmlns:a16="http://schemas.microsoft.com/office/drawing/2014/main" id="{A1CB5F30-F99B-4957-A6CA-19D9D0427EA0}"/>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Tree>
    <p:extLst>
      <p:ext uri="{BB962C8B-B14F-4D97-AF65-F5344CB8AC3E}">
        <p14:creationId xmlns:p14="http://schemas.microsoft.com/office/powerpoint/2010/main" val="660005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6348F-2749-4A42-B885-657206B8F6C2}"/>
              </a:ext>
            </a:extLst>
          </p:cNvPr>
          <p:cNvSpPr>
            <a:spLocks noGrp="1"/>
          </p:cNvSpPr>
          <p:nvPr>
            <p:ph type="title"/>
          </p:nvPr>
        </p:nvSpPr>
        <p:spPr>
          <a:xfrm>
            <a:off x="0" y="36142"/>
            <a:ext cx="12192000" cy="952500"/>
          </a:xfrm>
        </p:spPr>
        <p:txBody>
          <a:bodyPr>
            <a:normAutofit/>
          </a:bodyPr>
          <a:lstStyle/>
          <a:p>
            <a:r>
              <a:rPr lang="en-US" sz="3200" dirty="0"/>
              <a:t>Coordinating Agencies Roles</a:t>
            </a:r>
            <a:endParaRPr lang="en-US" sz="3200" dirty="0">
              <a:solidFill>
                <a:schemeClr val="bg1"/>
              </a:solidFill>
            </a:endParaRPr>
          </a:p>
        </p:txBody>
      </p:sp>
      <p:grpSp>
        <p:nvGrpSpPr>
          <p:cNvPr id="5" name="Group 4">
            <a:extLst>
              <a:ext uri="{FF2B5EF4-FFF2-40B4-BE49-F238E27FC236}">
                <a16:creationId xmlns:a16="http://schemas.microsoft.com/office/drawing/2014/main" id="{F40FA8B4-9117-498C-BD11-E4E5124748D1}"/>
              </a:ext>
            </a:extLst>
          </p:cNvPr>
          <p:cNvGrpSpPr/>
          <p:nvPr/>
        </p:nvGrpSpPr>
        <p:grpSpPr>
          <a:xfrm>
            <a:off x="568376" y="1518426"/>
            <a:ext cx="2714509" cy="1651116"/>
            <a:chOff x="428676" y="1360832"/>
            <a:chExt cx="2714509" cy="1884304"/>
          </a:xfrm>
        </p:grpSpPr>
        <p:sp>
          <p:nvSpPr>
            <p:cNvPr id="13" name="Arrow: Right 12">
              <a:extLst>
                <a:ext uri="{FF2B5EF4-FFF2-40B4-BE49-F238E27FC236}">
                  <a16:creationId xmlns:a16="http://schemas.microsoft.com/office/drawing/2014/main" id="{198497D2-8BE4-4B31-AA7F-BF2003F573F6}"/>
                </a:ext>
              </a:extLst>
            </p:cNvPr>
            <p:cNvSpPr/>
            <p:nvPr/>
          </p:nvSpPr>
          <p:spPr>
            <a:xfrm rot="5400000">
              <a:off x="1599575" y="2917692"/>
              <a:ext cx="370821" cy="284067"/>
            </a:xfrm>
            <a:prstGeom prst="rightArrow">
              <a:avLst/>
            </a:prstGeom>
            <a:solidFill>
              <a:schemeClr val="bg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6AC9838B-0541-4036-A1B1-CEC2C8180DF0}"/>
                </a:ext>
              </a:extLst>
            </p:cNvPr>
            <p:cNvSpPr/>
            <p:nvPr/>
          </p:nvSpPr>
          <p:spPr>
            <a:xfrm>
              <a:off x="428676" y="1360832"/>
              <a:ext cx="2714509" cy="1513483"/>
            </a:xfrm>
            <a:prstGeom prst="roundRect">
              <a:avLst/>
            </a:prstGeom>
            <a:solidFill>
              <a:srgbClr val="CCFF99"/>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SFWMD</a:t>
              </a:r>
              <a:endParaRPr lang="en-US" sz="2000" dirty="0"/>
            </a:p>
          </p:txBody>
        </p:sp>
      </p:grpSp>
      <p:grpSp>
        <p:nvGrpSpPr>
          <p:cNvPr id="23" name="Group 22">
            <a:extLst>
              <a:ext uri="{FF2B5EF4-FFF2-40B4-BE49-F238E27FC236}">
                <a16:creationId xmlns:a16="http://schemas.microsoft.com/office/drawing/2014/main" id="{938D6164-2AB5-47EB-BFEE-2ECCD7301F64}"/>
              </a:ext>
            </a:extLst>
          </p:cNvPr>
          <p:cNvGrpSpPr/>
          <p:nvPr/>
        </p:nvGrpSpPr>
        <p:grpSpPr>
          <a:xfrm>
            <a:off x="4712560" y="1459937"/>
            <a:ext cx="2770039" cy="1709605"/>
            <a:chOff x="4260450" y="1255350"/>
            <a:chExt cx="2770039" cy="1709605"/>
          </a:xfrm>
        </p:grpSpPr>
        <p:sp>
          <p:nvSpPr>
            <p:cNvPr id="14" name="Arrow: Right 13">
              <a:extLst>
                <a:ext uri="{FF2B5EF4-FFF2-40B4-BE49-F238E27FC236}">
                  <a16:creationId xmlns:a16="http://schemas.microsoft.com/office/drawing/2014/main" id="{6FE173B4-E76B-486D-AFCC-FE3792A9F1D2}"/>
                </a:ext>
              </a:extLst>
            </p:cNvPr>
            <p:cNvSpPr/>
            <p:nvPr/>
          </p:nvSpPr>
          <p:spPr>
            <a:xfrm rot="5400000">
              <a:off x="5460058" y="2637511"/>
              <a:ext cx="370821" cy="284067"/>
            </a:xfrm>
            <a:prstGeom prst="rightArrow">
              <a:avLst/>
            </a:prstGeom>
            <a:solidFill>
              <a:schemeClr val="bg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18E1C04-9E2B-4E84-B04C-119D1E3C8D10}"/>
                </a:ext>
              </a:extLst>
            </p:cNvPr>
            <p:cNvSpPr/>
            <p:nvPr/>
          </p:nvSpPr>
          <p:spPr>
            <a:xfrm>
              <a:off x="4260450" y="1255350"/>
              <a:ext cx="2770039" cy="1343827"/>
            </a:xfrm>
            <a:prstGeom prst="round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DEP</a:t>
              </a:r>
            </a:p>
          </p:txBody>
        </p:sp>
      </p:grpSp>
      <p:grpSp>
        <p:nvGrpSpPr>
          <p:cNvPr id="22" name="Group 21">
            <a:extLst>
              <a:ext uri="{FF2B5EF4-FFF2-40B4-BE49-F238E27FC236}">
                <a16:creationId xmlns:a16="http://schemas.microsoft.com/office/drawing/2014/main" id="{F579886B-2E0B-4130-9BF2-E985D88D9B75}"/>
              </a:ext>
            </a:extLst>
          </p:cNvPr>
          <p:cNvGrpSpPr/>
          <p:nvPr/>
        </p:nvGrpSpPr>
        <p:grpSpPr>
          <a:xfrm>
            <a:off x="8912275" y="1603295"/>
            <a:ext cx="2714509" cy="1566247"/>
            <a:chOff x="8772576" y="1187399"/>
            <a:chExt cx="2714509" cy="1566247"/>
          </a:xfrm>
        </p:grpSpPr>
        <p:sp>
          <p:nvSpPr>
            <p:cNvPr id="3" name="Arrow: Right 2">
              <a:extLst>
                <a:ext uri="{FF2B5EF4-FFF2-40B4-BE49-F238E27FC236}">
                  <a16:creationId xmlns:a16="http://schemas.microsoft.com/office/drawing/2014/main" id="{AEB14834-CB6A-4AE6-9AAF-69EEBA26D93D}"/>
                </a:ext>
              </a:extLst>
            </p:cNvPr>
            <p:cNvSpPr/>
            <p:nvPr/>
          </p:nvSpPr>
          <p:spPr>
            <a:xfrm rot="5400000">
              <a:off x="9965236" y="2447020"/>
              <a:ext cx="329184" cy="284067"/>
            </a:xfrm>
            <a:prstGeom prst="rightArrow">
              <a:avLst/>
            </a:prstGeom>
            <a:solidFill>
              <a:schemeClr val="bg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BE20D020-545A-4DFC-BA8C-460775561D3C}"/>
                </a:ext>
              </a:extLst>
            </p:cNvPr>
            <p:cNvSpPr/>
            <p:nvPr/>
          </p:nvSpPr>
          <p:spPr>
            <a:xfrm>
              <a:off x="8772576" y="1187399"/>
              <a:ext cx="2714509" cy="1237062"/>
            </a:xfrm>
            <a:prstGeom prst="roundRect">
              <a:avLst/>
            </a:prstGeom>
            <a:solidFill>
              <a:srgbClr val="FFC000">
                <a:alpha val="86000"/>
              </a:srgb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FDACS</a:t>
              </a:r>
              <a:endParaRPr lang="en-US" sz="2000" dirty="0"/>
            </a:p>
          </p:txBody>
        </p:sp>
      </p:grpSp>
      <p:sp>
        <p:nvSpPr>
          <p:cNvPr id="20" name="Rectangle: Rounded Corners 19">
            <a:extLst>
              <a:ext uri="{FF2B5EF4-FFF2-40B4-BE49-F238E27FC236}">
                <a16:creationId xmlns:a16="http://schemas.microsoft.com/office/drawing/2014/main" id="{6AC33CFD-7CE4-40FD-8729-E127F0C2DAE4}"/>
              </a:ext>
            </a:extLst>
          </p:cNvPr>
          <p:cNvSpPr/>
          <p:nvPr/>
        </p:nvSpPr>
        <p:spPr>
          <a:xfrm>
            <a:off x="4571600" y="3266797"/>
            <a:ext cx="3067450" cy="1513483"/>
          </a:xfrm>
          <a:prstGeom prst="round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St. Lucie BMAP</a:t>
            </a:r>
          </a:p>
          <a:p>
            <a:pPr algn="ctr"/>
            <a:r>
              <a:rPr lang="en-US" sz="2000" b="1" dirty="0"/>
              <a:t>Caloosahatchee BMAP</a:t>
            </a:r>
          </a:p>
          <a:p>
            <a:pPr algn="ctr"/>
            <a:r>
              <a:rPr lang="en-US" sz="2000" b="1" dirty="0"/>
              <a:t>Lake Okeechobee BMAP</a:t>
            </a:r>
          </a:p>
        </p:txBody>
      </p:sp>
      <p:sp>
        <p:nvSpPr>
          <p:cNvPr id="21" name="Rectangle: Rounded Corners 20">
            <a:extLst>
              <a:ext uri="{FF2B5EF4-FFF2-40B4-BE49-F238E27FC236}">
                <a16:creationId xmlns:a16="http://schemas.microsoft.com/office/drawing/2014/main" id="{FD9AF98B-698B-4906-98B4-C48F8E699166}"/>
              </a:ext>
            </a:extLst>
          </p:cNvPr>
          <p:cNvSpPr/>
          <p:nvPr/>
        </p:nvSpPr>
        <p:spPr>
          <a:xfrm>
            <a:off x="8928711" y="3266797"/>
            <a:ext cx="2714509" cy="1513483"/>
          </a:xfrm>
          <a:prstGeom prst="round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Agricultural </a:t>
            </a:r>
          </a:p>
          <a:p>
            <a:pPr algn="ctr"/>
            <a:r>
              <a:rPr lang="en-US" sz="2000" b="1" dirty="0"/>
              <a:t>BMP Program</a:t>
            </a:r>
          </a:p>
        </p:txBody>
      </p:sp>
      <p:sp>
        <p:nvSpPr>
          <p:cNvPr id="24" name="Arrow: Left-Right 23">
            <a:extLst>
              <a:ext uri="{FF2B5EF4-FFF2-40B4-BE49-F238E27FC236}">
                <a16:creationId xmlns:a16="http://schemas.microsoft.com/office/drawing/2014/main" id="{9924F8BA-18B8-4058-BF40-5816445B2DE3}"/>
              </a:ext>
            </a:extLst>
          </p:cNvPr>
          <p:cNvSpPr/>
          <p:nvPr/>
        </p:nvSpPr>
        <p:spPr>
          <a:xfrm flipH="1">
            <a:off x="3492500" y="3832072"/>
            <a:ext cx="939800" cy="409728"/>
          </a:xfrm>
          <a:prstGeom prst="leftRightArrow">
            <a:avLst/>
          </a:prstGeom>
          <a:gradFill flip="none" rotWithShape="1">
            <a:gsLst>
              <a:gs pos="0">
                <a:schemeClr val="accent5">
                  <a:lumMod val="75000"/>
                </a:schemeClr>
              </a:gs>
              <a:gs pos="53000">
                <a:schemeClr val="accent1">
                  <a:lumMod val="45000"/>
                  <a:lumOff val="55000"/>
                </a:schemeClr>
              </a:gs>
              <a:gs pos="100000">
                <a:schemeClr val="accent1">
                  <a:lumMod val="30000"/>
                  <a:lumOff val="7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Left-Right 24">
            <a:extLst>
              <a:ext uri="{FF2B5EF4-FFF2-40B4-BE49-F238E27FC236}">
                <a16:creationId xmlns:a16="http://schemas.microsoft.com/office/drawing/2014/main" id="{9E651C30-6AB4-43C7-BD19-7767BBAE7FFA}"/>
              </a:ext>
            </a:extLst>
          </p:cNvPr>
          <p:cNvSpPr/>
          <p:nvPr/>
        </p:nvSpPr>
        <p:spPr>
          <a:xfrm>
            <a:off x="7791050" y="3856186"/>
            <a:ext cx="939800" cy="409728"/>
          </a:xfrm>
          <a:prstGeom prst="leftRightArrow">
            <a:avLst/>
          </a:prstGeom>
          <a:gradFill flip="none" rotWithShape="1">
            <a:gsLst>
              <a:gs pos="0">
                <a:schemeClr val="accent5">
                  <a:lumMod val="75000"/>
                </a:schemeClr>
              </a:gs>
              <a:gs pos="53000">
                <a:schemeClr val="accent1">
                  <a:lumMod val="45000"/>
                  <a:lumOff val="55000"/>
                </a:schemeClr>
              </a:gs>
              <a:gs pos="100000">
                <a:schemeClr val="accent1">
                  <a:lumMod val="30000"/>
                  <a:lumOff val="7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E58AE8C3-CDED-408A-85C2-3AC873C630DE}"/>
              </a:ext>
            </a:extLst>
          </p:cNvPr>
          <p:cNvSpPr/>
          <p:nvPr/>
        </p:nvSpPr>
        <p:spPr>
          <a:xfrm>
            <a:off x="233878" y="5122766"/>
            <a:ext cx="1669513" cy="8314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Construction Project/Plan</a:t>
            </a:r>
          </a:p>
        </p:txBody>
      </p:sp>
      <p:sp>
        <p:nvSpPr>
          <p:cNvPr id="27" name="Rectangle: Rounded Corners 26">
            <a:extLst>
              <a:ext uri="{FF2B5EF4-FFF2-40B4-BE49-F238E27FC236}">
                <a16:creationId xmlns:a16="http://schemas.microsoft.com/office/drawing/2014/main" id="{C48AE964-BDEC-4552-BBD3-E4303A02C4C0}"/>
              </a:ext>
            </a:extLst>
          </p:cNvPr>
          <p:cNvSpPr/>
          <p:nvPr/>
        </p:nvSpPr>
        <p:spPr>
          <a:xfrm>
            <a:off x="1960802" y="5120708"/>
            <a:ext cx="1557131" cy="11235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a:t>Research and Water Quality Monitoring Program</a:t>
            </a:r>
          </a:p>
        </p:txBody>
      </p:sp>
      <p:sp>
        <p:nvSpPr>
          <p:cNvPr id="36" name="Right Brace 35">
            <a:extLst>
              <a:ext uri="{FF2B5EF4-FFF2-40B4-BE49-F238E27FC236}">
                <a16:creationId xmlns:a16="http://schemas.microsoft.com/office/drawing/2014/main" id="{6FEC9D5B-D58D-4E76-B676-58CFC6118EE5}"/>
              </a:ext>
            </a:extLst>
          </p:cNvPr>
          <p:cNvSpPr/>
          <p:nvPr/>
        </p:nvSpPr>
        <p:spPr>
          <a:xfrm rot="16200000">
            <a:off x="1765437" y="4107470"/>
            <a:ext cx="318494" cy="17120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E3F64F2-0E96-4276-954A-D9AF26E748F3}"/>
              </a:ext>
            </a:extLst>
          </p:cNvPr>
          <p:cNvSpPr/>
          <p:nvPr/>
        </p:nvSpPr>
        <p:spPr>
          <a:xfrm>
            <a:off x="567430" y="3266797"/>
            <a:ext cx="2714509" cy="1513483"/>
          </a:xfrm>
          <a:prstGeom prst="round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Watershed Protection Plans</a:t>
            </a:r>
          </a:p>
        </p:txBody>
      </p:sp>
      <p:sp>
        <p:nvSpPr>
          <p:cNvPr id="6" name="Slide Number Placeholder 5">
            <a:extLst>
              <a:ext uri="{FF2B5EF4-FFF2-40B4-BE49-F238E27FC236}">
                <a16:creationId xmlns:a16="http://schemas.microsoft.com/office/drawing/2014/main" id="{D86CBD6E-FF00-46C6-A935-987DEBF8CA6B}"/>
              </a:ext>
            </a:extLst>
          </p:cNvPr>
          <p:cNvSpPr>
            <a:spLocks noGrp="1"/>
          </p:cNvSpPr>
          <p:nvPr>
            <p:ph type="sldNum" sz="quarter" idx="12"/>
          </p:nvPr>
        </p:nvSpPr>
        <p:spPr/>
        <p:txBody>
          <a:bodyPr/>
          <a:lstStyle/>
          <a:p>
            <a:fld id="{77BC0C64-94FA-44B3-9573-88BE3BEAC041}" type="slidenum">
              <a:rPr lang="en-US" smtClean="0"/>
              <a:t>7</a:t>
            </a:fld>
            <a:endParaRPr lang="en-US" dirty="0"/>
          </a:p>
        </p:txBody>
      </p:sp>
      <p:sp>
        <p:nvSpPr>
          <p:cNvPr id="7" name="Date Placeholder 6">
            <a:extLst>
              <a:ext uri="{FF2B5EF4-FFF2-40B4-BE49-F238E27FC236}">
                <a16:creationId xmlns:a16="http://schemas.microsoft.com/office/drawing/2014/main" id="{2FCCE319-228B-47ED-856C-96F9FB3D3BEF}"/>
              </a:ext>
            </a:extLst>
          </p:cNvPr>
          <p:cNvSpPr>
            <a:spLocks noGrp="1"/>
          </p:cNvSpPr>
          <p:nvPr>
            <p:ph type="dt" sz="half" idx="10"/>
          </p:nvPr>
        </p:nvSpPr>
        <p:spPr/>
        <p:txBody>
          <a:bodyPr/>
          <a:lstStyle/>
          <a:p>
            <a:r>
              <a:rPr lang="en-US"/>
              <a:t>9/6/2018</a:t>
            </a:r>
            <a:endParaRPr lang="en-US" dirty="0"/>
          </a:p>
        </p:txBody>
      </p:sp>
    </p:spTree>
    <p:extLst>
      <p:ext uri="{BB962C8B-B14F-4D97-AF65-F5344CB8AC3E}">
        <p14:creationId xmlns:p14="http://schemas.microsoft.com/office/powerpoint/2010/main" val="4240161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3992" y="-166250"/>
            <a:ext cx="7609114" cy="1325563"/>
          </a:xfrm>
        </p:spPr>
        <p:txBody>
          <a:bodyPr>
            <a:normAutofit/>
          </a:bodyPr>
          <a:lstStyle/>
          <a:p>
            <a:r>
              <a:rPr lang="en-US" sz="3200" dirty="0"/>
              <a:t>Caloosahatchee Estuary Basin</a:t>
            </a:r>
          </a:p>
        </p:txBody>
      </p:sp>
      <p:sp>
        <p:nvSpPr>
          <p:cNvPr id="7" name="Content Placeholder 3"/>
          <p:cNvSpPr>
            <a:spLocks noGrp="1"/>
          </p:cNvSpPr>
          <p:nvPr>
            <p:ph idx="1"/>
          </p:nvPr>
        </p:nvSpPr>
        <p:spPr>
          <a:xfrm>
            <a:off x="110802" y="1159313"/>
            <a:ext cx="5882374" cy="3422847"/>
          </a:xfrm>
        </p:spPr>
        <p:txBody>
          <a:bodyPr anchor="ctr">
            <a:normAutofit/>
          </a:bodyPr>
          <a:lstStyle/>
          <a:p>
            <a:r>
              <a:rPr lang="en-US" sz="2400" dirty="0">
                <a:latin typeface="Book Antiqua" panose="02040602050305030304" pitchFamily="18" charset="0"/>
              </a:rPr>
              <a:t>Impaired for DO and nutrients</a:t>
            </a:r>
          </a:p>
          <a:p>
            <a:pPr lvl="1"/>
            <a:r>
              <a:rPr lang="en-US" sz="2000" dirty="0">
                <a:latin typeface="Book Antiqua" panose="02040602050305030304" pitchFamily="18" charset="0"/>
              </a:rPr>
              <a:t>Freshwater input from S-79, tributaries and canal systems </a:t>
            </a:r>
          </a:p>
          <a:p>
            <a:r>
              <a:rPr lang="en-US" sz="2400" dirty="0">
                <a:latin typeface="Book Antiqua" panose="02040602050305030304" pitchFamily="18" charset="0"/>
              </a:rPr>
              <a:t>TMDL adopted in 2009</a:t>
            </a:r>
          </a:p>
          <a:p>
            <a:pPr lvl="1"/>
            <a:r>
              <a:rPr lang="en-US" sz="2000" dirty="0">
                <a:latin typeface="Book Antiqua" panose="02040602050305030304" pitchFamily="18" charset="0"/>
              </a:rPr>
              <a:t>Requires 23% reduction in TN</a:t>
            </a:r>
          </a:p>
          <a:p>
            <a:r>
              <a:rPr lang="en-US" sz="2400" dirty="0">
                <a:latin typeface="Book Antiqua" panose="02040602050305030304" pitchFamily="18" charset="0"/>
              </a:rPr>
              <a:t>BMAP adopted in 2012</a:t>
            </a:r>
          </a:p>
          <a:p>
            <a:pPr lvl="1"/>
            <a:r>
              <a:rPr lang="en-US" sz="2000" dirty="0">
                <a:latin typeface="Book Antiqua" panose="02040602050305030304" pitchFamily="18" charset="0"/>
              </a:rPr>
              <a:t>Total required reductions: 388,718 lbs/yr</a:t>
            </a:r>
          </a:p>
          <a:p>
            <a:endParaRPr lang="en-US" sz="24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77BC0C64-94FA-44B3-9573-88BE3BEAC041}" type="slidenum">
              <a:rPr lang="en-US" smtClean="0"/>
              <a:t>8</a:t>
            </a:fld>
            <a:endParaRPr lang="en-US"/>
          </a:p>
        </p:txBody>
      </p:sp>
      <p:pic>
        <p:nvPicPr>
          <p:cNvPr id="9" name="Picture 8">
            <a:extLst>
              <a:ext uri="{FF2B5EF4-FFF2-40B4-BE49-F238E27FC236}">
                <a16:creationId xmlns:a16="http://schemas.microsoft.com/office/drawing/2014/main" id="{254D5C75-0337-4673-A5AE-D4E5E90E2E57}"/>
              </a:ext>
            </a:extLst>
          </p:cNvPr>
          <p:cNvPicPr>
            <a:picLocks/>
          </p:cNvPicPr>
          <p:nvPr/>
        </p:nvPicPr>
        <p:blipFill>
          <a:blip r:embed="rId3"/>
          <a:stretch>
            <a:fillRect/>
          </a:stretch>
        </p:blipFill>
        <p:spPr>
          <a:xfrm>
            <a:off x="5993176" y="1129746"/>
            <a:ext cx="6137864" cy="5394960"/>
          </a:xfrm>
          <a:prstGeom prst="rect">
            <a:avLst/>
          </a:prstGeom>
          <a:ln>
            <a:noFill/>
          </a:ln>
        </p:spPr>
      </p:pic>
      <p:pic>
        <p:nvPicPr>
          <p:cNvPr id="3" name="Picture 2">
            <a:extLst>
              <a:ext uri="{FF2B5EF4-FFF2-40B4-BE49-F238E27FC236}">
                <a16:creationId xmlns:a16="http://schemas.microsoft.com/office/drawing/2014/main" id="{F926418A-F0C3-41F3-B695-CF73BE066B27}"/>
              </a:ext>
            </a:extLst>
          </p:cNvPr>
          <p:cNvPicPr>
            <a:picLocks noChangeAspect="1"/>
          </p:cNvPicPr>
          <p:nvPr/>
        </p:nvPicPr>
        <p:blipFill>
          <a:blip r:embed="rId4"/>
          <a:stretch>
            <a:fillRect/>
          </a:stretch>
        </p:blipFill>
        <p:spPr>
          <a:xfrm>
            <a:off x="1329191" y="3972265"/>
            <a:ext cx="2989393" cy="2412042"/>
          </a:xfrm>
          <a:prstGeom prst="rect">
            <a:avLst/>
          </a:prstGeom>
        </p:spPr>
      </p:pic>
      <p:sp>
        <p:nvSpPr>
          <p:cNvPr id="6" name="Date Placeholder 5">
            <a:extLst>
              <a:ext uri="{FF2B5EF4-FFF2-40B4-BE49-F238E27FC236}">
                <a16:creationId xmlns:a16="http://schemas.microsoft.com/office/drawing/2014/main" id="{AC68DAA4-8D1A-4CF4-9DA6-ACAA95089876}"/>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5" name="TextBox 4">
            <a:extLst>
              <a:ext uri="{FF2B5EF4-FFF2-40B4-BE49-F238E27FC236}">
                <a16:creationId xmlns:a16="http://schemas.microsoft.com/office/drawing/2014/main" id="{2B67E4ED-3E60-4F77-985A-1A8F7180BD5A}"/>
              </a:ext>
            </a:extLst>
          </p:cNvPr>
          <p:cNvSpPr txBox="1"/>
          <p:nvPr/>
        </p:nvSpPr>
        <p:spPr>
          <a:xfrm>
            <a:off x="1865740" y="6319655"/>
            <a:ext cx="2785348" cy="246221"/>
          </a:xfrm>
          <a:prstGeom prst="rect">
            <a:avLst/>
          </a:prstGeom>
          <a:noFill/>
        </p:spPr>
        <p:txBody>
          <a:bodyPr wrap="square" rtlCol="0">
            <a:spAutoFit/>
          </a:bodyPr>
          <a:lstStyle/>
          <a:p>
            <a:r>
              <a:rPr lang="en-US" sz="1000" dirty="0">
                <a:solidFill>
                  <a:schemeClr val="bg2">
                    <a:lumMod val="50000"/>
                  </a:schemeClr>
                </a:solidFill>
              </a:rPr>
              <a:t>*Loads are modeled long-term loads</a:t>
            </a:r>
          </a:p>
        </p:txBody>
      </p:sp>
      <p:sp>
        <p:nvSpPr>
          <p:cNvPr id="10" name="TextBox 9">
            <a:extLst>
              <a:ext uri="{FF2B5EF4-FFF2-40B4-BE49-F238E27FC236}">
                <a16:creationId xmlns:a16="http://schemas.microsoft.com/office/drawing/2014/main" id="{F450EFFA-4F28-4731-ACC7-5F753077B546}"/>
              </a:ext>
            </a:extLst>
          </p:cNvPr>
          <p:cNvSpPr txBox="1"/>
          <p:nvPr/>
        </p:nvSpPr>
        <p:spPr>
          <a:xfrm>
            <a:off x="3161646" y="4077321"/>
            <a:ext cx="218863" cy="246221"/>
          </a:xfrm>
          <a:prstGeom prst="rect">
            <a:avLst/>
          </a:prstGeom>
          <a:noFill/>
        </p:spPr>
        <p:txBody>
          <a:bodyPr wrap="square" rtlCol="0">
            <a:spAutoFit/>
          </a:bodyPr>
          <a:lstStyle/>
          <a:p>
            <a:r>
              <a:rPr lang="en-US" sz="1000" dirty="0">
                <a:solidFill>
                  <a:schemeClr val="bg2">
                    <a:lumMod val="50000"/>
                  </a:schemeClr>
                </a:solidFill>
              </a:rPr>
              <a:t>*</a:t>
            </a:r>
          </a:p>
        </p:txBody>
      </p:sp>
    </p:spTree>
    <p:extLst>
      <p:ext uri="{BB962C8B-B14F-4D97-AF65-F5344CB8AC3E}">
        <p14:creationId xmlns:p14="http://schemas.microsoft.com/office/powerpoint/2010/main" val="3923161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38245" y="0"/>
            <a:ext cx="7609114" cy="1005840"/>
          </a:xfrm>
        </p:spPr>
        <p:txBody>
          <a:bodyPr>
            <a:normAutofit/>
          </a:bodyPr>
          <a:lstStyle/>
          <a:p>
            <a:r>
              <a:rPr lang="en-US" sz="3200" dirty="0"/>
              <a:t>St. Lucie River &amp; Estuary Basin </a:t>
            </a:r>
          </a:p>
        </p:txBody>
      </p:sp>
      <p:pic>
        <p:nvPicPr>
          <p:cNvPr id="6" name="Picture Placeholder 1"/>
          <p:cNvPicPr>
            <a:picLocks noChangeAspect="1"/>
          </p:cNvPicPr>
          <p:nvPr/>
        </p:nvPicPr>
        <p:blipFill rotWithShape="1">
          <a:blip r:embed="rId2"/>
          <a:srcRect l="909" r="101"/>
          <a:stretch/>
        </p:blipFill>
        <p:spPr>
          <a:xfrm>
            <a:off x="146888" y="1066993"/>
            <a:ext cx="4263992" cy="5486400"/>
          </a:xfrm>
          <a:prstGeom prst="rect">
            <a:avLst/>
          </a:prstGeom>
        </p:spPr>
      </p:pic>
      <p:sp>
        <p:nvSpPr>
          <p:cNvPr id="8" name="Slide Number Placeholder 7"/>
          <p:cNvSpPr>
            <a:spLocks noGrp="1"/>
          </p:cNvSpPr>
          <p:nvPr>
            <p:ph type="sldNum" sz="quarter" idx="12"/>
          </p:nvPr>
        </p:nvSpPr>
        <p:spPr/>
        <p:txBody>
          <a:bodyPr/>
          <a:lstStyle/>
          <a:p>
            <a:fld id="{77BC0C64-94FA-44B3-9573-88BE3BEAC041}" type="slidenum">
              <a:rPr lang="en-US" smtClean="0"/>
              <a:t>9</a:t>
            </a:fld>
            <a:endParaRPr lang="en-US"/>
          </a:p>
        </p:txBody>
      </p:sp>
      <p:sp>
        <p:nvSpPr>
          <p:cNvPr id="9" name="Content Placeholder 4"/>
          <p:cNvSpPr>
            <a:spLocks noGrp="1"/>
          </p:cNvSpPr>
          <p:nvPr>
            <p:ph idx="1"/>
          </p:nvPr>
        </p:nvSpPr>
        <p:spPr>
          <a:xfrm>
            <a:off x="4558535" y="1164117"/>
            <a:ext cx="7430265" cy="2772883"/>
          </a:xfrm>
        </p:spPr>
        <p:txBody>
          <a:bodyPr>
            <a:normAutofit/>
          </a:bodyPr>
          <a:lstStyle/>
          <a:p>
            <a:pPr marL="342900" indent="-342900">
              <a:lnSpc>
                <a:spcPct val="100000"/>
              </a:lnSpc>
              <a:spcBef>
                <a:spcPct val="20000"/>
              </a:spcBef>
            </a:pPr>
            <a:r>
              <a:rPr lang="en-US" sz="2400" dirty="0">
                <a:latin typeface="Book Antiqua" panose="02040602050305030304" pitchFamily="18" charset="0"/>
              </a:rPr>
              <a:t>Impaired for DO and nutrients</a:t>
            </a:r>
          </a:p>
          <a:p>
            <a:pPr marL="342900" indent="-342900">
              <a:lnSpc>
                <a:spcPct val="100000"/>
              </a:lnSpc>
              <a:spcBef>
                <a:spcPct val="20000"/>
              </a:spcBef>
            </a:pPr>
            <a:r>
              <a:rPr lang="en-US" sz="2400" dirty="0">
                <a:solidFill>
                  <a:prstClr val="black"/>
                </a:solidFill>
                <a:latin typeface="Book Antiqua" panose="02040602050305030304" pitchFamily="18" charset="0"/>
                <a:cs typeface="Arial" pitchFamily="34" charset="0"/>
              </a:rPr>
              <a:t>TMDL adopted in 2009</a:t>
            </a:r>
          </a:p>
          <a:p>
            <a:pPr lvl="1">
              <a:lnSpc>
                <a:spcPct val="100000"/>
              </a:lnSpc>
              <a:spcBef>
                <a:spcPct val="20000"/>
              </a:spcBef>
            </a:pPr>
            <a:r>
              <a:rPr lang="en-US" sz="2000" dirty="0">
                <a:solidFill>
                  <a:prstClr val="black"/>
                </a:solidFill>
                <a:latin typeface="Book Antiqua" panose="02040602050305030304" pitchFamily="18" charset="0"/>
                <a:cs typeface="Arial" pitchFamily="34" charset="0"/>
              </a:rPr>
              <a:t>TP, TN, BOD</a:t>
            </a:r>
          </a:p>
          <a:p>
            <a:pPr lvl="1">
              <a:lnSpc>
                <a:spcPct val="100000"/>
              </a:lnSpc>
              <a:spcBef>
                <a:spcPct val="20000"/>
              </a:spcBef>
            </a:pPr>
            <a:r>
              <a:rPr lang="en-US" sz="2000" dirty="0">
                <a:solidFill>
                  <a:prstClr val="black"/>
                </a:solidFill>
                <a:latin typeface="Book Antiqua" panose="02040602050305030304" pitchFamily="18" charset="0"/>
                <a:cs typeface="Arial" pitchFamily="34" charset="0"/>
              </a:rPr>
              <a:t>Designates SE03 as compliance point for target concentrations</a:t>
            </a:r>
          </a:p>
          <a:p>
            <a:pPr marL="342900" indent="-342900">
              <a:lnSpc>
                <a:spcPct val="100000"/>
              </a:lnSpc>
              <a:spcBef>
                <a:spcPct val="20000"/>
              </a:spcBef>
            </a:pPr>
            <a:r>
              <a:rPr lang="en-US" sz="2400" dirty="0">
                <a:solidFill>
                  <a:prstClr val="black"/>
                </a:solidFill>
                <a:latin typeface="Book Antiqua" panose="02040602050305030304" pitchFamily="18" charset="0"/>
                <a:cs typeface="Arial" pitchFamily="34" charset="0"/>
              </a:rPr>
              <a:t>BMAP adopted in June 2013 </a:t>
            </a:r>
          </a:p>
          <a:p>
            <a:pPr marL="800100" lvl="1" indent="-342900">
              <a:lnSpc>
                <a:spcPct val="100000"/>
              </a:lnSpc>
              <a:spcBef>
                <a:spcPct val="20000"/>
              </a:spcBef>
            </a:pPr>
            <a:r>
              <a:rPr lang="en-US" sz="2000" dirty="0">
                <a:solidFill>
                  <a:prstClr val="black"/>
                </a:solidFill>
                <a:latin typeface="Book Antiqua" panose="02040602050305030304" pitchFamily="18" charset="0"/>
                <a:cs typeface="Arial" pitchFamily="34" charset="0"/>
              </a:rPr>
              <a:t>Focused on achieving TP and TN reductions</a:t>
            </a:r>
          </a:p>
          <a:p>
            <a:pPr marL="0" indent="0">
              <a:lnSpc>
                <a:spcPct val="100000"/>
              </a:lnSpc>
              <a:spcBef>
                <a:spcPct val="20000"/>
              </a:spcBef>
              <a:buNone/>
            </a:pPr>
            <a:endParaRPr lang="en-US" sz="2400" dirty="0">
              <a:solidFill>
                <a:prstClr val="black"/>
              </a:solidFill>
              <a:latin typeface="Book Antiqua" panose="02040602050305030304" pitchFamily="18" charset="0"/>
              <a:cs typeface="Arial" pitchFamily="34" charset="0"/>
            </a:endParaRPr>
          </a:p>
        </p:txBody>
      </p:sp>
      <p:pic>
        <p:nvPicPr>
          <p:cNvPr id="2" name="Picture 1">
            <a:extLst>
              <a:ext uri="{FF2B5EF4-FFF2-40B4-BE49-F238E27FC236}">
                <a16:creationId xmlns:a16="http://schemas.microsoft.com/office/drawing/2014/main" id="{93FD3171-D783-4117-BE6A-60AFDFBF7592}"/>
              </a:ext>
            </a:extLst>
          </p:cNvPr>
          <p:cNvPicPr>
            <a:picLocks noChangeAspect="1"/>
          </p:cNvPicPr>
          <p:nvPr/>
        </p:nvPicPr>
        <p:blipFill>
          <a:blip r:embed="rId3"/>
          <a:stretch>
            <a:fillRect/>
          </a:stretch>
        </p:blipFill>
        <p:spPr>
          <a:xfrm>
            <a:off x="6135201" y="3872348"/>
            <a:ext cx="3846999" cy="2583901"/>
          </a:xfrm>
          <a:prstGeom prst="rect">
            <a:avLst/>
          </a:prstGeom>
        </p:spPr>
      </p:pic>
      <p:sp>
        <p:nvSpPr>
          <p:cNvPr id="5" name="Date Placeholder 4">
            <a:extLst>
              <a:ext uri="{FF2B5EF4-FFF2-40B4-BE49-F238E27FC236}">
                <a16:creationId xmlns:a16="http://schemas.microsoft.com/office/drawing/2014/main" id="{EF7E903E-3554-4D37-B34F-AF894CE97390}"/>
              </a:ext>
            </a:extLst>
          </p:cNvPr>
          <p:cNvSpPr>
            <a:spLocks noGrp="1"/>
          </p:cNvSpPr>
          <p:nvPr>
            <p:ph type="dt" sz="half" idx="10"/>
          </p:nvPr>
        </p:nvSpPr>
        <p:spPr/>
        <p:txBody>
          <a:bodyPr/>
          <a:lstStyle/>
          <a:p>
            <a:r>
              <a:rPr lang="en-US">
                <a:solidFill>
                  <a:prstClr val="white"/>
                </a:solidFill>
              </a:rPr>
              <a:t>9/6/2018</a:t>
            </a:r>
            <a:endParaRPr lang="en-US" dirty="0">
              <a:solidFill>
                <a:prstClr val="white"/>
              </a:solidFill>
            </a:endParaRPr>
          </a:p>
        </p:txBody>
      </p:sp>
      <p:sp>
        <p:nvSpPr>
          <p:cNvPr id="10" name="TextBox 9">
            <a:extLst>
              <a:ext uri="{FF2B5EF4-FFF2-40B4-BE49-F238E27FC236}">
                <a16:creationId xmlns:a16="http://schemas.microsoft.com/office/drawing/2014/main" id="{84BBEE40-5A4F-4CA5-9EB1-F1330DBA5494}"/>
              </a:ext>
            </a:extLst>
          </p:cNvPr>
          <p:cNvSpPr txBox="1"/>
          <p:nvPr/>
        </p:nvSpPr>
        <p:spPr>
          <a:xfrm>
            <a:off x="7019636" y="6372028"/>
            <a:ext cx="2785348" cy="246221"/>
          </a:xfrm>
          <a:prstGeom prst="rect">
            <a:avLst/>
          </a:prstGeom>
          <a:noFill/>
        </p:spPr>
        <p:txBody>
          <a:bodyPr wrap="square" rtlCol="0">
            <a:spAutoFit/>
          </a:bodyPr>
          <a:lstStyle/>
          <a:p>
            <a:r>
              <a:rPr lang="en-US" sz="1000" dirty="0">
                <a:solidFill>
                  <a:schemeClr val="bg2">
                    <a:lumMod val="50000"/>
                  </a:schemeClr>
                </a:solidFill>
              </a:rPr>
              <a:t>*Loads are modeled long-term loads</a:t>
            </a:r>
          </a:p>
        </p:txBody>
      </p:sp>
      <p:sp>
        <p:nvSpPr>
          <p:cNvPr id="11" name="TextBox 10">
            <a:extLst>
              <a:ext uri="{FF2B5EF4-FFF2-40B4-BE49-F238E27FC236}">
                <a16:creationId xmlns:a16="http://schemas.microsoft.com/office/drawing/2014/main" id="{2071D730-5BC2-4DC1-BED4-292AD090F965}"/>
              </a:ext>
            </a:extLst>
          </p:cNvPr>
          <p:cNvSpPr txBox="1"/>
          <p:nvPr/>
        </p:nvSpPr>
        <p:spPr>
          <a:xfrm>
            <a:off x="8740407" y="3852608"/>
            <a:ext cx="218863" cy="246221"/>
          </a:xfrm>
          <a:prstGeom prst="rect">
            <a:avLst/>
          </a:prstGeom>
          <a:noFill/>
        </p:spPr>
        <p:txBody>
          <a:bodyPr wrap="square" rtlCol="0">
            <a:spAutoFit/>
          </a:bodyPr>
          <a:lstStyle/>
          <a:p>
            <a:r>
              <a:rPr lang="en-US" sz="1000" dirty="0">
                <a:solidFill>
                  <a:schemeClr val="bg2">
                    <a:lumMod val="50000"/>
                  </a:schemeClr>
                </a:solidFill>
              </a:rPr>
              <a:t>*</a:t>
            </a:r>
          </a:p>
        </p:txBody>
      </p:sp>
    </p:spTree>
    <p:extLst>
      <p:ext uri="{BB962C8B-B14F-4D97-AF65-F5344CB8AC3E}">
        <p14:creationId xmlns:p14="http://schemas.microsoft.com/office/powerpoint/2010/main" val="502335397"/>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5260</TotalTime>
  <Words>1665</Words>
  <Application>Microsoft Office PowerPoint</Application>
  <PresentationFormat>Widescreen</PresentationFormat>
  <Paragraphs>305</Paragraphs>
  <Slides>16</Slides>
  <Notes>11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Book Antiqua</vt:lpstr>
      <vt:lpstr>Calibri</vt:lpstr>
      <vt:lpstr>Calibri Light</vt:lpstr>
      <vt:lpstr>Times New Roman</vt:lpstr>
      <vt:lpstr>1_Office Theme</vt:lpstr>
      <vt:lpstr>Custom Design</vt:lpstr>
      <vt:lpstr>1_Custom Design</vt:lpstr>
      <vt:lpstr>PowerPoint Presentation</vt:lpstr>
      <vt:lpstr>Evolution of the Northern Everglades and Estuaries Protection Program (NEEPP)</vt:lpstr>
      <vt:lpstr>Kissimmee-Okeechobee-Everglades Ecosystem</vt:lpstr>
      <vt:lpstr>Water Quality Assessment and Implementation Framework</vt:lpstr>
      <vt:lpstr> Basin Management Action Plans (BMAPs) </vt:lpstr>
      <vt:lpstr>Tracking BMAP Progress</vt:lpstr>
      <vt:lpstr>Coordinating Agencies Roles</vt:lpstr>
      <vt:lpstr>Caloosahatchee Estuary Basin</vt:lpstr>
      <vt:lpstr>St. Lucie River &amp; Estuary Basin </vt:lpstr>
      <vt:lpstr>Lake Okeechobee TMDL</vt:lpstr>
      <vt:lpstr>Lake Okeechobee BMAP</vt:lpstr>
      <vt:lpstr>Key Lake Okeechobee Initiatives</vt:lpstr>
      <vt:lpstr>PowerPoint Presentation</vt:lpstr>
      <vt:lpstr>PowerPoint Presentation</vt:lpstr>
      <vt:lpstr>NEEPP 5-Year Reviews</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Geof Mansfield</dc:creator>
  <cp:lastModifiedBy>Bartlett, Drew</cp:lastModifiedBy>
  <cp:revision>196</cp:revision>
  <cp:lastPrinted>2017-07-12T13:47:48Z</cp:lastPrinted>
  <dcterms:created xsi:type="dcterms:W3CDTF">2016-06-14T13:35:52Z</dcterms:created>
  <dcterms:modified xsi:type="dcterms:W3CDTF">2018-09-05T00:22:19Z</dcterms:modified>
</cp:coreProperties>
</file>