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3"/>
  </p:notesMasterIdLst>
  <p:handoutMasterIdLst>
    <p:handoutMasterId r:id="rId64"/>
  </p:handoutMasterIdLst>
  <p:sldIdLst>
    <p:sldId id="262" r:id="rId3"/>
    <p:sldId id="499" r:id="rId4"/>
    <p:sldId id="409" r:id="rId5"/>
    <p:sldId id="496" r:id="rId6"/>
    <p:sldId id="473" r:id="rId7"/>
    <p:sldId id="497" r:id="rId8"/>
    <p:sldId id="498" r:id="rId9"/>
    <p:sldId id="411" r:id="rId10"/>
    <p:sldId id="500" r:id="rId11"/>
    <p:sldId id="426" r:id="rId12"/>
    <p:sldId id="439" r:id="rId13"/>
    <p:sldId id="504" r:id="rId14"/>
    <p:sldId id="505" r:id="rId15"/>
    <p:sldId id="506" r:id="rId16"/>
    <p:sldId id="507" r:id="rId17"/>
    <p:sldId id="508" r:id="rId18"/>
    <p:sldId id="509" r:id="rId19"/>
    <p:sldId id="510" r:id="rId20"/>
    <p:sldId id="511" r:id="rId21"/>
    <p:sldId id="512" r:id="rId22"/>
    <p:sldId id="513" r:id="rId23"/>
    <p:sldId id="532" r:id="rId24"/>
    <p:sldId id="514" r:id="rId25"/>
    <p:sldId id="515" r:id="rId26"/>
    <p:sldId id="516" r:id="rId27"/>
    <p:sldId id="517" r:id="rId28"/>
    <p:sldId id="518" r:id="rId29"/>
    <p:sldId id="519" r:id="rId30"/>
    <p:sldId id="520" r:id="rId31"/>
    <p:sldId id="521" r:id="rId32"/>
    <p:sldId id="522" r:id="rId33"/>
    <p:sldId id="523" r:id="rId34"/>
    <p:sldId id="524" r:id="rId35"/>
    <p:sldId id="525" r:id="rId36"/>
    <p:sldId id="526" r:id="rId37"/>
    <p:sldId id="527" r:id="rId38"/>
    <p:sldId id="528" r:id="rId39"/>
    <p:sldId id="529" r:id="rId40"/>
    <p:sldId id="530" r:id="rId41"/>
    <p:sldId id="479" r:id="rId42"/>
    <p:sldId id="483" r:id="rId43"/>
    <p:sldId id="494" r:id="rId44"/>
    <p:sldId id="480" r:id="rId45"/>
    <p:sldId id="490" r:id="rId46"/>
    <p:sldId id="491" r:id="rId47"/>
    <p:sldId id="492" r:id="rId48"/>
    <p:sldId id="493" r:id="rId49"/>
    <p:sldId id="481" r:id="rId50"/>
    <p:sldId id="495" r:id="rId51"/>
    <p:sldId id="482" r:id="rId52"/>
    <p:sldId id="501" r:id="rId53"/>
    <p:sldId id="502" r:id="rId54"/>
    <p:sldId id="503" r:id="rId55"/>
    <p:sldId id="468" r:id="rId56"/>
    <p:sldId id="429" r:id="rId57"/>
    <p:sldId id="471" r:id="rId58"/>
    <p:sldId id="531" r:id="rId59"/>
    <p:sldId id="440" r:id="rId60"/>
    <p:sldId id="484" r:id="rId61"/>
    <p:sldId id="469" r:id="rId62"/>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7"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96" autoAdjust="0"/>
    <p:restoredTop sz="95427" autoAdjust="0"/>
  </p:normalViewPr>
  <p:slideViewPr>
    <p:cSldViewPr snapToGrid="0">
      <p:cViewPr varScale="1">
        <p:scale>
          <a:sx n="100" d="100"/>
          <a:sy n="100" d="100"/>
        </p:scale>
        <p:origin x="1758" y="84"/>
      </p:cViewPr>
      <p:guideLst>
        <p:guide orient="horz" pos="2160"/>
        <p:guide pos="2880"/>
      </p:guideLst>
    </p:cSldViewPr>
  </p:slideViewPr>
  <p:notesTextViewPr>
    <p:cViewPr>
      <p:scale>
        <a:sx n="3" d="2"/>
        <a:sy n="3" d="2"/>
      </p:scale>
      <p:origin x="0" y="0"/>
    </p:cViewPr>
  </p:notesTextViewPr>
  <p:sorterViewPr>
    <p:cViewPr varScale="1">
      <p:scale>
        <a:sx n="1" d="1"/>
        <a:sy n="1" d="1"/>
      </p:scale>
      <p:origin x="0" y="-543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5/16/2018</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5/16/2018</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7875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95250"/>
            <a:ext cx="6645275" cy="4983163"/>
          </a:xfrm>
        </p:spPr>
      </p:sp>
      <p:sp>
        <p:nvSpPr>
          <p:cNvPr id="3" name="Notes Placeholder 2"/>
          <p:cNvSpPr>
            <a:spLocks noGrp="1"/>
          </p:cNvSpPr>
          <p:nvPr>
            <p:ph type="body" idx="1"/>
          </p:nvPr>
        </p:nvSpPr>
        <p:spPr>
          <a:xfrm>
            <a:off x="0" y="5078255"/>
            <a:ext cx="9296400" cy="1260813"/>
          </a:xfrm>
        </p:spPr>
        <p:txBody>
          <a:bodyPr/>
          <a:lstStyle/>
          <a:p>
            <a:r>
              <a:rPr lang="en-US" dirty="0"/>
              <a:t>Our</a:t>
            </a:r>
            <a:r>
              <a:rPr lang="en-US" baseline="0" dirty="0"/>
              <a:t> multiple step approach begins with estimating the nitrogen input to the land surface from various sources within the </a:t>
            </a:r>
            <a:r>
              <a:rPr lang="en-US" baseline="0" dirty="0" err="1"/>
              <a:t>springshed</a:t>
            </a:r>
            <a:r>
              <a:rPr lang="en-US" baseline="0" dirty="0"/>
              <a:t> boundary. Next, we estimate the environment’s ability to uptake and utilize this nitrogen which is called attenuation. Then, we evaluate the degree of recharge throughout the BMAP boundary. This will naturally vary with the geological conditions and influences the quantity of water reaching the aquifer. We apply a weighted recharge factor to account for this recharge variation. The final step to this process is reaching out to stakeholder groups and seeking their expertise to help us understand the different nitrogen sources and management practices.</a:t>
            </a:r>
            <a:endParaRPr lang="en-US" dirty="0"/>
          </a:p>
          <a:p>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18</a:t>
            </a:fld>
            <a:endParaRPr lang="en-US"/>
          </a:p>
        </p:txBody>
      </p:sp>
    </p:spTree>
    <p:extLst>
      <p:ext uri="{BB962C8B-B14F-4D97-AF65-F5344CB8AC3E}">
        <p14:creationId xmlns:p14="http://schemas.microsoft.com/office/powerpoint/2010/main" val="627504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111125"/>
            <a:ext cx="7242175" cy="5432425"/>
          </a:xfrm>
        </p:spPr>
      </p:sp>
      <p:sp>
        <p:nvSpPr>
          <p:cNvPr id="3" name="Notes Placeholder 2"/>
          <p:cNvSpPr>
            <a:spLocks noGrp="1"/>
          </p:cNvSpPr>
          <p:nvPr>
            <p:ph type="body" idx="1"/>
          </p:nvPr>
        </p:nvSpPr>
        <p:spPr>
          <a:xfrm>
            <a:off x="0" y="5543839"/>
            <a:ext cx="9296400" cy="795229"/>
          </a:xfrm>
        </p:spPr>
        <p:txBody>
          <a:bodyPr>
            <a:normAutofit fontScale="85000" lnSpcReduction="10000"/>
          </a:bodyPr>
          <a:lstStyle/>
          <a:p>
            <a:r>
              <a:rPr lang="en-US" dirty="0"/>
              <a:t>This cartoon describes the NSILT process. The nitrogen</a:t>
            </a:r>
            <a:r>
              <a:rPr lang="en-US" baseline="0" dirty="0"/>
              <a:t> source categories are listed at the top; each with its own input into the environment obtained from current land use and other sources of info. The processes listed in the brown bar describe the attenuation or how different processes uptake, remove or impede the movement of N in the subsurface.  We use information from published research investigations in Florida wherever available for the studied BMAP area. If local info is not available we will use published reports from other areas with similar hydrogeologic characteristics.  For our estimates of N loading to groundwater, we are interested in the bar labeled “Leaching of Non-attenuated N”. This is the nitrogen which is not utilized by the environment and has the potential to reach ground water.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632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 is the BMAP area and </a:t>
            </a:r>
            <a:r>
              <a:rPr lang="en-US" baseline="0" dirty="0"/>
              <a:t>associated recharge rates to the Upper </a:t>
            </a:r>
            <a:r>
              <a:rPr lang="en-US" baseline="0" dirty="0" err="1"/>
              <a:t>Floridan</a:t>
            </a:r>
            <a:r>
              <a:rPr lang="en-US" baseline="0" dirty="0"/>
              <a:t> Aquifer. As you can see, the majority of the area has high recharge with over 10 inches of water every year infiltrating to the ground water.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Arial" pitchFamily="34" charset="0"/>
              </a:rPr>
              <a:t>Recharge layer from FNAI/ Advanced Geospatial Inc. (based on FAVA layer developed by FGS) and USGS 2002 Recharge layer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969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This chart illustrates the various land uses within the </a:t>
            </a:r>
            <a:r>
              <a:rPr lang="en-US" baseline="0" dirty="0" err="1"/>
              <a:t>springshed</a:t>
            </a:r>
            <a:r>
              <a:rPr lang="en-US" baseline="0" dirty="0"/>
              <a:t>. The majority of nitrogen sources will enter the environment within an urban or agricultural landscape, which make up approximately 40% of the lands in each </a:t>
            </a:r>
            <a:r>
              <a:rPr lang="en-US" baseline="0" dirty="0" err="1"/>
              <a:t>springshed</a:t>
            </a:r>
            <a:endParaRPr lang="en-US" dirty="0"/>
          </a:p>
        </p:txBody>
      </p:sp>
      <p:sp>
        <p:nvSpPr>
          <p:cNvPr id="4" name="Slide Number Placeholder 3"/>
          <p:cNvSpPr>
            <a:spLocks noGrp="1"/>
          </p:cNvSpPr>
          <p:nvPr>
            <p:ph type="sldNum" sz="quarter" idx="10"/>
          </p:nvPr>
        </p:nvSpPr>
        <p:spPr/>
        <p:txBody>
          <a:bodyPr/>
          <a:lstStyle/>
          <a:p>
            <a:fld id="{7758946A-3337-44D3-AC57-3BA30649B40D}" type="slidenum">
              <a:rPr lang="en-US" smtClean="0"/>
              <a:t>21</a:t>
            </a:fld>
            <a:endParaRPr lang="en-US"/>
          </a:p>
        </p:txBody>
      </p:sp>
    </p:spTree>
    <p:extLst>
      <p:ext uri="{BB962C8B-B14F-4D97-AF65-F5344CB8AC3E}">
        <p14:creationId xmlns:p14="http://schemas.microsoft.com/office/powerpoint/2010/main" val="2193259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22</a:t>
            </a:fld>
            <a:endParaRPr lang="en-US"/>
          </a:p>
        </p:txBody>
      </p:sp>
    </p:spTree>
    <p:extLst>
      <p:ext uri="{BB962C8B-B14F-4D97-AF65-F5344CB8AC3E}">
        <p14:creationId xmlns:p14="http://schemas.microsoft.com/office/powerpoint/2010/main" val="2063213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23</a:t>
            </a:fld>
            <a:endParaRPr lang="en-US"/>
          </a:p>
        </p:txBody>
      </p:sp>
    </p:spTree>
    <p:extLst>
      <p:ext uri="{BB962C8B-B14F-4D97-AF65-F5344CB8AC3E}">
        <p14:creationId xmlns:p14="http://schemas.microsoft.com/office/powerpoint/2010/main" val="2755810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80963"/>
            <a:ext cx="7018337" cy="5265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Wastewater treatment facilities are required to report various nutrient and flow data as part of their permits for operating. We use this data to estimate the input from these facilities to the land surface using the total nitrogen in the effluent as well as the actual flow rate from each facility. If nitrate data is available, but not total nitrogen, then the nitrate concentrations are projected to total nitrogen based on a 2009 DEP study.  The estimated input to the land surface is separated based on the type of effluent treatment: rapid infiltration basins (RIBs), absorption fields, </a:t>
            </a:r>
            <a:r>
              <a:rPr lang="en-US" baseline="0" dirty="0" err="1"/>
              <a:t>sprayfield</a:t>
            </a:r>
            <a:r>
              <a:rPr lang="en-US" baseline="0" dirty="0"/>
              <a:t> or reuse.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Lake City wastewater treatment wetland was assessed as its own treatment type in the </a:t>
            </a:r>
            <a:r>
              <a:rPr lang="en-US" baseline="0" dirty="0" err="1"/>
              <a:t>Ichetucknee</a:t>
            </a:r>
            <a:r>
              <a:rPr lang="en-US" baseline="0" dirty="0"/>
              <a:t> </a:t>
            </a:r>
            <a:r>
              <a:rPr lang="en-US" baseline="0" dirty="0" err="1"/>
              <a:t>springshed</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24</a:t>
            </a:fld>
            <a:endParaRPr lang="en-US"/>
          </a:p>
        </p:txBody>
      </p:sp>
    </p:spTree>
    <p:extLst>
      <p:ext uri="{BB962C8B-B14F-4D97-AF65-F5344CB8AC3E}">
        <p14:creationId xmlns:p14="http://schemas.microsoft.com/office/powerpoint/2010/main" val="4131026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79375"/>
            <a:ext cx="7018338" cy="5265738"/>
          </a:xfrm>
        </p:spPr>
      </p:sp>
      <p:sp>
        <p:nvSpPr>
          <p:cNvPr id="3" name="Notes Placeholder 2"/>
          <p:cNvSpPr>
            <a:spLocks noGrp="1"/>
          </p:cNvSpPr>
          <p:nvPr>
            <p:ph type="body" idx="1"/>
          </p:nvPr>
        </p:nvSpPr>
        <p:spPr>
          <a:xfrm>
            <a:off x="0" y="5345639"/>
            <a:ext cx="9296400" cy="993429"/>
          </a:xfrm>
        </p:spPr>
        <p:txBody>
          <a:bodyPr/>
          <a:lstStyle/>
          <a:p>
            <a:r>
              <a:rPr lang="en-US" dirty="0"/>
              <a:t>The number of septic tanks within the contributing area is taken from the DOH’s Inventory. The effective</a:t>
            </a:r>
            <a:r>
              <a:rPr lang="en-US" baseline="0" dirty="0"/>
              <a:t> population in each county is estimated based on the number of people per occupied household (2010 US Census) and the amount of time an average person will spend at home in a given year (US Labor Statistics). </a:t>
            </a:r>
            <a:r>
              <a:rPr lang="en-US" dirty="0"/>
              <a:t>This data allows us to calculate the number of people using septic tanks and apply an annual N factor per person to estimate the input to land surface.</a:t>
            </a:r>
          </a:p>
          <a:p>
            <a:endParaRPr lang="en-US" dirty="0"/>
          </a:p>
        </p:txBody>
      </p:sp>
      <p:sp>
        <p:nvSpPr>
          <p:cNvPr id="4" name="Slide Number Placeholder 3"/>
          <p:cNvSpPr>
            <a:spLocks noGrp="1"/>
          </p:cNvSpPr>
          <p:nvPr>
            <p:ph type="sldNum" sz="quarter" idx="10"/>
          </p:nvPr>
        </p:nvSpPr>
        <p:spPr/>
        <p:txBody>
          <a:bodyPr/>
          <a:lstStyle/>
          <a:p>
            <a:fld id="{6108A651-2E55-4530-A893-8AC8FCED064A}" type="slidenum">
              <a:rPr lang="en-US" smtClean="0"/>
              <a:pPr/>
              <a:t>25</a:t>
            </a:fld>
            <a:endParaRPr lang="en-US"/>
          </a:p>
        </p:txBody>
      </p:sp>
    </p:spTree>
    <p:extLst>
      <p:ext uri="{BB962C8B-B14F-4D97-AF65-F5344CB8AC3E}">
        <p14:creationId xmlns:p14="http://schemas.microsoft.com/office/powerpoint/2010/main" val="3763437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Full county livestock populations are taken from the 2012 Census of Agriculture. We apply relative land use percentages to the full county populations to estimate the livestock populations within the </a:t>
            </a:r>
            <a:r>
              <a:rPr lang="en-US" dirty="0" err="1"/>
              <a:t>springshed</a:t>
            </a:r>
            <a:r>
              <a:rPr lang="en-US" dirty="0"/>
              <a:t>. Once the </a:t>
            </a:r>
            <a:r>
              <a:rPr lang="en-US" dirty="0" err="1"/>
              <a:t>springshed</a:t>
            </a:r>
            <a:r>
              <a:rPr lang="en-US" dirty="0"/>
              <a:t> livestock populations are estimated, a daily waste factor is assigned to each animal type to estimate nitrogen inputs. </a:t>
            </a:r>
          </a:p>
          <a:p>
            <a:endParaRPr lang="en-US" dirty="0"/>
          </a:p>
          <a:p>
            <a:r>
              <a:rPr lang="en-US" dirty="0"/>
              <a:t>Dairy and beef operations were assessed separately because they make up a significant portion of the livestock operations in the area.</a:t>
            </a:r>
          </a:p>
          <a:p>
            <a:endParaRPr lang="en-US" dirty="0"/>
          </a:p>
          <a:p>
            <a:r>
              <a:rPr lang="en-US" dirty="0"/>
              <a:t>*Beef cattle land use is determined using refined categories. </a:t>
            </a:r>
          </a:p>
        </p:txBody>
      </p:sp>
      <p:sp>
        <p:nvSpPr>
          <p:cNvPr id="4" name="Slide Number Placeholder 3"/>
          <p:cNvSpPr>
            <a:spLocks noGrp="1"/>
          </p:cNvSpPr>
          <p:nvPr>
            <p:ph type="sldNum" sz="quarter" idx="10"/>
          </p:nvPr>
        </p:nvSpPr>
        <p:spPr/>
        <p:txBody>
          <a:bodyPr/>
          <a:lstStyle/>
          <a:p>
            <a:fld id="{880E7C2B-499E-4E07-A89B-49174795A03D}" type="slidenum">
              <a:rPr lang="en-US" smtClean="0"/>
              <a:t>26</a:t>
            </a:fld>
            <a:endParaRPr lang="en-US"/>
          </a:p>
        </p:txBody>
      </p:sp>
    </p:spTree>
    <p:extLst>
      <p:ext uri="{BB962C8B-B14F-4D97-AF65-F5344CB8AC3E}">
        <p14:creationId xmlns:p14="http://schemas.microsoft.com/office/powerpoint/2010/main" val="1385131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3200" y="14288"/>
            <a:ext cx="6350000" cy="4762500"/>
          </a:xfrm>
        </p:spPr>
      </p:sp>
      <p:sp>
        <p:nvSpPr>
          <p:cNvPr id="3" name="Notes Placeholder 2"/>
          <p:cNvSpPr>
            <a:spLocks noGrp="1"/>
          </p:cNvSpPr>
          <p:nvPr>
            <p:ph type="body" idx="1"/>
          </p:nvPr>
        </p:nvSpPr>
        <p:spPr>
          <a:xfrm>
            <a:off x="0" y="4847209"/>
            <a:ext cx="9296400" cy="1811456"/>
          </a:xfrm>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calculate the land use percentages, we look at the land use for the entire county.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a:t>
            </a:r>
            <a:r>
              <a:rPr lang="en-US" baseline="0" dirty="0"/>
              <a:t> land use data for Columbia County is used as an example. The same calculations were made for the other counties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total livestock land use acreage is a calculated for the entire county.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same calculation</a:t>
            </a:r>
            <a:r>
              <a:rPr lang="en-US" baseline="0" dirty="0"/>
              <a:t> is made for just the </a:t>
            </a:r>
            <a:r>
              <a:rPr lang="en-US" baseline="0" dirty="0" err="1"/>
              <a:t>Ichetucknee</a:t>
            </a:r>
            <a:r>
              <a:rPr lang="en-US" baseline="0" dirty="0"/>
              <a:t> </a:t>
            </a:r>
            <a:r>
              <a:rPr lang="en-US" baseline="0" dirty="0" err="1"/>
              <a:t>sprinsgshed</a:t>
            </a:r>
            <a:r>
              <a:rPr lang="en-US" baseline="0" dirty="0"/>
              <a:t> which indicates that 53% of all the livestock lands in Columbia County are also in the </a:t>
            </a:r>
            <a:r>
              <a:rPr lang="en-US" baseline="0" dirty="0" err="1"/>
              <a:t>Springshed</a:t>
            </a:r>
            <a:r>
              <a:rPr lang="en-US" baseline="0" dirty="0"/>
              <a:t>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40% of the Columbia </a:t>
            </a:r>
            <a:r>
              <a:rPr lang="en-US" baseline="0" dirty="0"/>
              <a:t>County livestock lands are within the High recharge areas of the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12% of the Columbia </a:t>
            </a:r>
            <a:r>
              <a:rPr lang="en-US" baseline="0" dirty="0"/>
              <a:t>County livestock lands are within the Medium recharge areas of the boundary, and 2% in the low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27</a:t>
            </a:fld>
            <a:endParaRPr lang="en-US"/>
          </a:p>
        </p:txBody>
      </p:sp>
    </p:spTree>
    <p:extLst>
      <p:ext uri="{BB962C8B-B14F-4D97-AF65-F5344CB8AC3E}">
        <p14:creationId xmlns:p14="http://schemas.microsoft.com/office/powerpoint/2010/main" val="4001780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13249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calculate the land use percentages, we look at the land use for the entire county. We extract the acreages of the land use categories which are likely to contain livestock animals. The total livestock land use acreage is a calculated for the entire county. The same calculation is made for just the BMAP boundary. </a:t>
            </a:r>
          </a:p>
          <a:p>
            <a:endParaRPr lang="en-US" dirty="0"/>
          </a:p>
          <a:p>
            <a:r>
              <a:rPr lang="en-US" dirty="0"/>
              <a:t>To calculate the total beef cattle and calf populations for the BMAP boundary, we take the total cattle number from the 2016 survey and subtract out the known dairy cattle. This gives us the total beef cattle. From there, we subtract out the beef COW population (given to us in the 2016 survey), in order to identify the remaining, assorted beef cattle. We subtract the calf number (35% of the total beef cattle population) from this remaining cattle category, to end up with the “other” beef cattle population; this includes bulls, steers, and heifers.</a:t>
            </a:r>
          </a:p>
          <a:p>
            <a:endParaRPr lang="en-US" dirty="0"/>
          </a:p>
          <a:p>
            <a:r>
              <a:rPr lang="en-US" dirty="0"/>
              <a:t>The land use percentage is applied to all 3 categories of beef cattle in order to estimate the populations within the BMAP boundary.</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28</a:t>
            </a:fld>
            <a:endParaRPr lang="en-US"/>
          </a:p>
        </p:txBody>
      </p:sp>
    </p:spTree>
    <p:extLst>
      <p:ext uri="{BB962C8B-B14F-4D97-AF65-F5344CB8AC3E}">
        <p14:creationId xmlns:p14="http://schemas.microsoft.com/office/powerpoint/2010/main" val="1814072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generalized methodology, seen in the flowchart,</a:t>
            </a:r>
            <a:r>
              <a:rPr lang="en-US" sz="1200" kern="1200" baseline="0" dirty="0">
                <a:solidFill>
                  <a:schemeClr val="tx1"/>
                </a:solidFill>
                <a:effectLst/>
                <a:latin typeface="+mn-lt"/>
                <a:ea typeface="+mn-ea"/>
                <a:cs typeface="+mn-cs"/>
              </a:rPr>
              <a:t> for non-permitted dairies</a:t>
            </a:r>
            <a:r>
              <a:rPr lang="en-US" sz="1200" kern="1200" dirty="0">
                <a:solidFill>
                  <a:schemeClr val="tx1"/>
                </a:solidFill>
                <a:effectLst/>
                <a:latin typeface="+mn-lt"/>
                <a:ea typeface="+mn-ea"/>
                <a:cs typeface="+mn-cs"/>
              </a:rPr>
              <a:t>, assumes that all small dairies direct the waste water to a waste storage pond. From there, the liquid waste is applied to a </a:t>
            </a:r>
            <a:r>
              <a:rPr lang="en-US" sz="1200" kern="1200" dirty="0" err="1">
                <a:solidFill>
                  <a:schemeClr val="tx1"/>
                </a:solidFill>
                <a:effectLst/>
                <a:latin typeface="+mn-lt"/>
                <a:ea typeface="+mn-ea"/>
                <a:cs typeface="+mn-cs"/>
              </a:rPr>
              <a:t>sprayfield</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29</a:t>
            </a:fld>
            <a:endParaRPr lang="en-US"/>
          </a:p>
        </p:txBody>
      </p:sp>
    </p:spTree>
    <p:extLst>
      <p:ext uri="{BB962C8B-B14F-4D97-AF65-F5344CB8AC3E}">
        <p14:creationId xmlns:p14="http://schemas.microsoft.com/office/powerpoint/2010/main" val="1942089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irrigated acres we utilized</a:t>
            </a:r>
            <a:r>
              <a:rPr lang="en-US" baseline="0" dirty="0"/>
              <a:t> FDACS </a:t>
            </a:r>
            <a:r>
              <a:rPr lang="en-US" dirty="0"/>
              <a:t>Statewide Agricultural Irrigation Demand Irrigated Lands Geodatabase which is</a:t>
            </a:r>
            <a:r>
              <a:rPr lang="en-US" baseline="0" dirty="0"/>
              <a:t> a s</a:t>
            </a:r>
            <a:r>
              <a:rPr lang="en-US" dirty="0"/>
              <a:t>tatewide parcel-level GIS coverage that provides the estimated 2015 irrigated agricultural acreage by crop type - FSAID geodatabase includes crop irrigation and other agricultural water demand projections over the next 25 years, in five-year increments</a:t>
            </a:r>
          </a:p>
          <a:p>
            <a:endParaRPr lang="en-US" dirty="0"/>
          </a:p>
          <a:p>
            <a:r>
              <a:rPr lang="en-US" dirty="0"/>
              <a:t>Water Management District Land Use</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30</a:t>
            </a:fld>
            <a:endParaRPr lang="en-US"/>
          </a:p>
        </p:txBody>
      </p:sp>
    </p:spTree>
    <p:extLst>
      <p:ext uri="{BB962C8B-B14F-4D97-AF65-F5344CB8AC3E}">
        <p14:creationId xmlns:p14="http://schemas.microsoft.com/office/powerpoint/2010/main" val="2670934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01600"/>
            <a:ext cx="6959600" cy="5219700"/>
          </a:xfrm>
        </p:spPr>
      </p:sp>
      <p:sp>
        <p:nvSpPr>
          <p:cNvPr id="3" name="Notes Placeholder 2"/>
          <p:cNvSpPr>
            <a:spLocks noGrp="1"/>
          </p:cNvSpPr>
          <p:nvPr>
            <p:ph type="body" idx="1"/>
          </p:nvPr>
        </p:nvSpPr>
        <p:spPr>
          <a:xfrm>
            <a:off x="0" y="5321703"/>
            <a:ext cx="9296400" cy="13369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Urban fertilizers includes fertilizer application for residential purposes, businesses, parks, etc. Golf course and sporting facility</a:t>
            </a:r>
            <a:r>
              <a:rPr lang="en-US" baseline="0" dirty="0"/>
              <a:t> fertilizer</a:t>
            </a:r>
            <a:r>
              <a:rPr lang="en-US" dirty="0"/>
              <a:t> use is estimated separately. Land areas were estimated based on property appraiser data. The amount of impervious and therefore not fertilized land area was calculated using county zoning laws, when available. The probability of fertilization was also taken into account based</a:t>
            </a:r>
            <a:r>
              <a:rPr lang="en-US" baseline="0" dirty="0"/>
              <a:t> on property value which has been identified as an indicator of fertilizer use by socioeconomic studies. </a:t>
            </a:r>
            <a:r>
              <a:rPr lang="en-US" dirty="0"/>
              <a:t>The remaining pervious surfaces are assumed to be fertilized at various rates which are derived from multiple SWFWMD studies.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this analysis, it was assumed that the owners of properties with greater than one acre of pervious land area would regularly apply fertilizer to no more than one acre.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52063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39688"/>
            <a:ext cx="6464300" cy="4849812"/>
          </a:xfrm>
        </p:spPr>
      </p:sp>
      <p:sp>
        <p:nvSpPr>
          <p:cNvPr id="3" name="Notes Placeholder 2"/>
          <p:cNvSpPr>
            <a:spLocks noGrp="1"/>
          </p:cNvSpPr>
          <p:nvPr>
            <p:ph type="body" idx="1"/>
          </p:nvPr>
        </p:nvSpPr>
        <p:spPr>
          <a:xfrm>
            <a:off x="0" y="4889143"/>
            <a:ext cx="9296400" cy="1769521"/>
          </a:xfrm>
        </p:spPr>
        <p:txBody>
          <a:bodyPr/>
          <a:lstStyle/>
          <a:p>
            <a:r>
              <a:rPr lang="en-US" dirty="0"/>
              <a:t>Sports turfgrass includes</a:t>
            </a:r>
            <a:r>
              <a:rPr lang="en-US" baseline="0" dirty="0"/>
              <a:t> sporting facilities like baseball and football fields as well as golf courses. The acreage associated with sporting facilities was estimated based on an evaluation of PA </a:t>
            </a:r>
            <a:r>
              <a:rPr lang="en-US" baseline="0" dirty="0" err="1"/>
              <a:t>landuses</a:t>
            </a:r>
            <a:r>
              <a:rPr lang="en-US" baseline="0" dirty="0"/>
              <a:t> likely to contain these fields including schools, parks and recreational areas. The nitrogen application rate was estimated using the data for lawn service company fertilization practices (Urban Turfgrass Fertilizers slide).</a:t>
            </a:r>
          </a:p>
          <a:p>
            <a:endParaRPr lang="en-US" baseline="0" dirty="0"/>
          </a:p>
          <a:p>
            <a:r>
              <a:rPr lang="en-US" baseline="0" dirty="0"/>
              <a:t>Golf courses were estimated based on the acreage assessed by the PA offices. The fertilizer application rate is based on voluntary surveys completed by some of the golf course superintendents in the contributing area. For those golf courses which did not complete a survey, an average application rate of 3.24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was estimated; an average application rate. In total, the average application rate for the contributing area is 4.5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32</a:t>
            </a:fld>
            <a:endParaRPr lang="en-US"/>
          </a:p>
        </p:txBody>
      </p:sp>
    </p:spTree>
    <p:extLst>
      <p:ext uri="{BB962C8B-B14F-4D97-AF65-F5344CB8AC3E}">
        <p14:creationId xmlns:p14="http://schemas.microsoft.com/office/powerpoint/2010/main" val="275525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WWTFs and Sports </a:t>
            </a:r>
            <a:r>
              <a:rPr lang="en-US" dirty="0" err="1"/>
              <a:t>Turfgrass</a:t>
            </a:r>
            <a:r>
              <a:rPr lang="en-US" dirty="0"/>
              <a:t> were not contributors of Nitrogen in this </a:t>
            </a:r>
            <a:r>
              <a:rPr lang="en-US" dirty="0" err="1"/>
              <a:t>Springshed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BA0D75-F3BC-4B7F-8E70-7542679B06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980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93663"/>
            <a:ext cx="7016750" cy="5262562"/>
          </a:xfrm>
        </p:spPr>
      </p:sp>
      <p:sp>
        <p:nvSpPr>
          <p:cNvPr id="3" name="Notes Placeholder 2"/>
          <p:cNvSpPr>
            <a:spLocks noGrp="1"/>
          </p:cNvSpPr>
          <p:nvPr>
            <p:ph type="body" idx="1"/>
          </p:nvPr>
        </p:nvSpPr>
        <p:spPr>
          <a:xfrm>
            <a:off x="0" y="5356401"/>
            <a:ext cx="9296400" cy="1302263"/>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After all the nitrogen</a:t>
            </a:r>
            <a:r>
              <a:rPr lang="en-US" baseline="0" dirty="0"/>
              <a:t> input to the land surface has been estimated, attenuation factors are applied. This table lists the attenuation factors for each nitrogen source. These factors are the result of an extensive literature and peer review. There is a range for all these factors however, these values represent an average attenuation expected given Florida’s environmental conditions. These factors represent the amount of nitrogen which is taken up by the environment. For example, the 90% attenuation for atmospheric deposition means that 90% of all the nitrogen from atmospheric deposition that falls onto the land surface will be taken up by the environment and will not leach into ground water. This leaves 10% of the atmospheric nitrogen with the potential of leaching to the aquifer. </a:t>
            </a:r>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a:p>
        </p:txBody>
      </p:sp>
    </p:spTree>
    <p:extLst>
      <p:ext uri="{BB962C8B-B14F-4D97-AF65-F5344CB8AC3E}">
        <p14:creationId xmlns:p14="http://schemas.microsoft.com/office/powerpoint/2010/main" val="1637192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final step in estimating N</a:t>
            </a:r>
            <a:r>
              <a:rPr lang="en-US" baseline="0" dirty="0"/>
              <a:t> loads to ground water is to apply the recharge factor based on where each contributing source is located within the coverage areas. In the high recharge area, we estimate that 90% of all the non-attenuated nitrogen will reach the aquifer, 50% in the medium recharge and 10% in the low recharge.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676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36</a:t>
            </a:fld>
            <a:endParaRPr lang="en-US"/>
          </a:p>
        </p:txBody>
      </p:sp>
    </p:spTree>
    <p:extLst>
      <p:ext uri="{BB962C8B-B14F-4D97-AF65-F5344CB8AC3E}">
        <p14:creationId xmlns:p14="http://schemas.microsoft.com/office/powerpoint/2010/main" val="42191146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37</a:t>
            </a:fld>
            <a:endParaRPr lang="en-US"/>
          </a:p>
        </p:txBody>
      </p:sp>
    </p:spTree>
    <p:extLst>
      <p:ext uri="{BB962C8B-B14F-4D97-AF65-F5344CB8AC3E}">
        <p14:creationId xmlns:p14="http://schemas.microsoft.com/office/powerpoint/2010/main" val="3680371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dirty="0"/>
          </a:p>
        </p:txBody>
      </p:sp>
    </p:spTree>
    <p:extLst>
      <p:ext uri="{BB962C8B-B14F-4D97-AF65-F5344CB8AC3E}">
        <p14:creationId xmlns:p14="http://schemas.microsoft.com/office/powerpoint/2010/main" val="17518660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38</a:t>
            </a:fld>
            <a:endParaRPr lang="en-US"/>
          </a:p>
        </p:txBody>
      </p:sp>
    </p:spTree>
    <p:extLst>
      <p:ext uri="{BB962C8B-B14F-4D97-AF65-F5344CB8AC3E}">
        <p14:creationId xmlns:p14="http://schemas.microsoft.com/office/powerpoint/2010/main" val="526897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40</a:t>
            </a:fld>
            <a:endParaRPr lang="en-US" dirty="0"/>
          </a:p>
        </p:txBody>
      </p:sp>
    </p:spTree>
    <p:extLst>
      <p:ext uri="{BB962C8B-B14F-4D97-AF65-F5344CB8AC3E}">
        <p14:creationId xmlns:p14="http://schemas.microsoft.com/office/powerpoint/2010/main" val="2249281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41</a:t>
            </a:fld>
            <a:endParaRPr lang="en-US" dirty="0"/>
          </a:p>
        </p:txBody>
      </p:sp>
    </p:spTree>
    <p:extLst>
      <p:ext uri="{BB962C8B-B14F-4D97-AF65-F5344CB8AC3E}">
        <p14:creationId xmlns:p14="http://schemas.microsoft.com/office/powerpoint/2010/main" val="2549845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51</a:t>
            </a:fld>
            <a:endParaRPr lang="en-US"/>
          </a:p>
        </p:txBody>
      </p:sp>
    </p:spTree>
    <p:extLst>
      <p:ext uri="{BB962C8B-B14F-4D97-AF65-F5344CB8AC3E}">
        <p14:creationId xmlns:p14="http://schemas.microsoft.com/office/powerpoint/2010/main" val="5994824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52</a:t>
            </a:fld>
            <a:endParaRPr lang="en-US"/>
          </a:p>
        </p:txBody>
      </p:sp>
    </p:spTree>
    <p:extLst>
      <p:ext uri="{BB962C8B-B14F-4D97-AF65-F5344CB8AC3E}">
        <p14:creationId xmlns:p14="http://schemas.microsoft.com/office/powerpoint/2010/main" val="17379551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53</a:t>
            </a:fld>
            <a:endParaRPr lang="en-US"/>
          </a:p>
        </p:txBody>
      </p:sp>
    </p:spTree>
    <p:extLst>
      <p:ext uri="{BB962C8B-B14F-4D97-AF65-F5344CB8AC3E}">
        <p14:creationId xmlns:p14="http://schemas.microsoft.com/office/powerpoint/2010/main" val="5621010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1846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2209911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5815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dirty="0"/>
          </a:p>
        </p:txBody>
      </p:sp>
    </p:spTree>
    <p:extLst>
      <p:ext uri="{BB962C8B-B14F-4D97-AF65-F5344CB8AC3E}">
        <p14:creationId xmlns:p14="http://schemas.microsoft.com/office/powerpoint/2010/main" val="261989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286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dirty="0"/>
          </a:p>
        </p:txBody>
      </p:sp>
    </p:spTree>
    <p:extLst>
      <p:ext uri="{BB962C8B-B14F-4D97-AF65-F5344CB8AC3E}">
        <p14:creationId xmlns:p14="http://schemas.microsoft.com/office/powerpoint/2010/main" val="4042838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08A651-2E55-4530-A893-8AC8FCED064A}" type="slidenum">
              <a:rPr kumimoji="0" lang="en-US" sz="18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857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525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16</a:t>
            </a:fld>
            <a:endParaRPr lang="en-US"/>
          </a:p>
        </p:txBody>
      </p:sp>
    </p:spTree>
    <p:extLst>
      <p:ext uri="{BB962C8B-B14F-4D97-AF65-F5344CB8AC3E}">
        <p14:creationId xmlns:p14="http://schemas.microsoft.com/office/powerpoint/2010/main" val="362942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B48CF8-F026-4C93-8ADB-1DAA2C0B0B6C}" type="datetime1">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4483DA-E1F1-4492-BBB8-094CB16E277D}" type="datetime1">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34BF8-99C3-4DBA-824B-BB976EFEF438}" type="datetime1">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841180-82D5-4513-9945-8D63EE8C0AA8}" type="datetime1">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66BD7D-CEDF-4456-89CC-3EAE6DA58213}" type="datetime1">
              <a:rPr lang="en-US" smtClean="0"/>
              <a:t>5/16/2018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5192A3-7781-41BC-AB2F-26CBCBA9E0CD}" type="datetime1">
              <a:rPr lang="en-US" smtClean="0"/>
              <a:t>5/16/2018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D7929-1938-4614-8DF0-4FB1121CACFB}" type="datetime1">
              <a:rPr lang="en-US" smtClean="0"/>
              <a:t>5/16/2018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A55455-0BE8-4B7E-8191-027C4A9C49C6}" type="datetime1">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0CE7F-4610-485F-9497-C42EC2E8286E}" type="datetime1">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394A4-FE0B-4392-9A55-11E8322B2A9A}" type="datetime1">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4C92C3-E18F-46CA-9A01-805C1FD7F6AA}" type="datetime1">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E2EAFEB8-3224-4743-AA29-BEFA3E5A91CE}" type="datetime1">
              <a:rPr lang="en-US" smtClean="0"/>
              <a:t>5/16/2018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1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hyperlink" Target="http://images.google.com/imgres?imgurl=http://www.sweeping.com/Portals/146397/images/stormwater_basics_2.jpg&amp;imgrefurl=http://www.sweeping.com/blog/bid/190127/Why-There-is-a-Greater-Push-to-Control-Stormwater-Runoff&amp;usg=__c3UPFNEPAM3wK99Y_2Y0l-lINOs=&amp;h=437&amp;w=573&amp;sz=78&amp;hl=en&amp;start=23&amp;zoom=1&amp;tbnid=aAzT3MbEPYZBkM:&amp;tbnh=102&amp;tbnw=134&amp;ei=mLtiUdiUGevU0gHI9IF4&amp;prev=/search?q=stormwater+runoff&amp;start=20&amp;hl=en&amp;safe=strict&amp;sa=N&amp;gbv=2&amp;tbm=isch&amp;itbs=1&amp;sa=X&amp;ved=0CDAQrQMwAjgU" TargetMode="External"/><Relationship Id="rId3" Type="http://schemas.openxmlformats.org/officeDocument/2006/relationships/image" Target="../media/image25.wmf"/><Relationship Id="rId7" Type="http://schemas.openxmlformats.org/officeDocument/2006/relationships/hyperlink" Target="http://images.google.com/imgres?imgurl=http://www.plummersseptictank.com/wp-content/uploads/2013/01/septic-tank-location.jpg&amp;imgrefurl=http://www.plummersseptictank.com/index.php/archives/754&amp;usg=__bZOc2l-n1HmWGg9Xv5dY4AcEXAg=&amp;h=455&amp;w=720&amp;sz=47&amp;hl=en&amp;start=4&amp;zoom=1&amp;tbnid=Q3PNt8NpHtdSeM:&amp;tbnh=88&amp;tbnw=140&amp;ei=4GNDUbGUENSz4APn64GACg&amp;prev=/search?q=septic+tanks&amp;hl=en&amp;safe=strict&amp;gbv=2&amp;tbm=isch&amp;itbs=1&amp;sa=X&amp;ved=0CDAQrQMwAw" TargetMode="External"/><Relationship Id="rId12" Type="http://schemas.openxmlformats.org/officeDocument/2006/relationships/image" Target="../media/image30.jpeg"/><Relationship Id="rId2" Type="http://schemas.openxmlformats.org/officeDocument/2006/relationships/notesSlide" Target="../notesSlides/notesSlide10.xml"/><Relationship Id="rId16" Type="http://schemas.openxmlformats.org/officeDocument/2006/relationships/image" Target="../media/image33.png"/><Relationship Id="rId1" Type="http://schemas.openxmlformats.org/officeDocument/2006/relationships/slideLayout" Target="../slideLayouts/slideLayout19.xml"/><Relationship Id="rId6" Type="http://schemas.openxmlformats.org/officeDocument/2006/relationships/image" Target="../media/image27.jpeg"/><Relationship Id="rId11" Type="http://schemas.openxmlformats.org/officeDocument/2006/relationships/hyperlink" Target="http://images.google.com/imgres?imgurl=http://bestclipartblog.com/clipart-pics/horse-clip-art-7.gif&amp;imgrefurl=http://bestclipartblog.com/21-horse-clip-art.html/horse-clip-art-7&amp;usg=__byG5nEgmHTHvjH4msjvTrcqgd1k=&amp;h=213&amp;w=230&amp;sz=17&amp;hl=en&amp;start=32&amp;zoom=1&amp;tbnid=Xa4Bq36kSzlomM:&amp;tbnh=100&amp;tbnw=108&amp;ei=wGhIUd6wNNGj4AONjIGQAg&amp;prev=/search?q=horses+clipart+images&amp;start=20&amp;hl=en&amp;safe=strict&amp;sa=N&amp;gbv=2&amp;tbm=isch&amp;itbs=1&amp;sa=X&amp;ved=0CEAQrQMwCzgU" TargetMode="External"/><Relationship Id="rId5" Type="http://schemas.openxmlformats.org/officeDocument/2006/relationships/hyperlink" Target="http://images.google.com/imgres?imgurl=http://static.auctionservices.com/images/17230095/20080716_soybeans_33.jpg&amp;imgrefurl=http://www.maringauction.com/auction_detail.php?id=173239&amp;usg=__wKMUMwtWo2f0lScREg7clIh-XVw=&amp;h=450&amp;w=650&amp;sz=359&amp;hl=en&amp;start=189&amp;zoom=1&amp;tbnid=Lk2GNBG6YEPYgM:&amp;tbnh=95&amp;tbnw=137&amp;ei=2WFDUfisO8nE4APwz4HoBA&amp;prev=/search?q=cropland&amp;start=180&amp;hl=en&amp;safe=strict&amp;sa=N&amp;gbv=2&amp;tbm=isch&amp;itbs=1&amp;sa=X&amp;ved=0CDoQrQMwCDi0AQ" TargetMode="External"/><Relationship Id="rId15" Type="http://schemas.openxmlformats.org/officeDocument/2006/relationships/image" Target="../media/image32.png"/><Relationship Id="rId10" Type="http://schemas.openxmlformats.org/officeDocument/2006/relationships/image" Target="../media/image29.jpeg"/><Relationship Id="rId4" Type="http://schemas.openxmlformats.org/officeDocument/2006/relationships/image" Target="../media/image26.jpeg"/><Relationship Id="rId9" Type="http://schemas.openxmlformats.org/officeDocument/2006/relationships/hyperlink" Target="http://images.google.com/imgres?imgurl=http://www.sweetclipart.com/multisite/sweetclipart/files/rainy_weather_with_thunder.png&amp;imgrefurl=http://www.sweetclipart.com/rain-cloud-lightning-bolt-369&amp;usg=__gYelmZJCLeL5b8UDHImjSJepNAM=&amp;h=4894&amp;w=5277&amp;sz=862&amp;hl=en&amp;start=4&amp;zoom=1&amp;tbnid=nMgD1mFKQa2--M:&amp;tbnh=139&amp;tbnw=150&amp;ei=CWFDUZSbFa2j4AO6hIHIDQ&amp;prev=/search?q=cloud+with+rain+clipart&amp;hl=en&amp;safe=strict&amp;gbv=2&amp;tbm=isch&amp;itbs=1&amp;sa=X&amp;ved=0CDAQrQMwAw" TargetMode="External"/><Relationship Id="rId1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3.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 Id="rId9" Type="http://schemas.openxmlformats.org/officeDocument/2006/relationships/image" Target="../media/image55.jp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1.png"/><Relationship Id="rId7"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66.jpg"/><Relationship Id="rId4" Type="http://schemas.openxmlformats.org/officeDocument/2006/relationships/image" Target="../media/image65.jpe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image" Target="../media/image77.png"/><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25" y="2753126"/>
            <a:ext cx="8820150" cy="1275145"/>
          </a:xfrm>
        </p:spPr>
        <p:txBody>
          <a:bodyPr/>
          <a:lstStyle/>
          <a:p>
            <a:r>
              <a:rPr lang="en-US" dirty="0"/>
              <a:t>Santa Fe River</a:t>
            </a:r>
            <a:br>
              <a:rPr lang="en-US" dirty="0"/>
            </a:br>
            <a:r>
              <a:rPr lang="en-US" dirty="0"/>
              <a:t>Basin Management Action Plan (BMAP)</a:t>
            </a:r>
          </a:p>
        </p:txBody>
      </p:sp>
      <p:sp>
        <p:nvSpPr>
          <p:cNvPr id="3" name="Subtitle 2"/>
          <p:cNvSpPr>
            <a:spLocks noGrp="1"/>
          </p:cNvSpPr>
          <p:nvPr>
            <p:ph type="subTitle" idx="1"/>
          </p:nvPr>
        </p:nvSpPr>
        <p:spPr>
          <a:xfrm>
            <a:off x="1143000" y="4231410"/>
            <a:ext cx="6858000" cy="1495836"/>
          </a:xfrm>
        </p:spPr>
        <p:txBody>
          <a:bodyPr>
            <a:normAutofit/>
          </a:bodyPr>
          <a:lstStyle/>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2699327" cy="747132"/>
          </a:xfrm>
        </p:spPr>
        <p:txBody>
          <a:bodyPr>
            <a:normAutofit fontScale="90000"/>
          </a:bodyPr>
          <a:lstStyle/>
          <a:p>
            <a:r>
              <a:rPr lang="en-US" dirty="0"/>
              <a:t>PFA/NSILT</a:t>
            </a:r>
          </a:p>
        </p:txBody>
      </p:sp>
      <p:sp>
        <p:nvSpPr>
          <p:cNvPr id="7" name="TextBox 6">
            <a:extLst>
              <a:ext uri="{FF2B5EF4-FFF2-40B4-BE49-F238E27FC236}">
                <a16:creationId xmlns:a16="http://schemas.microsoft.com/office/drawing/2014/main" id="{43364006-4AA7-4110-9937-91D9D328CE45}"/>
              </a:ext>
            </a:extLst>
          </p:cNvPr>
          <p:cNvSpPr txBox="1"/>
          <p:nvPr/>
        </p:nvSpPr>
        <p:spPr>
          <a:xfrm>
            <a:off x="167268" y="1784195"/>
            <a:ext cx="3795131" cy="4093428"/>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0070C0"/>
                </a:solidFill>
              </a:rPr>
              <a:t>Priority Focus Area (PFA) –</a:t>
            </a:r>
            <a:r>
              <a:rPr lang="en-US" sz="2000" dirty="0">
                <a:solidFill>
                  <a:srgbClr val="0070C0"/>
                </a:solidFill>
              </a:rPr>
              <a:t> </a:t>
            </a:r>
            <a:r>
              <a:rPr lang="en-US" sz="2000" dirty="0"/>
              <a:t>developed for OFS(s) and used to focus restoration efforts</a:t>
            </a:r>
          </a:p>
          <a:p>
            <a:endParaRPr lang="en-US" sz="2000" dirty="0"/>
          </a:p>
          <a:p>
            <a:pPr marL="342900" indent="-342900">
              <a:buFont typeface="Arial" panose="020B0604020202020204" pitchFamily="34" charset="0"/>
              <a:buChar char="•"/>
            </a:pPr>
            <a:r>
              <a:rPr lang="en-US" sz="2000" b="1" dirty="0">
                <a:solidFill>
                  <a:srgbClr val="0070C0"/>
                </a:solidFill>
              </a:rPr>
              <a:t>Nitrogen Source Inventory Loading Tool (NSILT) –</a:t>
            </a:r>
            <a:r>
              <a:rPr lang="en-US" sz="2000" b="1" dirty="0"/>
              <a:t> </a:t>
            </a:r>
            <a:r>
              <a:rPr lang="en-US" sz="2000" dirty="0"/>
              <a:t>developed for OFS springsheds to estimate sources of nitrogen to groundwater </a:t>
            </a:r>
          </a:p>
          <a:p>
            <a:pPr marL="342900" indent="-342900">
              <a:buFont typeface="Arial" panose="020B0604020202020204" pitchFamily="34" charset="0"/>
              <a:buChar char="•"/>
            </a:pPr>
            <a:endParaRPr lang="en-US" sz="2000" dirty="0"/>
          </a:p>
          <a:p>
            <a:pPr marL="338138" lvl="1"/>
            <a:r>
              <a:rPr lang="en-US" sz="2000" dirty="0"/>
              <a:t>Used to determine if &gt;20% load is from OSTDS</a:t>
            </a:r>
          </a:p>
          <a:p>
            <a:endParaRPr lang="en-US" sz="2000" dirty="0"/>
          </a:p>
        </p:txBody>
      </p:sp>
      <p:pic>
        <p:nvPicPr>
          <p:cNvPr id="3" name="Picture 2">
            <a:extLst>
              <a:ext uri="{FF2B5EF4-FFF2-40B4-BE49-F238E27FC236}">
                <a16:creationId xmlns:a16="http://schemas.microsoft.com/office/drawing/2014/main" id="{CE94B1B0-0CB0-4C7D-9004-F81BD84D15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5153" y="0"/>
            <a:ext cx="5034294" cy="6858000"/>
          </a:xfrm>
          <a:prstGeom prst="rect">
            <a:avLst/>
          </a:prstGeom>
        </p:spPr>
      </p:pic>
    </p:spTree>
    <p:extLst>
      <p:ext uri="{BB962C8B-B14F-4D97-AF65-F5344CB8AC3E}">
        <p14:creationId xmlns:p14="http://schemas.microsoft.com/office/powerpoint/2010/main" val="2345140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544" y="-92683"/>
            <a:ext cx="7989456" cy="1256466"/>
          </a:xfrm>
        </p:spPr>
        <p:txBody>
          <a:bodyPr>
            <a:noAutofit/>
          </a:bodyPr>
          <a:lstStyle/>
          <a:p>
            <a:r>
              <a:rPr lang="en-US" sz="3600" dirty="0"/>
              <a:t>Santa Fe River Basin </a:t>
            </a:r>
            <a:br>
              <a:rPr lang="en-US" sz="3600" dirty="0"/>
            </a:br>
            <a:r>
              <a:rPr lang="en-US" sz="3600" dirty="0"/>
              <a:t>PFAs and NSILTs</a:t>
            </a:r>
          </a:p>
        </p:txBody>
      </p:sp>
      <p:sp>
        <p:nvSpPr>
          <p:cNvPr id="12" name="Rectangle 11"/>
          <p:cNvSpPr/>
          <p:nvPr/>
        </p:nvSpPr>
        <p:spPr>
          <a:xfrm>
            <a:off x="-490541" y="1071420"/>
            <a:ext cx="7591953" cy="2369880"/>
          </a:xfrm>
          <a:prstGeom prst="rect">
            <a:avLst/>
          </a:prstGeom>
        </p:spPr>
        <p:txBody>
          <a:bodyPr wrap="square">
            <a:spAutoFit/>
          </a:bodyPr>
          <a:lstStyle/>
          <a:p>
            <a:pPr marL="742950" lvl="1" indent="-285750">
              <a:buFont typeface="Arial" panose="020B0604020202020204" pitchFamily="34" charset="0"/>
              <a:buChar char="•"/>
            </a:pPr>
            <a:r>
              <a:rPr lang="en-US" sz="3200" dirty="0">
                <a:solidFill>
                  <a:srgbClr val="0070C0"/>
                </a:solidFill>
                <a:cs typeface="Arial" panose="020B0604020202020204" pitchFamily="34" charset="0"/>
              </a:rPr>
              <a:t>PFAs and NSILTs completed for the following impaired OFS:</a:t>
            </a:r>
          </a:p>
          <a:p>
            <a:pPr marL="1371600" lvl="2" indent="-457200">
              <a:buFont typeface="Arial" panose="020B0604020202020204" pitchFamily="34" charset="0"/>
              <a:buChar char="•"/>
            </a:pPr>
            <a:r>
              <a:rPr lang="en-US" sz="2800" dirty="0">
                <a:cs typeface="Arial" panose="020B0604020202020204" pitchFamily="34" charset="0"/>
              </a:rPr>
              <a:t>Devil’s Spring System</a:t>
            </a:r>
          </a:p>
          <a:p>
            <a:pPr marL="1371600" lvl="2" indent="-457200">
              <a:buFont typeface="Arial" panose="020B0604020202020204" pitchFamily="34" charset="0"/>
              <a:buChar char="•"/>
            </a:pPr>
            <a:r>
              <a:rPr lang="en-US" sz="2800" dirty="0">
                <a:cs typeface="Arial" panose="020B0604020202020204" pitchFamily="34" charset="0"/>
              </a:rPr>
              <a:t>Hornsby Spring </a:t>
            </a:r>
          </a:p>
          <a:p>
            <a:pPr marL="1371600" lvl="2" indent="-457200">
              <a:buFont typeface="Arial" panose="020B0604020202020204" pitchFamily="34" charset="0"/>
              <a:buChar char="•"/>
            </a:pPr>
            <a:r>
              <a:rPr lang="en-US" sz="2800" dirty="0">
                <a:cs typeface="Arial" panose="020B0604020202020204" pitchFamily="34" charset="0"/>
              </a:rPr>
              <a:t>Ichetucknee Spring</a:t>
            </a:r>
          </a:p>
        </p:txBody>
      </p:sp>
      <p:pic>
        <p:nvPicPr>
          <p:cNvPr id="4" name="Picture 3">
            <a:extLst>
              <a:ext uri="{FF2B5EF4-FFF2-40B4-BE49-F238E27FC236}">
                <a16:creationId xmlns:a16="http://schemas.microsoft.com/office/drawing/2014/main" id="{420AE4A5-3563-41E5-AC28-0E9E90EEE0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9855" y="3295399"/>
            <a:ext cx="4267198" cy="3200398"/>
          </a:xfrm>
          <a:prstGeom prst="rect">
            <a:avLst/>
          </a:prstGeom>
          <a:ln>
            <a:solidFill>
              <a:schemeClr val="tx1"/>
            </a:solidFill>
          </a:ln>
        </p:spPr>
      </p:pic>
    </p:spTree>
    <p:extLst>
      <p:ext uri="{BB962C8B-B14F-4D97-AF65-F5344CB8AC3E}">
        <p14:creationId xmlns:p14="http://schemas.microsoft.com/office/powerpoint/2010/main" val="1245559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044" y="350869"/>
            <a:ext cx="8216429" cy="6162321"/>
          </a:xfrm>
          <a:prstGeom prst="rect">
            <a:avLst/>
          </a:prstGeom>
          <a:effectLst>
            <a:softEdge rad="317500"/>
          </a:effectLst>
        </p:spPr>
      </p:pic>
      <p:pic>
        <p:nvPicPr>
          <p:cNvPr id="6" name="Picture 2"/>
          <p:cNvPicPr>
            <a:picLocks noChangeAspect="1"/>
          </p:cNvPicPr>
          <p:nvPr/>
        </p:nvPicPr>
        <p:blipFill>
          <a:blip r:embed="rId4" cstate="print"/>
          <a:srcRect t="11111" b="70000"/>
          <a:stretch>
            <a:fillRect/>
          </a:stretch>
        </p:blipFill>
        <p:spPr bwMode="auto">
          <a:xfrm>
            <a:off x="0" y="30527"/>
            <a:ext cx="9144000" cy="1524000"/>
          </a:xfrm>
          <a:prstGeom prst="rect">
            <a:avLst/>
          </a:prstGeom>
          <a:noFill/>
          <a:ln w="9525">
            <a:noFill/>
            <a:miter lim="800000"/>
            <a:headEnd/>
            <a:tailEnd/>
          </a:ln>
        </p:spPr>
      </p:pic>
      <p:sp>
        <p:nvSpPr>
          <p:cNvPr id="3076" name="TextBox 4"/>
          <p:cNvSpPr txBox="1">
            <a:spLocks noChangeArrowheads="1"/>
          </p:cNvSpPr>
          <p:nvPr/>
        </p:nvSpPr>
        <p:spPr bwMode="auto">
          <a:xfrm>
            <a:off x="304800" y="2232312"/>
            <a:ext cx="8686800" cy="1969770"/>
          </a:xfrm>
          <a:prstGeom prst="rect">
            <a:avLst/>
          </a:prstGeom>
          <a:noFill/>
          <a:ln w="9525">
            <a:noFill/>
            <a:miter lim="800000"/>
            <a:headEnd/>
            <a:tailEnd/>
          </a:ln>
          <a:effectLst>
            <a:outerShdw blurRad="50800" dist="50800" dir="5400000" algn="ctr" rotWithShape="0">
              <a:schemeClr val="tx1"/>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Nitrogen Inputs: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Nitrogen Source Inventory and Loading Tool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Outstanding Florida Springs of the </a:t>
            </a:r>
            <a:r>
              <a:rPr kumimoji="0" lang="en-US" sz="2800" b="1" i="0" u="none" strike="noStrike" kern="0" cap="none" spc="0" normalizeH="0" baseline="0" noProof="0" dirty="0" err="1">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SantaFe</a:t>
            </a:r>
            <a:r>
              <a:rPr kumimoji="0" lang="en-US" sz="2800" b="1" i="0" u="none" strike="noStrike" kern="0" cap="none" spc="0" normalizeH="0" baseline="0" noProof="0" dirty="0">
                <a:ln w="12700">
                  <a:solidFill>
                    <a:prstClr val="black"/>
                  </a:solidFill>
                </a:ln>
                <a:solidFill>
                  <a:srgbClr val="70AD47">
                    <a:lumMod val="40000"/>
                    <a:lumOff val="60000"/>
                  </a:srgbClr>
                </a:solidFill>
                <a:effectLst/>
                <a:uLnTx/>
                <a:uFillTx/>
                <a:latin typeface="Arial" panose="020B0604020202020204" pitchFamily="34" charset="0"/>
                <a:ea typeface="+mn-ea"/>
                <a:cs typeface="Arial" panose="020B0604020202020204" pitchFamily="34" charset="0"/>
              </a:rPr>
              <a:t> River Basin</a:t>
            </a:r>
          </a:p>
        </p:txBody>
      </p:sp>
      <p:sp>
        <p:nvSpPr>
          <p:cNvPr id="3075" name="TextBox 3"/>
          <p:cNvSpPr txBox="1">
            <a:spLocks noChangeArrowheads="1"/>
          </p:cNvSpPr>
          <p:nvPr/>
        </p:nvSpPr>
        <p:spPr bwMode="auto">
          <a:xfrm>
            <a:off x="2057400" y="762000"/>
            <a:ext cx="5181600" cy="83099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panose="020F0502020204030204"/>
                <a:ea typeface="+mn-ea"/>
                <a:cs typeface="+mn-cs"/>
              </a:rPr>
              <a:t> Division of Environmental Assessment and Restoration</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800" y="729397"/>
            <a:ext cx="863600" cy="863600"/>
          </a:xfrm>
          <a:prstGeom prst="rect">
            <a:avLst/>
          </a:prstGeom>
        </p:spPr>
      </p:pic>
      <p:sp>
        <p:nvSpPr>
          <p:cNvPr id="8" name="TextBox 5"/>
          <p:cNvSpPr txBox="1">
            <a:spLocks noChangeArrowheads="1"/>
          </p:cNvSpPr>
          <p:nvPr/>
        </p:nvSpPr>
        <p:spPr bwMode="auto">
          <a:xfrm>
            <a:off x="1505761" y="4253583"/>
            <a:ext cx="6414655" cy="1169551"/>
          </a:xfrm>
          <a:prstGeom prst="rect">
            <a:avLst/>
          </a:prstGeom>
          <a:noFill/>
          <a:ln w="9525">
            <a:noFill/>
            <a:miter lim="800000"/>
            <a:headEnd/>
            <a:tailEnd/>
          </a:ln>
          <a:effectLst>
            <a:outerShdw blurRad="50800" dist="50800" dir="5400000" algn="ctr" rotWithShape="0">
              <a:schemeClr val="tx1"/>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br>
            <a:r>
              <a:rPr kumimoji="0" lang="en-US" sz="2000" b="1" i="1" u="none" strike="noStrike" kern="0" cap="none" spc="0" normalizeH="0" baseline="0" noProof="0" dirty="0">
                <a:ln>
                  <a:noFill/>
                </a:ln>
                <a:solidFill>
                  <a:prstClr val="white"/>
                </a:solidFill>
                <a:effectLst/>
                <a:uLnTx/>
                <a:uFillTx/>
                <a:latin typeface="Calibri" panose="020F0502020204030204"/>
                <a:ea typeface="+mn-ea"/>
                <a:cs typeface="+mn-cs"/>
              </a:rPr>
              <a:t>Celeste Lyon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1" u="none" strike="noStrike" kern="0" cap="none" spc="0" normalizeH="0" baseline="0" noProof="0" dirty="0">
              <a:ln>
                <a:noFill/>
              </a:ln>
              <a:solidFill>
                <a:srgbClr val="70AD47">
                  <a:lumMod val="40000"/>
                  <a:lumOff val="6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1" u="none" strike="noStrike" kern="0" cap="none" spc="0" normalizeH="0" baseline="0" noProof="0" dirty="0">
                <a:ln>
                  <a:noFill/>
                </a:ln>
                <a:solidFill>
                  <a:srgbClr val="70AD47">
                    <a:lumMod val="40000"/>
                    <a:lumOff val="60000"/>
                  </a:srgbClr>
                </a:solidFill>
                <a:effectLst/>
                <a:uLnTx/>
                <a:uFillTx/>
                <a:latin typeface="Calibri" panose="020F0502020204030204"/>
                <a:ea typeface="+mn-ea"/>
                <a:cs typeface="+mn-cs"/>
              </a:rPr>
              <a:t>May 15, 2018</a:t>
            </a:r>
          </a:p>
        </p:txBody>
      </p:sp>
    </p:spTree>
    <p:extLst>
      <p:ext uri="{BB962C8B-B14F-4D97-AF65-F5344CB8AC3E}">
        <p14:creationId xmlns:p14="http://schemas.microsoft.com/office/powerpoint/2010/main" val="3862339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25" y="19626"/>
            <a:ext cx="7848600" cy="1143000"/>
          </a:xfrm>
        </p:spPr>
        <p:txBody>
          <a:bodyPr/>
          <a:lstStyle/>
          <a:p>
            <a:r>
              <a:rPr lang="en-US" sz="3200" b="0" dirty="0"/>
              <a:t>Nitrate-Impaired Spring Waters</a:t>
            </a:r>
          </a:p>
        </p:txBody>
      </p:sp>
      <p:sp>
        <p:nvSpPr>
          <p:cNvPr id="3" name="Content Placeholder 2"/>
          <p:cNvSpPr>
            <a:spLocks noGrp="1"/>
          </p:cNvSpPr>
          <p:nvPr>
            <p:ph idx="1"/>
          </p:nvPr>
        </p:nvSpPr>
        <p:spPr>
          <a:xfrm>
            <a:off x="209968" y="1219163"/>
            <a:ext cx="5161528" cy="5317977"/>
          </a:xfrm>
        </p:spPr>
        <p:txBody>
          <a:bodyPr/>
          <a:lstStyle/>
          <a:p>
            <a:r>
              <a:rPr lang="en-US" sz="2600" dirty="0"/>
              <a:t>The water quality in several Outstanding Florida Springs in the Suwannee River Basin is impaired due to elevated nitrate concentrations</a:t>
            </a:r>
            <a:endParaRPr lang="en-US" sz="1800" dirty="0"/>
          </a:p>
          <a:p>
            <a:r>
              <a:rPr lang="en-US" sz="2600" dirty="0"/>
              <a:t>Many sources contribute nitrogen in each </a:t>
            </a:r>
            <a:r>
              <a:rPr lang="en-US" sz="2600" dirty="0" err="1"/>
              <a:t>springshed</a:t>
            </a:r>
            <a:r>
              <a:rPr lang="en-US" sz="2600" dirty="0"/>
              <a:t>:</a:t>
            </a:r>
          </a:p>
          <a:p>
            <a:pPr lvl="1"/>
            <a:r>
              <a:rPr lang="en-US" sz="2200" dirty="0"/>
              <a:t>atmospheric deposition</a:t>
            </a:r>
          </a:p>
          <a:p>
            <a:pPr lvl="1"/>
            <a:r>
              <a:rPr lang="en-US" sz="2200" dirty="0"/>
              <a:t>fertilizers (farm and non-farm) </a:t>
            </a:r>
          </a:p>
          <a:p>
            <a:pPr lvl="1"/>
            <a:r>
              <a:rPr lang="en-US" sz="2200" dirty="0"/>
              <a:t>septic tanks </a:t>
            </a:r>
          </a:p>
          <a:p>
            <a:pPr lvl="1"/>
            <a:r>
              <a:rPr lang="en-US" sz="2200" dirty="0"/>
              <a:t>land application of wastewater</a:t>
            </a:r>
          </a:p>
          <a:p>
            <a:pPr lvl="1"/>
            <a:r>
              <a:rPr lang="en-US" sz="2200" dirty="0"/>
              <a:t>livestock manure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19" name="Picture 5" descr="D:\users\bkatz\TALKS\springs-blockdiag-nologo-72dpi.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00600" y="3546600"/>
            <a:ext cx="4163431" cy="29462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7" name="Picture 6">
            <a:extLst>
              <a:ext uri="{FF2B5EF4-FFF2-40B4-BE49-F238E27FC236}">
                <a16:creationId xmlns:a16="http://schemas.microsoft.com/office/drawing/2014/main" id="{5134EF1C-BBB5-4A9A-A09F-64C802DF7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064" y="1142168"/>
            <a:ext cx="3130526" cy="2347895"/>
          </a:xfrm>
          <a:prstGeom prst="rect">
            <a:avLst/>
          </a:prstGeom>
        </p:spPr>
      </p:pic>
    </p:spTree>
    <p:extLst>
      <p:ext uri="{BB962C8B-B14F-4D97-AF65-F5344CB8AC3E}">
        <p14:creationId xmlns:p14="http://schemas.microsoft.com/office/powerpoint/2010/main" val="467446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lstStyle/>
          <a:p>
            <a:r>
              <a:rPr lang="en-US" sz="2800" b="0" dirty="0"/>
              <a:t>Nitrogen Source Inventory and Loading Tool</a:t>
            </a:r>
          </a:p>
        </p:txBody>
      </p:sp>
      <p:sp>
        <p:nvSpPr>
          <p:cNvPr id="3" name="Content Placeholder 2"/>
          <p:cNvSpPr>
            <a:spLocks noGrp="1"/>
          </p:cNvSpPr>
          <p:nvPr>
            <p:ph idx="1"/>
          </p:nvPr>
        </p:nvSpPr>
        <p:spPr>
          <a:xfrm>
            <a:off x="0" y="1363506"/>
            <a:ext cx="5662194" cy="5443446"/>
          </a:xfrm>
        </p:spPr>
        <p:txBody>
          <a:bodyPr/>
          <a:lstStyle/>
          <a:p>
            <a:pPr>
              <a:spcAft>
                <a:spcPts val="600"/>
              </a:spcAft>
            </a:pPr>
            <a:r>
              <a:rPr lang="en-US" sz="2000" dirty="0"/>
              <a:t>Quantifies nitrogen sources and loading to ground water, and highlights source categories where reductions in N loading could help achieve restoration of impaired waters</a:t>
            </a:r>
          </a:p>
          <a:p>
            <a:pPr>
              <a:spcAft>
                <a:spcPts val="600"/>
              </a:spcAft>
            </a:pPr>
            <a:r>
              <a:rPr lang="en-US" sz="2000" dirty="0"/>
              <a:t>We customize the inventory for each spring basin or BMAP area to account for hydrogeologic and land use differences</a:t>
            </a:r>
          </a:p>
          <a:p>
            <a:pPr>
              <a:spcAft>
                <a:spcPts val="600"/>
              </a:spcAft>
            </a:pPr>
            <a:r>
              <a:rPr lang="en-US" sz="2000" dirty="0"/>
              <a:t>Inventories have been completed for several BMAP areas (Wakulla, Jackson Blue, Silver, Rainbow, Volusia Blue, Springs Coast Springs, Suwannee</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5" name="Picture 4"/>
          <p:cNvPicPr>
            <a:picLocks noChangeAspect="1"/>
          </p:cNvPicPr>
          <p:nvPr/>
        </p:nvPicPr>
        <p:blipFill rotWithShape="1">
          <a:blip r:embed="rId2"/>
          <a:srcRect l="7850" r="2894"/>
          <a:stretch/>
        </p:blipFill>
        <p:spPr>
          <a:xfrm>
            <a:off x="5848866" y="4029963"/>
            <a:ext cx="3142734" cy="231435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8" name="Picture 7">
            <a:extLst>
              <a:ext uri="{FF2B5EF4-FFF2-40B4-BE49-F238E27FC236}">
                <a16:creationId xmlns:a16="http://schemas.microsoft.com/office/drawing/2014/main" id="{38A844F8-ED96-4C44-94D7-CFF0AD9EACC3}"/>
              </a:ext>
            </a:extLst>
          </p:cNvPr>
          <p:cNvPicPr>
            <a:picLocks noChangeAspect="1"/>
          </p:cNvPicPr>
          <p:nvPr/>
        </p:nvPicPr>
        <p:blipFill rotWithShape="1">
          <a:blip r:embed="rId4"/>
          <a:srcRect l="13937" t="1055" r="19243" b="21295"/>
          <a:stretch/>
        </p:blipFill>
        <p:spPr>
          <a:xfrm>
            <a:off x="5263764" y="1467856"/>
            <a:ext cx="2026292" cy="1569796"/>
          </a:xfrm>
          <a:prstGeom prst="rect">
            <a:avLst/>
          </a:prstGeom>
        </p:spPr>
      </p:pic>
      <p:pic>
        <p:nvPicPr>
          <p:cNvPr id="6" name="Picture 5">
            <a:extLst>
              <a:ext uri="{FF2B5EF4-FFF2-40B4-BE49-F238E27FC236}">
                <a16:creationId xmlns:a16="http://schemas.microsoft.com/office/drawing/2014/main" id="{79515BC5-B166-40FC-87C0-FC223DBD840F}"/>
              </a:ext>
            </a:extLst>
          </p:cNvPr>
          <p:cNvPicPr>
            <a:picLocks noChangeAspect="1"/>
          </p:cNvPicPr>
          <p:nvPr/>
        </p:nvPicPr>
        <p:blipFill>
          <a:blip r:embed="rId5"/>
          <a:stretch>
            <a:fillRect/>
          </a:stretch>
        </p:blipFill>
        <p:spPr>
          <a:xfrm>
            <a:off x="7420233" y="1363506"/>
            <a:ext cx="1596697" cy="2363825"/>
          </a:xfrm>
          <a:prstGeom prst="rect">
            <a:avLst/>
          </a:prstGeom>
        </p:spPr>
      </p:pic>
    </p:spTree>
    <p:extLst>
      <p:ext uri="{BB962C8B-B14F-4D97-AF65-F5344CB8AC3E}">
        <p14:creationId xmlns:p14="http://schemas.microsoft.com/office/powerpoint/2010/main" val="1720305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41869" y="208077"/>
            <a:ext cx="4644220" cy="523220"/>
          </a:xfrm>
          <a:prstGeom prst="rect">
            <a:avLst/>
          </a:prstGeom>
          <a:noFill/>
        </p:spPr>
        <p:txBody>
          <a:bodyPr wrap="none" rtlCol="0">
            <a:spAutoFit/>
          </a:bodyPr>
          <a:lstStyle/>
          <a:p>
            <a:pPr defTabSz="914400"/>
            <a:r>
              <a:rPr lang="en-US" sz="2800" dirty="0" err="1">
                <a:solidFill>
                  <a:prstClr val="white"/>
                </a:solidFill>
                <a:latin typeface="Arial" panose="020B0604020202020204" pitchFamily="34" charset="0"/>
                <a:cs typeface="Arial" panose="020B0604020202020204" pitchFamily="34" charset="0"/>
              </a:rPr>
              <a:t>Outstandin</a:t>
            </a:r>
            <a:r>
              <a:rPr lang="en-US" sz="2800" dirty="0">
                <a:solidFill>
                  <a:prstClr val="white"/>
                </a:solidFill>
                <a:latin typeface="Arial" panose="020B0604020202020204" pitchFamily="34" charset="0"/>
                <a:cs typeface="Arial" panose="020B0604020202020204" pitchFamily="34" charset="0"/>
              </a:rPr>
              <a:t>g Florida Springs</a:t>
            </a:r>
          </a:p>
        </p:txBody>
      </p:sp>
      <p:sp>
        <p:nvSpPr>
          <p:cNvPr id="7" name="TextBox 6"/>
          <p:cNvSpPr txBox="1"/>
          <p:nvPr/>
        </p:nvSpPr>
        <p:spPr>
          <a:xfrm>
            <a:off x="0" y="1229788"/>
            <a:ext cx="9127958"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Outstanding</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Florida Springs in this BMAP area were aggregated into three general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springshed</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areas to more efficiently organize information and implement restoration 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Ichetucknee</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Spring Group </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(and associated springs of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Ichetucknee</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River)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Devil’s Complex </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combined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springshed</a:t>
            </a:r>
            <a:endPar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Hornsby-Treehouse </a:t>
            </a:r>
            <a:r>
              <a:rPr kumimoji="0" lang="en-US" sz="2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Springshed</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3"/>
          <a:stretch>
            <a:fillRect/>
          </a:stretch>
        </p:blipFill>
        <p:spPr>
          <a:xfrm>
            <a:off x="132080" y="0"/>
            <a:ext cx="1146147" cy="1146147"/>
          </a:xfrm>
          <a:prstGeom prst="rect">
            <a:avLst/>
          </a:prstGeom>
        </p:spPr>
      </p:pic>
    </p:spTree>
    <p:extLst>
      <p:ext uri="{BB962C8B-B14F-4D97-AF65-F5344CB8AC3E}">
        <p14:creationId xmlns:p14="http://schemas.microsoft.com/office/powerpoint/2010/main" val="934023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70725" y="255883"/>
            <a:ext cx="7543475" cy="523220"/>
          </a:xfrm>
          <a:prstGeom prst="rect">
            <a:avLst/>
          </a:prstGeom>
          <a:noFill/>
        </p:spPr>
        <p:txBody>
          <a:bodyPr wrap="none" rtlCol="0">
            <a:spAutoFit/>
          </a:bodyPr>
          <a:lstStyle/>
          <a:p>
            <a:pPr defTabSz="914400"/>
            <a:r>
              <a:rPr lang="en-US" sz="2800" dirty="0">
                <a:solidFill>
                  <a:prstClr val="white"/>
                </a:solidFill>
                <a:latin typeface="Arial" panose="020B0604020202020204" pitchFamily="34" charset="0"/>
                <a:cs typeface="Arial" panose="020B0604020202020204" pitchFamily="34" charset="0"/>
              </a:rPr>
              <a:t>Inventories Conducted for 3 </a:t>
            </a:r>
            <a:r>
              <a:rPr lang="en-US" sz="2800" dirty="0" err="1">
                <a:solidFill>
                  <a:prstClr val="white"/>
                </a:solidFill>
                <a:latin typeface="Arial" panose="020B0604020202020204" pitchFamily="34" charset="0"/>
                <a:cs typeface="Arial" panose="020B0604020202020204" pitchFamily="34" charset="0"/>
              </a:rPr>
              <a:t>Springshed</a:t>
            </a:r>
            <a:r>
              <a:rPr lang="en-US" sz="2800" dirty="0">
                <a:solidFill>
                  <a:prstClr val="white"/>
                </a:solidFill>
                <a:latin typeface="Arial" panose="020B0604020202020204" pitchFamily="34" charset="0"/>
                <a:cs typeface="Arial" panose="020B0604020202020204" pitchFamily="34" charset="0"/>
              </a:rPr>
              <a:t> Areas</a:t>
            </a:r>
          </a:p>
        </p:txBody>
      </p:sp>
      <p:graphicFrame>
        <p:nvGraphicFramePr>
          <p:cNvPr id="14" name="Table 13"/>
          <p:cNvGraphicFramePr>
            <a:graphicFrameLocks noGrp="1"/>
          </p:cNvGraphicFramePr>
          <p:nvPr>
            <p:extLst/>
          </p:nvPr>
        </p:nvGraphicFramePr>
        <p:xfrm>
          <a:off x="124578" y="1273876"/>
          <a:ext cx="3338808" cy="4668290"/>
        </p:xfrm>
        <a:graphic>
          <a:graphicData uri="http://schemas.openxmlformats.org/drawingml/2006/table">
            <a:tbl>
              <a:tblPr firstRow="1" bandRow="1">
                <a:tableStyleId>{5C22544A-7EE6-4342-B048-85BDC9FD1C3A}</a:tableStyleId>
              </a:tblPr>
              <a:tblGrid>
                <a:gridCol w="1312131">
                  <a:extLst>
                    <a:ext uri="{9D8B030D-6E8A-4147-A177-3AD203B41FA5}">
                      <a16:colId xmlns:a16="http://schemas.microsoft.com/office/drawing/2014/main" val="20000"/>
                    </a:ext>
                  </a:extLst>
                </a:gridCol>
                <a:gridCol w="974157">
                  <a:extLst>
                    <a:ext uri="{9D8B030D-6E8A-4147-A177-3AD203B41FA5}">
                      <a16:colId xmlns:a16="http://schemas.microsoft.com/office/drawing/2014/main" val="20001"/>
                    </a:ext>
                  </a:extLst>
                </a:gridCol>
                <a:gridCol w="1052520">
                  <a:extLst>
                    <a:ext uri="{9D8B030D-6E8A-4147-A177-3AD203B41FA5}">
                      <a16:colId xmlns:a16="http://schemas.microsoft.com/office/drawing/2014/main" val="20002"/>
                    </a:ext>
                  </a:extLst>
                </a:gridCol>
              </a:tblGrid>
              <a:tr h="325582">
                <a:tc>
                  <a:txBody>
                    <a:bodyPr/>
                    <a:lstStyle/>
                    <a:p>
                      <a:pPr algn="ctr" fontAlgn="ctr"/>
                      <a:r>
                        <a:rPr lang="en-US" sz="1400" u="none" strike="noStrike" dirty="0" err="1">
                          <a:effectLst/>
                          <a:latin typeface="Arial Narrow" panose="020B0606020202030204" pitchFamily="34" charset="0"/>
                        </a:rPr>
                        <a:t>Springshed</a:t>
                      </a:r>
                      <a:r>
                        <a:rPr lang="en-US" sz="1400" u="none" strike="noStrike" dirty="0">
                          <a:effectLst/>
                          <a:latin typeface="Arial Narrow" panose="020B0606020202030204" pitchFamily="34" charset="0"/>
                        </a:rPr>
                        <a:t> Area</a:t>
                      </a:r>
                      <a:endParaRPr lang="en-US" sz="14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County</a:t>
                      </a:r>
                      <a:endParaRPr lang="en-US" sz="1400" b="1"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Acres</a:t>
                      </a:r>
                      <a:endParaRPr lang="en-US" sz="1400" b="1"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0"/>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Gilchrist</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78,922</a:t>
                      </a:r>
                    </a:p>
                  </a:txBody>
                  <a:tcPr marL="9525" marR="9525" marT="9525" anchor="ctr"/>
                </a:tc>
                <a:extLst>
                  <a:ext uri="{0D108BD9-81ED-4DB2-BD59-A6C34878D82A}">
                    <a16:rowId xmlns:a16="http://schemas.microsoft.com/office/drawing/2014/main" val="10001"/>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Alachua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72,982</a:t>
                      </a:r>
                    </a:p>
                  </a:txBody>
                  <a:tcPr marL="9525" marR="9525" marT="9525" anchor="b"/>
                </a:tc>
                <a:extLst>
                  <a:ext uri="{0D108BD9-81ED-4DB2-BD59-A6C34878D82A}">
                    <a16:rowId xmlns:a16="http://schemas.microsoft.com/office/drawing/2014/main" val="10002"/>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Union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21,126</a:t>
                      </a:r>
                    </a:p>
                  </a:txBody>
                  <a:tcPr marL="9525" marR="9525" marT="9525" anchor="b"/>
                </a:tc>
                <a:extLst>
                  <a:ext uri="{0D108BD9-81ED-4DB2-BD59-A6C34878D82A}">
                    <a16:rowId xmlns:a16="http://schemas.microsoft.com/office/drawing/2014/main" val="10003"/>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Columbia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43,853</a:t>
                      </a:r>
                    </a:p>
                  </a:txBody>
                  <a:tcPr marL="9525" marR="9525" marT="9525" anchor="b"/>
                </a:tc>
                <a:extLst>
                  <a:ext uri="{0D108BD9-81ED-4DB2-BD59-A6C34878D82A}">
                    <a16:rowId xmlns:a16="http://schemas.microsoft.com/office/drawing/2014/main" val="10004"/>
                  </a:ext>
                </a:extLst>
              </a:tr>
              <a:tr h="434340">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Levy</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11,781</a:t>
                      </a:r>
                    </a:p>
                  </a:txBody>
                  <a:tcPr marL="9525" marR="9525" marT="9525" anchor="b"/>
                </a:tc>
                <a:extLst>
                  <a:ext uri="{0D108BD9-81ED-4DB2-BD59-A6C34878D82A}">
                    <a16:rowId xmlns:a16="http://schemas.microsoft.com/office/drawing/2014/main" val="10005"/>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Baker</a:t>
                      </a: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3,817 </a:t>
                      </a:r>
                    </a:p>
                  </a:txBody>
                  <a:tcPr marL="9525" marR="9525" marT="9525" anchor="b"/>
                </a:tc>
                <a:extLst>
                  <a:ext uri="{0D108BD9-81ED-4DB2-BD59-A6C34878D82A}">
                    <a16:rowId xmlns:a16="http://schemas.microsoft.com/office/drawing/2014/main" val="10006"/>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13,621 </a:t>
                      </a:r>
                    </a:p>
                  </a:txBody>
                  <a:tcPr marL="9525" marR="9525" marT="9525" anchor="b"/>
                </a:tc>
                <a:extLst>
                  <a:ext uri="{0D108BD9-81ED-4DB2-BD59-A6C34878D82A}">
                    <a16:rowId xmlns:a16="http://schemas.microsoft.com/office/drawing/2014/main" val="10007"/>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Union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48 </a:t>
                      </a:r>
                    </a:p>
                  </a:txBody>
                  <a:tcPr marL="9525" marR="9525" marT="9525" anchor="b"/>
                </a:tc>
                <a:extLst>
                  <a:ext uri="{0D108BD9-81ED-4DB2-BD59-A6C34878D82A}">
                    <a16:rowId xmlns:a16="http://schemas.microsoft.com/office/drawing/2014/main" val="10008"/>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Columbia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227,927 </a:t>
                      </a:r>
                    </a:p>
                  </a:txBody>
                  <a:tcPr marL="9525" marR="9525" marT="9525" anchor="b"/>
                </a:tc>
                <a:extLst>
                  <a:ext uri="{0D108BD9-81ED-4DB2-BD59-A6C34878D82A}">
                    <a16:rowId xmlns:a16="http://schemas.microsoft.com/office/drawing/2014/main" val="10009"/>
                  </a:ext>
                </a:extLst>
              </a:tr>
              <a:tr h="434340">
                <a:tc>
                  <a:txBody>
                    <a:bodyPr/>
                    <a:lstStyle/>
                    <a:p>
                      <a:pPr algn="ctr" fontAlgn="ctr"/>
                      <a:r>
                        <a:rPr lang="en-US" sz="1400" u="none" strike="noStrike" dirty="0">
                          <a:effectLst/>
                          <a:latin typeface="Arial Narrow" panose="020B0606020202030204" pitchFamily="34" charset="0"/>
                        </a:rPr>
                        <a:t>Hornsby</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Alachua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77,520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10"/>
                  </a:ext>
                </a:extLst>
              </a:tr>
              <a:tr h="434340">
                <a:tc>
                  <a:txBody>
                    <a:bodyPr/>
                    <a:lstStyle/>
                    <a:p>
                      <a:pPr algn="ctr" fontAlgn="ctr"/>
                      <a:r>
                        <a:rPr lang="en-US" sz="1400" b="0" i="0" u="none" strike="noStrike" dirty="0">
                          <a:solidFill>
                            <a:srgbClr val="000000"/>
                          </a:solidFill>
                          <a:effectLst/>
                          <a:latin typeface="Arial Narrow" panose="020B0606020202030204" pitchFamily="34" charset="0"/>
                        </a:rPr>
                        <a:t>Hornsby</a:t>
                      </a: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Columbia</a:t>
                      </a: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31</a:t>
                      </a:r>
                    </a:p>
                  </a:txBody>
                  <a:tcPr marL="7620" marR="7620" marT="7620" marB="0" anchor="ctr"/>
                </a:tc>
                <a:extLst>
                  <a:ext uri="{0D108BD9-81ED-4DB2-BD59-A6C34878D82A}">
                    <a16:rowId xmlns:a16="http://schemas.microsoft.com/office/drawing/2014/main" val="3105621232"/>
                  </a:ext>
                </a:extLst>
              </a:tr>
            </a:tbl>
          </a:graphicData>
        </a:graphic>
      </p:graphicFrame>
      <p:pic>
        <p:nvPicPr>
          <p:cNvPr id="6" name="Picture 5"/>
          <p:cNvPicPr>
            <a:picLocks noChangeAspect="1"/>
          </p:cNvPicPr>
          <p:nvPr/>
        </p:nvPicPr>
        <p:blipFill>
          <a:blip r:embed="rId3"/>
          <a:stretch>
            <a:fillRect/>
          </a:stretch>
        </p:blipFill>
        <p:spPr>
          <a:xfrm>
            <a:off x="124578" y="2288"/>
            <a:ext cx="1146147" cy="1146147"/>
          </a:xfrm>
          <a:prstGeom prst="rect">
            <a:avLst/>
          </a:prstGeom>
        </p:spPr>
      </p:pic>
      <p:sp>
        <p:nvSpPr>
          <p:cNvPr id="4" name="TextBox 3"/>
          <p:cNvSpPr txBox="1"/>
          <p:nvPr/>
        </p:nvSpPr>
        <p:spPr>
          <a:xfrm>
            <a:off x="0" y="5942166"/>
            <a:ext cx="4121128" cy="369332"/>
          </a:xfrm>
          <a:prstGeom prst="rect">
            <a:avLst/>
          </a:prstGeom>
          <a:noFill/>
        </p:spPr>
        <p:txBody>
          <a:bodyPr wrap="none" rtlCol="0">
            <a:spAutoFit/>
          </a:bodyPr>
          <a:lstStyle/>
          <a:p>
            <a:r>
              <a:rPr lang="en-US" dirty="0"/>
              <a:t>Evaluation included portions of 7 counties</a:t>
            </a:r>
          </a:p>
        </p:txBody>
      </p:sp>
      <p:pic>
        <p:nvPicPr>
          <p:cNvPr id="3" name="Picture 2">
            <a:extLst>
              <a:ext uri="{FF2B5EF4-FFF2-40B4-BE49-F238E27FC236}">
                <a16:creationId xmlns:a16="http://schemas.microsoft.com/office/drawing/2014/main" id="{EB4144CE-EEEA-4589-B115-8284A20146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572001" y="1148435"/>
            <a:ext cx="4011084" cy="5335571"/>
          </a:xfrm>
          <a:prstGeom prst="rect">
            <a:avLst/>
          </a:prstGeom>
        </p:spPr>
      </p:pic>
    </p:spTree>
    <p:extLst>
      <p:ext uri="{BB962C8B-B14F-4D97-AF65-F5344CB8AC3E}">
        <p14:creationId xmlns:p14="http://schemas.microsoft.com/office/powerpoint/2010/main" val="504178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863E-89C7-4408-93AC-E7F20565FF58}"/>
              </a:ext>
            </a:extLst>
          </p:cNvPr>
          <p:cNvSpPr>
            <a:spLocks noGrp="1"/>
          </p:cNvSpPr>
          <p:nvPr>
            <p:ph type="title"/>
          </p:nvPr>
        </p:nvSpPr>
        <p:spPr>
          <a:xfrm>
            <a:off x="2855536" y="252195"/>
            <a:ext cx="3826881" cy="646331"/>
          </a:xfrm>
          <a:noFill/>
        </p:spPr>
        <p:txBody>
          <a:bodyPr wrap="none" rtlCol="0">
            <a:spAutoFit/>
          </a:bodyPr>
          <a:lstStyle/>
          <a:p>
            <a:pPr algn="l" eaLnBrk="1" hangingPunct="1"/>
            <a:r>
              <a:rPr lang="en-US" sz="3600" b="0" dirty="0" err="1">
                <a:solidFill>
                  <a:prstClr val="white"/>
                </a:solidFill>
                <a:ea typeface="+mn-ea"/>
              </a:rPr>
              <a:t>Springshed</a:t>
            </a:r>
            <a:r>
              <a:rPr lang="en-US" sz="3600" b="0" dirty="0">
                <a:solidFill>
                  <a:prstClr val="white"/>
                </a:solidFill>
                <a:ea typeface="+mn-ea"/>
              </a:rPr>
              <a:t> Areas</a:t>
            </a:r>
          </a:p>
        </p:txBody>
      </p:sp>
      <p:sp>
        <p:nvSpPr>
          <p:cNvPr id="5" name="Slide Number Placeholder 4">
            <a:extLst>
              <a:ext uri="{FF2B5EF4-FFF2-40B4-BE49-F238E27FC236}">
                <a16:creationId xmlns:a16="http://schemas.microsoft.com/office/drawing/2014/main" id="{5B9A49F0-FB90-4536-BB31-E9A961026D62}"/>
              </a:ext>
            </a:extLst>
          </p:cNvPr>
          <p:cNvSpPr>
            <a:spLocks noGrp="1"/>
          </p:cNvSpPr>
          <p:nvPr>
            <p:ph type="sldNum" sz="quarter" idx="12"/>
          </p:nvPr>
        </p:nvSpPr>
        <p:spPr/>
        <p:txBody>
          <a:bodyPr/>
          <a:lstStyle/>
          <a:p>
            <a:pPr>
              <a:defRPr/>
            </a:pPr>
            <a:fld id="{EC18F63B-14D8-42D2-8464-DB5BCFAA4F28}" type="slidenum">
              <a:rPr lang="en-US" smtClean="0"/>
              <a:pPr>
                <a:defRPr/>
              </a:pPr>
              <a:t>17</a:t>
            </a:fld>
            <a:endParaRPr lang="en-US"/>
          </a:p>
        </p:txBody>
      </p:sp>
      <p:pic>
        <p:nvPicPr>
          <p:cNvPr id="6" name="Picture 5">
            <a:extLst>
              <a:ext uri="{FF2B5EF4-FFF2-40B4-BE49-F238E27FC236}">
                <a16:creationId xmlns:a16="http://schemas.microsoft.com/office/drawing/2014/main" id="{8F679DD2-8E7E-47B2-8FBB-88211928E4D4}"/>
              </a:ext>
            </a:extLst>
          </p:cNvPr>
          <p:cNvPicPr>
            <a:picLocks noChangeAspect="1"/>
          </p:cNvPicPr>
          <p:nvPr/>
        </p:nvPicPr>
        <p:blipFill>
          <a:blip r:embed="rId2"/>
          <a:stretch>
            <a:fillRect/>
          </a:stretch>
        </p:blipFill>
        <p:spPr>
          <a:xfrm>
            <a:off x="124578" y="2288"/>
            <a:ext cx="1146147" cy="1146147"/>
          </a:xfrm>
          <a:prstGeom prst="rect">
            <a:avLst/>
          </a:prstGeom>
        </p:spPr>
      </p:pic>
      <p:pic>
        <p:nvPicPr>
          <p:cNvPr id="8" name="Picture 7">
            <a:extLst>
              <a:ext uri="{FF2B5EF4-FFF2-40B4-BE49-F238E27FC236}">
                <a16:creationId xmlns:a16="http://schemas.microsoft.com/office/drawing/2014/main" id="{C275324B-1291-475D-A51A-2E587C6383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611225" y="1057143"/>
            <a:ext cx="4166647" cy="5521590"/>
          </a:xfrm>
          <a:prstGeom prst="rect">
            <a:avLst/>
          </a:prstGeom>
        </p:spPr>
      </p:pic>
    </p:spTree>
    <p:extLst>
      <p:ext uri="{BB962C8B-B14F-4D97-AF65-F5344CB8AC3E}">
        <p14:creationId xmlns:p14="http://schemas.microsoft.com/office/powerpoint/2010/main" val="1639005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304800"/>
            <a:ext cx="7399590" cy="584775"/>
          </a:xfrm>
          <a:prstGeom prst="rect">
            <a:avLst/>
          </a:prstGeom>
          <a:noFill/>
        </p:spPr>
        <p:txBody>
          <a:bodyPr wrap="none" rtlCol="0">
            <a:spAutoFit/>
          </a:bodyPr>
          <a:lstStyle/>
          <a:p>
            <a:r>
              <a:rPr lang="en-US" sz="3200" dirty="0">
                <a:solidFill>
                  <a:schemeClr val="bg1"/>
                </a:solidFill>
              </a:rPr>
              <a:t>Estimating Nitrogen Loads to Groundwater </a:t>
            </a:r>
          </a:p>
        </p:txBody>
      </p:sp>
      <p:sp>
        <p:nvSpPr>
          <p:cNvPr id="5" name="TextBox 4"/>
          <p:cNvSpPr txBox="1"/>
          <p:nvPr/>
        </p:nvSpPr>
        <p:spPr>
          <a:xfrm>
            <a:off x="152400" y="1600200"/>
            <a:ext cx="8534400" cy="3877985"/>
          </a:xfrm>
          <a:prstGeom prst="rect">
            <a:avLst/>
          </a:prstGeom>
          <a:noFill/>
        </p:spPr>
        <p:txBody>
          <a:bodyPr wrap="square" rtlCol="0">
            <a:spAutoFit/>
          </a:bodyPr>
          <a:lstStyle/>
          <a:p>
            <a:pPr marL="342900" indent="-342900">
              <a:buAutoNum type="arabicPeriod"/>
            </a:pPr>
            <a:r>
              <a:rPr lang="en-US" sz="2200" b="1" dirty="0"/>
              <a:t>Estimate the </a:t>
            </a:r>
            <a:r>
              <a:rPr lang="en-US" sz="2200" b="1" u="sng" dirty="0"/>
              <a:t>inputs </a:t>
            </a:r>
            <a:r>
              <a:rPr lang="en-US" sz="2200" b="1" dirty="0"/>
              <a:t>of nitrogen to the land surface from the source inventory information </a:t>
            </a:r>
            <a:r>
              <a:rPr lang="en-US" sz="2200" b="1" dirty="0">
                <a:solidFill>
                  <a:srgbClr val="FF0000"/>
                </a:solidFill>
              </a:rPr>
              <a:t>(best available and most current).</a:t>
            </a:r>
          </a:p>
          <a:p>
            <a:pPr marL="342900" indent="-342900">
              <a:buAutoNum type="arabicPeriod"/>
            </a:pPr>
            <a:endParaRPr lang="en-US" sz="1000" b="1" dirty="0"/>
          </a:p>
          <a:p>
            <a:pPr marL="342900" indent="-342900">
              <a:buFontTx/>
              <a:buAutoNum type="arabicPeriod"/>
            </a:pPr>
            <a:r>
              <a:rPr lang="en-US" sz="2200" b="1" dirty="0"/>
              <a:t>Apply attenuation factors based on the various environmental processes that could transform the various forms of nitrogen in the subsurface (such as denitrification, nitrification of ammonia, uptake by plants, mineralization of organic nitrogen).</a:t>
            </a:r>
          </a:p>
          <a:p>
            <a:pPr marL="342900" indent="-342900">
              <a:buFontTx/>
              <a:buAutoNum type="arabicPeriod"/>
            </a:pPr>
            <a:endParaRPr lang="en-US" sz="1000" b="1" dirty="0"/>
          </a:p>
          <a:p>
            <a:pPr marL="342900" indent="-342900">
              <a:buAutoNum type="arabicPeriod"/>
            </a:pPr>
            <a:r>
              <a:rPr lang="en-US" sz="2200" b="1" dirty="0"/>
              <a:t>Apply areal weighting factors that are based on the rate of recharge to groundwater to estimate </a:t>
            </a:r>
            <a:r>
              <a:rPr lang="en-US" sz="2200" b="1" u="sng" dirty="0"/>
              <a:t>nitrogen loads </a:t>
            </a:r>
            <a:r>
              <a:rPr lang="en-US" sz="2200" b="1" dirty="0"/>
              <a:t>to groundwater.</a:t>
            </a:r>
          </a:p>
          <a:p>
            <a:pPr marL="342900" indent="-342900">
              <a:buAutoNum type="arabicPeriod"/>
            </a:pPr>
            <a:endParaRPr lang="en-US" sz="1000" b="1" dirty="0"/>
          </a:p>
          <a:p>
            <a:pPr marL="342900" indent="-342900">
              <a:buAutoNum type="arabicPeriod"/>
            </a:pPr>
            <a:r>
              <a:rPr lang="en-US" sz="2200" b="1" dirty="0">
                <a:solidFill>
                  <a:srgbClr val="7030A0"/>
                </a:solidFill>
              </a:rPr>
              <a:t>Fine-tune estimates after getting feedback from stakeholders. </a:t>
            </a:r>
          </a:p>
          <a:p>
            <a:endParaRPr lang="en-US" dirty="0"/>
          </a:p>
        </p:txBody>
      </p:sp>
      <p:pic>
        <p:nvPicPr>
          <p:cNvPr id="6" name="Picture 7" descr="MCj03324200000[1]"/>
          <p:cNvPicPr>
            <a:picLocks noChangeAspect="1" noChangeArrowheads="1"/>
          </p:cNvPicPr>
          <p:nvPr/>
        </p:nvPicPr>
        <p:blipFill>
          <a:blip r:embed="rId3" cstate="print"/>
          <a:srcRect/>
          <a:stretch>
            <a:fillRect/>
          </a:stretch>
        </p:blipFill>
        <p:spPr bwMode="auto">
          <a:xfrm>
            <a:off x="4601991" y="5620206"/>
            <a:ext cx="926492" cy="716129"/>
          </a:xfrm>
          <a:prstGeom prst="rect">
            <a:avLst/>
          </a:prstGeom>
          <a:noFill/>
          <a:ln w="9525">
            <a:noFill/>
            <a:miter lim="800000"/>
            <a:headEnd/>
            <a:tailEnd/>
          </a:ln>
        </p:spPr>
      </p:pic>
      <p:pic>
        <p:nvPicPr>
          <p:cNvPr id="7" name="Picture 2" descr="sprayfield-irrig"/>
          <p:cNvPicPr>
            <a:picLocks noChangeAspect="1" noChangeArrowheads="1"/>
          </p:cNvPicPr>
          <p:nvPr/>
        </p:nvPicPr>
        <p:blipFill>
          <a:blip r:embed="rId4" cstate="print"/>
          <a:srcRect l="14537" t="17220" r="3827" b="13055"/>
          <a:stretch>
            <a:fillRect/>
          </a:stretch>
        </p:blipFill>
        <p:spPr bwMode="auto">
          <a:xfrm>
            <a:off x="7898976" y="5604719"/>
            <a:ext cx="1091650" cy="762000"/>
          </a:xfrm>
          <a:prstGeom prst="rect">
            <a:avLst/>
          </a:prstGeom>
          <a:noFill/>
          <a:ln w="9525">
            <a:solidFill>
              <a:schemeClr val="tx1"/>
            </a:solidFill>
            <a:miter lim="800000"/>
            <a:headEnd/>
            <a:tailEnd/>
          </a:ln>
        </p:spPr>
      </p:pic>
      <p:pic>
        <p:nvPicPr>
          <p:cNvPr id="8" name="Picture 7" descr="http://t2.gstatic.com/images?q=tbn:ANd9GcQiReqhq4TNdtJBwfBFKfitcVDCxVeW1-IzUtUPySh4tHGO5RdZSK2tYb8">
            <a:hlinkClick r:id="rId5"/>
          </p:cNvPr>
          <p:cNvPicPr>
            <a:picLocks noChangeAspect="1" noChangeArrowheads="1"/>
          </p:cNvPicPr>
          <p:nvPr/>
        </p:nvPicPr>
        <p:blipFill>
          <a:blip r:embed="rId6" cstate="print"/>
          <a:srcRect/>
          <a:stretch>
            <a:fillRect/>
          </a:stretch>
        </p:blipFill>
        <p:spPr bwMode="auto">
          <a:xfrm>
            <a:off x="5670214" y="5608743"/>
            <a:ext cx="882986" cy="773418"/>
          </a:xfrm>
          <a:prstGeom prst="rect">
            <a:avLst/>
          </a:prstGeom>
          <a:noFill/>
          <a:ln w="9525">
            <a:noFill/>
            <a:miter lim="800000"/>
            <a:headEnd/>
            <a:tailEnd/>
          </a:ln>
        </p:spPr>
      </p:pic>
      <p:pic>
        <p:nvPicPr>
          <p:cNvPr id="9" name="Picture 8" descr="http://t1.gstatic.com/images?q=tbn:ANd9GcR069gfLowuWCKmEuHqV01Cz61rcmpc_LHjv8U4NloTCpbvpfh1UdqWsFpI">
            <a:hlinkClick r:id="rId7"/>
          </p:cNvPr>
          <p:cNvPicPr>
            <a:picLocks noChangeAspect="1" noChangeArrowheads="1"/>
          </p:cNvPicPr>
          <p:nvPr/>
        </p:nvPicPr>
        <p:blipFill>
          <a:blip r:embed="rId8" cstate="print"/>
          <a:srcRect/>
          <a:stretch>
            <a:fillRect/>
          </a:stretch>
        </p:blipFill>
        <p:spPr bwMode="auto">
          <a:xfrm>
            <a:off x="2576686" y="5643320"/>
            <a:ext cx="1002579" cy="684798"/>
          </a:xfrm>
          <a:prstGeom prst="rect">
            <a:avLst/>
          </a:prstGeom>
          <a:noFill/>
          <a:ln w="9525">
            <a:solidFill>
              <a:schemeClr val="tx1"/>
            </a:solidFill>
            <a:miter lim="800000"/>
            <a:headEnd/>
            <a:tailEnd/>
          </a:ln>
        </p:spPr>
      </p:pic>
      <p:pic>
        <p:nvPicPr>
          <p:cNvPr id="10" name="Picture 4" descr="http://t3.gstatic.com/images?q=tbn:ANd9GcS6jUZv53L_pO_mEd-rGk1aZUKXd4oHflV6wwOH0Iwp55D0gS2BBZ-fUAFlyg">
            <a:hlinkClick r:id="rId9"/>
          </p:cNvPr>
          <p:cNvPicPr>
            <a:picLocks noChangeAspect="1" noChangeArrowheads="1"/>
          </p:cNvPicPr>
          <p:nvPr/>
        </p:nvPicPr>
        <p:blipFill>
          <a:blip r:embed="rId10" cstate="print"/>
          <a:srcRect/>
          <a:stretch>
            <a:fillRect/>
          </a:stretch>
        </p:blipFill>
        <p:spPr bwMode="auto">
          <a:xfrm>
            <a:off x="243683" y="5606929"/>
            <a:ext cx="902721" cy="759790"/>
          </a:xfrm>
          <a:prstGeom prst="rect">
            <a:avLst/>
          </a:prstGeom>
          <a:noFill/>
          <a:ln w="9525">
            <a:solidFill>
              <a:schemeClr val="tx1"/>
            </a:solidFill>
            <a:miter lim="800000"/>
            <a:headEnd/>
            <a:tailEnd/>
          </a:ln>
        </p:spPr>
      </p:pic>
      <p:pic>
        <p:nvPicPr>
          <p:cNvPr id="11" name="Picture 13" descr="http://t1.gstatic.com/images?q=tbn:ANd9GcTd8U87JG7exMkzddVGffpBTm-LrHlXAXcEezxEQ1SVlPPTToDq0QJM2w">
            <a:hlinkClick r:id="rId11"/>
          </p:cNvPr>
          <p:cNvPicPr>
            <a:picLocks noChangeAspect="1" noChangeArrowheads="1"/>
          </p:cNvPicPr>
          <p:nvPr/>
        </p:nvPicPr>
        <p:blipFill>
          <a:blip r:embed="rId12" cstate="print"/>
          <a:srcRect/>
          <a:stretch>
            <a:fillRect/>
          </a:stretch>
        </p:blipFill>
        <p:spPr bwMode="auto">
          <a:xfrm>
            <a:off x="3689885" y="5620206"/>
            <a:ext cx="817580" cy="757903"/>
          </a:xfrm>
          <a:prstGeom prst="rect">
            <a:avLst/>
          </a:prstGeom>
          <a:noFill/>
          <a:ln w="9525">
            <a:noFill/>
            <a:miter lim="800000"/>
            <a:headEnd/>
            <a:tailEnd/>
          </a:ln>
        </p:spPr>
      </p:pic>
      <p:pic>
        <p:nvPicPr>
          <p:cNvPr id="12" name="Picture 13" descr="http://t3.gstatic.com/images?q=tbn:ANd9GcSD8-ZyYDmW_x7Gk5G7u3v-GdGS6pyHQXqJmnyMapbnGxU2OC5d0PhwQB0">
            <a:hlinkClick r:id="rId13"/>
          </p:cNvPr>
          <p:cNvPicPr>
            <a:picLocks noChangeAspect="1" noChangeArrowheads="1"/>
          </p:cNvPicPr>
          <p:nvPr/>
        </p:nvPicPr>
        <p:blipFill>
          <a:blip r:embed="rId14" cstate="print"/>
          <a:srcRect/>
          <a:stretch>
            <a:fillRect/>
          </a:stretch>
        </p:blipFill>
        <p:spPr bwMode="auto">
          <a:xfrm>
            <a:off x="1296406" y="5612362"/>
            <a:ext cx="1120001" cy="731816"/>
          </a:xfrm>
          <a:prstGeom prst="rect">
            <a:avLst/>
          </a:prstGeom>
          <a:noFill/>
          <a:ln w="9525">
            <a:noFill/>
            <a:miter lim="800000"/>
            <a:headEnd/>
            <a:tailEnd/>
          </a:ln>
        </p:spPr>
      </p:pic>
      <p:sp>
        <p:nvSpPr>
          <p:cNvPr id="1026" name="AutoShape 2"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QQEhUUExQWFBUWFhgaGBgYFxcZHBgXFxccGBcZFxkcHCsgGBolHhgdIjEhJSorLi4wGx8zODMtNygtLisBCgoKDg0OGxAQGywmICQ0LDQ0LCwsLCwsLCwsLDQsLCwsLCwsLCwsLCwsLCwsLCwsLCwsLywsLCwsLCwsLCwsLP/AABEIALcBEwMBIgACEQEDEQH/xAAbAAABBQEBAAAAAAAAAAAAAAADAAECBAUGB//EAD0QAAIBAwIEAwUHAgYCAgMAAAECEQADIRIxBCJBUQVhcRMygZGhBkJSscHR8BQjFWKCkuHxM3IWwkNTov/EABoBAAMBAQEBAAAAAAAAAAAAAAABAgMEBQb/xAApEQACAgEDBAICAgMBAAAAAAAAAQIRIQMSMQQTQVEiYRQycZGBsfCh/9oADAMBAAIRAxEAPwDsNNKKnpp9NdVnNRCKUVOKfTRYUDilFE00oosKBxSiiRSiiwoHFKKJppRRYUD002miaaUUWFA4paaJFNFFhRDTTRRIpRRYUD002mixTRRYA4poosU0UWALTTFaLFNFOwBaabTRoptNFiA6abTRoptNFgB00xWjaajpp2AErTFaMVpoosAJWokUeKiVosAOmmijFabTQAGKVF00qBmvFLTRIpaaysoHFPFT00+miwoHFKKJppaaLCgcUoommlposQOKUUTTS00WAOKaKLpptNFgD002mi6aWmiwBaaWmi6abTRYA9NNpoumminYAtNLTRYpoosAWmm00XTSiiwAxTRRoptNFgCimii6abTRYAtNNFF01HTTsARFNFF00xFFioEVqJWjEVEinYUCimiixTRRYUCilRNNKiwosWvEB94fL9qMnGIcas9iCPlO/wAKxbRBz+p/KgeIK5Qqg1T8IHevE0+umsSyetPpIPjB0Z4u2DBdQf8A2FMOMt//ALE/3CuDscJcZgCSh25tvh9alxXCXbUlgY/EMj5/oa6F1lmD6Wj0Fc5GaeK89s+IMBgsD3BIq1a8aujHtT+f1O9arqV5Rm+nfhncRTxXFWvGbymfaT5HP6Ves/aVxuqsPWM/L9KtdREl6Ejp4pRWLY+01omGVk+v5U/Efaayo5ZY9oj86vuR9kduXo2IpRXJ3/tS7SEUL5nJj8qqDx+/nn+gx9Kl68S1oyZ28U0Vy/CfaVxGsBh16H1EY+lb/A+JW73utmJ0ncVUdWMuCJaco8lmKUVOKUVdkEIpoqcUDjOJSyhdzCqJJosKCRTRXD+Kfbh9INi1qBA5nJEyJ2A2Ow2zWHxn2rvtF0u9sBdgca4H3TGAcd9q5pdXBcZOqPSTfOD1OKUV5tw/2tvawj3IB0kMAd3OFyJPLGTtOa1E+0raSWYiDEhjn0HrPpGYrP8AOiuUy/wZPho7SKaK5y3xrNzJeJHY5M+m8ef/AHU/6+4TDMU/25+X88qf50PTF+DP2jfim01gX+IugjnInuYn0cY+gp14tjIFx9YA5Sd5/nnR+bH0xfhS9o3StNprI/qrw90qx6qYn4EVO14u0wyfDIPwB3q11mn5wS+j1Fxk09NRK0C34nbbE6T2YRHr2q2DPnW8dSMv1Zzy05R/ZAiKYrRYpoq7JoCRTRRYpop2FAtNNRYpUWFHFJ41HvIQZ8xRbXj6k5B+Bqwjld5H+nFEHGj72g+qjP0r5rdH0e5UiB8YtsMk/EflTN9ordsfePkB+8VHi+PsIstatHyCg/oK5ri3S45KgIs4AB+UTVxSYm2dGvE8NxBgQrEb+4ZPzBNQu+D45Ln+4fqv7Vk8Lwiu6wvJI1ZOwGRjbr9K3x4RYOxuL6Mp/MU99cMHGzF/pOJUnl1djIKn9qCt24oBuLBPSRvXQf4EnS9c+In8iKLd8Mdl0+3Vhj3kPQk5yZGfpWi1iO2YH9WImI75/Ohni0MkN8vzrYueBXiGAe0QdoZhGZwsaetVv/j99QYRGmJyhBiY39ataqJcGU7PFKdjUxdHQin/AMEupM8Ox/8AWc5n7pqpc4BgxJt3BvjSwA+Yz86ruIW1ly1znljHWrV0G2uokMD2BP1rnmsEGNRA+s/TNKzw4ldV5tAJlTJj5H61W77F/g6rhvHrygaW1KO4mtngftE7e/aEdw0fQ/vXMcDZVmhbg06Z6q2d/wAhV9ODK4DAiNydjvQuokvIdiLOov8AjVtUZjIgdRnbpEzXnPjfi9zinPtDpQZAwsAGCAd589+1aPiaktJI0BYAkDJDDVB3mSv17ViPJUwcuAQQdpmJwYgj458qy1OpnPBtpdPCGRrtqU0l5UzGVkhevNI/h9aqPZVwBqMMeYE4kkDGSYwDRNYCkDVCasE765JgD5gadx0q1xFsAMybSBBUsFg8wJ+W4GQBWSwavJRurrtopBJUEE7wZJ6RB2GO4jahrYL3CtuIJbSslTJ+4IgRmJz8Oh7lsAYEEyzLLGTqjSBE7kx/xID4cpV1JMEE5A3LAgFgPdImRG/Q1pFkSL/A+K6ICZTSComcCFadXTc56Cuy8P4q3xFqQRjcbGeu8/yK864RGRdYOTaiVIBM3dLesgmMDMfHZ8M4p7DWxEtiFB/8gOs6EAwJKgLiM95FRqQ8xHGfhnWsjIQuWT4dN46z+1Ev8OMK3un3T+HsAQPpVm1cW6uOZYGOvYEg/Kq9tgpKv7pmM7ecfGsUzQGbZSFc5zpY9f8AnP8A3ubb29Swdx1kSAfPrQxZDL7Nzg5VsYjb+fWl4fdKn2T4IwDMAgdP59KdgBFsYDyfwuJBU+s/Q/8ARuHD2m0qR5fhYDy+4fp+pUtLBXLZg9x2neoLZBBRhPaNx29f55URlKLtEyipKmaHCcctwkbMN1O//IqzFc9xCE8y4uJuepH4s7kA/EUWz9pEC84Oob6QCD2IzsRn59q9Tp+q34lyed1HS7PlHg2yKaKz+G8cs3PvaT2bH12+tX0uhsqQfQzXXuOTaKKVPNNRYUcu3ER2PoIn51XvWrT+9bQx8D84okf5TQyD2NfN5Pcwyte4a0yCFMdNLd+ud6CPCEBwW+MEfpV5VPY/WrXB8A11dSxuQfUGnuaHtiynwtnQSVVV8wdx5jajXONj3lX5D8xUJMxmfSrPh3CC8GkRBEwBkbDfrilfse1eCuOOHmPQ0X+tMYPzH7VHxLwv2MEFoPaP1mqZBPU7giPLp51S+iC9/iWkEkYG+aocX9poMIvTJJ6+lWTcUiCsg96y+O8KRpa2dJI2Mwem/wBKqP2KcXXxNfgvHlumMqY6xnvFC8S+0BtI0rcUwYaCVn/2U4+MVz/D8FdRtQEx2IMTPSa6NXMDHypuov2TC5LODlbHGtpN1bhDajJJ67RPc/rV214/ebBYGN5C/WemDmjv4KHMn3TuoEDyIE46bdqj/wDHwI0s2MkESCepwJB9K17kGJac/B0Fq7bIGEmN4H0xQvFLiqhbAgfADbPlVVeEEAaySNpxjsT5dDVfjrjHkYEYJOdwYAJ7GSPrWHLNUqM/ir4taFiBADZmEAMNvknTEifcofEqdNsoN9WmCMkHDH1I37kRTsjXbukGYyY/DpIEztqLGPNT1mnvOFKoe2kLGAp5iSBtGoQMYAFajGcghgQFDuCSZkcshPXYTVdQxXYnVMAsYnUTO0d/n8aM9syQQW9Zww/EfvEYmIj12BbYgHYkTAznfrGMGM7GD6tCZK5B92ebodwp38okyevXYVWbh5tlbY1AwMGCFBOSCe+MEgZO1WxDBgcQoyFAOR3WJGJ67UI2zY1MIViuInmB96Y8gx+IMYiriS0E/pgX9nPMwBIIIgl9ZCx3YAY/CJ3mqt64XtsjDXoY6WUktI0klRthjJB3g9djPZNwBmMXFAJgzqUCSobp1GTmBvM0/jNkhrZCsdC6nzqBDMRdIyDqyUMDYrmnHkh8HUeD8SQVeSWhdS/iBICyepzjryx1muhv2tSSMkbeh26ZFefeFcUCUVTstsoTqGpQsXEJ6R0PnP3MejeH3BcUHcZBxuP23g+lc8lTo1TwQe2GTEalz+/zqhxcMquvvD3umVPX61ds2grQTvjt0Efz170OzZNu4ytlTttAByo9d8+tLwUF4PiA4GMxk9zj61LiLWJHQg4jI6/LNVuFlH09NskDG6x9fnWicbnMT69/Ty2p1aE8FYxGoRI367kzHx/OsTxLhwpJA5HHwHbPTpt39a2uCkakMEZH/Y6T+lVjY9pbdDkpsI3H67bedCxwH8nIagG0sQvm2AaKbVxcqZU9Ub/kULxXhtTLcJULhDOAcahJ/wB30qPiN02FVLaiWysFT26Hedq7F1EnVHI9CKbssjjuIGNV4fH/AJp6yVvcX+GfPStKr70vr+yezH0/6O001GiB5/7moe1xXkjogyk9SPSP1FEs8Q9tSEMzJyYk/AUNbkyf52pT1AHzNIabXBVPEXg4m0pUnLC5tPXSVE1oeG8V7MEHc/vOfnQS0CSIz51EXBjbPrmh5LhKUUW/EuP9pAAOOtUCJ6VLlzkem/0po8j9KCXcnZEjvUaIyRupHyoRUZwcUCpjFR2/Km8s/On1A4zM/UfpSBHc/wDANO2GRM3mfnUJ+f8AIqYA7nvO9BtX1Mjt2ztRkM+w/DNzD49jGN6p8VfNy4WJwF0kjodTEYmQMA5xsPKrYgAkZIzHl3/nrWXbtAXnA2FtSGndIgEtOTBB7b/G4Zs202ylbbSr3MjluNEgmcAZB2Olvnv0q1xYyraQ0m5qO0ELEntAAPxPaKFxfBn2blTpeRAJIxJJGDmSI/7qbOAzFz/bUTBAwWUsPQ6fWe3UdDzkvgoWyVZwvMS42k5UyQPkBvHvd6I9pbepmIkFV1DZcbswEajPXaDtgtC3i4okhQupp3EqDAnzMEnoGqFu7JFvYsCJODEg6iYywGNwR0zVUxYRat3SSCYAO/Vp6egnMCds4qJ4YzpOdOAOzbTEZAxjzaPONizCAKJGs6ZyRpOBqnOCfn2zUzwo1KJM6EJMtltCgbeQ+Wrq00kMa1cKOdW6kpkGJDazMjbkgE9/OrViyN35gxZ1wYKTzKehXmOD32MVXvK0KmrXI5lJ1Ehlkc3QgQNyPKRS4nixcse3EqRo1AdJLTBGNpPbINNq+CbM7gOHACMJAW4SOsBgPZLHQn2pHXYmvRfs3e1WxAjA2xGAZGesmPTrXEcFwRtpeTc6gxBGPcDZIz7ywIyNSnpW59ifEBcXSCJUDc5EEopI3AjGe3zNXOQhjB1nidogq2Jxj0MZPxmh+K24ZHB6R8ZDD56flVnjbRNuG6ft39aBetzaBOwA37q2T+vwrOi7Acf7wcb+XWM79K1IDbTBUR5k5/Sqd22GtZEgDqM4974x8atcC/8AbQ4MCNiJM4xQlkTeCndQi4GIwd9p3/UQI/anZSt6PxA9z5//AFoniSjHUz/3+Q+dLiWGtG6GJ9JnHzik1QWc1454V7YXLeQGyDndcz6/vXHWvCSGVmuBtMQI6Aelej8cmm6SewPygTHwrkSp/SnvccIy1UnTK63guBP1/alRfn8IpUtxPckdEBHaD1GwMDp8frUHvCcjHeMA9JPnFTaclsEdDOxn5/Wqd++VnIknfuOgONjB/wCK56sqvLRZa4RON5M4A7g43j9qEH1bADYxkEDzjpg5p1KkDTK56GNugnv2qTFWJxsoImMAiJmc5DDHbzp0TuRl8dwzO0rcdIAxq7DBDbnv864zxF+ItsVdrhGYMtBA6xOBmvQHTSTECRjbfz6eVU7oDgYhj6GRJJG+QRONh12ro0dbb4sz1NK1dnn39bcH336feI/WkePeZ9o/+5v3rpvFfs2jahZA1L0zvg5wdR0k4Hlmua8T8NezdZNJMZEAmVnBFehp6kJ8HJKMolux4/eU/wDlacdum1aNr7aXRAKjrq6apH0+Fc7xHC3EmVOAJ7DUJWSMD0qtqnpTejpy8IFqTXk7RPthnKQPmfXPWrdj7WWXEwQ/Y9fQ15/7Snkk9KzfR6b8FLXmeprxgGj8TCQInEz09akLi6jyr5EAjOMmOv7V5knGOggOQCCNzsdxWlwv2luoIw2wkzJjIzXPLopLhmy6iL5O+sOpfSZyDmeu3xGwqpwXD6R7PIVSTLECVIYDoNi3bZc+7XKn7XPDH2agnYgnlMROd/T0rf8AB7srqY6REhhn2ZcozIeog4IjqRWb0ZQXyOnS1IydIJxLm2pLDUFUNg50oy+0Vhvq0iRGAUNQ0lr94mGtxykSA8oCgYdRDHp8asCTCkA27YXqRyzECQZw6xOYIBmKp2uGd7lwABkuhFxvBbnxOCcmMyTgmqXBo+Snw9n2jgkHKyoIIy3IoPTUOYfE0O+ITWSIKiQf80jY7TkdsN3rQVm1Mts+4xALiACsjAGCs6ZG/KD3mrdT2pVicQTcwBItkneYAkgaRJ5unSlyJ8FjwqxqtoWyWwhGOQgmZGxEiZnsZBNXrpHtLYYDQVliBsylFX05wBnoI6U3A3gQuzHW0gErgKpuNESuwgdZpceYHvTztJEzHKyme+tp2jUwHlUvkFxRW4jhmFpGcBdSmSI5dI0Ax0AGRHcelT8Nt+1t3rRJhVnTEwHsPb5QRJyoaJHvE1PjnIWcgj+2F5YxGJ2USxGY+78YcAukuykyyouNQM6dWe8A/CVPeKXAqAWeOYXCwXAFoGDPvCIO521E4Pwwa1vsXYWy91F5szPQgvEL10gqxGczWbwq4MZZ2W4YGMWrjBS33SSJI8jMTWj9lM3CREEW4I2P9sGN9gWIpan6sceUd/xKiNpGAc9Bn8mrPsZsZPefgSfrt8TVl25W22XM9Yhvr+tZvDsf6eAZMN02wfn/AD0rPdkpLBa4Zv7PXY/Xt+9E8PflGwzsI2A29apcO8WXMACevkFH1IGKN4dhJjqcDoB/1U2Oh/FHkAnv+nftS49hCHppG3+n67VX8UY4gfe/eo8awm0p6EA/n9Y+lS3yOgfi1wFiScBRP6E/E71yXFupuMNUksZ9Z8q6XxW8NTT1GmB6GQZ7eVcdftq7M6ghpJnSPePvHzM9Y6VSyY6vCQRlJyDE+ZP1ilQ0do3U+cx+lKqyYV9HTC6MMrGD2PSQJA9OlRuNKxHWJ8zJJyZ3iqfEX9JXXpI1ZbAAjEsMGMEYFFssYBiAZMSJDHAA6RAkVhtZ1LAK2dRgQIIJHc7LA8pz/BRHuELgEgNy7HIiBncHJqKspAJAkzJLRGMauoyQMAih8IHDwZYDUdxJBGxwBjcGq2ie1slcvEmVM4k9APLO0dRQbSM7LdOpVAk+7GZ1SY9cY+oq1oxyyABAB3YLBB/MfChG7BgCASNXkM7R1MfqJoWOAcLRXu3dTKjEo1wcp93BU80HciBnzFTvoVlkE8i7ZlCSRB33JHYzQgwVwCObQ0GZVjJJOBOzQTjeMxU+ZVL5QqWADEHUkkAlRgHSfptmqaMdqTBePWg1soRlmyMTy+6c7mBE+dctxH2duQmgglmjScRMFTPaDM4+eK63grhvlWIDAkRjSQw/ECJyATA7H4BvWBbIKMxDZHSOgBHqQZEfWtdLUlp/FES04S4PO3BVipwykg+RGDSKHoa9F8W8LW8pDqpYZVgeskn1LGQc9AcQK55/s+CjFGI92NcHJzGNjsPge812afUwks4OZ6Elwc3k0iD3+VSfh2UmVI07noMx8M1AT238q6cGX8krNrUQAYYkASCQScDIz9K7v7NXzetqWIJQ21fJIKyArHqJAgho2ODNcFw10q6sdgRvPzx23rtPsiSqlHaXkxIHKTkgHIcEwc7EHG5rn6lfE6eldTo6LikK/wBsQsFt8LqOYYdARHlBFZj8YLJtHQUhgwIHuEAlpHwJxgxjOK0rxlWn/wAiGCrZIMsJEyROnpElYqnxRS5b5paYGx3Jw894gzOYJrgi65PRasD4xbC3B+BjBkGV5sQQAc9yIO+ZzS4y+LjNCjUWAYZAGQ3vnJ1EA6VnOOlW+IYwNQkKArGQPdjSWDGc46Hod9w27AhSTGozqwBqHKABMkYInqfhVxdIhkvAWa0zowLsLRIYDOsglgvcbjfqB3nQLA3D7WEVQnpKqCQ2wgsT1+751m2TysWBFyAnUTqabgAONMBZbbfvVqS41af7aEkTgXIKgBSSNIk6SekGh82EVSI8EpOq3dPNrbmYFl1IBq0EAbAx1zqMdRZ4XmW4SQCWfSSPu6HAaDPSfpttQOL4rZpIKs0xktJUHUdwCS+OknaBU7d0gqwiOgkaZbNtR5xA2ndokTR9gCut/wCQzCh7YVNzL3wCWO0lQR6elWfBDrv6D7qWgsx94IdQ1bk4UH/13rOa8LZRiBcCjWJ1AK5gSQI1zqnM7kmK2vsxwxfVcYyVPswcxCnSCB3lsnBNVP8AUS5O04kf2yBiYycRkT9Z+dU4iyQNiDiM+/Ge2KP4nc+Mkcs9APd8jVPjpW0AMk6V7HE6ojoew6VzGqGV44YkxkmOmA0794Bq3wQKooH4dvXoPOKqeIv7lsHMiR5RHyyT8KtloSV3+XkKQAOLJLoIxkzvnGPWBUXYe1JJGkCZ8x/3+dBsXtVxm6IsDvJ7eZj6iqvGEW7TMfec9+g3yem1Fjox/EOLAJJJBnynmkDPfOw7ise9d0gFgWA3b8OYzGcz0Gc1b4q+NTBmzB+BONWOkR9Ky/EOFNyArJEHBnTrD7E9Njt3FbwSvJy6sm3g1bd4ESDjPRu/rSrH4jhxqO30OeuSKVPYie4zp+HEiCJCgDBAjIBIBAzSucqq0DEf6TONsE5oKuSDmZiPkeUZwNqrq+dLDBJEHY83Xv8Ar8Ky22y91IsrxYckqBIhSd8nbbfBn4VK3xTOJhlADRqEw4bJPWTDb52jrVC9cNqAowARETpG4M9ILYx1jECknGtEs0MMQM4YaSymInJnGO/etmLIy3nkI1+4rgICAdmJEbZDZJmMR3xJmicRp1m5I0QZQEDUmmZ97GPQyB0zUlyBrYAziSQIWOn3R2rIaxzprJ0ajgHTAM7gGChIG0TPfBqKTB7omratargaYKtgQI0Ec4kYAMHGdj2yX+uLLpe3liRkHAnExtg7/n1rX+GA0LAXBZmyuNJU6ognBmDEaekU1q4oQe7CqqQY5i7FNUYwY1detQ6Yu47HZ+ZoB0hiZgYILFdXUSZIP+b4CJvlwsAcrFQBj7hJA75g6gTsRvVI8TrV0MoSgZZiCBhYPeFnA/elw/FXLcJcELkLP1zHTz3iq7eC+4jUtprgbnDAAwZbCk91G+PiKy7fht0Fi16QWDEe7kjONUHcjbMfCrLMwugydABJkEwwJcgNuZAGPPzqXGWNZwZksuoGYYgtzCIIDRj+EXxBtTKvtfa3MJzLuVBAJBZlDGMlSZx32qjxPgy3LFnSx6BSF5iT+KTKqN/iTB6a1y8PalQZBYA4gsfejGcDyGYqXHuQH0GSuDnqViJPfGZG3YVSm01RL01JHEcdwWhFIkmcwM6ZIkjfoPnV3wLxA27kaDzgNAVdWq2CzCSJOpZP+oCtLxFVLALKkEW2jYqw5j8pPUmrX+BQ6n3gqmIOli4EaiTiCIHnM4AFdPeTjUvJhHSalcTVt3faWluZGoNAI5lTOoFNyoPU9wROxd7WnbmUbdmlpBOcEHzgE5A2qtb4dbIW2oVRpMgYDgAsy6ickH70RBbrtYaIVU3JBG8YOFKTtBYH06YjkdXjg9GLbWQF7hww1NAYzJ5hv37giMTU7Q0KNJI5RDYDcoCt9cgY3kGnZJaeYCOQEqDyiGK7QI6+ZobWxq0uQqggETMEE9ZwTmd/hFHgKK3FX3iLa/dBIiCwwSIOScT2id6u5KlTLMYSNoCwZM9DG5OZ6TUOLa5c5lA5zEw2kLkDS2wiJJG0YqHGXUBuEMSObSdUFjudR6DmgAZxjajlBVMbwsLpdrv9wEqyk4mEEAjtmd/KKr2ePFy3qiSrFisZLMYtg7yNTYMYgdqt2hC6SdIChYgzEdB0Y6R577DfNuroUBVJuMWGk7BZG0RBIAacnKxEkG1lkPCBePysA8xMlTMAAgaYnbLYxkE7zXoP2WtFLSiIwjdfeYAkQRvqJ+RrjPC/DfbXluuRcUsfZJPKNPLsPu6tOB01b13y3fZoSSxJ8twIAAHcx9fWo1ZLEUOCdtsbibxe7pxCkE7+Rieh2/mKk59rd5vcUggHvBkHtn44PfNSzd0ISRLuZAgEifU+poGSPZhpb/8AI46A7gEdaxNDQsQzs/nHSR0Hp1x5mh8bxRVNE8x6A7ZgxPyGKpv4gltYT7uNImSQJP6yfWs+/wAYLYNx3XXA2I5R2XufPYUUI0mfQukkQuXM7mPdEkfwetYP2g48G3LHaCdP4VOFjeNwQIJBPcU1rj2vBDbx6gEnfUpk+YM42rC1OX9kySRJmZBCgXFGQMDA6b+da6ennPgy1JqqRSbjBduLc1Msk6hkwqxrido1betWv65ruICgErIMZA1ExBGnm3xuKqcPxak6FARhKhSCpBIIIiI1Tp65irSuYIWGaDO4gatRKGPcOrG0R16dUkvRzbbXJn8d4m6OwZdZxLaDmRI9PSlV3ibILEu0N15mG2Ng4EfCmqoyjXBPan7Rv372hgSsmROZALDeDsJM01/itOlxpBgMOgILH3skTt6VSuSHk84W2uSDuoDIR5jP7VcW2F9ncnUqgacd9xtBEnbeQa56SNtz9EzdDaAxJBVz0LKVJDZ3JmRB70H2cIHAmROfu8x5YHUwT5bDAqd/hittrlthqEMnkd8GZ0kqR/qO+1D4Zg9hVM2wSxMcp3J0nJjoDvSXFhK8WiPBhgfaaTockEAkwUU6m0xjMQOvwonAX2cW+o1XLZWNn04lh0iSIJOO4o+vQhMjS/3QTJJwcjqI6bjzoPCMsi2pA0ZMQYkHJZjKwSw757SKHJNPAvkv8k00m41r3/xzvGkg6ifI9NoFUvFG50ey55Rz5PcEESckMNuxO1WbXiqEEsGVCG8p1TDcuMbz2AnFZ/8AiFkalARtTXBgsoCiTLEjBk42yB3qoRd3Q8KOSdlT7JncMbyK4baGWWYAmCdOD2OY8q0r94eyBCiQoYBuxjr/AOzRjv2JrG8N8Rl3EO2puYgYUzDElhCzE9h5Zq+/HzbPswWIDQuk8wEwZnAhg0ZnliYw5xlZmoxauzMvY1LcJ08qxJEhRmWkzvG3URvWjw3GoyxqljAMwCVmFgsOZiADPUnNY3iILq2GgsDJH39IO/ZgJ+FU7HA3eUqfdYGJknTuRGR2E5M1r21JZZKbi8G5xnEKLmstkwhBmenSYgEbbZEzGNLhOMR21IS6uApJmdIgZA2gn46orD4VWvWgrFjDQ0yd0GZmSBjAHbtV7gros2yA3MCZIg6pTTPcmcj19KynFVS5K7r8F7iyWK4UsDmGAIzCyI3InE+Y2qvxnG5Kg6WDSJyTCxEHY7GZzGdqbguOgqCo0FmyThdJkTuSYOxP5VV8Vtq+s6ZYaWENIVQFhTgR94/GpjCnTNHPGGaQuW7oDM3MeYgFRE9BMye3oaXAcAFaBc1BUhTHKACAwOfwjGMQPOuN9qyywAjzGFgxPzNanDeJiVDOVJXYdJGQO8sBg/8ANaS0ZJUngS1l5N/jNRckQyhVAAx7yqW+E/Mk0y2Ha2MFTp1ezDYmDIMRBwDBAEk5PTPtePezIDDdWDTkrkxjtneZ23o3E8eDbw6owzBk9TzesAD5771ntksUaKcX5LPD3iQW0gRyr7kgdPegAwdhmJoF+ydI1kgZdoOSSCBzHsoOD37DNl7ftYe2QcwyjEsY6fjAxMCc4mtC3aRmDFiqttiYkZA2kZOPUVFpZNU9yMK7fe8yuiYmCJIgSQdTRg8u5n3lE1c/oh7VmMzpKqIgIIwBtyxjME8sAZoT22tkm2pdRAXVv0nUYjbtGY2mtBrqupQgtPunUOaRBbAwcxEd6cpehJryafg/BLZSbmlQNoPyUYxvsJ3Peh8X4vb9ooZiIErbxJIGQR3HasHindbmphcbQEZeikrtAA2mJHnsKz/64Fg+grpBGNR+7ggHpk59e9KOleRS1H4NpvtGbriFgGAokK7FgIHNhUBMHck9gADn3/HL7gAEWU0tqgEnUGj3490gTIAPyql4PcV7anRlSCY6w0AY2HPPwHnVtCD/AHDtBLGZBExzTtHaMZ750ajF8GO+XllHgPE5GhpAIzO5aBBM56ddhFWbw1oVc82QABJOQNXYj3gR5fGo8RaQnX74E6VE9iZBG428hE46l8GuckBiraMSBk3GhCIiVMfyMDS/ZGXybD8WzBsQAq5YGIGoSCs77gT3qrw/jK+yJnMQBvIjONpn6edTtcUPZa2SFcsSIkEagDq/zEz2rnfEkNq7tEZiQRkZAIHMMx86cNNSwxynLkt/1JLKxVTPNMCczBjJ1KASPhmtdboeBp0qoDSpkdZEbkDVA6/IEYXCWdV4AEXUlZkGCpmZH3Yz8BNRXiWILSYVYPVgjHSAy4jHwz51rKNi30bXFcEXYsLmkGMHPQd6VVrXFMg0ln5SRyrIwTsZ2pqz+awv+/8AA7i+zoLlxUtlshQCDvA0HE4weUAj/MelBucTaZbYfSxQAKCSYOAJznY1V1W/7iQ0w8K0x7x5u521CNixIiaa1w1rqBJBPnJUj3pxMA7xU7UvZq1ngteLm3rVnZtJU7aYAAEAjuGJ9Y6yZyTfuXnPIpVZgbEFj36mtC74cl9khQgiAyiCqkzjoGE1Q4ThNKoG/CoGiVlifeMDPaTOQe1XGtpEnK+BeP8AD3FZSmtVjU0trhpIhRAOREAeXnVC3wauoYKzSNQ9mZKr2bAzIz2PlXU/1aqRM8rPDQuPZx8u49az7dtFCBYGdOAM6TgTvEGZ6TThqNRqhPTbyaHCcCtq0xRnEqV0qYgaTPSDBac4+dc5/gvswCF1owfBbJZQNLMVMFZIESOtbdziNOpmcLBfuQdRlRieYQR2jfaap2/EgwtlyqkOy6QZ1AhQ2Og9c+tTpuSyU4ReG8k/CvB9Kt/cuMJIYrENyk6eU4II6zkxG9TNxeGtXLQLBtOknGopkxq0yoHLg42xLZj4lxoS22lgNcQFEEmCdRaSCSAO23y5y948RBCLqzJiZkEGZ3OTBM9PhUYz1G2+DOUFDnk6NLFsBbbH2pLYJIEElfdMyFyMbGKLY4fREwyq+kHSZjUCGMY95WlT5eg5jh+JeydZYFAxU6TkmASV6xsZ9Nq6C9bSG067Ya2GjSwMssRI3UAKCOmCMmacoteRReC/xlsvacWwBA0krCxKhgd/e2GTXH8JxRwGkgkSD1GSSfp8h2q54bxpsuLbEhWEkGCQCNayesSMedaHifCKki4mmTpVlA5yc6SBEdAPhvk04rY9r8ivdlDXuODksOXkOYEgqJmG947Dboe5JzrVy4xcMdUlVkZ1aYUQJxsD/MVeOf2fKCSB1nrPukRgjtSsNPus1udiWwGiDqxIkHt2rVQSWBbnZp8Vwx1EO0hBqJAChwRsY6g9ZzmqVqwhs+6WuZM5HSQBHz85HapILiqGYhhMRqnJGPQgia0vD+B1PbZSp/uLjUZAYasgdDG2/KfjN7VyOtzIvwae3UFGZHXBwIJIIIxlMkd47RilaccRc9jeOk6mBZebSQ0ST0HNHwHerqs720LSgiA4IACiBAz5gAf5tpFR4XgTcvKykITbfXgjUY0jV5k5PofSouuQmreDZQGVcOCGaeUTIcajnrGdh09TUrXEmTo5VRjJbOkaGYnfqfzIoPFXrdlFsgleTSpM4KmAMHE6d4Bz22NZUOHzAdnziYwOpg7nP8HJJ+WX8rwBt8eoWQCQXgaiY1Jlc7bb7fdzMmgWfGEch4kJcOoiAVGoFW0g7EGPUtmsTxXjFQi3ZWFtKSS2JLQJPcnFZt7xINnTpwMDyETn1NdcNBNXQ++4naWfEgwRDzywVWYiRiIMQJMHv074Bx3hpcqQVXUswAQvvR0HKPT9axLhtcl23qAHNcEHBOxBmNWqRtuB3rR43xxblvUEGXOmZGiEWAWBHLAO8TGdhMdva/iV+RayD4RP6e4pVp1AidxqDCCATmdh6mgr4it5XUjS2ndfvEHEjqRA84+dDtO6rqlXnSIwYJYhVBG5BA27xV/huFdCbty3qwIlhgrI6ZYkACIjM1bpZYt6fA/hfiXtEVGKlreROMHDFjO+c+nnQeC1FrdwyAhbVsZXmZTAiFIkeXKeubN7h7S6mtA+0ZY0jmGvM3FByWwRgxOaz+Fe5pIdW0hlZ1WMhiJMzhhG0bipSTtoUlRqeDcQqqJUMrTnMAlyLkg9ZXHkTVO/wFp7rFjJK29PkCwUsoODAkx3jfNVOLtBJReUM0qY+6Vyo35sRJ/FMYq/f4cQrKwChAqEmR7y4brA0n6z3oqnafI4vFMzvDbQLAH3w4UOMQJGPQ8w+Pwq6raley06mjYCCzD2sjuDkfCqn9ORcE6iSbesxkSc6SBjEeeQK1149W0kiFRSsQoDRnaZmNum1Ob8k2uDAvcNJkMokAxrA3AJgdu3lSrcu+H2icaIAUD+4dgoA3E9KVPvIfbRlLxfs2YkswIYYO5xuTkbb+lG4DjA1y2NJiQu+xOI9N6VKtNqohSadFteINoos5DafXOJ8xHpiqXG+ICzjOGOMe63N6QR0pUqmEU2rNNSTinRaPHt7BrlswGYzqEkEZZIyNiWDDoYxVOzffQPZkaQdbSIJ1QAD3Mj/wDrO1KlQklf8mO98l3U3EoF2kx6xAJ8twaD4Rwi3rj27hwijSwB1YbQ5OY1TIzO4jApUqzb2ppFyd5YbgeAW8HVyRoZlxBlw0BsiFiCMDqfKs+74WAvtoXS5HssCGmFhx0mZPmfkqVC1JKdfa/0Lnn7AWbg2bAfVBAHIRpYDzwAD60fh/FQctgaSXUA7sTJWSQDB6RgUqVdO1S5Mm6ZU43iQ2m4sc1yCIiNOiSD0krPxod7xEw0kzJJnvBUgRjYzPlHqqVWoIU2XvDOCu3BcEEDSHB1CJzkiTOpdQ27ZFUm4drN5bbAEEqpI2/uKVxOdifl6UqVYR1G5uI4rKJcHxmkvbaWWByycEEIYPTdj6gVqcFxLWGQAQOVpIzDAzs38+UPSqtRL+w8kLviZDIj+4jy251CSSCBkgmRnuJxWnwvBlQb3URkEcylcYiBv8l7nD0qw1filXkuDe4Jx91Xf2DLzyAACYLAwe3WRBxyzuajw18yuNS6lX0CKxYx3JMfClSrPaqOlPJR8Q4WS2kyrrb1CI/8qFlYT6rjp18uXbg8FhgAiR2mYPnkGlSrq0ZOjLWir/sncvNpH+oHA652iNm+EVds219kUPvjaM62IFxdWoRC5Hz3xKpVpLg5y9xdyHXUQjFPdCLoRkgchGROnUPM+oOs94NZtKzEZtJq0jIbUYGZEaSJ85jelSrkmvjFgmU+PdLQW6SCQ8FhMNK5gRO0k948xROBZypuXYjmDYB2MkRtpABjsfWlSpP9EWpNsF4rcV5GorJMNEj+2x5Su+5MGfWqzBTYtlJGlxBP45hsTmYEgmNsiKalWsVSX8lrlopnjy2oszcrqEOCZyULCckaYn/mbHB8QLrkOpJKArBjGme/UH88ClSrSUUk6FHLL3DuoUCR35l1HOcmPOlSpVhVmyZ//9k="/>
          <p:cNvSpPr>
            <a:spLocks noChangeAspect="1" noChangeArrowheads="1"/>
          </p:cNvSpPr>
          <p:nvPr/>
        </p:nvSpPr>
        <p:spPr bwMode="auto">
          <a:xfrm>
            <a:off x="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 name="Picture 14" descr="hay-bales-2.bmp"/>
          <p:cNvPicPr>
            <a:picLocks noChangeAspect="1"/>
          </p:cNvPicPr>
          <p:nvPr/>
        </p:nvPicPr>
        <p:blipFill>
          <a:blip r:embed="rId15" cstate="print"/>
          <a:srcRect r="14024" b="22927"/>
          <a:stretch>
            <a:fillRect/>
          </a:stretch>
        </p:blipFill>
        <p:spPr>
          <a:xfrm>
            <a:off x="6660013" y="5597271"/>
            <a:ext cx="1133362" cy="762000"/>
          </a:xfrm>
          <a:prstGeom prst="rect">
            <a:avLst/>
          </a:prstGeom>
        </p:spPr>
      </p:pic>
      <p:sp>
        <p:nvSpPr>
          <p:cNvPr id="16" name="TextBox 15"/>
          <p:cNvSpPr txBox="1"/>
          <p:nvPr/>
        </p:nvSpPr>
        <p:spPr>
          <a:xfrm>
            <a:off x="304800" y="990600"/>
            <a:ext cx="1218026" cy="584775"/>
          </a:xfrm>
          <a:prstGeom prst="rect">
            <a:avLst/>
          </a:prstGeom>
          <a:noFill/>
        </p:spPr>
        <p:txBody>
          <a:bodyPr wrap="none" rtlCol="0">
            <a:spAutoFit/>
          </a:bodyPr>
          <a:lstStyle/>
          <a:p>
            <a:r>
              <a:rPr lang="en-US" sz="3200" b="1" dirty="0"/>
              <a:t>Steps:</a:t>
            </a:r>
          </a:p>
        </p:txBody>
      </p:sp>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2557624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28600"/>
            <a:ext cx="74957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Nitrogen Cycle and Nitrogen Attenuation</a:t>
            </a:r>
          </a:p>
        </p:txBody>
      </p:sp>
      <p:sp>
        <p:nvSpPr>
          <p:cNvPr id="6" name="TextBox 5"/>
          <p:cNvSpPr txBox="1"/>
          <p:nvPr/>
        </p:nvSpPr>
        <p:spPr>
          <a:xfrm>
            <a:off x="0" y="5292546"/>
            <a:ext cx="9143999"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LEACHING OF N TO GROUND WATER is related to many factors, such as variable soil conditions, fertilizer material, livestock type, crop types, irrigation, recharge to the aquifer.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1018" y="1089381"/>
            <a:ext cx="9155018" cy="40379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30727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77455" y="-145971"/>
            <a:ext cx="8266545" cy="1325563"/>
          </a:xfrm>
        </p:spPr>
        <p:txBody>
          <a:bodyPr>
            <a:normAutofit/>
          </a:bodyPr>
          <a:lstStyle/>
          <a:p>
            <a:pPr eaLnBrk="1" hangingPunct="1"/>
            <a:r>
              <a:rPr lang="en-US" altLang="en-US" sz="3600" dirty="0"/>
              <a:t>Water Quality Framework</a:t>
            </a:r>
          </a:p>
        </p:txBody>
      </p:sp>
      <p:graphicFrame>
        <p:nvGraphicFramePr>
          <p:cNvPr id="11" name="Diagram 10"/>
          <p:cNvGraphicFramePr>
            <a:graphicFrameLocks noChangeAspect="1"/>
          </p:cNvGraphicFramePr>
          <p:nvPr>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22" name="TextBox 21"/>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Evaluate water quality</a:t>
            </a:r>
          </a:p>
          <a:p>
            <a:pPr>
              <a:spcAft>
                <a:spcPts val="450"/>
              </a:spcAft>
              <a:defRPr/>
            </a:pPr>
            <a:r>
              <a:rPr lang="en-US" sz="1400" i="1" dirty="0"/>
              <a:t>Adopt pollutant reduction targets</a:t>
            </a:r>
          </a:p>
        </p:txBody>
      </p:sp>
      <p:sp>
        <p:nvSpPr>
          <p:cNvPr id="23" name="TextBox 22"/>
          <p:cNvSpPr txBox="1"/>
          <p:nvPr/>
        </p:nvSpPr>
        <p:spPr>
          <a:xfrm>
            <a:off x="64655" y="1428907"/>
            <a:ext cx="2582953" cy="1018227"/>
          </a:xfrm>
          <a:prstGeom prst="rect">
            <a:avLst/>
          </a:prstGeom>
          <a:solidFill>
            <a:schemeClr val="bg1"/>
          </a:solidFill>
          <a:ln>
            <a:solidFill>
              <a:schemeClr val="tx1"/>
            </a:solidFill>
          </a:ln>
          <a:scene3d>
            <a:camera prst="orthographicFront">
              <a:rot lat="0" lon="0" rev="0"/>
            </a:camera>
            <a:lightRig rig="threePt" dir="t"/>
          </a:scene3d>
        </p:spPr>
        <p:txBody>
          <a:bodyPr wrap="square">
            <a:spAutoFit/>
          </a:bodyPr>
          <a:lstStyle/>
          <a:p>
            <a:pPr>
              <a:spcAft>
                <a:spcPts val="450"/>
              </a:spcAft>
              <a:defRPr/>
            </a:pPr>
            <a:r>
              <a:rPr lang="en-US" sz="1400" i="1" dirty="0"/>
              <a:t>Monitor and report progress annually</a:t>
            </a:r>
          </a:p>
          <a:p>
            <a:pPr>
              <a:spcAft>
                <a:spcPts val="450"/>
              </a:spcAft>
              <a:defRPr/>
            </a:pPr>
            <a:r>
              <a:rPr lang="en-US" sz="1400" i="1" dirty="0"/>
              <a:t>Adapt and change – new statewide annual report</a:t>
            </a:r>
          </a:p>
        </p:txBody>
      </p:sp>
      <p:sp>
        <p:nvSpPr>
          <p:cNvPr id="24" name="TextBox 23"/>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0" name="TextBox 9"/>
          <p:cNvSpPr txBox="1"/>
          <p:nvPr/>
        </p:nvSpPr>
        <p:spPr>
          <a:xfrm>
            <a:off x="6604000" y="3595652"/>
            <a:ext cx="2142836" cy="83356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square">
            <a:spAutoFit/>
          </a:bodyPr>
          <a:lstStyle/>
          <a:p>
            <a:pPr algn="ctr">
              <a:spcAft>
                <a:spcPts val="450"/>
              </a:spcAft>
              <a:defRPr/>
            </a:pPr>
            <a:r>
              <a:rPr lang="en-US" sz="1600" b="1" i="1" dirty="0"/>
              <a:t>Excessive nutrients</a:t>
            </a:r>
          </a:p>
          <a:p>
            <a:pPr algn="ctr">
              <a:spcAft>
                <a:spcPts val="450"/>
              </a:spcAft>
              <a:defRPr/>
            </a:pPr>
            <a:r>
              <a:rPr lang="en-US" sz="1400" i="1" dirty="0"/>
              <a:t>Bacteria, Metals, and Other Impairments</a:t>
            </a:r>
          </a:p>
        </p:txBody>
      </p:sp>
    </p:spTree>
    <p:extLst>
      <p:ext uri="{BB962C8B-B14F-4D97-AF65-F5344CB8AC3E}">
        <p14:creationId xmlns:p14="http://schemas.microsoft.com/office/powerpoint/2010/main" val="33599947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29726" y="280517"/>
            <a:ext cx="7985904" cy="523220"/>
          </a:xfrm>
          <a:prstGeom prst="rect">
            <a:avLst/>
          </a:prstGeom>
          <a:noFill/>
        </p:spPr>
        <p:txBody>
          <a:bodyPr wrap="none" rtlCol="0">
            <a:spAutoFit/>
          </a:bodyPr>
          <a:lstStyle>
            <a:defPPr>
              <a:defRPr lang="en-US"/>
            </a:defPPr>
            <a:lvl1pPr marR="0" lvl="0" indent="0" defTabSz="914400" fontAlgn="auto">
              <a:lnSpc>
                <a:spcPct val="100000"/>
              </a:lnSpc>
              <a:spcBef>
                <a:spcPts val="0"/>
              </a:spcBef>
              <a:spcAft>
                <a:spcPts val="0"/>
              </a:spcAft>
              <a:buClrTx/>
              <a:buSzTx/>
              <a:buFontTx/>
              <a:buNone/>
              <a:tabLst/>
              <a:defRPr kumimoji="0" sz="3200" b="0" i="0" u="none" strike="noStrike"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r>
              <a:rPr lang="en-US" sz="2800" dirty="0"/>
              <a:t>Groundwater Recharge and Nitrogen Attenuation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3" name="Picture 2">
            <a:extLst>
              <a:ext uri="{FF2B5EF4-FFF2-40B4-BE49-F238E27FC236}">
                <a16:creationId xmlns:a16="http://schemas.microsoft.com/office/drawing/2014/main" id="{1B3D5BF3-28A5-4FC1-9EC9-B0A2ED94D7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9767" y="1121164"/>
            <a:ext cx="4091233" cy="5411611"/>
          </a:xfrm>
          <a:prstGeom prst="rect">
            <a:avLst/>
          </a:prstGeom>
        </p:spPr>
      </p:pic>
      <p:sp>
        <p:nvSpPr>
          <p:cNvPr id="7" name="Content Placeholder 2">
            <a:extLst>
              <a:ext uri="{FF2B5EF4-FFF2-40B4-BE49-F238E27FC236}">
                <a16:creationId xmlns:a16="http://schemas.microsoft.com/office/drawing/2014/main" id="{093C3761-8775-480E-B92D-9C5AA8BB64CD}"/>
              </a:ext>
            </a:extLst>
          </p:cNvPr>
          <p:cNvSpPr txBox="1">
            <a:spLocks/>
          </p:cNvSpPr>
          <p:nvPr/>
        </p:nvSpPr>
        <p:spPr>
          <a:xfrm>
            <a:off x="4674707" y="1121164"/>
            <a:ext cx="4375025" cy="5421038"/>
          </a:xfrm>
          <a:prstGeom prst="rect">
            <a:avLst/>
          </a:prstGeom>
        </p:spPr>
        <p:txBody>
          <a:bodyPr>
            <a:noAutofit/>
          </a:bodyPr>
          <a:lstStyle/>
          <a:p>
            <a:pPr marL="342900" indent="-342900" defTabSz="914400" eaLnBrk="0" fontAlgn="base" hangingPunct="0">
              <a:spcBef>
                <a:spcPct val="20000"/>
              </a:spcBef>
              <a:spcAft>
                <a:spcPct val="0"/>
              </a:spcAft>
              <a:buSzPct val="60000"/>
              <a:buFont typeface="Calibri" pitchFamily="34" charset="0"/>
              <a:buChar char="◊"/>
              <a:defRPr/>
            </a:pPr>
            <a:r>
              <a:rPr lang="en-US" sz="2000" dirty="0">
                <a:cs typeface="Arial" pitchFamily="34" charset="0"/>
              </a:rPr>
              <a:t>Inputs to land and loads to groundwater are calculated by recharge region within the </a:t>
            </a:r>
            <a:r>
              <a:rPr lang="en-US" sz="2000" dirty="0" err="1">
                <a:cs typeface="Arial" pitchFamily="34" charset="0"/>
              </a:rPr>
              <a:t>springshed</a:t>
            </a:r>
            <a:endParaRPr lang="en-US" sz="20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000" i="0" u="none" strike="noStrike" kern="1200" cap="none" spc="0" normalizeH="0" baseline="0" noProof="0" dirty="0">
                <a:ln>
                  <a:noFill/>
                </a:ln>
                <a:solidFill>
                  <a:prstClr val="black"/>
                </a:solidFill>
                <a:effectLst/>
                <a:uLnTx/>
                <a:uFillTx/>
                <a:latin typeface="Calibri"/>
                <a:ea typeface="+mn-ea"/>
                <a:cs typeface="Arial" pitchFamily="34" charset="0"/>
              </a:rPr>
              <a:t>USGS recharge map based on soil properties, hydrogeology, rainfall</a:t>
            </a:r>
            <a:r>
              <a:rPr kumimoji="0" lang="en-US" sz="2000" b="1" i="0" u="none" strike="noStrike" kern="1200" cap="none" spc="0" normalizeH="0" baseline="0" noProof="0" dirty="0">
                <a:ln>
                  <a:noFill/>
                </a:ln>
                <a:solidFill>
                  <a:prstClr val="black"/>
                </a:solidFill>
                <a:effectLst/>
                <a:uLnTx/>
                <a:uFillTx/>
                <a:latin typeface="Calibri"/>
                <a:ea typeface="+mn-ea"/>
                <a:cs typeface="Arial" pitchFamily="34" charset="0"/>
              </a:rPr>
              <a:t> </a:t>
            </a: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rPr>
              <a:t>High Recharge:       </a:t>
            </a: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rPr>
              <a:t>&gt; 10 in/</a:t>
            </a:r>
            <a:r>
              <a:rPr kumimoji="0" lang="en-US" sz="1600" b="1" i="0" u="none" strike="noStrike" kern="1200" cap="none" spc="0" normalizeH="0" baseline="0" noProof="0" dirty="0" err="1">
                <a:ln>
                  <a:noFill/>
                </a:ln>
                <a:solidFill>
                  <a:srgbClr val="FF0000"/>
                </a:solidFill>
                <a:effectLst/>
                <a:uLnTx/>
                <a:uFillTx/>
                <a:latin typeface="Calibri"/>
                <a:ea typeface="+mn-ea"/>
                <a:cs typeface="Arial" pitchFamily="34" charset="0"/>
              </a:rPr>
              <a:t>yr</a:t>
            </a:r>
            <a:endParaRPr kumimoji="0" lang="en-US" sz="1600" b="1" i="0" u="none" strike="noStrike" kern="1200" cap="none" spc="0" normalizeH="0" baseline="0" noProof="0" dirty="0">
              <a:ln>
                <a:noFill/>
              </a:ln>
              <a:solidFill>
                <a:srgbClr val="FF0000"/>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Medium Recharge:     3-10 in/</a:t>
            </a:r>
            <a:r>
              <a:rPr kumimoji="0" lang="en-US" sz="16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Low Recharge:             0-3 in/</a:t>
            </a:r>
            <a:r>
              <a:rPr kumimoji="0" lang="en-US" sz="16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a:ea typeface="+mn-ea"/>
                <a:cs typeface="Arial" pitchFamily="34" charset="0"/>
              </a:rPr>
              <a:t>A weighting factor is assigned to recharge category to account for additional attenuation:</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High, 0.9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Medium, 0.5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a:ea typeface="+mn-ea"/>
                <a:cs typeface="Arial" pitchFamily="34" charset="0"/>
              </a:rPr>
              <a:t>Low, 0.1 </a:t>
            </a:r>
          </a:p>
        </p:txBody>
      </p:sp>
      <p:sp>
        <p:nvSpPr>
          <p:cNvPr id="9" name="Rectangle 8">
            <a:extLst>
              <a:ext uri="{FF2B5EF4-FFF2-40B4-BE49-F238E27FC236}">
                <a16:creationId xmlns:a16="http://schemas.microsoft.com/office/drawing/2014/main" id="{1F86D763-3F3D-4DF6-A831-866D69284D0C}"/>
              </a:ext>
            </a:extLst>
          </p:cNvPr>
          <p:cNvSpPr/>
          <p:nvPr/>
        </p:nvSpPr>
        <p:spPr>
          <a:xfrm>
            <a:off x="-1" y="6542202"/>
            <a:ext cx="7701699" cy="261610"/>
          </a:xfrm>
          <a:prstGeom prst="rect">
            <a:avLst/>
          </a:prstGeom>
        </p:spPr>
        <p:txBody>
          <a:bodyPr wrap="square">
            <a:spAutoFit/>
          </a:bodyPr>
          <a:lstStyle/>
          <a:p>
            <a:r>
              <a:rPr lang="en-US" sz="1100" dirty="0">
                <a:solidFill>
                  <a:schemeClr val="bg1"/>
                </a:solidFill>
              </a:rPr>
              <a:t>The amount of nitrate that is transported to the UFA in a given year is related to the rate of recharge to the aquifer </a:t>
            </a:r>
          </a:p>
        </p:txBody>
      </p:sp>
    </p:spTree>
    <p:extLst>
      <p:ext uri="{BB962C8B-B14F-4D97-AF65-F5344CB8AC3E}">
        <p14:creationId xmlns:p14="http://schemas.microsoft.com/office/powerpoint/2010/main" val="1227747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9394" y="223999"/>
            <a:ext cx="2380780" cy="707886"/>
          </a:xfrm>
          <a:noFill/>
        </p:spPr>
        <p:txBody>
          <a:bodyPr wrap="none" rtlCol="0">
            <a:spAutoFit/>
          </a:bodyPr>
          <a:lstStyle/>
          <a:p>
            <a:pPr algn="l" eaLnBrk="1" hangingPunct="1"/>
            <a:r>
              <a:rPr lang="en-US" b="0" dirty="0">
                <a:solidFill>
                  <a:prstClr val="white"/>
                </a:solidFill>
                <a:ea typeface="+mn-ea"/>
              </a:rPr>
              <a:t>Land Use</a:t>
            </a:r>
          </a:p>
        </p:txBody>
      </p:sp>
      <p:pic>
        <p:nvPicPr>
          <p:cNvPr id="8" name="Picture 7"/>
          <p:cNvPicPr>
            <a:picLocks noChangeAspect="1"/>
          </p:cNvPicPr>
          <p:nvPr/>
        </p:nvPicPr>
        <p:blipFill>
          <a:blip r:embed="rId3"/>
          <a:stretch>
            <a:fillRect/>
          </a:stretch>
        </p:blipFill>
        <p:spPr>
          <a:xfrm>
            <a:off x="142240" y="4868"/>
            <a:ext cx="1146147" cy="1146147"/>
          </a:xfrm>
          <a:prstGeom prst="rect">
            <a:avLst/>
          </a:prstGeom>
        </p:spPr>
      </p:pic>
      <p:sp>
        <p:nvSpPr>
          <p:cNvPr id="4" name="Rectangle 3">
            <a:extLst>
              <a:ext uri="{FF2B5EF4-FFF2-40B4-BE49-F238E27FC236}">
                <a16:creationId xmlns:a16="http://schemas.microsoft.com/office/drawing/2014/main" id="{FC0EC32D-EF77-46D9-819B-A2C3B8D458C4}"/>
              </a:ext>
            </a:extLst>
          </p:cNvPr>
          <p:cNvSpPr/>
          <p:nvPr/>
        </p:nvSpPr>
        <p:spPr>
          <a:xfrm>
            <a:off x="806918" y="1080202"/>
            <a:ext cx="2282483" cy="419795"/>
          </a:xfrm>
          <a:prstGeom prst="rect">
            <a:avLst/>
          </a:prstGeom>
        </p:spPr>
        <p:txBody>
          <a:bodyPr wrap="none">
            <a:spAutoFit/>
          </a:bodyPr>
          <a:lstStyle/>
          <a:p>
            <a:pPr algn="ctr">
              <a:defRPr sz="2128" b="1" i="0" u="none" strike="noStrike" kern="1200" baseline="0">
                <a:solidFill>
                  <a:prstClr val="black">
                    <a:lumMod val="65000"/>
                    <a:lumOff val="35000"/>
                  </a:prstClr>
                </a:solidFill>
                <a:latin typeface="Arial" panose="020B0604020202020204" pitchFamily="34" charset="0"/>
                <a:ea typeface="+mn-ea"/>
                <a:cs typeface="Arial" panose="020B0604020202020204" pitchFamily="34" charset="0"/>
              </a:defRPr>
            </a:pPr>
            <a:r>
              <a:rPr lang="en-US" dirty="0"/>
              <a:t>Devil’s Complex</a:t>
            </a:r>
          </a:p>
        </p:txBody>
      </p:sp>
      <p:pic>
        <p:nvPicPr>
          <p:cNvPr id="10" name="Picture 9">
            <a:extLst>
              <a:ext uri="{FF2B5EF4-FFF2-40B4-BE49-F238E27FC236}">
                <a16:creationId xmlns:a16="http://schemas.microsoft.com/office/drawing/2014/main" id="{A98AA9F8-1289-461E-BB92-7BEDEA8FB6D2}"/>
              </a:ext>
            </a:extLst>
          </p:cNvPr>
          <p:cNvPicPr>
            <a:picLocks noChangeAspect="1"/>
          </p:cNvPicPr>
          <p:nvPr/>
        </p:nvPicPr>
        <p:blipFill rotWithShape="1">
          <a:blip r:embed="rId4"/>
          <a:srcRect l="22257" t="-276" r="23972" b="1869"/>
          <a:stretch/>
        </p:blipFill>
        <p:spPr>
          <a:xfrm>
            <a:off x="445273" y="1421515"/>
            <a:ext cx="2944121" cy="3135156"/>
          </a:xfrm>
          <a:prstGeom prst="rect">
            <a:avLst/>
          </a:prstGeom>
        </p:spPr>
      </p:pic>
      <p:sp>
        <p:nvSpPr>
          <p:cNvPr id="12" name="Rectangle 11">
            <a:extLst>
              <a:ext uri="{FF2B5EF4-FFF2-40B4-BE49-F238E27FC236}">
                <a16:creationId xmlns:a16="http://schemas.microsoft.com/office/drawing/2014/main" id="{BD54AC1B-5B6D-4D64-8CFD-9C1680E6415E}"/>
              </a:ext>
            </a:extLst>
          </p:cNvPr>
          <p:cNvSpPr/>
          <p:nvPr/>
        </p:nvSpPr>
        <p:spPr>
          <a:xfrm>
            <a:off x="6702474" y="1080202"/>
            <a:ext cx="1479892" cy="419795"/>
          </a:xfrm>
          <a:prstGeom prst="rect">
            <a:avLst/>
          </a:prstGeom>
        </p:spPr>
        <p:txBody>
          <a:bodyPr wrap="none">
            <a:spAutoFit/>
          </a:bodyPr>
          <a:lstStyle/>
          <a:p>
            <a:pPr algn="ctr"/>
            <a:r>
              <a:rPr lang="en-US" sz="2128" b="1" dirty="0" err="1">
                <a:solidFill>
                  <a:prstClr val="black">
                    <a:lumMod val="65000"/>
                    <a:lumOff val="35000"/>
                  </a:prstClr>
                </a:solidFill>
                <a:latin typeface="Arial" panose="020B0604020202020204" pitchFamily="34" charset="0"/>
                <a:cs typeface="Arial" panose="020B0604020202020204" pitchFamily="34" charset="0"/>
              </a:rPr>
              <a:t>Ichetucknee</a:t>
            </a:r>
            <a:endParaRPr lang="en-US" sz="2128" b="1" dirty="0">
              <a:solidFill>
                <a:prstClr val="black">
                  <a:lumMod val="65000"/>
                  <a:lumOff val="35000"/>
                </a:prstClr>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847D9D5-E99D-420F-B1F9-CC4029E2F600}"/>
              </a:ext>
            </a:extLst>
          </p:cNvPr>
          <p:cNvPicPr>
            <a:picLocks noChangeAspect="1"/>
          </p:cNvPicPr>
          <p:nvPr/>
        </p:nvPicPr>
        <p:blipFill rotWithShape="1">
          <a:blip r:embed="rId5"/>
          <a:srcRect l="22819" t="-627" r="23617" b="1186"/>
          <a:stretch/>
        </p:blipFill>
        <p:spPr>
          <a:xfrm>
            <a:off x="6013995" y="1445379"/>
            <a:ext cx="2735249" cy="2959090"/>
          </a:xfrm>
          <a:prstGeom prst="rect">
            <a:avLst/>
          </a:prstGeom>
        </p:spPr>
      </p:pic>
      <p:sp>
        <p:nvSpPr>
          <p:cNvPr id="14" name="Rectangle 13">
            <a:extLst>
              <a:ext uri="{FF2B5EF4-FFF2-40B4-BE49-F238E27FC236}">
                <a16:creationId xmlns:a16="http://schemas.microsoft.com/office/drawing/2014/main" id="{BC38E47F-9DB6-4D83-A422-ACE6C6FFD116}"/>
              </a:ext>
            </a:extLst>
          </p:cNvPr>
          <p:cNvSpPr/>
          <p:nvPr/>
        </p:nvSpPr>
        <p:spPr>
          <a:xfrm>
            <a:off x="3864836" y="3038312"/>
            <a:ext cx="1091966" cy="419795"/>
          </a:xfrm>
          <a:prstGeom prst="rect">
            <a:avLst/>
          </a:prstGeom>
        </p:spPr>
        <p:txBody>
          <a:bodyPr wrap="none">
            <a:spAutoFit/>
          </a:bodyPr>
          <a:lstStyle/>
          <a:p>
            <a:pPr algn="ctr">
              <a:defRPr sz="2128" b="1" i="0" u="none" strike="noStrike" kern="1200" baseline="0">
                <a:solidFill>
                  <a:prstClr val="black">
                    <a:lumMod val="65000"/>
                    <a:lumOff val="35000"/>
                  </a:prstClr>
                </a:solidFill>
                <a:latin typeface="Arial Narrow" panose="020B0606020202030204" pitchFamily="34" charset="0"/>
                <a:ea typeface="+mn-ea"/>
                <a:cs typeface="+mn-cs"/>
              </a:defRPr>
            </a:pPr>
            <a:r>
              <a:rPr lang="en-US" dirty="0"/>
              <a:t>Hornsby</a:t>
            </a:r>
          </a:p>
        </p:txBody>
      </p:sp>
      <p:pic>
        <p:nvPicPr>
          <p:cNvPr id="15" name="Picture 14">
            <a:extLst>
              <a:ext uri="{FF2B5EF4-FFF2-40B4-BE49-F238E27FC236}">
                <a16:creationId xmlns:a16="http://schemas.microsoft.com/office/drawing/2014/main" id="{C085B01C-6796-487D-8217-9CD203AFACB0}"/>
              </a:ext>
            </a:extLst>
          </p:cNvPr>
          <p:cNvPicPr>
            <a:picLocks noChangeAspect="1"/>
          </p:cNvPicPr>
          <p:nvPr/>
        </p:nvPicPr>
        <p:blipFill rotWithShape="1">
          <a:blip r:embed="rId6"/>
          <a:srcRect l="22809" r="23763" b="-1080"/>
          <a:stretch/>
        </p:blipFill>
        <p:spPr>
          <a:xfrm>
            <a:off x="2985304" y="3518710"/>
            <a:ext cx="2851030" cy="3140765"/>
          </a:xfrm>
          <a:prstGeom prst="rect">
            <a:avLst/>
          </a:prstGeom>
        </p:spPr>
      </p:pic>
    </p:spTree>
    <p:extLst>
      <p:ext uri="{BB962C8B-B14F-4D97-AF65-F5344CB8AC3E}">
        <p14:creationId xmlns:p14="http://schemas.microsoft.com/office/powerpoint/2010/main" val="3043511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Land Use evaluation provides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a:solidFill>
                  <a:prstClr val="black"/>
                </a:solidFill>
                <a:cs typeface="Arial" pitchFamily="34" charset="0"/>
              </a:rPr>
              <a:t>Livestock Waste (LW</a:t>
            </a:r>
            <a:r>
              <a:rPr lang="en-US" sz="2800" dirty="0">
                <a:solidFill>
                  <a:prstClr val="black"/>
                </a:solidFill>
                <a:cs typeface="Arial" pitchFamily="34" charset="0"/>
              </a:rPr>
              <a:t>)</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4173515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66042" y="163679"/>
            <a:ext cx="5200270" cy="707886"/>
          </a:xfrm>
          <a:prstGeom prst="rect">
            <a:avLst/>
          </a:prstGeom>
          <a:noFill/>
        </p:spPr>
        <p:txBody>
          <a:bodyPr wrap="square" rtlCol="0">
            <a:spAutoFit/>
          </a:bodyPr>
          <a:lstStyle/>
          <a:p>
            <a:r>
              <a:rPr lang="en-US" sz="4000" dirty="0">
                <a:solidFill>
                  <a:prstClr val="white"/>
                </a:solidFill>
              </a:rPr>
              <a:t>Atmospheric Deposition</a:t>
            </a:r>
          </a:p>
        </p:txBody>
      </p:sp>
      <p:sp>
        <p:nvSpPr>
          <p:cNvPr id="15" name="Content Placeholder 2"/>
          <p:cNvSpPr txBox="1">
            <a:spLocks/>
          </p:cNvSpPr>
          <p:nvPr/>
        </p:nvSpPr>
        <p:spPr>
          <a:xfrm>
            <a:off x="4818247" y="1088148"/>
            <a:ext cx="4270684" cy="201689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TDEP model</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U.S. EPA method to estimate </a:t>
            </a:r>
            <a:r>
              <a:rPr lang="en-US" sz="2000" dirty="0">
                <a:solidFill>
                  <a:prstClr val="black"/>
                </a:solidFill>
                <a:cs typeface="Arial" pitchFamily="34" charset="0"/>
              </a:rPr>
              <a:t>spatially</a:t>
            </a:r>
            <a:r>
              <a:rPr lang="en-US" dirty="0">
                <a:solidFill>
                  <a:prstClr val="black"/>
                </a:solidFill>
                <a:cs typeface="Arial" pitchFamily="34" charset="0"/>
              </a:rPr>
              <a:t> continuous atmospheric deposition</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Nationwide total deposition model for N and S</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sp>
        <p:nvSpPr>
          <p:cNvPr id="9" name="Content Placeholder 2"/>
          <p:cNvSpPr txBox="1">
            <a:spLocks/>
          </p:cNvSpPr>
          <p:nvPr/>
        </p:nvSpPr>
        <p:spPr>
          <a:xfrm>
            <a:off x="4795510" y="2905310"/>
            <a:ext cx="4160546" cy="2021888"/>
          </a:xfrm>
          <a:prstGeom prst="rect">
            <a:avLst/>
          </a:prstGeom>
        </p:spPr>
        <p:txBody>
          <a:bodyPr>
            <a:normAutofit/>
          </a:bodyPr>
          <a:lstStyle/>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Estimated deposition based on monitoring stations and modeled atmospheric concentrations</a:t>
            </a:r>
          </a:p>
          <a:p>
            <a:pPr marL="800100" lvl="1" indent="-342900" eaLnBrk="0" fontAlgn="base" hangingPunct="0">
              <a:spcBef>
                <a:spcPct val="20000"/>
              </a:spcBef>
              <a:spcAft>
                <a:spcPct val="0"/>
              </a:spcAft>
              <a:buSzPct val="60000"/>
              <a:buFont typeface="Calibri" pitchFamily="34" charset="0"/>
              <a:buChar char="◊"/>
              <a:defRPr/>
            </a:pPr>
            <a:r>
              <a:rPr lang="en-US" sz="2000" dirty="0">
                <a:solidFill>
                  <a:prstClr val="black"/>
                </a:solidFill>
                <a:cs typeface="Arial" pitchFamily="34" charset="0"/>
              </a:rPr>
              <a:t>Model</a:t>
            </a:r>
            <a:r>
              <a:rPr lang="en-US" dirty="0">
                <a:solidFill>
                  <a:prstClr val="black"/>
                </a:solidFill>
                <a:cs typeface="Arial" pitchFamily="34" charset="0"/>
              </a:rPr>
              <a:t> year is an average from 2011 to 2013</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
        <p:nvSpPr>
          <p:cNvPr id="2" name="TextBox 1"/>
          <p:cNvSpPr txBox="1"/>
          <p:nvPr/>
        </p:nvSpPr>
        <p:spPr>
          <a:xfrm>
            <a:off x="5152731" y="4515077"/>
            <a:ext cx="3936199" cy="923330"/>
          </a:xfrm>
          <a:prstGeom prst="rect">
            <a:avLst/>
          </a:prstGeom>
          <a:noFill/>
        </p:spPr>
        <p:txBody>
          <a:bodyPr wrap="square" rtlCol="0">
            <a:spAutoFit/>
          </a:bodyPr>
          <a:lstStyle/>
          <a:p>
            <a:pPr marL="438912" indent="-320040">
              <a:buSzPct val="60000"/>
              <a:buFont typeface="Calibri" pitchFamily="34" charset="0"/>
              <a:buChar char="◊"/>
            </a:pPr>
            <a:r>
              <a:rPr lang="en-US" dirty="0">
                <a:solidFill>
                  <a:prstClr val="black"/>
                </a:solidFill>
                <a:cs typeface="Arial" pitchFamily="34" charset="0"/>
              </a:rPr>
              <a:t>Average TN deposition </a:t>
            </a:r>
          </a:p>
          <a:p>
            <a:pPr marL="896112" lvl="1" indent="-320040">
              <a:buSzPct val="60000"/>
              <a:buFont typeface="Calibri" pitchFamily="34" charset="0"/>
              <a:buChar char="◊"/>
            </a:pPr>
            <a:r>
              <a:rPr lang="en-US" dirty="0">
                <a:solidFill>
                  <a:prstClr val="black"/>
                </a:solidFill>
                <a:cs typeface="Arial" pitchFamily="34" charset="0"/>
              </a:rPr>
              <a:t>Range 4.7 – 7.3 </a:t>
            </a:r>
            <a:r>
              <a:rPr lang="en-US" dirty="0" err="1">
                <a:solidFill>
                  <a:prstClr val="black"/>
                </a:solidFill>
                <a:cs typeface="Arial" pitchFamily="34" charset="0"/>
              </a:rPr>
              <a:t>lb</a:t>
            </a:r>
            <a:r>
              <a:rPr lang="en-US" dirty="0">
                <a:solidFill>
                  <a:prstClr val="black"/>
                </a:solidFill>
                <a:cs typeface="Arial" pitchFamily="34" charset="0"/>
              </a:rPr>
              <a:t>-N/ac/</a:t>
            </a:r>
            <a:r>
              <a:rPr lang="en-US" dirty="0" err="1">
                <a:solidFill>
                  <a:prstClr val="black"/>
                </a:solidFill>
                <a:cs typeface="Arial" pitchFamily="34" charset="0"/>
              </a:rPr>
              <a:t>yr</a:t>
            </a:r>
            <a:endParaRPr lang="en-US" dirty="0">
              <a:solidFill>
                <a:prstClr val="black"/>
              </a:solidFill>
              <a:cs typeface="Arial" pitchFamily="34" charset="0"/>
            </a:endParaRPr>
          </a:p>
          <a:p>
            <a:endParaRPr lang="en-US" dirty="0"/>
          </a:p>
        </p:txBody>
      </p:sp>
      <p:pic>
        <p:nvPicPr>
          <p:cNvPr id="4" name="Picture 3">
            <a:extLst>
              <a:ext uri="{FF2B5EF4-FFF2-40B4-BE49-F238E27FC236}">
                <a16:creationId xmlns:a16="http://schemas.microsoft.com/office/drawing/2014/main" id="{93FA6DC9-D10A-402C-B8D2-6A05638220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0511" y="1121164"/>
            <a:ext cx="4072379" cy="5389243"/>
          </a:xfrm>
          <a:prstGeom prst="rect">
            <a:avLst/>
          </a:prstGeom>
        </p:spPr>
      </p:pic>
    </p:spTree>
    <p:extLst>
      <p:ext uri="{BB962C8B-B14F-4D97-AF65-F5344CB8AC3E}">
        <p14:creationId xmlns:p14="http://schemas.microsoft.com/office/powerpoint/2010/main" val="263324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32703" y="218960"/>
            <a:ext cx="8044703" cy="646331"/>
          </a:xfrm>
          <a:prstGeom prst="rect">
            <a:avLst/>
          </a:prstGeom>
          <a:noFill/>
        </p:spPr>
        <p:txBody>
          <a:bodyPr wrap="none" rtlCol="0">
            <a:spAutoFit/>
          </a:bodyPr>
          <a:lstStyle/>
          <a:p>
            <a:r>
              <a:rPr lang="en-US" sz="3600" dirty="0">
                <a:solidFill>
                  <a:schemeClr val="bg1"/>
                </a:solidFill>
              </a:rPr>
              <a:t>Domestic Wastewater Treatment Facilities</a:t>
            </a:r>
          </a:p>
        </p:txBody>
      </p:sp>
      <p:sp>
        <p:nvSpPr>
          <p:cNvPr id="5" name="Rectangle 4"/>
          <p:cNvSpPr/>
          <p:nvPr/>
        </p:nvSpPr>
        <p:spPr>
          <a:xfrm>
            <a:off x="0" y="1260234"/>
            <a:ext cx="4653280" cy="4278094"/>
          </a:xfrm>
          <a:prstGeom prst="rect">
            <a:avLst/>
          </a:prstGeom>
        </p:spPr>
        <p:txBody>
          <a:bodyPr wrap="square">
            <a:spAutoFit/>
          </a:bodyPr>
          <a:lstStyle/>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TN effluent concentrations as reported to DEP</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NO</a:t>
            </a:r>
            <a:r>
              <a:rPr lang="en-US" sz="2000" baseline="-25000" dirty="0">
                <a:cs typeface="Arial" pitchFamily="34" charset="0"/>
              </a:rPr>
              <a:t>3</a:t>
            </a:r>
            <a:r>
              <a:rPr lang="en-US" sz="2000" dirty="0">
                <a:cs typeface="Arial" pitchFamily="34" charset="0"/>
              </a:rPr>
              <a:t> used to project TN data, if necessary</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Effluent data separated based on treatment type</a:t>
            </a: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RIBs, Absorption Fields</a:t>
            </a:r>
          </a:p>
          <a:p>
            <a:pPr marL="1257300" lvl="2" indent="-342900" eaLnBrk="0" fontAlgn="base" hangingPunct="0">
              <a:spcBef>
                <a:spcPct val="20000"/>
              </a:spcBef>
              <a:spcAft>
                <a:spcPct val="0"/>
              </a:spcAft>
              <a:buSzPct val="60000"/>
              <a:buFont typeface="Calibri" pitchFamily="34" charset="0"/>
              <a:buChar char="◊"/>
            </a:pPr>
            <a:r>
              <a:rPr lang="en-US" sz="2000" dirty="0" err="1">
                <a:cs typeface="Arial" pitchFamily="34" charset="0"/>
              </a:rPr>
              <a:t>Sprayfields</a:t>
            </a:r>
            <a:endParaRPr lang="en-US" sz="2000" dirty="0">
              <a:cs typeface="Arial" pitchFamily="34" charset="0"/>
            </a:endParaRP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Reuse </a:t>
            </a: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Wetland</a:t>
            </a:r>
          </a:p>
          <a:p>
            <a:pPr marL="1257300" lvl="2"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a:p>
            <a:pPr marL="800100" lvl="1"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3" name="Picture 2">
            <a:extLst>
              <a:ext uri="{FF2B5EF4-FFF2-40B4-BE49-F238E27FC236}">
                <a16:creationId xmlns:a16="http://schemas.microsoft.com/office/drawing/2014/main" id="{C784D766-8F69-436D-B9BF-FE2818E77C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54669" y="1006021"/>
            <a:ext cx="4189331" cy="5536181"/>
          </a:xfrm>
          <a:prstGeom prst="rect">
            <a:avLst/>
          </a:prstGeom>
        </p:spPr>
      </p:pic>
    </p:spTree>
    <p:extLst>
      <p:ext uri="{BB962C8B-B14F-4D97-AF65-F5344CB8AC3E}">
        <p14:creationId xmlns:p14="http://schemas.microsoft.com/office/powerpoint/2010/main" val="1233734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83740" y="200378"/>
            <a:ext cx="3557577" cy="769441"/>
          </a:xfrm>
          <a:prstGeom prst="rect">
            <a:avLst/>
          </a:prstGeom>
          <a:noFill/>
        </p:spPr>
        <p:txBody>
          <a:bodyPr wrap="none" rtlCol="0">
            <a:spAutoFit/>
          </a:bodyPr>
          <a:lstStyle/>
          <a:p>
            <a:r>
              <a:rPr lang="en-US" sz="4400" dirty="0">
                <a:solidFill>
                  <a:schemeClr val="bg1"/>
                </a:solidFill>
              </a:rPr>
              <a:t>Septic Systems</a:t>
            </a:r>
          </a:p>
        </p:txBody>
      </p:sp>
      <p:sp>
        <p:nvSpPr>
          <p:cNvPr id="11" name="Content Placeholder 2"/>
          <p:cNvSpPr txBox="1">
            <a:spLocks/>
          </p:cNvSpPr>
          <p:nvPr/>
        </p:nvSpPr>
        <p:spPr>
          <a:xfrm>
            <a:off x="0" y="2667000"/>
            <a:ext cx="4953000" cy="762000"/>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400" dirty="0">
              <a:latin typeface="+mj-lt"/>
              <a:cs typeface="Arial" pitchFamily="34" charset="0"/>
            </a:endParaRPr>
          </a:p>
        </p:txBody>
      </p:sp>
      <p:sp>
        <p:nvSpPr>
          <p:cNvPr id="10" name="Content Placeholder 2"/>
          <p:cNvSpPr txBox="1">
            <a:spLocks/>
          </p:cNvSpPr>
          <p:nvPr/>
        </p:nvSpPr>
        <p:spPr>
          <a:xfrm>
            <a:off x="-43122" y="1969841"/>
            <a:ext cx="5164015" cy="1382747"/>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200" dirty="0">
                <a:latin typeface="+mj-lt"/>
                <a:cs typeface="Arial" pitchFamily="34" charset="0"/>
              </a:rPr>
              <a:t>Septic count taken from DOH’s Florida Water Management Inventory (FLWMI)</a:t>
            </a:r>
          </a:p>
          <a:p>
            <a:pPr marL="800100" lvl="1"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p:txBody>
      </p:sp>
      <p:sp>
        <p:nvSpPr>
          <p:cNvPr id="9" name="Content Placeholder 2"/>
          <p:cNvSpPr txBox="1">
            <a:spLocks/>
          </p:cNvSpPr>
          <p:nvPr/>
        </p:nvSpPr>
        <p:spPr>
          <a:xfrm>
            <a:off x="-11528" y="3651285"/>
            <a:ext cx="4623955" cy="1901436"/>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200" dirty="0">
                <a:cs typeface="Arial" pitchFamily="34" charset="0"/>
              </a:rPr>
              <a:t>Average annual input to septic tank  =  9.012 </a:t>
            </a:r>
            <a:r>
              <a:rPr lang="en-US" sz="2200" dirty="0" err="1">
                <a:cs typeface="Arial" pitchFamily="34" charset="0"/>
              </a:rPr>
              <a:t>lb</a:t>
            </a:r>
            <a:r>
              <a:rPr lang="en-US" sz="2200" dirty="0">
                <a:cs typeface="Arial" pitchFamily="34" charset="0"/>
              </a:rPr>
              <a:t>-N/person (US EPA)</a:t>
            </a:r>
          </a:p>
          <a:p>
            <a:pPr marL="800100" lvl="1"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0"/>
            <a:ext cx="1121164" cy="1121164"/>
          </a:xfrm>
          <a:prstGeom prst="rect">
            <a:avLst/>
          </a:prstGeom>
        </p:spPr>
      </p:pic>
      <p:sp>
        <p:nvSpPr>
          <p:cNvPr id="4" name="TextBox 3"/>
          <p:cNvSpPr txBox="1"/>
          <p:nvPr/>
        </p:nvSpPr>
        <p:spPr>
          <a:xfrm>
            <a:off x="-43122" y="2881844"/>
            <a:ext cx="4849055" cy="769441"/>
          </a:xfrm>
          <a:prstGeom prst="rect">
            <a:avLst/>
          </a:prstGeom>
          <a:noFill/>
        </p:spPr>
        <p:txBody>
          <a:bodyPr wrap="square" rtlCol="0">
            <a:spAutoFit/>
          </a:bodyPr>
          <a:lstStyle/>
          <a:p>
            <a:pPr marL="342900" lvl="0" indent="-342900" eaLnBrk="0" fontAlgn="base" hangingPunct="0">
              <a:spcBef>
                <a:spcPct val="20000"/>
              </a:spcBef>
              <a:spcAft>
                <a:spcPct val="0"/>
              </a:spcAft>
              <a:buSzPct val="60000"/>
              <a:buFont typeface="Calibri" pitchFamily="34" charset="0"/>
              <a:buChar char="◊"/>
              <a:defRPr/>
            </a:pPr>
            <a:r>
              <a:rPr lang="en-US" sz="2200" dirty="0">
                <a:cs typeface="Arial" pitchFamily="34" charset="0"/>
              </a:rPr>
              <a:t>Calculate # of people relying on septic tanks</a:t>
            </a:r>
          </a:p>
        </p:txBody>
      </p:sp>
      <p:pic>
        <p:nvPicPr>
          <p:cNvPr id="5" name="Picture 4">
            <a:extLst>
              <a:ext uri="{FF2B5EF4-FFF2-40B4-BE49-F238E27FC236}">
                <a16:creationId xmlns:a16="http://schemas.microsoft.com/office/drawing/2014/main" id="{7236993A-7E35-472D-A424-D0FA0F229FF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53000" y="1121164"/>
            <a:ext cx="4073434" cy="5387937"/>
          </a:xfrm>
          <a:prstGeom prst="rect">
            <a:avLst/>
          </a:prstGeom>
        </p:spPr>
      </p:pic>
    </p:spTree>
    <p:extLst>
      <p:ext uri="{BB962C8B-B14F-4D97-AF65-F5344CB8AC3E}">
        <p14:creationId xmlns:p14="http://schemas.microsoft.com/office/powerpoint/2010/main" val="2372345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294433" y="239443"/>
            <a:ext cx="9127958" cy="615553"/>
          </a:xfrm>
          <a:prstGeom prst="rect">
            <a:avLst/>
          </a:prstGeom>
          <a:noFill/>
        </p:spPr>
        <p:txBody>
          <a:bodyPr wrap="square" rtlCol="0">
            <a:spAutoFit/>
          </a:bodyPr>
          <a:lstStyle/>
          <a:p>
            <a:r>
              <a:rPr lang="en-US" sz="3400" dirty="0">
                <a:solidFill>
                  <a:prstClr val="white"/>
                </a:solidFill>
                <a:latin typeface="Calibri"/>
              </a:rPr>
              <a:t>Estimating Livestock Populations and Waste</a:t>
            </a:r>
          </a:p>
        </p:txBody>
      </p:sp>
      <p:sp>
        <p:nvSpPr>
          <p:cNvPr id="40" name="Content Placeholder 2"/>
          <p:cNvSpPr txBox="1">
            <a:spLocks/>
          </p:cNvSpPr>
          <p:nvPr/>
        </p:nvSpPr>
        <p:spPr>
          <a:xfrm>
            <a:off x="3030587" y="1100520"/>
            <a:ext cx="5775158" cy="2964896"/>
          </a:xfrm>
          <a:prstGeom prst="rect">
            <a:avLst/>
          </a:prstGeom>
        </p:spPr>
        <p:txBody>
          <a:bodyPr>
            <a:noAutofit/>
          </a:bodyPr>
          <a:lstStyle/>
          <a:p>
            <a:pPr eaLnBrk="0" fontAlgn="base" hangingPunct="0">
              <a:spcBef>
                <a:spcPct val="20000"/>
              </a:spcBef>
              <a:spcAft>
                <a:spcPct val="0"/>
              </a:spcAft>
              <a:buSzPct val="60000"/>
              <a:defRPr/>
            </a:pPr>
            <a:r>
              <a:rPr lang="en-US" sz="1600" dirty="0">
                <a:solidFill>
                  <a:prstClr val="black"/>
                </a:solidFill>
                <a:latin typeface="Arial" panose="020B0604020202020204" pitchFamily="34" charset="0"/>
                <a:cs typeface="Arial" panose="020B0604020202020204" pitchFamily="34" charset="0"/>
              </a:rPr>
              <a:t>Literature review provided information on common livestock animals in Florida</a:t>
            </a:r>
          </a:p>
          <a:p>
            <a:pPr marL="285750" indent="-285750" eaLnBrk="0" fontAlgn="base" hangingPunct="0">
              <a:spcBef>
                <a:spcPct val="20000"/>
              </a:spcBef>
              <a:spcAft>
                <a:spcPct val="0"/>
              </a:spcAft>
              <a:buSzPct val="6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Animal waste factors</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2012 Census of Agriculture (CoA)</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livestock (categorized by animal)</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Full county data ONLY</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2016 USDA Survey</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beef cattle</a:t>
            </a:r>
          </a:p>
          <a:p>
            <a:pPr marL="285750" indent="-285750" eaLnBrk="0" fontAlgn="base" hangingPunct="0">
              <a:spcAft>
                <a:spcPct val="0"/>
              </a:spcAft>
              <a:buSzPct val="80000"/>
              <a:buFont typeface="Arial" panose="020B0604020202020204" pitchFamily="34" charset="0"/>
              <a:buChar char="•"/>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Use County-level land use information to estimate livestock population within the springsheds.</a:t>
            </a:r>
          </a:p>
          <a:p>
            <a:pPr eaLnBrk="0" fontAlgn="base" hangingPunct="0">
              <a:spcBef>
                <a:spcPct val="20000"/>
              </a:spcBef>
              <a:spcAft>
                <a:spcPct val="0"/>
              </a:spcAft>
              <a:buSzPct val="60000"/>
              <a:defRPr/>
            </a:pPr>
            <a:endParaRPr lang="en-US" sz="12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735" y="5329325"/>
            <a:ext cx="1608608" cy="1109940"/>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505200" y="4556464"/>
            <a:ext cx="1917667" cy="1882801"/>
          </a:xfrm>
          <a:prstGeom prst="rect">
            <a:avLst/>
          </a:prstGeom>
        </p:spPr>
      </p:pic>
      <p:graphicFrame>
        <p:nvGraphicFramePr>
          <p:cNvPr id="7" name="Table 6"/>
          <p:cNvGraphicFramePr>
            <a:graphicFrameLocks noGrp="1"/>
          </p:cNvGraphicFramePr>
          <p:nvPr>
            <p:extLst/>
          </p:nvPr>
        </p:nvGraphicFramePr>
        <p:xfrm>
          <a:off x="228601" y="1146147"/>
          <a:ext cx="2433319" cy="4087896"/>
        </p:xfrm>
        <a:graphic>
          <a:graphicData uri="http://schemas.openxmlformats.org/drawingml/2006/table">
            <a:tbl>
              <a:tblPr firstRow="1" bandRow="1">
                <a:tableStyleId>{5C22544A-7EE6-4342-B048-85BDC9FD1C3A}</a:tableStyleId>
              </a:tblPr>
              <a:tblGrid>
                <a:gridCol w="1310119">
                  <a:extLst>
                    <a:ext uri="{9D8B030D-6E8A-4147-A177-3AD203B41FA5}">
                      <a16:colId xmlns:a16="http://schemas.microsoft.com/office/drawing/2014/main" val="20000"/>
                    </a:ext>
                  </a:extLst>
                </a:gridCol>
                <a:gridCol w="1123200">
                  <a:extLst>
                    <a:ext uri="{9D8B030D-6E8A-4147-A177-3AD203B41FA5}">
                      <a16:colId xmlns:a16="http://schemas.microsoft.com/office/drawing/2014/main" val="20001"/>
                    </a:ext>
                  </a:extLst>
                </a:gridCol>
              </a:tblGrid>
              <a:tr h="647700">
                <a:tc>
                  <a:txBody>
                    <a:bodyPr/>
                    <a:lstStyle/>
                    <a:p>
                      <a:pPr algn="ctr" fontAlgn="ctr"/>
                      <a:r>
                        <a:rPr lang="en-US" sz="1500" u="none" strike="noStrike" dirty="0">
                          <a:effectLst/>
                          <a:latin typeface="Arial" panose="020B0604020202020204" pitchFamily="34" charset="0"/>
                          <a:cs typeface="Arial" panose="020B0604020202020204" pitchFamily="34" charset="0"/>
                        </a:rPr>
                        <a:t>Livestock</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Waste Factor </a:t>
                      </a:r>
                      <a:r>
                        <a:rPr lang="en-US" sz="1200" u="none" strike="noStrike" dirty="0">
                          <a:effectLst/>
                          <a:latin typeface="Arial" panose="020B0604020202020204" pitchFamily="34" charset="0"/>
                          <a:cs typeface="Arial" panose="020B0604020202020204" pitchFamily="34" charset="0"/>
                        </a:rPr>
                        <a:t>(lb-N/day)</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Beef Cows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0.337</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1"/>
                  </a:ext>
                </a:extLst>
              </a:tr>
              <a:tr h="292248">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Other Beef Cattle</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0.31</a:t>
                      </a:r>
                    </a:p>
                  </a:txBody>
                  <a:tcPr marL="7620" marR="7620" marT="7620" marB="0" anchor="ctr"/>
                </a:tc>
                <a:extLst>
                  <a:ext uri="{0D108BD9-81ED-4DB2-BD59-A6C34878D82A}">
                    <a16:rowId xmlns:a16="http://schemas.microsoft.com/office/drawing/2014/main" val="1661558226"/>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broilers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0.002</a:t>
                      </a:r>
                    </a:p>
                  </a:txBody>
                  <a:tcPr marL="7620" marR="7620" marT="7620" marB="0" anchor="ctr"/>
                </a:tc>
                <a:extLst>
                  <a:ext uri="{0D108BD9-81ED-4DB2-BD59-A6C34878D82A}">
                    <a16:rowId xmlns:a16="http://schemas.microsoft.com/office/drawing/2014/main" val="10002"/>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layers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0.003</a:t>
                      </a:r>
                    </a:p>
                  </a:txBody>
                  <a:tcPr marL="7620" marR="7620" marT="7620" marB="0" anchor="ctr"/>
                </a:tc>
                <a:extLst>
                  <a:ext uri="{0D108BD9-81ED-4DB2-BD59-A6C34878D82A}">
                    <a16:rowId xmlns:a16="http://schemas.microsoft.com/office/drawing/2014/main" val="10003"/>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Calves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0.068</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4"/>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Equine</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0.273</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5"/>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Goats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0.035</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6"/>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Hogs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7"/>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Sheep</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0.198</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8"/>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Turkeys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0.006</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9"/>
                  </a:ext>
                </a:extLst>
              </a:tr>
            </a:tbl>
          </a:graphicData>
        </a:graphic>
      </p:graphicFrame>
      <p:graphicFrame>
        <p:nvGraphicFramePr>
          <p:cNvPr id="15" name="Table 14"/>
          <p:cNvGraphicFramePr>
            <a:graphicFrameLocks noGrp="1"/>
          </p:cNvGraphicFramePr>
          <p:nvPr>
            <p:extLst/>
          </p:nvPr>
        </p:nvGraphicFramePr>
        <p:xfrm>
          <a:off x="6266147" y="4210339"/>
          <a:ext cx="2851986" cy="1831068"/>
        </p:xfrm>
        <a:graphic>
          <a:graphicData uri="http://schemas.openxmlformats.org/drawingml/2006/table">
            <a:tbl>
              <a:tblPr firstRow="1" bandRow="1">
                <a:tableStyleId>{5C22544A-7EE6-4342-B048-85BDC9FD1C3A}</a:tableStyleId>
              </a:tblPr>
              <a:tblGrid>
                <a:gridCol w="2851986">
                  <a:extLst>
                    <a:ext uri="{9D8B030D-6E8A-4147-A177-3AD203B41FA5}">
                      <a16:colId xmlns:a16="http://schemas.microsoft.com/office/drawing/2014/main" val="20000"/>
                    </a:ext>
                  </a:extLst>
                </a:gridCol>
              </a:tblGrid>
              <a:tr h="203452">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Poultry Feeding Operations</a:t>
                      </a:r>
                    </a:p>
                  </a:txBody>
                  <a:tcPr marL="7620" marR="7620" marT="7620" marB="0" anchor="ctr"/>
                </a:tc>
                <a:extLst>
                  <a:ext uri="{0D108BD9-81ED-4DB2-BD59-A6C34878D82A}">
                    <a16:rowId xmlns:a16="http://schemas.microsoft.com/office/drawing/2014/main" val="10006"/>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03452">
                <a:tc>
                  <a:txBody>
                    <a:bodyPr/>
                    <a:lstStyle/>
                    <a:p>
                      <a:pPr algn="ctr" fontAlgn="ctr"/>
                      <a:r>
                        <a:rPr lang="en-US" sz="1100" b="0" i="0" u="none" strike="noStrike">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pic>
        <p:nvPicPr>
          <p:cNvPr id="2" name="Picture 1"/>
          <p:cNvPicPr>
            <a:picLocks noChangeAspect="1"/>
          </p:cNvPicPr>
          <p:nvPr/>
        </p:nvPicPr>
        <p:blipFill>
          <a:blip r:embed="rId5"/>
          <a:stretch>
            <a:fillRect/>
          </a:stretch>
        </p:blipFill>
        <p:spPr>
          <a:xfrm>
            <a:off x="148286" y="0"/>
            <a:ext cx="1146147" cy="1146147"/>
          </a:xfrm>
          <a:prstGeom prst="rect">
            <a:avLst/>
          </a:prstGeom>
        </p:spPr>
      </p:pic>
      <p:sp>
        <p:nvSpPr>
          <p:cNvPr id="3" name="TextBox 2"/>
          <p:cNvSpPr txBox="1"/>
          <p:nvPr/>
        </p:nvSpPr>
        <p:spPr>
          <a:xfrm>
            <a:off x="6266147" y="6175060"/>
            <a:ext cx="3048000" cy="400110"/>
          </a:xfrm>
          <a:prstGeom prst="rect">
            <a:avLst/>
          </a:prstGeom>
          <a:noFill/>
        </p:spPr>
        <p:txBody>
          <a:bodyPr wrap="square" rtlCol="0">
            <a:spAutoFit/>
          </a:bodyPr>
          <a:lstStyle/>
          <a:p>
            <a:r>
              <a:rPr lang="en-US" sz="1000" dirty="0"/>
              <a:t>* Used to determine lands where beef cattle are likely to be present</a:t>
            </a:r>
          </a:p>
        </p:txBody>
      </p:sp>
    </p:spTree>
    <p:extLst>
      <p:ext uri="{BB962C8B-B14F-4D97-AF65-F5344CB8AC3E}">
        <p14:creationId xmlns:p14="http://schemas.microsoft.com/office/powerpoint/2010/main" val="3486234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05141" y="185432"/>
            <a:ext cx="6870086" cy="707886"/>
          </a:xfrm>
          <a:prstGeom prst="rect">
            <a:avLst/>
          </a:prstGeom>
          <a:noFill/>
        </p:spPr>
        <p:txBody>
          <a:bodyPr wrap="none" rtlCol="0">
            <a:spAutoFit/>
          </a:bodyPr>
          <a:lstStyle/>
          <a:p>
            <a:r>
              <a:rPr lang="en-US" sz="4000" dirty="0">
                <a:solidFill>
                  <a:schemeClr val="bg1"/>
                </a:solidFill>
              </a:rPr>
              <a:t>Land Use Percentages: Livestock</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grpSp>
        <p:nvGrpSpPr>
          <p:cNvPr id="9" name="Group 8"/>
          <p:cNvGrpSpPr/>
          <p:nvPr/>
        </p:nvGrpSpPr>
        <p:grpSpPr>
          <a:xfrm>
            <a:off x="31074" y="4026181"/>
            <a:ext cx="2681488" cy="2495987"/>
            <a:chOff x="81596" y="4196238"/>
            <a:chExt cx="2336484" cy="223317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96" y="4196238"/>
              <a:ext cx="2336484" cy="2093469"/>
            </a:xfrm>
            <a:prstGeom prst="rect">
              <a:avLst/>
            </a:prstGeom>
          </p:spPr>
        </p:pic>
        <p:sp>
          <p:nvSpPr>
            <p:cNvPr id="7" name="TextBox 6"/>
            <p:cNvSpPr txBox="1"/>
            <p:nvPr/>
          </p:nvSpPr>
          <p:spPr>
            <a:xfrm>
              <a:off x="81596" y="6097320"/>
              <a:ext cx="1376726" cy="332088"/>
            </a:xfrm>
            <a:prstGeom prst="rect">
              <a:avLst/>
            </a:prstGeom>
            <a:noFill/>
          </p:spPr>
          <p:txBody>
            <a:bodyPr wrap="square" rtlCol="0">
              <a:spAutoFit/>
            </a:bodyPr>
            <a:lstStyle/>
            <a:p>
              <a:r>
                <a:rPr lang="en-US" dirty="0" err="1"/>
                <a:t>Springshed</a:t>
              </a:r>
              <a:endParaRPr lang="en-US" dirty="0"/>
            </a:p>
          </p:txBody>
        </p:sp>
      </p:gr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5086" y="1058310"/>
            <a:ext cx="4056501" cy="5463858"/>
          </a:xfrm>
          <a:prstGeom prst="rect">
            <a:avLst/>
          </a:prstGeom>
        </p:spPr>
      </p:pic>
      <p:sp>
        <p:nvSpPr>
          <p:cNvPr id="25" name="TextBox 24"/>
          <p:cNvSpPr txBox="1"/>
          <p:nvPr/>
        </p:nvSpPr>
        <p:spPr>
          <a:xfrm>
            <a:off x="2834640" y="1971615"/>
            <a:ext cx="1798319" cy="1754326"/>
          </a:xfrm>
          <a:prstGeom prst="rect">
            <a:avLst/>
          </a:prstGeom>
          <a:noFill/>
        </p:spPr>
        <p:txBody>
          <a:bodyPr wrap="square" rtlCol="0">
            <a:spAutoFit/>
          </a:bodyPr>
          <a:lstStyle/>
          <a:p>
            <a:r>
              <a:rPr lang="en-US" dirty="0"/>
              <a:t>53% of land use associated with livestock in Columbia County fall within the </a:t>
            </a:r>
            <a:r>
              <a:rPr lang="en-US" dirty="0" err="1"/>
              <a:t>Springshed</a:t>
            </a:r>
            <a:endParaRPr lang="en-US" dirty="0"/>
          </a:p>
        </p:txBody>
      </p:sp>
      <p:sp>
        <p:nvSpPr>
          <p:cNvPr id="26" name="Arrow: Right 25"/>
          <p:cNvSpPr/>
          <p:nvPr/>
        </p:nvSpPr>
        <p:spPr>
          <a:xfrm>
            <a:off x="2834640" y="3810719"/>
            <a:ext cx="1681322" cy="717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98240" y="1156806"/>
            <a:ext cx="2241907" cy="2805581"/>
            <a:chOff x="98240" y="1156806"/>
            <a:chExt cx="2241907" cy="2805581"/>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072" y="1156806"/>
              <a:ext cx="2192075" cy="2805581"/>
            </a:xfrm>
            <a:prstGeom prst="rect">
              <a:avLst/>
            </a:prstGeom>
          </p:spPr>
        </p:pic>
        <p:sp>
          <p:nvSpPr>
            <p:cNvPr id="4" name="TextBox 3"/>
            <p:cNvSpPr txBox="1"/>
            <p:nvPr/>
          </p:nvSpPr>
          <p:spPr>
            <a:xfrm>
              <a:off x="98240" y="1478632"/>
              <a:ext cx="1425334" cy="646331"/>
            </a:xfrm>
            <a:prstGeom prst="rect">
              <a:avLst/>
            </a:prstGeom>
            <a:noFill/>
          </p:spPr>
          <p:txBody>
            <a:bodyPr wrap="square" rtlCol="0">
              <a:spAutoFit/>
            </a:bodyPr>
            <a:lstStyle/>
            <a:p>
              <a:r>
                <a:rPr lang="en-US" dirty="0"/>
                <a:t>Columbia County</a:t>
              </a:r>
            </a:p>
          </p:txBody>
        </p:sp>
      </p:grpSp>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r="7634"/>
          <a:stretch/>
        </p:blipFill>
        <p:spPr>
          <a:xfrm>
            <a:off x="31074" y="3998029"/>
            <a:ext cx="2631439" cy="2454313"/>
          </a:xfrm>
          <a:prstGeom prst="rect">
            <a:avLst/>
          </a:prstGeom>
        </p:spPr>
      </p:pic>
      <p:grpSp>
        <p:nvGrpSpPr>
          <p:cNvPr id="13" name="Group 12"/>
          <p:cNvGrpSpPr/>
          <p:nvPr/>
        </p:nvGrpSpPr>
        <p:grpSpPr>
          <a:xfrm>
            <a:off x="31075" y="1158895"/>
            <a:ext cx="2252432" cy="2684131"/>
            <a:chOff x="39796" y="1213002"/>
            <a:chExt cx="2196492" cy="2684131"/>
          </a:xfrm>
        </p:grpSpPr>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6091" y="1213002"/>
              <a:ext cx="2080197" cy="2684131"/>
            </a:xfrm>
            <a:prstGeom prst="rect">
              <a:avLst/>
            </a:prstGeom>
          </p:spPr>
        </p:pic>
        <p:sp>
          <p:nvSpPr>
            <p:cNvPr id="12" name="TextBox 11"/>
            <p:cNvSpPr txBox="1"/>
            <p:nvPr/>
          </p:nvSpPr>
          <p:spPr>
            <a:xfrm>
              <a:off x="39796" y="1239065"/>
              <a:ext cx="1786600" cy="923330"/>
            </a:xfrm>
            <a:prstGeom prst="rect">
              <a:avLst/>
            </a:prstGeom>
            <a:noFill/>
          </p:spPr>
          <p:txBody>
            <a:bodyPr wrap="square" rtlCol="0">
              <a:spAutoFit/>
            </a:bodyPr>
            <a:lstStyle/>
            <a:p>
              <a:r>
                <a:rPr lang="en-US" dirty="0"/>
                <a:t>Land Use Associated with Livestock</a:t>
              </a:r>
            </a:p>
          </p:txBody>
        </p:sp>
      </p:grpSp>
      <p:sp>
        <p:nvSpPr>
          <p:cNvPr id="18" name="TextBox 17">
            <a:extLst>
              <a:ext uri="{FF2B5EF4-FFF2-40B4-BE49-F238E27FC236}">
                <a16:creationId xmlns:a16="http://schemas.microsoft.com/office/drawing/2014/main" id="{2083D885-DF2D-44C9-9714-4BD720C205F9}"/>
              </a:ext>
            </a:extLst>
          </p:cNvPr>
          <p:cNvSpPr txBox="1"/>
          <p:nvPr/>
        </p:nvSpPr>
        <p:spPr>
          <a:xfrm>
            <a:off x="7219674" y="4879271"/>
            <a:ext cx="2169423" cy="1077218"/>
          </a:xfrm>
          <a:prstGeom prst="rect">
            <a:avLst/>
          </a:prstGeom>
          <a:noFill/>
        </p:spPr>
        <p:txBody>
          <a:bodyPr wrap="square" rtlCol="0">
            <a:spAutoFit/>
          </a:bodyPr>
          <a:lstStyle/>
          <a:p>
            <a:r>
              <a:rPr lang="en-US" sz="1600" dirty="0"/>
              <a:t>Assumed that 53% of the county livestock population also falls within the </a:t>
            </a:r>
            <a:r>
              <a:rPr lang="en-US" sz="1600" dirty="0" err="1"/>
              <a:t>springshed</a:t>
            </a:r>
            <a:r>
              <a:rPr lang="en-US" sz="1600" dirty="0"/>
              <a:t> </a:t>
            </a:r>
          </a:p>
        </p:txBody>
      </p:sp>
    </p:spTree>
    <p:extLst>
      <p:ext uri="{BB962C8B-B14F-4D97-AF65-F5344CB8AC3E}">
        <p14:creationId xmlns:p14="http://schemas.microsoft.com/office/powerpoint/2010/main" val="342014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787" y="1894802"/>
            <a:ext cx="2347911" cy="1562428"/>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6271" y="1896694"/>
            <a:ext cx="1810061" cy="1684363"/>
          </a:xfrm>
          <a:prstGeom prst="rect">
            <a:avLst/>
          </a:prstGeom>
          <a:ln>
            <a:solidFill>
              <a:schemeClr val="tx1"/>
            </a:solidFill>
          </a:ln>
        </p:spPr>
      </p:pic>
      <p:sp>
        <p:nvSpPr>
          <p:cNvPr id="9" name="Rectangle 8"/>
          <p:cNvSpPr/>
          <p:nvPr/>
        </p:nvSpPr>
        <p:spPr>
          <a:xfrm>
            <a:off x="-248055" y="1150593"/>
            <a:ext cx="2980477" cy="584775"/>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County livestock waste </a:t>
            </a:r>
          </a:p>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land use areas</a:t>
            </a:r>
          </a:p>
        </p:txBody>
      </p:sp>
      <p:sp>
        <p:nvSpPr>
          <p:cNvPr id="11" name="Right Arrow 10"/>
          <p:cNvSpPr/>
          <p:nvPr/>
        </p:nvSpPr>
        <p:spPr>
          <a:xfrm>
            <a:off x="5345979" y="239635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2513" y="1121904"/>
            <a:ext cx="263925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USDA 2016 Survey County Total Cattle Population #s</a:t>
            </a:r>
          </a:p>
        </p:txBody>
      </p:sp>
      <p:sp>
        <p:nvSpPr>
          <p:cNvPr id="13" name="Right Arrow 12"/>
          <p:cNvSpPr/>
          <p:nvPr/>
        </p:nvSpPr>
        <p:spPr>
          <a:xfrm rot="5400000">
            <a:off x="7231230" y="3356098"/>
            <a:ext cx="361827" cy="216682"/>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10800000">
            <a:off x="5734857" y="5076513"/>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211587" y="4570287"/>
            <a:ext cx="1014389" cy="1600200"/>
          </a:xfrm>
          <a:prstGeom prst="rect">
            <a:avLst/>
          </a:prstGeom>
        </p:spPr>
      </p:pic>
      <p:sp>
        <p:nvSpPr>
          <p:cNvPr id="16" name="Rectangle 15"/>
          <p:cNvSpPr/>
          <p:nvPr/>
        </p:nvSpPr>
        <p:spPr>
          <a:xfrm>
            <a:off x="-99036" y="4968308"/>
            <a:ext cx="2014095" cy="646331"/>
          </a:xfrm>
          <a:prstGeom prst="rect">
            <a:avLst/>
          </a:prstGeom>
        </p:spPr>
        <p:txBody>
          <a:bodyPr wrap="square">
            <a:spAutoFit/>
          </a:bodyPr>
          <a:lstStyle/>
          <a:p>
            <a:pPr lvl="0" algn="ctr" eaLnBrk="0" fontAlgn="base" hangingPunct="0">
              <a:spcAft>
                <a:spcPct val="0"/>
              </a:spcAft>
              <a:buSzPct val="80000"/>
              <a:defRPr/>
            </a:pPr>
            <a:r>
              <a:rPr lang="en-US" dirty="0">
                <a:latin typeface="Arial" panose="020B0604020202020204" pitchFamily="34" charset="0"/>
                <a:cs typeface="Arial" panose="020B0604020202020204" pitchFamily="34" charset="0"/>
              </a:rPr>
              <a:t>Total N input from Livestock waste</a:t>
            </a:r>
            <a:endParaRPr lang="en-US" b="1" dirty="0">
              <a:latin typeface="Arial" panose="020B0604020202020204" pitchFamily="34" charset="0"/>
              <a:cs typeface="Arial" panose="020B0604020202020204" pitchFamily="34" charset="0"/>
            </a:endParaRPr>
          </a:p>
        </p:txBody>
      </p:sp>
      <p:sp>
        <p:nvSpPr>
          <p:cNvPr id="17" name="Rectangle 16"/>
          <p:cNvSpPr/>
          <p:nvPr/>
        </p:nvSpPr>
        <p:spPr>
          <a:xfrm>
            <a:off x="2776225" y="1013626"/>
            <a:ext cx="2958632" cy="830997"/>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Identify percentage of livestock waste land use areas that fall within </a:t>
            </a:r>
            <a:r>
              <a:rPr lang="en-US" sz="1600" dirty="0" err="1">
                <a:latin typeface="Arial" panose="020B0604020202020204" pitchFamily="34" charset="0"/>
                <a:cs typeface="Arial" panose="020B0604020202020204" pitchFamily="34" charset="0"/>
              </a:rPr>
              <a:t>springsheds</a:t>
            </a:r>
            <a:endParaRPr lang="en-US" sz="1600" dirty="0">
              <a:latin typeface="Arial" panose="020B0604020202020204" pitchFamily="34" charset="0"/>
              <a:cs typeface="Arial" panose="020B0604020202020204" pitchFamily="34" charset="0"/>
            </a:endParaRPr>
          </a:p>
        </p:txBody>
      </p:sp>
      <p:sp>
        <p:nvSpPr>
          <p:cNvPr id="18" name="TextBox 17"/>
          <p:cNvSpPr txBox="1"/>
          <p:nvPr/>
        </p:nvSpPr>
        <p:spPr>
          <a:xfrm>
            <a:off x="6443878" y="3574400"/>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Subtract known Dairy population to find Beef Cattle Population #s </a:t>
            </a:r>
          </a:p>
        </p:txBody>
      </p:sp>
      <p:sp>
        <p:nvSpPr>
          <p:cNvPr id="19" name="TextBox 18"/>
          <p:cNvSpPr txBox="1"/>
          <p:nvPr/>
        </p:nvSpPr>
        <p:spPr>
          <a:xfrm>
            <a:off x="1734854" y="3767810"/>
            <a:ext cx="2084482"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Apply daily N waste factors</a:t>
            </a:r>
          </a:p>
          <a:p>
            <a:pPr algn="ct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X</a:t>
            </a:r>
            <a:r>
              <a:rPr lang="en-US" sz="1400" dirty="0">
                <a:latin typeface="Arial" panose="020B0604020202020204" pitchFamily="34" charset="0"/>
                <a:cs typeface="Arial" panose="020B0604020202020204" pitchFamily="34" charset="0"/>
              </a:rPr>
              <a:t> 365 days</a:t>
            </a:r>
          </a:p>
        </p:txBody>
      </p:sp>
      <p:sp>
        <p:nvSpPr>
          <p:cNvPr id="20" name="Right Arrow 19"/>
          <p:cNvSpPr/>
          <p:nvPr/>
        </p:nvSpPr>
        <p:spPr>
          <a:xfrm rot="10800000">
            <a:off x="2941035" y="5261707"/>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2399655" y="2402500"/>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6"/>
          <a:stretch>
            <a:fillRect/>
          </a:stretch>
        </p:blipFill>
        <p:spPr>
          <a:xfrm>
            <a:off x="268349" y="1896693"/>
            <a:ext cx="2035793" cy="1684364"/>
          </a:xfrm>
          <a:prstGeom prst="rect">
            <a:avLst/>
          </a:prstGeom>
          <a:ln>
            <a:solidFill>
              <a:schemeClr val="tx1"/>
            </a:solidFill>
          </a:ln>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3158" y="4531348"/>
            <a:ext cx="1761220" cy="2023529"/>
          </a:xfrm>
          <a:prstGeom prst="rect">
            <a:avLst/>
          </a:prstGeom>
        </p:spPr>
      </p:pic>
      <p:sp>
        <p:nvSpPr>
          <p:cNvPr id="24" name="TextBox 23"/>
          <p:cNvSpPr txBox="1"/>
          <p:nvPr/>
        </p:nvSpPr>
        <p:spPr>
          <a:xfrm>
            <a:off x="1534131" y="6184014"/>
            <a:ext cx="2369300" cy="64633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Calves = Apply daily N waste factors</a:t>
            </a:r>
          </a:p>
          <a:p>
            <a:pPr algn="ct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X</a:t>
            </a:r>
            <a:r>
              <a:rPr lang="en-US" sz="1200" dirty="0">
                <a:latin typeface="Arial" panose="020B0604020202020204" pitchFamily="34" charset="0"/>
                <a:cs typeface="Arial" panose="020B0604020202020204" pitchFamily="34" charset="0"/>
              </a:rPr>
              <a:t> 183 days</a:t>
            </a:r>
          </a:p>
        </p:txBody>
      </p:sp>
      <p:pic>
        <p:nvPicPr>
          <p:cNvPr id="2" name="Picture 1"/>
          <p:cNvPicPr>
            <a:picLocks noChangeAspect="1"/>
          </p:cNvPicPr>
          <p:nvPr/>
        </p:nvPicPr>
        <p:blipFill>
          <a:blip r:embed="rId8"/>
          <a:stretch>
            <a:fillRect/>
          </a:stretch>
        </p:blipFill>
        <p:spPr>
          <a:xfrm>
            <a:off x="140098" y="35217"/>
            <a:ext cx="1146147" cy="1146147"/>
          </a:xfrm>
          <a:prstGeom prst="rect">
            <a:avLst/>
          </a:prstGeom>
        </p:spPr>
      </p:pic>
      <p:sp>
        <p:nvSpPr>
          <p:cNvPr id="4" name="TextBox 3"/>
          <p:cNvSpPr txBox="1"/>
          <p:nvPr/>
        </p:nvSpPr>
        <p:spPr>
          <a:xfrm>
            <a:off x="1339177" y="253848"/>
            <a:ext cx="7520007" cy="584775"/>
          </a:xfrm>
          <a:prstGeom prst="rect">
            <a:avLst/>
          </a:prstGeom>
          <a:noFill/>
        </p:spPr>
        <p:txBody>
          <a:bodyPr wrap="none" rtlCol="0">
            <a:spAutoFit/>
          </a:bodyPr>
          <a:lstStyle/>
          <a:p>
            <a:r>
              <a:rPr lang="en-US" sz="3200" dirty="0">
                <a:solidFill>
                  <a:schemeClr val="bg1"/>
                </a:solidFill>
                <a:latin typeface="Arial" panose="020B0604020202020204" pitchFamily="34" charset="0"/>
                <a:cs typeface="Arial" panose="020B0604020202020204" pitchFamily="34" charset="0"/>
              </a:rPr>
              <a:t>Estimating Beef Cattle (Cow/Calf) Inputs</a:t>
            </a: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9336" y="4490859"/>
            <a:ext cx="1693268" cy="2104134"/>
          </a:xfrm>
          <a:prstGeom prst="rect">
            <a:avLst/>
          </a:prstGeom>
        </p:spPr>
      </p:pic>
      <p:sp>
        <p:nvSpPr>
          <p:cNvPr id="23" name="TextBox 22"/>
          <p:cNvSpPr txBox="1"/>
          <p:nvPr/>
        </p:nvSpPr>
        <p:spPr>
          <a:xfrm>
            <a:off x="3651026" y="3645353"/>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35% of Total Beef Cattle population assumed to be calves</a:t>
            </a:r>
          </a:p>
        </p:txBody>
      </p:sp>
      <p:sp>
        <p:nvSpPr>
          <p:cNvPr id="27" name="Right Arrow 19"/>
          <p:cNvSpPr/>
          <p:nvPr/>
        </p:nvSpPr>
        <p:spPr>
          <a:xfrm rot="10800000">
            <a:off x="1840480" y="526939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p:cNvGraphicFramePr>
            <a:graphicFrameLocks noGrp="1"/>
          </p:cNvGraphicFramePr>
          <p:nvPr>
            <p:extLst/>
          </p:nvPr>
        </p:nvGraphicFramePr>
        <p:xfrm>
          <a:off x="31876" y="1790068"/>
          <a:ext cx="2399655" cy="1991113"/>
        </p:xfrm>
        <a:graphic>
          <a:graphicData uri="http://schemas.openxmlformats.org/drawingml/2006/table">
            <a:tbl>
              <a:tblPr firstRow="1" bandRow="1">
                <a:tableStyleId>{5C22544A-7EE6-4342-B048-85BDC9FD1C3A}</a:tableStyleId>
              </a:tblPr>
              <a:tblGrid>
                <a:gridCol w="2399655">
                  <a:extLst>
                    <a:ext uri="{9D8B030D-6E8A-4147-A177-3AD203B41FA5}">
                      <a16:colId xmlns:a16="http://schemas.microsoft.com/office/drawing/2014/main" val="20000"/>
                    </a:ext>
                  </a:extLst>
                </a:gridCol>
              </a:tblGrid>
              <a:tr h="235459">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328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39879" y="211323"/>
            <a:ext cx="6002041" cy="646331"/>
          </a:xfrm>
          <a:prstGeom prst="rect">
            <a:avLst/>
          </a:prstGeom>
          <a:noFill/>
        </p:spPr>
        <p:txBody>
          <a:bodyPr wrap="square" rtlCol="0">
            <a:spAutoFit/>
          </a:bodyPr>
          <a:lstStyle/>
          <a:p>
            <a:r>
              <a:rPr lang="en-US" sz="3600" dirty="0">
                <a:solidFill>
                  <a:prstClr val="white"/>
                </a:solidFill>
                <a:latin typeface="Arial" panose="020B0604020202020204" pitchFamily="34" charset="0"/>
                <a:cs typeface="Arial" panose="020B0604020202020204" pitchFamily="34" charset="0"/>
              </a:rPr>
              <a:t>Estimating</a:t>
            </a:r>
            <a:r>
              <a:rPr lang="en-US" sz="3600" dirty="0">
                <a:solidFill>
                  <a:prstClr val="white"/>
                </a:solidFill>
                <a:latin typeface="Calibri"/>
              </a:rPr>
              <a:t> Dairy Waste Inputs</a:t>
            </a:r>
          </a:p>
        </p:txBody>
      </p:sp>
      <p:sp>
        <p:nvSpPr>
          <p:cNvPr id="7" name="TextBox 6"/>
          <p:cNvSpPr txBox="1"/>
          <p:nvPr/>
        </p:nvSpPr>
        <p:spPr>
          <a:xfrm>
            <a:off x="0" y="1229788"/>
            <a:ext cx="7741920" cy="236988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Permitted Dairy Operations</a:t>
            </a:r>
          </a:p>
          <a:p>
            <a:r>
              <a:rPr lang="en-US" dirty="0">
                <a:latin typeface="Arial" panose="020B0604020202020204" pitchFamily="34" charset="0"/>
                <a:cs typeface="Arial" panose="020B0604020202020204" pitchFamily="34" charset="0"/>
              </a:rPr>
              <a:t>Detailed information is obtained from the DEP industrial wastewater facility permits on herd sizes, type of cows, confinement and grazing times, and waste management and disposal information</a:t>
            </a:r>
          </a:p>
          <a:p>
            <a:endParaRPr lang="en-US" dirty="0">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The specific waste handling process was assessed individually for each dairy because of differences in operation from site to site</a:t>
            </a:r>
          </a:p>
          <a:p>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0" y="4245884"/>
            <a:ext cx="7469956" cy="156966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Non-Permitted Dairy Operations* </a:t>
            </a:r>
          </a:p>
          <a:p>
            <a:r>
              <a:rPr lang="en-US" dirty="0">
                <a:latin typeface="Arial" panose="020B0604020202020204" pitchFamily="34" charset="0"/>
                <a:cs typeface="Arial" panose="020B0604020202020204" pitchFamily="34" charset="0"/>
              </a:rPr>
              <a:t>Obtained herd size, confinement and waste treatment practice information from FDACS field staff and Southeast Milk</a:t>
            </a:r>
          </a:p>
          <a:p>
            <a:r>
              <a:rPr lang="en-US" sz="2000" dirty="0">
                <a:latin typeface="Arial" panose="020B0604020202020204" pitchFamily="34" charset="0"/>
                <a:cs typeface="Arial" panose="020B0604020202020204" pitchFamily="34" charset="0"/>
              </a:rPr>
              <a:t>	</a:t>
            </a:r>
          </a:p>
          <a:p>
            <a:r>
              <a:rPr lang="en-US" sz="2000" dirty="0">
                <a:latin typeface="Arial" panose="020B0604020202020204" pitchFamily="34" charset="0"/>
                <a:cs typeface="Arial" panose="020B0604020202020204" pitchFamily="34" charset="0"/>
              </a:rPr>
              <a:t> </a:t>
            </a:r>
          </a:p>
        </p:txBody>
      </p:sp>
      <p:pic>
        <p:nvPicPr>
          <p:cNvPr id="2" name="Picture 1"/>
          <p:cNvPicPr>
            <a:picLocks noChangeAspect="1"/>
          </p:cNvPicPr>
          <p:nvPr/>
        </p:nvPicPr>
        <p:blipFill>
          <a:blip r:embed="rId3"/>
          <a:stretch>
            <a:fillRect/>
          </a:stretch>
        </p:blipFill>
        <p:spPr>
          <a:xfrm>
            <a:off x="7275491" y="1131851"/>
            <a:ext cx="1868509" cy="5329909"/>
          </a:xfrm>
          <a:prstGeom prst="rect">
            <a:avLst/>
          </a:prstGeom>
        </p:spPr>
      </p:pic>
      <p:pic>
        <p:nvPicPr>
          <p:cNvPr id="3" name="Picture 2"/>
          <p:cNvPicPr>
            <a:picLocks noChangeAspect="1"/>
          </p:cNvPicPr>
          <p:nvPr/>
        </p:nvPicPr>
        <p:blipFill>
          <a:blip r:embed="rId4"/>
          <a:stretch>
            <a:fillRect/>
          </a:stretch>
        </p:blipFill>
        <p:spPr>
          <a:xfrm>
            <a:off x="132080" y="349"/>
            <a:ext cx="1146147" cy="1146147"/>
          </a:xfrm>
          <a:prstGeom prst="rect">
            <a:avLst/>
          </a:prstGeom>
        </p:spPr>
      </p:pic>
      <p:sp>
        <p:nvSpPr>
          <p:cNvPr id="5" name="TextBox 4"/>
          <p:cNvSpPr txBox="1"/>
          <p:nvPr/>
        </p:nvSpPr>
        <p:spPr>
          <a:xfrm>
            <a:off x="0" y="6323260"/>
            <a:ext cx="5476240" cy="276999"/>
          </a:xfrm>
          <a:prstGeom prst="rect">
            <a:avLst/>
          </a:prstGeom>
          <a:noFill/>
        </p:spPr>
        <p:txBody>
          <a:bodyPr wrap="square" rtlCol="0">
            <a:spAutoFit/>
          </a:bodyPr>
          <a:lstStyle/>
          <a:p>
            <a:r>
              <a:rPr lang="en-US" sz="1200" dirty="0"/>
              <a:t>* A dairy operation containing less than 700 mature dairy cows</a:t>
            </a:r>
          </a:p>
        </p:txBody>
      </p:sp>
    </p:spTree>
    <p:extLst>
      <p:ext uri="{BB962C8B-B14F-4D97-AF65-F5344CB8AC3E}">
        <p14:creationId xmlns:p14="http://schemas.microsoft.com/office/powerpoint/2010/main" val="112810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2A5702-5C7C-43FB-8FFA-176BA4443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6035" y="0"/>
            <a:ext cx="5287965" cy="6858000"/>
          </a:xfrm>
          <a:prstGeom prst="rect">
            <a:avLst/>
          </a:prstGeom>
        </p:spPr>
      </p:pic>
    </p:spTree>
    <p:extLst>
      <p:ext uri="{BB962C8B-B14F-4D97-AF65-F5344CB8AC3E}">
        <p14:creationId xmlns:p14="http://schemas.microsoft.com/office/powerpoint/2010/main" val="307013389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10" y="1284433"/>
            <a:ext cx="5558363" cy="4311457"/>
          </a:xfrm>
          <a:prstGeom prst="rect">
            <a:avLst/>
          </a:prstGeom>
        </p:spPr>
      </p:pic>
      <p:sp>
        <p:nvSpPr>
          <p:cNvPr id="40" name="Content Placeholder 2"/>
          <p:cNvSpPr txBox="1">
            <a:spLocks/>
          </p:cNvSpPr>
          <p:nvPr/>
        </p:nvSpPr>
        <p:spPr>
          <a:xfrm>
            <a:off x="5786963" y="1392335"/>
            <a:ext cx="3357037" cy="5465665"/>
          </a:xfrm>
          <a:prstGeom prst="rect">
            <a:avLst/>
          </a:prstGeom>
        </p:spPr>
        <p:txBody>
          <a:bodyPr>
            <a:noAutofit/>
          </a:bodyPr>
          <a:lstStyle/>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Irrigated lands and crop type based on FSAID geodatabase.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Crop fertilizer application rates were applied to the acreages identified within springsheds based on crop type.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Application rates based on UF-IFAS recommended rates as well as producer feedback.</a:t>
            </a: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111210" y="32644"/>
            <a:ext cx="1146147" cy="1146147"/>
          </a:xfrm>
          <a:prstGeom prst="rect">
            <a:avLst/>
          </a:prstGeom>
        </p:spPr>
      </p:pic>
      <p:sp>
        <p:nvSpPr>
          <p:cNvPr id="3" name="TextBox 2"/>
          <p:cNvSpPr txBox="1"/>
          <p:nvPr/>
        </p:nvSpPr>
        <p:spPr>
          <a:xfrm>
            <a:off x="3178738" y="194032"/>
            <a:ext cx="3159839" cy="646331"/>
          </a:xfrm>
          <a:prstGeom prst="rect">
            <a:avLst/>
          </a:prstGeom>
          <a:noFill/>
        </p:spPr>
        <p:txBody>
          <a:bodyPr wrap="none" rtlCol="0">
            <a:spAutoFit/>
          </a:bodyPr>
          <a:lstStyle/>
          <a:p>
            <a:pPr algn="ctr"/>
            <a:r>
              <a:rPr lang="en-US" sz="3600" dirty="0">
                <a:solidFill>
                  <a:schemeClr val="bg1"/>
                </a:solidFill>
                <a:latin typeface="Arial" panose="020B0604020202020204" pitchFamily="34" charset="0"/>
                <a:cs typeface="Arial" panose="020B0604020202020204" pitchFamily="34" charset="0"/>
              </a:rPr>
              <a:t>Farm Fertilizer</a:t>
            </a:r>
          </a:p>
        </p:txBody>
      </p:sp>
    </p:spTree>
    <p:extLst>
      <p:ext uri="{BB962C8B-B14F-4D97-AF65-F5344CB8AC3E}">
        <p14:creationId xmlns:p14="http://schemas.microsoft.com/office/powerpoint/2010/main" val="2583599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60619" y="116336"/>
            <a:ext cx="6220411" cy="707886"/>
          </a:xfrm>
          <a:prstGeom prst="rect">
            <a:avLst/>
          </a:prstGeom>
          <a:noFill/>
        </p:spPr>
        <p:txBody>
          <a:bodyPr wrap="square" rtlCol="0">
            <a:spAutoFit/>
          </a:bodyPr>
          <a:lstStyle/>
          <a:p>
            <a:pPr>
              <a:defRPr/>
            </a:pPr>
            <a:r>
              <a:rPr lang="en-US" sz="4000" kern="0" dirty="0">
                <a:solidFill>
                  <a:schemeClr val="bg1"/>
                </a:solidFill>
              </a:rPr>
              <a:t>Urban Turfgrass Fertilizers</a:t>
            </a:r>
          </a:p>
        </p:txBody>
      </p:sp>
      <p:sp>
        <p:nvSpPr>
          <p:cNvPr id="15" name="Content Placeholder 2"/>
          <p:cNvSpPr txBox="1">
            <a:spLocks/>
          </p:cNvSpPr>
          <p:nvPr/>
        </p:nvSpPr>
        <p:spPr>
          <a:xfrm>
            <a:off x="435599" y="1514728"/>
            <a:ext cx="4038872" cy="4229100"/>
          </a:xfrm>
          <a:prstGeom prst="rect">
            <a:avLst/>
          </a:prstGeom>
        </p:spPr>
        <p:txBody>
          <a:bodyPr>
            <a:noAutofit/>
          </a:bodyPr>
          <a:lstStyle/>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Acreage likely to receive fertilizer estimated from PA data and property values </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Residential</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Non-residential</a:t>
            </a:r>
          </a:p>
          <a:p>
            <a:pPr marL="342900" lvl="1" eaLnBrk="0" fontAlgn="base" hangingPunct="0">
              <a:spcAft>
                <a:spcPct val="0"/>
              </a:spcAft>
              <a:buSzPct val="60000"/>
              <a:defRPr/>
            </a:pPr>
            <a:endParaRPr lang="en-US" sz="2000" kern="0" dirty="0">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latin typeface="+mj-lt"/>
                <a:cs typeface="Arial" pitchFamily="34" charset="0"/>
              </a:rPr>
              <a:t>Maximum fertilizable acreage was capped at 1 acre</a:t>
            </a:r>
          </a:p>
          <a:p>
            <a:pPr marL="257175" indent="-257175" eaLnBrk="0" fontAlgn="base" hangingPunct="0">
              <a:spcAft>
                <a:spcPct val="0"/>
              </a:spcAft>
              <a:buSzPct val="60000"/>
              <a:buFont typeface="Calibri" pitchFamily="34" charset="0"/>
              <a:buChar char="◊"/>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dirty="0">
                <a:cs typeface="Arial" pitchFamily="34" charset="0"/>
              </a:rPr>
              <a:t>Annual Application Rates based on SWFWMD study</a:t>
            </a:r>
          </a:p>
          <a:p>
            <a:pPr eaLnBrk="0" fontAlgn="base" hangingPunct="0">
              <a:spcAft>
                <a:spcPct val="0"/>
              </a:spcAft>
              <a:buSzPct val="60000"/>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Property values used to assess probability of fertilization</a:t>
            </a: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149" y="50561"/>
            <a:ext cx="1192004" cy="1192004"/>
          </a:xfrm>
          <a:prstGeom prst="rect">
            <a:avLst/>
          </a:prstGeom>
        </p:spPr>
      </p:pic>
      <p:grpSp>
        <p:nvGrpSpPr>
          <p:cNvPr id="13" name="Group 12"/>
          <p:cNvGrpSpPr/>
          <p:nvPr/>
        </p:nvGrpSpPr>
        <p:grpSpPr>
          <a:xfrm>
            <a:off x="5330734" y="1291289"/>
            <a:ext cx="2898865" cy="1938218"/>
            <a:chOff x="336551" y="3886200"/>
            <a:chExt cx="3511905" cy="2527300"/>
          </a:xfrm>
        </p:grpSpPr>
        <p:sp>
          <p:nvSpPr>
            <p:cNvPr id="4" name="Rectangle 3"/>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11" name="Picture 10" descr="House | Free Stock Photo | Illustration of a house | # 144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296" y="3901377"/>
              <a:ext cx="1994968" cy="1994969"/>
            </a:xfrm>
            <a:prstGeom prst="rect">
              <a:avLst/>
            </a:prstGeom>
          </p:spPr>
        </p:pic>
        <p:grpSp>
          <p:nvGrpSpPr>
            <p:cNvPr id="10" name="Group 9"/>
            <p:cNvGrpSpPr/>
            <p:nvPr/>
          </p:nvGrpSpPr>
          <p:grpSpPr>
            <a:xfrm>
              <a:off x="767102" y="4618306"/>
              <a:ext cx="955203" cy="955203"/>
              <a:chOff x="1137300" y="4469992"/>
              <a:chExt cx="955203" cy="955203"/>
            </a:xfrm>
          </p:grpSpPr>
          <p:pic>
            <p:nvPicPr>
              <p:cNvPr id="5" name="Picture 4" descr="House | Free Stock Photo | Illustration of a house | # 144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9" name="Rectangle 8"/>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12" name="Rectangle 11"/>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6" name="Rectangle 1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7" name="Rectangle 16"/>
            <p:cNvSpPr/>
            <p:nvPr/>
          </p:nvSpPr>
          <p:spPr>
            <a:xfrm>
              <a:off x="336551" y="5966107"/>
              <a:ext cx="490727" cy="4424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8" name="Rectangle 17"/>
            <p:cNvSpPr/>
            <p:nvPr/>
          </p:nvSpPr>
          <p:spPr>
            <a:xfrm>
              <a:off x="1501765" y="584323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9" name="Rectangle 18"/>
            <p:cNvSpPr/>
            <p:nvPr/>
          </p:nvSpPr>
          <p:spPr>
            <a:xfrm>
              <a:off x="2006862" y="585335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0" name="Rectangle 19"/>
            <p:cNvSpPr/>
            <p:nvPr/>
          </p:nvSpPr>
          <p:spPr>
            <a:xfrm rot="16200000">
              <a:off x="2351042" y="5683693"/>
              <a:ext cx="331776" cy="3526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2" name="Group 1"/>
          <p:cNvGrpSpPr/>
          <p:nvPr/>
        </p:nvGrpSpPr>
        <p:grpSpPr>
          <a:xfrm>
            <a:off x="5064812" y="3230402"/>
            <a:ext cx="3644290" cy="3125793"/>
            <a:chOff x="5181127" y="854164"/>
            <a:chExt cx="3945887" cy="3410932"/>
          </a:xfrm>
        </p:grpSpPr>
        <p:sp>
          <p:nvSpPr>
            <p:cNvPr id="33" name="Rectangle 32"/>
            <p:cNvSpPr/>
            <p:nvPr/>
          </p:nvSpPr>
          <p:spPr>
            <a:xfrm>
              <a:off x="5239419" y="933831"/>
              <a:ext cx="3829304" cy="3331265"/>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nvGrpSpPr>
            <p:cNvPr id="21" name="Group 20"/>
            <p:cNvGrpSpPr/>
            <p:nvPr/>
          </p:nvGrpSpPr>
          <p:grpSpPr>
            <a:xfrm>
              <a:off x="5239419" y="2397588"/>
              <a:ext cx="2365173" cy="1835935"/>
              <a:chOff x="322181" y="3886200"/>
              <a:chExt cx="3526275" cy="2527300"/>
            </a:xfrm>
          </p:grpSpPr>
          <p:sp>
            <p:nvSpPr>
              <p:cNvPr id="22" name="Rectangle 21"/>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23" name="Picture 22" descr="House | Free Stock Photo | Illustration of a house | # 144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5237" y="4019064"/>
                <a:ext cx="1456603" cy="1456603"/>
              </a:xfrm>
              <a:prstGeom prst="rect">
                <a:avLst/>
              </a:prstGeom>
            </p:spPr>
          </p:pic>
          <p:grpSp>
            <p:nvGrpSpPr>
              <p:cNvPr id="24" name="Group 23"/>
              <p:cNvGrpSpPr/>
              <p:nvPr/>
            </p:nvGrpSpPr>
            <p:grpSpPr>
              <a:xfrm>
                <a:off x="767102" y="4618306"/>
                <a:ext cx="955203" cy="955203"/>
                <a:chOff x="1137300" y="4469992"/>
                <a:chExt cx="955203" cy="955203"/>
              </a:xfrm>
            </p:grpSpPr>
            <p:pic>
              <p:nvPicPr>
                <p:cNvPr id="31" name="Picture 30" descr="House | Free Stock Photo | Illustration of a house | # 144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32" name="Rectangle 31"/>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25" name="Rectangle 24"/>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6" name="Rectangle 2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7" name="Rectangle 26"/>
              <p:cNvSpPr/>
              <p:nvPr/>
            </p:nvSpPr>
            <p:spPr>
              <a:xfrm>
                <a:off x="322181" y="5966107"/>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8" name="Rectangle 27"/>
              <p:cNvSpPr/>
              <p:nvPr/>
            </p:nvSpPr>
            <p:spPr>
              <a:xfrm>
                <a:off x="1503968" y="5523643"/>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9" name="Rectangle 28"/>
              <p:cNvSpPr/>
              <p:nvPr/>
            </p:nvSpPr>
            <p:spPr>
              <a:xfrm>
                <a:off x="1974854" y="5522649"/>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30" name="Rectangle 29"/>
              <p:cNvSpPr/>
              <p:nvPr/>
            </p:nvSpPr>
            <p:spPr>
              <a:xfrm rot="16200000">
                <a:off x="2181105" y="5395565"/>
                <a:ext cx="338431" cy="2592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122" name="Group 121"/>
            <p:cNvGrpSpPr/>
            <p:nvPr/>
          </p:nvGrpSpPr>
          <p:grpSpPr>
            <a:xfrm>
              <a:off x="5181127" y="854164"/>
              <a:ext cx="3945887" cy="3375779"/>
              <a:chOff x="5157300" y="3327314"/>
              <a:chExt cx="3945887" cy="3375779"/>
            </a:xfrm>
          </p:grpSpPr>
          <p:pic>
            <p:nvPicPr>
              <p:cNvPr id="34" name="Picture 3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5020" y="3423570"/>
                <a:ext cx="553691" cy="656551"/>
              </a:xfrm>
              <a:prstGeom prst="rect">
                <a:avLst/>
              </a:prstGeom>
            </p:spPr>
          </p:pic>
          <p:pic>
            <p:nvPicPr>
              <p:cNvPr id="35" name="Picture 3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7420" y="3575970"/>
                <a:ext cx="553691" cy="656551"/>
              </a:xfrm>
              <a:prstGeom prst="rect">
                <a:avLst/>
              </a:prstGeom>
            </p:spPr>
          </p:pic>
          <p:pic>
            <p:nvPicPr>
              <p:cNvPr id="36" name="Picture 3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9820" y="3728370"/>
                <a:ext cx="553691" cy="656551"/>
              </a:xfrm>
              <a:prstGeom prst="rect">
                <a:avLst/>
              </a:prstGeom>
            </p:spPr>
          </p:pic>
          <p:pic>
            <p:nvPicPr>
              <p:cNvPr id="37" name="Picture 3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2220" y="3880770"/>
                <a:ext cx="553691" cy="656551"/>
              </a:xfrm>
              <a:prstGeom prst="rect">
                <a:avLst/>
              </a:prstGeom>
            </p:spPr>
          </p:pic>
          <p:pic>
            <p:nvPicPr>
              <p:cNvPr id="43" name="Picture 4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44620" y="4033170"/>
                <a:ext cx="553691" cy="656551"/>
              </a:xfrm>
              <a:prstGeom prst="rect">
                <a:avLst/>
              </a:prstGeom>
            </p:spPr>
          </p:pic>
          <p:pic>
            <p:nvPicPr>
              <p:cNvPr id="44" name="Picture 4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7020" y="4185570"/>
                <a:ext cx="553691" cy="656551"/>
              </a:xfrm>
              <a:prstGeom prst="rect">
                <a:avLst/>
              </a:prstGeom>
            </p:spPr>
          </p:pic>
          <p:pic>
            <p:nvPicPr>
              <p:cNvPr id="78" name="Picture 7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87681" y="3380770"/>
                <a:ext cx="553691" cy="656551"/>
              </a:xfrm>
              <a:prstGeom prst="rect">
                <a:avLst/>
              </a:prstGeom>
            </p:spPr>
          </p:pic>
          <p:pic>
            <p:nvPicPr>
              <p:cNvPr id="81" name="Picture 8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40081" y="3533170"/>
                <a:ext cx="553691" cy="656551"/>
              </a:xfrm>
              <a:prstGeom prst="rect">
                <a:avLst/>
              </a:prstGeom>
            </p:spPr>
          </p:pic>
          <p:pic>
            <p:nvPicPr>
              <p:cNvPr id="82" name="Picture 8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92481" y="3685570"/>
                <a:ext cx="553691" cy="656551"/>
              </a:xfrm>
              <a:prstGeom prst="rect">
                <a:avLst/>
              </a:prstGeom>
            </p:spPr>
          </p:pic>
          <p:pic>
            <p:nvPicPr>
              <p:cNvPr id="83" name="Picture 8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44881" y="3837970"/>
                <a:ext cx="553691" cy="656551"/>
              </a:xfrm>
              <a:prstGeom prst="rect">
                <a:avLst/>
              </a:prstGeom>
            </p:spPr>
          </p:pic>
          <p:pic>
            <p:nvPicPr>
              <p:cNvPr id="84" name="Picture 8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97281" y="3990370"/>
                <a:ext cx="553691" cy="656551"/>
              </a:xfrm>
              <a:prstGeom prst="rect">
                <a:avLst/>
              </a:prstGeom>
            </p:spPr>
          </p:pic>
          <p:pic>
            <p:nvPicPr>
              <p:cNvPr id="85" name="Picture 8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49681" y="4142770"/>
                <a:ext cx="553691" cy="656551"/>
              </a:xfrm>
              <a:prstGeom prst="rect">
                <a:avLst/>
              </a:prstGeom>
            </p:spPr>
          </p:pic>
          <p:pic>
            <p:nvPicPr>
              <p:cNvPr id="86" name="Picture 8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68296" y="3327314"/>
                <a:ext cx="553691" cy="656551"/>
              </a:xfrm>
              <a:prstGeom prst="rect">
                <a:avLst/>
              </a:prstGeom>
            </p:spPr>
          </p:pic>
          <p:pic>
            <p:nvPicPr>
              <p:cNvPr id="87" name="Picture 8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0696" y="3479714"/>
                <a:ext cx="553691" cy="656551"/>
              </a:xfrm>
              <a:prstGeom prst="rect">
                <a:avLst/>
              </a:prstGeom>
            </p:spPr>
          </p:pic>
          <p:pic>
            <p:nvPicPr>
              <p:cNvPr id="88" name="Picture 8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73096" y="3632114"/>
                <a:ext cx="553691" cy="656551"/>
              </a:xfrm>
              <a:prstGeom prst="rect">
                <a:avLst/>
              </a:prstGeom>
            </p:spPr>
          </p:pic>
          <p:pic>
            <p:nvPicPr>
              <p:cNvPr id="89" name="Picture 8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25496" y="3784514"/>
                <a:ext cx="553691" cy="656551"/>
              </a:xfrm>
              <a:prstGeom prst="rect">
                <a:avLst/>
              </a:prstGeom>
            </p:spPr>
          </p:pic>
          <p:pic>
            <p:nvPicPr>
              <p:cNvPr id="90" name="Picture 8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77896" y="3936914"/>
                <a:ext cx="553691" cy="656551"/>
              </a:xfrm>
              <a:prstGeom prst="rect">
                <a:avLst/>
              </a:prstGeom>
            </p:spPr>
          </p:pic>
          <p:pic>
            <p:nvPicPr>
              <p:cNvPr id="91" name="Picture 9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30296" y="4089314"/>
                <a:ext cx="553691" cy="656551"/>
              </a:xfrm>
              <a:prstGeom prst="rect">
                <a:avLst/>
              </a:prstGeom>
            </p:spPr>
          </p:pic>
          <p:pic>
            <p:nvPicPr>
              <p:cNvPr id="92" name="Picture 9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2696" y="4241714"/>
                <a:ext cx="553691" cy="656551"/>
              </a:xfrm>
              <a:prstGeom prst="rect">
                <a:avLst/>
              </a:prstGeom>
            </p:spPr>
          </p:pic>
          <p:pic>
            <p:nvPicPr>
              <p:cNvPr id="93" name="Picture 9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5096" y="4394114"/>
                <a:ext cx="553691" cy="656551"/>
              </a:xfrm>
              <a:prstGeom prst="rect">
                <a:avLst/>
              </a:prstGeom>
            </p:spPr>
          </p:pic>
          <p:pic>
            <p:nvPicPr>
              <p:cNvPr id="94" name="Picture 9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7496" y="4546514"/>
                <a:ext cx="553691" cy="656551"/>
              </a:xfrm>
              <a:prstGeom prst="rect">
                <a:avLst/>
              </a:prstGeom>
            </p:spPr>
          </p:pic>
          <p:pic>
            <p:nvPicPr>
              <p:cNvPr id="95" name="Picture 9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39896" y="4698914"/>
                <a:ext cx="553691" cy="656551"/>
              </a:xfrm>
              <a:prstGeom prst="rect">
                <a:avLst/>
              </a:prstGeom>
            </p:spPr>
          </p:pic>
          <p:pic>
            <p:nvPicPr>
              <p:cNvPr id="96" name="Picture 9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2296" y="4851314"/>
                <a:ext cx="553691" cy="656551"/>
              </a:xfrm>
              <a:prstGeom prst="rect">
                <a:avLst/>
              </a:prstGeom>
            </p:spPr>
          </p:pic>
          <p:pic>
            <p:nvPicPr>
              <p:cNvPr id="97" name="Picture 9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4696" y="5003714"/>
                <a:ext cx="553691" cy="656551"/>
              </a:xfrm>
              <a:prstGeom prst="rect">
                <a:avLst/>
              </a:prstGeom>
            </p:spPr>
          </p:pic>
          <p:pic>
            <p:nvPicPr>
              <p:cNvPr id="98" name="Picture 9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7096" y="5156114"/>
                <a:ext cx="553691" cy="656551"/>
              </a:xfrm>
              <a:prstGeom prst="rect">
                <a:avLst/>
              </a:prstGeom>
            </p:spPr>
          </p:pic>
          <p:pic>
            <p:nvPicPr>
              <p:cNvPr id="99" name="Picture 9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9496" y="5308514"/>
                <a:ext cx="553691" cy="656551"/>
              </a:xfrm>
              <a:prstGeom prst="rect">
                <a:avLst/>
              </a:prstGeom>
            </p:spPr>
          </p:pic>
          <p:pic>
            <p:nvPicPr>
              <p:cNvPr id="100" name="Picture 9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48443" y="3345125"/>
                <a:ext cx="553691" cy="656551"/>
              </a:xfrm>
              <a:prstGeom prst="rect">
                <a:avLst/>
              </a:prstGeom>
            </p:spPr>
          </p:pic>
          <p:pic>
            <p:nvPicPr>
              <p:cNvPr id="101" name="Picture 10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00843" y="3497525"/>
                <a:ext cx="553691" cy="656551"/>
              </a:xfrm>
              <a:prstGeom prst="rect">
                <a:avLst/>
              </a:prstGeom>
            </p:spPr>
          </p:pic>
          <p:pic>
            <p:nvPicPr>
              <p:cNvPr id="102" name="Picture 10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3243" y="3649925"/>
                <a:ext cx="553691" cy="656551"/>
              </a:xfrm>
              <a:prstGeom prst="rect">
                <a:avLst/>
              </a:prstGeom>
            </p:spPr>
          </p:pic>
          <p:pic>
            <p:nvPicPr>
              <p:cNvPr id="103" name="Picture 10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5643" y="3802325"/>
                <a:ext cx="553691" cy="656551"/>
              </a:xfrm>
              <a:prstGeom prst="rect">
                <a:avLst/>
              </a:prstGeom>
            </p:spPr>
          </p:pic>
          <p:pic>
            <p:nvPicPr>
              <p:cNvPr id="104" name="Picture 10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58043" y="3954725"/>
                <a:ext cx="553691" cy="656551"/>
              </a:xfrm>
              <a:prstGeom prst="rect">
                <a:avLst/>
              </a:prstGeom>
            </p:spPr>
          </p:pic>
          <p:pic>
            <p:nvPicPr>
              <p:cNvPr id="105" name="Picture 10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0443" y="4107125"/>
                <a:ext cx="553691" cy="656551"/>
              </a:xfrm>
              <a:prstGeom prst="rect">
                <a:avLst/>
              </a:prstGeom>
            </p:spPr>
          </p:pic>
          <p:pic>
            <p:nvPicPr>
              <p:cNvPr id="106" name="Picture 10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62843" y="4259525"/>
                <a:ext cx="553691" cy="656551"/>
              </a:xfrm>
              <a:prstGeom prst="rect">
                <a:avLst/>
              </a:prstGeom>
            </p:spPr>
          </p:pic>
          <p:pic>
            <p:nvPicPr>
              <p:cNvPr id="107" name="Picture 10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0167" y="3360404"/>
                <a:ext cx="553691" cy="656551"/>
              </a:xfrm>
              <a:prstGeom prst="rect">
                <a:avLst/>
              </a:prstGeom>
            </p:spPr>
          </p:pic>
          <p:pic>
            <p:nvPicPr>
              <p:cNvPr id="108" name="Picture 10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2567" y="3512804"/>
                <a:ext cx="553691" cy="656551"/>
              </a:xfrm>
              <a:prstGeom prst="rect">
                <a:avLst/>
              </a:prstGeom>
            </p:spPr>
          </p:pic>
          <p:pic>
            <p:nvPicPr>
              <p:cNvPr id="109" name="Picture 10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4967" y="3665204"/>
                <a:ext cx="553691" cy="656551"/>
              </a:xfrm>
              <a:prstGeom prst="rect">
                <a:avLst/>
              </a:prstGeom>
            </p:spPr>
          </p:pic>
          <p:pic>
            <p:nvPicPr>
              <p:cNvPr id="110" name="Picture 10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68131" y="5132142"/>
                <a:ext cx="553691" cy="656551"/>
              </a:xfrm>
              <a:prstGeom prst="rect">
                <a:avLst/>
              </a:prstGeom>
            </p:spPr>
          </p:pic>
          <p:pic>
            <p:nvPicPr>
              <p:cNvPr id="111" name="Picture 11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0531" y="5284542"/>
                <a:ext cx="553691" cy="656551"/>
              </a:xfrm>
              <a:prstGeom prst="rect">
                <a:avLst/>
              </a:prstGeom>
            </p:spPr>
          </p:pic>
          <p:pic>
            <p:nvPicPr>
              <p:cNvPr id="112" name="Picture 11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72931" y="5436942"/>
                <a:ext cx="553691" cy="656551"/>
              </a:xfrm>
              <a:prstGeom prst="rect">
                <a:avLst/>
              </a:prstGeom>
            </p:spPr>
          </p:pic>
          <p:pic>
            <p:nvPicPr>
              <p:cNvPr id="113" name="Picture 11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25331" y="5589342"/>
                <a:ext cx="553691" cy="656551"/>
              </a:xfrm>
              <a:prstGeom prst="rect">
                <a:avLst/>
              </a:prstGeom>
            </p:spPr>
          </p:pic>
          <p:pic>
            <p:nvPicPr>
              <p:cNvPr id="114" name="Picture 11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77731" y="5741742"/>
                <a:ext cx="553691" cy="656551"/>
              </a:xfrm>
              <a:prstGeom prst="rect">
                <a:avLst/>
              </a:prstGeom>
            </p:spPr>
          </p:pic>
          <p:pic>
            <p:nvPicPr>
              <p:cNvPr id="115" name="Picture 11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0131" y="5894142"/>
                <a:ext cx="553691" cy="656551"/>
              </a:xfrm>
              <a:prstGeom prst="rect">
                <a:avLst/>
              </a:prstGeom>
            </p:spPr>
          </p:pic>
          <p:pic>
            <p:nvPicPr>
              <p:cNvPr id="116" name="Picture 11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2531" y="6046542"/>
                <a:ext cx="553691" cy="656551"/>
              </a:xfrm>
              <a:prstGeom prst="rect">
                <a:avLst/>
              </a:prstGeom>
            </p:spPr>
          </p:pic>
          <p:pic>
            <p:nvPicPr>
              <p:cNvPr id="117" name="Picture 11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54654" y="5857874"/>
                <a:ext cx="553691" cy="656551"/>
              </a:xfrm>
              <a:prstGeom prst="rect">
                <a:avLst/>
              </a:prstGeom>
            </p:spPr>
          </p:pic>
          <p:pic>
            <p:nvPicPr>
              <p:cNvPr id="118" name="Picture 11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07054" y="6010274"/>
                <a:ext cx="553691" cy="656551"/>
              </a:xfrm>
              <a:prstGeom prst="rect">
                <a:avLst/>
              </a:prstGeom>
            </p:spPr>
          </p:pic>
          <p:pic>
            <p:nvPicPr>
              <p:cNvPr id="120" name="Picture 11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7300" y="4087394"/>
                <a:ext cx="553691" cy="656551"/>
              </a:xfrm>
              <a:prstGeom prst="rect">
                <a:avLst/>
              </a:prstGeom>
            </p:spPr>
          </p:pic>
          <p:pic>
            <p:nvPicPr>
              <p:cNvPr id="121" name="Picture 12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09700" y="4239794"/>
                <a:ext cx="553691" cy="656551"/>
              </a:xfrm>
              <a:prstGeom prst="rect">
                <a:avLst/>
              </a:prstGeom>
            </p:spPr>
          </p:pic>
        </p:grpSp>
      </p:grpSp>
    </p:spTree>
    <p:extLst>
      <p:ext uri="{BB962C8B-B14F-4D97-AF65-F5344CB8AC3E}">
        <p14:creationId xmlns:p14="http://schemas.microsoft.com/office/powerpoint/2010/main" val="488293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734271" y="116407"/>
            <a:ext cx="6184900" cy="707886"/>
          </a:xfrm>
          <a:prstGeom prst="rect">
            <a:avLst/>
          </a:prstGeom>
          <a:noFill/>
        </p:spPr>
        <p:txBody>
          <a:bodyPr wrap="square" rtlCol="0">
            <a:spAutoFit/>
          </a:bodyPr>
          <a:lstStyle/>
          <a:p>
            <a:r>
              <a:rPr lang="en-US" sz="4000" dirty="0">
                <a:solidFill>
                  <a:schemeClr val="bg1"/>
                </a:solidFill>
              </a:rPr>
              <a:t>Sports Turfgrass Fertilizers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14470"/>
            <a:ext cx="1135634" cy="1135634"/>
          </a:xfrm>
          <a:prstGeom prst="rect">
            <a:avLst/>
          </a:prstGeom>
        </p:spPr>
      </p:pic>
      <p:sp>
        <p:nvSpPr>
          <p:cNvPr id="15" name="Content Placeholder 2"/>
          <p:cNvSpPr txBox="1">
            <a:spLocks/>
          </p:cNvSpPr>
          <p:nvPr/>
        </p:nvSpPr>
        <p:spPr>
          <a:xfrm>
            <a:off x="0" y="1121164"/>
            <a:ext cx="4495799" cy="286558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Sports fields</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estimates from aerial analysis of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Application rates based on lawn service company estimates</a:t>
            </a:r>
          </a:p>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Golf Courses </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estimated through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Annual application rate = 4.5 </a:t>
            </a:r>
            <a:r>
              <a:rPr lang="en-US" sz="2300" dirty="0" err="1">
                <a:latin typeface="+mj-lt"/>
                <a:cs typeface="Arial" pitchFamily="34" charset="0"/>
              </a:rPr>
              <a:t>lb</a:t>
            </a:r>
            <a:r>
              <a:rPr lang="en-US" sz="2300" dirty="0">
                <a:latin typeface="+mj-lt"/>
                <a:cs typeface="Arial" pitchFamily="34" charset="0"/>
              </a:rPr>
              <a:t>-N/1,000 </a:t>
            </a:r>
            <a:r>
              <a:rPr lang="en-US" sz="2300" dirty="0" err="1">
                <a:latin typeface="+mj-lt"/>
                <a:cs typeface="Arial" pitchFamily="34" charset="0"/>
              </a:rPr>
              <a:t>sq</a:t>
            </a:r>
            <a:r>
              <a:rPr lang="en-US" sz="2300" dirty="0">
                <a:latin typeface="+mj-lt"/>
                <a:cs typeface="Arial" pitchFamily="34" charset="0"/>
              </a:rPr>
              <a:t> </a:t>
            </a:r>
            <a:r>
              <a:rPr lang="en-US" sz="2300" dirty="0" err="1">
                <a:latin typeface="+mj-lt"/>
                <a:cs typeface="Arial" pitchFamily="34" charset="0"/>
              </a:rPr>
              <a:t>ft</a:t>
            </a: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702" y="3873501"/>
            <a:ext cx="3552269" cy="2656322"/>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9703" y="1121164"/>
            <a:ext cx="3552268" cy="2663251"/>
          </a:xfrm>
          <a:prstGeom prst="rect">
            <a:avLst/>
          </a:prstGeom>
        </p:spPr>
      </p:pic>
    </p:spTree>
    <p:extLst>
      <p:ext uri="{BB962C8B-B14F-4D97-AF65-F5344CB8AC3E}">
        <p14:creationId xmlns:p14="http://schemas.microsoft.com/office/powerpoint/2010/main" val="43134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856711" y="214254"/>
            <a:ext cx="68410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Estimates of Nitrogen Inputs </a:t>
            </a:r>
          </a:p>
        </p:txBody>
      </p:sp>
      <p:pic>
        <p:nvPicPr>
          <p:cNvPr id="2" name="Picture 1"/>
          <p:cNvPicPr>
            <a:picLocks noChangeAspect="1"/>
          </p:cNvPicPr>
          <p:nvPr/>
        </p:nvPicPr>
        <p:blipFill>
          <a:blip r:embed="rId3"/>
          <a:stretch>
            <a:fillRect/>
          </a:stretch>
        </p:blipFill>
        <p:spPr>
          <a:xfrm>
            <a:off x="207698" y="10466"/>
            <a:ext cx="1146147" cy="1146147"/>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54515" y="1236990"/>
            <a:ext cx="3904449" cy="3472337"/>
          </a:xfrm>
          <a:prstGeom prst="rect">
            <a:avLst/>
          </a:prstGeom>
        </p:spPr>
      </p:pic>
      <p:sp>
        <p:nvSpPr>
          <p:cNvPr id="5" name="TextBox 4"/>
          <p:cNvSpPr txBox="1"/>
          <p:nvPr/>
        </p:nvSpPr>
        <p:spPr>
          <a:xfrm>
            <a:off x="1353845" y="981039"/>
            <a:ext cx="2153920" cy="369332"/>
          </a:xfrm>
          <a:prstGeom prst="rect">
            <a:avLst/>
          </a:prstGeom>
          <a:noFill/>
        </p:spPr>
        <p:txBody>
          <a:bodyPr wrap="square" rtlCol="0">
            <a:spAutoFit/>
          </a:bodyPr>
          <a:lstStyle/>
          <a:p>
            <a:r>
              <a:rPr lang="en-US" dirty="0"/>
              <a:t>Hornsby</a:t>
            </a:r>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009405" y="3447368"/>
            <a:ext cx="4155726" cy="3569093"/>
          </a:xfrm>
          <a:prstGeom prst="rect">
            <a:avLst/>
          </a:prstGeom>
        </p:spPr>
      </p:pic>
      <p:sp>
        <p:nvSpPr>
          <p:cNvPr id="10" name="TextBox 9"/>
          <p:cNvSpPr txBox="1"/>
          <p:nvPr/>
        </p:nvSpPr>
        <p:spPr>
          <a:xfrm>
            <a:off x="3481125" y="3274378"/>
            <a:ext cx="2852816" cy="369332"/>
          </a:xfrm>
          <a:prstGeom prst="rect">
            <a:avLst/>
          </a:prstGeom>
          <a:noFill/>
        </p:spPr>
        <p:txBody>
          <a:bodyPr wrap="square" rtlCol="0">
            <a:spAutoFit/>
          </a:bodyPr>
          <a:lstStyle/>
          <a:p>
            <a:r>
              <a:rPr lang="en-US" dirty="0"/>
              <a:t>Devil’s Complex</a:t>
            </a:r>
          </a:p>
        </p:txBody>
      </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253579" y="1156613"/>
            <a:ext cx="4008207" cy="3220449"/>
          </a:xfrm>
          <a:prstGeom prst="rect">
            <a:avLst/>
          </a:prstGeom>
        </p:spPr>
      </p:pic>
      <p:sp>
        <p:nvSpPr>
          <p:cNvPr id="13" name="TextBox 12"/>
          <p:cNvSpPr txBox="1"/>
          <p:nvPr/>
        </p:nvSpPr>
        <p:spPr>
          <a:xfrm>
            <a:off x="7060335" y="971947"/>
            <a:ext cx="2404321" cy="369332"/>
          </a:xfrm>
          <a:prstGeom prst="rect">
            <a:avLst/>
          </a:prstGeom>
          <a:noFill/>
        </p:spPr>
        <p:txBody>
          <a:bodyPr wrap="square" rtlCol="0">
            <a:spAutoFit/>
          </a:bodyPr>
          <a:lstStyle/>
          <a:p>
            <a:r>
              <a:rPr lang="en-US" dirty="0" err="1"/>
              <a:t>Ichetucknee</a:t>
            </a:r>
            <a:endParaRPr lang="en-US" dirty="0"/>
          </a:p>
        </p:txBody>
      </p:sp>
    </p:spTree>
    <p:extLst>
      <p:ext uri="{BB962C8B-B14F-4D97-AF65-F5344CB8AC3E}">
        <p14:creationId xmlns:p14="http://schemas.microsoft.com/office/powerpoint/2010/main" val="4158111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20521" y="957597"/>
            <a:ext cx="6215380" cy="2548214"/>
          </a:xfrm>
          <a:prstGeom prst="rect">
            <a:avLst/>
          </a:prstGeom>
        </p:spPr>
      </p:pic>
      <p:sp>
        <p:nvSpPr>
          <p:cNvPr id="14" name="TextBox 13"/>
          <p:cNvSpPr txBox="1"/>
          <p:nvPr/>
        </p:nvSpPr>
        <p:spPr>
          <a:xfrm>
            <a:off x="1695437" y="155358"/>
            <a:ext cx="7041116" cy="630942"/>
          </a:xfrm>
          <a:prstGeom prst="rect">
            <a:avLst/>
          </a:prstGeom>
          <a:noFill/>
        </p:spPr>
        <p:txBody>
          <a:bodyPr wrap="square" rtlCol="0">
            <a:spAutoFit/>
          </a:bodyPr>
          <a:lstStyle/>
          <a:p>
            <a:r>
              <a:rPr lang="en-US" sz="3500" dirty="0">
                <a:solidFill>
                  <a:schemeClr val="bg1"/>
                </a:solidFill>
              </a:rPr>
              <a:t>Biochemical Attenuation Factors</a:t>
            </a:r>
          </a:p>
        </p:txBody>
      </p:sp>
      <p:graphicFrame>
        <p:nvGraphicFramePr>
          <p:cNvPr id="7" name="Table 6"/>
          <p:cNvGraphicFramePr>
            <a:graphicFrameLocks noGrp="1"/>
          </p:cNvGraphicFramePr>
          <p:nvPr>
            <p:extLst/>
          </p:nvPr>
        </p:nvGraphicFramePr>
        <p:xfrm>
          <a:off x="4292836" y="3458258"/>
          <a:ext cx="4851164" cy="3389355"/>
        </p:xfrm>
        <a:graphic>
          <a:graphicData uri="http://schemas.openxmlformats.org/drawingml/2006/table">
            <a:tbl>
              <a:tblPr>
                <a:tableStyleId>{616DA210-FB5B-4158-B5E0-FEB733F419BA}</a:tableStyleId>
              </a:tblPr>
              <a:tblGrid>
                <a:gridCol w="2451523">
                  <a:extLst>
                    <a:ext uri="{9D8B030D-6E8A-4147-A177-3AD203B41FA5}">
                      <a16:colId xmlns:a16="http://schemas.microsoft.com/office/drawing/2014/main" val="20000"/>
                    </a:ext>
                  </a:extLst>
                </a:gridCol>
                <a:gridCol w="1404828">
                  <a:extLst>
                    <a:ext uri="{9D8B030D-6E8A-4147-A177-3AD203B41FA5}">
                      <a16:colId xmlns:a16="http://schemas.microsoft.com/office/drawing/2014/main" val="20001"/>
                    </a:ext>
                  </a:extLst>
                </a:gridCol>
                <a:gridCol w="994813">
                  <a:extLst>
                    <a:ext uri="{9D8B030D-6E8A-4147-A177-3AD203B41FA5}">
                      <a16:colId xmlns:a16="http://schemas.microsoft.com/office/drawing/2014/main" val="20002"/>
                    </a:ext>
                  </a:extLst>
                </a:gridCol>
              </a:tblGrid>
              <a:tr h="531604">
                <a:tc>
                  <a:txBody>
                    <a:bodyPr/>
                    <a:lstStyle/>
                    <a:p>
                      <a:pPr algn="ctr" fontAlgn="ctr"/>
                      <a:r>
                        <a:rPr lang="en-US" sz="1800" b="1" u="none" strike="noStrike" dirty="0">
                          <a:solidFill>
                            <a:schemeClr val="bg1"/>
                          </a:solidFill>
                          <a:latin typeface="+mj-lt"/>
                        </a:rPr>
                        <a:t>Loading Category</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u="none" strike="noStrike" dirty="0">
                          <a:solidFill>
                            <a:schemeClr val="bg1"/>
                          </a:solidFill>
                          <a:latin typeface="+mj-lt"/>
                        </a:rPr>
                        <a:t>N Attenuation Factor</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i="0" u="none" strike="noStrike" dirty="0">
                          <a:solidFill>
                            <a:srgbClr val="C00000"/>
                          </a:solidFill>
                          <a:latin typeface="+mj-lt"/>
                        </a:rPr>
                        <a:t>N </a:t>
                      </a:r>
                    </a:p>
                    <a:p>
                      <a:pPr algn="ctr" fontAlgn="ctr"/>
                      <a:r>
                        <a:rPr lang="en-US" sz="1800" b="1" i="0" u="none" strike="noStrike" dirty="0">
                          <a:solidFill>
                            <a:srgbClr val="C00000"/>
                          </a:solidFill>
                          <a:latin typeface="+mj-lt"/>
                        </a:rPr>
                        <a:t>Leaching</a:t>
                      </a:r>
                    </a:p>
                  </a:txBody>
                  <a:tcPr marL="8932" marR="8932" marT="8932" marB="0" anchor="ctr">
                    <a:solidFill>
                      <a:schemeClr val="tx2">
                        <a:lumMod val="60000"/>
                        <a:lumOff val="40000"/>
                      </a:schemeClr>
                    </a:solidFill>
                  </a:tcPr>
                </a:tc>
                <a:extLst>
                  <a:ext uri="{0D108BD9-81ED-4DB2-BD59-A6C34878D82A}">
                    <a16:rowId xmlns:a16="http://schemas.microsoft.com/office/drawing/2014/main" val="10000"/>
                  </a:ext>
                </a:extLst>
              </a:tr>
              <a:tr h="266898">
                <a:tc>
                  <a:txBody>
                    <a:bodyPr/>
                    <a:lstStyle/>
                    <a:p>
                      <a:pPr algn="ctr" fontAlgn="ctr"/>
                      <a:r>
                        <a:rPr lang="en-US" sz="1600" b="1" i="0" u="none" strike="noStrike" dirty="0">
                          <a:solidFill>
                            <a:srgbClr val="000000"/>
                          </a:solidFill>
                          <a:latin typeface="+mj-lt"/>
                        </a:rPr>
                        <a:t>Atmospheric</a:t>
                      </a:r>
                      <a:r>
                        <a:rPr lang="en-US" sz="1600" b="1" i="0" u="none" strike="noStrike" baseline="0" dirty="0">
                          <a:solidFill>
                            <a:srgbClr val="000000"/>
                          </a:solidFill>
                          <a:latin typeface="+mj-lt"/>
                        </a:rPr>
                        <a:t> Deposition</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chemeClr val="bg1"/>
                    </a:solidFill>
                  </a:tcPr>
                </a:tc>
                <a:extLst>
                  <a:ext uri="{0D108BD9-81ED-4DB2-BD59-A6C34878D82A}">
                    <a16:rowId xmlns:a16="http://schemas.microsoft.com/office/drawing/2014/main" val="10001"/>
                  </a:ext>
                </a:extLst>
              </a:tr>
              <a:tr h="241000">
                <a:tc>
                  <a:txBody>
                    <a:bodyPr/>
                    <a:lstStyle/>
                    <a:p>
                      <a:pPr algn="ctr" fontAlgn="ctr"/>
                      <a:r>
                        <a:rPr lang="en-US" sz="1600" b="1" i="0" u="none" strike="noStrike" dirty="0">
                          <a:solidFill>
                            <a:srgbClr val="000000"/>
                          </a:solidFill>
                          <a:latin typeface="+mj-lt"/>
                        </a:rPr>
                        <a:t>Septic</a:t>
                      </a:r>
                      <a:r>
                        <a:rPr lang="en-US" sz="1600" b="1" i="0" u="none" strike="noStrike" baseline="0" dirty="0">
                          <a:solidFill>
                            <a:srgbClr val="000000"/>
                          </a:solidFill>
                          <a:latin typeface="+mj-lt"/>
                        </a:rPr>
                        <a:t> Systems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50%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50%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2"/>
                  </a:ext>
                </a:extLst>
              </a:tr>
              <a:tr h="241000">
                <a:tc>
                  <a:txBody>
                    <a:bodyPr/>
                    <a:lstStyle/>
                    <a:p>
                      <a:pPr algn="ctr" fontAlgn="ctr"/>
                      <a:r>
                        <a:rPr lang="en-US" sz="1600" b="1" i="0" u="none" strike="noStrike" dirty="0">
                          <a:solidFill>
                            <a:srgbClr val="000000"/>
                          </a:solidFill>
                          <a:latin typeface="+mj-lt"/>
                        </a:rPr>
                        <a:t>WWTF-RIB</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25%</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75%</a:t>
                      </a:r>
                    </a:p>
                  </a:txBody>
                  <a:tcPr marL="8932" marR="8932" marT="8932" marB="0" anchor="ctr">
                    <a:solidFill>
                      <a:schemeClr val="bg1"/>
                    </a:solidFill>
                  </a:tcPr>
                </a:tc>
                <a:extLst>
                  <a:ext uri="{0D108BD9-81ED-4DB2-BD59-A6C34878D82A}">
                    <a16:rowId xmlns:a16="http://schemas.microsoft.com/office/drawing/2014/main" val="10003"/>
                  </a:ext>
                </a:extLst>
              </a:tr>
              <a:tr h="241000">
                <a:tc>
                  <a:txBody>
                    <a:bodyPr/>
                    <a:lstStyle/>
                    <a:p>
                      <a:pPr algn="ctr" fontAlgn="ctr"/>
                      <a:r>
                        <a:rPr lang="en-US" sz="1600" b="1" i="0" u="none" strike="noStrike" dirty="0">
                          <a:solidFill>
                            <a:srgbClr val="000000"/>
                          </a:solidFill>
                          <a:latin typeface="+mj-lt"/>
                        </a:rPr>
                        <a:t>WWTF-</a:t>
                      </a:r>
                      <a:r>
                        <a:rPr lang="en-US" sz="1600" b="1" i="0" u="none" strike="noStrike" dirty="0" err="1">
                          <a:solidFill>
                            <a:srgbClr val="000000"/>
                          </a:solidFill>
                          <a:latin typeface="+mj-lt"/>
                        </a:rPr>
                        <a:t>Sprayfield</a:t>
                      </a:r>
                      <a:endParaRPr lang="en-US" sz="1600" b="1" i="0" u="none" strike="noStrike" dirty="0">
                        <a:solidFill>
                          <a:srgbClr val="000000"/>
                        </a:solidFill>
                        <a:latin typeface="+mj-lt"/>
                      </a:endParaRP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60%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40%</a:t>
                      </a:r>
                    </a:p>
                  </a:txBody>
                  <a:tcPr marL="8932" marR="8932" marT="8932" marB="0" anchor="ctr">
                    <a:solidFill>
                      <a:srgbClr val="D0DBF0"/>
                    </a:solidFill>
                  </a:tcPr>
                </a:tc>
                <a:extLst>
                  <a:ext uri="{0D108BD9-81ED-4DB2-BD59-A6C34878D82A}">
                    <a16:rowId xmlns:a16="http://schemas.microsoft.com/office/drawing/2014/main" val="1579662096"/>
                  </a:ext>
                </a:extLst>
              </a:tr>
              <a:tr h="241000">
                <a:tc>
                  <a:txBody>
                    <a:bodyPr/>
                    <a:lstStyle/>
                    <a:p>
                      <a:pPr algn="ctr" fontAlgn="ctr"/>
                      <a:r>
                        <a:rPr lang="en-US" sz="1600" b="1" i="0" u="none" strike="noStrike" dirty="0">
                          <a:solidFill>
                            <a:srgbClr val="000000"/>
                          </a:solidFill>
                          <a:latin typeface="+mj-lt"/>
                        </a:rPr>
                        <a:t>WWTF-Reuse</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25%</a:t>
                      </a:r>
                    </a:p>
                  </a:txBody>
                  <a:tcPr marL="8932" marR="8932" marT="8932" marB="0" anchor="ctr">
                    <a:solidFill>
                      <a:srgbClr val="D0DBF0"/>
                    </a:solidFill>
                  </a:tcPr>
                </a:tc>
                <a:extLst>
                  <a:ext uri="{0D108BD9-81ED-4DB2-BD59-A6C34878D82A}">
                    <a16:rowId xmlns:a16="http://schemas.microsoft.com/office/drawing/2014/main" val="1920436945"/>
                  </a:ext>
                </a:extLst>
              </a:tr>
              <a:tr h="241000">
                <a:tc>
                  <a:txBody>
                    <a:bodyPr/>
                    <a:lstStyle/>
                    <a:p>
                      <a:pPr algn="ctr" fontAlgn="ctr"/>
                      <a:r>
                        <a:rPr lang="en-US" sz="1600" b="1" i="0" u="none" strike="noStrike" dirty="0">
                          <a:solidFill>
                            <a:srgbClr val="000000"/>
                          </a:solidFill>
                          <a:latin typeface="+mj-lt"/>
                        </a:rPr>
                        <a:t>WWTF- Wetland</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85%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15%</a:t>
                      </a:r>
                    </a:p>
                  </a:txBody>
                  <a:tcPr marL="8932" marR="8932" marT="8932" marB="0" anchor="ctr">
                    <a:solidFill>
                      <a:srgbClr val="D0DBF0"/>
                    </a:solidFill>
                  </a:tcPr>
                </a:tc>
                <a:extLst>
                  <a:ext uri="{0D108BD9-81ED-4DB2-BD59-A6C34878D82A}">
                    <a16:rowId xmlns:a16="http://schemas.microsoft.com/office/drawing/2014/main" val="2518491319"/>
                  </a:ext>
                </a:extLst>
              </a:tr>
              <a:tr h="241000">
                <a:tc>
                  <a:txBody>
                    <a:bodyPr/>
                    <a:lstStyle/>
                    <a:p>
                      <a:pPr algn="ctr" fontAlgn="ctr"/>
                      <a:r>
                        <a:rPr lang="en-US" sz="1600" b="1" i="0" u="none" strike="noStrike" dirty="0">
                          <a:solidFill>
                            <a:srgbClr val="000000"/>
                          </a:solidFill>
                          <a:latin typeface="+mj-lt"/>
                        </a:rPr>
                        <a:t>Urban Turfgrass Fertilizers</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30%</a:t>
                      </a:r>
                    </a:p>
                  </a:txBody>
                  <a:tcPr marL="8932" marR="8932" marT="8932" marB="0" anchor="ctr">
                    <a:solidFill>
                      <a:srgbClr val="D0DBF0"/>
                    </a:solidFill>
                  </a:tcPr>
                </a:tc>
                <a:extLst>
                  <a:ext uri="{0D108BD9-81ED-4DB2-BD59-A6C34878D82A}">
                    <a16:rowId xmlns:a16="http://schemas.microsoft.com/office/drawing/2014/main" val="10004"/>
                  </a:ext>
                </a:extLst>
              </a:tr>
              <a:tr h="241000">
                <a:tc>
                  <a:txBody>
                    <a:bodyPr/>
                    <a:lstStyle/>
                    <a:p>
                      <a:pPr algn="ctr" fontAlgn="ctr"/>
                      <a:r>
                        <a:rPr lang="en-US" sz="1600" b="1" i="0" u="none" strike="noStrike" dirty="0">
                          <a:solidFill>
                            <a:srgbClr val="000000"/>
                          </a:solidFill>
                          <a:latin typeface="+mj-lt"/>
                        </a:rPr>
                        <a:t>Sports Turfgrass Fertilizers</a:t>
                      </a:r>
                    </a:p>
                  </a:txBody>
                  <a:tcPr marL="8932" marR="8932" marT="8932" marB="0" anchor="ctr">
                    <a:noFill/>
                  </a:tcPr>
                </a:tc>
                <a:tc>
                  <a:txBody>
                    <a:bodyPr/>
                    <a:lstStyle/>
                    <a:p>
                      <a:pPr algn="ctr" fontAlgn="ctr"/>
                      <a:r>
                        <a:rPr lang="en-US" sz="1600" b="1" i="0" u="none" strike="noStrike" dirty="0">
                          <a:solidFill>
                            <a:srgbClr val="000000"/>
                          </a:solidFill>
                          <a:latin typeface="+mj-lt"/>
                        </a:rPr>
                        <a:t>70%</a:t>
                      </a:r>
                    </a:p>
                  </a:txBody>
                  <a:tcPr marL="8932" marR="8932" marT="8932" marB="0" anchor="ctr">
                    <a:noFill/>
                  </a:tcPr>
                </a:tc>
                <a:tc>
                  <a:txBody>
                    <a:bodyPr/>
                    <a:lstStyle/>
                    <a:p>
                      <a:pPr algn="ctr" fontAlgn="ctr"/>
                      <a:r>
                        <a:rPr lang="en-US" sz="1600" b="1" i="0" u="none" strike="noStrike" dirty="0">
                          <a:solidFill>
                            <a:srgbClr val="C00000"/>
                          </a:solidFill>
                          <a:latin typeface="+mj-lt"/>
                        </a:rPr>
                        <a:t>3</a:t>
                      </a:r>
                      <a:r>
                        <a:rPr lang="en-US" sz="1600" b="1" i="0" u="none" strike="noStrike">
                          <a:solidFill>
                            <a:srgbClr val="C00000"/>
                          </a:solidFill>
                          <a:latin typeface="+mj-lt"/>
                        </a:rPr>
                        <a:t>0</a:t>
                      </a:r>
                      <a:r>
                        <a:rPr lang="en-US" sz="1600" b="1" i="0" u="none" strike="noStrike" dirty="0">
                          <a:solidFill>
                            <a:srgbClr val="C00000"/>
                          </a:solidFill>
                          <a:latin typeface="+mj-lt"/>
                        </a:rPr>
                        <a:t>%</a:t>
                      </a:r>
                    </a:p>
                  </a:txBody>
                  <a:tcPr marL="8932" marR="8932" marT="8932" marB="0" anchor="ctr">
                    <a:noFill/>
                  </a:tcPr>
                </a:tc>
                <a:extLst>
                  <a:ext uri="{0D108BD9-81ED-4DB2-BD59-A6C34878D82A}">
                    <a16:rowId xmlns:a16="http://schemas.microsoft.com/office/drawing/2014/main" val="10005"/>
                  </a:ext>
                </a:extLst>
              </a:tr>
              <a:tr h="289937">
                <a:tc>
                  <a:txBody>
                    <a:bodyPr/>
                    <a:lstStyle/>
                    <a:p>
                      <a:pPr algn="ctr" fontAlgn="ctr"/>
                      <a:r>
                        <a:rPr lang="en-US" sz="1600" b="1" i="0" u="none" strike="noStrike" baseline="0" dirty="0">
                          <a:solidFill>
                            <a:srgbClr val="000000"/>
                          </a:solidFill>
                          <a:latin typeface="+mj-lt"/>
                        </a:rPr>
                        <a:t>Farm Fertilizers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80%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20%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6"/>
                  </a:ext>
                </a:extLst>
              </a:tr>
              <a:tr h="249558">
                <a:tc>
                  <a:txBody>
                    <a:bodyPr/>
                    <a:lstStyle/>
                    <a:p>
                      <a:pPr algn="ctr" fontAlgn="ctr"/>
                      <a:r>
                        <a:rPr lang="en-US" sz="1600" b="1" i="0" u="none" strike="noStrike" dirty="0">
                          <a:solidFill>
                            <a:srgbClr val="000000"/>
                          </a:solidFill>
                          <a:latin typeface="+mj-lt"/>
                        </a:rPr>
                        <a:t>Livestock- Dairy</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85%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15%</a:t>
                      </a:r>
                    </a:p>
                  </a:txBody>
                  <a:tcPr marL="8932" marR="8932" marT="8932" marB="0" anchor="ctr">
                    <a:solidFill>
                      <a:srgbClr val="D0DBF0"/>
                    </a:solidFill>
                  </a:tcPr>
                </a:tc>
                <a:extLst>
                  <a:ext uri="{0D108BD9-81ED-4DB2-BD59-A6C34878D82A}">
                    <a16:rowId xmlns:a16="http://schemas.microsoft.com/office/drawing/2014/main" val="10008"/>
                  </a:ext>
                </a:extLst>
              </a:tr>
              <a:tr h="249558">
                <a:tc>
                  <a:txBody>
                    <a:bodyPr/>
                    <a:lstStyle/>
                    <a:p>
                      <a:pPr algn="ctr" fontAlgn="ctr"/>
                      <a:r>
                        <a:rPr lang="en-US" sz="1600" b="1" i="0" u="none" strike="noStrike" dirty="0">
                          <a:solidFill>
                            <a:srgbClr val="000000"/>
                          </a:solidFill>
                          <a:latin typeface="+mj-lt"/>
                        </a:rPr>
                        <a:t>Livestock- Other</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rgbClr val="D0DBF0"/>
                    </a:solidFill>
                  </a:tcPr>
                </a:tc>
                <a:extLst>
                  <a:ext uri="{0D108BD9-81ED-4DB2-BD59-A6C34878D82A}">
                    <a16:rowId xmlns:a16="http://schemas.microsoft.com/office/drawing/2014/main" val="2111360159"/>
                  </a:ext>
                </a:extLst>
              </a:tr>
            </a:tbl>
          </a:graphicData>
        </a:graphic>
      </p:graphicFrame>
      <p:sp>
        <p:nvSpPr>
          <p:cNvPr id="10" name="Content Placeholder 2"/>
          <p:cNvSpPr txBox="1">
            <a:spLocks/>
          </p:cNvSpPr>
          <p:nvPr/>
        </p:nvSpPr>
        <p:spPr>
          <a:xfrm>
            <a:off x="0" y="3848405"/>
            <a:ext cx="3962400" cy="2667000"/>
          </a:xfrm>
          <a:prstGeom prst="rect">
            <a:avLst/>
          </a:prstGeom>
        </p:spPr>
        <p:txBody>
          <a:bodyPr numCol="1">
            <a:noAutofit/>
          </a:bodyPr>
          <a:lstStyle/>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Represent the percentage of N removed and therefore not available for leaching to groundwater</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Based on factors used in similar past studies and found in relevant literature</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endParaRPr lang="en-US" sz="2200" dirty="0">
              <a:latin typeface="+mj-lt"/>
              <a:cs typeface="Arial" pitchFamily="34" charset="0"/>
            </a:endParaRPr>
          </a:p>
          <a:p>
            <a:pPr marL="800100" lvl="1" indent="-342900" eaLnBrk="0" fontAlgn="base" hangingPunct="0">
              <a:spcBef>
                <a:spcPct val="20000"/>
              </a:spcBef>
              <a:spcAft>
                <a:spcPct val="0"/>
              </a:spcAft>
              <a:buSzPct val="60000"/>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7" y="-21854"/>
            <a:ext cx="1143018" cy="1143018"/>
          </a:xfrm>
          <a:prstGeom prst="rect">
            <a:avLst/>
          </a:prstGeom>
        </p:spPr>
      </p:pic>
    </p:spTree>
    <p:extLst>
      <p:ext uri="{BB962C8B-B14F-4D97-AF65-F5344CB8AC3E}">
        <p14:creationId xmlns:p14="http://schemas.microsoft.com/office/powerpoint/2010/main" val="3229188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3" name="Picture 2">
            <a:extLst>
              <a:ext uri="{FF2B5EF4-FFF2-40B4-BE49-F238E27FC236}">
                <a16:creationId xmlns:a16="http://schemas.microsoft.com/office/drawing/2014/main" id="{1B3D5BF3-28A5-4FC1-9EC9-B0A2ED94D7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9767" y="1121164"/>
            <a:ext cx="4091233" cy="5411611"/>
          </a:xfrm>
          <a:prstGeom prst="rect">
            <a:avLst/>
          </a:prstGeom>
        </p:spPr>
      </p:pic>
      <p:sp>
        <p:nvSpPr>
          <p:cNvPr id="7" name="TextBox 6">
            <a:extLst>
              <a:ext uri="{FF2B5EF4-FFF2-40B4-BE49-F238E27FC236}">
                <a16:creationId xmlns:a16="http://schemas.microsoft.com/office/drawing/2014/main" id="{BD72C702-94A8-4606-99CC-B6175821253F}"/>
              </a:ext>
            </a:extLst>
          </p:cNvPr>
          <p:cNvSpPr txBox="1"/>
          <p:nvPr/>
        </p:nvSpPr>
        <p:spPr>
          <a:xfrm>
            <a:off x="1841602" y="3517"/>
            <a:ext cx="6363794" cy="1077218"/>
          </a:xfrm>
          <a:prstGeom prst="rect">
            <a:avLst/>
          </a:prstGeom>
          <a:noFill/>
        </p:spPr>
        <p:txBody>
          <a:bodyPr wrap="none" rtlCol="0">
            <a:spAutoFit/>
          </a:bodyPr>
          <a:lstStyle/>
          <a:p>
            <a:pPr algn="ctr"/>
            <a:r>
              <a:rPr lang="en-US" sz="3200" dirty="0">
                <a:solidFill>
                  <a:schemeClr val="bg1"/>
                </a:solidFill>
              </a:rPr>
              <a:t>Hydrogeological Attenuation Factors</a:t>
            </a:r>
          </a:p>
          <a:p>
            <a:pPr algn="ctr"/>
            <a:r>
              <a:rPr lang="en-US" sz="3200" dirty="0">
                <a:solidFill>
                  <a:schemeClr val="bg1"/>
                </a:solidFill>
              </a:rPr>
              <a:t>Based on Recharge to UFA</a:t>
            </a:r>
          </a:p>
        </p:txBody>
      </p:sp>
      <p:sp>
        <p:nvSpPr>
          <p:cNvPr id="9" name="Content Placeholder 2">
            <a:extLst>
              <a:ext uri="{FF2B5EF4-FFF2-40B4-BE49-F238E27FC236}">
                <a16:creationId xmlns:a16="http://schemas.microsoft.com/office/drawing/2014/main" id="{634A15F2-388D-4E01-9A3B-43F96F54298D}"/>
              </a:ext>
            </a:extLst>
          </p:cNvPr>
          <p:cNvSpPr txBox="1">
            <a:spLocks/>
          </p:cNvSpPr>
          <p:nvPr/>
        </p:nvSpPr>
        <p:spPr>
          <a:xfrm>
            <a:off x="4518617" y="1470580"/>
            <a:ext cx="4097482" cy="1960533"/>
          </a:xfrm>
          <a:prstGeom prst="rect">
            <a:avLst/>
          </a:prstGeom>
        </p:spPr>
        <p:txBody>
          <a:bodyPr numCol="1">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400" dirty="0">
                <a:latin typeface="+mj-lt"/>
                <a:cs typeface="Arial" pitchFamily="34" charset="0"/>
              </a:rPr>
              <a:t>Recharge factors are used to estimate the percentage of the non-attenuated nitrogen expected to reach the aquifer in a year</a:t>
            </a:r>
          </a:p>
          <a:p>
            <a:pPr marL="342900" indent="-342900" eaLnBrk="0" fontAlgn="base" hangingPunct="0">
              <a:spcBef>
                <a:spcPct val="20000"/>
              </a:spcBef>
              <a:spcAft>
                <a:spcPct val="0"/>
              </a:spcAft>
              <a:buSzPct val="60000"/>
              <a:buFont typeface="Calibri" pitchFamily="34" charset="0"/>
              <a:buChar char="◊"/>
              <a:defRPr/>
            </a:pPr>
            <a:endParaRPr lang="en-US" sz="24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400" dirty="0">
              <a:latin typeface="+mj-lt"/>
              <a:cs typeface="Arial" pitchFamily="34" charset="0"/>
            </a:endParaRPr>
          </a:p>
        </p:txBody>
      </p:sp>
      <p:grpSp>
        <p:nvGrpSpPr>
          <p:cNvPr id="11" name="Group 10">
            <a:extLst>
              <a:ext uri="{FF2B5EF4-FFF2-40B4-BE49-F238E27FC236}">
                <a16:creationId xmlns:a16="http://schemas.microsoft.com/office/drawing/2014/main" id="{8B78FCE6-F9A3-47FF-B44B-2919E32E2577}"/>
              </a:ext>
            </a:extLst>
          </p:cNvPr>
          <p:cNvGrpSpPr/>
          <p:nvPr/>
        </p:nvGrpSpPr>
        <p:grpSpPr>
          <a:xfrm>
            <a:off x="5137609" y="3598148"/>
            <a:ext cx="2233800" cy="2482139"/>
            <a:chOff x="5276379" y="3648288"/>
            <a:chExt cx="1607523" cy="1934332"/>
          </a:xfrm>
        </p:grpSpPr>
        <p:sp>
          <p:nvSpPr>
            <p:cNvPr id="12" name="Rectangle: Rounded Corners 11">
              <a:extLst>
                <a:ext uri="{FF2B5EF4-FFF2-40B4-BE49-F238E27FC236}">
                  <a16:creationId xmlns:a16="http://schemas.microsoft.com/office/drawing/2014/main" id="{66AAEE19-FC9D-4A18-A8E5-6A51F4EA7DB0}"/>
                </a:ext>
              </a:extLst>
            </p:cNvPr>
            <p:cNvSpPr/>
            <p:nvPr/>
          </p:nvSpPr>
          <p:spPr>
            <a:xfrm>
              <a:off x="5276379" y="3745408"/>
              <a:ext cx="527538" cy="35186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034DB6F2-CDDB-4A77-B781-325A0400A908}"/>
                </a:ext>
              </a:extLst>
            </p:cNvPr>
            <p:cNvSpPr txBox="1"/>
            <p:nvPr/>
          </p:nvSpPr>
          <p:spPr>
            <a:xfrm>
              <a:off x="6072461" y="3648288"/>
              <a:ext cx="811441" cy="523220"/>
            </a:xfrm>
            <a:prstGeom prst="rect">
              <a:avLst/>
            </a:prstGeom>
            <a:noFill/>
          </p:spPr>
          <p:txBody>
            <a:bodyPr wrap="none" rtlCol="0">
              <a:spAutoFit/>
            </a:bodyPr>
            <a:lstStyle/>
            <a:p>
              <a:r>
                <a:rPr lang="en-US" sz="2800" b="1" dirty="0"/>
                <a:t>10%</a:t>
              </a:r>
            </a:p>
          </p:txBody>
        </p:sp>
        <p:sp>
          <p:nvSpPr>
            <p:cNvPr id="14" name="Rectangle: Rounded Corners 13">
              <a:extLst>
                <a:ext uri="{FF2B5EF4-FFF2-40B4-BE49-F238E27FC236}">
                  <a16:creationId xmlns:a16="http://schemas.microsoft.com/office/drawing/2014/main" id="{8CC3263E-475E-4DCC-A86E-1152CBCF7FCE}"/>
                </a:ext>
              </a:extLst>
            </p:cNvPr>
            <p:cNvSpPr/>
            <p:nvPr/>
          </p:nvSpPr>
          <p:spPr>
            <a:xfrm>
              <a:off x="5276379" y="4445243"/>
              <a:ext cx="527538" cy="351864"/>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3F192C0-E614-4DE4-987F-1423F0FC3ABF}"/>
                </a:ext>
              </a:extLst>
            </p:cNvPr>
            <p:cNvSpPr txBox="1"/>
            <p:nvPr/>
          </p:nvSpPr>
          <p:spPr>
            <a:xfrm>
              <a:off x="6072461" y="4359565"/>
              <a:ext cx="811441" cy="523220"/>
            </a:xfrm>
            <a:prstGeom prst="rect">
              <a:avLst/>
            </a:prstGeom>
            <a:noFill/>
          </p:spPr>
          <p:txBody>
            <a:bodyPr wrap="none" rtlCol="0">
              <a:spAutoFit/>
            </a:bodyPr>
            <a:lstStyle/>
            <a:p>
              <a:r>
                <a:rPr lang="en-US" sz="2800" b="1" dirty="0"/>
                <a:t>50%</a:t>
              </a:r>
            </a:p>
          </p:txBody>
        </p:sp>
        <p:sp>
          <p:nvSpPr>
            <p:cNvPr id="16" name="Rectangle: Rounded Corners 15">
              <a:extLst>
                <a:ext uri="{FF2B5EF4-FFF2-40B4-BE49-F238E27FC236}">
                  <a16:creationId xmlns:a16="http://schemas.microsoft.com/office/drawing/2014/main" id="{2699DF41-C45D-444B-8C3C-33927C401943}"/>
                </a:ext>
              </a:extLst>
            </p:cNvPr>
            <p:cNvSpPr/>
            <p:nvPr/>
          </p:nvSpPr>
          <p:spPr>
            <a:xfrm>
              <a:off x="5276379" y="5145078"/>
              <a:ext cx="527538" cy="351864"/>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96118F7-F604-4565-9794-2C2AAA87429A}"/>
                </a:ext>
              </a:extLst>
            </p:cNvPr>
            <p:cNvSpPr txBox="1"/>
            <p:nvPr/>
          </p:nvSpPr>
          <p:spPr>
            <a:xfrm>
              <a:off x="6072461" y="5059400"/>
              <a:ext cx="811441" cy="523220"/>
            </a:xfrm>
            <a:prstGeom prst="rect">
              <a:avLst/>
            </a:prstGeom>
            <a:noFill/>
          </p:spPr>
          <p:txBody>
            <a:bodyPr wrap="none" rtlCol="0">
              <a:spAutoFit/>
            </a:bodyPr>
            <a:lstStyle/>
            <a:p>
              <a:r>
                <a:rPr lang="en-US" sz="2800" b="1" dirty="0"/>
                <a:t>90%</a:t>
              </a:r>
            </a:p>
          </p:txBody>
        </p:sp>
      </p:grpSp>
    </p:spTree>
    <p:extLst>
      <p:ext uri="{BB962C8B-B14F-4D97-AF65-F5344CB8AC3E}">
        <p14:creationId xmlns:p14="http://schemas.microsoft.com/office/powerpoint/2010/main" val="1621071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64298" y="281324"/>
            <a:ext cx="8026400" cy="523220"/>
          </a:xfrm>
          <a:prstGeom prst="rect">
            <a:avLst/>
          </a:prstGeom>
          <a:noFill/>
        </p:spPr>
        <p:txBody>
          <a:bodyPr wrap="square" rtlCol="0">
            <a:spAutoFit/>
          </a:bodyPr>
          <a:lstStyle/>
          <a:p>
            <a:r>
              <a:rPr lang="en-US" sz="2800" dirty="0" err="1">
                <a:solidFill>
                  <a:schemeClr val="bg1"/>
                </a:solidFill>
                <a:latin typeface="Arial" panose="020B0604020202020204" pitchFamily="34" charset="0"/>
                <a:cs typeface="Arial" panose="020B0604020202020204" pitchFamily="34" charset="0"/>
              </a:rPr>
              <a:t>Ichetucknee</a:t>
            </a:r>
            <a:r>
              <a:rPr lang="en-US" sz="2800" dirty="0">
                <a:solidFill>
                  <a:schemeClr val="bg1"/>
                </a:solidFill>
                <a:latin typeface="Arial" panose="020B0604020202020204" pitchFamily="34" charset="0"/>
                <a:cs typeface="Arial" panose="020B0604020202020204" pitchFamily="34" charset="0"/>
              </a:rPr>
              <a:t>-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A59F3709-5964-4D52-B12B-0CB9738466A3}"/>
              </a:ext>
            </a:extLst>
          </p:cNvPr>
          <p:cNvPicPr>
            <a:picLocks noChangeAspect="1"/>
          </p:cNvPicPr>
          <p:nvPr/>
        </p:nvPicPr>
        <p:blipFill>
          <a:blip r:embed="rId4"/>
          <a:stretch>
            <a:fillRect/>
          </a:stretch>
        </p:blipFill>
        <p:spPr>
          <a:xfrm>
            <a:off x="909678" y="1236990"/>
            <a:ext cx="7437765" cy="5328366"/>
          </a:xfrm>
          <a:prstGeom prst="rect">
            <a:avLst/>
          </a:prstGeom>
        </p:spPr>
      </p:pic>
    </p:spTree>
    <p:extLst>
      <p:ext uri="{BB962C8B-B14F-4D97-AF65-F5344CB8AC3E}">
        <p14:creationId xmlns:p14="http://schemas.microsoft.com/office/powerpoint/2010/main" val="2047220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7108"/>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Devil’s Complex-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84083" y="1046592"/>
            <a:ext cx="6570482" cy="5348149"/>
          </a:xfrm>
          <a:prstGeom prst="rect">
            <a:avLst/>
          </a:prstGeom>
        </p:spPr>
      </p:pic>
    </p:spTree>
    <p:extLst>
      <p:ext uri="{BB962C8B-B14F-4D97-AF65-F5344CB8AC3E}">
        <p14:creationId xmlns:p14="http://schemas.microsoft.com/office/powerpoint/2010/main" val="1603641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9605"/>
            <a:ext cx="80264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Hornsby-Treehouse-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792" y="1135440"/>
            <a:ext cx="8182466" cy="5847308"/>
          </a:xfrm>
          <a:prstGeom prst="rect">
            <a:avLst/>
          </a:prstGeom>
        </p:spPr>
      </p:pic>
    </p:spTree>
    <p:extLst>
      <p:ext uri="{BB962C8B-B14F-4D97-AF65-F5344CB8AC3E}">
        <p14:creationId xmlns:p14="http://schemas.microsoft.com/office/powerpoint/2010/main" val="264811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AF99-79BC-4B82-B112-12D5D0ACA61D}"/>
              </a:ext>
            </a:extLst>
          </p:cNvPr>
          <p:cNvSpPr>
            <a:spLocks noGrp="1"/>
          </p:cNvSpPr>
          <p:nvPr>
            <p:ph type="title"/>
          </p:nvPr>
        </p:nvSpPr>
        <p:spPr>
          <a:xfrm>
            <a:off x="647700" y="0"/>
            <a:ext cx="7848600" cy="1143000"/>
          </a:xfrm>
        </p:spPr>
        <p:txBody>
          <a:bodyPr/>
          <a:lstStyle/>
          <a:p>
            <a:r>
              <a:rPr lang="en-US" sz="4800" b="0" dirty="0"/>
              <a:t>Questions</a:t>
            </a:r>
          </a:p>
        </p:txBody>
      </p:sp>
      <p:sp>
        <p:nvSpPr>
          <p:cNvPr id="4" name="Slide Number Placeholder 3">
            <a:extLst>
              <a:ext uri="{FF2B5EF4-FFF2-40B4-BE49-F238E27FC236}">
                <a16:creationId xmlns:a16="http://schemas.microsoft.com/office/drawing/2014/main" id="{91E51815-8B1B-4BFA-B69D-1A85DDD43FC6}"/>
              </a:ext>
            </a:extLst>
          </p:cNvPr>
          <p:cNvSpPr>
            <a:spLocks noGrp="1"/>
          </p:cNvSpPr>
          <p:nvPr>
            <p:ph type="sldNum" sz="quarter" idx="12"/>
          </p:nvPr>
        </p:nvSpPr>
        <p:spPr/>
        <p:txBody>
          <a:bodyPr/>
          <a:lstStyle/>
          <a:p>
            <a:pPr>
              <a:defRPr/>
            </a:pPr>
            <a:fld id="{4ADDD9E8-C990-4AC2-8887-0FE3CEAF0D0C}" type="slidenum">
              <a:rPr lang="en-US" smtClean="0"/>
              <a:pPr>
                <a:defRPr/>
              </a:pPr>
              <a:t>39</a:t>
            </a:fld>
            <a:endParaRPr lang="en-US"/>
          </a:p>
        </p:txBody>
      </p:sp>
      <p:pic>
        <p:nvPicPr>
          <p:cNvPr id="5" name="Picture 4">
            <a:extLst>
              <a:ext uri="{FF2B5EF4-FFF2-40B4-BE49-F238E27FC236}">
                <a16:creationId xmlns:a16="http://schemas.microsoft.com/office/drawing/2014/main" id="{0CE561B0-1C90-460E-8511-374112E6FCB8}"/>
              </a:ext>
            </a:extLst>
          </p:cNvPr>
          <p:cNvPicPr>
            <a:picLocks noChangeAspect="1"/>
          </p:cNvPicPr>
          <p:nvPr/>
        </p:nvPicPr>
        <p:blipFill>
          <a:blip r:embed="rId2"/>
          <a:stretch>
            <a:fillRect/>
          </a:stretch>
        </p:blipFill>
        <p:spPr>
          <a:xfrm>
            <a:off x="181070" y="0"/>
            <a:ext cx="1146147" cy="1146147"/>
          </a:xfrm>
          <a:prstGeom prst="rect">
            <a:avLst/>
          </a:prstGeom>
        </p:spPr>
      </p:pic>
      <p:pic>
        <p:nvPicPr>
          <p:cNvPr id="7" name="Picture 6">
            <a:extLst>
              <a:ext uri="{FF2B5EF4-FFF2-40B4-BE49-F238E27FC236}">
                <a16:creationId xmlns:a16="http://schemas.microsoft.com/office/drawing/2014/main" id="{2F0A9911-0FD3-47AB-A4CE-5E20635B7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71" y="1937680"/>
            <a:ext cx="3901440" cy="2926080"/>
          </a:xfrm>
          <a:prstGeom prst="rect">
            <a:avLst/>
          </a:prstGeom>
        </p:spPr>
      </p:pic>
      <p:pic>
        <p:nvPicPr>
          <p:cNvPr id="9" name="Picture 8">
            <a:extLst>
              <a:ext uri="{FF2B5EF4-FFF2-40B4-BE49-F238E27FC236}">
                <a16:creationId xmlns:a16="http://schemas.microsoft.com/office/drawing/2014/main" id="{A6EEA578-5AD8-41F8-87F4-C7061BFABF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7353" y="1937680"/>
            <a:ext cx="4044098" cy="2926080"/>
          </a:xfrm>
          <a:prstGeom prst="rect">
            <a:avLst/>
          </a:prstGeom>
        </p:spPr>
      </p:pic>
      <p:pic>
        <p:nvPicPr>
          <p:cNvPr id="12" name="Picture 11">
            <a:extLst>
              <a:ext uri="{FF2B5EF4-FFF2-40B4-BE49-F238E27FC236}">
                <a16:creationId xmlns:a16="http://schemas.microsoft.com/office/drawing/2014/main" id="{8B843911-4A2B-455D-A36C-29683FA2BBE6}"/>
              </a:ext>
            </a:extLst>
          </p:cNvPr>
          <p:cNvPicPr>
            <a:picLocks noChangeAspect="1"/>
          </p:cNvPicPr>
          <p:nvPr/>
        </p:nvPicPr>
        <p:blipFill>
          <a:blip r:embed="rId5"/>
          <a:stretch>
            <a:fillRect/>
          </a:stretch>
        </p:blipFill>
        <p:spPr>
          <a:xfrm>
            <a:off x="3249623" y="3196170"/>
            <a:ext cx="2479219" cy="3296234"/>
          </a:xfrm>
          <a:prstGeom prst="rect">
            <a:avLst/>
          </a:prstGeom>
        </p:spPr>
      </p:pic>
    </p:spTree>
    <p:extLst>
      <p:ext uri="{BB962C8B-B14F-4D97-AF65-F5344CB8AC3E}">
        <p14:creationId xmlns:p14="http://schemas.microsoft.com/office/powerpoint/2010/main" val="92385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95400" y="228600"/>
            <a:ext cx="7429500" cy="646331"/>
          </a:xfrm>
          <a:prstGeom prst="rect">
            <a:avLst/>
          </a:prstGeom>
          <a:noFill/>
        </p:spPr>
        <p:txBody>
          <a:bodyPr wrap="square" rtlCol="0">
            <a:spAutoFit/>
          </a:bodyPr>
          <a:lstStyle/>
          <a:p>
            <a:pPr algn="ctr">
              <a:spcBef>
                <a:spcPct val="50000"/>
              </a:spcBef>
            </a:pPr>
            <a:r>
              <a:rPr lang="en-US" sz="3600" b="1" dirty="0">
                <a:solidFill>
                  <a:schemeClr val="bg1"/>
                </a:solidFill>
                <a:latin typeface="Arial" panose="020B0604020202020204" pitchFamily="34" charset="0"/>
              </a:rPr>
              <a:t>Santa Fe BMAP Area</a:t>
            </a:r>
          </a:p>
        </p:txBody>
      </p:sp>
      <p:pic>
        <p:nvPicPr>
          <p:cNvPr id="2" name="Picture 1"/>
          <p:cNvPicPr>
            <a:picLocks noChangeAspect="1"/>
          </p:cNvPicPr>
          <p:nvPr/>
        </p:nvPicPr>
        <p:blipFill>
          <a:blip r:embed="rId3"/>
          <a:stretch>
            <a:fillRect/>
          </a:stretch>
        </p:blipFill>
        <p:spPr>
          <a:xfrm>
            <a:off x="2666999" y="1596516"/>
            <a:ext cx="6252049" cy="4829131"/>
          </a:xfrm>
          <a:prstGeom prst="rect">
            <a:avLst/>
          </a:prstGeom>
        </p:spPr>
      </p:pic>
      <p:sp>
        <p:nvSpPr>
          <p:cNvPr id="3" name="Rectangle 2"/>
          <p:cNvSpPr/>
          <p:nvPr/>
        </p:nvSpPr>
        <p:spPr>
          <a:xfrm>
            <a:off x="76200" y="1752600"/>
            <a:ext cx="2667000" cy="4062651"/>
          </a:xfrm>
          <a:prstGeom prst="rect">
            <a:avLst/>
          </a:prstGeom>
        </p:spPr>
        <p:txBody>
          <a:bodyPr wrap="square">
            <a:spAutoFit/>
          </a:bodyPr>
          <a:lstStyle/>
          <a:p>
            <a:r>
              <a:rPr lang="en-US" sz="2000" dirty="0">
                <a:latin typeface="Arial" pitchFamily="34" charset="0"/>
                <a:cs typeface="Arial" pitchFamily="34" charset="0"/>
              </a:rPr>
              <a:t>BMAP planning area, nearly 1.1 million acres</a:t>
            </a:r>
          </a:p>
          <a:p>
            <a:endParaRPr lang="en-US" dirty="0">
              <a:latin typeface="Arial" pitchFamily="34" charset="0"/>
              <a:cs typeface="Arial" pitchFamily="34" charset="0"/>
            </a:endParaRPr>
          </a:p>
          <a:p>
            <a:r>
              <a:rPr lang="en-US" dirty="0">
                <a:latin typeface="Arial" pitchFamily="34" charset="0"/>
                <a:cs typeface="Arial" pitchFamily="34" charset="0"/>
              </a:rPr>
              <a:t>Land Uses:</a:t>
            </a:r>
          </a:p>
          <a:p>
            <a:pPr marL="285750" indent="-285750">
              <a:buFont typeface="Wingdings" panose="05000000000000000000" pitchFamily="2" charset="2"/>
              <a:buChar char="Ø"/>
            </a:pPr>
            <a:r>
              <a:rPr lang="en-US" dirty="0">
                <a:latin typeface="Arial" pitchFamily="34" charset="0"/>
                <a:cs typeface="Arial" pitchFamily="34" charset="0"/>
              </a:rPr>
              <a:t>Upland Forest (47%)</a:t>
            </a:r>
          </a:p>
          <a:p>
            <a:pPr marL="285750" indent="-285750">
              <a:buFont typeface="Wingdings" panose="05000000000000000000" pitchFamily="2" charset="2"/>
              <a:buChar char="Ø"/>
            </a:pPr>
            <a:r>
              <a:rPr lang="en-US" dirty="0">
                <a:latin typeface="Arial" pitchFamily="34" charset="0"/>
                <a:cs typeface="Arial" pitchFamily="34" charset="0"/>
              </a:rPr>
              <a:t>Agricultural (22%)</a:t>
            </a:r>
          </a:p>
          <a:p>
            <a:pPr marL="285750" indent="-285750">
              <a:buFont typeface="Wingdings" panose="05000000000000000000" pitchFamily="2" charset="2"/>
              <a:buChar char="Ø"/>
            </a:pPr>
            <a:r>
              <a:rPr lang="en-US" dirty="0">
                <a:latin typeface="Arial" pitchFamily="34" charset="0"/>
                <a:cs typeface="Arial" pitchFamily="34" charset="0"/>
              </a:rPr>
              <a:t>Wetland/Water (15%)</a:t>
            </a:r>
          </a:p>
          <a:p>
            <a:pPr marL="285750" indent="-285750">
              <a:buFont typeface="Wingdings" panose="05000000000000000000" pitchFamily="2" charset="2"/>
              <a:buChar char="Ø"/>
            </a:pPr>
            <a:r>
              <a:rPr lang="en-US" dirty="0">
                <a:latin typeface="Arial" pitchFamily="34" charset="0"/>
                <a:cs typeface="Arial" pitchFamily="34" charset="0"/>
              </a:rPr>
              <a:t>Urban/Built-Up (11%)</a:t>
            </a:r>
          </a:p>
          <a:p>
            <a:pPr marL="285750" indent="-285750">
              <a:buFont typeface="Wingdings" panose="05000000000000000000" pitchFamily="2" charset="2"/>
              <a:buChar char="Ø"/>
            </a:pPr>
            <a:r>
              <a:rPr lang="en-US" dirty="0">
                <a:latin typeface="Arial" pitchFamily="34" charset="0"/>
                <a:cs typeface="Arial" pitchFamily="34" charset="0"/>
              </a:rPr>
              <a:t>Other (5%)</a:t>
            </a:r>
          </a:p>
          <a:p>
            <a:endParaRPr lang="en-US" dirty="0">
              <a:latin typeface="Arial" pitchFamily="34" charset="0"/>
              <a:cs typeface="Arial" pitchFamily="34" charset="0"/>
            </a:endParaRPr>
          </a:p>
          <a:p>
            <a:r>
              <a:rPr lang="en-US" dirty="0">
                <a:latin typeface="Arial" pitchFamily="34" charset="0"/>
                <a:cs typeface="Arial" pitchFamily="34" charset="0"/>
              </a:rPr>
              <a:t>Both agricultural and urban BMPs are being implemented.</a:t>
            </a:r>
          </a:p>
        </p:txBody>
      </p:sp>
    </p:spTree>
    <p:extLst>
      <p:ext uri="{BB962C8B-B14F-4D97-AF65-F5344CB8AC3E}">
        <p14:creationId xmlns:p14="http://schemas.microsoft.com/office/powerpoint/2010/main" val="785129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24691" y="1163783"/>
            <a:ext cx="8939299" cy="4154984"/>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373.802, F.S.:</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groundwater pathways and an OFS</a:t>
            </a:r>
          </a:p>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373.803, F.S.:</a:t>
            </a:r>
          </a:p>
          <a:p>
            <a:pPr marL="1200150" lvl="2" indent="-285750">
              <a:buFont typeface="Arial" panose="020B0604020202020204" pitchFamily="34" charset="0"/>
              <a:buChar char="•"/>
            </a:pPr>
            <a:r>
              <a:rPr lang="en-US" sz="2400" dirty="0">
                <a:cs typeface="Arial" panose="020B0604020202020204" pitchFamily="34" charset="0"/>
              </a:rPr>
              <a:t>Delineation considers factors that may lead to degradation of an OFS, such as</a:t>
            </a:r>
            <a:r>
              <a:rPr lang="en-US" sz="2800" dirty="0">
                <a:cs typeface="Arial" panose="020B0604020202020204" pitchFamily="34" charset="0"/>
              </a:rPr>
              <a:t>:</a:t>
            </a:r>
          </a:p>
          <a:p>
            <a:pPr marL="2114550" lvl="4" indent="-285750">
              <a:buFont typeface="Arial" panose="020B0604020202020204" pitchFamily="34" charset="0"/>
              <a:buChar char="•"/>
            </a:pPr>
            <a:r>
              <a:rPr lang="en-US" sz="2000" dirty="0">
                <a:cs typeface="Arial" panose="020B0604020202020204" pitchFamily="34" charset="0"/>
              </a:rPr>
              <a:t>Groundwater travel time to the spring</a:t>
            </a:r>
          </a:p>
          <a:p>
            <a:pPr marL="2114550" lvl="4" indent="-285750">
              <a:buFont typeface="Arial" panose="020B0604020202020204" pitchFamily="34" charset="0"/>
              <a:buChar char="•"/>
            </a:pPr>
            <a:r>
              <a:rPr lang="en-US" sz="2000" dirty="0">
                <a:cs typeface="Arial" panose="020B0604020202020204" pitchFamily="34" charset="0"/>
              </a:rPr>
              <a:t>Hydrogeology</a:t>
            </a:r>
          </a:p>
          <a:p>
            <a:pPr marL="2114550" lvl="4" indent="-285750">
              <a:buFont typeface="Arial" panose="020B0604020202020204" pitchFamily="34" charset="0"/>
              <a:buChar char="•"/>
            </a:pPr>
            <a:r>
              <a:rPr lang="en-US" sz="2000" dirty="0">
                <a:cs typeface="Arial" panose="020B0604020202020204" pitchFamily="34" charset="0"/>
              </a:rPr>
              <a:t>Nutrient load, etc.</a:t>
            </a:r>
          </a:p>
        </p:txBody>
      </p:sp>
    </p:spTree>
    <p:extLst>
      <p:ext uri="{BB962C8B-B14F-4D97-AF65-F5344CB8AC3E}">
        <p14:creationId xmlns:p14="http://schemas.microsoft.com/office/powerpoint/2010/main" val="2734424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Requirements </a:t>
            </a:r>
          </a:p>
        </p:txBody>
      </p:sp>
      <p:sp>
        <p:nvSpPr>
          <p:cNvPr id="12" name="Rectangle 11"/>
          <p:cNvSpPr/>
          <p:nvPr/>
        </p:nvSpPr>
        <p:spPr>
          <a:xfrm>
            <a:off x="124691" y="1163782"/>
            <a:ext cx="8939299" cy="5202293"/>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Prohibitions</a:t>
            </a:r>
            <a:endParaRPr lang="en-US" sz="2800" dirty="0">
              <a:solidFill>
                <a:srgbClr val="0070C0"/>
              </a:solidFill>
            </a:endParaRPr>
          </a:p>
          <a:p>
            <a:pPr marL="1257300" lvl="2" indent="-342900">
              <a:lnSpc>
                <a:spcPct val="100000"/>
              </a:lnSpc>
              <a:spcBef>
                <a:spcPts val="0"/>
              </a:spcBef>
              <a:buFont typeface="Arial" panose="020B0604020202020204" pitchFamily="34" charset="0"/>
              <a:buChar char="•"/>
            </a:pPr>
            <a:r>
              <a:rPr lang="en-US" sz="2400" dirty="0"/>
              <a:t>Wastewater treatment facilities greater than 100,000 gallons per day (</a:t>
            </a:r>
            <a:r>
              <a:rPr lang="en-US" sz="2400" dirty="0" err="1"/>
              <a:t>GPD</a:t>
            </a:r>
            <a:r>
              <a:rPr lang="en-US" sz="2400" dirty="0"/>
              <a:t>), UNLESS advanced wastewater treatment (</a:t>
            </a:r>
            <a:r>
              <a:rPr lang="en-US" sz="2400" dirty="0" err="1"/>
              <a:t>AWT</a:t>
            </a:r>
            <a:r>
              <a:rPr lang="en-US" sz="2400" dirty="0"/>
              <a:t>) is used.</a:t>
            </a:r>
          </a:p>
          <a:p>
            <a:pPr marL="1257300" lvl="2" indent="-342900">
              <a:lnSpc>
                <a:spcPct val="100000"/>
              </a:lnSpc>
              <a:spcBef>
                <a:spcPts val="0"/>
              </a:spcBef>
              <a:buFont typeface="Arial" panose="020B0604020202020204" pitchFamily="34" charset="0"/>
              <a:buChar char="•"/>
            </a:pPr>
            <a:r>
              <a:rPr lang="en-US" sz="2400" dirty="0"/>
              <a:t>New OSTDS on less than one-acre lots. </a:t>
            </a:r>
          </a:p>
          <a:p>
            <a:pPr marL="1257300" lvl="2" indent="-342900">
              <a:buFont typeface="Arial" panose="020B0604020202020204" pitchFamily="34" charset="0"/>
              <a:buChar char="•"/>
            </a:pPr>
            <a:r>
              <a:rPr lang="en-US" sz="2400"/>
              <a:t>Ban on land application of Class A or B biosolids w/o approved NMP.</a:t>
            </a:r>
            <a:endParaRPr lang="en-US" sz="2400" dirty="0"/>
          </a:p>
          <a:p>
            <a:pPr marL="1257300" lvl="2" indent="-342900">
              <a:lnSpc>
                <a:spcPct val="100000"/>
              </a:lnSpc>
              <a:spcBef>
                <a:spcPts val="0"/>
              </a:spcBef>
              <a:buFont typeface="Arial" panose="020B0604020202020204" pitchFamily="34" charset="0"/>
              <a:buChar char="•"/>
            </a:pPr>
            <a:r>
              <a:rPr lang="en-US" sz="2400" dirty="0"/>
              <a:t>Hazardous waste facilities.</a:t>
            </a:r>
          </a:p>
          <a:p>
            <a:pPr marL="742950" lvl="1" indent="-285750">
              <a:buFont typeface="Arial" panose="020B0604020202020204" pitchFamily="34" charset="0"/>
              <a:buChar char="•"/>
            </a:pPr>
            <a:r>
              <a:rPr lang="en-US" sz="2800" spc="-5" dirty="0">
                <a:solidFill>
                  <a:srgbClr val="0070C0"/>
                </a:solidFill>
                <a:cs typeface="Arial"/>
              </a:rPr>
              <a:t>Additional Requirements for Biosolids and Septage Application Practices</a:t>
            </a:r>
          </a:p>
          <a:p>
            <a:pPr marL="1200150" lvl="2" indent="-285750">
              <a:buFont typeface="Arial" panose="020B0604020202020204" pitchFamily="34" charset="0"/>
              <a:buChar char="•"/>
            </a:pPr>
            <a:r>
              <a:rPr lang="en-US" sz="2400" spc="-5" dirty="0">
                <a:cs typeface="Arial"/>
              </a:rPr>
              <a:t>Requirements for newly permitted sites or at renewal</a:t>
            </a:r>
          </a:p>
          <a:p>
            <a:pPr marL="1200150" lvl="2" indent="-285750">
              <a:buFont typeface="Arial" panose="020B0604020202020204" pitchFamily="34" charset="0"/>
              <a:buChar char="•"/>
            </a:pPr>
            <a:r>
              <a:rPr lang="en-US" sz="2400" spc="-5" dirty="0">
                <a:cs typeface="Arial"/>
              </a:rPr>
              <a:t>Verified BMPs for agricultural operations</a:t>
            </a:r>
          </a:p>
          <a:p>
            <a:pPr marL="1200150" lvl="2" indent="-285750">
              <a:buFont typeface="Arial" panose="020B0604020202020204" pitchFamily="34" charset="0"/>
              <a:buChar char="•"/>
            </a:pPr>
            <a:r>
              <a:rPr lang="en-US" sz="2400" spc="-5" dirty="0">
                <a:cs typeface="Arial"/>
              </a:rPr>
              <a:t> Effective nutrient management practices</a:t>
            </a:r>
          </a:p>
          <a:p>
            <a:pPr marL="1200150" lvl="2" indent="-285750">
              <a:buFont typeface="Arial" panose="020B0604020202020204" pitchFamily="34" charset="0"/>
              <a:buChar char="•"/>
            </a:pPr>
            <a:r>
              <a:rPr lang="en-US" sz="2400" dirty="0"/>
              <a:t>Groundwater monitoring requirements</a:t>
            </a:r>
          </a:p>
          <a:p>
            <a:pPr lvl="2"/>
            <a:endParaRPr lang="en-US" sz="2400" dirty="0"/>
          </a:p>
        </p:txBody>
      </p:sp>
    </p:spTree>
    <p:extLst>
      <p:ext uri="{BB962C8B-B14F-4D97-AF65-F5344CB8AC3E}">
        <p14:creationId xmlns:p14="http://schemas.microsoft.com/office/powerpoint/2010/main" val="2390835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a:bodyPr>
          <a:lstStyle/>
          <a:p>
            <a:r>
              <a:rPr lang="en-US" dirty="0"/>
              <a:t>PFA – Boundaries </a:t>
            </a:r>
          </a:p>
        </p:txBody>
      </p:sp>
      <p:pic>
        <p:nvPicPr>
          <p:cNvPr id="7" name="Picture 6">
            <a:extLst>
              <a:ext uri="{FF2B5EF4-FFF2-40B4-BE49-F238E27FC236}">
                <a16:creationId xmlns:a16="http://schemas.microsoft.com/office/drawing/2014/main" id="{5362579A-8D20-4C43-BC87-1B7478B36F14}"/>
              </a:ext>
            </a:extLst>
          </p:cNvPr>
          <p:cNvPicPr/>
          <p:nvPr/>
        </p:nvPicPr>
        <p:blipFill rotWithShape="1">
          <a:blip r:embed="rId2">
            <a:extLst>
              <a:ext uri="{28A0092B-C50C-407E-A947-70E740481C1C}">
                <a14:useLocalDpi xmlns:a14="http://schemas.microsoft.com/office/drawing/2010/main" val="0"/>
              </a:ext>
            </a:extLst>
          </a:blip>
          <a:srcRect l="7212" t="8173" r="5930" b="3657"/>
          <a:stretch/>
        </p:blipFill>
        <p:spPr bwMode="auto">
          <a:xfrm>
            <a:off x="1574358" y="942105"/>
            <a:ext cx="5359179" cy="59158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1611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fontScale="90000"/>
          </a:bodyPr>
          <a:lstStyle/>
          <a:p>
            <a:r>
              <a:rPr lang="en-US" dirty="0"/>
              <a:t>PFA – Recharge and Vulnerability</a:t>
            </a:r>
          </a:p>
        </p:txBody>
      </p:sp>
      <p:pic>
        <p:nvPicPr>
          <p:cNvPr id="7" name="Picture 6">
            <a:extLst>
              <a:ext uri="{FF2B5EF4-FFF2-40B4-BE49-F238E27FC236}">
                <a16:creationId xmlns:a16="http://schemas.microsoft.com/office/drawing/2014/main" id="{C7288E18-E6F6-4F2B-BD44-0B965EE6DBDA}"/>
              </a:ext>
            </a:extLst>
          </p:cNvPr>
          <p:cNvPicPr/>
          <p:nvPr/>
        </p:nvPicPr>
        <p:blipFill rotWithShape="1">
          <a:blip r:embed="rId2">
            <a:extLst>
              <a:ext uri="{28A0092B-C50C-407E-A947-70E740481C1C}">
                <a14:useLocalDpi xmlns:a14="http://schemas.microsoft.com/office/drawing/2010/main" val="0"/>
              </a:ext>
            </a:extLst>
          </a:blip>
          <a:srcRect l="9134" t="8544" r="9134" b="2914"/>
          <a:stretch/>
        </p:blipFill>
        <p:spPr bwMode="auto">
          <a:xfrm>
            <a:off x="71560" y="1109124"/>
            <a:ext cx="4365267" cy="5442793"/>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0257E1C7-5539-4CE4-9E44-B3E566DE64F4}"/>
              </a:ext>
            </a:extLst>
          </p:cNvPr>
          <p:cNvPicPr/>
          <p:nvPr/>
        </p:nvPicPr>
        <p:blipFill rotWithShape="1">
          <a:blip r:embed="rId3">
            <a:extLst>
              <a:ext uri="{28A0092B-C50C-407E-A947-70E740481C1C}">
                <a14:useLocalDpi xmlns:a14="http://schemas.microsoft.com/office/drawing/2010/main" val="0"/>
              </a:ext>
            </a:extLst>
          </a:blip>
          <a:srcRect l="7371" t="8792" r="7853" b="5515"/>
          <a:stretch/>
        </p:blipFill>
        <p:spPr bwMode="auto">
          <a:xfrm>
            <a:off x="4572001" y="1025719"/>
            <a:ext cx="4572000" cy="55261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76800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a:bodyPr>
          <a:lstStyle/>
          <a:p>
            <a:r>
              <a:rPr lang="en-US" dirty="0"/>
              <a:t>PFA – Elevation &amp; Leaching</a:t>
            </a:r>
          </a:p>
        </p:txBody>
      </p:sp>
      <p:pic>
        <p:nvPicPr>
          <p:cNvPr id="6" name="Picture 5">
            <a:extLst>
              <a:ext uri="{FF2B5EF4-FFF2-40B4-BE49-F238E27FC236}">
                <a16:creationId xmlns:a16="http://schemas.microsoft.com/office/drawing/2014/main" id="{C256218C-2B31-4951-A023-427971EB66B4}"/>
              </a:ext>
            </a:extLst>
          </p:cNvPr>
          <p:cNvPicPr/>
          <p:nvPr/>
        </p:nvPicPr>
        <p:blipFill rotWithShape="1">
          <a:blip r:embed="rId2">
            <a:extLst>
              <a:ext uri="{28A0092B-C50C-407E-A947-70E740481C1C}">
                <a14:useLocalDpi xmlns:a14="http://schemas.microsoft.com/office/drawing/2010/main" val="0"/>
              </a:ext>
            </a:extLst>
          </a:blip>
          <a:srcRect l="5769" t="8915" r="4968" b="3782"/>
          <a:stretch/>
        </p:blipFill>
        <p:spPr bwMode="auto">
          <a:xfrm>
            <a:off x="119269" y="1025719"/>
            <a:ext cx="4738978" cy="5359178"/>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EE41648E-D5FF-425B-A6F4-51EC09E5AC76}"/>
              </a:ext>
            </a:extLst>
          </p:cNvPr>
          <p:cNvPicPr/>
          <p:nvPr/>
        </p:nvPicPr>
        <p:blipFill rotWithShape="1">
          <a:blip r:embed="rId3">
            <a:extLst>
              <a:ext uri="{28A0092B-C50C-407E-A947-70E740481C1C}">
                <a14:useLocalDpi xmlns:a14="http://schemas.microsoft.com/office/drawing/2010/main" val="0"/>
              </a:ext>
            </a:extLst>
          </a:blip>
          <a:srcRect l="8654" t="8421" r="8974" b="5019"/>
          <a:stretch/>
        </p:blipFill>
        <p:spPr bwMode="auto">
          <a:xfrm>
            <a:off x="4858247" y="1090975"/>
            <a:ext cx="4190338" cy="543869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45101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fontScale="90000"/>
          </a:bodyPr>
          <a:lstStyle/>
          <a:p>
            <a:r>
              <a:rPr lang="en-US" dirty="0"/>
              <a:t>PFA – Conservation Lands &amp; Land Use</a:t>
            </a:r>
          </a:p>
        </p:txBody>
      </p:sp>
      <p:pic>
        <p:nvPicPr>
          <p:cNvPr id="7" name="Picture 6">
            <a:extLst>
              <a:ext uri="{FF2B5EF4-FFF2-40B4-BE49-F238E27FC236}">
                <a16:creationId xmlns:a16="http://schemas.microsoft.com/office/drawing/2014/main" id="{75470E5D-4A57-4445-BAAA-1A4879B0B418}"/>
              </a:ext>
            </a:extLst>
          </p:cNvPr>
          <p:cNvPicPr/>
          <p:nvPr/>
        </p:nvPicPr>
        <p:blipFill rotWithShape="1">
          <a:blip r:embed="rId2">
            <a:extLst>
              <a:ext uri="{28A0092B-C50C-407E-A947-70E740481C1C}">
                <a14:useLocalDpi xmlns:a14="http://schemas.microsoft.com/office/drawing/2010/main" val="0"/>
              </a:ext>
            </a:extLst>
          </a:blip>
          <a:srcRect l="7051" t="8421" r="7532" b="5143"/>
          <a:stretch/>
        </p:blipFill>
        <p:spPr bwMode="auto">
          <a:xfrm>
            <a:off x="119270" y="1091774"/>
            <a:ext cx="4384233" cy="5460102"/>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10BBB031-856C-4859-B736-171D1CACAD04}"/>
              </a:ext>
            </a:extLst>
          </p:cNvPr>
          <p:cNvPicPr/>
          <p:nvPr/>
        </p:nvPicPr>
        <p:blipFill rotWithShape="1">
          <a:blip r:embed="rId3">
            <a:extLst>
              <a:ext uri="{28A0092B-C50C-407E-A947-70E740481C1C}">
                <a14:useLocalDpi xmlns:a14="http://schemas.microsoft.com/office/drawing/2010/main" val="0"/>
              </a:ext>
            </a:extLst>
          </a:blip>
          <a:srcRect l="9295" t="9288" r="9295" b="6257"/>
          <a:stretch/>
        </p:blipFill>
        <p:spPr bwMode="auto">
          <a:xfrm>
            <a:off x="4686383" y="1091774"/>
            <a:ext cx="4378104" cy="54601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5253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a:bodyPr>
          <a:lstStyle/>
          <a:p>
            <a:r>
              <a:rPr lang="en-US" dirty="0"/>
              <a:t>PFA – OSTDS &amp; WWTP</a:t>
            </a:r>
          </a:p>
        </p:txBody>
      </p:sp>
      <p:pic>
        <p:nvPicPr>
          <p:cNvPr id="6" name="Picture 5">
            <a:extLst>
              <a:ext uri="{FF2B5EF4-FFF2-40B4-BE49-F238E27FC236}">
                <a16:creationId xmlns:a16="http://schemas.microsoft.com/office/drawing/2014/main" id="{0EA81852-B54C-42D2-85B2-DC173F5CF90E}"/>
              </a:ext>
            </a:extLst>
          </p:cNvPr>
          <p:cNvPicPr/>
          <p:nvPr/>
        </p:nvPicPr>
        <p:blipFill rotWithShape="1">
          <a:blip r:embed="rId2">
            <a:extLst>
              <a:ext uri="{28A0092B-C50C-407E-A947-70E740481C1C}">
                <a14:useLocalDpi xmlns:a14="http://schemas.microsoft.com/office/drawing/2010/main" val="0"/>
              </a:ext>
            </a:extLst>
          </a:blip>
          <a:srcRect l="9615" t="9039" r="9615" b="6629"/>
          <a:stretch/>
        </p:blipFill>
        <p:spPr bwMode="auto">
          <a:xfrm>
            <a:off x="2258171" y="1121135"/>
            <a:ext cx="4015409" cy="52955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6891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3186059" cy="747132"/>
          </a:xfrm>
        </p:spPr>
        <p:txBody>
          <a:bodyPr>
            <a:normAutofit fontScale="90000"/>
          </a:bodyPr>
          <a:lstStyle/>
          <a:p>
            <a:r>
              <a:rPr lang="en-US" dirty="0"/>
              <a:t>PFA – Boundaries </a:t>
            </a:r>
          </a:p>
        </p:txBody>
      </p:sp>
      <p:pic>
        <p:nvPicPr>
          <p:cNvPr id="4" name="Picture 3">
            <a:extLst>
              <a:ext uri="{FF2B5EF4-FFF2-40B4-BE49-F238E27FC236}">
                <a16:creationId xmlns:a16="http://schemas.microsoft.com/office/drawing/2014/main" id="{9D5736C2-DA66-4672-8DB4-8B960AFE4CFA}"/>
              </a:ext>
            </a:extLst>
          </p:cNvPr>
          <p:cNvPicPr/>
          <p:nvPr/>
        </p:nvPicPr>
        <p:blipFill rotWithShape="1">
          <a:blip r:embed="rId2">
            <a:extLst>
              <a:ext uri="{28A0092B-C50C-407E-A947-70E740481C1C}">
                <a14:useLocalDpi xmlns:a14="http://schemas.microsoft.com/office/drawing/2010/main" val="0"/>
              </a:ext>
            </a:extLst>
          </a:blip>
          <a:srcRect l="9134" t="8792" r="9295" b="12078"/>
          <a:stretch/>
        </p:blipFill>
        <p:spPr bwMode="auto">
          <a:xfrm>
            <a:off x="4138863" y="0"/>
            <a:ext cx="5005137" cy="68394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8844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45309" y="133816"/>
            <a:ext cx="2699327" cy="747132"/>
          </a:xfrm>
        </p:spPr>
        <p:txBody>
          <a:bodyPr>
            <a:noAutofit/>
          </a:bodyPr>
          <a:lstStyle/>
          <a:p>
            <a:r>
              <a:rPr lang="en-US" sz="3200" dirty="0"/>
              <a:t>Ichetucknee PFA</a:t>
            </a:r>
          </a:p>
        </p:txBody>
      </p:sp>
      <p:pic>
        <p:nvPicPr>
          <p:cNvPr id="4" name="Picture 3">
            <a:extLst>
              <a:ext uri="{FF2B5EF4-FFF2-40B4-BE49-F238E27FC236}">
                <a16:creationId xmlns:a16="http://schemas.microsoft.com/office/drawing/2014/main" id="{BBA01BC7-9656-4021-B569-15DE578F7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Tree>
    <p:extLst>
      <p:ext uri="{BB962C8B-B14F-4D97-AF65-F5344CB8AC3E}">
        <p14:creationId xmlns:p14="http://schemas.microsoft.com/office/powerpoint/2010/main" val="23677156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45309" y="133816"/>
            <a:ext cx="2699327" cy="747132"/>
          </a:xfrm>
        </p:spPr>
        <p:txBody>
          <a:bodyPr>
            <a:noAutofit/>
          </a:bodyPr>
          <a:lstStyle/>
          <a:p>
            <a:r>
              <a:rPr lang="en-US" sz="3200" dirty="0"/>
              <a:t>Ichetucknee PFA</a:t>
            </a:r>
          </a:p>
        </p:txBody>
      </p:sp>
      <p:pic>
        <p:nvPicPr>
          <p:cNvPr id="5" name="Picture 4">
            <a:extLst>
              <a:ext uri="{FF2B5EF4-FFF2-40B4-BE49-F238E27FC236}">
                <a16:creationId xmlns:a16="http://schemas.microsoft.com/office/drawing/2014/main" id="{098E0CE0-52FB-4C01-BACE-666EB6504DD0}"/>
              </a:ext>
            </a:extLst>
          </p:cNvPr>
          <p:cNvPicPr/>
          <p:nvPr/>
        </p:nvPicPr>
        <p:blipFill rotWithShape="1">
          <a:blip r:embed="rId2">
            <a:extLst>
              <a:ext uri="{28A0092B-C50C-407E-A947-70E740481C1C}">
                <a14:useLocalDpi xmlns:a14="http://schemas.microsoft.com/office/drawing/2010/main" val="0"/>
              </a:ext>
            </a:extLst>
          </a:blip>
          <a:srcRect l="10097" t="7802" r="7371" b="9725"/>
          <a:stretch/>
        </p:blipFill>
        <p:spPr bwMode="auto">
          <a:xfrm>
            <a:off x="3720507" y="0"/>
            <a:ext cx="5510958"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3550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1061429" y="99219"/>
            <a:ext cx="8229600" cy="868362"/>
          </a:xfrm>
        </p:spPr>
        <p:txBody>
          <a:bodyPr>
            <a:normAutofit/>
          </a:bodyPr>
          <a:lstStyle/>
          <a:p>
            <a:r>
              <a:rPr lang="en-US" sz="2800" dirty="0"/>
              <a:t>Santa Fe River </a:t>
            </a:r>
            <a:br>
              <a:rPr lang="en-US" sz="2800" dirty="0"/>
            </a:br>
            <a:r>
              <a:rPr lang="en-US" sz="2800" dirty="0"/>
              <a:t>Basin Total Maximum Daily Loads (TMDLs)</a:t>
            </a:r>
          </a:p>
        </p:txBody>
      </p:sp>
      <p:sp>
        <p:nvSpPr>
          <p:cNvPr id="346115" name="Rectangle 3"/>
          <p:cNvSpPr>
            <a:spLocks noGrp="1" noChangeArrowheads="1"/>
          </p:cNvSpPr>
          <p:nvPr>
            <p:ph type="body" idx="1"/>
          </p:nvPr>
        </p:nvSpPr>
        <p:spPr>
          <a:xfrm>
            <a:off x="381000" y="1295400"/>
            <a:ext cx="8229600" cy="4800600"/>
          </a:xfrm>
        </p:spPr>
        <p:txBody>
          <a:bodyPr>
            <a:normAutofit/>
          </a:bodyPr>
          <a:lstStyle/>
          <a:p>
            <a:r>
              <a:rPr lang="en-US" dirty="0">
                <a:solidFill>
                  <a:srgbClr val="0070C0"/>
                </a:solidFill>
              </a:rPr>
              <a:t>TMDL Data </a:t>
            </a:r>
            <a:r>
              <a:rPr lang="en-US" sz="2800" dirty="0">
                <a:solidFill>
                  <a:srgbClr val="0070C0"/>
                </a:solidFill>
              </a:rPr>
              <a:t>Period of Record: </a:t>
            </a:r>
          </a:p>
          <a:p>
            <a:pPr lvl="1"/>
            <a:r>
              <a:rPr lang="en-US" sz="2400" dirty="0"/>
              <a:t>June 1, 2000 through June 30, 2007</a:t>
            </a:r>
          </a:p>
          <a:p>
            <a:r>
              <a:rPr lang="en-US" sz="2800" dirty="0">
                <a:solidFill>
                  <a:srgbClr val="0070C0"/>
                </a:solidFill>
              </a:rPr>
              <a:t>TMDL Study Results:</a:t>
            </a:r>
          </a:p>
          <a:p>
            <a:pPr lvl="1"/>
            <a:r>
              <a:rPr lang="en-US" sz="2400" dirty="0"/>
              <a:t>Nitrate shown to be primary factor in causing algal blooms</a:t>
            </a:r>
          </a:p>
          <a:p>
            <a:r>
              <a:rPr lang="en-US" sz="2800" dirty="0">
                <a:solidFill>
                  <a:srgbClr val="0070C0"/>
                </a:solidFill>
              </a:rPr>
              <a:t>TMDL:</a:t>
            </a:r>
          </a:p>
          <a:p>
            <a:pPr lvl="1"/>
            <a:r>
              <a:rPr lang="en-US" sz="2400" dirty="0"/>
              <a:t>0.35 milligrams per liter (mg/L) nitrate monthly average</a:t>
            </a:r>
          </a:p>
          <a:p>
            <a:pPr lvl="1">
              <a:buNone/>
            </a:pPr>
            <a:r>
              <a:rPr lang="en-US" sz="2400" dirty="0"/>
              <a:t> 	concentration (or lower) will not </a:t>
            </a:r>
          </a:p>
          <a:p>
            <a:pPr lvl="1">
              <a:buNone/>
            </a:pPr>
            <a:r>
              <a:rPr lang="en-US" sz="2400" dirty="0"/>
              <a:t>	cause an imbalance in the flora </a:t>
            </a:r>
          </a:p>
          <a:p>
            <a:pPr lvl="1">
              <a:buNone/>
            </a:pPr>
            <a:r>
              <a:rPr lang="en-US" sz="2400" dirty="0"/>
              <a:t>	or fauna</a:t>
            </a:r>
          </a:p>
          <a:p>
            <a:pPr lvl="1"/>
            <a:endParaRPr lang="en-US" sz="2400" dirty="0"/>
          </a:p>
        </p:txBody>
      </p:sp>
      <p:pic>
        <p:nvPicPr>
          <p:cNvPr id="22530" name="Picture 2" descr="X:\BASINS\Suwannee and Santa Fe\pictures\manatee algae north of vent 3.jpg"/>
          <p:cNvPicPr>
            <a:picLocks noChangeAspect="1" noChangeArrowheads="1"/>
          </p:cNvPicPr>
          <p:nvPr/>
        </p:nvPicPr>
        <p:blipFill>
          <a:blip r:embed="rId2" cstate="print"/>
          <a:srcRect/>
          <a:stretch>
            <a:fillRect/>
          </a:stretch>
        </p:blipFill>
        <p:spPr bwMode="auto">
          <a:xfrm>
            <a:off x="5728854" y="3966369"/>
            <a:ext cx="3276600" cy="2457450"/>
          </a:xfrm>
          <a:prstGeom prst="rect">
            <a:avLst/>
          </a:prstGeom>
          <a:noFill/>
          <a:ln>
            <a:solidFill>
              <a:schemeClr val="tx1"/>
            </a:solidFill>
          </a:ln>
        </p:spPr>
      </p:pic>
    </p:spTree>
    <p:extLst>
      <p:ext uri="{BB962C8B-B14F-4D97-AF65-F5344CB8AC3E}">
        <p14:creationId xmlns:p14="http://schemas.microsoft.com/office/powerpoint/2010/main" val="11302699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E56291-32AF-42A8-9E6A-2A8F6E31F4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
        <p:nvSpPr>
          <p:cNvPr id="5" name="TextBox 4">
            <a:extLst>
              <a:ext uri="{FF2B5EF4-FFF2-40B4-BE49-F238E27FC236}">
                <a16:creationId xmlns:a16="http://schemas.microsoft.com/office/drawing/2014/main" id="{89A34702-0365-428A-B4E8-6AB08337AA6D}"/>
              </a:ext>
            </a:extLst>
          </p:cNvPr>
          <p:cNvSpPr txBox="1"/>
          <p:nvPr/>
        </p:nvSpPr>
        <p:spPr>
          <a:xfrm>
            <a:off x="1556425" y="223737"/>
            <a:ext cx="1575881" cy="707886"/>
          </a:xfrm>
          <a:prstGeom prst="rect">
            <a:avLst/>
          </a:prstGeom>
          <a:noFill/>
        </p:spPr>
        <p:txBody>
          <a:bodyPr wrap="square" rtlCol="0">
            <a:spAutoFit/>
          </a:bodyPr>
          <a:lstStyle/>
          <a:p>
            <a:r>
              <a:rPr lang="en-US" sz="4000" dirty="0">
                <a:solidFill>
                  <a:schemeClr val="bg1"/>
                </a:solidFill>
              </a:rPr>
              <a:t>PFAs</a:t>
            </a:r>
          </a:p>
        </p:txBody>
      </p:sp>
    </p:spTree>
    <p:extLst>
      <p:ext uri="{BB962C8B-B14F-4D97-AF65-F5344CB8AC3E}">
        <p14:creationId xmlns:p14="http://schemas.microsoft.com/office/powerpoint/2010/main" val="942044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64298" y="281324"/>
            <a:ext cx="8026400" cy="523220"/>
          </a:xfrm>
          <a:prstGeom prst="rect">
            <a:avLst/>
          </a:prstGeom>
          <a:noFill/>
        </p:spPr>
        <p:txBody>
          <a:bodyPr wrap="square" rtlCol="0">
            <a:spAutoFit/>
          </a:bodyPr>
          <a:lstStyle/>
          <a:p>
            <a:r>
              <a:rPr lang="en-US" sz="2800" dirty="0" err="1">
                <a:solidFill>
                  <a:schemeClr val="bg1"/>
                </a:solidFill>
                <a:latin typeface="Arial" panose="020B0604020202020204" pitchFamily="34" charset="0"/>
                <a:cs typeface="Arial" panose="020B0604020202020204" pitchFamily="34" charset="0"/>
              </a:rPr>
              <a:t>Ichetucknee</a:t>
            </a:r>
            <a:r>
              <a:rPr lang="en-US" sz="2800" dirty="0">
                <a:solidFill>
                  <a:schemeClr val="bg1"/>
                </a:solidFill>
                <a:latin typeface="Arial" panose="020B0604020202020204" pitchFamily="34" charset="0"/>
                <a:cs typeface="Arial" panose="020B0604020202020204" pitchFamily="34" charset="0"/>
              </a:rPr>
              <a:t>-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A59F3709-5964-4D52-B12B-0CB9738466A3}"/>
              </a:ext>
            </a:extLst>
          </p:cNvPr>
          <p:cNvPicPr>
            <a:picLocks noChangeAspect="1"/>
          </p:cNvPicPr>
          <p:nvPr/>
        </p:nvPicPr>
        <p:blipFill>
          <a:blip r:embed="rId4"/>
          <a:stretch>
            <a:fillRect/>
          </a:stretch>
        </p:blipFill>
        <p:spPr>
          <a:xfrm>
            <a:off x="909678" y="1236990"/>
            <a:ext cx="7437765" cy="5328366"/>
          </a:xfrm>
          <a:prstGeom prst="rect">
            <a:avLst/>
          </a:prstGeom>
        </p:spPr>
      </p:pic>
    </p:spTree>
    <p:extLst>
      <p:ext uri="{BB962C8B-B14F-4D97-AF65-F5344CB8AC3E}">
        <p14:creationId xmlns:p14="http://schemas.microsoft.com/office/powerpoint/2010/main" val="17505240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7108"/>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Devil’s Complex-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84083" y="1046592"/>
            <a:ext cx="6570482" cy="5348149"/>
          </a:xfrm>
          <a:prstGeom prst="rect">
            <a:avLst/>
          </a:prstGeom>
        </p:spPr>
      </p:pic>
    </p:spTree>
    <p:extLst>
      <p:ext uri="{BB962C8B-B14F-4D97-AF65-F5344CB8AC3E}">
        <p14:creationId xmlns:p14="http://schemas.microsoft.com/office/powerpoint/2010/main" val="41358498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9605"/>
            <a:ext cx="80264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Hornsby-Treehouse-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792" y="1135440"/>
            <a:ext cx="8182466" cy="5847308"/>
          </a:xfrm>
          <a:prstGeom prst="rect">
            <a:avLst/>
          </a:prstGeom>
        </p:spPr>
      </p:pic>
    </p:spTree>
    <p:extLst>
      <p:ext uri="{BB962C8B-B14F-4D97-AF65-F5344CB8AC3E}">
        <p14:creationId xmlns:p14="http://schemas.microsoft.com/office/powerpoint/2010/main" val="6166934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5877AC-3410-4E53-8B26-A49045B7582C}"/>
              </a:ext>
            </a:extLst>
          </p:cNvPr>
          <p:cNvGraphicFramePr>
            <a:graphicFrameLocks noGrp="1"/>
          </p:cNvGraphicFramePr>
          <p:nvPr>
            <p:extLst>
              <p:ext uri="{D42A27DB-BD31-4B8C-83A1-F6EECF244321}">
                <p14:modId xmlns:p14="http://schemas.microsoft.com/office/powerpoint/2010/main" val="2323672370"/>
              </p:ext>
            </p:extLst>
          </p:nvPr>
        </p:nvGraphicFramePr>
        <p:xfrm>
          <a:off x="0" y="83127"/>
          <a:ext cx="9144000" cy="5747842"/>
        </p:xfrm>
        <a:graphic>
          <a:graphicData uri="http://schemas.openxmlformats.org/drawingml/2006/table">
            <a:tbl>
              <a:tblPr firstRow="1" firstCol="1" bandRow="1">
                <a:tableStyleId>{5C22544A-7EE6-4342-B048-85BDC9FD1C3A}</a:tableStyleId>
              </a:tblPr>
              <a:tblGrid>
                <a:gridCol w="2142836">
                  <a:extLst>
                    <a:ext uri="{9D8B030D-6E8A-4147-A177-3AD203B41FA5}">
                      <a16:colId xmlns:a16="http://schemas.microsoft.com/office/drawing/2014/main" val="962394480"/>
                    </a:ext>
                  </a:extLst>
                </a:gridCol>
                <a:gridCol w="1549932">
                  <a:extLst>
                    <a:ext uri="{9D8B030D-6E8A-4147-A177-3AD203B41FA5}">
                      <a16:colId xmlns:a16="http://schemas.microsoft.com/office/drawing/2014/main" val="1908694078"/>
                    </a:ext>
                  </a:extLst>
                </a:gridCol>
                <a:gridCol w="5451232">
                  <a:extLst>
                    <a:ext uri="{9D8B030D-6E8A-4147-A177-3AD203B41FA5}">
                      <a16:colId xmlns:a16="http://schemas.microsoft.com/office/drawing/2014/main" val="2397098861"/>
                    </a:ext>
                  </a:extLst>
                </a:gridCol>
              </a:tblGrid>
              <a:tr h="364259">
                <a:tc gridSpan="3">
                  <a:txBody>
                    <a:bodyPr/>
                    <a:lstStyle/>
                    <a:p>
                      <a:pPr marL="0" marR="0" algn="ctr">
                        <a:lnSpc>
                          <a:spcPct val="107000"/>
                        </a:lnSpc>
                        <a:spcBef>
                          <a:spcPts val="0"/>
                        </a:spcBef>
                        <a:spcAft>
                          <a:spcPts val="0"/>
                        </a:spcAft>
                      </a:pPr>
                      <a:r>
                        <a:rPr lang="en-US" sz="1800" dirty="0">
                          <a:effectLst/>
                        </a:rPr>
                        <a:t>Project Credit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5311516"/>
                  </a:ext>
                </a:extLst>
              </a:tr>
              <a:tr h="707757">
                <a:tc>
                  <a:txBody>
                    <a:bodyPr/>
                    <a:lstStyle/>
                    <a:p>
                      <a:pPr marL="0" marR="0" algn="ctr">
                        <a:lnSpc>
                          <a:spcPct val="107000"/>
                        </a:lnSpc>
                        <a:spcBef>
                          <a:spcPts val="0"/>
                        </a:spcBef>
                        <a:spcAft>
                          <a:spcPts val="0"/>
                        </a:spcAft>
                      </a:pPr>
                      <a:r>
                        <a:rPr lang="en-US" sz="1200" dirty="0">
                          <a:effectLst/>
                        </a:rPr>
                        <a:t>Nitrogen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Credits to Load to Groundwater </a:t>
                      </a:r>
                    </a:p>
                    <a:p>
                      <a:pPr marL="0" marR="0" algn="ctr">
                        <a:lnSpc>
                          <a:spcPct val="107000"/>
                        </a:lnSpc>
                        <a:spcBef>
                          <a:spcPts val="0"/>
                        </a:spcBef>
                        <a:spcAft>
                          <a:spcPts val="0"/>
                        </a:spcAft>
                      </a:pPr>
                      <a:r>
                        <a:rPr lang="en-US" sz="1200" b="1" dirty="0">
                          <a:effectLst/>
                        </a:rPr>
                        <a:t>(lb-N/yr)</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Description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extLst>
                  <a:ext uri="{0D108BD9-81ED-4DB2-BD59-A6C34878D82A}">
                    <a16:rowId xmlns:a16="http://schemas.microsoft.com/office/drawing/2014/main" val="3624694889"/>
                  </a:ext>
                </a:extLst>
              </a:tr>
              <a:tr h="542898">
                <a:tc>
                  <a:txBody>
                    <a:bodyPr/>
                    <a:lstStyle/>
                    <a:p>
                      <a:pPr marL="0" marR="0">
                        <a:lnSpc>
                          <a:spcPct val="107000"/>
                        </a:lnSpc>
                        <a:spcBef>
                          <a:spcPts val="0"/>
                        </a:spcBef>
                        <a:spcAft>
                          <a:spcPts val="0"/>
                        </a:spcAft>
                      </a:pPr>
                      <a:r>
                        <a:rPr lang="en-US" sz="1200" dirty="0">
                          <a:effectLst/>
                        </a:rPr>
                        <a:t>Onsite Sewage</a:t>
                      </a:r>
                      <a:r>
                        <a:rPr lang="en-US" sz="1200" baseline="0" dirty="0">
                          <a:effectLst/>
                        </a:rPr>
                        <a:t> Treatment and Disposal Systems (O</a:t>
                      </a:r>
                      <a:r>
                        <a:rPr lang="en-US" sz="1200" dirty="0">
                          <a:effectLst/>
                        </a:rPr>
                        <a:t>STDS)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TBD</a:t>
                      </a:r>
                    </a:p>
                  </a:txBody>
                  <a:tcPr marL="64345" marR="64345" marT="8937" marB="8937" anchor="ctr"/>
                </a:tc>
                <a:tc>
                  <a:txBody>
                    <a:bodyPr/>
                    <a:lstStyle/>
                    <a:p>
                      <a:pPr marL="0" marR="0">
                        <a:lnSpc>
                          <a:spcPct val="107000"/>
                        </a:lnSpc>
                        <a:spcBef>
                          <a:spcPts val="0"/>
                        </a:spcBef>
                        <a:spcAft>
                          <a:spcPts val="0"/>
                        </a:spcAft>
                      </a:pPr>
                      <a:r>
                        <a:rPr lang="en-US" sz="1200" dirty="0">
                          <a:effectLst/>
                        </a:rPr>
                        <a:t>Credits identified for stakeholder OSTDS projects (onsite enhancement or sewer)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014498099"/>
                  </a:ext>
                </a:extLst>
              </a:tr>
              <a:tr h="540260">
                <a:tc>
                  <a:txBody>
                    <a:bodyPr/>
                    <a:lstStyle/>
                    <a:p>
                      <a:pPr marL="0" marR="0">
                        <a:lnSpc>
                          <a:spcPct val="107000"/>
                        </a:lnSpc>
                        <a:spcBef>
                          <a:spcPts val="0"/>
                        </a:spcBef>
                        <a:spcAft>
                          <a:spcPts val="0"/>
                        </a:spcAft>
                      </a:pPr>
                      <a:r>
                        <a:rPr lang="en-US" sz="1200" dirty="0">
                          <a:effectLst/>
                        </a:rPr>
                        <a:t>Urban Turfgrass Fertilizer (UTF)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2,500</a:t>
                      </a:r>
                    </a:p>
                  </a:txBody>
                  <a:tcPr marL="64345" marR="64345" marT="8937" marB="8937" anchor="ctr"/>
                </a:tc>
                <a:tc>
                  <a:txBody>
                    <a:bodyPr/>
                    <a:lstStyle/>
                    <a:p>
                      <a:pPr marL="0" marR="0">
                        <a:lnSpc>
                          <a:spcPct val="107000"/>
                        </a:lnSpc>
                        <a:spcBef>
                          <a:spcPts val="0"/>
                        </a:spcBef>
                        <a:spcAft>
                          <a:spcPts val="0"/>
                        </a:spcAft>
                      </a:pPr>
                      <a:r>
                        <a:rPr lang="en-US" sz="1200" dirty="0">
                          <a:effectLst/>
                        </a:rPr>
                        <a:t>DEP approved credits (up to 6 %) for public education activities as well as credits identified for stakeholder stormwater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578975022"/>
                  </a:ext>
                </a:extLst>
              </a:tr>
              <a:tr h="316101">
                <a:tc>
                  <a:txBody>
                    <a:bodyPr/>
                    <a:lstStyle/>
                    <a:p>
                      <a:pPr marL="0" marR="0">
                        <a:lnSpc>
                          <a:spcPct val="107000"/>
                        </a:lnSpc>
                        <a:spcBef>
                          <a:spcPts val="0"/>
                        </a:spcBef>
                        <a:spcAft>
                          <a:spcPts val="0"/>
                        </a:spcAft>
                      </a:pPr>
                      <a:r>
                        <a:rPr lang="en-US" sz="1200" dirty="0">
                          <a:effectLst/>
                        </a:rPr>
                        <a:t>Atmospheric Deposition (AD)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64345" marR="64345" marT="8937" marB="8937" anchor="ctr"/>
                </a:tc>
                <a:tc>
                  <a:txBody>
                    <a:bodyPr/>
                    <a:lstStyle/>
                    <a:p>
                      <a:pPr marL="0" marR="0">
                        <a:lnSpc>
                          <a:spcPct val="107000"/>
                        </a:lnSpc>
                        <a:spcBef>
                          <a:spcPts val="0"/>
                        </a:spcBef>
                        <a:spcAft>
                          <a:spcPts val="0"/>
                        </a:spcAft>
                      </a:pPr>
                      <a:r>
                        <a:rPr lang="en-US" sz="1200" dirty="0">
                          <a:effectLst/>
                        </a:rPr>
                        <a:t>No reduction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494785252"/>
                  </a:ext>
                </a:extLst>
              </a:tr>
              <a:tr h="539386">
                <a:tc>
                  <a:txBody>
                    <a:bodyPr/>
                    <a:lstStyle/>
                    <a:p>
                      <a:pPr marL="0" marR="0">
                        <a:lnSpc>
                          <a:spcPct val="107000"/>
                        </a:lnSpc>
                        <a:spcBef>
                          <a:spcPts val="0"/>
                        </a:spcBef>
                        <a:spcAft>
                          <a:spcPts val="0"/>
                        </a:spcAft>
                      </a:pPr>
                      <a:r>
                        <a:rPr lang="en-US" sz="1200" dirty="0">
                          <a:effectLst/>
                        </a:rPr>
                        <a:t>Farm Fertilizer Reductions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232,300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FF load to groundwater, assuming 100 % owner-implemented BMPs on all fertilized lands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12507606"/>
                  </a:ext>
                </a:extLst>
              </a:tr>
              <a:tr h="842806">
                <a:tc>
                  <a:txBody>
                    <a:bodyPr/>
                    <a:lstStyle/>
                    <a:p>
                      <a:pPr marL="0" marR="0">
                        <a:lnSpc>
                          <a:spcPct val="107000"/>
                        </a:lnSpc>
                        <a:spcBef>
                          <a:spcPts val="0"/>
                        </a:spcBef>
                        <a:spcAft>
                          <a:spcPts val="0"/>
                        </a:spcAft>
                      </a:pPr>
                      <a:r>
                        <a:rPr lang="en-US" sz="1200" dirty="0">
                          <a:effectLst/>
                        </a:rPr>
                        <a:t>Sports Turfgrass Fertilizer (STF)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140</a:t>
                      </a:r>
                    </a:p>
                  </a:txBody>
                  <a:tcPr marL="64345" marR="64345" marT="8937" marB="8937" anchor="ctr"/>
                </a:tc>
                <a:tc>
                  <a:txBody>
                    <a:bodyPr/>
                    <a:lstStyle/>
                    <a:p>
                      <a:pPr marL="0" marR="0">
                        <a:lnSpc>
                          <a:spcPct val="107000"/>
                        </a:lnSpc>
                        <a:spcBef>
                          <a:spcPts val="0"/>
                        </a:spcBef>
                        <a:spcAft>
                          <a:spcPts val="0"/>
                        </a:spcAft>
                      </a:pPr>
                      <a:r>
                        <a:rPr lang="en-US" sz="1200" dirty="0">
                          <a:effectLst/>
                        </a:rPr>
                        <a:t>6 % BMP credit for sports fields and 10 % BMP credit for golf courses (where</a:t>
                      </a:r>
                      <a:r>
                        <a:rPr lang="en-US" sz="1200" baseline="0" dirty="0">
                          <a:effectLst/>
                        </a:rPr>
                        <a:t> applicable) </a:t>
                      </a:r>
                      <a:r>
                        <a:rPr lang="en-US" sz="1200" dirty="0">
                          <a:effectLst/>
                        </a:rPr>
                        <a:t>on STF load to groundwater, assuming 100 % BMP implementation on golf courses and sports fields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279688228"/>
                  </a:ext>
                </a:extLst>
              </a:tr>
              <a:tr h="559206">
                <a:tc>
                  <a:txBody>
                    <a:bodyPr/>
                    <a:lstStyle/>
                    <a:p>
                      <a:pPr marL="0" marR="0">
                        <a:lnSpc>
                          <a:spcPct val="107000"/>
                        </a:lnSpc>
                        <a:spcBef>
                          <a:spcPts val="0"/>
                        </a:spcBef>
                        <a:spcAft>
                          <a:spcPts val="0"/>
                        </a:spcAft>
                      </a:pPr>
                      <a:r>
                        <a:rPr lang="en-US" sz="1200" dirty="0">
                          <a:effectLst/>
                        </a:rPr>
                        <a:t>Permitted Dairy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1,080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permitted dairy load to groundwater, assuming </a:t>
                      </a:r>
                    </a:p>
                    <a:p>
                      <a:pPr marL="0" marR="0">
                        <a:lnSpc>
                          <a:spcPct val="107000"/>
                        </a:lnSpc>
                        <a:spcBef>
                          <a:spcPts val="0"/>
                        </a:spcBef>
                        <a:spcAft>
                          <a:spcPts val="0"/>
                        </a:spcAft>
                      </a:pPr>
                      <a:r>
                        <a:rPr lang="en-US" sz="1200" dirty="0">
                          <a:effectLst/>
                        </a:rPr>
                        <a:t>100% owner-implemented BMPs at permitted dairies.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300573847"/>
                  </a:ext>
                </a:extLst>
              </a:tr>
              <a:tr h="540260">
                <a:tc>
                  <a:txBody>
                    <a:bodyPr/>
                    <a:lstStyle/>
                    <a:p>
                      <a:pPr marL="0" marR="0">
                        <a:lnSpc>
                          <a:spcPct val="107000"/>
                        </a:lnSpc>
                        <a:spcBef>
                          <a:spcPts val="0"/>
                        </a:spcBef>
                        <a:spcAft>
                          <a:spcPts val="0"/>
                        </a:spcAft>
                      </a:pPr>
                      <a:r>
                        <a:rPr lang="en-US" sz="1200" dirty="0">
                          <a:effectLst/>
                        </a:rPr>
                        <a:t>Livestock Waste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3,700</a:t>
                      </a:r>
                    </a:p>
                  </a:txBody>
                  <a:tcPr marL="64345" marR="64345" marT="8937" marB="8937" anchor="ctr"/>
                </a:tc>
                <a:tc>
                  <a:txBody>
                    <a:bodyPr/>
                    <a:lstStyle/>
                    <a:p>
                      <a:pPr marL="0" marR="0">
                        <a:lnSpc>
                          <a:spcPct val="107000"/>
                        </a:lnSpc>
                        <a:spcBef>
                          <a:spcPts val="0"/>
                        </a:spcBef>
                        <a:spcAft>
                          <a:spcPts val="0"/>
                        </a:spcAft>
                      </a:pPr>
                      <a:r>
                        <a:rPr lang="en-US" sz="1200" dirty="0">
                          <a:effectLst/>
                        </a:rPr>
                        <a:t>10 % BMP credit on load to groundwater, assuming 100 % owner-implemented BMPs at all livestock facilities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429540929"/>
                  </a:ext>
                </a:extLst>
              </a:tr>
              <a:tr h="478808">
                <a:tc>
                  <a:txBody>
                    <a:bodyPr/>
                    <a:lstStyle/>
                    <a:p>
                      <a:pPr marL="0" marR="0">
                        <a:lnSpc>
                          <a:spcPct val="107000"/>
                        </a:lnSpc>
                        <a:spcBef>
                          <a:spcPts val="0"/>
                        </a:spcBef>
                        <a:spcAft>
                          <a:spcPts val="0"/>
                        </a:spcAft>
                      </a:pPr>
                      <a:r>
                        <a:rPr lang="en-US" sz="1200" dirty="0">
                          <a:effectLst/>
                        </a:rPr>
                        <a:t>Wastewater Treatment</a:t>
                      </a:r>
                      <a:r>
                        <a:rPr lang="en-US" sz="1200" baseline="0" dirty="0">
                          <a:effectLst/>
                        </a:rPr>
                        <a:t> Facilities (</a:t>
                      </a:r>
                      <a:r>
                        <a:rPr lang="en-US" sz="1200" dirty="0">
                          <a:effectLst/>
                        </a:rPr>
                        <a:t>WWTF)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14,250</a:t>
                      </a:r>
                    </a:p>
                  </a:txBody>
                  <a:tcPr marL="64345" marR="64345" marT="8937" marB="8937" anchor="ctr"/>
                </a:tc>
                <a:tc>
                  <a:txBody>
                    <a:bodyPr/>
                    <a:lstStyle/>
                    <a:p>
                      <a:pPr marL="0" marR="0">
                        <a:lnSpc>
                          <a:spcPct val="107000"/>
                        </a:lnSpc>
                        <a:spcBef>
                          <a:spcPts val="0"/>
                        </a:spcBef>
                        <a:spcAft>
                          <a:spcPts val="0"/>
                        </a:spcAft>
                      </a:pPr>
                      <a:r>
                        <a:rPr lang="en-US" sz="1200" dirty="0">
                          <a:effectLst/>
                        </a:rPr>
                        <a:t>Achieved by BMAP WWTF policy if BMAP-wide (achieving 3 or 6 mg/L total nitrogen concentration at discharge)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72335474"/>
                  </a:ext>
                </a:extLst>
              </a:tr>
              <a:tr h="316101">
                <a:tc>
                  <a:txBody>
                    <a:bodyPr/>
                    <a:lstStyle/>
                    <a:p>
                      <a:pPr marL="0" marR="0">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254,000</a:t>
                      </a:r>
                    </a:p>
                  </a:txBody>
                  <a:tcPr marL="64345" marR="64345" marT="8937" marB="8937" anchor="ctr"/>
                </a:tc>
                <a:tc>
                  <a:txBody>
                    <a:bodyPr/>
                    <a:lstStyle/>
                    <a:p>
                      <a:pPr>
                        <a:lnSpc>
                          <a:spcPct val="107000"/>
                        </a:lnSpc>
                      </a:pPr>
                      <a:endParaRPr lang="en-US" sz="1200" dirty="0">
                        <a:effectLst/>
                        <a:latin typeface="Calibri" panose="020F0502020204030204" pitchFamily="34" charset="0"/>
                      </a:endParaRPr>
                    </a:p>
                  </a:txBody>
                  <a:tcPr marL="64345" marR="64345" marT="8937" marB="8937" anchor="b"/>
                </a:tc>
                <a:extLst>
                  <a:ext uri="{0D108BD9-81ED-4DB2-BD59-A6C34878D82A}">
                    <a16:rowId xmlns:a16="http://schemas.microsoft.com/office/drawing/2014/main" val="3387261206"/>
                  </a:ext>
                </a:extLst>
              </a:tr>
            </a:tbl>
          </a:graphicData>
        </a:graphic>
      </p:graphicFrame>
    </p:spTree>
    <p:extLst>
      <p:ext uri="{BB962C8B-B14F-4D97-AF65-F5344CB8AC3E}">
        <p14:creationId xmlns:p14="http://schemas.microsoft.com/office/powerpoint/2010/main" val="6032417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a:t>Total Santa Fe River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3520536923"/>
              </p:ext>
            </p:extLst>
          </p:nvPr>
        </p:nvGraphicFramePr>
        <p:xfrm>
          <a:off x="680223" y="1214728"/>
          <a:ext cx="7883913" cy="5235768"/>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319262">
                <a:tc gridSpan="4">
                  <a:txBody>
                    <a:bodyPr/>
                    <a:lstStyle/>
                    <a:p>
                      <a:pPr marL="0" marR="0" algn="ctr">
                        <a:lnSpc>
                          <a:spcPct val="107000"/>
                        </a:lnSpc>
                        <a:spcBef>
                          <a:spcPts val="0"/>
                        </a:spcBef>
                        <a:spcAft>
                          <a:spcPts val="0"/>
                        </a:spcAft>
                      </a:pPr>
                      <a:r>
                        <a:rPr lang="en-US" sz="1400" dirty="0">
                          <a:effectLst/>
                        </a:rPr>
                        <a:t>Total Reduction Required to Meet the TMDLs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695559">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at Spring Vents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288179">
                <a:tc gridSpan="4">
                  <a:txBody>
                    <a:bodyPr/>
                    <a:lstStyle/>
                    <a:p>
                      <a:pPr marL="0" marR="0">
                        <a:lnSpc>
                          <a:spcPct val="107000"/>
                        </a:lnSpc>
                        <a:spcBef>
                          <a:spcPts val="0"/>
                        </a:spcBef>
                        <a:spcAft>
                          <a:spcPts val="0"/>
                        </a:spcAft>
                      </a:pPr>
                      <a:r>
                        <a:rPr lang="en-US" sz="1400" dirty="0">
                          <a:effectLst/>
                        </a:rPr>
                        <a:t>In Springsheds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1147415"/>
                  </a:ext>
                </a:extLst>
              </a:tr>
              <a:tr h="319262">
                <a:tc>
                  <a:txBody>
                    <a:bodyPr/>
                    <a:lstStyle/>
                    <a:p>
                      <a:pPr marL="0" marR="0">
                        <a:lnSpc>
                          <a:spcPct val="107000"/>
                        </a:lnSpc>
                        <a:spcBef>
                          <a:spcPts val="0"/>
                        </a:spcBef>
                        <a:spcAft>
                          <a:spcPts val="0"/>
                        </a:spcAft>
                      </a:pPr>
                      <a:r>
                        <a:rPr lang="en-US" sz="1000" dirty="0">
                          <a:effectLst/>
                        </a:rPr>
                        <a:t>Ichetucknee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308,107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107,867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200,269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585752915"/>
                  </a:ext>
                </a:extLst>
              </a:tr>
              <a:tr h="319262">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Devils Complex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1,899,233</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664,731</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1,234,501</a:t>
                      </a:r>
                    </a:p>
                  </a:txBody>
                  <a:tcPr marL="68580" marR="68580" marT="9525" marB="9525" anchor="ctr"/>
                </a:tc>
                <a:extLst>
                  <a:ext uri="{0D108BD9-81ED-4DB2-BD59-A6C34878D82A}">
                    <a16:rowId xmlns:a16="http://schemas.microsoft.com/office/drawing/2014/main" val="2679859263"/>
                  </a:ext>
                </a:extLst>
              </a:tr>
              <a:tr h="319262">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Hornsby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435,385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152,385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152,385</a:t>
                      </a:r>
                    </a:p>
                  </a:txBody>
                  <a:tcPr marL="68580" marR="68580" marT="9525" marB="9525" anchor="ctr"/>
                </a:tc>
                <a:extLst>
                  <a:ext uri="{0D108BD9-81ED-4DB2-BD59-A6C34878D82A}">
                    <a16:rowId xmlns:a16="http://schemas.microsoft.com/office/drawing/2014/main" val="5627695"/>
                  </a:ext>
                </a:extLst>
              </a:tr>
              <a:tr h="319262">
                <a:tc gridSpan="3">
                  <a:txBody>
                    <a:bodyPr/>
                    <a:lstStyle/>
                    <a:p>
                      <a:pPr marL="0" marR="0" algn="r">
                        <a:lnSpc>
                          <a:spcPct val="107000"/>
                        </a:lnSpc>
                        <a:spcBef>
                          <a:spcPts val="0"/>
                        </a:spcBef>
                        <a:spcAft>
                          <a:spcPts val="0"/>
                        </a:spcAft>
                      </a:pPr>
                      <a:r>
                        <a:rPr lang="en-US" sz="1400" dirty="0">
                          <a:effectLst/>
                        </a:rPr>
                        <a:t>Subtotal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rPr>
                        <a:t>1,717,771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959358129"/>
                  </a:ext>
                </a:extLst>
              </a:tr>
              <a:tr h="319262">
                <a:tc gridSpan="4">
                  <a:txBody>
                    <a:bodyPr/>
                    <a:lstStyle/>
                    <a:p>
                      <a:pPr marL="0" marR="0">
                        <a:lnSpc>
                          <a:spcPct val="107000"/>
                        </a:lnSpc>
                        <a:spcBef>
                          <a:spcPts val="0"/>
                        </a:spcBef>
                        <a:spcAft>
                          <a:spcPts val="0"/>
                        </a:spcAft>
                      </a:pPr>
                      <a:r>
                        <a:rPr lang="en-US" sz="1400" dirty="0">
                          <a:effectLst/>
                        </a:rPr>
                        <a:t>Outside Springsheds and in BMAP Area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8039144"/>
                  </a:ext>
                </a:extLst>
              </a:tr>
              <a:tr h="347780">
                <a:tc>
                  <a:txBody>
                    <a:bodyPr/>
                    <a:lstStyle/>
                    <a:p>
                      <a:pPr marL="0" marR="0">
                        <a:lnSpc>
                          <a:spcPct val="107000"/>
                        </a:lnSpc>
                        <a:spcBef>
                          <a:spcPts val="0"/>
                        </a:spcBef>
                        <a:spcAft>
                          <a:spcPts val="0"/>
                        </a:spcAft>
                      </a:pPr>
                      <a:r>
                        <a:rPr lang="en-US" sz="1000" dirty="0">
                          <a:effectLst/>
                        </a:rPr>
                        <a:t>West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62,454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88418184"/>
                  </a:ext>
                </a:extLst>
              </a:tr>
              <a:tr h="347780">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East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73,148</a:t>
                      </a:r>
                    </a:p>
                  </a:txBody>
                  <a:tcPr marL="68580" marR="68580" marT="9525" marB="9525" anchor="ctr"/>
                </a:tc>
                <a:extLst>
                  <a:ext uri="{0D108BD9-81ED-4DB2-BD59-A6C34878D82A}">
                    <a16:rowId xmlns:a16="http://schemas.microsoft.com/office/drawing/2014/main" val="80368633"/>
                  </a:ext>
                </a:extLst>
              </a:tr>
              <a:tr h="319262">
                <a:tc gridSpan="3">
                  <a:txBody>
                    <a:bodyPr/>
                    <a:lstStyle/>
                    <a:p>
                      <a:pPr marL="0" marR="0" algn="r">
                        <a:lnSpc>
                          <a:spcPct val="107000"/>
                        </a:lnSpc>
                        <a:spcBef>
                          <a:spcPts val="0"/>
                        </a:spcBef>
                        <a:spcAft>
                          <a:spcPts val="0"/>
                        </a:spcAft>
                      </a:pPr>
                      <a:r>
                        <a:rPr lang="en-US" sz="1400" dirty="0">
                          <a:effectLst/>
                        </a:rPr>
                        <a:t>Subtotal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rPr>
                        <a:t>135,602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3310157229"/>
                  </a:ext>
                </a:extLst>
              </a:tr>
              <a:tr h="347780">
                <a:tc gridSpan="3">
                  <a:txBody>
                    <a:bodyPr/>
                    <a:lstStyle/>
                    <a:p>
                      <a:pPr marL="0" marR="0" algn="r">
                        <a:lnSpc>
                          <a:spcPct val="107000"/>
                        </a:lnSpc>
                        <a:spcBef>
                          <a:spcPts val="0"/>
                        </a:spcBef>
                        <a:spcAft>
                          <a:spcPts val="0"/>
                        </a:spcAft>
                      </a:pPr>
                      <a:r>
                        <a:rPr lang="en-US"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1,853,372</a:t>
                      </a:r>
                    </a:p>
                  </a:txBody>
                  <a:tcPr marL="68580" marR="68580" marT="9525" marB="9525" anchor="ctr"/>
                </a:tc>
                <a:extLst>
                  <a:ext uri="{0D108BD9-81ED-4DB2-BD59-A6C34878D82A}">
                    <a16:rowId xmlns:a16="http://schemas.microsoft.com/office/drawing/2014/main" val="2445617746"/>
                  </a:ext>
                </a:extLst>
              </a:tr>
              <a:tr h="347780">
                <a:tc gridSpan="3">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Project Credits</a:t>
                      </a: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254,000</a:t>
                      </a:r>
                    </a:p>
                  </a:txBody>
                  <a:tcPr marL="68580" marR="68580" marT="9525" marB="9525" anchor="ctr"/>
                </a:tc>
                <a:extLst>
                  <a:ext uri="{0D108BD9-81ED-4DB2-BD59-A6C34878D82A}">
                    <a16:rowId xmlns:a16="http://schemas.microsoft.com/office/drawing/2014/main" val="2667707064"/>
                  </a:ext>
                </a:extLst>
              </a:tr>
              <a:tr h="626076">
                <a:tc gridSpan="3">
                  <a:txBody>
                    <a:bodyPr/>
                    <a:lstStyle/>
                    <a:p>
                      <a:pPr marL="0" marR="0" algn="r">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Remaining Load</a:t>
                      </a: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1,600,000</a:t>
                      </a:r>
                    </a:p>
                  </a:txBody>
                  <a:tcPr marL="68580" marR="68580" marT="9525" marB="9525" anchor="ctr"/>
                </a:tc>
                <a:extLst>
                  <a:ext uri="{0D108BD9-81ED-4DB2-BD59-A6C34878D82A}">
                    <a16:rowId xmlns:a16="http://schemas.microsoft.com/office/drawing/2014/main" val="4022367339"/>
                  </a:ext>
                </a:extLst>
              </a:tr>
            </a:tbl>
          </a:graphicData>
        </a:graphic>
      </p:graphicFrame>
    </p:spTree>
    <p:extLst>
      <p:ext uri="{BB962C8B-B14F-4D97-AF65-F5344CB8AC3E}">
        <p14:creationId xmlns:p14="http://schemas.microsoft.com/office/powerpoint/2010/main" val="791363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409321479"/>
              </p:ext>
            </p:extLst>
          </p:nvPr>
        </p:nvGraphicFramePr>
        <p:xfrm>
          <a:off x="147485" y="1248937"/>
          <a:ext cx="8908027" cy="2429440"/>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1452897">
                  <a:extLst>
                    <a:ext uri="{9D8B030D-6E8A-4147-A177-3AD203B41FA5}">
                      <a16:colId xmlns:a16="http://schemas.microsoft.com/office/drawing/2014/main" val="4050437022"/>
                    </a:ext>
                  </a:extLst>
                </a:gridCol>
                <a:gridCol w="1452897">
                  <a:extLst>
                    <a:ext uri="{9D8B030D-6E8A-4147-A177-3AD203B41FA5}">
                      <a16:colId xmlns:a16="http://schemas.microsoft.com/office/drawing/2014/main" val="4229267399"/>
                    </a:ext>
                  </a:extLst>
                </a:gridCol>
                <a:gridCol w="1499420">
                  <a:extLst>
                    <a:ext uri="{9D8B030D-6E8A-4147-A177-3AD203B41FA5}">
                      <a16:colId xmlns:a16="http://schemas.microsoft.com/office/drawing/2014/main" val="435278234"/>
                    </a:ext>
                  </a:extLst>
                </a:gridCol>
                <a:gridCol w="1499420">
                  <a:extLst>
                    <a:ext uri="{9D8B030D-6E8A-4147-A177-3AD203B41FA5}">
                      <a16:colId xmlns:a16="http://schemas.microsoft.com/office/drawing/2014/main" val="3390419850"/>
                    </a:ext>
                  </a:extLst>
                </a:gridCol>
              </a:tblGrid>
              <a:tr h="349650">
                <a:tc gridSpan="5">
                  <a:txBody>
                    <a:bodyPr/>
                    <a:lstStyle/>
                    <a:p>
                      <a:pPr algn="ctr" fontAlgn="t"/>
                      <a:r>
                        <a:rPr lang="en-US" sz="2000" b="1" u="none" strike="noStrike" dirty="0">
                          <a:solidFill>
                            <a:schemeClr val="bg1"/>
                          </a:solidFill>
                          <a:effectLst/>
                        </a:rPr>
                        <a:t>Existing OSTDS in PFAs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209417">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High Recharge Area </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Med. Recharge Area</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tc hMerge="1">
                  <a:txBody>
                    <a:bodyPr/>
                    <a:lstStyle/>
                    <a:p>
                      <a:endParaRPr lang="en-US"/>
                    </a:p>
                  </a:txBody>
                  <a:tcPr/>
                </a:tc>
                <a:extLst>
                  <a:ext uri="{0D108BD9-81ED-4DB2-BD59-A6C34878D82A}">
                    <a16:rowId xmlns:a16="http://schemas.microsoft.com/office/drawing/2014/main" val="2336542181"/>
                  </a:ext>
                </a:extLst>
              </a:tr>
              <a:tr h="399546">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ctr">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Parcels &lt;1 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5,162</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27,000 lbs.</a:t>
                      </a:r>
                    </a:p>
                  </a:txBody>
                  <a:tcPr marL="9525" marR="9525" marT="9525" marB="0" anchor="ctr"/>
                </a:tc>
                <a:tc>
                  <a:txBody>
                    <a:bodyPr/>
                    <a:lstStyle/>
                    <a:p>
                      <a:pPr algn="ctr" fontAlgn="b"/>
                      <a:r>
                        <a:rPr lang="en-US" sz="2000" u="none" strike="noStrike" dirty="0">
                          <a:effectLst/>
                        </a:rPr>
                        <a:t>718</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2,100 lbs.</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Parcels &gt;1ac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13,353</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71,000 lbs.</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2,712</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7,900 lbs.</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extLst>
                  <a:ext uri="{0D108BD9-81ED-4DB2-BD59-A6C34878D82A}">
                    <a16:rowId xmlns:a16="http://schemas.microsoft.com/office/drawing/2014/main" val="519206827"/>
                  </a:ext>
                </a:extLst>
              </a:tr>
            </a:tbl>
          </a:graphicData>
        </a:graphic>
      </p:graphicFrame>
    </p:spTree>
    <p:extLst>
      <p:ext uri="{BB962C8B-B14F-4D97-AF65-F5344CB8AC3E}">
        <p14:creationId xmlns:p14="http://schemas.microsoft.com/office/powerpoint/2010/main" val="26637585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nvPr>
        </p:nvGraphicFramePr>
        <p:xfrm>
          <a:off x="147485" y="1248937"/>
          <a:ext cx="8908026" cy="3559189"/>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2905793">
                  <a:extLst>
                    <a:ext uri="{9D8B030D-6E8A-4147-A177-3AD203B41FA5}">
                      <a16:colId xmlns:a16="http://schemas.microsoft.com/office/drawing/2014/main" val="4050437022"/>
                    </a:ext>
                  </a:extLst>
                </a:gridCol>
                <a:gridCol w="2998840">
                  <a:extLst>
                    <a:ext uri="{9D8B030D-6E8A-4147-A177-3AD203B41FA5}">
                      <a16:colId xmlns:a16="http://schemas.microsoft.com/office/drawing/2014/main" val="435278234"/>
                    </a:ext>
                  </a:extLst>
                </a:gridCol>
              </a:tblGrid>
              <a:tr h="349650">
                <a:tc gridSpan="3">
                  <a:txBody>
                    <a:bodyPr/>
                    <a:lstStyle/>
                    <a:p>
                      <a:pPr algn="ctr" fontAlgn="t"/>
                      <a:r>
                        <a:rPr lang="en-US" sz="2000" b="1" u="none" strike="noStrike" dirty="0">
                          <a:solidFill>
                            <a:schemeClr val="bg1"/>
                          </a:solidFill>
                          <a:effectLst/>
                        </a:rPr>
                        <a:t>Additional Ag Practices Estimated Reduction Credit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399546">
                <a:tc>
                  <a:txBody>
                    <a:bodyPr/>
                    <a:lstStyle/>
                    <a:p>
                      <a:pPr algn="l" fontAlgn="b"/>
                      <a:r>
                        <a:rPr lang="en-US" sz="2000" b="1" u="none" strike="noStrike" dirty="0">
                          <a:solidFill>
                            <a:schemeClr val="bg1"/>
                          </a:solidFill>
                          <a:effectLst/>
                        </a:rPr>
                        <a:t>Action</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u="none" strike="noStrike" dirty="0">
                          <a:effectLst/>
                        </a:rPr>
                        <a:t>High Recharge Area (100%)</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r>
                        <a:rPr lang="en-US" sz="2000" u="none" strike="noStrike" dirty="0">
                          <a:effectLst/>
                        </a:rPr>
                        <a:t>Med. Recharge Area (100%)</a:t>
                      </a:r>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Precision Irrigation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25,530</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u="none" strike="noStrike" dirty="0">
                          <a:effectLst/>
                        </a:rPr>
                        <a:t>13,072</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Precision Fertilization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184,751</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102,640</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051">
                <a:tc>
                  <a:txBody>
                    <a:bodyPr/>
                    <a:lstStyle/>
                    <a:p>
                      <a:pPr algn="l" fontAlgn="b"/>
                      <a:r>
                        <a:rPr lang="en-US" sz="2000" u="none" strike="noStrike" dirty="0">
                          <a:solidFill>
                            <a:schemeClr val="bg1"/>
                          </a:solidFill>
                          <a:effectLst/>
                        </a:rPr>
                        <a:t>Soil Moisture Probes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278,046</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154,470</a:t>
                      </a:r>
                    </a:p>
                  </a:txBody>
                  <a:tcPr marL="9525" marR="9525" marT="9525" marB="0" anchor="b"/>
                </a:tc>
                <a:extLst>
                  <a:ext uri="{0D108BD9-81ED-4DB2-BD59-A6C34878D82A}">
                    <a16:rowId xmlns:a16="http://schemas.microsoft.com/office/drawing/2014/main" val="2512479801"/>
                  </a:ext>
                </a:extLst>
              </a:tr>
              <a:tr h="349650">
                <a:tc>
                  <a:txBody>
                    <a:bodyPr/>
                    <a:lstStyle/>
                    <a:p>
                      <a:pPr algn="l" fontAlgn="b"/>
                      <a:r>
                        <a:rPr lang="en-US" sz="2000" u="none" strike="noStrike" dirty="0">
                          <a:solidFill>
                            <a:schemeClr val="bg1"/>
                          </a:solidFill>
                          <a:effectLst/>
                        </a:rPr>
                        <a:t>Controlled Release Fert.</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47,714</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26,508</a:t>
                      </a:r>
                    </a:p>
                  </a:txBody>
                  <a:tcPr marL="9525" marR="9525" marT="9525" marB="0" anchor="b">
                    <a:solidFill>
                      <a:schemeClr val="accent1">
                        <a:lumMod val="40000"/>
                        <a:lumOff val="60000"/>
                      </a:schemeClr>
                    </a:solidFill>
                  </a:tcPr>
                </a:tc>
                <a:extLst>
                  <a:ext uri="{0D108BD9-81ED-4DB2-BD59-A6C34878D82A}">
                    <a16:rowId xmlns:a16="http://schemas.microsoft.com/office/drawing/2014/main" val="851312663"/>
                  </a:ext>
                </a:extLst>
              </a:tr>
              <a:tr h="374129">
                <a:tc>
                  <a:txBody>
                    <a:bodyPr/>
                    <a:lstStyle/>
                    <a:p>
                      <a:pPr algn="l" fontAlgn="b"/>
                      <a:r>
                        <a:rPr lang="en-US" sz="2000" b="0" i="0" u="none" strike="noStrike" dirty="0">
                          <a:solidFill>
                            <a:schemeClr val="bg1"/>
                          </a:solidFill>
                          <a:effectLst/>
                          <a:latin typeface="Calibri" panose="020F0502020204030204" pitchFamily="34" charset="0"/>
                        </a:rPr>
                        <a:t>Peanut hay mix</a:t>
                      </a: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2,695,140</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1,497,300</a:t>
                      </a:r>
                    </a:p>
                  </a:txBody>
                  <a:tcPr marL="9525" marR="9525" marT="9525" marB="0" anchor="b"/>
                </a:tc>
                <a:extLst>
                  <a:ext uri="{0D108BD9-81ED-4DB2-BD59-A6C34878D82A}">
                    <a16:rowId xmlns:a16="http://schemas.microsoft.com/office/drawing/2014/main" val="387319932"/>
                  </a:ext>
                </a:extLst>
              </a:tr>
              <a:tr h="321347">
                <a:tc>
                  <a:txBody>
                    <a:bodyPr/>
                    <a:lstStyle/>
                    <a:p>
                      <a:pPr algn="l" fontAlgn="b"/>
                      <a:r>
                        <a:rPr lang="en-US" sz="2000" u="none" strike="noStrike" dirty="0">
                          <a:solidFill>
                            <a:schemeClr val="bg1"/>
                          </a:solidFill>
                          <a:effectLst/>
                        </a:rPr>
                        <a:t>Cover Crops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410,508</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228,060</a:t>
                      </a:r>
                    </a:p>
                  </a:txBody>
                  <a:tcPr marL="9525" marR="9525" marT="9525" marB="0" anchor="b">
                    <a:solidFill>
                      <a:schemeClr val="accent1">
                        <a:lumMod val="40000"/>
                        <a:lumOff val="60000"/>
                      </a:schemeClr>
                    </a:solidFill>
                  </a:tcPr>
                </a:tc>
                <a:extLst>
                  <a:ext uri="{0D108BD9-81ED-4DB2-BD59-A6C34878D82A}">
                    <a16:rowId xmlns:a16="http://schemas.microsoft.com/office/drawing/2014/main" val="3341045659"/>
                  </a:ext>
                </a:extLst>
              </a:tr>
              <a:tr h="354697">
                <a:tc>
                  <a:txBody>
                    <a:bodyPr/>
                    <a:lstStyle/>
                    <a:p>
                      <a:pPr algn="l" fontAlgn="b"/>
                      <a:r>
                        <a:rPr lang="en-US" sz="2000" b="0" i="0" u="none" strike="noStrike" dirty="0">
                          <a:solidFill>
                            <a:schemeClr val="bg1"/>
                          </a:solidFill>
                          <a:effectLst/>
                          <a:latin typeface="Calibri" panose="020F0502020204030204" pitchFamily="34" charset="0"/>
                        </a:rPr>
                        <a:t>Banders</a:t>
                      </a: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371,974</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206,652</a:t>
                      </a:r>
                    </a:p>
                  </a:txBody>
                  <a:tcPr marL="9525" marR="9525" marT="9525" marB="0" anchor="b"/>
                </a:tc>
                <a:extLst>
                  <a:ext uri="{0D108BD9-81ED-4DB2-BD59-A6C34878D82A}">
                    <a16:rowId xmlns:a16="http://schemas.microsoft.com/office/drawing/2014/main" val="3334310118"/>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extLst>
                  <a:ext uri="{0D108BD9-81ED-4DB2-BD59-A6C34878D82A}">
                    <a16:rowId xmlns:a16="http://schemas.microsoft.com/office/drawing/2014/main" val="519206827"/>
                  </a:ext>
                </a:extLst>
              </a:tr>
            </a:tbl>
          </a:graphicData>
        </a:graphic>
      </p:graphicFrame>
    </p:spTree>
    <p:extLst>
      <p:ext uri="{BB962C8B-B14F-4D97-AF65-F5344CB8AC3E}">
        <p14:creationId xmlns:p14="http://schemas.microsoft.com/office/powerpoint/2010/main" val="3265727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2706165" cy="923925"/>
          </a:xfrm>
        </p:spPr>
        <p:txBody>
          <a:bodyPr>
            <a:normAutofit fontScale="90000"/>
          </a:bodyPr>
          <a:lstStyle/>
          <a:p>
            <a:r>
              <a:rPr lang="en-US" dirty="0"/>
              <a:t>Monitoring </a:t>
            </a:r>
          </a:p>
        </p:txBody>
      </p:sp>
      <p:pic>
        <p:nvPicPr>
          <p:cNvPr id="4" name="Picture 3">
            <a:extLst>
              <a:ext uri="{FF2B5EF4-FFF2-40B4-BE49-F238E27FC236}">
                <a16:creationId xmlns:a16="http://schemas.microsoft.com/office/drawing/2014/main" id="{AF4AEE7A-7BE2-4287-98FA-E49D077BF6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6182" y="0"/>
            <a:ext cx="5299364" cy="6858000"/>
          </a:xfrm>
          <a:prstGeom prst="rect">
            <a:avLst/>
          </a:prstGeom>
        </p:spPr>
      </p:pic>
    </p:spTree>
    <p:extLst>
      <p:ext uri="{BB962C8B-B14F-4D97-AF65-F5344CB8AC3E}">
        <p14:creationId xmlns:p14="http://schemas.microsoft.com/office/powerpoint/2010/main" val="25672551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1B7A-598A-45D0-81C6-682A8715DE09}"/>
              </a:ext>
            </a:extLst>
          </p:cNvPr>
          <p:cNvSpPr>
            <a:spLocks noGrp="1"/>
          </p:cNvSpPr>
          <p:nvPr>
            <p:ph type="title"/>
          </p:nvPr>
        </p:nvSpPr>
        <p:spPr>
          <a:xfrm>
            <a:off x="1117600" y="-158045"/>
            <a:ext cx="8026400" cy="1325563"/>
          </a:xfrm>
        </p:spPr>
        <p:txBody>
          <a:bodyPr>
            <a:noAutofit/>
          </a:bodyPr>
          <a:lstStyle/>
          <a:p>
            <a:r>
              <a:rPr lang="en-US" sz="3200" dirty="0"/>
              <a:t>Statewide </a:t>
            </a:r>
            <a:r>
              <a:rPr lang="en-US" sz="3200" dirty="0" err="1"/>
              <a:t>TMDL</a:t>
            </a:r>
            <a:r>
              <a:rPr lang="en-US" sz="3200" dirty="0"/>
              <a:t>, BMAP, Minimum Flows and Levels (</a:t>
            </a:r>
            <a:r>
              <a:rPr lang="en-US" sz="3200" dirty="0" err="1"/>
              <a:t>MFLs</a:t>
            </a:r>
            <a:r>
              <a:rPr lang="en-US" sz="3200" dirty="0"/>
              <a:t>) Annual Report</a:t>
            </a:r>
          </a:p>
        </p:txBody>
      </p:sp>
      <p:sp>
        <p:nvSpPr>
          <p:cNvPr id="4" name="Content Placeholder 2">
            <a:extLst>
              <a:ext uri="{FF2B5EF4-FFF2-40B4-BE49-F238E27FC236}">
                <a16:creationId xmlns:a16="http://schemas.microsoft.com/office/drawing/2014/main" id="{1EB310CC-29BC-4A14-9D2E-EA53529072B4}"/>
              </a:ext>
            </a:extLst>
          </p:cNvPr>
          <p:cNvSpPr>
            <a:spLocks noGrp="1"/>
          </p:cNvSpPr>
          <p:nvPr>
            <p:ph idx="1"/>
          </p:nvPr>
        </p:nvSpPr>
        <p:spPr>
          <a:xfrm>
            <a:off x="254000" y="1088495"/>
            <a:ext cx="8635999" cy="4942472"/>
          </a:xfrm>
        </p:spPr>
        <p:txBody>
          <a:bodyPr>
            <a:noAutofit/>
          </a:bodyPr>
          <a:lstStyle/>
          <a:p>
            <a:pPr lvl="0"/>
            <a:r>
              <a:rPr lang="en-US" sz="2300" dirty="0">
                <a:cs typeface="Arial" panose="020B0604020202020204" pitchFamily="34" charset="0"/>
              </a:rPr>
              <a:t>403.0675(1), </a:t>
            </a:r>
            <a:r>
              <a:rPr lang="en-US" sz="2300" dirty="0" err="1">
                <a:cs typeface="Arial" panose="020B0604020202020204" pitchFamily="34" charset="0"/>
              </a:rPr>
              <a:t>F.S</a:t>
            </a:r>
            <a:r>
              <a:rPr lang="en-US" sz="2300" dirty="0">
                <a:cs typeface="Arial" panose="020B0604020202020204" pitchFamily="34" charset="0"/>
              </a:rPr>
              <a:t>. – requires a report that will include status of MFLs, TMDLs, and </a:t>
            </a:r>
            <a:r>
              <a:rPr lang="en-US" sz="2300" dirty="0" err="1">
                <a:cs typeface="Arial" panose="020B0604020202020204" pitchFamily="34" charset="0"/>
              </a:rPr>
              <a:t>BMAPs</a:t>
            </a:r>
            <a:endParaRPr lang="en-US" sz="2300" dirty="0">
              <a:cs typeface="Arial" panose="020B0604020202020204" pitchFamily="34" charset="0"/>
            </a:endParaRPr>
          </a:p>
          <a:p>
            <a:pPr lvl="0"/>
            <a:r>
              <a:rPr lang="en-US" sz="2300" dirty="0">
                <a:cs typeface="Arial" panose="020B0604020202020204" pitchFamily="34" charset="0"/>
              </a:rPr>
              <a:t>Replacement of individual BMAP annual progress reports </a:t>
            </a:r>
          </a:p>
          <a:p>
            <a:pPr lvl="0"/>
            <a:r>
              <a:rPr lang="en-US" sz="2300" dirty="0">
                <a:cs typeface="Arial" panose="020B0604020202020204" pitchFamily="34" charset="0"/>
              </a:rPr>
              <a:t>Annual meetings will continue</a:t>
            </a:r>
          </a:p>
          <a:p>
            <a:pPr lvl="0"/>
            <a:r>
              <a:rPr lang="en-US" sz="2300" dirty="0">
                <a:cs typeface="Arial" panose="020B0604020202020204" pitchFamily="34" charset="0"/>
              </a:rPr>
              <a:t>Calendar year reporting</a:t>
            </a:r>
          </a:p>
          <a:p>
            <a:pPr lvl="0"/>
            <a:r>
              <a:rPr lang="en-US" sz="2300" dirty="0">
                <a:cs typeface="Arial" panose="020B0604020202020204" pitchFamily="34" charset="0"/>
              </a:rPr>
              <a:t>Report will contain project information: funding, proposed priority ranking for implementation</a:t>
            </a:r>
          </a:p>
          <a:p>
            <a:pPr lvl="0"/>
            <a:r>
              <a:rPr lang="en-US" sz="2300" dirty="0">
                <a:cs typeface="Arial" panose="020B0604020202020204" pitchFamily="34" charset="0"/>
              </a:rPr>
              <a:t>Progress made towards restoration goals</a:t>
            </a:r>
          </a:p>
          <a:p>
            <a:pPr lvl="0"/>
            <a:r>
              <a:rPr lang="en-US" sz="2300" dirty="0">
                <a:cs typeface="Arial" panose="020B0604020202020204" pitchFamily="34" charset="0"/>
              </a:rPr>
              <a:t>Information will be requested in late November, due by the end of January </a:t>
            </a:r>
          </a:p>
          <a:p>
            <a:pPr lvl="0"/>
            <a:r>
              <a:rPr lang="en-US" sz="2300" dirty="0">
                <a:cs typeface="Arial" panose="020B0604020202020204" pitchFamily="34" charset="0"/>
              </a:rPr>
              <a:t>Info. needed will include: entity activities, compliance, project information, and milestones</a:t>
            </a:r>
          </a:p>
          <a:p>
            <a:pPr lvl="0"/>
            <a:r>
              <a:rPr lang="en-US" sz="2300" dirty="0">
                <a:cs typeface="Arial" panose="020B0604020202020204" pitchFamily="34" charset="0"/>
              </a:rPr>
              <a:t>Report is due to the Governor and Florida Legislature July 1, 2018 and every year thereafter </a:t>
            </a:r>
          </a:p>
          <a:p>
            <a:endParaRPr lang="en-US" sz="2300" dirty="0">
              <a:cs typeface="Arial" panose="020B0604020202020204" pitchFamily="34" charset="0"/>
            </a:endParaRPr>
          </a:p>
        </p:txBody>
      </p:sp>
    </p:spTree>
    <p:extLst>
      <p:ext uri="{BB962C8B-B14F-4D97-AF65-F5344CB8AC3E}">
        <p14:creationId xmlns:p14="http://schemas.microsoft.com/office/powerpoint/2010/main" val="3261133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375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7"/>
          <p:cNvSpPr txBox="1">
            <a:spLocks noChangeArrowheads="1"/>
          </p:cNvSpPr>
          <p:nvPr/>
        </p:nvSpPr>
        <p:spPr bwMode="auto">
          <a:xfrm>
            <a:off x="1219200" y="110312"/>
            <a:ext cx="7542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Santa Fe River Nitrate </a:t>
            </a:r>
          </a:p>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Total Maximum Daily Loads (TMDLs)</a:t>
            </a:r>
          </a:p>
        </p:txBody>
      </p:sp>
      <p:sp>
        <p:nvSpPr>
          <p:cNvPr id="80900" name="TextBox 8"/>
          <p:cNvSpPr txBox="1">
            <a:spLocks noChangeArrowheads="1"/>
          </p:cNvSpPr>
          <p:nvPr/>
        </p:nvSpPr>
        <p:spPr bwMode="auto">
          <a:xfrm>
            <a:off x="609600" y="1290638"/>
            <a:ext cx="792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en-US">
              <a:solidFill>
                <a:prstClr val="black"/>
              </a:solidFill>
            </a:endParaRPr>
          </a:p>
        </p:txBody>
      </p:sp>
      <p:pic>
        <p:nvPicPr>
          <p:cNvPr id="80901" name="Picture 9" descr="DEP_color_logo white text[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2088"/>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261651" y="1535016"/>
            <a:ext cx="10511718" cy="3143691"/>
          </a:xfrm>
          <a:prstGeom prst="rect">
            <a:avLst/>
          </a:prstGeom>
        </p:spPr>
      </p:pic>
      <p:sp>
        <p:nvSpPr>
          <p:cNvPr id="3" name="TextBox 2"/>
          <p:cNvSpPr txBox="1"/>
          <p:nvPr/>
        </p:nvSpPr>
        <p:spPr>
          <a:xfrm>
            <a:off x="304800" y="4298359"/>
            <a:ext cx="402328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WBID:  Waterbody identification area.</a:t>
            </a:r>
          </a:p>
        </p:txBody>
      </p:sp>
    </p:spTree>
    <p:extLst>
      <p:ext uri="{BB962C8B-B14F-4D97-AF65-F5344CB8AC3E}">
        <p14:creationId xmlns:p14="http://schemas.microsoft.com/office/powerpoint/2010/main" val="12156554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8007927" cy="923925"/>
          </a:xfrm>
        </p:spPr>
        <p:txBody>
          <a:bodyPr/>
          <a:lstStyle/>
          <a:p>
            <a:r>
              <a:rPr lang="en-US" dirty="0"/>
              <a:t>Questions?</a:t>
            </a:r>
          </a:p>
        </p:txBody>
      </p:sp>
      <p:pic>
        <p:nvPicPr>
          <p:cNvPr id="5" name="Picture 4">
            <a:extLst>
              <a:ext uri="{FF2B5EF4-FFF2-40B4-BE49-F238E27FC236}">
                <a16:creationId xmlns:a16="http://schemas.microsoft.com/office/drawing/2014/main" id="{E3672C1E-2F9C-4A56-8A07-DD1E59926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514" y="1511516"/>
            <a:ext cx="6201751" cy="4310208"/>
          </a:xfrm>
          <a:prstGeom prst="rect">
            <a:avLst/>
          </a:prstGeom>
        </p:spPr>
      </p:pic>
    </p:spTree>
    <p:extLst>
      <p:ext uri="{BB962C8B-B14F-4D97-AF65-F5344CB8AC3E}">
        <p14:creationId xmlns:p14="http://schemas.microsoft.com/office/powerpoint/2010/main" val="1457118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1143000"/>
            <a:ext cx="4648200" cy="34861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29851"/>
            <a:ext cx="4940596" cy="3705447"/>
          </a:xfrm>
          <a:prstGeom prst="rect">
            <a:avLst/>
          </a:prstGeom>
        </p:spPr>
      </p:pic>
      <p:sp>
        <p:nvSpPr>
          <p:cNvPr id="8" name="TextBox 7"/>
          <p:cNvSpPr txBox="1"/>
          <p:nvPr/>
        </p:nvSpPr>
        <p:spPr>
          <a:xfrm>
            <a:off x="1473496" y="304800"/>
            <a:ext cx="6934200"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Santa Fe River Water Quality Plots</a:t>
            </a:r>
          </a:p>
        </p:txBody>
      </p:sp>
    </p:spTree>
    <p:extLst>
      <p:ext uri="{BB962C8B-B14F-4D97-AF65-F5344CB8AC3E}">
        <p14:creationId xmlns:p14="http://schemas.microsoft.com/office/powerpoint/2010/main" val="234057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dirty="0"/>
              <a:t>Regulatory Framework</a:t>
            </a:r>
          </a:p>
        </p:txBody>
      </p:sp>
      <p:sp>
        <p:nvSpPr>
          <p:cNvPr id="6" name="Content Placeholder 2"/>
          <p:cNvSpPr>
            <a:spLocks/>
          </p:cNvSpPr>
          <p:nvPr/>
        </p:nvSpPr>
        <p:spPr bwMode="auto">
          <a:xfrm>
            <a:off x="72796" y="1001212"/>
            <a:ext cx="8870481" cy="4416362"/>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solidFill>
                  <a:srgbClr val="0070C0"/>
                </a:solidFill>
              </a:rPr>
              <a:t>The process for preparing BMAPs is found in:</a:t>
            </a:r>
          </a:p>
          <a:p>
            <a:pPr marL="742950" lvl="1" indent="-285750">
              <a:spcBef>
                <a:spcPct val="20000"/>
              </a:spcBef>
              <a:buClr>
                <a:schemeClr val="accent5">
                  <a:lumMod val="50000"/>
                </a:schemeClr>
              </a:buClr>
              <a:buFontTx/>
              <a:buChar char="•"/>
            </a:pPr>
            <a:r>
              <a:rPr lang="en-US" sz="2400" dirty="0"/>
              <a:t>Section 403.067, Florida Statutes (F.S.), known as the “Florida Watershed Restoration Act”</a:t>
            </a:r>
            <a:r>
              <a:rPr lang="en-US" sz="3000" dirty="0"/>
              <a:t> </a:t>
            </a:r>
          </a:p>
          <a:p>
            <a:pPr marL="742950" lvl="1" indent="-285750">
              <a:spcBef>
                <a:spcPct val="20000"/>
              </a:spcBef>
              <a:buClr>
                <a:schemeClr val="accent5">
                  <a:lumMod val="50000"/>
                </a:schemeClr>
              </a:buClr>
              <a:buFontTx/>
              <a:buChar char="•"/>
            </a:pPr>
            <a:r>
              <a:rPr lang="en-US" sz="2400" dirty="0"/>
              <a:t>The 2016 Florida Springs and Aquifer Protection Act  lists requirements for BMAPs for OFS</a:t>
            </a:r>
          </a:p>
          <a:p>
            <a:pPr marL="742950" lvl="1" indent="-285750">
              <a:spcBef>
                <a:spcPct val="20000"/>
              </a:spcBef>
              <a:buClr>
                <a:schemeClr val="accent5">
                  <a:lumMod val="50000"/>
                </a:schemeClr>
              </a:buClr>
              <a:buFontTx/>
              <a:buChar char="•"/>
            </a:pPr>
            <a:r>
              <a:rPr lang="en-US" sz="2400" dirty="0"/>
              <a:t>Requirement is to achieve TMDL in 20 years</a:t>
            </a:r>
          </a:p>
          <a:p>
            <a:pPr marL="1200150" lvl="2" indent="-285750">
              <a:spcBef>
                <a:spcPct val="20000"/>
              </a:spcBef>
              <a:buClr>
                <a:schemeClr val="accent5">
                  <a:lumMod val="50000"/>
                </a:schemeClr>
              </a:buClr>
              <a:buFontTx/>
              <a:buChar char="•"/>
            </a:pPr>
            <a:r>
              <a:rPr lang="en-US" sz="2400" dirty="0"/>
              <a:t>Plan is to achieve:</a:t>
            </a:r>
          </a:p>
          <a:p>
            <a:pPr marL="1657350" lvl="3" indent="-285750">
              <a:spcBef>
                <a:spcPct val="20000"/>
              </a:spcBef>
              <a:buClr>
                <a:schemeClr val="accent5">
                  <a:lumMod val="50000"/>
                </a:schemeClr>
              </a:buClr>
              <a:buFontTx/>
              <a:buChar char="•"/>
            </a:pPr>
            <a:r>
              <a:rPr lang="en-US" sz="2400" dirty="0"/>
              <a:t>30 % reduction in 5 years</a:t>
            </a:r>
          </a:p>
          <a:p>
            <a:pPr marL="1657350" lvl="3" indent="-285750">
              <a:spcBef>
                <a:spcPct val="20000"/>
              </a:spcBef>
              <a:buClr>
                <a:schemeClr val="accent5">
                  <a:lumMod val="50000"/>
                </a:schemeClr>
              </a:buClr>
              <a:buFontTx/>
              <a:buChar char="•"/>
            </a:pPr>
            <a:r>
              <a:rPr lang="en-US" sz="2400" dirty="0"/>
              <a:t>80 % in 10 years</a:t>
            </a:r>
          </a:p>
          <a:p>
            <a:pPr marL="1657350" lvl="3" indent="-285750">
              <a:spcBef>
                <a:spcPct val="20000"/>
              </a:spcBef>
              <a:buClr>
                <a:schemeClr val="accent5">
                  <a:lumMod val="50000"/>
                </a:schemeClr>
              </a:buClr>
              <a:buFontTx/>
              <a:buChar char="•"/>
            </a:pPr>
            <a:r>
              <a:rPr lang="en-US" sz="2400" dirty="0"/>
              <a:t>100 % in 15 years</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pic>
        <p:nvPicPr>
          <p:cNvPr id="4" name="Picture 3">
            <a:extLst>
              <a:ext uri="{FF2B5EF4-FFF2-40B4-BE49-F238E27FC236}">
                <a16:creationId xmlns:a16="http://schemas.microsoft.com/office/drawing/2014/main" id="{78B08F7C-04B7-4CC7-8BDD-4696E11C0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187" y="3612522"/>
            <a:ext cx="3926412" cy="2944809"/>
          </a:xfrm>
          <a:prstGeom prst="rect">
            <a:avLst/>
          </a:prstGeom>
          <a:ln>
            <a:solidFill>
              <a:schemeClr val="tx1"/>
            </a:solidFill>
          </a:ln>
        </p:spPr>
      </p:pic>
    </p:spTree>
    <p:extLst>
      <p:ext uri="{BB962C8B-B14F-4D97-AF65-F5344CB8AC3E}">
        <p14:creationId xmlns:p14="http://schemas.microsoft.com/office/powerpoint/2010/main" val="153514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2016-1 Requirements </a:t>
            </a:r>
          </a:p>
        </p:txBody>
      </p:sp>
      <p:sp>
        <p:nvSpPr>
          <p:cNvPr id="12" name="Rectangle 11"/>
          <p:cNvSpPr/>
          <p:nvPr/>
        </p:nvSpPr>
        <p:spPr>
          <a:xfrm>
            <a:off x="124691" y="1163783"/>
            <a:ext cx="8939299" cy="4154984"/>
          </a:xfrm>
          <a:prstGeom prst="rect">
            <a:avLst/>
          </a:prstGeom>
        </p:spPr>
        <p:txBody>
          <a:bodyPr wrap="square">
            <a:noAutofit/>
          </a:bodyPr>
          <a:lstStyle/>
          <a:p>
            <a:pPr lvl="1" algn="ctr"/>
            <a:r>
              <a:rPr lang="en-US" sz="2800" spc="-5" dirty="0">
                <a:solidFill>
                  <a:srgbClr val="0070C0"/>
                </a:solidFill>
                <a:cs typeface="Arial"/>
              </a:rPr>
              <a:t>INCLUDE:</a:t>
            </a:r>
          </a:p>
          <a:p>
            <a:pPr marL="742950" lvl="1" indent="-285750">
              <a:buFont typeface="Arial" panose="020B0604020202020204" pitchFamily="34" charset="0"/>
              <a:buChar char="•"/>
            </a:pPr>
            <a:r>
              <a:rPr lang="en-US" sz="2800" spc="-5" dirty="0">
                <a:solidFill>
                  <a:srgbClr val="0070C0"/>
                </a:solidFill>
                <a:cs typeface="Arial"/>
              </a:rPr>
              <a:t>Priority Focus Area (PFA) delineation</a:t>
            </a:r>
          </a:p>
          <a:p>
            <a:pPr lvl="2"/>
            <a:r>
              <a:rPr lang="en-US" sz="2800" spc="-5" dirty="0">
                <a:cs typeface="Arial"/>
              </a:rPr>
              <a:t>Area(s) of basin where Floridan Aquifer is generally most vulnerable</a:t>
            </a:r>
          </a:p>
          <a:p>
            <a:pPr lvl="2"/>
            <a:endParaRPr lang="en-US" sz="2800" spc="-5" dirty="0">
              <a:cs typeface="Arial"/>
            </a:endParaRPr>
          </a:p>
          <a:p>
            <a:pPr marL="742950" lvl="1" indent="-285750">
              <a:buFont typeface="Arial" panose="020B0604020202020204" pitchFamily="34" charset="0"/>
              <a:buChar char="•"/>
            </a:pPr>
            <a:r>
              <a:rPr lang="en-US" sz="2800" dirty="0">
                <a:solidFill>
                  <a:srgbClr val="0070C0"/>
                </a:solidFill>
              </a:rPr>
              <a:t>Identification of point source or category of nonpoint sources with the estimated allocation of the load for each.</a:t>
            </a:r>
          </a:p>
          <a:p>
            <a:pPr marL="1200150" lvl="2" indent="-285750">
              <a:buFont typeface="Arial" panose="020B0604020202020204" pitchFamily="34" charset="0"/>
              <a:buChar char="•"/>
            </a:pPr>
            <a:r>
              <a:rPr lang="en-US" sz="2800" dirty="0">
                <a:solidFill>
                  <a:srgbClr val="0070C0"/>
                </a:solidFill>
                <a:cs typeface="Arial" panose="020B0604020202020204" pitchFamily="34" charset="0"/>
              </a:rPr>
              <a:t>Nitrogen Source Inventory Loading Tool (NSILT)</a:t>
            </a:r>
            <a:endParaRPr lang="en-US" sz="2000" dirty="0">
              <a:cs typeface="Arial" panose="020B0604020202020204" pitchFamily="34" charset="0"/>
            </a:endParaRPr>
          </a:p>
        </p:txBody>
      </p:sp>
    </p:spTree>
    <p:extLst>
      <p:ext uri="{BB962C8B-B14F-4D97-AF65-F5344CB8AC3E}">
        <p14:creationId xmlns:p14="http://schemas.microsoft.com/office/powerpoint/2010/main" val="2773000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12458</TotalTime>
  <Words>4627</Words>
  <Application>Microsoft Office PowerPoint</Application>
  <PresentationFormat>On-screen Show (4:3)</PresentationFormat>
  <Paragraphs>641</Paragraphs>
  <Slides>60</Slides>
  <Notes>38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60</vt:i4>
      </vt:variant>
    </vt:vector>
  </HeadingPairs>
  <TitlesOfParts>
    <vt:vector size="70" baseType="lpstr">
      <vt:lpstr>Arial</vt:lpstr>
      <vt:lpstr>Arial Narrow</vt:lpstr>
      <vt:lpstr>Calibri</vt:lpstr>
      <vt:lpstr>Calibri Light</vt:lpstr>
      <vt:lpstr>Comic Sans MS</vt:lpstr>
      <vt:lpstr>NewCenturySchlbkLTStd-Roman</vt:lpstr>
      <vt:lpstr>Times New Roman</vt:lpstr>
      <vt:lpstr>Wingdings</vt:lpstr>
      <vt:lpstr>Office Theme</vt:lpstr>
      <vt:lpstr>Custom Design</vt:lpstr>
      <vt:lpstr>Santa Fe River Basin Management Action Plan (BMAP)</vt:lpstr>
      <vt:lpstr>Water Quality Framework</vt:lpstr>
      <vt:lpstr>PowerPoint Presentation</vt:lpstr>
      <vt:lpstr>PowerPoint Presentation</vt:lpstr>
      <vt:lpstr>Santa Fe River  Basin Total Maximum Daily Loads (TMDLs)</vt:lpstr>
      <vt:lpstr>PowerPoint Presentation</vt:lpstr>
      <vt:lpstr>PowerPoint Presentation</vt:lpstr>
      <vt:lpstr>Regulatory Framework</vt:lpstr>
      <vt:lpstr>2016-1 Requirements </vt:lpstr>
      <vt:lpstr>PFA/NSILT</vt:lpstr>
      <vt:lpstr>Santa Fe River Basin  PFAs and NSILTs</vt:lpstr>
      <vt:lpstr>PowerPoint Presentation</vt:lpstr>
      <vt:lpstr>Nitrate-Impaired Spring Waters</vt:lpstr>
      <vt:lpstr>Nitrogen Source Inventory and Loading Tool</vt:lpstr>
      <vt:lpstr>PowerPoint Presentation</vt:lpstr>
      <vt:lpstr>PowerPoint Presentation</vt:lpstr>
      <vt:lpstr>Springshed Areas</vt:lpstr>
      <vt:lpstr>PowerPoint Presentation</vt:lpstr>
      <vt:lpstr>PowerPoint Presentation</vt:lpstr>
      <vt:lpstr>PowerPoint Presentation</vt:lpstr>
      <vt:lpstr>Land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PFA Delineation </vt:lpstr>
      <vt:lpstr>PFA Requirements </vt:lpstr>
      <vt:lpstr>PFA – Boundaries </vt:lpstr>
      <vt:lpstr>PFA – Recharge and Vulnerability</vt:lpstr>
      <vt:lpstr>PFA – Elevation &amp; Leaching</vt:lpstr>
      <vt:lpstr>PFA – Conservation Lands &amp; Land Use</vt:lpstr>
      <vt:lpstr>PFA – OSTDS &amp; WWTP</vt:lpstr>
      <vt:lpstr>PFA – Boundaries </vt:lpstr>
      <vt:lpstr>Ichetucknee PFA</vt:lpstr>
      <vt:lpstr>Ichetucknee PFA</vt:lpstr>
      <vt:lpstr>PowerPoint Presentation</vt:lpstr>
      <vt:lpstr>PowerPoint Presentation</vt:lpstr>
      <vt:lpstr>PowerPoint Presentation</vt:lpstr>
      <vt:lpstr>PowerPoint Presentation</vt:lpstr>
      <vt:lpstr>PowerPoint Presentation</vt:lpstr>
      <vt:lpstr>Total Santa Fe River BMAP Nitrogen Reductions</vt:lpstr>
      <vt:lpstr>Additional Potential Reductions</vt:lpstr>
      <vt:lpstr>Additional Potential Reductions</vt:lpstr>
      <vt:lpstr>Monitoring </vt:lpstr>
      <vt:lpstr>Statewide TMDL, BMAP, Minimum Flows and Levels (MFLs) Annual Report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Suwannee River BMAP Presentation November 2017</dc:title>
  <dc:creator>Terry Hansen</dc:creator>
  <cp:keywords>Suwannee River BMAP</cp:keywords>
  <cp:lastModifiedBy>Hansen, Terry</cp:lastModifiedBy>
  <cp:revision>554</cp:revision>
  <cp:lastPrinted>2017-04-11T17:53:20Z</cp:lastPrinted>
  <dcterms:created xsi:type="dcterms:W3CDTF">2015-05-19T17:22:51Z</dcterms:created>
  <dcterms:modified xsi:type="dcterms:W3CDTF">2018-05-16T13:28:35Z</dcterms:modified>
</cp:coreProperties>
</file>