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1"/>
  </p:notesMasterIdLst>
  <p:handoutMasterIdLst>
    <p:handoutMasterId r:id="rId42"/>
  </p:handoutMasterIdLst>
  <p:sldIdLst>
    <p:sldId id="262" r:id="rId3"/>
    <p:sldId id="499" r:id="rId4"/>
    <p:sldId id="409" r:id="rId5"/>
    <p:sldId id="496" r:id="rId6"/>
    <p:sldId id="473" r:id="rId7"/>
    <p:sldId id="497" r:id="rId8"/>
    <p:sldId id="411" r:id="rId9"/>
    <p:sldId id="500" r:id="rId10"/>
    <p:sldId id="426" r:id="rId11"/>
    <p:sldId id="439" r:id="rId12"/>
    <p:sldId id="505" r:id="rId13"/>
    <p:sldId id="506" r:id="rId14"/>
    <p:sldId id="507" r:id="rId15"/>
    <p:sldId id="508" r:id="rId16"/>
    <p:sldId id="513" r:id="rId17"/>
    <p:sldId id="532" r:id="rId18"/>
    <p:sldId id="527" r:id="rId19"/>
    <p:sldId id="528" r:id="rId20"/>
    <p:sldId id="529" r:id="rId21"/>
    <p:sldId id="533" r:id="rId22"/>
    <p:sldId id="494" r:id="rId23"/>
    <p:sldId id="479" r:id="rId24"/>
    <p:sldId id="483" r:id="rId25"/>
    <p:sldId id="534" r:id="rId26"/>
    <p:sldId id="493" r:id="rId27"/>
    <p:sldId id="481" r:id="rId28"/>
    <p:sldId id="482" r:id="rId29"/>
    <p:sldId id="501" r:id="rId30"/>
    <p:sldId id="502" r:id="rId31"/>
    <p:sldId id="503" r:id="rId32"/>
    <p:sldId id="468" r:id="rId33"/>
    <p:sldId id="429" r:id="rId34"/>
    <p:sldId id="471" r:id="rId35"/>
    <p:sldId id="531" r:id="rId36"/>
    <p:sldId id="440" r:id="rId37"/>
    <p:sldId id="484" r:id="rId38"/>
    <p:sldId id="469" r:id="rId39"/>
    <p:sldId id="536" r:id="rId40"/>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ffany Busby" initials="TB" lastIdx="7" clrIdx="0">
    <p:extLst>
      <p:ext uri="{19B8F6BF-5375-455C-9EA6-DF929625EA0E}">
        <p15:presenceInfo xmlns:p15="http://schemas.microsoft.com/office/powerpoint/2012/main" userId="ac951f7c47db59bb" providerId="Windows Live"/>
      </p:ext>
    </p:extLst>
  </p:cmAuthor>
  <p:cmAuthor id="2" name="Hansen, Terry" initials="HT" lastIdx="1" clrIdx="1">
    <p:extLst>
      <p:ext uri="{19B8F6BF-5375-455C-9EA6-DF929625EA0E}">
        <p15:presenceInfo xmlns:p15="http://schemas.microsoft.com/office/powerpoint/2012/main" userId="S-1-5-21-1004336348-1214440339-1801674531-496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96" autoAdjust="0"/>
    <p:restoredTop sz="95427" autoAdjust="0"/>
  </p:normalViewPr>
  <p:slideViewPr>
    <p:cSldViewPr snapToGrid="0">
      <p:cViewPr varScale="1">
        <p:scale>
          <a:sx n="95" d="100"/>
          <a:sy n="95" d="100"/>
        </p:scale>
        <p:origin x="78" y="192"/>
      </p:cViewPr>
      <p:guideLst>
        <p:guide orient="horz" pos="2160"/>
        <p:guide pos="2880"/>
      </p:guideLst>
    </p:cSldViewPr>
  </p:slideViewPr>
  <p:notesTextViewPr>
    <p:cViewPr>
      <p:scale>
        <a:sx n="3" d="2"/>
        <a:sy n="3" d="2"/>
      </p:scale>
      <p:origin x="0" y="0"/>
    </p:cViewPr>
  </p:notesTextViewPr>
  <p:sorterViewPr>
    <p:cViewPr varScale="1">
      <p:scale>
        <a:sx n="1" d="1"/>
        <a:sy n="1" d="1"/>
      </p:scale>
      <p:origin x="0" y="-838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 Id="rId48"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CB2FCF-C5B9-48EC-A0FA-D14E5A372F71}" type="doc">
      <dgm:prSet loTypeId="urn:microsoft.com/office/officeart/2005/8/layout/cycle8" loCatId="cycle" qsTypeId="urn:microsoft.com/office/officeart/2005/8/quickstyle/3d2" qsCatId="3D" csTypeId="urn:microsoft.com/office/officeart/2005/8/colors/colorful4" csCatId="colorful" phldr="1"/>
      <dgm:spPr>
        <a:scene3d>
          <a:camera prst="orthographicFront">
            <a:rot lat="0" lon="0" rev="1800000"/>
          </a:camera>
          <a:lightRig rig="threePt" dir="t"/>
        </a:scene3d>
      </dgm:spPr>
      <dgm:t>
        <a:bodyPr/>
        <a:lstStyle/>
        <a:p>
          <a:endParaRPr lang="en-US"/>
        </a:p>
      </dgm:t>
    </dgm:pt>
    <dgm:pt modelId="{26EE05B7-338D-42CE-9777-3023CEF9AA34}">
      <dgm:prSet phldrT="[Text]" custT="1"/>
      <dgm:spPr>
        <a:solidFill>
          <a:schemeClr val="accent4">
            <a:lumMod val="75000"/>
          </a:schemeClr>
        </a:solidFill>
        <a:ln>
          <a:solidFill>
            <a:schemeClr val="tx1"/>
          </a:solidFill>
        </a:ln>
        <a:sp3d/>
      </dgm:spPr>
      <dgm:t>
        <a:bodyPr>
          <a:flatTx/>
        </a:bodyPr>
        <a:lstStyle/>
        <a:p>
          <a:r>
            <a:rPr lang="en-US" sz="1200" b="1" dirty="0">
              <a:solidFill>
                <a:schemeClr val="bg1"/>
              </a:solidFill>
              <a:latin typeface="Arial" pitchFamily="34" charset="0"/>
              <a:cs typeface="Arial" pitchFamily="34" charset="0"/>
            </a:rPr>
            <a:t>Set water quality standards</a:t>
          </a:r>
        </a:p>
      </dgm:t>
    </dgm:pt>
    <dgm:pt modelId="{E41306DE-E1BF-4A12-BE59-EE86A90E74B4}" type="parTrans" cxnId="{130F30F3-C514-464B-B80F-2D6A3B450BDE}">
      <dgm:prSet/>
      <dgm:spPr/>
      <dgm:t>
        <a:bodyPr/>
        <a:lstStyle/>
        <a:p>
          <a:endParaRPr lang="en-US">
            <a:solidFill>
              <a:schemeClr val="tx1"/>
            </a:solidFill>
          </a:endParaRPr>
        </a:p>
      </dgm:t>
    </dgm:pt>
    <dgm:pt modelId="{1B538AAA-0A31-403B-9675-8C68253BD27F}" type="sibTrans" cxnId="{130F30F3-C514-464B-B80F-2D6A3B450BDE}">
      <dgm:prSet/>
      <dgm:spPr/>
      <dgm:t>
        <a:bodyPr/>
        <a:lstStyle/>
        <a:p>
          <a:endParaRPr lang="en-US">
            <a:solidFill>
              <a:schemeClr val="tx1"/>
            </a:solidFill>
          </a:endParaRPr>
        </a:p>
      </dgm:t>
    </dgm:pt>
    <dgm:pt modelId="{CD86109B-CAEE-487D-A6C1-D7D93674F26B}">
      <dgm:prSet phldrT="[Text]" custT="1"/>
      <dgm:spPr>
        <a:solidFill>
          <a:schemeClr val="accent6">
            <a:lumMod val="75000"/>
          </a:schemeClr>
        </a:solidFill>
        <a:sp3d/>
      </dgm:spPr>
      <dgm:t>
        <a:bodyPr>
          <a:flatTx/>
        </a:bodyPr>
        <a:lstStyle/>
        <a:p>
          <a:r>
            <a:rPr lang="en-US" sz="1200" b="1" dirty="0">
              <a:solidFill>
                <a:schemeClr val="bg1"/>
              </a:solidFill>
              <a:latin typeface="Arial" pitchFamily="34" charset="0"/>
              <a:cs typeface="Arial" pitchFamily="34" charset="0"/>
            </a:rPr>
            <a:t>Monitor water quality</a:t>
          </a:r>
        </a:p>
      </dgm:t>
    </dgm:pt>
    <dgm:pt modelId="{8EFAB69C-3A21-4B5B-BBC7-9FA607AA90AF}" type="parTrans" cxnId="{009394CB-DDA2-4CCF-AD18-EC2CD57718FD}">
      <dgm:prSet/>
      <dgm:spPr/>
      <dgm:t>
        <a:bodyPr/>
        <a:lstStyle/>
        <a:p>
          <a:endParaRPr lang="en-US">
            <a:solidFill>
              <a:schemeClr val="tx1"/>
            </a:solidFill>
          </a:endParaRPr>
        </a:p>
      </dgm:t>
    </dgm:pt>
    <dgm:pt modelId="{D4E14FE2-3EAD-43BC-A31A-B283592302FD}" type="sibTrans" cxnId="{009394CB-DDA2-4CCF-AD18-EC2CD57718FD}">
      <dgm:prSet/>
      <dgm:spPr/>
      <dgm:t>
        <a:bodyPr/>
        <a:lstStyle/>
        <a:p>
          <a:endParaRPr lang="en-US">
            <a:solidFill>
              <a:schemeClr val="tx1"/>
            </a:solidFill>
          </a:endParaRPr>
        </a:p>
      </dgm:t>
    </dgm:pt>
    <dgm:pt modelId="{7F608A7A-C4BA-4668-8233-F8C750A05487}">
      <dgm:prSet phldrT="[Text]" custT="1"/>
      <dgm:spPr>
        <a:solidFill>
          <a:schemeClr val="accent6">
            <a:lumMod val="50000"/>
          </a:schemeClr>
        </a:solidFill>
        <a:sp3d/>
      </dgm:spPr>
      <dgm:t>
        <a:bodyPr>
          <a:flatTx/>
        </a:bodyPr>
        <a:lstStyle/>
        <a:p>
          <a:r>
            <a:rPr lang="en-US" sz="1200" b="1" dirty="0">
              <a:solidFill>
                <a:schemeClr val="bg1"/>
              </a:solidFill>
              <a:latin typeface="Arial" pitchFamily="34" charset="0"/>
              <a:cs typeface="Arial" pitchFamily="34" charset="0"/>
            </a:rPr>
            <a:t>Determine pollution problems</a:t>
          </a:r>
        </a:p>
      </dgm:t>
    </dgm:pt>
    <dgm:pt modelId="{EE908BE7-B920-4629-B5E2-0082871F974F}" type="parTrans" cxnId="{7AF41359-0012-43C4-947C-BE92D1052690}">
      <dgm:prSet/>
      <dgm:spPr/>
      <dgm:t>
        <a:bodyPr/>
        <a:lstStyle/>
        <a:p>
          <a:endParaRPr lang="en-US">
            <a:solidFill>
              <a:schemeClr val="tx1"/>
            </a:solidFill>
          </a:endParaRPr>
        </a:p>
      </dgm:t>
    </dgm:pt>
    <dgm:pt modelId="{6E1097D1-2B6B-4E1E-8D3A-A52A7C721558}" type="sibTrans" cxnId="{7AF41359-0012-43C4-947C-BE92D1052690}">
      <dgm:prSet/>
      <dgm:spPr/>
      <dgm:t>
        <a:bodyPr/>
        <a:lstStyle/>
        <a:p>
          <a:endParaRPr lang="en-US">
            <a:solidFill>
              <a:schemeClr val="tx1"/>
            </a:solidFill>
          </a:endParaRPr>
        </a:p>
      </dgm:t>
    </dgm:pt>
    <dgm:pt modelId="{583CD177-E15D-4137-B1C7-49368921CC7B}">
      <dgm:prSet phldrT="[Text]" custT="1"/>
      <dgm:spPr>
        <a:solidFill>
          <a:schemeClr val="accent1">
            <a:lumMod val="75000"/>
          </a:schemeClr>
        </a:solidFill>
        <a:sp3d/>
      </dgm:spPr>
      <dgm:t>
        <a:bodyPr>
          <a:flatTx/>
        </a:bodyPr>
        <a:lstStyle/>
        <a:p>
          <a:r>
            <a:rPr lang="en-US" sz="1200" b="1" dirty="0">
              <a:solidFill>
                <a:schemeClr val="bg1"/>
              </a:solidFill>
              <a:latin typeface="Arial" pitchFamily="34" charset="0"/>
              <a:cs typeface="Arial" pitchFamily="34" charset="0"/>
            </a:rPr>
            <a:t>Develop and implement restoration plans (BMAPs)</a:t>
          </a:r>
        </a:p>
      </dgm:t>
    </dgm:pt>
    <dgm:pt modelId="{36E91668-DD40-4395-B4C4-907066F524BF}" type="parTrans" cxnId="{A7AC387D-A169-48CA-B4D1-228AE92E02B3}">
      <dgm:prSet/>
      <dgm:spPr/>
      <dgm:t>
        <a:bodyPr/>
        <a:lstStyle/>
        <a:p>
          <a:endParaRPr lang="en-US">
            <a:solidFill>
              <a:schemeClr val="tx1"/>
            </a:solidFill>
          </a:endParaRPr>
        </a:p>
      </dgm:t>
    </dgm:pt>
    <dgm:pt modelId="{5F331C91-6F26-4329-A1BD-E11F49F2B1F6}" type="sibTrans" cxnId="{A7AC387D-A169-48CA-B4D1-228AE92E02B3}">
      <dgm:prSet/>
      <dgm:spPr/>
      <dgm:t>
        <a:bodyPr/>
        <a:lstStyle/>
        <a:p>
          <a:endParaRPr lang="en-US">
            <a:solidFill>
              <a:schemeClr val="tx1"/>
            </a:solidFill>
          </a:endParaRPr>
        </a:p>
      </dgm:t>
    </dgm:pt>
    <dgm:pt modelId="{E97F62DF-7E54-4E4B-A9D0-399E5F9D4DCE}">
      <dgm:prSet/>
      <dgm:spPr>
        <a:sp3d/>
      </dgm:spPr>
      <dgm:t>
        <a:bodyPr>
          <a:flatTx/>
        </a:bodyPr>
        <a:lstStyle/>
        <a:p>
          <a:endParaRPr lang="en-US" b="1" dirty="0">
            <a:solidFill>
              <a:schemeClr val="tx1"/>
            </a:solidFill>
          </a:endParaRPr>
        </a:p>
      </dgm:t>
    </dgm:pt>
    <dgm:pt modelId="{DEDA5C20-876B-46ED-B7BF-0EEF3497729D}" type="parTrans" cxnId="{1D6349A3-5A56-42B7-A6E7-61AFC6A545E4}">
      <dgm:prSet/>
      <dgm:spPr/>
      <dgm:t>
        <a:bodyPr/>
        <a:lstStyle/>
        <a:p>
          <a:endParaRPr lang="en-US">
            <a:solidFill>
              <a:schemeClr val="tx1"/>
            </a:solidFill>
          </a:endParaRPr>
        </a:p>
      </dgm:t>
    </dgm:pt>
    <dgm:pt modelId="{5EB80E92-3DDB-48F9-A9E5-FCDFFC42EA35}" type="sibTrans" cxnId="{1D6349A3-5A56-42B7-A6E7-61AFC6A545E4}">
      <dgm:prSet/>
      <dgm:spPr/>
      <dgm:t>
        <a:bodyPr/>
        <a:lstStyle/>
        <a:p>
          <a:endParaRPr lang="en-US">
            <a:solidFill>
              <a:schemeClr val="tx1"/>
            </a:solidFill>
          </a:endParaRPr>
        </a:p>
      </dgm:t>
    </dgm:pt>
    <dgm:pt modelId="{7BE2D7C0-50A6-44A7-838A-CBEB94496787}">
      <dgm:prSet custT="1"/>
      <dgm:spPr>
        <a:solidFill>
          <a:schemeClr val="accent5">
            <a:lumMod val="50000"/>
          </a:schemeClr>
        </a:solidFill>
        <a:sp3d/>
      </dgm:spPr>
      <dgm:t>
        <a:bodyPr>
          <a:flatTx/>
        </a:bodyPr>
        <a:lstStyle/>
        <a:p>
          <a:r>
            <a:rPr lang="en-US" sz="1200" b="1" dirty="0">
              <a:solidFill>
                <a:schemeClr val="bg1"/>
              </a:solidFill>
              <a:latin typeface="Arial" pitchFamily="34" charset="0"/>
              <a:cs typeface="Arial" pitchFamily="34" charset="0"/>
            </a:rPr>
            <a:t>Establish restoration goals (TMDLs)</a:t>
          </a:r>
        </a:p>
      </dgm:t>
    </dgm:pt>
    <dgm:pt modelId="{A9DB7EEC-93AD-4AD6-96B8-23334E6FF4C7}" type="parTrans" cxnId="{D6F3E3A1-8361-48C3-BA84-A85E48F40B54}">
      <dgm:prSet/>
      <dgm:spPr/>
      <dgm:t>
        <a:bodyPr/>
        <a:lstStyle/>
        <a:p>
          <a:endParaRPr lang="en-US">
            <a:solidFill>
              <a:schemeClr val="tx1"/>
            </a:solidFill>
          </a:endParaRPr>
        </a:p>
      </dgm:t>
    </dgm:pt>
    <dgm:pt modelId="{6BB49B77-C934-4E8B-81C3-7E7B4B2CF75D}" type="sibTrans" cxnId="{D6F3E3A1-8361-48C3-BA84-A85E48F40B54}">
      <dgm:prSet/>
      <dgm:spPr/>
      <dgm:t>
        <a:bodyPr/>
        <a:lstStyle/>
        <a:p>
          <a:endParaRPr lang="en-US">
            <a:solidFill>
              <a:schemeClr val="tx1"/>
            </a:solidFill>
          </a:endParaRPr>
        </a:p>
      </dgm:t>
    </dgm:pt>
    <dgm:pt modelId="{F4656D51-4F40-4AD1-BEF6-145FBC12EA90}">
      <dgm:prSet custT="1"/>
      <dgm:spPr>
        <a:sp3d/>
      </dgm:spPr>
      <dgm:t>
        <a:bodyPr>
          <a:flatTx/>
        </a:bodyPr>
        <a:lstStyle/>
        <a:p>
          <a:r>
            <a:rPr lang="en-US" sz="1200" b="1" dirty="0">
              <a:solidFill>
                <a:schemeClr val="bg1"/>
              </a:solidFill>
              <a:latin typeface="Arial" pitchFamily="34" charset="0"/>
              <a:cs typeface="Arial" pitchFamily="34" charset="0"/>
            </a:rPr>
            <a:t>Measure success and adapt</a:t>
          </a:r>
        </a:p>
      </dgm:t>
    </dgm:pt>
    <dgm:pt modelId="{405CC6F0-287E-4175-B73B-05FA851B1CF1}" type="parTrans" cxnId="{D4BAFB08-F82E-475D-BF1C-BF42F0D186CC}">
      <dgm:prSet/>
      <dgm:spPr/>
      <dgm:t>
        <a:bodyPr/>
        <a:lstStyle/>
        <a:p>
          <a:endParaRPr lang="en-US"/>
        </a:p>
      </dgm:t>
    </dgm:pt>
    <dgm:pt modelId="{2C5D74D1-FA48-4599-B0FF-8EA9633F6521}" type="sibTrans" cxnId="{D4BAFB08-F82E-475D-BF1C-BF42F0D186CC}">
      <dgm:prSet/>
      <dgm:spPr/>
      <dgm:t>
        <a:bodyPr/>
        <a:lstStyle/>
        <a:p>
          <a:endParaRPr lang="en-US"/>
        </a:p>
      </dgm:t>
    </dgm:pt>
    <dgm:pt modelId="{0716D37F-98BE-457A-8DE4-768BFA28A79C}">
      <dgm:prSet custT="1"/>
      <dgm:spPr>
        <a:solidFill>
          <a:schemeClr val="accent5">
            <a:lumMod val="75000"/>
          </a:schemeClr>
        </a:solidFill>
        <a:sp3d/>
      </dgm:spPr>
      <dgm:t>
        <a:bodyPr>
          <a:flatTx/>
        </a:bodyPr>
        <a:lstStyle/>
        <a:p>
          <a:r>
            <a:rPr lang="en-US" sz="1200" b="1" dirty="0">
              <a:solidFill>
                <a:schemeClr val="bg1"/>
              </a:solidFill>
              <a:latin typeface="Arial" pitchFamily="34" charset="0"/>
              <a:cs typeface="Arial" pitchFamily="34" charset="0"/>
            </a:rPr>
            <a:t>Work with community leaders</a:t>
          </a:r>
        </a:p>
      </dgm:t>
    </dgm:pt>
    <dgm:pt modelId="{E9A1EADC-DA35-4AA6-AB08-DF4996646E89}" type="parTrans" cxnId="{ABE6DAC6-0D1F-42A8-8FA4-32755EC4617A}">
      <dgm:prSet/>
      <dgm:spPr/>
      <dgm:t>
        <a:bodyPr/>
        <a:lstStyle/>
        <a:p>
          <a:endParaRPr lang="en-US"/>
        </a:p>
      </dgm:t>
    </dgm:pt>
    <dgm:pt modelId="{52C7EF0E-D928-47A7-9CE3-75E931EBA03D}" type="sibTrans" cxnId="{ABE6DAC6-0D1F-42A8-8FA4-32755EC4617A}">
      <dgm:prSet/>
      <dgm:spPr/>
      <dgm:t>
        <a:bodyPr/>
        <a:lstStyle/>
        <a:p>
          <a:endParaRPr lang="en-US"/>
        </a:p>
      </dgm:t>
    </dgm:pt>
    <dgm:pt modelId="{A70BD58A-8546-4901-8158-CF3530DE7589}" type="pres">
      <dgm:prSet presAssocID="{40CB2FCF-C5B9-48EC-A0FA-D14E5A372F71}" presName="compositeShape" presStyleCnt="0">
        <dgm:presLayoutVars>
          <dgm:chMax val="7"/>
          <dgm:dir/>
          <dgm:resizeHandles val="exact"/>
        </dgm:presLayoutVars>
      </dgm:prSet>
      <dgm:spPr/>
    </dgm:pt>
    <dgm:pt modelId="{59D796C3-4515-43AA-818B-2FD7A04BC838}" type="pres">
      <dgm:prSet presAssocID="{40CB2FCF-C5B9-48EC-A0FA-D14E5A372F71}" presName="wedge1" presStyleLbl="node1" presStyleIdx="0" presStyleCnt="7"/>
      <dgm:spPr/>
    </dgm:pt>
    <dgm:pt modelId="{99883FED-B951-4984-AA52-38B501E5845A}" type="pres">
      <dgm:prSet presAssocID="{40CB2FCF-C5B9-48EC-A0FA-D14E5A372F71}" presName="dummy1a" presStyleCnt="0"/>
      <dgm:spPr>
        <a:sp3d/>
      </dgm:spPr>
    </dgm:pt>
    <dgm:pt modelId="{C797256B-C221-4651-B464-B020ACBB58FF}" type="pres">
      <dgm:prSet presAssocID="{40CB2FCF-C5B9-48EC-A0FA-D14E5A372F71}" presName="dummy1b" presStyleCnt="0"/>
      <dgm:spPr>
        <a:sp3d/>
      </dgm:spPr>
    </dgm:pt>
    <dgm:pt modelId="{F73B9530-8C98-42A4-8C46-D02EA6660004}" type="pres">
      <dgm:prSet presAssocID="{40CB2FCF-C5B9-48EC-A0FA-D14E5A372F71}" presName="wedge1Tx" presStyleLbl="node1" presStyleIdx="0" presStyleCnt="7">
        <dgm:presLayoutVars>
          <dgm:chMax val="0"/>
          <dgm:chPref val="0"/>
          <dgm:bulletEnabled val="1"/>
        </dgm:presLayoutVars>
      </dgm:prSet>
      <dgm:spPr/>
    </dgm:pt>
    <dgm:pt modelId="{5D238010-FB7D-41EF-BE24-9D0C44AB3F5C}" type="pres">
      <dgm:prSet presAssocID="{40CB2FCF-C5B9-48EC-A0FA-D14E5A372F71}" presName="wedge2" presStyleLbl="node1" presStyleIdx="1" presStyleCnt="7"/>
      <dgm:spPr/>
    </dgm:pt>
    <dgm:pt modelId="{0669EDF1-D6D8-4BD2-833C-ED4BDFAAB6A1}" type="pres">
      <dgm:prSet presAssocID="{40CB2FCF-C5B9-48EC-A0FA-D14E5A372F71}" presName="dummy2a" presStyleCnt="0"/>
      <dgm:spPr>
        <a:sp3d/>
      </dgm:spPr>
    </dgm:pt>
    <dgm:pt modelId="{734C1A77-620A-4A7C-89AB-AC61F03E5283}" type="pres">
      <dgm:prSet presAssocID="{40CB2FCF-C5B9-48EC-A0FA-D14E5A372F71}" presName="dummy2b" presStyleCnt="0"/>
      <dgm:spPr>
        <a:sp3d/>
      </dgm:spPr>
    </dgm:pt>
    <dgm:pt modelId="{43B520EF-6433-4372-BDEE-AEC887321F52}" type="pres">
      <dgm:prSet presAssocID="{40CB2FCF-C5B9-48EC-A0FA-D14E5A372F71}" presName="wedge2Tx" presStyleLbl="node1" presStyleIdx="1" presStyleCnt="7">
        <dgm:presLayoutVars>
          <dgm:chMax val="0"/>
          <dgm:chPref val="0"/>
          <dgm:bulletEnabled val="1"/>
        </dgm:presLayoutVars>
      </dgm:prSet>
      <dgm:spPr/>
    </dgm:pt>
    <dgm:pt modelId="{DDDDE264-59D4-4A4A-A113-9734F22CACB2}" type="pres">
      <dgm:prSet presAssocID="{40CB2FCF-C5B9-48EC-A0FA-D14E5A372F71}" presName="wedge3" presStyleLbl="node1" presStyleIdx="2" presStyleCnt="7"/>
      <dgm:spPr/>
    </dgm:pt>
    <dgm:pt modelId="{B0733926-B83C-41FE-9609-B80F0598CEF5}" type="pres">
      <dgm:prSet presAssocID="{40CB2FCF-C5B9-48EC-A0FA-D14E5A372F71}" presName="dummy3a" presStyleCnt="0"/>
      <dgm:spPr>
        <a:sp3d/>
      </dgm:spPr>
    </dgm:pt>
    <dgm:pt modelId="{B1E505DF-D410-4E36-975A-B1216D5CE9A5}" type="pres">
      <dgm:prSet presAssocID="{40CB2FCF-C5B9-48EC-A0FA-D14E5A372F71}" presName="dummy3b" presStyleCnt="0"/>
      <dgm:spPr>
        <a:sp3d/>
      </dgm:spPr>
    </dgm:pt>
    <dgm:pt modelId="{2BF43161-B245-42E7-8A54-276B23B99AB2}" type="pres">
      <dgm:prSet presAssocID="{40CB2FCF-C5B9-48EC-A0FA-D14E5A372F71}" presName="wedge3Tx" presStyleLbl="node1" presStyleIdx="2" presStyleCnt="7">
        <dgm:presLayoutVars>
          <dgm:chMax val="0"/>
          <dgm:chPref val="0"/>
          <dgm:bulletEnabled val="1"/>
        </dgm:presLayoutVars>
      </dgm:prSet>
      <dgm:spPr/>
    </dgm:pt>
    <dgm:pt modelId="{AF208CBB-2C2F-4C35-A0BC-CAC66BBCE862}" type="pres">
      <dgm:prSet presAssocID="{40CB2FCF-C5B9-48EC-A0FA-D14E5A372F71}" presName="wedge4" presStyleLbl="node1" presStyleIdx="3" presStyleCnt="7" custLinFactNeighborY="-726"/>
      <dgm:spPr/>
    </dgm:pt>
    <dgm:pt modelId="{6F660E1F-1E35-4A2B-AC71-9EBA6B22FAAA}" type="pres">
      <dgm:prSet presAssocID="{40CB2FCF-C5B9-48EC-A0FA-D14E5A372F71}" presName="dummy4a" presStyleCnt="0"/>
      <dgm:spPr>
        <a:sp3d/>
      </dgm:spPr>
    </dgm:pt>
    <dgm:pt modelId="{14D135DF-B91B-4CDC-B245-717530CDB7F0}" type="pres">
      <dgm:prSet presAssocID="{40CB2FCF-C5B9-48EC-A0FA-D14E5A372F71}" presName="dummy4b" presStyleCnt="0"/>
      <dgm:spPr>
        <a:sp3d/>
      </dgm:spPr>
    </dgm:pt>
    <dgm:pt modelId="{E8439AA7-580E-47FA-973A-9BEF8148B2FA}" type="pres">
      <dgm:prSet presAssocID="{40CB2FCF-C5B9-48EC-A0FA-D14E5A372F71}" presName="wedge4Tx" presStyleLbl="node1" presStyleIdx="3" presStyleCnt="7">
        <dgm:presLayoutVars>
          <dgm:chMax val="0"/>
          <dgm:chPref val="0"/>
          <dgm:bulletEnabled val="1"/>
        </dgm:presLayoutVars>
      </dgm:prSet>
      <dgm:spPr/>
    </dgm:pt>
    <dgm:pt modelId="{FCB4A2DC-5FF9-428F-AA9A-83797E0DFC01}" type="pres">
      <dgm:prSet presAssocID="{40CB2FCF-C5B9-48EC-A0FA-D14E5A372F71}" presName="wedge5" presStyleLbl="node1" presStyleIdx="4" presStyleCnt="7"/>
      <dgm:spPr/>
    </dgm:pt>
    <dgm:pt modelId="{423206CC-019D-41E2-8026-C734DFAF550E}" type="pres">
      <dgm:prSet presAssocID="{40CB2FCF-C5B9-48EC-A0FA-D14E5A372F71}" presName="dummy5a" presStyleCnt="0"/>
      <dgm:spPr>
        <a:sp3d/>
      </dgm:spPr>
    </dgm:pt>
    <dgm:pt modelId="{7D039243-DCB1-4B64-A415-7924717B151F}" type="pres">
      <dgm:prSet presAssocID="{40CB2FCF-C5B9-48EC-A0FA-D14E5A372F71}" presName="dummy5b" presStyleCnt="0"/>
      <dgm:spPr>
        <a:sp3d/>
      </dgm:spPr>
    </dgm:pt>
    <dgm:pt modelId="{03F664AE-BB39-4BFB-B345-DADA4CC6A92B}" type="pres">
      <dgm:prSet presAssocID="{40CB2FCF-C5B9-48EC-A0FA-D14E5A372F71}" presName="wedge5Tx" presStyleLbl="node1" presStyleIdx="4" presStyleCnt="7">
        <dgm:presLayoutVars>
          <dgm:chMax val="0"/>
          <dgm:chPref val="0"/>
          <dgm:bulletEnabled val="1"/>
        </dgm:presLayoutVars>
      </dgm:prSet>
      <dgm:spPr/>
    </dgm:pt>
    <dgm:pt modelId="{08752618-560A-451D-91CD-510C5A85B05C}" type="pres">
      <dgm:prSet presAssocID="{40CB2FCF-C5B9-48EC-A0FA-D14E5A372F71}" presName="wedge6" presStyleLbl="node1" presStyleIdx="5" presStyleCnt="7"/>
      <dgm:spPr/>
    </dgm:pt>
    <dgm:pt modelId="{49677C82-03B3-4F1B-BAEE-B58F77B336BA}" type="pres">
      <dgm:prSet presAssocID="{40CB2FCF-C5B9-48EC-A0FA-D14E5A372F71}" presName="dummy6a" presStyleCnt="0"/>
      <dgm:spPr>
        <a:sp3d/>
      </dgm:spPr>
    </dgm:pt>
    <dgm:pt modelId="{DA3AC2A9-A832-4FBF-94D2-3252C3B26231}" type="pres">
      <dgm:prSet presAssocID="{40CB2FCF-C5B9-48EC-A0FA-D14E5A372F71}" presName="dummy6b" presStyleCnt="0"/>
      <dgm:spPr>
        <a:sp3d/>
      </dgm:spPr>
    </dgm:pt>
    <dgm:pt modelId="{2C72AD2F-539A-46D2-BBD5-8F8C2228E90D}" type="pres">
      <dgm:prSet presAssocID="{40CB2FCF-C5B9-48EC-A0FA-D14E5A372F71}" presName="wedge6Tx" presStyleLbl="node1" presStyleIdx="5" presStyleCnt="7">
        <dgm:presLayoutVars>
          <dgm:chMax val="0"/>
          <dgm:chPref val="0"/>
          <dgm:bulletEnabled val="1"/>
        </dgm:presLayoutVars>
      </dgm:prSet>
      <dgm:spPr/>
    </dgm:pt>
    <dgm:pt modelId="{BDB50123-4A61-419B-B431-474FC97C2E19}" type="pres">
      <dgm:prSet presAssocID="{40CB2FCF-C5B9-48EC-A0FA-D14E5A372F71}" presName="wedge7" presStyleLbl="node1" presStyleIdx="6" presStyleCnt="7"/>
      <dgm:spPr/>
    </dgm:pt>
    <dgm:pt modelId="{46A8F403-150D-4372-B844-EE2C31296C36}" type="pres">
      <dgm:prSet presAssocID="{40CB2FCF-C5B9-48EC-A0FA-D14E5A372F71}" presName="dummy7a" presStyleCnt="0"/>
      <dgm:spPr/>
    </dgm:pt>
    <dgm:pt modelId="{6F6FC819-6A07-45F0-847F-353C48030733}" type="pres">
      <dgm:prSet presAssocID="{40CB2FCF-C5B9-48EC-A0FA-D14E5A372F71}" presName="dummy7b" presStyleCnt="0"/>
      <dgm:spPr/>
    </dgm:pt>
    <dgm:pt modelId="{5C29BCA4-21BD-410F-A7E2-7CB62348AF67}" type="pres">
      <dgm:prSet presAssocID="{40CB2FCF-C5B9-48EC-A0FA-D14E5A372F71}" presName="wedge7Tx" presStyleLbl="node1" presStyleIdx="6" presStyleCnt="7">
        <dgm:presLayoutVars>
          <dgm:chMax val="0"/>
          <dgm:chPref val="0"/>
          <dgm:bulletEnabled val="1"/>
        </dgm:presLayoutVars>
      </dgm:prSet>
      <dgm:spPr/>
    </dgm:pt>
    <dgm:pt modelId="{8BBD68B8-BE18-4EA1-8FF0-337DDB0D09B4}" type="pres">
      <dgm:prSet presAssocID="{1B538AAA-0A31-403B-9675-8C68253BD27F}" presName="arrowWedge1" presStyleLbl="fgSibTrans2D1" presStyleIdx="0" presStyleCnt="7"/>
      <dgm:spPr>
        <a:sp3d z="152400" extrusionH="63500" prstMaterial="matte">
          <a:bevelT w="25400" h="6350" prst="relaxedInset"/>
          <a:contourClr>
            <a:schemeClr val="bg1"/>
          </a:contourClr>
        </a:sp3d>
      </dgm:spPr>
    </dgm:pt>
    <dgm:pt modelId="{83A47A91-5ECC-4F3F-8219-18149E4365CA}" type="pres">
      <dgm:prSet presAssocID="{D4E14FE2-3EAD-43BC-A31A-B283592302FD}" presName="arrowWedge2" presStyleLbl="fgSibTrans2D1" presStyleIdx="1" presStyleCnt="7"/>
      <dgm:spPr>
        <a:sp3d z="152400" extrusionH="63500" prstMaterial="matte">
          <a:bevelT w="25400" h="6350" prst="relaxedInset"/>
          <a:contourClr>
            <a:schemeClr val="bg1"/>
          </a:contourClr>
        </a:sp3d>
      </dgm:spPr>
    </dgm:pt>
    <dgm:pt modelId="{66755133-BA73-45B0-8C01-EE7568A791CA}" type="pres">
      <dgm:prSet presAssocID="{6E1097D1-2B6B-4E1E-8D3A-A52A7C721558}" presName="arrowWedge3" presStyleLbl="fgSibTrans2D1" presStyleIdx="2" presStyleCnt="7"/>
      <dgm:spPr>
        <a:sp3d z="152400" extrusionH="63500" prstMaterial="matte">
          <a:bevelT w="25400" h="6350" prst="relaxedInset"/>
          <a:contourClr>
            <a:schemeClr val="bg1"/>
          </a:contourClr>
        </a:sp3d>
      </dgm:spPr>
    </dgm:pt>
    <dgm:pt modelId="{5F1D6E9D-4A6E-4DD7-A767-C361F92DF74F}" type="pres">
      <dgm:prSet presAssocID="{6BB49B77-C934-4E8B-81C3-7E7B4B2CF75D}" presName="arrowWedge4" presStyleLbl="fgSibTrans2D1" presStyleIdx="3" presStyleCnt="7"/>
      <dgm:spPr>
        <a:sp3d z="152400" extrusionH="63500" prstMaterial="matte">
          <a:bevelT w="25400" h="6350" prst="relaxedInset"/>
          <a:contourClr>
            <a:schemeClr val="bg1"/>
          </a:contourClr>
        </a:sp3d>
      </dgm:spPr>
    </dgm:pt>
    <dgm:pt modelId="{C83BE79D-641B-402D-808D-DCD062EA6C55}" type="pres">
      <dgm:prSet presAssocID="{52C7EF0E-D928-47A7-9CE3-75E931EBA03D}" presName="arrowWedge5" presStyleLbl="fgSibTrans2D1" presStyleIdx="4" presStyleCnt="7"/>
      <dgm:spPr/>
    </dgm:pt>
    <dgm:pt modelId="{B37B79EB-B0B8-4FD6-9E23-B0B19D70BAC7}" type="pres">
      <dgm:prSet presAssocID="{5F331C91-6F26-4329-A1BD-E11F49F2B1F6}" presName="arrowWedge6" presStyleLbl="fgSibTrans2D1" presStyleIdx="5" presStyleCnt="7"/>
      <dgm:spPr/>
    </dgm:pt>
    <dgm:pt modelId="{4C5198A8-C6C8-4DFE-A4EE-3D2C55415554}" type="pres">
      <dgm:prSet presAssocID="{2C5D74D1-FA48-4599-B0FF-8EA9633F6521}" presName="arrowWedge7" presStyleLbl="fgSibTrans2D1" presStyleIdx="6" presStyleCnt="7"/>
      <dgm:spPr/>
    </dgm:pt>
  </dgm:ptLst>
  <dgm:cxnLst>
    <dgm:cxn modelId="{1DFE1006-8901-4A71-8419-7B68492946A3}" type="presOf" srcId="{26EE05B7-338D-42CE-9777-3023CEF9AA34}" destId="{59D796C3-4515-43AA-818B-2FD7A04BC838}" srcOrd="0" destOrd="0" presId="urn:microsoft.com/office/officeart/2005/8/layout/cycle8"/>
    <dgm:cxn modelId="{E2400507-8A76-4DE3-BC1D-C39FC2CF76F8}" type="presOf" srcId="{583CD177-E15D-4137-B1C7-49368921CC7B}" destId="{2C72AD2F-539A-46D2-BBD5-8F8C2228E90D}" srcOrd="1" destOrd="0" presId="urn:microsoft.com/office/officeart/2005/8/layout/cycle8"/>
    <dgm:cxn modelId="{D4BAFB08-F82E-475D-BF1C-BF42F0D186CC}" srcId="{40CB2FCF-C5B9-48EC-A0FA-D14E5A372F71}" destId="{F4656D51-4F40-4AD1-BEF6-145FBC12EA90}" srcOrd="6" destOrd="0" parTransId="{405CC6F0-287E-4175-B73B-05FA851B1CF1}" sibTransId="{2C5D74D1-FA48-4599-B0FF-8EA9633F6521}"/>
    <dgm:cxn modelId="{72434317-33FF-4C74-8972-AFF59240E9D5}" type="presOf" srcId="{40CB2FCF-C5B9-48EC-A0FA-D14E5A372F71}" destId="{A70BD58A-8546-4901-8158-CF3530DE7589}" srcOrd="0" destOrd="0" presId="urn:microsoft.com/office/officeart/2005/8/layout/cycle8"/>
    <dgm:cxn modelId="{E213E030-E032-4A4E-84F1-661F8C2DE806}" type="presOf" srcId="{7F608A7A-C4BA-4668-8233-F8C750A05487}" destId="{2BF43161-B245-42E7-8A54-276B23B99AB2}" srcOrd="1" destOrd="0" presId="urn:microsoft.com/office/officeart/2005/8/layout/cycle8"/>
    <dgm:cxn modelId="{1EC24465-1F15-416D-B15B-8318D2324AFE}" type="presOf" srcId="{0716D37F-98BE-457A-8DE4-768BFA28A79C}" destId="{03F664AE-BB39-4BFB-B345-DADA4CC6A92B}" srcOrd="1" destOrd="0" presId="urn:microsoft.com/office/officeart/2005/8/layout/cycle8"/>
    <dgm:cxn modelId="{785A454C-B519-4C0B-BC19-364768DF9C80}" type="presOf" srcId="{7BE2D7C0-50A6-44A7-838A-CBEB94496787}" destId="{E8439AA7-580E-47FA-973A-9BEF8148B2FA}" srcOrd="1" destOrd="0" presId="urn:microsoft.com/office/officeart/2005/8/layout/cycle8"/>
    <dgm:cxn modelId="{3A4B3354-513B-48FE-B04B-3D8FEC53EA68}" type="presOf" srcId="{26EE05B7-338D-42CE-9777-3023CEF9AA34}" destId="{F73B9530-8C98-42A4-8C46-D02EA6660004}" srcOrd="1" destOrd="0" presId="urn:microsoft.com/office/officeart/2005/8/layout/cycle8"/>
    <dgm:cxn modelId="{7AF41359-0012-43C4-947C-BE92D1052690}" srcId="{40CB2FCF-C5B9-48EC-A0FA-D14E5A372F71}" destId="{7F608A7A-C4BA-4668-8233-F8C750A05487}" srcOrd="2" destOrd="0" parTransId="{EE908BE7-B920-4629-B5E2-0082871F974F}" sibTransId="{6E1097D1-2B6B-4E1E-8D3A-A52A7C721558}"/>
    <dgm:cxn modelId="{B3BB3979-54E0-4982-BDA5-CD815660FFD2}" type="presOf" srcId="{CD86109B-CAEE-487D-A6C1-D7D93674F26B}" destId="{43B520EF-6433-4372-BDEE-AEC887321F52}" srcOrd="1" destOrd="0" presId="urn:microsoft.com/office/officeart/2005/8/layout/cycle8"/>
    <dgm:cxn modelId="{A7AC387D-A169-48CA-B4D1-228AE92E02B3}" srcId="{40CB2FCF-C5B9-48EC-A0FA-D14E5A372F71}" destId="{583CD177-E15D-4137-B1C7-49368921CC7B}" srcOrd="5" destOrd="0" parTransId="{36E91668-DD40-4395-B4C4-907066F524BF}" sibTransId="{5F331C91-6F26-4329-A1BD-E11F49F2B1F6}"/>
    <dgm:cxn modelId="{83692194-DA0B-4FDE-8F71-2F4D6B29F34E}" type="presOf" srcId="{7F608A7A-C4BA-4668-8233-F8C750A05487}" destId="{DDDDE264-59D4-4A4A-A113-9734F22CACB2}" srcOrd="0" destOrd="0" presId="urn:microsoft.com/office/officeart/2005/8/layout/cycle8"/>
    <dgm:cxn modelId="{A2520F96-C633-49A9-9E05-8583F13F6A73}" type="presOf" srcId="{CD86109B-CAEE-487D-A6C1-D7D93674F26B}" destId="{5D238010-FB7D-41EF-BE24-9D0C44AB3F5C}" srcOrd="0" destOrd="0" presId="urn:microsoft.com/office/officeart/2005/8/layout/cycle8"/>
    <dgm:cxn modelId="{D6F3E3A1-8361-48C3-BA84-A85E48F40B54}" srcId="{40CB2FCF-C5B9-48EC-A0FA-D14E5A372F71}" destId="{7BE2D7C0-50A6-44A7-838A-CBEB94496787}" srcOrd="3" destOrd="0" parTransId="{A9DB7EEC-93AD-4AD6-96B8-23334E6FF4C7}" sibTransId="{6BB49B77-C934-4E8B-81C3-7E7B4B2CF75D}"/>
    <dgm:cxn modelId="{1D6349A3-5A56-42B7-A6E7-61AFC6A545E4}" srcId="{40CB2FCF-C5B9-48EC-A0FA-D14E5A372F71}" destId="{E97F62DF-7E54-4E4B-A9D0-399E5F9D4DCE}" srcOrd="7" destOrd="0" parTransId="{DEDA5C20-876B-46ED-B7BF-0EEF3497729D}" sibTransId="{5EB80E92-3DDB-48F9-A9E5-FCDFFC42EA35}"/>
    <dgm:cxn modelId="{B46578B5-DAED-423C-8214-5FECD0427F45}" type="presOf" srcId="{F4656D51-4F40-4AD1-BEF6-145FBC12EA90}" destId="{BDB50123-4A61-419B-B431-474FC97C2E19}" srcOrd="0" destOrd="0" presId="urn:microsoft.com/office/officeart/2005/8/layout/cycle8"/>
    <dgm:cxn modelId="{168595BB-E043-4E8F-BDB9-C0D5AB663E84}" type="presOf" srcId="{0716D37F-98BE-457A-8DE4-768BFA28A79C}" destId="{FCB4A2DC-5FF9-428F-AA9A-83797E0DFC01}" srcOrd="0" destOrd="0" presId="urn:microsoft.com/office/officeart/2005/8/layout/cycle8"/>
    <dgm:cxn modelId="{ABE6DAC6-0D1F-42A8-8FA4-32755EC4617A}" srcId="{40CB2FCF-C5B9-48EC-A0FA-D14E5A372F71}" destId="{0716D37F-98BE-457A-8DE4-768BFA28A79C}" srcOrd="4" destOrd="0" parTransId="{E9A1EADC-DA35-4AA6-AB08-DF4996646E89}" sibTransId="{52C7EF0E-D928-47A7-9CE3-75E931EBA03D}"/>
    <dgm:cxn modelId="{009394CB-DDA2-4CCF-AD18-EC2CD57718FD}" srcId="{40CB2FCF-C5B9-48EC-A0FA-D14E5A372F71}" destId="{CD86109B-CAEE-487D-A6C1-D7D93674F26B}" srcOrd="1" destOrd="0" parTransId="{8EFAB69C-3A21-4B5B-BBC7-9FA607AA90AF}" sibTransId="{D4E14FE2-3EAD-43BC-A31A-B283592302FD}"/>
    <dgm:cxn modelId="{7D3FBECB-2B58-4945-9AB8-0A6B20024BD8}" type="presOf" srcId="{7BE2D7C0-50A6-44A7-838A-CBEB94496787}" destId="{AF208CBB-2C2F-4C35-A0BC-CAC66BBCE862}" srcOrd="0" destOrd="0" presId="urn:microsoft.com/office/officeart/2005/8/layout/cycle8"/>
    <dgm:cxn modelId="{BB14D0D3-07C3-4229-9CED-2D61AA0A9295}" type="presOf" srcId="{F4656D51-4F40-4AD1-BEF6-145FBC12EA90}" destId="{5C29BCA4-21BD-410F-A7E2-7CB62348AF67}" srcOrd="1" destOrd="0" presId="urn:microsoft.com/office/officeart/2005/8/layout/cycle8"/>
    <dgm:cxn modelId="{130F30F3-C514-464B-B80F-2D6A3B450BDE}" srcId="{40CB2FCF-C5B9-48EC-A0FA-D14E5A372F71}" destId="{26EE05B7-338D-42CE-9777-3023CEF9AA34}" srcOrd="0" destOrd="0" parTransId="{E41306DE-E1BF-4A12-BE59-EE86A90E74B4}" sibTransId="{1B538AAA-0A31-403B-9675-8C68253BD27F}"/>
    <dgm:cxn modelId="{04E876F9-7B0D-44D4-AB73-808E00FAFC34}" type="presOf" srcId="{583CD177-E15D-4137-B1C7-49368921CC7B}" destId="{08752618-560A-451D-91CD-510C5A85B05C}" srcOrd="0" destOrd="0" presId="urn:microsoft.com/office/officeart/2005/8/layout/cycle8"/>
    <dgm:cxn modelId="{0EB25FB6-D392-45FB-A89F-0EE28E1346CD}" type="presParOf" srcId="{A70BD58A-8546-4901-8158-CF3530DE7589}" destId="{59D796C3-4515-43AA-818B-2FD7A04BC838}" srcOrd="0" destOrd="0" presId="urn:microsoft.com/office/officeart/2005/8/layout/cycle8"/>
    <dgm:cxn modelId="{69BDE15F-3948-4243-A146-8D48D7CDB279}" type="presParOf" srcId="{A70BD58A-8546-4901-8158-CF3530DE7589}" destId="{99883FED-B951-4984-AA52-38B501E5845A}" srcOrd="1" destOrd="0" presId="urn:microsoft.com/office/officeart/2005/8/layout/cycle8"/>
    <dgm:cxn modelId="{19876ED2-4F75-4692-9388-411373C4C8E0}" type="presParOf" srcId="{A70BD58A-8546-4901-8158-CF3530DE7589}" destId="{C797256B-C221-4651-B464-B020ACBB58FF}" srcOrd="2" destOrd="0" presId="urn:microsoft.com/office/officeart/2005/8/layout/cycle8"/>
    <dgm:cxn modelId="{9AE389D5-EE33-44E9-B22E-1C0676D50AC0}" type="presParOf" srcId="{A70BD58A-8546-4901-8158-CF3530DE7589}" destId="{F73B9530-8C98-42A4-8C46-D02EA6660004}" srcOrd="3" destOrd="0" presId="urn:microsoft.com/office/officeart/2005/8/layout/cycle8"/>
    <dgm:cxn modelId="{E488C480-237B-495C-870A-8B10EED88A81}" type="presParOf" srcId="{A70BD58A-8546-4901-8158-CF3530DE7589}" destId="{5D238010-FB7D-41EF-BE24-9D0C44AB3F5C}" srcOrd="4" destOrd="0" presId="urn:microsoft.com/office/officeart/2005/8/layout/cycle8"/>
    <dgm:cxn modelId="{ADD88A2C-6B67-42AF-A273-CA4B822F5541}" type="presParOf" srcId="{A70BD58A-8546-4901-8158-CF3530DE7589}" destId="{0669EDF1-D6D8-4BD2-833C-ED4BDFAAB6A1}" srcOrd="5" destOrd="0" presId="urn:microsoft.com/office/officeart/2005/8/layout/cycle8"/>
    <dgm:cxn modelId="{8C4DF87F-B7F3-457C-99B3-C38E7D4363C7}" type="presParOf" srcId="{A70BD58A-8546-4901-8158-CF3530DE7589}" destId="{734C1A77-620A-4A7C-89AB-AC61F03E5283}" srcOrd="6" destOrd="0" presId="urn:microsoft.com/office/officeart/2005/8/layout/cycle8"/>
    <dgm:cxn modelId="{4ECF206D-8BBE-4AEC-BC67-8C1BADC2329C}" type="presParOf" srcId="{A70BD58A-8546-4901-8158-CF3530DE7589}" destId="{43B520EF-6433-4372-BDEE-AEC887321F52}" srcOrd="7" destOrd="0" presId="urn:microsoft.com/office/officeart/2005/8/layout/cycle8"/>
    <dgm:cxn modelId="{737FC87B-8FEF-4E01-B2A1-5E90A8F8FB73}" type="presParOf" srcId="{A70BD58A-8546-4901-8158-CF3530DE7589}" destId="{DDDDE264-59D4-4A4A-A113-9734F22CACB2}" srcOrd="8" destOrd="0" presId="urn:microsoft.com/office/officeart/2005/8/layout/cycle8"/>
    <dgm:cxn modelId="{10A8FAA1-BD2A-4BF6-9662-70F38CA65F61}" type="presParOf" srcId="{A70BD58A-8546-4901-8158-CF3530DE7589}" destId="{B0733926-B83C-41FE-9609-B80F0598CEF5}" srcOrd="9" destOrd="0" presId="urn:microsoft.com/office/officeart/2005/8/layout/cycle8"/>
    <dgm:cxn modelId="{04CFB359-BD24-4300-B844-A7CE73408CA5}" type="presParOf" srcId="{A70BD58A-8546-4901-8158-CF3530DE7589}" destId="{B1E505DF-D410-4E36-975A-B1216D5CE9A5}" srcOrd="10" destOrd="0" presId="urn:microsoft.com/office/officeart/2005/8/layout/cycle8"/>
    <dgm:cxn modelId="{99942F17-8089-4EC9-A259-B130B629398E}" type="presParOf" srcId="{A70BD58A-8546-4901-8158-CF3530DE7589}" destId="{2BF43161-B245-42E7-8A54-276B23B99AB2}" srcOrd="11" destOrd="0" presId="urn:microsoft.com/office/officeart/2005/8/layout/cycle8"/>
    <dgm:cxn modelId="{90ED79D7-DB06-4F68-BFC7-4434F1C656BD}" type="presParOf" srcId="{A70BD58A-8546-4901-8158-CF3530DE7589}" destId="{AF208CBB-2C2F-4C35-A0BC-CAC66BBCE862}" srcOrd="12" destOrd="0" presId="urn:microsoft.com/office/officeart/2005/8/layout/cycle8"/>
    <dgm:cxn modelId="{A2159A51-C5B7-48A8-99A3-B100F2171AF4}" type="presParOf" srcId="{A70BD58A-8546-4901-8158-CF3530DE7589}" destId="{6F660E1F-1E35-4A2B-AC71-9EBA6B22FAAA}" srcOrd="13" destOrd="0" presId="urn:microsoft.com/office/officeart/2005/8/layout/cycle8"/>
    <dgm:cxn modelId="{9D9B0928-52B1-4351-9937-3ACF1204FB52}" type="presParOf" srcId="{A70BD58A-8546-4901-8158-CF3530DE7589}" destId="{14D135DF-B91B-4CDC-B245-717530CDB7F0}" srcOrd="14" destOrd="0" presId="urn:microsoft.com/office/officeart/2005/8/layout/cycle8"/>
    <dgm:cxn modelId="{86F08187-06E0-4973-9827-B76EFFB6F110}" type="presParOf" srcId="{A70BD58A-8546-4901-8158-CF3530DE7589}" destId="{E8439AA7-580E-47FA-973A-9BEF8148B2FA}" srcOrd="15" destOrd="0" presId="urn:microsoft.com/office/officeart/2005/8/layout/cycle8"/>
    <dgm:cxn modelId="{04DC8C47-0F05-4516-9CF1-1386BCD0A294}" type="presParOf" srcId="{A70BD58A-8546-4901-8158-CF3530DE7589}" destId="{FCB4A2DC-5FF9-428F-AA9A-83797E0DFC01}" srcOrd="16" destOrd="0" presId="urn:microsoft.com/office/officeart/2005/8/layout/cycle8"/>
    <dgm:cxn modelId="{71CA0731-AC24-43B2-89B9-78F4CEFE54DC}" type="presParOf" srcId="{A70BD58A-8546-4901-8158-CF3530DE7589}" destId="{423206CC-019D-41E2-8026-C734DFAF550E}" srcOrd="17" destOrd="0" presId="urn:microsoft.com/office/officeart/2005/8/layout/cycle8"/>
    <dgm:cxn modelId="{8CDB878C-956F-4196-94AF-C274ABA2438B}" type="presParOf" srcId="{A70BD58A-8546-4901-8158-CF3530DE7589}" destId="{7D039243-DCB1-4B64-A415-7924717B151F}" srcOrd="18" destOrd="0" presId="urn:microsoft.com/office/officeart/2005/8/layout/cycle8"/>
    <dgm:cxn modelId="{D58C2A14-8383-4D6C-9C5E-DA92E2F71082}" type="presParOf" srcId="{A70BD58A-8546-4901-8158-CF3530DE7589}" destId="{03F664AE-BB39-4BFB-B345-DADA4CC6A92B}" srcOrd="19" destOrd="0" presId="urn:microsoft.com/office/officeart/2005/8/layout/cycle8"/>
    <dgm:cxn modelId="{E4CAE75C-F995-4BD4-91D1-3D718BD30BD0}" type="presParOf" srcId="{A70BD58A-8546-4901-8158-CF3530DE7589}" destId="{08752618-560A-451D-91CD-510C5A85B05C}" srcOrd="20" destOrd="0" presId="urn:microsoft.com/office/officeart/2005/8/layout/cycle8"/>
    <dgm:cxn modelId="{12DA3740-DE77-499B-9279-A990C46F8FB5}" type="presParOf" srcId="{A70BD58A-8546-4901-8158-CF3530DE7589}" destId="{49677C82-03B3-4F1B-BAEE-B58F77B336BA}" srcOrd="21" destOrd="0" presId="urn:microsoft.com/office/officeart/2005/8/layout/cycle8"/>
    <dgm:cxn modelId="{C1619196-94DC-4287-A654-DB7EB8D0BEE6}" type="presParOf" srcId="{A70BD58A-8546-4901-8158-CF3530DE7589}" destId="{DA3AC2A9-A832-4FBF-94D2-3252C3B26231}" srcOrd="22" destOrd="0" presId="urn:microsoft.com/office/officeart/2005/8/layout/cycle8"/>
    <dgm:cxn modelId="{78868329-110F-4F77-ACCB-141168BCBE9D}" type="presParOf" srcId="{A70BD58A-8546-4901-8158-CF3530DE7589}" destId="{2C72AD2F-539A-46D2-BBD5-8F8C2228E90D}" srcOrd="23" destOrd="0" presId="urn:microsoft.com/office/officeart/2005/8/layout/cycle8"/>
    <dgm:cxn modelId="{CA29B6CC-C2E7-4762-BE68-42CC9261B3D6}" type="presParOf" srcId="{A70BD58A-8546-4901-8158-CF3530DE7589}" destId="{BDB50123-4A61-419B-B431-474FC97C2E19}" srcOrd="24" destOrd="0" presId="urn:microsoft.com/office/officeart/2005/8/layout/cycle8"/>
    <dgm:cxn modelId="{CDABAD9B-24D2-4EC9-B20F-12FF04DCF93D}" type="presParOf" srcId="{A70BD58A-8546-4901-8158-CF3530DE7589}" destId="{46A8F403-150D-4372-B844-EE2C31296C36}" srcOrd="25" destOrd="0" presId="urn:microsoft.com/office/officeart/2005/8/layout/cycle8"/>
    <dgm:cxn modelId="{F294DE08-F251-4FDD-B3AB-00D8FC24A1A7}" type="presParOf" srcId="{A70BD58A-8546-4901-8158-CF3530DE7589}" destId="{6F6FC819-6A07-45F0-847F-353C48030733}" srcOrd="26" destOrd="0" presId="urn:microsoft.com/office/officeart/2005/8/layout/cycle8"/>
    <dgm:cxn modelId="{93D9ECE1-BD24-485B-85EE-97008DF8A56A}" type="presParOf" srcId="{A70BD58A-8546-4901-8158-CF3530DE7589}" destId="{5C29BCA4-21BD-410F-A7E2-7CB62348AF67}" srcOrd="27" destOrd="0" presId="urn:microsoft.com/office/officeart/2005/8/layout/cycle8"/>
    <dgm:cxn modelId="{1E41A7F5-FA87-4688-B750-17F05744ED2C}" type="presParOf" srcId="{A70BD58A-8546-4901-8158-CF3530DE7589}" destId="{8BBD68B8-BE18-4EA1-8FF0-337DDB0D09B4}" srcOrd="28" destOrd="0" presId="urn:microsoft.com/office/officeart/2005/8/layout/cycle8"/>
    <dgm:cxn modelId="{F7EC3D4A-BE57-43AC-A9E4-353D3E0EFC5D}" type="presParOf" srcId="{A70BD58A-8546-4901-8158-CF3530DE7589}" destId="{83A47A91-5ECC-4F3F-8219-18149E4365CA}" srcOrd="29" destOrd="0" presId="urn:microsoft.com/office/officeart/2005/8/layout/cycle8"/>
    <dgm:cxn modelId="{2544E4A0-9772-475D-92C6-84A821F05AC9}" type="presParOf" srcId="{A70BD58A-8546-4901-8158-CF3530DE7589}" destId="{66755133-BA73-45B0-8C01-EE7568A791CA}" srcOrd="30" destOrd="0" presId="urn:microsoft.com/office/officeart/2005/8/layout/cycle8"/>
    <dgm:cxn modelId="{E5A0FD8C-DC38-4EC8-8BBC-3066281F75A1}" type="presParOf" srcId="{A70BD58A-8546-4901-8158-CF3530DE7589}" destId="{5F1D6E9D-4A6E-4DD7-A767-C361F92DF74F}" srcOrd="31" destOrd="0" presId="urn:microsoft.com/office/officeart/2005/8/layout/cycle8"/>
    <dgm:cxn modelId="{4D2D89F6-C21B-452B-BEF1-E992169A4590}" type="presParOf" srcId="{A70BD58A-8546-4901-8158-CF3530DE7589}" destId="{C83BE79D-641B-402D-808D-DCD062EA6C55}" srcOrd="32" destOrd="0" presId="urn:microsoft.com/office/officeart/2005/8/layout/cycle8"/>
    <dgm:cxn modelId="{CD2F721B-60D2-470C-9DBB-73569AA078F0}" type="presParOf" srcId="{A70BD58A-8546-4901-8158-CF3530DE7589}" destId="{B37B79EB-B0B8-4FD6-9E23-B0B19D70BAC7}" srcOrd="33" destOrd="0" presId="urn:microsoft.com/office/officeart/2005/8/layout/cycle8"/>
    <dgm:cxn modelId="{8E32326B-6D60-4E2C-942D-FE4CE9EAF10C}" type="presParOf" srcId="{A70BD58A-8546-4901-8158-CF3530DE7589}" destId="{4C5198A8-C6C8-4DFE-A4EE-3D2C55415554}" srcOrd="3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796C3-4515-43AA-818B-2FD7A04BC838}">
      <dsp:nvSpPr>
        <dsp:cNvPr id="0" name=""/>
        <dsp:cNvSpPr/>
      </dsp:nvSpPr>
      <dsp:spPr>
        <a:xfrm>
          <a:off x="2130344" y="277363"/>
          <a:ext cx="3819427" cy="3819427"/>
        </a:xfrm>
        <a:prstGeom prst="pie">
          <a:avLst>
            <a:gd name="adj1" fmla="val 16200000"/>
            <a:gd name="adj2" fmla="val 19285716"/>
          </a:avLst>
        </a:prstGeom>
        <a:solidFill>
          <a:schemeClr val="accent4">
            <a:lumMod val="75000"/>
          </a:schemeClr>
        </a:solidFill>
        <a:ln>
          <a:solidFill>
            <a:schemeClr val="tx1"/>
          </a:solid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Set water quality standards</a:t>
          </a:r>
        </a:p>
      </dsp:txBody>
      <dsp:txXfrm>
        <a:off x="4136907" y="632024"/>
        <a:ext cx="909387" cy="727509"/>
      </dsp:txXfrm>
    </dsp:sp>
    <dsp:sp modelId="{5D238010-FB7D-41EF-BE24-9D0C44AB3F5C}">
      <dsp:nvSpPr>
        <dsp:cNvPr id="0" name=""/>
        <dsp:cNvSpPr/>
      </dsp:nvSpPr>
      <dsp:spPr>
        <a:xfrm>
          <a:off x="2179451" y="338746"/>
          <a:ext cx="3819427" cy="3819427"/>
        </a:xfrm>
        <a:prstGeom prst="pie">
          <a:avLst>
            <a:gd name="adj1" fmla="val 19285716"/>
            <a:gd name="adj2" fmla="val 771428"/>
          </a:avLst>
        </a:prstGeom>
        <a:solidFill>
          <a:schemeClr val="accent6">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Monitor water quality</a:t>
          </a:r>
        </a:p>
      </dsp:txBody>
      <dsp:txXfrm>
        <a:off x="4773478" y="1723289"/>
        <a:ext cx="1045795" cy="636571"/>
      </dsp:txXfrm>
    </dsp:sp>
    <dsp:sp modelId="{DDDDE264-59D4-4A4A-A113-9734F22CACB2}">
      <dsp:nvSpPr>
        <dsp:cNvPr id="0" name=""/>
        <dsp:cNvSpPr/>
      </dsp:nvSpPr>
      <dsp:spPr>
        <a:xfrm>
          <a:off x="2161718" y="416044"/>
          <a:ext cx="3819427" cy="3819427"/>
        </a:xfrm>
        <a:prstGeom prst="pie">
          <a:avLst>
            <a:gd name="adj1" fmla="val 771428"/>
            <a:gd name="adj2" fmla="val 3857143"/>
          </a:avLst>
        </a:prstGeom>
        <a:solidFill>
          <a:schemeClr val="accent6">
            <a:lumMod val="50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Determine pollution problems</a:t>
          </a:r>
        </a:p>
      </dsp:txBody>
      <dsp:txXfrm>
        <a:off x="4614335" y="2678145"/>
        <a:ext cx="909387" cy="704775"/>
      </dsp:txXfrm>
    </dsp:sp>
    <dsp:sp modelId="{AF208CBB-2C2F-4C35-A0BC-CAC66BBCE862}">
      <dsp:nvSpPr>
        <dsp:cNvPr id="0" name=""/>
        <dsp:cNvSpPr/>
      </dsp:nvSpPr>
      <dsp:spPr>
        <a:xfrm>
          <a:off x="2090785" y="422417"/>
          <a:ext cx="3819427" cy="3819427"/>
        </a:xfrm>
        <a:prstGeom prst="pie">
          <a:avLst>
            <a:gd name="adj1" fmla="val 3857226"/>
            <a:gd name="adj2" fmla="val 6942858"/>
          </a:avLst>
        </a:prstGeom>
        <a:solidFill>
          <a:schemeClr val="accent5">
            <a:lumMod val="50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Establish restoration goals (TMDLs)</a:t>
          </a:r>
        </a:p>
      </dsp:txBody>
      <dsp:txXfrm>
        <a:off x="3557173" y="3423396"/>
        <a:ext cx="886652" cy="636571"/>
      </dsp:txXfrm>
    </dsp:sp>
    <dsp:sp modelId="{FCB4A2DC-5FF9-428F-AA9A-83797E0DFC01}">
      <dsp:nvSpPr>
        <dsp:cNvPr id="0" name=""/>
        <dsp:cNvSpPr/>
      </dsp:nvSpPr>
      <dsp:spPr>
        <a:xfrm>
          <a:off x="2019853" y="416044"/>
          <a:ext cx="3819427" cy="3819427"/>
        </a:xfrm>
        <a:prstGeom prst="pie">
          <a:avLst>
            <a:gd name="adj1" fmla="val 6942858"/>
            <a:gd name="adj2" fmla="val 10028574"/>
          </a:avLst>
        </a:prstGeom>
        <a:solidFill>
          <a:schemeClr val="accent5">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Work with community leaders</a:t>
          </a:r>
        </a:p>
      </dsp:txBody>
      <dsp:txXfrm>
        <a:off x="2477275" y="2678145"/>
        <a:ext cx="909387" cy="704775"/>
      </dsp:txXfrm>
    </dsp:sp>
    <dsp:sp modelId="{08752618-560A-451D-91CD-510C5A85B05C}">
      <dsp:nvSpPr>
        <dsp:cNvPr id="0" name=""/>
        <dsp:cNvSpPr/>
      </dsp:nvSpPr>
      <dsp:spPr>
        <a:xfrm>
          <a:off x="2002120" y="338746"/>
          <a:ext cx="3819427" cy="3819427"/>
        </a:xfrm>
        <a:prstGeom prst="pie">
          <a:avLst>
            <a:gd name="adj1" fmla="val 10028574"/>
            <a:gd name="adj2" fmla="val 13114284"/>
          </a:avLst>
        </a:prstGeom>
        <a:solidFill>
          <a:schemeClr val="accent1">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Develop and implement restoration plans (BMAPs)</a:t>
          </a:r>
        </a:p>
      </dsp:txBody>
      <dsp:txXfrm>
        <a:off x="2181724" y="1723289"/>
        <a:ext cx="1045795" cy="636571"/>
      </dsp:txXfrm>
    </dsp:sp>
    <dsp:sp modelId="{BDB50123-4A61-419B-B431-474FC97C2E19}">
      <dsp:nvSpPr>
        <dsp:cNvPr id="0" name=""/>
        <dsp:cNvSpPr/>
      </dsp:nvSpPr>
      <dsp:spPr>
        <a:xfrm>
          <a:off x="2051227" y="277363"/>
          <a:ext cx="3819427" cy="3819427"/>
        </a:xfrm>
        <a:prstGeom prst="pie">
          <a:avLst>
            <a:gd name="adj1" fmla="val 13114284"/>
            <a:gd name="adj2" fmla="val 1620000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Measure success and adapt</a:t>
          </a:r>
        </a:p>
      </dsp:txBody>
      <dsp:txXfrm>
        <a:off x="2954703" y="632024"/>
        <a:ext cx="909387" cy="727509"/>
      </dsp:txXfrm>
    </dsp:sp>
    <dsp:sp modelId="{8BBD68B8-BE18-4EA1-8FF0-337DDB0D09B4}">
      <dsp:nvSpPr>
        <dsp:cNvPr id="0" name=""/>
        <dsp:cNvSpPr/>
      </dsp:nvSpPr>
      <dsp:spPr>
        <a:xfrm>
          <a:off x="1893713" y="40922"/>
          <a:ext cx="4292308" cy="4292308"/>
        </a:xfrm>
        <a:prstGeom prst="circularArrow">
          <a:avLst>
            <a:gd name="adj1" fmla="val 5085"/>
            <a:gd name="adj2" fmla="val 327528"/>
            <a:gd name="adj3" fmla="val 18957827"/>
            <a:gd name="adj4" fmla="val 16200343"/>
            <a:gd name="adj5" fmla="val 5932"/>
          </a:avLst>
        </a:prstGeom>
        <a:solidFill>
          <a:schemeClr val="accent4">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3A47A91-5ECC-4F3F-8219-18149E4365CA}">
      <dsp:nvSpPr>
        <dsp:cNvPr id="0" name=""/>
        <dsp:cNvSpPr/>
      </dsp:nvSpPr>
      <dsp:spPr>
        <a:xfrm>
          <a:off x="1943128" y="102577"/>
          <a:ext cx="4292308" cy="4292308"/>
        </a:xfrm>
        <a:prstGeom prst="circularArrow">
          <a:avLst>
            <a:gd name="adj1" fmla="val 5085"/>
            <a:gd name="adj2" fmla="val 327528"/>
            <a:gd name="adj3" fmla="val 443744"/>
            <a:gd name="adj4" fmla="val 19285776"/>
            <a:gd name="adj5" fmla="val 5932"/>
          </a:avLst>
        </a:prstGeom>
        <a:solidFill>
          <a:schemeClr val="accent4">
            <a:hueOff val="1732615"/>
            <a:satOff val="-7995"/>
            <a:lumOff val="294"/>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66755133-BA73-45B0-8C01-EE7568A791CA}">
      <dsp:nvSpPr>
        <dsp:cNvPr id="0" name=""/>
        <dsp:cNvSpPr/>
      </dsp:nvSpPr>
      <dsp:spPr>
        <a:xfrm>
          <a:off x="1925333" y="179696"/>
          <a:ext cx="4292308" cy="4292308"/>
        </a:xfrm>
        <a:prstGeom prst="circularArrow">
          <a:avLst>
            <a:gd name="adj1" fmla="val 5085"/>
            <a:gd name="adj2" fmla="val 327528"/>
            <a:gd name="adj3" fmla="val 3529100"/>
            <a:gd name="adj4" fmla="val 770764"/>
            <a:gd name="adj5" fmla="val 5932"/>
          </a:avLst>
        </a:prstGeom>
        <a:solidFill>
          <a:schemeClr val="accent4">
            <a:hueOff val="3465231"/>
            <a:satOff val="-15989"/>
            <a:lumOff val="588"/>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F1D6E9D-4A6E-4DD7-A767-C361F92DF74F}">
      <dsp:nvSpPr>
        <dsp:cNvPr id="0" name=""/>
        <dsp:cNvSpPr/>
      </dsp:nvSpPr>
      <dsp:spPr>
        <a:xfrm>
          <a:off x="1854345" y="185877"/>
          <a:ext cx="4292308" cy="4292308"/>
        </a:xfrm>
        <a:prstGeom prst="circularArrow">
          <a:avLst>
            <a:gd name="adj1" fmla="val 5085"/>
            <a:gd name="adj2" fmla="val 327528"/>
            <a:gd name="adj3" fmla="val 6615046"/>
            <a:gd name="adj4" fmla="val 3857426"/>
            <a:gd name="adj5" fmla="val 5932"/>
          </a:avLst>
        </a:prstGeom>
        <a:solidFill>
          <a:schemeClr val="accent4">
            <a:hueOff val="5197846"/>
            <a:satOff val="-23984"/>
            <a:lumOff val="883"/>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83BE79D-641B-402D-808D-DCD062EA6C55}">
      <dsp:nvSpPr>
        <dsp:cNvPr id="0" name=""/>
        <dsp:cNvSpPr/>
      </dsp:nvSpPr>
      <dsp:spPr>
        <a:xfrm>
          <a:off x="1783357" y="179696"/>
          <a:ext cx="4292308" cy="4292308"/>
        </a:xfrm>
        <a:prstGeom prst="circularArrow">
          <a:avLst>
            <a:gd name="adj1" fmla="val 5085"/>
            <a:gd name="adj2" fmla="val 327528"/>
            <a:gd name="adj3" fmla="val 9701707"/>
            <a:gd name="adj4" fmla="val 6943371"/>
            <a:gd name="adj5" fmla="val 5932"/>
          </a:avLst>
        </a:prstGeom>
        <a:solidFill>
          <a:schemeClr val="accent4">
            <a:hueOff val="6930461"/>
            <a:satOff val="-31979"/>
            <a:lumOff val="1177"/>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37B79EB-B0B8-4FD6-9E23-B0B19D70BAC7}">
      <dsp:nvSpPr>
        <dsp:cNvPr id="0" name=""/>
        <dsp:cNvSpPr/>
      </dsp:nvSpPr>
      <dsp:spPr>
        <a:xfrm>
          <a:off x="1765561" y="102577"/>
          <a:ext cx="4292308" cy="4292308"/>
        </a:xfrm>
        <a:prstGeom prst="circularArrow">
          <a:avLst>
            <a:gd name="adj1" fmla="val 5085"/>
            <a:gd name="adj2" fmla="val 327528"/>
            <a:gd name="adj3" fmla="val 12786695"/>
            <a:gd name="adj4" fmla="val 10028727"/>
            <a:gd name="adj5" fmla="val 5932"/>
          </a:avLst>
        </a:prstGeom>
        <a:solidFill>
          <a:schemeClr val="accent4">
            <a:hueOff val="8663077"/>
            <a:satOff val="-39973"/>
            <a:lumOff val="1471"/>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C5198A8-C6C8-4DFE-A4EE-3D2C55415554}">
      <dsp:nvSpPr>
        <dsp:cNvPr id="0" name=""/>
        <dsp:cNvSpPr/>
      </dsp:nvSpPr>
      <dsp:spPr>
        <a:xfrm>
          <a:off x="1814977" y="40922"/>
          <a:ext cx="4292308" cy="4292308"/>
        </a:xfrm>
        <a:prstGeom prst="circularArrow">
          <a:avLst>
            <a:gd name="adj1" fmla="val 5085"/>
            <a:gd name="adj2" fmla="val 327528"/>
            <a:gd name="adj3" fmla="val 15872129"/>
            <a:gd name="adj4" fmla="val 13114645"/>
            <a:gd name="adj5" fmla="val 5932"/>
          </a:avLst>
        </a:prstGeom>
        <a:solidFill>
          <a:schemeClr val="accent4">
            <a:hueOff val="10395692"/>
            <a:satOff val="-47968"/>
            <a:lumOff val="1765"/>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898102" y="0"/>
            <a:ext cx="2982119" cy="464820"/>
          </a:xfrm>
          <a:prstGeom prst="rect">
            <a:avLst/>
          </a:prstGeom>
        </p:spPr>
        <p:txBody>
          <a:bodyPr vert="horz" lIns="93177" tIns="46589" rIns="93177" bIns="46589" rtlCol="0"/>
          <a:lstStyle>
            <a:lvl1pPr algn="r">
              <a:defRPr sz="1200"/>
            </a:lvl1pPr>
          </a:lstStyle>
          <a:p>
            <a:fld id="{6CD5808D-DC27-4453-893C-E26D863D8577}" type="datetimeFigureOut">
              <a:rPr lang="en-US" smtClean="0"/>
              <a:t>5/31/2018</a:t>
            </a:fld>
            <a:endParaRPr lang="en-US" dirty="0"/>
          </a:p>
        </p:txBody>
      </p:sp>
      <p:sp>
        <p:nvSpPr>
          <p:cNvPr id="4" name="Footer Placeholder 3"/>
          <p:cNvSpPr>
            <a:spLocks noGrp="1"/>
          </p:cNvSpPr>
          <p:nvPr>
            <p:ph type="ftr" sz="quarter" idx="2"/>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3177" tIns="46589" rIns="93177" bIns="46589" rtlCol="0" anchor="b"/>
          <a:lstStyle>
            <a:lvl1pPr algn="r">
              <a:defRPr sz="1200"/>
            </a:lvl1pPr>
          </a:lstStyle>
          <a:p>
            <a:fld id="{6DDA414F-FF20-434E-B4CF-C404F4C813BE}" type="slidenum">
              <a:rPr lang="en-US" smtClean="0"/>
              <a:t>‹#›</a:t>
            </a:fld>
            <a:endParaRPr lang="en-US" dirty="0"/>
          </a:p>
        </p:txBody>
      </p:sp>
    </p:spTree>
    <p:extLst>
      <p:ext uri="{BB962C8B-B14F-4D97-AF65-F5344CB8AC3E}">
        <p14:creationId xmlns:p14="http://schemas.microsoft.com/office/powerpoint/2010/main" val="275115074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98102" y="0"/>
            <a:ext cx="2982119"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5/31/2018</a:t>
            </a:fld>
            <a:endParaRPr lang="en-US" dirty="0"/>
          </a:p>
        </p:txBody>
      </p:sp>
      <p:sp>
        <p:nvSpPr>
          <p:cNvPr id="4" name="Slide Image Placeholder 3"/>
          <p:cNvSpPr>
            <a:spLocks noGrp="1" noRot="1" noChangeAspect="1"/>
          </p:cNvSpPr>
          <p:nvPr>
            <p:ph type="sldImg" idx="2"/>
          </p:nvPr>
        </p:nvSpPr>
        <p:spPr>
          <a:xfrm>
            <a:off x="1349375" y="1162050"/>
            <a:ext cx="4183063"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2982119"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69"/>
            <a:ext cx="2982119"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dirty="0"/>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178750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a:xfrm>
            <a:off x="0" y="5630863"/>
            <a:ext cx="9296400" cy="708205"/>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a:t>
            </a:r>
            <a:r>
              <a:rPr lang="en-US" baseline="0" dirty="0"/>
              <a:t> atmospheric deposition, we rely on a nationwide model developed by EPA called the TDEP. This approach relies on data from monitoring stations as well as other atmospheric models. At the recommendation of the developers, the model results used included data from 2011 to 2013.  </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16</a:t>
            </a:fld>
            <a:endParaRPr lang="en-US"/>
          </a:p>
        </p:txBody>
      </p:sp>
    </p:spTree>
    <p:extLst>
      <p:ext uri="{BB962C8B-B14F-4D97-AF65-F5344CB8AC3E}">
        <p14:creationId xmlns:p14="http://schemas.microsoft.com/office/powerpoint/2010/main" val="2063213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17</a:t>
            </a:fld>
            <a:endParaRPr lang="en-US"/>
          </a:p>
        </p:txBody>
      </p:sp>
    </p:spTree>
    <p:extLst>
      <p:ext uri="{BB962C8B-B14F-4D97-AF65-F5344CB8AC3E}">
        <p14:creationId xmlns:p14="http://schemas.microsoft.com/office/powerpoint/2010/main" val="4219114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18</a:t>
            </a:fld>
            <a:endParaRPr lang="en-US"/>
          </a:p>
        </p:txBody>
      </p:sp>
    </p:spTree>
    <p:extLst>
      <p:ext uri="{BB962C8B-B14F-4D97-AF65-F5344CB8AC3E}">
        <p14:creationId xmlns:p14="http://schemas.microsoft.com/office/powerpoint/2010/main" val="36803716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19</a:t>
            </a:fld>
            <a:endParaRPr lang="en-US"/>
          </a:p>
        </p:txBody>
      </p:sp>
    </p:spTree>
    <p:extLst>
      <p:ext uri="{BB962C8B-B14F-4D97-AF65-F5344CB8AC3E}">
        <p14:creationId xmlns:p14="http://schemas.microsoft.com/office/powerpoint/2010/main" val="526897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a:xfrm>
            <a:off x="0" y="5630863"/>
            <a:ext cx="9296400" cy="708205"/>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a:t>
            </a:r>
            <a:r>
              <a:rPr lang="en-US" baseline="0" dirty="0"/>
              <a:t> atmospheric deposition, we rely on a nationwide model developed by EPA called the TDEP. This approach relies on data from monitoring stations as well as other atmospheric models. At the recommendation of the developers, the model results used included data from 2011 to 2013.  </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20</a:t>
            </a:fld>
            <a:endParaRPr lang="en-US"/>
          </a:p>
        </p:txBody>
      </p:sp>
    </p:spTree>
    <p:extLst>
      <p:ext uri="{BB962C8B-B14F-4D97-AF65-F5344CB8AC3E}">
        <p14:creationId xmlns:p14="http://schemas.microsoft.com/office/powerpoint/2010/main" val="16997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NewCenturySchlbkLTStd-Roman"/>
              </a:rPr>
              <a:t>Definition: area or areas of a basin where the Floridan Aquifer is generally most vulnerable to pollutant inputs where there is a known connectivity between ground water pathways and an Outstanding Florida Spring (OFS), as determined by the department in consultation with the appropriate water management districts, and delineated in a BMAP.</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Using the best data available from the water management districts and other credible sources, the department, in coordination with the water management districts, shall delineate priority focus areas for each OFS or group of springs that contains one or more OFS and is identified as impaired in accordance with s. 373.807. </a:t>
            </a:r>
          </a:p>
          <a:p>
            <a:pPr marL="0" marR="0" lvl="3" indent="0" algn="l" defTabSz="914400" rtl="0" eaLnBrk="1" fontAlgn="auto" latinLnBrk="0" hangingPunct="1">
              <a:lnSpc>
                <a:spcPct val="100000"/>
              </a:lnSpc>
              <a:spcBef>
                <a:spcPts val="0"/>
              </a:spcBef>
              <a:spcAft>
                <a:spcPts val="0"/>
              </a:spcAft>
              <a:buClrTx/>
              <a:buSzTx/>
              <a:buFontTx/>
              <a:buNone/>
              <a:tabLst/>
              <a:defRPr/>
            </a:pPr>
            <a:r>
              <a:rPr lang="en-US" dirty="0"/>
              <a:t>PFA </a:t>
            </a:r>
            <a:r>
              <a:rPr lang="en-US" sz="1600" dirty="0">
                <a:latin typeface="Arial" panose="020B0604020202020204" pitchFamily="34" charset="0"/>
                <a:cs typeface="Arial" panose="020B0604020202020204" pitchFamily="34" charset="0"/>
              </a:rPr>
              <a:t>and is effective upon incorporation in a basin management action plan.</a:t>
            </a:r>
          </a:p>
          <a:p>
            <a:endParaRPr lang="en-US" dirty="0"/>
          </a:p>
          <a:p>
            <a:r>
              <a:rPr lang="en-US" dirty="0"/>
              <a:t>For ease of implementation  delineation Shall use understood and identifiable boundaries such as:</a:t>
            </a:r>
          </a:p>
          <a:p>
            <a:r>
              <a:rPr lang="en-US" dirty="0"/>
              <a:t>Roads.</a:t>
            </a:r>
          </a:p>
          <a:p>
            <a:r>
              <a:rPr lang="en-US" dirty="0"/>
              <a:t>Political jurisdictions</a:t>
            </a:r>
          </a:p>
        </p:txBody>
      </p:sp>
      <p:sp>
        <p:nvSpPr>
          <p:cNvPr id="4" name="Slide Number Placeholder 3"/>
          <p:cNvSpPr>
            <a:spLocks noGrp="1"/>
          </p:cNvSpPr>
          <p:nvPr>
            <p:ph type="sldNum" sz="quarter" idx="10"/>
          </p:nvPr>
        </p:nvSpPr>
        <p:spPr/>
        <p:txBody>
          <a:bodyPr/>
          <a:lstStyle/>
          <a:p>
            <a:fld id="{E3ACF350-82AE-4204-B09B-A7DFAED0117F}" type="slidenum">
              <a:rPr lang="en-US" smtClean="0"/>
              <a:t>22</a:t>
            </a:fld>
            <a:endParaRPr lang="en-US" dirty="0"/>
          </a:p>
        </p:txBody>
      </p:sp>
    </p:spTree>
    <p:extLst>
      <p:ext uri="{BB962C8B-B14F-4D97-AF65-F5344CB8AC3E}">
        <p14:creationId xmlns:p14="http://schemas.microsoft.com/office/powerpoint/2010/main" val="22492812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23</a:t>
            </a:fld>
            <a:endParaRPr lang="en-US" dirty="0"/>
          </a:p>
        </p:txBody>
      </p:sp>
    </p:spTree>
    <p:extLst>
      <p:ext uri="{BB962C8B-B14F-4D97-AF65-F5344CB8AC3E}">
        <p14:creationId xmlns:p14="http://schemas.microsoft.com/office/powerpoint/2010/main" val="25498458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24</a:t>
            </a:fld>
            <a:endParaRPr lang="en-US" dirty="0"/>
          </a:p>
        </p:txBody>
      </p:sp>
    </p:spTree>
    <p:extLst>
      <p:ext uri="{BB962C8B-B14F-4D97-AF65-F5344CB8AC3E}">
        <p14:creationId xmlns:p14="http://schemas.microsoft.com/office/powerpoint/2010/main" val="42633938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28</a:t>
            </a:fld>
            <a:endParaRPr lang="en-US"/>
          </a:p>
        </p:txBody>
      </p:sp>
    </p:spTree>
    <p:extLst>
      <p:ext uri="{BB962C8B-B14F-4D97-AF65-F5344CB8AC3E}">
        <p14:creationId xmlns:p14="http://schemas.microsoft.com/office/powerpoint/2010/main" val="5994824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29</a:t>
            </a:fld>
            <a:endParaRPr lang="en-US"/>
          </a:p>
        </p:txBody>
      </p:sp>
    </p:spTree>
    <p:extLst>
      <p:ext uri="{BB962C8B-B14F-4D97-AF65-F5344CB8AC3E}">
        <p14:creationId xmlns:p14="http://schemas.microsoft.com/office/powerpoint/2010/main" val="1737955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16132490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30</a:t>
            </a:fld>
            <a:endParaRPr lang="en-US"/>
          </a:p>
        </p:txBody>
      </p:sp>
    </p:spTree>
    <p:extLst>
      <p:ext uri="{BB962C8B-B14F-4D97-AF65-F5344CB8AC3E}">
        <p14:creationId xmlns:p14="http://schemas.microsoft.com/office/powerpoint/2010/main" val="5621010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718462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9.48M total</a:t>
            </a:r>
          </a:p>
        </p:txBody>
      </p:sp>
    </p:spTree>
    <p:extLst>
      <p:ext uri="{BB962C8B-B14F-4D97-AF65-F5344CB8AC3E}">
        <p14:creationId xmlns:p14="http://schemas.microsoft.com/office/powerpoint/2010/main" val="22099114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75815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4</a:t>
            </a:fld>
            <a:endParaRPr lang="en-US" dirty="0"/>
          </a:p>
        </p:txBody>
      </p:sp>
    </p:spTree>
    <p:extLst>
      <p:ext uri="{BB962C8B-B14F-4D97-AF65-F5344CB8AC3E}">
        <p14:creationId xmlns:p14="http://schemas.microsoft.com/office/powerpoint/2010/main" val="175186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NewCenturySchlbkLTStd-Roman"/>
              </a:rPr>
              <a:t>Definition: area or areas of a basin where the Floridan Aquifer is generally most vulnerable to pollutant inputs where there is a known connectivity between ground water pathways and an Outstanding Florida Spring (OFS), as determined by the department in consultation with the appropriate water management districts, and delineated in a BMAP.</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Using the best data available from the water management districts and other credible sources, the department, in coordination with the water management districts, shall delineate priority focus areas for each OFS or group of springs that contains one or more OFS and is identified as impaired in accordance with s. 373.807. </a:t>
            </a:r>
          </a:p>
          <a:p>
            <a:pPr marL="0" marR="0" lvl="3" indent="0" algn="l" defTabSz="914400" rtl="0" eaLnBrk="1" fontAlgn="auto" latinLnBrk="0" hangingPunct="1">
              <a:lnSpc>
                <a:spcPct val="100000"/>
              </a:lnSpc>
              <a:spcBef>
                <a:spcPts val="0"/>
              </a:spcBef>
              <a:spcAft>
                <a:spcPts val="0"/>
              </a:spcAft>
              <a:buClrTx/>
              <a:buSzTx/>
              <a:buFontTx/>
              <a:buNone/>
              <a:tabLst/>
              <a:defRPr/>
            </a:pPr>
            <a:r>
              <a:rPr lang="en-US" dirty="0"/>
              <a:t>PFA </a:t>
            </a:r>
            <a:r>
              <a:rPr lang="en-US" sz="1600" dirty="0">
                <a:latin typeface="Arial" panose="020B0604020202020204" pitchFamily="34" charset="0"/>
                <a:cs typeface="Arial" panose="020B0604020202020204" pitchFamily="34" charset="0"/>
              </a:rPr>
              <a:t>and is effective upon incorporation in a basin management action plan.</a:t>
            </a:r>
          </a:p>
          <a:p>
            <a:endParaRPr lang="en-US" dirty="0"/>
          </a:p>
          <a:p>
            <a:r>
              <a:rPr lang="en-US" dirty="0"/>
              <a:t>For ease of implementation  delineation Shall use understood and identifiable boundaries such as:</a:t>
            </a:r>
          </a:p>
          <a:p>
            <a:r>
              <a:rPr lang="en-US" dirty="0"/>
              <a:t>Roads.</a:t>
            </a:r>
          </a:p>
          <a:p>
            <a:r>
              <a:rPr lang="en-US" dirty="0"/>
              <a:t>Political jurisdictions</a:t>
            </a:r>
          </a:p>
        </p:txBody>
      </p:sp>
      <p:sp>
        <p:nvSpPr>
          <p:cNvPr id="4" name="Slide Number Placeholder 3"/>
          <p:cNvSpPr>
            <a:spLocks noGrp="1"/>
          </p:cNvSpPr>
          <p:nvPr>
            <p:ph type="sldNum" sz="quarter" idx="10"/>
          </p:nvPr>
        </p:nvSpPr>
        <p:spPr/>
        <p:txBody>
          <a:bodyPr/>
          <a:lstStyle/>
          <a:p>
            <a:fld id="{E3ACF350-82AE-4204-B09B-A7DFAED0117F}" type="slidenum">
              <a:rPr lang="en-US" smtClean="0"/>
              <a:t>8</a:t>
            </a:fld>
            <a:endParaRPr lang="en-US" dirty="0"/>
          </a:p>
        </p:txBody>
      </p:sp>
    </p:spTree>
    <p:extLst>
      <p:ext uri="{BB962C8B-B14F-4D97-AF65-F5344CB8AC3E}">
        <p14:creationId xmlns:p14="http://schemas.microsoft.com/office/powerpoint/2010/main" val="2619895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2867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NewCenturySchlbkLTStd-Roman"/>
              </a:rPr>
              <a:t>Definition: area or areas of a basin where the Floridan Aquifer is generally most vulnerable to pollutant inputs where there is a known connectivity between ground water pathways and an Outstanding Florida Spring (OFS), as determined by the department in consultation with the appropriate water management districts, and delineated in a BMAP.</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Using the best data available from the water management districts and other credible sources, the department, in coordination with the water management districts, shall delineate priority focus areas for each OFS or group of springs that contains one or more OFS and is identified as impaired in accordance with s. 373.807. </a:t>
            </a:r>
          </a:p>
          <a:p>
            <a:pPr marL="0" marR="0" lvl="3" indent="0" algn="l" defTabSz="914400" rtl="0" eaLnBrk="1" fontAlgn="auto" latinLnBrk="0" hangingPunct="1">
              <a:lnSpc>
                <a:spcPct val="100000"/>
              </a:lnSpc>
              <a:spcBef>
                <a:spcPts val="0"/>
              </a:spcBef>
              <a:spcAft>
                <a:spcPts val="0"/>
              </a:spcAft>
              <a:buClrTx/>
              <a:buSzTx/>
              <a:buFontTx/>
              <a:buNone/>
              <a:tabLst/>
              <a:defRPr/>
            </a:pPr>
            <a:r>
              <a:rPr lang="en-US" dirty="0"/>
              <a:t>PFA </a:t>
            </a:r>
            <a:r>
              <a:rPr lang="en-US" sz="1600" dirty="0">
                <a:latin typeface="Arial" panose="020B0604020202020204" pitchFamily="34" charset="0"/>
                <a:cs typeface="Arial" panose="020B0604020202020204" pitchFamily="34" charset="0"/>
              </a:rPr>
              <a:t>and is effective upon incorporation in a basin management action plan.</a:t>
            </a:r>
          </a:p>
          <a:p>
            <a:endParaRPr lang="en-US" dirty="0"/>
          </a:p>
          <a:p>
            <a:r>
              <a:rPr lang="en-US" dirty="0"/>
              <a:t>For ease of implementation  delineation Shall use understood and identifiable boundaries such as:</a:t>
            </a:r>
          </a:p>
          <a:p>
            <a:r>
              <a:rPr lang="en-US" dirty="0"/>
              <a:t>Roads.</a:t>
            </a:r>
          </a:p>
          <a:p>
            <a:r>
              <a:rPr lang="en-US" dirty="0"/>
              <a:t>Political jurisdictions</a:t>
            </a:r>
          </a:p>
        </p:txBody>
      </p:sp>
      <p:sp>
        <p:nvSpPr>
          <p:cNvPr id="4" name="Slide Number Placeholder 3"/>
          <p:cNvSpPr>
            <a:spLocks noGrp="1"/>
          </p:cNvSpPr>
          <p:nvPr>
            <p:ph type="sldNum" sz="quarter" idx="10"/>
          </p:nvPr>
        </p:nvSpPr>
        <p:spPr/>
        <p:txBody>
          <a:bodyPr/>
          <a:lstStyle/>
          <a:p>
            <a:fld id="{E3ACF350-82AE-4204-B09B-A7DFAED0117F}" type="slidenum">
              <a:rPr lang="en-US" smtClean="0"/>
              <a:t>10</a:t>
            </a:fld>
            <a:endParaRPr lang="en-US" dirty="0"/>
          </a:p>
        </p:txBody>
      </p:sp>
    </p:spTree>
    <p:extLst>
      <p:ext uri="{BB962C8B-B14F-4D97-AF65-F5344CB8AC3E}">
        <p14:creationId xmlns:p14="http://schemas.microsoft.com/office/powerpoint/2010/main" val="4042838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0E7C2B-499E-4E07-A89B-49174795A0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2525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14</a:t>
            </a:fld>
            <a:endParaRPr lang="en-US"/>
          </a:p>
        </p:txBody>
      </p:sp>
    </p:spTree>
    <p:extLst>
      <p:ext uri="{BB962C8B-B14F-4D97-AF65-F5344CB8AC3E}">
        <p14:creationId xmlns:p14="http://schemas.microsoft.com/office/powerpoint/2010/main" val="362942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a:t>This chart illustrates the various land uses within the </a:t>
            </a:r>
            <a:r>
              <a:rPr lang="en-US" baseline="0" dirty="0" err="1"/>
              <a:t>springshed</a:t>
            </a:r>
            <a:r>
              <a:rPr lang="en-US" baseline="0" dirty="0"/>
              <a:t>. The majority of nitrogen sources will enter the environment within an urban or agricultural landscape, which make up approximately 40% of the lands in each </a:t>
            </a:r>
            <a:r>
              <a:rPr lang="en-US" baseline="0" dirty="0" err="1"/>
              <a:t>springshed</a:t>
            </a:r>
            <a:endParaRPr lang="en-US" dirty="0"/>
          </a:p>
        </p:txBody>
      </p:sp>
      <p:sp>
        <p:nvSpPr>
          <p:cNvPr id="4" name="Slide Number Placeholder 3"/>
          <p:cNvSpPr>
            <a:spLocks noGrp="1"/>
          </p:cNvSpPr>
          <p:nvPr>
            <p:ph type="sldNum" sz="quarter" idx="10"/>
          </p:nvPr>
        </p:nvSpPr>
        <p:spPr/>
        <p:txBody>
          <a:bodyPr/>
          <a:lstStyle/>
          <a:p>
            <a:fld id="{7758946A-3337-44D3-AC57-3BA30649B40D}" type="slidenum">
              <a:rPr lang="en-US" smtClean="0"/>
              <a:t>15</a:t>
            </a:fld>
            <a:endParaRPr lang="en-US"/>
          </a:p>
        </p:txBody>
      </p:sp>
    </p:spTree>
    <p:extLst>
      <p:ext uri="{BB962C8B-B14F-4D97-AF65-F5344CB8AC3E}">
        <p14:creationId xmlns:p14="http://schemas.microsoft.com/office/powerpoint/2010/main" val="2193259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2B48CF8-F026-4C93-8ADB-1DAA2C0B0B6C}"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4483DA-E1F1-4492-BBB8-094CB16E277D}"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234BF8-99C3-4DBA-824B-BB976EFEF438}"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841180-82D5-4513-9945-8D63EE8C0AA8}" type="datetime1">
              <a:rPr lang="en-US" smtClean="0"/>
              <a:t>5/31/2018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66BD7D-CEDF-4456-89CC-3EAE6DA58213}" type="datetime1">
              <a:rPr lang="en-US" smtClean="0"/>
              <a:t>5/31/2018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5192A3-7781-41BC-AB2F-26CBCBA9E0CD}" type="datetime1">
              <a:rPr lang="en-US" smtClean="0"/>
              <a:t>5/31/2018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4D7929-1938-4614-8DF0-4FB1121CACFB}" type="datetime1">
              <a:rPr lang="en-US" smtClean="0"/>
              <a:t>5/31/2018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A55455-0BE8-4B7E-8191-027C4A9C49C6}" type="datetime1">
              <a:rPr lang="en-US" smtClean="0"/>
              <a:t>5/31/2018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B0CE7F-4610-485F-9497-C42EC2E8286E}" type="datetime1">
              <a:rPr lang="en-US" smtClean="0"/>
              <a:t>5/31/2018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D394A4-FE0B-4392-9A55-11E8322B2A9A}"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4C92C3-E18F-46CA-9A01-805C1FD7F6AA}" type="datetime1">
              <a:rPr lang="en-US" smtClean="0"/>
              <a:t>5/31/2018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E2EAFEB8-3224-4743-AA29-BEFA3E5A91CE}" type="datetime1">
              <a:rPr lang="en-US" smtClean="0"/>
              <a:t>5/31/2018</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4.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4.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25" y="2753126"/>
            <a:ext cx="8820150" cy="1275145"/>
          </a:xfrm>
        </p:spPr>
        <p:txBody>
          <a:bodyPr/>
          <a:lstStyle/>
          <a:p>
            <a:r>
              <a:rPr lang="en-US" dirty="0"/>
              <a:t>Santa Fe River</a:t>
            </a:r>
            <a:br>
              <a:rPr lang="en-US" dirty="0"/>
            </a:br>
            <a:r>
              <a:rPr lang="en-US" dirty="0"/>
              <a:t>Basin Management Action Plan (BMAP)</a:t>
            </a:r>
          </a:p>
        </p:txBody>
      </p:sp>
      <p:sp>
        <p:nvSpPr>
          <p:cNvPr id="3" name="Subtitle 2"/>
          <p:cNvSpPr>
            <a:spLocks noGrp="1"/>
          </p:cNvSpPr>
          <p:nvPr>
            <p:ph type="subTitle" idx="1"/>
          </p:nvPr>
        </p:nvSpPr>
        <p:spPr>
          <a:xfrm>
            <a:off x="1143000" y="4231410"/>
            <a:ext cx="6858000" cy="1495836"/>
          </a:xfrm>
        </p:spPr>
        <p:txBody>
          <a:bodyPr>
            <a:normAutofit/>
          </a:bodyPr>
          <a:lstStyle/>
          <a:p>
            <a:r>
              <a:rPr lang="en-US" dirty="0"/>
              <a:t>Terry Hansen P.G., Basin Coordinator</a:t>
            </a:r>
          </a:p>
          <a:p>
            <a:r>
              <a:rPr lang="en-US" sz="2000" dirty="0"/>
              <a:t>850-245-8561</a:t>
            </a:r>
          </a:p>
          <a:p>
            <a:r>
              <a:rPr lang="en-US" sz="2000" dirty="0"/>
              <a:t>terry.hansen@dep.state.fl.us</a:t>
            </a: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544" y="-92683"/>
            <a:ext cx="7989456" cy="1256466"/>
          </a:xfrm>
        </p:spPr>
        <p:txBody>
          <a:bodyPr>
            <a:noAutofit/>
          </a:bodyPr>
          <a:lstStyle/>
          <a:p>
            <a:r>
              <a:rPr lang="en-US" sz="3600" dirty="0"/>
              <a:t>Santa Fe River Basin </a:t>
            </a:r>
            <a:br>
              <a:rPr lang="en-US" sz="3600" dirty="0"/>
            </a:br>
            <a:r>
              <a:rPr lang="en-US" sz="3600" dirty="0"/>
              <a:t>PFAs and NSILTs</a:t>
            </a:r>
          </a:p>
        </p:txBody>
      </p:sp>
      <p:sp>
        <p:nvSpPr>
          <p:cNvPr id="12" name="Rectangle 11"/>
          <p:cNvSpPr/>
          <p:nvPr/>
        </p:nvSpPr>
        <p:spPr>
          <a:xfrm>
            <a:off x="-490541" y="1071420"/>
            <a:ext cx="7591953" cy="2369880"/>
          </a:xfrm>
          <a:prstGeom prst="rect">
            <a:avLst/>
          </a:prstGeom>
        </p:spPr>
        <p:txBody>
          <a:bodyPr wrap="square">
            <a:spAutoFit/>
          </a:bodyPr>
          <a:lstStyle/>
          <a:p>
            <a:pPr marL="742950" lvl="1" indent="-285750">
              <a:buFont typeface="Arial" panose="020B0604020202020204" pitchFamily="34" charset="0"/>
              <a:buChar char="•"/>
            </a:pPr>
            <a:r>
              <a:rPr lang="en-US" sz="3200" dirty="0">
                <a:solidFill>
                  <a:srgbClr val="0070C0"/>
                </a:solidFill>
                <a:cs typeface="Arial" panose="020B0604020202020204" pitchFamily="34" charset="0"/>
              </a:rPr>
              <a:t>PFAs and NSILTs completed for the following impaired OFS:</a:t>
            </a:r>
          </a:p>
          <a:p>
            <a:pPr marL="1371600" lvl="2" indent="-457200">
              <a:buFont typeface="Arial" panose="020B0604020202020204" pitchFamily="34" charset="0"/>
              <a:buChar char="•"/>
            </a:pPr>
            <a:r>
              <a:rPr lang="en-US" sz="2800" dirty="0">
                <a:cs typeface="Arial" panose="020B0604020202020204" pitchFamily="34" charset="0"/>
              </a:rPr>
              <a:t>Devil’s Spring System</a:t>
            </a:r>
          </a:p>
          <a:p>
            <a:pPr marL="1371600" lvl="2" indent="-457200">
              <a:buFont typeface="Arial" panose="020B0604020202020204" pitchFamily="34" charset="0"/>
              <a:buChar char="•"/>
            </a:pPr>
            <a:r>
              <a:rPr lang="en-US" sz="2800" dirty="0">
                <a:cs typeface="Arial" panose="020B0604020202020204" pitchFamily="34" charset="0"/>
              </a:rPr>
              <a:t>Hornsby Spring </a:t>
            </a:r>
          </a:p>
          <a:p>
            <a:pPr marL="1371600" lvl="2" indent="-457200">
              <a:buFont typeface="Arial" panose="020B0604020202020204" pitchFamily="34" charset="0"/>
              <a:buChar char="•"/>
            </a:pPr>
            <a:r>
              <a:rPr lang="en-US" sz="2800" dirty="0">
                <a:cs typeface="Arial" panose="020B0604020202020204" pitchFamily="34" charset="0"/>
              </a:rPr>
              <a:t>Ichetucknee Spring</a:t>
            </a:r>
          </a:p>
        </p:txBody>
      </p:sp>
      <p:pic>
        <p:nvPicPr>
          <p:cNvPr id="4" name="Picture 3">
            <a:extLst>
              <a:ext uri="{FF2B5EF4-FFF2-40B4-BE49-F238E27FC236}">
                <a16:creationId xmlns:a16="http://schemas.microsoft.com/office/drawing/2014/main" id="{420AE4A5-3563-41E5-AC28-0E9E90EEE0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9855" y="3295399"/>
            <a:ext cx="4267198" cy="3200398"/>
          </a:xfrm>
          <a:prstGeom prst="rect">
            <a:avLst/>
          </a:prstGeom>
          <a:ln>
            <a:solidFill>
              <a:schemeClr val="tx1"/>
            </a:solidFill>
          </a:ln>
        </p:spPr>
      </p:pic>
    </p:spTree>
    <p:extLst>
      <p:ext uri="{BB962C8B-B14F-4D97-AF65-F5344CB8AC3E}">
        <p14:creationId xmlns:p14="http://schemas.microsoft.com/office/powerpoint/2010/main" val="1245559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125" y="19626"/>
            <a:ext cx="7848600" cy="1143000"/>
          </a:xfrm>
        </p:spPr>
        <p:txBody>
          <a:bodyPr/>
          <a:lstStyle/>
          <a:p>
            <a:r>
              <a:rPr lang="en-US" sz="3200" b="0" dirty="0"/>
              <a:t>Nitrate-Impaired Spring Waters</a:t>
            </a:r>
          </a:p>
        </p:txBody>
      </p:sp>
      <p:sp>
        <p:nvSpPr>
          <p:cNvPr id="3" name="Content Placeholder 2"/>
          <p:cNvSpPr>
            <a:spLocks noGrp="1"/>
          </p:cNvSpPr>
          <p:nvPr>
            <p:ph idx="1"/>
          </p:nvPr>
        </p:nvSpPr>
        <p:spPr>
          <a:xfrm>
            <a:off x="209968" y="1219163"/>
            <a:ext cx="5161528" cy="5317977"/>
          </a:xfrm>
        </p:spPr>
        <p:txBody>
          <a:bodyPr/>
          <a:lstStyle/>
          <a:p>
            <a:r>
              <a:rPr lang="en-US" sz="2600" dirty="0"/>
              <a:t>The water quality in several Outstanding Florida Springs in the Suwannee River Basin is impaired due to elevated nitrate concentrations</a:t>
            </a:r>
            <a:endParaRPr lang="en-US" sz="1800" dirty="0"/>
          </a:p>
          <a:p>
            <a:r>
              <a:rPr lang="en-US" sz="2600" dirty="0"/>
              <a:t>Many sources contribute nitrogen in each </a:t>
            </a:r>
            <a:r>
              <a:rPr lang="en-US" sz="2600" dirty="0" err="1"/>
              <a:t>springshed</a:t>
            </a:r>
            <a:r>
              <a:rPr lang="en-US" sz="2600" dirty="0"/>
              <a:t>:</a:t>
            </a:r>
          </a:p>
          <a:p>
            <a:pPr lvl="1"/>
            <a:r>
              <a:rPr lang="en-US" sz="2200" dirty="0"/>
              <a:t>atmospheric deposition</a:t>
            </a:r>
          </a:p>
          <a:p>
            <a:pPr lvl="1"/>
            <a:r>
              <a:rPr lang="en-US" sz="2200" dirty="0"/>
              <a:t>fertilizers (farm and non-farm) </a:t>
            </a:r>
          </a:p>
          <a:p>
            <a:pPr lvl="1"/>
            <a:r>
              <a:rPr lang="en-US" sz="2200" dirty="0"/>
              <a:t>septic tanks </a:t>
            </a:r>
          </a:p>
          <a:p>
            <a:pPr lvl="1"/>
            <a:r>
              <a:rPr lang="en-US" sz="2200" dirty="0"/>
              <a:t>land application of wastewater</a:t>
            </a:r>
          </a:p>
          <a:p>
            <a:pPr lvl="1"/>
            <a:r>
              <a:rPr lang="en-US" sz="2200" dirty="0"/>
              <a:t>livestock manure </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DDD9E8-C990-4AC2-8887-0FE3CEAF0D0C}" type="slidenum">
              <a:rPr kumimoji="0" lang="en-US" sz="12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pic>
        <p:nvPicPr>
          <p:cNvPr id="19" name="Picture 5" descr="D:\users\bkatz\TALKS\springs-blockdiag-nologo-72dpi.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00600" y="3546600"/>
            <a:ext cx="4163431" cy="29462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320" y="0"/>
            <a:ext cx="1143952" cy="1143952"/>
          </a:xfrm>
          <a:prstGeom prst="rect">
            <a:avLst/>
          </a:prstGeom>
        </p:spPr>
      </p:pic>
      <p:pic>
        <p:nvPicPr>
          <p:cNvPr id="7" name="Picture 6">
            <a:extLst>
              <a:ext uri="{FF2B5EF4-FFF2-40B4-BE49-F238E27FC236}">
                <a16:creationId xmlns:a16="http://schemas.microsoft.com/office/drawing/2014/main" id="{5134EF1C-BBB5-4A9A-A09F-64C802DF7C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4064" y="1142168"/>
            <a:ext cx="3130526" cy="2347895"/>
          </a:xfrm>
          <a:prstGeom prst="rect">
            <a:avLst/>
          </a:prstGeom>
        </p:spPr>
      </p:pic>
    </p:spTree>
    <p:extLst>
      <p:ext uri="{BB962C8B-B14F-4D97-AF65-F5344CB8AC3E}">
        <p14:creationId xmlns:p14="http://schemas.microsoft.com/office/powerpoint/2010/main" val="467446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7848600" cy="1143000"/>
          </a:xfrm>
        </p:spPr>
        <p:txBody>
          <a:bodyPr/>
          <a:lstStyle/>
          <a:p>
            <a:r>
              <a:rPr lang="en-US" sz="2800" b="0" dirty="0"/>
              <a:t>Nitrogen Source Inventory and Loading Tool</a:t>
            </a:r>
          </a:p>
        </p:txBody>
      </p:sp>
      <p:sp>
        <p:nvSpPr>
          <p:cNvPr id="3" name="Content Placeholder 2"/>
          <p:cNvSpPr>
            <a:spLocks noGrp="1"/>
          </p:cNvSpPr>
          <p:nvPr>
            <p:ph idx="1"/>
          </p:nvPr>
        </p:nvSpPr>
        <p:spPr>
          <a:xfrm>
            <a:off x="-95250" y="1363506"/>
            <a:ext cx="5662194" cy="5443446"/>
          </a:xfrm>
        </p:spPr>
        <p:txBody>
          <a:bodyPr/>
          <a:lstStyle/>
          <a:p>
            <a:pPr>
              <a:spcAft>
                <a:spcPts val="600"/>
              </a:spcAft>
            </a:pPr>
            <a:r>
              <a:rPr lang="en-US" sz="2000" dirty="0"/>
              <a:t>Quantifies nitrogen sources and loading to ground water, and highlights source categories where reductions in N loading could help achieve restoration of impaired waters</a:t>
            </a:r>
          </a:p>
          <a:p>
            <a:pPr>
              <a:spcAft>
                <a:spcPts val="600"/>
              </a:spcAft>
            </a:pPr>
            <a:r>
              <a:rPr lang="en-US" sz="2000" dirty="0"/>
              <a:t>Customized inventory for each spring basin or BMAP area to account for hydrogeologic and land use differences</a:t>
            </a:r>
          </a:p>
          <a:p>
            <a:pPr>
              <a:spcAft>
                <a:spcPts val="600"/>
              </a:spcAft>
            </a:pPr>
            <a:r>
              <a:rPr lang="en-US" sz="2000" dirty="0"/>
              <a:t>Inventories have been completed for impaired Outstanding Florida Springs</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DDD9E8-C990-4AC2-8887-0FE3CEAF0D0C}" type="slidenum">
              <a:rPr kumimoji="0" lang="en-US" sz="12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pic>
        <p:nvPicPr>
          <p:cNvPr id="5" name="Picture 4"/>
          <p:cNvPicPr>
            <a:picLocks noChangeAspect="1"/>
          </p:cNvPicPr>
          <p:nvPr/>
        </p:nvPicPr>
        <p:blipFill rotWithShape="1">
          <a:blip r:embed="rId2"/>
          <a:srcRect l="7850" r="2894"/>
          <a:stretch/>
        </p:blipFill>
        <p:spPr>
          <a:xfrm>
            <a:off x="5848866" y="4029963"/>
            <a:ext cx="3142734" cy="2314353"/>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320" y="0"/>
            <a:ext cx="1143952" cy="1143952"/>
          </a:xfrm>
          <a:prstGeom prst="rect">
            <a:avLst/>
          </a:prstGeom>
        </p:spPr>
      </p:pic>
      <p:pic>
        <p:nvPicPr>
          <p:cNvPr id="8" name="Picture 7">
            <a:extLst>
              <a:ext uri="{FF2B5EF4-FFF2-40B4-BE49-F238E27FC236}">
                <a16:creationId xmlns:a16="http://schemas.microsoft.com/office/drawing/2014/main" id="{38A844F8-ED96-4C44-94D7-CFF0AD9EACC3}"/>
              </a:ext>
            </a:extLst>
          </p:cNvPr>
          <p:cNvPicPr>
            <a:picLocks noChangeAspect="1"/>
          </p:cNvPicPr>
          <p:nvPr/>
        </p:nvPicPr>
        <p:blipFill rotWithShape="1">
          <a:blip r:embed="rId4"/>
          <a:srcRect l="13937" t="1055" r="19243" b="21295"/>
          <a:stretch/>
        </p:blipFill>
        <p:spPr>
          <a:xfrm>
            <a:off x="5403208" y="2157535"/>
            <a:ext cx="2026292" cy="1569796"/>
          </a:xfrm>
          <a:prstGeom prst="rect">
            <a:avLst/>
          </a:prstGeom>
        </p:spPr>
      </p:pic>
      <p:pic>
        <p:nvPicPr>
          <p:cNvPr id="6" name="Picture 5">
            <a:extLst>
              <a:ext uri="{FF2B5EF4-FFF2-40B4-BE49-F238E27FC236}">
                <a16:creationId xmlns:a16="http://schemas.microsoft.com/office/drawing/2014/main" id="{79515BC5-B166-40FC-87C0-FC223DBD840F}"/>
              </a:ext>
            </a:extLst>
          </p:cNvPr>
          <p:cNvPicPr>
            <a:picLocks noChangeAspect="1"/>
          </p:cNvPicPr>
          <p:nvPr/>
        </p:nvPicPr>
        <p:blipFill>
          <a:blip r:embed="rId5"/>
          <a:stretch>
            <a:fillRect/>
          </a:stretch>
        </p:blipFill>
        <p:spPr>
          <a:xfrm>
            <a:off x="7486650" y="1363506"/>
            <a:ext cx="1596697" cy="2363825"/>
          </a:xfrm>
          <a:prstGeom prst="rect">
            <a:avLst/>
          </a:prstGeom>
        </p:spPr>
      </p:pic>
    </p:spTree>
    <p:extLst>
      <p:ext uri="{BB962C8B-B14F-4D97-AF65-F5344CB8AC3E}">
        <p14:creationId xmlns:p14="http://schemas.microsoft.com/office/powerpoint/2010/main" val="1720305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41869" y="208077"/>
            <a:ext cx="4644220" cy="523220"/>
          </a:xfrm>
          <a:prstGeom prst="rect">
            <a:avLst/>
          </a:prstGeom>
          <a:noFill/>
        </p:spPr>
        <p:txBody>
          <a:bodyPr wrap="none" rtlCol="0">
            <a:spAutoFit/>
          </a:bodyPr>
          <a:lstStyle/>
          <a:p>
            <a:pPr defTabSz="914400"/>
            <a:r>
              <a:rPr lang="en-US" sz="2800" dirty="0" err="1">
                <a:solidFill>
                  <a:prstClr val="white"/>
                </a:solidFill>
                <a:latin typeface="Arial" panose="020B0604020202020204" pitchFamily="34" charset="0"/>
                <a:cs typeface="Arial" panose="020B0604020202020204" pitchFamily="34" charset="0"/>
              </a:rPr>
              <a:t>Outstandin</a:t>
            </a:r>
            <a:r>
              <a:rPr lang="en-US" sz="2800" dirty="0">
                <a:solidFill>
                  <a:prstClr val="white"/>
                </a:solidFill>
                <a:latin typeface="Arial" panose="020B0604020202020204" pitchFamily="34" charset="0"/>
                <a:cs typeface="Arial" panose="020B0604020202020204" pitchFamily="34" charset="0"/>
              </a:rPr>
              <a:t>g Florida Springs</a:t>
            </a:r>
          </a:p>
        </p:txBody>
      </p:sp>
      <p:sp>
        <p:nvSpPr>
          <p:cNvPr id="7" name="TextBox 6"/>
          <p:cNvSpPr txBox="1"/>
          <p:nvPr/>
        </p:nvSpPr>
        <p:spPr>
          <a:xfrm>
            <a:off x="0" y="1229788"/>
            <a:ext cx="9127958" cy="54476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cs typeface="Arial" panose="020B0604020202020204" pitchFamily="34" charset="0"/>
              </a:rPr>
              <a:t>Impaired Outstanding</a:t>
            </a:r>
            <a:r>
              <a:rPr kumimoji="0" lang="en-US" sz="2400" b="0" i="0" u="none" strike="noStrike" kern="1200" cap="none" spc="0" normalizeH="0" noProof="0" dirty="0">
                <a:ln>
                  <a:noFill/>
                </a:ln>
                <a:solidFill>
                  <a:prstClr val="black"/>
                </a:solidFill>
                <a:effectLst/>
                <a:uLnTx/>
                <a:uFillTx/>
                <a:cs typeface="Arial" panose="020B0604020202020204" pitchFamily="34" charset="0"/>
              </a:rPr>
              <a:t> Florida Springs (OFS) in this BMAP area were aggregated into three general </a:t>
            </a:r>
            <a:r>
              <a:rPr kumimoji="0" lang="en-US" sz="2400" b="0" i="0" u="none" strike="noStrike" kern="1200" cap="none" spc="0" normalizeH="0" noProof="0" dirty="0" err="1">
                <a:ln>
                  <a:noFill/>
                </a:ln>
                <a:solidFill>
                  <a:prstClr val="black"/>
                </a:solidFill>
                <a:effectLst/>
                <a:uLnTx/>
                <a:uFillTx/>
                <a:cs typeface="Arial" panose="020B0604020202020204" pitchFamily="34" charset="0"/>
              </a:rPr>
              <a:t>springshed</a:t>
            </a:r>
            <a:r>
              <a:rPr kumimoji="0" lang="en-US" sz="2400" b="0" i="0" u="none" strike="noStrike" kern="1200" cap="none" spc="0" normalizeH="0" noProof="0" dirty="0">
                <a:ln>
                  <a:noFill/>
                </a:ln>
                <a:solidFill>
                  <a:prstClr val="black"/>
                </a:solidFill>
                <a:effectLst/>
                <a:uLnTx/>
                <a:uFillTx/>
                <a:cs typeface="Arial" panose="020B0604020202020204" pitchFamily="34" charset="0"/>
              </a:rPr>
              <a:t> areas to more efficiently organize information and implement restoration actions: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err="1">
                <a:ln>
                  <a:noFill/>
                </a:ln>
                <a:solidFill>
                  <a:prstClr val="black"/>
                </a:solidFill>
                <a:effectLst/>
                <a:uLnTx/>
                <a:uFillTx/>
                <a:cs typeface="Arial" panose="020B0604020202020204" pitchFamily="34" charset="0"/>
              </a:rPr>
              <a:t>Ichetucknee</a:t>
            </a:r>
            <a:r>
              <a:rPr kumimoji="0" lang="en-US" sz="2400" b="1" i="0" u="none" strike="noStrike" kern="1200" cap="none" spc="0" normalizeH="0" baseline="0" noProof="0" dirty="0">
                <a:ln>
                  <a:noFill/>
                </a:ln>
                <a:solidFill>
                  <a:prstClr val="black"/>
                </a:solidFill>
                <a:effectLst/>
                <a:uLnTx/>
                <a:uFillTx/>
                <a:cs typeface="Arial" panose="020B0604020202020204" pitchFamily="34" charset="0"/>
              </a:rPr>
              <a:t> Spring Group </a:t>
            </a:r>
            <a:r>
              <a:rPr kumimoji="0" lang="en-US" sz="2400" b="0" i="0" u="none" strike="noStrike" kern="1200" cap="none" spc="0" normalizeH="0" noProof="0" dirty="0">
                <a:ln>
                  <a:noFill/>
                </a:ln>
                <a:solidFill>
                  <a:prstClr val="black"/>
                </a:solidFill>
                <a:effectLst/>
                <a:uLnTx/>
                <a:uFillTx/>
                <a:cs typeface="Arial" panose="020B0604020202020204" pitchFamily="34" charset="0"/>
              </a:rPr>
              <a:t>(and associated springs of </a:t>
            </a:r>
            <a:r>
              <a:rPr kumimoji="0" lang="en-US" sz="2400" b="0" i="0" u="none" strike="noStrike" kern="1200" cap="none" spc="0" normalizeH="0" noProof="0" dirty="0" err="1">
                <a:ln>
                  <a:noFill/>
                </a:ln>
                <a:solidFill>
                  <a:prstClr val="black"/>
                </a:solidFill>
                <a:effectLst/>
                <a:uLnTx/>
                <a:uFillTx/>
                <a:cs typeface="Arial" panose="020B0604020202020204" pitchFamily="34" charset="0"/>
              </a:rPr>
              <a:t>Ichetucknee</a:t>
            </a:r>
            <a:r>
              <a:rPr kumimoji="0" lang="en-US" sz="2400" b="0" i="0" u="none" strike="noStrike" kern="1200" cap="none" spc="0" normalizeH="0" noProof="0" dirty="0">
                <a:ln>
                  <a:noFill/>
                </a:ln>
                <a:solidFill>
                  <a:prstClr val="black"/>
                </a:solidFill>
                <a:effectLst/>
                <a:uLnTx/>
                <a:uFillTx/>
                <a:cs typeface="Arial" panose="020B0604020202020204" pitchFamily="34" charset="0"/>
              </a:rPr>
              <a:t> River)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baseline="0" dirty="0">
              <a:solidFill>
                <a:prstClr val="black"/>
              </a:solidFill>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noProof="0" dirty="0">
                <a:ln>
                  <a:noFill/>
                </a:ln>
                <a:solidFill>
                  <a:prstClr val="black"/>
                </a:solidFill>
                <a:effectLst/>
                <a:uLnTx/>
                <a:uFillTx/>
                <a:cs typeface="Arial" panose="020B0604020202020204" pitchFamily="34" charset="0"/>
              </a:rPr>
              <a:t>Devil’s Complex </a:t>
            </a:r>
            <a:r>
              <a:rPr kumimoji="0" lang="en-US" sz="2400" b="0" i="0" u="none" strike="noStrike" kern="1200" cap="none" spc="0" normalizeH="0" noProof="0" dirty="0">
                <a:ln>
                  <a:noFill/>
                </a:ln>
                <a:solidFill>
                  <a:prstClr val="black"/>
                </a:solidFill>
                <a:effectLst/>
                <a:uLnTx/>
                <a:uFillTx/>
                <a:cs typeface="Arial" panose="020B0604020202020204" pitchFamily="34" charset="0"/>
              </a:rPr>
              <a:t>combined </a:t>
            </a:r>
            <a:r>
              <a:rPr kumimoji="0" lang="en-US" sz="2400" b="0" i="0" u="none" strike="noStrike" kern="1200" cap="none" spc="0" normalizeH="0" noProof="0" dirty="0" err="1">
                <a:ln>
                  <a:noFill/>
                </a:ln>
                <a:solidFill>
                  <a:prstClr val="black"/>
                </a:solidFill>
                <a:effectLst/>
                <a:uLnTx/>
                <a:uFillTx/>
                <a:cs typeface="Arial" panose="020B0604020202020204" pitchFamily="34" charset="0"/>
              </a:rPr>
              <a:t>springshed</a:t>
            </a:r>
            <a:endParaRPr kumimoji="0" lang="en-US" sz="2400" b="0" i="0" u="none" strike="noStrike" kern="1200" cap="none" spc="0" normalizeH="0" noProof="0" dirty="0">
              <a:ln>
                <a:noFill/>
              </a:ln>
              <a:solidFill>
                <a:prstClr val="black"/>
              </a:solidFill>
              <a:effectLst/>
              <a:uLnTx/>
              <a:uFillTx/>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noProof="0" dirty="0">
              <a:ln>
                <a:noFill/>
              </a:ln>
              <a:solidFill>
                <a:prstClr val="black"/>
              </a:solidFill>
              <a:effectLst/>
              <a:uLnTx/>
              <a:uFillTx/>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noProof="0" dirty="0">
                <a:ln>
                  <a:noFill/>
                </a:ln>
                <a:solidFill>
                  <a:prstClr val="black"/>
                </a:solidFill>
                <a:effectLst/>
                <a:uLnTx/>
                <a:uFillTx/>
                <a:cs typeface="Arial" panose="020B0604020202020204" pitchFamily="34" charset="0"/>
              </a:rPr>
              <a:t>Hornsby-Treehouse </a:t>
            </a:r>
            <a:r>
              <a:rPr kumimoji="0" lang="en-US" sz="2400" i="0" u="none" strike="noStrike" kern="1200" cap="none" spc="0" normalizeH="0" noProof="0" dirty="0">
                <a:ln>
                  <a:noFill/>
                </a:ln>
                <a:solidFill>
                  <a:prstClr val="black"/>
                </a:solidFill>
                <a:effectLst/>
                <a:uLnTx/>
                <a:uFillTx/>
                <a:cs typeface="Arial" panose="020B0604020202020204" pitchFamily="34" charset="0"/>
              </a:rPr>
              <a:t>(not impaired) combined </a:t>
            </a:r>
            <a:r>
              <a:rPr kumimoji="0" lang="en-US" sz="2400" i="0" u="none" strike="noStrike" kern="1200" cap="none" spc="0" normalizeH="0" noProof="0" dirty="0" err="1">
                <a:ln>
                  <a:noFill/>
                </a:ln>
                <a:solidFill>
                  <a:prstClr val="black"/>
                </a:solidFill>
                <a:effectLst/>
                <a:uLnTx/>
                <a:uFillTx/>
                <a:cs typeface="Arial" panose="020B0604020202020204" pitchFamily="34" charset="0"/>
              </a:rPr>
              <a:t>Springshed</a:t>
            </a:r>
            <a:endParaRPr kumimoji="0" lang="en-US" sz="2400" i="0" u="none" strike="noStrike" kern="1200" cap="none" spc="0" normalizeH="0" baseline="0" noProof="0" dirty="0">
              <a:ln>
                <a:noFill/>
              </a:ln>
              <a:solidFill>
                <a:prstClr val="black"/>
              </a:solidFill>
              <a:effectLst/>
              <a:uLnTx/>
              <a:uFillTx/>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cs typeface="Arial" panose="020B0604020202020204" pitchFamily="34" charset="0"/>
              </a:rPr>
              <a:t>Additional not impaired OFS in BMAP</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1" dirty="0">
                <a:solidFill>
                  <a:prstClr val="black"/>
                </a:solidFill>
                <a:cs typeface="Arial" panose="020B0604020202020204" pitchFamily="34" charset="0"/>
              </a:rPr>
              <a:t>Columbia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cs typeface="Arial" panose="020B0604020202020204" pitchFamily="34" charset="0"/>
              </a:rPr>
              <a:t>Poe</a:t>
            </a:r>
          </a:p>
        </p:txBody>
      </p:sp>
      <p:pic>
        <p:nvPicPr>
          <p:cNvPr id="2" name="Picture 1"/>
          <p:cNvPicPr>
            <a:picLocks noChangeAspect="1"/>
          </p:cNvPicPr>
          <p:nvPr/>
        </p:nvPicPr>
        <p:blipFill>
          <a:blip r:embed="rId3"/>
          <a:stretch>
            <a:fillRect/>
          </a:stretch>
        </p:blipFill>
        <p:spPr>
          <a:xfrm>
            <a:off x="132080" y="0"/>
            <a:ext cx="1146147" cy="1146147"/>
          </a:xfrm>
          <a:prstGeom prst="rect">
            <a:avLst/>
          </a:prstGeom>
        </p:spPr>
      </p:pic>
    </p:spTree>
    <p:extLst>
      <p:ext uri="{BB962C8B-B14F-4D97-AF65-F5344CB8AC3E}">
        <p14:creationId xmlns:p14="http://schemas.microsoft.com/office/powerpoint/2010/main" val="934023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270725" y="255883"/>
            <a:ext cx="7543475" cy="523220"/>
          </a:xfrm>
          <a:prstGeom prst="rect">
            <a:avLst/>
          </a:prstGeom>
          <a:noFill/>
        </p:spPr>
        <p:txBody>
          <a:bodyPr wrap="none" rtlCol="0">
            <a:spAutoFit/>
          </a:bodyPr>
          <a:lstStyle/>
          <a:p>
            <a:pPr defTabSz="914400"/>
            <a:r>
              <a:rPr lang="en-US" sz="2800" dirty="0">
                <a:solidFill>
                  <a:prstClr val="white"/>
                </a:solidFill>
                <a:latin typeface="Arial" panose="020B0604020202020204" pitchFamily="34" charset="0"/>
                <a:cs typeface="Arial" panose="020B0604020202020204" pitchFamily="34" charset="0"/>
              </a:rPr>
              <a:t>Inventories Conducted for 3 </a:t>
            </a:r>
            <a:r>
              <a:rPr lang="en-US" sz="2800" dirty="0" err="1">
                <a:solidFill>
                  <a:prstClr val="white"/>
                </a:solidFill>
                <a:latin typeface="Arial" panose="020B0604020202020204" pitchFamily="34" charset="0"/>
                <a:cs typeface="Arial" panose="020B0604020202020204" pitchFamily="34" charset="0"/>
              </a:rPr>
              <a:t>Springshed</a:t>
            </a:r>
            <a:r>
              <a:rPr lang="en-US" sz="2800" dirty="0">
                <a:solidFill>
                  <a:prstClr val="white"/>
                </a:solidFill>
                <a:latin typeface="Arial" panose="020B0604020202020204" pitchFamily="34" charset="0"/>
                <a:cs typeface="Arial" panose="020B0604020202020204" pitchFamily="34" charset="0"/>
              </a:rPr>
              <a:t> Areas</a:t>
            </a:r>
          </a:p>
        </p:txBody>
      </p:sp>
      <p:graphicFrame>
        <p:nvGraphicFramePr>
          <p:cNvPr id="14" name="Table 13"/>
          <p:cNvGraphicFramePr>
            <a:graphicFrameLocks noGrp="1"/>
          </p:cNvGraphicFramePr>
          <p:nvPr>
            <p:extLst/>
          </p:nvPr>
        </p:nvGraphicFramePr>
        <p:xfrm>
          <a:off x="124578" y="1273876"/>
          <a:ext cx="3338808" cy="4668290"/>
        </p:xfrm>
        <a:graphic>
          <a:graphicData uri="http://schemas.openxmlformats.org/drawingml/2006/table">
            <a:tbl>
              <a:tblPr firstRow="1" bandRow="1">
                <a:tableStyleId>{5C22544A-7EE6-4342-B048-85BDC9FD1C3A}</a:tableStyleId>
              </a:tblPr>
              <a:tblGrid>
                <a:gridCol w="1312131">
                  <a:extLst>
                    <a:ext uri="{9D8B030D-6E8A-4147-A177-3AD203B41FA5}">
                      <a16:colId xmlns:a16="http://schemas.microsoft.com/office/drawing/2014/main" val="20000"/>
                    </a:ext>
                  </a:extLst>
                </a:gridCol>
                <a:gridCol w="974157">
                  <a:extLst>
                    <a:ext uri="{9D8B030D-6E8A-4147-A177-3AD203B41FA5}">
                      <a16:colId xmlns:a16="http://schemas.microsoft.com/office/drawing/2014/main" val="20001"/>
                    </a:ext>
                  </a:extLst>
                </a:gridCol>
                <a:gridCol w="1052520">
                  <a:extLst>
                    <a:ext uri="{9D8B030D-6E8A-4147-A177-3AD203B41FA5}">
                      <a16:colId xmlns:a16="http://schemas.microsoft.com/office/drawing/2014/main" val="20002"/>
                    </a:ext>
                  </a:extLst>
                </a:gridCol>
              </a:tblGrid>
              <a:tr h="325582">
                <a:tc>
                  <a:txBody>
                    <a:bodyPr/>
                    <a:lstStyle/>
                    <a:p>
                      <a:pPr algn="ctr" fontAlgn="ctr"/>
                      <a:r>
                        <a:rPr lang="en-US" sz="1400" u="none" strike="noStrike" dirty="0" err="1">
                          <a:effectLst/>
                          <a:latin typeface="Arial Narrow" panose="020B0606020202030204" pitchFamily="34" charset="0"/>
                        </a:rPr>
                        <a:t>Springshed</a:t>
                      </a:r>
                      <a:r>
                        <a:rPr lang="en-US" sz="1400" u="none" strike="noStrike" dirty="0">
                          <a:effectLst/>
                          <a:latin typeface="Arial Narrow" panose="020B0606020202030204" pitchFamily="34" charset="0"/>
                        </a:rPr>
                        <a:t> Area</a:t>
                      </a:r>
                      <a:endParaRPr lang="en-US" sz="14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a:effectLst/>
                          <a:latin typeface="Arial Narrow" panose="020B0606020202030204" pitchFamily="34" charset="0"/>
                        </a:rPr>
                        <a:t>County</a:t>
                      </a:r>
                      <a:endParaRPr lang="en-US" sz="1400" b="1"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a:effectLst/>
                          <a:latin typeface="Arial Narrow" panose="020B0606020202030204" pitchFamily="34" charset="0"/>
                        </a:rPr>
                        <a:t>Acres</a:t>
                      </a:r>
                      <a:endParaRPr lang="en-US" sz="1400" b="1"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0000"/>
                  </a:ext>
                </a:extLst>
              </a:tr>
              <a:tr h="325582">
                <a:tc>
                  <a:txBody>
                    <a:bodyPr/>
                    <a:lstStyle/>
                    <a:p>
                      <a:pPr algn="ctr" fontAlgn="ctr"/>
                      <a:r>
                        <a:rPr lang="en-US" sz="1400" u="none" strike="noStrike" dirty="0">
                          <a:effectLst/>
                          <a:latin typeface="Arial Narrow" panose="020B0606020202030204" pitchFamily="34" charset="0"/>
                        </a:rPr>
                        <a:t>Devil’s Complex</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Gilchrist</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b"/>
                      <a:r>
                        <a:rPr lang="en-US" sz="1400" u="none" strike="noStrike" kern="1200" dirty="0">
                          <a:solidFill>
                            <a:schemeClr val="dk1"/>
                          </a:solidFill>
                          <a:effectLst/>
                          <a:latin typeface="Arial Narrow" panose="020B0606020202030204" pitchFamily="34" charset="0"/>
                          <a:ea typeface="+mn-ea"/>
                          <a:cs typeface="+mn-cs"/>
                        </a:rPr>
                        <a:t>78,922</a:t>
                      </a:r>
                    </a:p>
                  </a:txBody>
                  <a:tcPr marL="9525" marR="9525" marT="9525" anchor="ctr"/>
                </a:tc>
                <a:extLst>
                  <a:ext uri="{0D108BD9-81ED-4DB2-BD59-A6C34878D82A}">
                    <a16:rowId xmlns:a16="http://schemas.microsoft.com/office/drawing/2014/main" val="10001"/>
                  </a:ext>
                </a:extLst>
              </a:tr>
              <a:tr h="325582">
                <a:tc>
                  <a:txBody>
                    <a:bodyPr/>
                    <a:lstStyle/>
                    <a:p>
                      <a:pPr algn="ctr" fontAlgn="ctr"/>
                      <a:r>
                        <a:rPr lang="en-US" sz="1400" u="none" strike="noStrike" dirty="0">
                          <a:effectLst/>
                          <a:latin typeface="Arial Narrow" panose="020B0606020202030204" pitchFamily="34" charset="0"/>
                        </a:rPr>
                        <a:t>Devil’s Complex</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Alachua</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b"/>
                      <a:r>
                        <a:rPr lang="en-US" sz="1400" u="none" strike="noStrike" kern="1200" dirty="0">
                          <a:solidFill>
                            <a:schemeClr val="dk1"/>
                          </a:solidFill>
                          <a:effectLst/>
                          <a:latin typeface="Arial Narrow" panose="020B0606020202030204" pitchFamily="34" charset="0"/>
                          <a:ea typeface="+mn-ea"/>
                          <a:cs typeface="+mn-cs"/>
                        </a:rPr>
                        <a:t>72,982</a:t>
                      </a:r>
                    </a:p>
                  </a:txBody>
                  <a:tcPr marL="9525" marR="9525" marT="9525" anchor="b"/>
                </a:tc>
                <a:extLst>
                  <a:ext uri="{0D108BD9-81ED-4DB2-BD59-A6C34878D82A}">
                    <a16:rowId xmlns:a16="http://schemas.microsoft.com/office/drawing/2014/main" val="10002"/>
                  </a:ext>
                </a:extLst>
              </a:tr>
              <a:tr h="325582">
                <a:tc>
                  <a:txBody>
                    <a:bodyPr/>
                    <a:lstStyle/>
                    <a:p>
                      <a:pPr algn="ctr" fontAlgn="ctr"/>
                      <a:r>
                        <a:rPr lang="en-US" sz="1400" u="none" strike="noStrike" dirty="0">
                          <a:effectLst/>
                          <a:latin typeface="Arial Narrow" panose="020B0606020202030204" pitchFamily="34" charset="0"/>
                        </a:rPr>
                        <a:t>Devil’s Complex</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Union</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b"/>
                      <a:r>
                        <a:rPr lang="en-US" sz="1400" u="none" strike="noStrike" kern="1200" dirty="0">
                          <a:solidFill>
                            <a:schemeClr val="dk1"/>
                          </a:solidFill>
                          <a:effectLst/>
                          <a:latin typeface="Arial Narrow" panose="020B0606020202030204" pitchFamily="34" charset="0"/>
                          <a:ea typeface="+mn-ea"/>
                          <a:cs typeface="+mn-cs"/>
                        </a:rPr>
                        <a:t>21,126</a:t>
                      </a:r>
                    </a:p>
                  </a:txBody>
                  <a:tcPr marL="9525" marR="9525" marT="9525" anchor="b"/>
                </a:tc>
                <a:extLst>
                  <a:ext uri="{0D108BD9-81ED-4DB2-BD59-A6C34878D82A}">
                    <a16:rowId xmlns:a16="http://schemas.microsoft.com/office/drawing/2014/main" val="10003"/>
                  </a:ext>
                </a:extLst>
              </a:tr>
              <a:tr h="325582">
                <a:tc>
                  <a:txBody>
                    <a:bodyPr/>
                    <a:lstStyle/>
                    <a:p>
                      <a:pPr algn="ctr" fontAlgn="ctr"/>
                      <a:r>
                        <a:rPr lang="en-US" sz="1400" u="none" strike="noStrike" dirty="0">
                          <a:effectLst/>
                          <a:latin typeface="Arial Narrow" panose="020B0606020202030204" pitchFamily="34" charset="0"/>
                        </a:rPr>
                        <a:t>Devil’s Complex</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Columbia</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b"/>
                      <a:r>
                        <a:rPr lang="en-US" sz="1400" u="none" strike="noStrike" kern="1200" dirty="0">
                          <a:solidFill>
                            <a:schemeClr val="dk1"/>
                          </a:solidFill>
                          <a:effectLst/>
                          <a:latin typeface="Arial Narrow" panose="020B0606020202030204" pitchFamily="34" charset="0"/>
                          <a:ea typeface="+mn-ea"/>
                          <a:cs typeface="+mn-cs"/>
                        </a:rPr>
                        <a:t>43,853</a:t>
                      </a:r>
                    </a:p>
                  </a:txBody>
                  <a:tcPr marL="9525" marR="9525" marT="9525" anchor="b"/>
                </a:tc>
                <a:extLst>
                  <a:ext uri="{0D108BD9-81ED-4DB2-BD59-A6C34878D82A}">
                    <a16:rowId xmlns:a16="http://schemas.microsoft.com/office/drawing/2014/main" val="10004"/>
                  </a:ext>
                </a:extLst>
              </a:tr>
              <a:tr h="434340">
                <a:tc>
                  <a:txBody>
                    <a:bodyPr/>
                    <a:lstStyle/>
                    <a:p>
                      <a:pPr algn="ctr" fontAlgn="ctr"/>
                      <a:r>
                        <a:rPr lang="en-US" sz="1400" u="none" strike="noStrike" dirty="0">
                          <a:effectLst/>
                          <a:latin typeface="Arial Narrow" panose="020B0606020202030204" pitchFamily="34" charset="0"/>
                        </a:rPr>
                        <a:t>Devil’s Complex</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Levy</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b"/>
                      <a:r>
                        <a:rPr lang="en-US" sz="1400" u="none" strike="noStrike" kern="1200" dirty="0">
                          <a:solidFill>
                            <a:schemeClr val="dk1"/>
                          </a:solidFill>
                          <a:effectLst/>
                          <a:latin typeface="Arial Narrow" panose="020B0606020202030204" pitchFamily="34" charset="0"/>
                          <a:ea typeface="+mn-ea"/>
                          <a:cs typeface="+mn-cs"/>
                        </a:rPr>
                        <a:t>11,781</a:t>
                      </a:r>
                    </a:p>
                  </a:txBody>
                  <a:tcPr marL="9525" marR="9525" marT="9525" anchor="b"/>
                </a:tc>
                <a:extLst>
                  <a:ext uri="{0D108BD9-81ED-4DB2-BD59-A6C34878D82A}">
                    <a16:rowId xmlns:a16="http://schemas.microsoft.com/office/drawing/2014/main" val="10005"/>
                  </a:ext>
                </a:extLst>
              </a:tr>
              <a:tr h="434340">
                <a:tc>
                  <a:txBody>
                    <a:bodyPr/>
                    <a:lstStyle/>
                    <a:p>
                      <a:pPr algn="ctr" fontAlgn="ctr"/>
                      <a:r>
                        <a:rPr lang="en-US" sz="1400" u="none" strike="noStrike" dirty="0" err="1">
                          <a:effectLst/>
                          <a:latin typeface="Arial Narrow" panose="020B0606020202030204" pitchFamily="34" charset="0"/>
                        </a:rPr>
                        <a:t>Ichetucknee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b="0" i="0" u="none" strike="noStrike" dirty="0">
                          <a:solidFill>
                            <a:srgbClr val="000000"/>
                          </a:solidFill>
                          <a:effectLst/>
                          <a:latin typeface="Arial Narrow" panose="020B0606020202030204" pitchFamily="34" charset="0"/>
                        </a:rPr>
                        <a:t>Baker</a:t>
                      </a:r>
                    </a:p>
                  </a:txBody>
                  <a:tcPr marL="7620" marR="7620" marT="7620" marB="0" anchor="ctr"/>
                </a:tc>
                <a:tc>
                  <a:txBody>
                    <a:bodyPr/>
                    <a:lstStyle/>
                    <a:p>
                      <a:pPr marL="0" algn="ctr" defTabSz="914400" rtl="0" eaLnBrk="1" fontAlgn="b" latinLnBrk="0" hangingPunct="1"/>
                      <a:r>
                        <a:rPr lang="en-US" sz="1400" u="none" strike="noStrike" kern="1200" dirty="0">
                          <a:solidFill>
                            <a:schemeClr val="dk1"/>
                          </a:solidFill>
                          <a:effectLst/>
                          <a:latin typeface="Arial Narrow" panose="020B0606020202030204" pitchFamily="34" charset="0"/>
                          <a:ea typeface="+mn-ea"/>
                          <a:cs typeface="+mn-cs"/>
                        </a:rPr>
                        <a:t> 3,817 </a:t>
                      </a:r>
                    </a:p>
                  </a:txBody>
                  <a:tcPr marL="9525" marR="9525" marT="9525" anchor="b"/>
                </a:tc>
                <a:extLst>
                  <a:ext uri="{0D108BD9-81ED-4DB2-BD59-A6C34878D82A}">
                    <a16:rowId xmlns:a16="http://schemas.microsoft.com/office/drawing/2014/main" val="10006"/>
                  </a:ext>
                </a:extLst>
              </a:tr>
              <a:tr h="434340">
                <a:tc>
                  <a:txBody>
                    <a:bodyPr/>
                    <a:lstStyle/>
                    <a:p>
                      <a:pPr algn="ctr" fontAlgn="ctr"/>
                      <a:r>
                        <a:rPr lang="en-US" sz="1400" u="none" strike="noStrike" dirty="0" err="1">
                          <a:effectLst/>
                          <a:latin typeface="Arial Narrow" panose="020B0606020202030204" pitchFamily="34" charset="0"/>
                        </a:rPr>
                        <a:t>Ichetucknee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Suwannee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marL="0" algn="ctr" defTabSz="914400" rtl="0" eaLnBrk="1" fontAlgn="b" latinLnBrk="0" hangingPunct="1"/>
                      <a:r>
                        <a:rPr lang="en-US" sz="1400" u="none" strike="noStrike" kern="1200" dirty="0">
                          <a:solidFill>
                            <a:schemeClr val="dk1"/>
                          </a:solidFill>
                          <a:effectLst/>
                          <a:latin typeface="Arial Narrow" panose="020B0606020202030204" pitchFamily="34" charset="0"/>
                          <a:ea typeface="+mn-ea"/>
                          <a:cs typeface="+mn-cs"/>
                        </a:rPr>
                        <a:t> 13,621 </a:t>
                      </a:r>
                    </a:p>
                  </a:txBody>
                  <a:tcPr marL="9525" marR="9525" marT="9525" anchor="b"/>
                </a:tc>
                <a:extLst>
                  <a:ext uri="{0D108BD9-81ED-4DB2-BD59-A6C34878D82A}">
                    <a16:rowId xmlns:a16="http://schemas.microsoft.com/office/drawing/2014/main" val="10007"/>
                  </a:ext>
                </a:extLst>
              </a:tr>
              <a:tr h="434340">
                <a:tc>
                  <a:txBody>
                    <a:bodyPr/>
                    <a:lstStyle/>
                    <a:p>
                      <a:pPr algn="ctr" fontAlgn="ctr"/>
                      <a:r>
                        <a:rPr lang="en-US" sz="1400" u="none" strike="noStrike" dirty="0" err="1">
                          <a:effectLst/>
                          <a:latin typeface="Arial Narrow" panose="020B0606020202030204" pitchFamily="34" charset="0"/>
                        </a:rPr>
                        <a:t>Ichetucknee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Union</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marL="0" algn="ctr" defTabSz="914400" rtl="0" eaLnBrk="1" fontAlgn="b" latinLnBrk="0" hangingPunct="1"/>
                      <a:r>
                        <a:rPr lang="en-US" sz="1400" u="none" strike="noStrike" kern="1200" dirty="0">
                          <a:solidFill>
                            <a:schemeClr val="dk1"/>
                          </a:solidFill>
                          <a:effectLst/>
                          <a:latin typeface="Arial Narrow" panose="020B0606020202030204" pitchFamily="34" charset="0"/>
                          <a:ea typeface="+mn-ea"/>
                          <a:cs typeface="+mn-cs"/>
                        </a:rPr>
                        <a:t> 48 </a:t>
                      </a:r>
                    </a:p>
                  </a:txBody>
                  <a:tcPr marL="9525" marR="9525" marT="9525" anchor="b"/>
                </a:tc>
                <a:extLst>
                  <a:ext uri="{0D108BD9-81ED-4DB2-BD59-A6C34878D82A}">
                    <a16:rowId xmlns:a16="http://schemas.microsoft.com/office/drawing/2014/main" val="10008"/>
                  </a:ext>
                </a:extLst>
              </a:tr>
              <a:tr h="434340">
                <a:tc>
                  <a:txBody>
                    <a:bodyPr/>
                    <a:lstStyle/>
                    <a:p>
                      <a:pPr algn="ctr" fontAlgn="ctr"/>
                      <a:r>
                        <a:rPr lang="en-US" sz="1400" u="none" strike="noStrike" dirty="0" err="1">
                          <a:effectLst/>
                          <a:latin typeface="Arial Narrow" panose="020B0606020202030204" pitchFamily="34" charset="0"/>
                        </a:rPr>
                        <a:t>Ichetucknee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Columbia</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marL="0" algn="ctr" defTabSz="914400" rtl="0" eaLnBrk="1" fontAlgn="b" latinLnBrk="0" hangingPunct="1"/>
                      <a:r>
                        <a:rPr lang="en-US" sz="1400" u="none" strike="noStrike" kern="1200" dirty="0">
                          <a:solidFill>
                            <a:schemeClr val="dk1"/>
                          </a:solidFill>
                          <a:effectLst/>
                          <a:latin typeface="Arial Narrow" panose="020B0606020202030204" pitchFamily="34" charset="0"/>
                          <a:ea typeface="+mn-ea"/>
                          <a:cs typeface="+mn-cs"/>
                        </a:rPr>
                        <a:t> 227,927 </a:t>
                      </a:r>
                    </a:p>
                  </a:txBody>
                  <a:tcPr marL="9525" marR="9525" marT="9525" anchor="b"/>
                </a:tc>
                <a:extLst>
                  <a:ext uri="{0D108BD9-81ED-4DB2-BD59-A6C34878D82A}">
                    <a16:rowId xmlns:a16="http://schemas.microsoft.com/office/drawing/2014/main" val="10009"/>
                  </a:ext>
                </a:extLst>
              </a:tr>
              <a:tr h="434340">
                <a:tc>
                  <a:txBody>
                    <a:bodyPr/>
                    <a:lstStyle/>
                    <a:p>
                      <a:pPr algn="ctr" fontAlgn="ctr"/>
                      <a:r>
                        <a:rPr lang="en-US" sz="1400" u="none" strike="noStrike" dirty="0">
                          <a:effectLst/>
                          <a:latin typeface="Arial Narrow" panose="020B0606020202030204" pitchFamily="34" charset="0"/>
                        </a:rPr>
                        <a:t>Hornsby</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Alachua</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77,520 </a:t>
                      </a:r>
                      <a:endParaRPr lang="en-US" sz="14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0010"/>
                  </a:ext>
                </a:extLst>
              </a:tr>
              <a:tr h="434340">
                <a:tc>
                  <a:txBody>
                    <a:bodyPr/>
                    <a:lstStyle/>
                    <a:p>
                      <a:pPr algn="ctr" fontAlgn="ctr"/>
                      <a:r>
                        <a:rPr lang="en-US" sz="1400" b="0" i="0" u="none" strike="noStrike" dirty="0">
                          <a:solidFill>
                            <a:srgbClr val="000000"/>
                          </a:solidFill>
                          <a:effectLst/>
                          <a:latin typeface="Arial Narrow" panose="020B0606020202030204" pitchFamily="34" charset="0"/>
                        </a:rPr>
                        <a:t>Hornsby</a:t>
                      </a:r>
                    </a:p>
                  </a:txBody>
                  <a:tcPr marL="7620" marR="7620" marT="7620" marB="0" anchor="ctr"/>
                </a:tc>
                <a:tc>
                  <a:txBody>
                    <a:bodyPr/>
                    <a:lstStyle/>
                    <a:p>
                      <a:pPr algn="ctr" fontAlgn="ctr"/>
                      <a:r>
                        <a:rPr lang="en-US" sz="1400" b="0" i="0" u="none" strike="noStrike" dirty="0">
                          <a:solidFill>
                            <a:srgbClr val="000000"/>
                          </a:solidFill>
                          <a:effectLst/>
                          <a:latin typeface="Arial Narrow" panose="020B0606020202030204" pitchFamily="34" charset="0"/>
                        </a:rPr>
                        <a:t>Columbia</a:t>
                      </a:r>
                    </a:p>
                  </a:txBody>
                  <a:tcPr marL="7620" marR="7620" marT="7620" marB="0" anchor="ctr"/>
                </a:tc>
                <a:tc>
                  <a:txBody>
                    <a:bodyPr/>
                    <a:lstStyle/>
                    <a:p>
                      <a:pPr algn="ctr" fontAlgn="ctr"/>
                      <a:r>
                        <a:rPr lang="en-US" sz="1400" b="0" i="0" u="none" strike="noStrike" dirty="0">
                          <a:solidFill>
                            <a:srgbClr val="000000"/>
                          </a:solidFill>
                          <a:effectLst/>
                          <a:latin typeface="Arial Narrow" panose="020B0606020202030204" pitchFamily="34" charset="0"/>
                        </a:rPr>
                        <a:t>31</a:t>
                      </a:r>
                    </a:p>
                  </a:txBody>
                  <a:tcPr marL="7620" marR="7620" marT="7620" marB="0" anchor="ctr"/>
                </a:tc>
                <a:extLst>
                  <a:ext uri="{0D108BD9-81ED-4DB2-BD59-A6C34878D82A}">
                    <a16:rowId xmlns:a16="http://schemas.microsoft.com/office/drawing/2014/main" val="3105621232"/>
                  </a:ext>
                </a:extLst>
              </a:tr>
            </a:tbl>
          </a:graphicData>
        </a:graphic>
      </p:graphicFrame>
      <p:pic>
        <p:nvPicPr>
          <p:cNvPr id="6" name="Picture 5"/>
          <p:cNvPicPr>
            <a:picLocks noChangeAspect="1"/>
          </p:cNvPicPr>
          <p:nvPr/>
        </p:nvPicPr>
        <p:blipFill>
          <a:blip r:embed="rId3"/>
          <a:stretch>
            <a:fillRect/>
          </a:stretch>
        </p:blipFill>
        <p:spPr>
          <a:xfrm>
            <a:off x="124578" y="2288"/>
            <a:ext cx="1146147" cy="1146147"/>
          </a:xfrm>
          <a:prstGeom prst="rect">
            <a:avLst/>
          </a:prstGeom>
        </p:spPr>
      </p:pic>
      <p:sp>
        <p:nvSpPr>
          <p:cNvPr id="4" name="TextBox 3"/>
          <p:cNvSpPr txBox="1"/>
          <p:nvPr/>
        </p:nvSpPr>
        <p:spPr>
          <a:xfrm>
            <a:off x="0" y="5942166"/>
            <a:ext cx="4121128" cy="369332"/>
          </a:xfrm>
          <a:prstGeom prst="rect">
            <a:avLst/>
          </a:prstGeom>
          <a:noFill/>
        </p:spPr>
        <p:txBody>
          <a:bodyPr wrap="none" rtlCol="0">
            <a:spAutoFit/>
          </a:bodyPr>
          <a:lstStyle/>
          <a:p>
            <a:r>
              <a:rPr lang="en-US" dirty="0"/>
              <a:t>Evaluation included portions of 7 counties</a:t>
            </a:r>
          </a:p>
        </p:txBody>
      </p:sp>
      <p:pic>
        <p:nvPicPr>
          <p:cNvPr id="3" name="Picture 2">
            <a:extLst>
              <a:ext uri="{FF2B5EF4-FFF2-40B4-BE49-F238E27FC236}">
                <a16:creationId xmlns:a16="http://schemas.microsoft.com/office/drawing/2014/main" id="{EB4144CE-EEEA-4589-B115-8284A201469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572001" y="1148435"/>
            <a:ext cx="4011084" cy="5335571"/>
          </a:xfrm>
          <a:prstGeom prst="rect">
            <a:avLst/>
          </a:prstGeom>
        </p:spPr>
      </p:pic>
    </p:spTree>
    <p:extLst>
      <p:ext uri="{BB962C8B-B14F-4D97-AF65-F5344CB8AC3E}">
        <p14:creationId xmlns:p14="http://schemas.microsoft.com/office/powerpoint/2010/main" val="504178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9394" y="223999"/>
            <a:ext cx="2380780" cy="707886"/>
          </a:xfrm>
          <a:noFill/>
        </p:spPr>
        <p:txBody>
          <a:bodyPr wrap="none" rtlCol="0">
            <a:spAutoFit/>
          </a:bodyPr>
          <a:lstStyle/>
          <a:p>
            <a:pPr algn="l" eaLnBrk="1" hangingPunct="1"/>
            <a:r>
              <a:rPr lang="en-US" b="0" dirty="0">
                <a:solidFill>
                  <a:prstClr val="white"/>
                </a:solidFill>
                <a:ea typeface="+mn-ea"/>
              </a:rPr>
              <a:t>Land Use</a:t>
            </a:r>
          </a:p>
        </p:txBody>
      </p:sp>
      <p:pic>
        <p:nvPicPr>
          <p:cNvPr id="8" name="Picture 7"/>
          <p:cNvPicPr>
            <a:picLocks noChangeAspect="1"/>
          </p:cNvPicPr>
          <p:nvPr/>
        </p:nvPicPr>
        <p:blipFill>
          <a:blip r:embed="rId3"/>
          <a:stretch>
            <a:fillRect/>
          </a:stretch>
        </p:blipFill>
        <p:spPr>
          <a:xfrm>
            <a:off x="142240" y="4868"/>
            <a:ext cx="1146147" cy="1146147"/>
          </a:xfrm>
          <a:prstGeom prst="rect">
            <a:avLst/>
          </a:prstGeom>
        </p:spPr>
      </p:pic>
      <p:sp>
        <p:nvSpPr>
          <p:cNvPr id="4" name="Rectangle 3">
            <a:extLst>
              <a:ext uri="{FF2B5EF4-FFF2-40B4-BE49-F238E27FC236}">
                <a16:creationId xmlns:a16="http://schemas.microsoft.com/office/drawing/2014/main" id="{FC0EC32D-EF77-46D9-819B-A2C3B8D458C4}"/>
              </a:ext>
            </a:extLst>
          </p:cNvPr>
          <p:cNvSpPr/>
          <p:nvPr/>
        </p:nvSpPr>
        <p:spPr>
          <a:xfrm>
            <a:off x="806918" y="1080202"/>
            <a:ext cx="2282483" cy="419795"/>
          </a:xfrm>
          <a:prstGeom prst="rect">
            <a:avLst/>
          </a:prstGeom>
        </p:spPr>
        <p:txBody>
          <a:bodyPr wrap="none">
            <a:spAutoFit/>
          </a:bodyPr>
          <a:lstStyle/>
          <a:p>
            <a:pPr algn="ctr">
              <a:defRPr sz="2128" b="1" i="0" u="none" strike="noStrike" kern="1200" baseline="0">
                <a:solidFill>
                  <a:prstClr val="black">
                    <a:lumMod val="65000"/>
                    <a:lumOff val="35000"/>
                  </a:prstClr>
                </a:solidFill>
                <a:latin typeface="Arial" panose="020B0604020202020204" pitchFamily="34" charset="0"/>
                <a:ea typeface="+mn-ea"/>
                <a:cs typeface="Arial" panose="020B0604020202020204" pitchFamily="34" charset="0"/>
              </a:defRPr>
            </a:pPr>
            <a:r>
              <a:rPr lang="en-US" dirty="0"/>
              <a:t>Devil’s Complex</a:t>
            </a:r>
          </a:p>
        </p:txBody>
      </p:sp>
      <p:pic>
        <p:nvPicPr>
          <p:cNvPr id="10" name="Picture 9">
            <a:extLst>
              <a:ext uri="{FF2B5EF4-FFF2-40B4-BE49-F238E27FC236}">
                <a16:creationId xmlns:a16="http://schemas.microsoft.com/office/drawing/2014/main" id="{A98AA9F8-1289-461E-BB92-7BEDEA8FB6D2}"/>
              </a:ext>
            </a:extLst>
          </p:cNvPr>
          <p:cNvPicPr>
            <a:picLocks noChangeAspect="1"/>
          </p:cNvPicPr>
          <p:nvPr/>
        </p:nvPicPr>
        <p:blipFill rotWithShape="1">
          <a:blip r:embed="rId4"/>
          <a:srcRect l="22257" t="-276" r="23972" b="1869"/>
          <a:stretch/>
        </p:blipFill>
        <p:spPr>
          <a:xfrm>
            <a:off x="445273" y="1421515"/>
            <a:ext cx="2944121" cy="3135156"/>
          </a:xfrm>
          <a:prstGeom prst="rect">
            <a:avLst/>
          </a:prstGeom>
        </p:spPr>
      </p:pic>
      <p:sp>
        <p:nvSpPr>
          <p:cNvPr id="12" name="Rectangle 11">
            <a:extLst>
              <a:ext uri="{FF2B5EF4-FFF2-40B4-BE49-F238E27FC236}">
                <a16:creationId xmlns:a16="http://schemas.microsoft.com/office/drawing/2014/main" id="{BD54AC1B-5B6D-4D64-8CFD-9C1680E6415E}"/>
              </a:ext>
            </a:extLst>
          </p:cNvPr>
          <p:cNvSpPr/>
          <p:nvPr/>
        </p:nvSpPr>
        <p:spPr>
          <a:xfrm>
            <a:off x="6702474" y="1080202"/>
            <a:ext cx="1479892" cy="419795"/>
          </a:xfrm>
          <a:prstGeom prst="rect">
            <a:avLst/>
          </a:prstGeom>
        </p:spPr>
        <p:txBody>
          <a:bodyPr wrap="none">
            <a:spAutoFit/>
          </a:bodyPr>
          <a:lstStyle/>
          <a:p>
            <a:pPr algn="ctr"/>
            <a:r>
              <a:rPr lang="en-US" sz="2128" b="1" dirty="0" err="1">
                <a:solidFill>
                  <a:prstClr val="black">
                    <a:lumMod val="65000"/>
                    <a:lumOff val="35000"/>
                  </a:prstClr>
                </a:solidFill>
                <a:latin typeface="Arial" panose="020B0604020202020204" pitchFamily="34" charset="0"/>
                <a:cs typeface="Arial" panose="020B0604020202020204" pitchFamily="34" charset="0"/>
              </a:rPr>
              <a:t>Ichetucknee</a:t>
            </a:r>
            <a:endParaRPr lang="en-US" sz="2128" b="1" dirty="0">
              <a:solidFill>
                <a:prstClr val="black">
                  <a:lumMod val="65000"/>
                  <a:lumOff val="35000"/>
                </a:prstClr>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7847D9D5-E99D-420F-B1F9-CC4029E2F600}"/>
              </a:ext>
            </a:extLst>
          </p:cNvPr>
          <p:cNvPicPr>
            <a:picLocks noChangeAspect="1"/>
          </p:cNvPicPr>
          <p:nvPr/>
        </p:nvPicPr>
        <p:blipFill rotWithShape="1">
          <a:blip r:embed="rId5"/>
          <a:srcRect l="22819" t="-627" r="23617" b="1186"/>
          <a:stretch/>
        </p:blipFill>
        <p:spPr>
          <a:xfrm>
            <a:off x="6013995" y="1445379"/>
            <a:ext cx="2735249" cy="2959090"/>
          </a:xfrm>
          <a:prstGeom prst="rect">
            <a:avLst/>
          </a:prstGeom>
        </p:spPr>
      </p:pic>
      <p:sp>
        <p:nvSpPr>
          <p:cNvPr id="14" name="Rectangle 13">
            <a:extLst>
              <a:ext uri="{FF2B5EF4-FFF2-40B4-BE49-F238E27FC236}">
                <a16:creationId xmlns:a16="http://schemas.microsoft.com/office/drawing/2014/main" id="{BC38E47F-9DB6-4D83-A422-ACE6C6FFD116}"/>
              </a:ext>
            </a:extLst>
          </p:cNvPr>
          <p:cNvSpPr/>
          <p:nvPr/>
        </p:nvSpPr>
        <p:spPr>
          <a:xfrm>
            <a:off x="3864836" y="3038312"/>
            <a:ext cx="1091966" cy="419795"/>
          </a:xfrm>
          <a:prstGeom prst="rect">
            <a:avLst/>
          </a:prstGeom>
        </p:spPr>
        <p:txBody>
          <a:bodyPr wrap="none">
            <a:spAutoFit/>
          </a:bodyPr>
          <a:lstStyle/>
          <a:p>
            <a:pPr algn="ctr">
              <a:defRPr sz="2128" b="1" i="0" u="none" strike="noStrike" kern="1200" baseline="0">
                <a:solidFill>
                  <a:prstClr val="black">
                    <a:lumMod val="65000"/>
                    <a:lumOff val="35000"/>
                  </a:prstClr>
                </a:solidFill>
                <a:latin typeface="Arial Narrow" panose="020B0606020202030204" pitchFamily="34" charset="0"/>
                <a:ea typeface="+mn-ea"/>
                <a:cs typeface="+mn-cs"/>
              </a:defRPr>
            </a:pPr>
            <a:r>
              <a:rPr lang="en-US" dirty="0"/>
              <a:t>Hornsby</a:t>
            </a:r>
          </a:p>
        </p:txBody>
      </p:sp>
      <p:pic>
        <p:nvPicPr>
          <p:cNvPr id="15" name="Picture 14">
            <a:extLst>
              <a:ext uri="{FF2B5EF4-FFF2-40B4-BE49-F238E27FC236}">
                <a16:creationId xmlns:a16="http://schemas.microsoft.com/office/drawing/2014/main" id="{C085B01C-6796-487D-8217-9CD203AFACB0}"/>
              </a:ext>
            </a:extLst>
          </p:cNvPr>
          <p:cNvPicPr>
            <a:picLocks noChangeAspect="1"/>
          </p:cNvPicPr>
          <p:nvPr/>
        </p:nvPicPr>
        <p:blipFill rotWithShape="1">
          <a:blip r:embed="rId6"/>
          <a:srcRect l="22809" r="23763" b="-1080"/>
          <a:stretch/>
        </p:blipFill>
        <p:spPr>
          <a:xfrm>
            <a:off x="2985304" y="3518710"/>
            <a:ext cx="2851030" cy="3140765"/>
          </a:xfrm>
          <a:prstGeom prst="rect">
            <a:avLst/>
          </a:prstGeom>
        </p:spPr>
      </p:pic>
    </p:spTree>
    <p:extLst>
      <p:ext uri="{BB962C8B-B14F-4D97-AF65-F5344CB8AC3E}">
        <p14:creationId xmlns:p14="http://schemas.microsoft.com/office/powerpoint/2010/main" val="3043511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590906" y="188183"/>
            <a:ext cx="4028859" cy="707886"/>
          </a:xfrm>
          <a:prstGeom prst="rect">
            <a:avLst/>
          </a:prstGeom>
          <a:noFill/>
        </p:spPr>
        <p:txBody>
          <a:bodyPr wrap="square" rtlCol="0">
            <a:spAutoFit/>
          </a:bodyPr>
          <a:lstStyle/>
          <a:p>
            <a:r>
              <a:rPr lang="en-US" sz="4000" dirty="0">
                <a:solidFill>
                  <a:prstClr val="white"/>
                </a:solidFill>
              </a:rPr>
              <a:t>Source Categories</a:t>
            </a:r>
          </a:p>
        </p:txBody>
      </p:sp>
      <p:sp>
        <p:nvSpPr>
          <p:cNvPr id="15" name="Content Placeholder 2"/>
          <p:cNvSpPr txBox="1">
            <a:spLocks/>
          </p:cNvSpPr>
          <p:nvPr/>
        </p:nvSpPr>
        <p:spPr>
          <a:xfrm>
            <a:off x="257176" y="1250072"/>
            <a:ext cx="8543924" cy="5417428"/>
          </a:xfrm>
          <a:prstGeom prst="rect">
            <a:avLst/>
          </a:prstGeom>
        </p:spPr>
        <p:txBody>
          <a:bodyPr>
            <a:noAutofit/>
          </a:bodyPr>
          <a:lstStyle/>
          <a:p>
            <a:pPr marL="342900"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Land Use evaluation provides potential groundwater sources of nitrate</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Farm Fertilizer (FF)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Livestock Waste (LW)</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Dairies</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Urban </a:t>
            </a:r>
            <a:r>
              <a:rPr lang="en-US" sz="2800" dirty="0" err="1">
                <a:solidFill>
                  <a:prstClr val="black"/>
                </a:solidFill>
                <a:cs typeface="Arial" pitchFamily="34" charset="0"/>
              </a:rPr>
              <a:t>Turfgrass</a:t>
            </a:r>
            <a:r>
              <a:rPr lang="en-US" sz="2800" dirty="0">
                <a:solidFill>
                  <a:prstClr val="black"/>
                </a:solidFill>
                <a:cs typeface="Arial" pitchFamily="34" charset="0"/>
              </a:rPr>
              <a:t> Fertilizer (UTF)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Sports </a:t>
            </a:r>
            <a:r>
              <a:rPr lang="en-US" sz="2800" dirty="0" err="1">
                <a:solidFill>
                  <a:prstClr val="black"/>
                </a:solidFill>
                <a:cs typeface="Arial" pitchFamily="34" charset="0"/>
              </a:rPr>
              <a:t>Turfgrass</a:t>
            </a:r>
            <a:r>
              <a:rPr lang="en-US" sz="2800" dirty="0">
                <a:solidFill>
                  <a:prstClr val="black"/>
                </a:solidFill>
                <a:cs typeface="Arial" pitchFamily="34" charset="0"/>
              </a:rPr>
              <a:t> Fertilizer (STF)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Atmospheric Deposition (AD)</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Wastewater Treatment Facilities (WWTP)</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Onsite Treatment and Disposal Systems (OSTDS)</a:t>
            </a:r>
          </a:p>
          <a:p>
            <a:pPr marL="800100" lvl="1" indent="-342900" eaLnBrk="0" fontAlgn="base" hangingPunct="0">
              <a:spcBef>
                <a:spcPct val="20000"/>
              </a:spcBef>
              <a:spcAft>
                <a:spcPct val="0"/>
              </a:spcAft>
              <a:buSzPct val="60000"/>
              <a:buFont typeface="Wingdings" panose="05000000000000000000" pitchFamily="2" charset="2"/>
              <a:buChar char="§"/>
              <a:defRPr/>
            </a:pPr>
            <a:endParaRPr lang="en-US" dirty="0">
              <a:solidFill>
                <a:prstClr val="black"/>
              </a:solidFill>
              <a:cs typeface="Arial" pitchFamily="34" charset="0"/>
            </a:endParaRPr>
          </a:p>
          <a:p>
            <a:pPr marL="896112" lvl="1" indent="-320040">
              <a:buSzPct val="60000"/>
              <a:buFont typeface="Calibri" pitchFamily="34" charset="0"/>
              <a:buChar char="◊"/>
            </a:pPr>
            <a:endParaRPr lang="en-US" dirty="0">
              <a:solidFill>
                <a:prstClr val="black"/>
              </a:solidFill>
              <a:cs typeface="Arial" pitchFamily="34" charset="0"/>
            </a:endParaRPr>
          </a:p>
          <a:p>
            <a:pPr marL="1200150" lvl="2" indent="-285750" eaLnBrk="0" fontAlgn="base" hangingPunct="0">
              <a:spcBef>
                <a:spcPct val="20000"/>
              </a:spcBef>
              <a:spcAft>
                <a:spcPct val="0"/>
              </a:spcAft>
              <a:buSzPct val="60000"/>
              <a:buFont typeface="Calibri" pitchFamily="34" charset="0"/>
              <a:buChar char="◊"/>
            </a:pPr>
            <a:endParaRPr lang="en-US"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baseline="-25000"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Tree>
    <p:extLst>
      <p:ext uri="{BB962C8B-B14F-4D97-AF65-F5344CB8AC3E}">
        <p14:creationId xmlns:p14="http://schemas.microsoft.com/office/powerpoint/2010/main" val="41735150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64298" y="281324"/>
            <a:ext cx="8026400" cy="523220"/>
          </a:xfrm>
          <a:prstGeom prst="rect">
            <a:avLst/>
          </a:prstGeom>
          <a:noFill/>
        </p:spPr>
        <p:txBody>
          <a:bodyPr wrap="square" rtlCol="0">
            <a:spAutoFit/>
          </a:bodyPr>
          <a:lstStyle/>
          <a:p>
            <a:r>
              <a:rPr lang="en-US" sz="2800" dirty="0" err="1">
                <a:solidFill>
                  <a:schemeClr val="bg1"/>
                </a:solidFill>
                <a:latin typeface="Arial" panose="020B0604020202020204" pitchFamily="34" charset="0"/>
                <a:cs typeface="Arial" panose="020B0604020202020204" pitchFamily="34" charset="0"/>
              </a:rPr>
              <a:t>Ichetucknee</a:t>
            </a:r>
            <a:r>
              <a:rPr lang="en-US" sz="2800" dirty="0">
                <a:solidFill>
                  <a:schemeClr val="bg1"/>
                </a:solidFill>
                <a:latin typeface="Arial" panose="020B0604020202020204" pitchFamily="34" charset="0"/>
                <a:cs typeface="Arial" panose="020B0604020202020204" pitchFamily="34" charset="0"/>
              </a:rPr>
              <a:t>- 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3" name="Picture 2">
            <a:extLst>
              <a:ext uri="{FF2B5EF4-FFF2-40B4-BE49-F238E27FC236}">
                <a16:creationId xmlns:a16="http://schemas.microsoft.com/office/drawing/2014/main" id="{A59F3709-5964-4D52-B12B-0CB9738466A3}"/>
              </a:ext>
            </a:extLst>
          </p:cNvPr>
          <p:cNvPicPr>
            <a:picLocks noChangeAspect="1"/>
          </p:cNvPicPr>
          <p:nvPr/>
        </p:nvPicPr>
        <p:blipFill>
          <a:blip r:embed="rId4"/>
          <a:stretch>
            <a:fillRect/>
          </a:stretch>
        </p:blipFill>
        <p:spPr>
          <a:xfrm>
            <a:off x="909678" y="1236990"/>
            <a:ext cx="7437765" cy="5328366"/>
          </a:xfrm>
          <a:prstGeom prst="rect">
            <a:avLst/>
          </a:prstGeom>
        </p:spPr>
      </p:pic>
    </p:spTree>
    <p:extLst>
      <p:ext uri="{BB962C8B-B14F-4D97-AF65-F5344CB8AC3E}">
        <p14:creationId xmlns:p14="http://schemas.microsoft.com/office/powerpoint/2010/main" val="2047220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37218" y="307108"/>
            <a:ext cx="8026400" cy="523220"/>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Devil’s Complex- 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084083" y="1046592"/>
            <a:ext cx="6570482" cy="5348149"/>
          </a:xfrm>
          <a:prstGeom prst="rect">
            <a:avLst/>
          </a:prstGeom>
        </p:spPr>
      </p:pic>
    </p:spTree>
    <p:extLst>
      <p:ext uri="{BB962C8B-B14F-4D97-AF65-F5344CB8AC3E}">
        <p14:creationId xmlns:p14="http://schemas.microsoft.com/office/powerpoint/2010/main" val="1603641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37218" y="309605"/>
            <a:ext cx="8026400" cy="461665"/>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Hornsby-Treehouse- 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792" y="1135440"/>
            <a:ext cx="8182466" cy="5847308"/>
          </a:xfrm>
          <a:prstGeom prst="rect">
            <a:avLst/>
          </a:prstGeom>
        </p:spPr>
      </p:pic>
    </p:spTree>
    <p:extLst>
      <p:ext uri="{BB962C8B-B14F-4D97-AF65-F5344CB8AC3E}">
        <p14:creationId xmlns:p14="http://schemas.microsoft.com/office/powerpoint/2010/main" val="264811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877455" y="-145971"/>
            <a:ext cx="8266545" cy="1325563"/>
          </a:xfrm>
        </p:spPr>
        <p:txBody>
          <a:bodyPr>
            <a:normAutofit/>
          </a:bodyPr>
          <a:lstStyle/>
          <a:p>
            <a:pPr eaLnBrk="1" hangingPunct="1"/>
            <a:r>
              <a:rPr lang="en-US" altLang="en-US" sz="3600" dirty="0"/>
              <a:t>Water Quality Framework</a:t>
            </a:r>
          </a:p>
        </p:txBody>
      </p:sp>
      <p:graphicFrame>
        <p:nvGraphicFramePr>
          <p:cNvPr id="11" name="Diagram 10"/>
          <p:cNvGraphicFramePr>
            <a:graphicFrameLocks noChangeAspect="1"/>
          </p:cNvGraphicFramePr>
          <p:nvPr>
            <p:extLst/>
          </p:nvPr>
        </p:nvGraphicFramePr>
        <p:xfrm>
          <a:off x="304800" y="1433677"/>
          <a:ext cx="8000999" cy="4546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p:cNvSpPr txBox="1"/>
          <p:nvPr/>
        </p:nvSpPr>
        <p:spPr>
          <a:xfrm>
            <a:off x="187372" y="4198075"/>
            <a:ext cx="2073137" cy="1782539"/>
          </a:xfrm>
          <a:prstGeom prst="rect">
            <a:avLst/>
          </a:prstGeom>
          <a:noFill/>
          <a:ln>
            <a:solidFill>
              <a:schemeClr val="tx1"/>
            </a:solidFill>
          </a:ln>
          <a:scene3d>
            <a:camera prst="orthographicFront">
              <a:rot lat="0" lon="0" rev="0"/>
            </a:camera>
            <a:lightRig rig="threePt" dir="t"/>
          </a:scene3d>
        </p:spPr>
        <p:txBody>
          <a:bodyPr>
            <a:spAutoFit/>
          </a:bodyPr>
          <a:lstStyle/>
          <a:p>
            <a:pPr>
              <a:spcAft>
                <a:spcPts val="450"/>
              </a:spcAft>
              <a:defRPr/>
            </a:pPr>
            <a:r>
              <a:rPr lang="en-US" sz="1400" i="1" dirty="0"/>
              <a:t>Allocate responsibilities</a:t>
            </a:r>
          </a:p>
          <a:p>
            <a:pPr>
              <a:spcAft>
                <a:spcPts val="450"/>
              </a:spcAft>
              <a:defRPr/>
            </a:pPr>
            <a:r>
              <a:rPr lang="en-US" sz="1400" i="1" dirty="0"/>
              <a:t>Identify projects</a:t>
            </a:r>
          </a:p>
          <a:p>
            <a:pPr marL="89297" lvl="1">
              <a:spcAft>
                <a:spcPts val="450"/>
              </a:spcAft>
              <a:buFont typeface="Arial" pitchFamily="34" charset="0"/>
              <a:buChar char="•"/>
              <a:defRPr/>
            </a:pPr>
            <a:r>
              <a:rPr lang="en-US" sz="1100" i="1" dirty="0"/>
              <a:t>Infrastructure</a:t>
            </a:r>
          </a:p>
          <a:p>
            <a:pPr marL="89297" lvl="1">
              <a:spcAft>
                <a:spcPts val="450"/>
              </a:spcAft>
              <a:buFont typeface="Arial" pitchFamily="34" charset="0"/>
              <a:buChar char="•"/>
              <a:defRPr/>
            </a:pPr>
            <a:r>
              <a:rPr lang="en-US" sz="1100" i="1" dirty="0"/>
              <a:t>Best Management Practices (BMPs)</a:t>
            </a:r>
          </a:p>
          <a:p>
            <a:pPr>
              <a:spcAft>
                <a:spcPts val="450"/>
              </a:spcAft>
              <a:defRPr/>
            </a:pPr>
            <a:r>
              <a:rPr lang="en-US" sz="1400" i="1" dirty="0"/>
              <a:t>Establish schedules</a:t>
            </a:r>
          </a:p>
          <a:p>
            <a:pPr>
              <a:spcAft>
                <a:spcPts val="450"/>
              </a:spcAft>
              <a:defRPr/>
            </a:pPr>
            <a:r>
              <a:rPr lang="en-US" sz="1400" i="1" dirty="0"/>
              <a:t>Identify success criteria</a:t>
            </a:r>
          </a:p>
        </p:txBody>
      </p:sp>
      <p:sp>
        <p:nvSpPr>
          <p:cNvPr id="22" name="TextBox 21"/>
          <p:cNvSpPr txBox="1"/>
          <p:nvPr/>
        </p:nvSpPr>
        <p:spPr>
          <a:xfrm>
            <a:off x="5751533" y="5398655"/>
            <a:ext cx="2670603" cy="866904"/>
          </a:xfrm>
          <a:prstGeom prst="rect">
            <a:avLst/>
          </a:prstGeom>
          <a:no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t>Gather additional data</a:t>
            </a:r>
          </a:p>
          <a:p>
            <a:pPr>
              <a:spcAft>
                <a:spcPts val="450"/>
              </a:spcAft>
              <a:defRPr/>
            </a:pPr>
            <a:r>
              <a:rPr lang="en-US" sz="1400" i="1" dirty="0"/>
              <a:t>Evaluate water quality</a:t>
            </a:r>
          </a:p>
          <a:p>
            <a:pPr>
              <a:spcAft>
                <a:spcPts val="450"/>
              </a:spcAft>
              <a:defRPr/>
            </a:pPr>
            <a:r>
              <a:rPr lang="en-US" sz="1400" i="1" dirty="0"/>
              <a:t>Adopt pollutant reduction targets</a:t>
            </a:r>
          </a:p>
        </p:txBody>
      </p:sp>
      <p:sp>
        <p:nvSpPr>
          <p:cNvPr id="23" name="TextBox 22"/>
          <p:cNvSpPr txBox="1"/>
          <p:nvPr/>
        </p:nvSpPr>
        <p:spPr>
          <a:xfrm>
            <a:off x="64655" y="1428907"/>
            <a:ext cx="2582953" cy="1018227"/>
          </a:xfrm>
          <a:prstGeom prst="rect">
            <a:avLst/>
          </a:prstGeom>
          <a:solidFill>
            <a:schemeClr val="bg1"/>
          </a:solidFill>
          <a:ln>
            <a:solidFill>
              <a:schemeClr val="tx1"/>
            </a:solidFill>
          </a:ln>
          <a:scene3d>
            <a:camera prst="orthographicFront">
              <a:rot lat="0" lon="0" rev="0"/>
            </a:camera>
            <a:lightRig rig="threePt" dir="t"/>
          </a:scene3d>
        </p:spPr>
        <p:txBody>
          <a:bodyPr wrap="square">
            <a:spAutoFit/>
          </a:bodyPr>
          <a:lstStyle/>
          <a:p>
            <a:pPr>
              <a:spcAft>
                <a:spcPts val="450"/>
              </a:spcAft>
              <a:defRPr/>
            </a:pPr>
            <a:r>
              <a:rPr lang="en-US" sz="1400" i="1" dirty="0"/>
              <a:t>Monitor and report progress annually</a:t>
            </a:r>
          </a:p>
          <a:p>
            <a:pPr>
              <a:spcAft>
                <a:spcPts val="450"/>
              </a:spcAft>
              <a:defRPr/>
            </a:pPr>
            <a:r>
              <a:rPr lang="en-US" sz="1400" i="1" dirty="0"/>
              <a:t>Adapt and change – new statewide annual report</a:t>
            </a:r>
          </a:p>
        </p:txBody>
      </p:sp>
      <p:sp>
        <p:nvSpPr>
          <p:cNvPr id="24" name="TextBox 23"/>
          <p:cNvSpPr txBox="1"/>
          <p:nvPr/>
        </p:nvSpPr>
        <p:spPr>
          <a:xfrm>
            <a:off x="6496393" y="1252755"/>
            <a:ext cx="1854290" cy="1426031"/>
          </a:xfrm>
          <a:prstGeom prst="rect">
            <a:avLst/>
          </a:prstGeom>
          <a:no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t>Collect data</a:t>
            </a:r>
          </a:p>
          <a:p>
            <a:pPr>
              <a:spcAft>
                <a:spcPts val="450"/>
              </a:spcAft>
              <a:defRPr/>
            </a:pPr>
            <a:r>
              <a:rPr lang="en-US" sz="1400" i="1" dirty="0"/>
              <a:t>Analyze and verify</a:t>
            </a:r>
          </a:p>
          <a:p>
            <a:pPr>
              <a:spcAft>
                <a:spcPts val="450"/>
              </a:spcAft>
              <a:defRPr/>
            </a:pPr>
            <a:r>
              <a:rPr lang="en-US" sz="1400" i="1" dirty="0"/>
              <a:t>List “impaired” waters</a:t>
            </a:r>
          </a:p>
          <a:p>
            <a:pPr>
              <a:spcAft>
                <a:spcPts val="450"/>
              </a:spcAft>
              <a:defRPr/>
            </a:pPr>
            <a:endParaRPr lang="en-US" sz="1400" i="1" dirty="0"/>
          </a:p>
          <a:p>
            <a:pPr algn="ctr">
              <a:spcAft>
                <a:spcPts val="450"/>
              </a:spcAft>
              <a:defRPr/>
            </a:pPr>
            <a:r>
              <a:rPr lang="en-US" sz="1400" b="1" i="1" dirty="0"/>
              <a:t>REPEAT</a:t>
            </a:r>
          </a:p>
        </p:txBody>
      </p:sp>
      <p:sp>
        <p:nvSpPr>
          <p:cNvPr id="10" name="TextBox 9"/>
          <p:cNvSpPr txBox="1"/>
          <p:nvPr/>
        </p:nvSpPr>
        <p:spPr>
          <a:xfrm>
            <a:off x="6604000" y="3595652"/>
            <a:ext cx="2142836" cy="833562"/>
          </a:xfrm>
          <a:prstGeom prst="rect">
            <a:avLst/>
          </a:prstGeom>
          <a:solidFill>
            <a:schemeClr val="bg2">
              <a:lumMod val="90000"/>
            </a:schemeClr>
          </a:solidFill>
          <a:ln>
            <a:solidFill>
              <a:schemeClr val="tx1"/>
            </a:solidFill>
          </a:ln>
          <a:scene3d>
            <a:camera prst="orthographicFront">
              <a:rot lat="0" lon="0" rev="0"/>
            </a:camera>
            <a:lightRig rig="threePt" dir="t"/>
          </a:scene3d>
        </p:spPr>
        <p:txBody>
          <a:bodyPr wrap="square">
            <a:spAutoFit/>
          </a:bodyPr>
          <a:lstStyle/>
          <a:p>
            <a:pPr algn="ctr">
              <a:spcAft>
                <a:spcPts val="450"/>
              </a:spcAft>
              <a:defRPr/>
            </a:pPr>
            <a:r>
              <a:rPr lang="en-US" sz="1600" b="1" i="1" dirty="0"/>
              <a:t>Excessive nutrients</a:t>
            </a:r>
          </a:p>
          <a:p>
            <a:pPr algn="ctr">
              <a:spcAft>
                <a:spcPts val="450"/>
              </a:spcAft>
              <a:defRPr/>
            </a:pPr>
            <a:r>
              <a:rPr lang="en-US" sz="1400" i="1" dirty="0"/>
              <a:t>Bacteria, Metals, and Other Impairments</a:t>
            </a:r>
          </a:p>
        </p:txBody>
      </p:sp>
    </p:spTree>
    <p:extLst>
      <p:ext uri="{BB962C8B-B14F-4D97-AF65-F5344CB8AC3E}">
        <p14:creationId xmlns:p14="http://schemas.microsoft.com/office/powerpoint/2010/main" val="33599947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590906" y="188183"/>
            <a:ext cx="4028859" cy="707886"/>
          </a:xfrm>
          <a:prstGeom prst="rect">
            <a:avLst/>
          </a:prstGeom>
          <a:noFill/>
        </p:spPr>
        <p:txBody>
          <a:bodyPr wrap="square" rtlCol="0">
            <a:spAutoFit/>
          </a:bodyPr>
          <a:lstStyle/>
          <a:p>
            <a:r>
              <a:rPr lang="en-US" sz="4000" dirty="0">
                <a:solidFill>
                  <a:prstClr val="white"/>
                </a:solidFill>
              </a:rPr>
              <a:t>Source Categories</a:t>
            </a:r>
          </a:p>
        </p:txBody>
      </p:sp>
      <p:sp>
        <p:nvSpPr>
          <p:cNvPr id="15" name="Content Placeholder 2"/>
          <p:cNvSpPr txBox="1">
            <a:spLocks/>
          </p:cNvSpPr>
          <p:nvPr/>
        </p:nvSpPr>
        <p:spPr>
          <a:xfrm>
            <a:off x="257176" y="1250072"/>
            <a:ext cx="8543924" cy="5417428"/>
          </a:xfrm>
          <a:prstGeom prst="rect">
            <a:avLst/>
          </a:prstGeom>
        </p:spPr>
        <p:txBody>
          <a:bodyPr>
            <a:noAutofit/>
          </a:bodyPr>
          <a:lstStyle/>
          <a:p>
            <a:pPr marL="342900"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Load to Groundwater evaluation provides comparison of potential groundwater sources of nitrate</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Farm Fertilizer (FF)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Livestock Waste (LW)</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Dairies</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Urban </a:t>
            </a:r>
            <a:r>
              <a:rPr lang="en-US" sz="2800" dirty="0" err="1">
                <a:solidFill>
                  <a:prstClr val="black"/>
                </a:solidFill>
                <a:cs typeface="Arial" pitchFamily="34" charset="0"/>
              </a:rPr>
              <a:t>Turfgrass</a:t>
            </a:r>
            <a:r>
              <a:rPr lang="en-US" sz="2800" dirty="0">
                <a:solidFill>
                  <a:prstClr val="black"/>
                </a:solidFill>
                <a:cs typeface="Arial" pitchFamily="34" charset="0"/>
              </a:rPr>
              <a:t> Fertilizer (UTF)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Sports </a:t>
            </a:r>
            <a:r>
              <a:rPr lang="en-US" sz="2800" dirty="0" err="1">
                <a:solidFill>
                  <a:prstClr val="black"/>
                </a:solidFill>
                <a:cs typeface="Arial" pitchFamily="34" charset="0"/>
              </a:rPr>
              <a:t>Turfgrass</a:t>
            </a:r>
            <a:r>
              <a:rPr lang="en-US" sz="2800" dirty="0">
                <a:solidFill>
                  <a:prstClr val="black"/>
                </a:solidFill>
                <a:cs typeface="Arial" pitchFamily="34" charset="0"/>
              </a:rPr>
              <a:t> Fertilizer (STF)</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Atmospheric Deposition (AD)</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Wastewater Treatment Facilities (WWTP)</a:t>
            </a:r>
          </a:p>
          <a:p>
            <a:pPr marL="800100" lvl="1" indent="-342900" eaLnBrk="0" fontAlgn="base" hangingPunct="0">
              <a:spcBef>
                <a:spcPct val="20000"/>
              </a:spcBef>
              <a:spcAft>
                <a:spcPct val="0"/>
              </a:spcAft>
              <a:buSzPct val="60000"/>
              <a:buFont typeface="Wingdings" panose="05000000000000000000" pitchFamily="2" charset="2"/>
              <a:buChar char="§"/>
              <a:defRPr/>
            </a:pPr>
            <a:r>
              <a:rPr lang="en-US" sz="2800" dirty="0">
                <a:solidFill>
                  <a:prstClr val="black"/>
                </a:solidFill>
                <a:cs typeface="Arial" pitchFamily="34" charset="0"/>
              </a:rPr>
              <a:t>Onsite Treatment and Disposal Systems (OSTDS)</a:t>
            </a:r>
          </a:p>
          <a:p>
            <a:pPr marL="800100" lvl="1" indent="-342900" eaLnBrk="0" fontAlgn="base" hangingPunct="0">
              <a:spcBef>
                <a:spcPct val="20000"/>
              </a:spcBef>
              <a:spcAft>
                <a:spcPct val="0"/>
              </a:spcAft>
              <a:buSzPct val="60000"/>
              <a:buFont typeface="Wingdings" panose="05000000000000000000" pitchFamily="2" charset="2"/>
              <a:buChar char="§"/>
              <a:defRPr/>
            </a:pPr>
            <a:endParaRPr lang="en-US" dirty="0">
              <a:solidFill>
                <a:prstClr val="black"/>
              </a:solidFill>
              <a:cs typeface="Arial" pitchFamily="34" charset="0"/>
            </a:endParaRPr>
          </a:p>
          <a:p>
            <a:pPr marL="896112" lvl="1" indent="-320040">
              <a:buSzPct val="60000"/>
              <a:buFont typeface="Calibri" pitchFamily="34" charset="0"/>
              <a:buChar char="◊"/>
            </a:pPr>
            <a:endParaRPr lang="en-US" dirty="0">
              <a:solidFill>
                <a:prstClr val="black"/>
              </a:solidFill>
              <a:cs typeface="Arial" pitchFamily="34" charset="0"/>
            </a:endParaRPr>
          </a:p>
          <a:p>
            <a:pPr marL="1200150" lvl="2" indent="-285750" eaLnBrk="0" fontAlgn="base" hangingPunct="0">
              <a:spcBef>
                <a:spcPct val="20000"/>
              </a:spcBef>
              <a:spcAft>
                <a:spcPct val="0"/>
              </a:spcAft>
              <a:buSzPct val="60000"/>
              <a:buFont typeface="Calibri" pitchFamily="34" charset="0"/>
              <a:buChar char="◊"/>
            </a:pPr>
            <a:endParaRPr lang="en-US"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baseline="-25000"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Tree>
    <p:extLst>
      <p:ext uri="{BB962C8B-B14F-4D97-AF65-F5344CB8AC3E}">
        <p14:creationId xmlns:p14="http://schemas.microsoft.com/office/powerpoint/2010/main" val="190115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45309" y="133816"/>
            <a:ext cx="7601126" cy="747132"/>
          </a:xfrm>
        </p:spPr>
        <p:txBody>
          <a:bodyPr>
            <a:normAutofit/>
          </a:bodyPr>
          <a:lstStyle/>
          <a:p>
            <a:r>
              <a:rPr lang="en-US" dirty="0"/>
              <a:t>PFA – Boundaries </a:t>
            </a:r>
          </a:p>
        </p:txBody>
      </p:sp>
      <p:pic>
        <p:nvPicPr>
          <p:cNvPr id="7" name="Picture 6">
            <a:extLst>
              <a:ext uri="{FF2B5EF4-FFF2-40B4-BE49-F238E27FC236}">
                <a16:creationId xmlns:a16="http://schemas.microsoft.com/office/drawing/2014/main" id="{5362579A-8D20-4C43-BC87-1B7478B36F14}"/>
              </a:ext>
            </a:extLst>
          </p:cNvPr>
          <p:cNvPicPr/>
          <p:nvPr/>
        </p:nvPicPr>
        <p:blipFill rotWithShape="1">
          <a:blip r:embed="rId2">
            <a:extLst>
              <a:ext uri="{28A0092B-C50C-407E-A947-70E740481C1C}">
                <a14:useLocalDpi xmlns:a14="http://schemas.microsoft.com/office/drawing/2010/main" val="0"/>
              </a:ext>
            </a:extLst>
          </a:blip>
          <a:srcRect l="7212" t="8173" r="5930" b="3657"/>
          <a:stretch/>
        </p:blipFill>
        <p:spPr bwMode="auto">
          <a:xfrm>
            <a:off x="1574358" y="942105"/>
            <a:ext cx="5359179" cy="59158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61611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92683"/>
            <a:ext cx="7980218" cy="1256466"/>
          </a:xfrm>
        </p:spPr>
        <p:txBody>
          <a:bodyPr>
            <a:noAutofit/>
          </a:bodyPr>
          <a:lstStyle/>
          <a:p>
            <a:r>
              <a:rPr lang="en-US" sz="3600" dirty="0"/>
              <a:t>PFA Delineation </a:t>
            </a:r>
          </a:p>
        </p:txBody>
      </p:sp>
      <p:sp>
        <p:nvSpPr>
          <p:cNvPr id="12" name="Rectangle 11"/>
          <p:cNvSpPr/>
          <p:nvPr/>
        </p:nvSpPr>
        <p:spPr>
          <a:xfrm>
            <a:off x="124691" y="1163783"/>
            <a:ext cx="8939299" cy="4154984"/>
          </a:xfrm>
          <a:prstGeom prst="rect">
            <a:avLst/>
          </a:prstGeom>
        </p:spPr>
        <p:txBody>
          <a:bodyPr wrap="square">
            <a:noAutofit/>
          </a:bodyPr>
          <a:lstStyle/>
          <a:p>
            <a:pPr marL="742950" lvl="1" indent="-285750">
              <a:buFont typeface="Arial" panose="020B0604020202020204" pitchFamily="34" charset="0"/>
              <a:buChar char="•"/>
            </a:pPr>
            <a:r>
              <a:rPr lang="en-US" sz="2800" spc="-5" dirty="0">
                <a:solidFill>
                  <a:srgbClr val="0070C0"/>
                </a:solidFill>
                <a:cs typeface="Arial"/>
              </a:rPr>
              <a:t>Sub-Section </a:t>
            </a:r>
            <a:r>
              <a:rPr lang="en-US" sz="2800" dirty="0">
                <a:solidFill>
                  <a:srgbClr val="0070C0"/>
                </a:solidFill>
              </a:rPr>
              <a:t>373.802, F.S.:</a:t>
            </a:r>
          </a:p>
          <a:p>
            <a:pPr marL="1200150" lvl="2" indent="-285750">
              <a:buFont typeface="Arial" panose="020B0604020202020204" pitchFamily="34" charset="0"/>
              <a:buChar char="•"/>
            </a:pPr>
            <a:r>
              <a:rPr lang="en-US" sz="2400" dirty="0"/>
              <a:t>Definition: Area or areas of a basin where the Floridan Aquifer is generally most vulnerable to pollutant inputs where there is a known connectivity between groundwater pathways and an OFS</a:t>
            </a:r>
          </a:p>
          <a:p>
            <a:pPr marL="742950" lvl="1" indent="-285750">
              <a:buFont typeface="Arial" panose="020B0604020202020204" pitchFamily="34" charset="0"/>
              <a:buChar char="•"/>
            </a:pPr>
            <a:r>
              <a:rPr lang="en-US" sz="2800" spc="-5" dirty="0">
                <a:solidFill>
                  <a:srgbClr val="0070C0"/>
                </a:solidFill>
                <a:cs typeface="Arial"/>
              </a:rPr>
              <a:t>Sub-Section </a:t>
            </a:r>
            <a:r>
              <a:rPr lang="en-US" sz="2800" dirty="0">
                <a:solidFill>
                  <a:srgbClr val="0070C0"/>
                </a:solidFill>
              </a:rPr>
              <a:t>373.803, F.S.:</a:t>
            </a:r>
          </a:p>
          <a:p>
            <a:pPr marL="1200150" lvl="2" indent="-285750">
              <a:buFont typeface="Arial" panose="020B0604020202020204" pitchFamily="34" charset="0"/>
              <a:buChar char="•"/>
            </a:pPr>
            <a:r>
              <a:rPr lang="en-US" sz="2400" dirty="0">
                <a:cs typeface="Arial" panose="020B0604020202020204" pitchFamily="34" charset="0"/>
              </a:rPr>
              <a:t>Delineation considers factors that may lead to degradation of an OFS, such as</a:t>
            </a:r>
            <a:r>
              <a:rPr lang="en-US" sz="2800" dirty="0">
                <a:cs typeface="Arial" panose="020B0604020202020204" pitchFamily="34" charset="0"/>
              </a:rPr>
              <a:t>:</a:t>
            </a:r>
          </a:p>
          <a:p>
            <a:pPr marL="2114550" lvl="4" indent="-285750">
              <a:buFont typeface="Arial" panose="020B0604020202020204" pitchFamily="34" charset="0"/>
              <a:buChar char="•"/>
            </a:pPr>
            <a:r>
              <a:rPr lang="en-US" sz="2000" dirty="0">
                <a:cs typeface="Arial" panose="020B0604020202020204" pitchFamily="34" charset="0"/>
              </a:rPr>
              <a:t>Groundwater travel time to the spring</a:t>
            </a:r>
          </a:p>
          <a:p>
            <a:pPr marL="2114550" lvl="4" indent="-285750">
              <a:buFont typeface="Arial" panose="020B0604020202020204" pitchFamily="34" charset="0"/>
              <a:buChar char="•"/>
            </a:pPr>
            <a:r>
              <a:rPr lang="en-US" sz="2000" dirty="0">
                <a:cs typeface="Arial" panose="020B0604020202020204" pitchFamily="34" charset="0"/>
              </a:rPr>
              <a:t>Hydrogeology</a:t>
            </a:r>
          </a:p>
          <a:p>
            <a:pPr marL="2114550" lvl="4" indent="-285750">
              <a:buFont typeface="Arial" panose="020B0604020202020204" pitchFamily="34" charset="0"/>
              <a:buChar char="•"/>
            </a:pPr>
            <a:r>
              <a:rPr lang="en-US" sz="2000" dirty="0">
                <a:cs typeface="Arial" panose="020B0604020202020204" pitchFamily="34" charset="0"/>
              </a:rPr>
              <a:t>Nutrient load, etc.</a:t>
            </a:r>
          </a:p>
        </p:txBody>
      </p:sp>
    </p:spTree>
    <p:extLst>
      <p:ext uri="{BB962C8B-B14F-4D97-AF65-F5344CB8AC3E}">
        <p14:creationId xmlns:p14="http://schemas.microsoft.com/office/powerpoint/2010/main" val="2734424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92683"/>
            <a:ext cx="7980218" cy="1256466"/>
          </a:xfrm>
        </p:spPr>
        <p:txBody>
          <a:bodyPr>
            <a:noAutofit/>
          </a:bodyPr>
          <a:lstStyle/>
          <a:p>
            <a:r>
              <a:rPr lang="en-US" sz="3600" dirty="0"/>
              <a:t>PFA Requirements </a:t>
            </a:r>
          </a:p>
        </p:txBody>
      </p:sp>
      <p:sp>
        <p:nvSpPr>
          <p:cNvPr id="12" name="Rectangle 11"/>
          <p:cNvSpPr/>
          <p:nvPr/>
        </p:nvSpPr>
        <p:spPr>
          <a:xfrm>
            <a:off x="67541" y="1344757"/>
            <a:ext cx="8939299" cy="5202293"/>
          </a:xfrm>
          <a:prstGeom prst="rect">
            <a:avLst/>
          </a:prstGeom>
        </p:spPr>
        <p:txBody>
          <a:bodyPr wrap="square">
            <a:noAutofit/>
          </a:bodyPr>
          <a:lstStyle/>
          <a:p>
            <a:pPr marL="742950" lvl="1" indent="-285750">
              <a:buFont typeface="Arial" panose="020B0604020202020204" pitchFamily="34" charset="0"/>
              <a:buChar char="•"/>
            </a:pPr>
            <a:r>
              <a:rPr lang="en-US" sz="2800" spc="-5" dirty="0">
                <a:solidFill>
                  <a:srgbClr val="0070C0"/>
                </a:solidFill>
                <a:cs typeface="Arial"/>
              </a:rPr>
              <a:t>Prohibitions</a:t>
            </a:r>
            <a:endParaRPr lang="en-US" sz="2800" dirty="0">
              <a:solidFill>
                <a:srgbClr val="0070C0"/>
              </a:solidFill>
            </a:endParaRPr>
          </a:p>
          <a:p>
            <a:pPr marL="1257300" lvl="2" indent="-342900">
              <a:lnSpc>
                <a:spcPct val="100000"/>
              </a:lnSpc>
              <a:spcBef>
                <a:spcPts val="0"/>
              </a:spcBef>
              <a:buFont typeface="Arial" panose="020B0604020202020204" pitchFamily="34" charset="0"/>
              <a:buChar char="•"/>
            </a:pPr>
            <a:r>
              <a:rPr lang="en-US" sz="2000" dirty="0"/>
              <a:t>Wastewater treatment facilities greater than 100,000 gallons per day (</a:t>
            </a:r>
            <a:r>
              <a:rPr lang="en-US" sz="2000" dirty="0" err="1"/>
              <a:t>GPD</a:t>
            </a:r>
            <a:r>
              <a:rPr lang="en-US" sz="2000" dirty="0"/>
              <a:t>), UNLESS advanced wastewater treatment (</a:t>
            </a:r>
            <a:r>
              <a:rPr lang="en-US" sz="2000" dirty="0" err="1"/>
              <a:t>AWT</a:t>
            </a:r>
            <a:r>
              <a:rPr lang="en-US" sz="2000" dirty="0"/>
              <a:t>) is used.</a:t>
            </a:r>
          </a:p>
          <a:p>
            <a:pPr marL="1257300" lvl="2" indent="-342900">
              <a:lnSpc>
                <a:spcPct val="100000"/>
              </a:lnSpc>
              <a:spcBef>
                <a:spcPts val="0"/>
              </a:spcBef>
              <a:buFont typeface="Arial" panose="020B0604020202020204" pitchFamily="34" charset="0"/>
              <a:buChar char="•"/>
            </a:pPr>
            <a:r>
              <a:rPr lang="en-US" sz="2000" dirty="0"/>
              <a:t>New conventional OSTDS on less than </a:t>
            </a:r>
            <a:r>
              <a:rPr lang="en-US" sz="2000"/>
              <a:t>one-acre lots. </a:t>
            </a:r>
            <a:endParaRPr lang="en-US" sz="2000" dirty="0"/>
          </a:p>
          <a:p>
            <a:pPr marL="1257300" lvl="2" indent="-342900">
              <a:buFont typeface="Arial" panose="020B0604020202020204" pitchFamily="34" charset="0"/>
              <a:buChar char="•"/>
            </a:pPr>
            <a:r>
              <a:rPr lang="en-US" sz="2000" dirty="0"/>
              <a:t>Ban on land application of Class A or B biosolids w/o approved NMP.</a:t>
            </a:r>
          </a:p>
          <a:p>
            <a:pPr marL="1257300" lvl="2" indent="-342900">
              <a:lnSpc>
                <a:spcPct val="100000"/>
              </a:lnSpc>
              <a:spcBef>
                <a:spcPts val="0"/>
              </a:spcBef>
              <a:buFont typeface="Arial" panose="020B0604020202020204" pitchFamily="34" charset="0"/>
              <a:buChar char="•"/>
            </a:pPr>
            <a:r>
              <a:rPr lang="en-US" sz="2000" dirty="0"/>
              <a:t>New Hazardous waste facilities.</a:t>
            </a:r>
          </a:p>
          <a:p>
            <a:pPr marL="742950" lvl="1" indent="-285750">
              <a:buFont typeface="Arial" panose="020B0604020202020204" pitchFamily="34" charset="0"/>
              <a:buChar char="•"/>
            </a:pPr>
            <a:r>
              <a:rPr lang="en-US" sz="2800" spc="-5" dirty="0">
                <a:solidFill>
                  <a:srgbClr val="0070C0"/>
                </a:solidFill>
                <a:cs typeface="Arial"/>
              </a:rPr>
              <a:t>Additional Requirements for Biosolids and Septage Application Practices</a:t>
            </a:r>
          </a:p>
          <a:p>
            <a:pPr marL="1200150" lvl="2" indent="-285750">
              <a:buFont typeface="Arial" panose="020B0604020202020204" pitchFamily="34" charset="0"/>
              <a:buChar char="•"/>
            </a:pPr>
            <a:r>
              <a:rPr lang="en-US" sz="2000" spc="-5" dirty="0">
                <a:cs typeface="Arial"/>
              </a:rPr>
              <a:t>Requirements for newly permitted sites or at renewal</a:t>
            </a:r>
          </a:p>
          <a:p>
            <a:pPr marL="1200150" lvl="2" indent="-285750">
              <a:buFont typeface="Arial" panose="020B0604020202020204" pitchFamily="34" charset="0"/>
              <a:buChar char="•"/>
            </a:pPr>
            <a:r>
              <a:rPr lang="en-US" sz="2000" spc="-5" dirty="0">
                <a:cs typeface="Arial"/>
              </a:rPr>
              <a:t>Verified BMPs for agricultural operations</a:t>
            </a:r>
          </a:p>
          <a:p>
            <a:pPr marL="1200150" lvl="2" indent="-285750">
              <a:buFont typeface="Arial" panose="020B0604020202020204" pitchFamily="34" charset="0"/>
              <a:buChar char="•"/>
            </a:pPr>
            <a:r>
              <a:rPr lang="en-US" sz="2000" spc="-5" dirty="0">
                <a:cs typeface="Arial"/>
              </a:rPr>
              <a:t> Effective nutrient management practices</a:t>
            </a:r>
          </a:p>
          <a:p>
            <a:pPr marL="1200150" lvl="2" indent="-285750">
              <a:buFont typeface="Arial" panose="020B0604020202020204" pitchFamily="34" charset="0"/>
              <a:buChar char="•"/>
            </a:pPr>
            <a:r>
              <a:rPr lang="en-US" sz="2000" dirty="0"/>
              <a:t>Groundwater monitoring requirements</a:t>
            </a:r>
          </a:p>
          <a:p>
            <a:pPr lvl="2"/>
            <a:endParaRPr lang="en-US" sz="2400" dirty="0"/>
          </a:p>
        </p:txBody>
      </p:sp>
    </p:spTree>
    <p:extLst>
      <p:ext uri="{BB962C8B-B14F-4D97-AF65-F5344CB8AC3E}">
        <p14:creationId xmlns:p14="http://schemas.microsoft.com/office/powerpoint/2010/main" val="23908351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92683"/>
            <a:ext cx="7980218" cy="1256466"/>
          </a:xfrm>
        </p:spPr>
        <p:txBody>
          <a:bodyPr>
            <a:noAutofit/>
          </a:bodyPr>
          <a:lstStyle/>
          <a:p>
            <a:r>
              <a:rPr lang="en-US" sz="3600" dirty="0"/>
              <a:t>PFA Delineation </a:t>
            </a:r>
          </a:p>
        </p:txBody>
      </p:sp>
      <p:sp>
        <p:nvSpPr>
          <p:cNvPr id="12" name="Rectangle 11"/>
          <p:cNvSpPr/>
          <p:nvPr/>
        </p:nvSpPr>
        <p:spPr>
          <a:xfrm>
            <a:off x="124691" y="1163782"/>
            <a:ext cx="8939299" cy="5202293"/>
          </a:xfrm>
          <a:prstGeom prst="rect">
            <a:avLst/>
          </a:prstGeom>
        </p:spPr>
        <p:txBody>
          <a:bodyPr wrap="square">
            <a:noAutofit/>
          </a:bodyPr>
          <a:lstStyle/>
          <a:p>
            <a:pPr marL="742950" lvl="1" indent="-285750">
              <a:buFont typeface="Arial" panose="020B0604020202020204" pitchFamily="34" charset="0"/>
              <a:buChar char="•"/>
            </a:pPr>
            <a:r>
              <a:rPr lang="en-US" sz="2800" spc="-5" dirty="0">
                <a:solidFill>
                  <a:srgbClr val="0070C0"/>
                </a:solidFill>
                <a:cs typeface="Arial"/>
              </a:rPr>
              <a:t>Evaluate</a:t>
            </a:r>
            <a:endParaRPr lang="en-US" sz="2800" dirty="0">
              <a:solidFill>
                <a:srgbClr val="0070C0"/>
              </a:solidFill>
            </a:endParaRPr>
          </a:p>
          <a:p>
            <a:pPr marL="1257300" lvl="2" indent="-342900">
              <a:lnSpc>
                <a:spcPct val="100000"/>
              </a:lnSpc>
              <a:spcBef>
                <a:spcPts val="0"/>
              </a:spcBef>
              <a:buFont typeface="Arial" panose="020B0604020202020204" pitchFamily="34" charset="0"/>
              <a:buChar char="•"/>
            </a:pPr>
            <a:r>
              <a:rPr lang="en-US" sz="2800" dirty="0"/>
              <a:t>Aquifer Recharge</a:t>
            </a:r>
          </a:p>
          <a:p>
            <a:pPr marL="1257300" lvl="2" indent="-342900">
              <a:lnSpc>
                <a:spcPct val="100000"/>
              </a:lnSpc>
              <a:spcBef>
                <a:spcPts val="0"/>
              </a:spcBef>
              <a:buFont typeface="Arial" panose="020B0604020202020204" pitchFamily="34" charset="0"/>
              <a:buChar char="•"/>
            </a:pPr>
            <a:r>
              <a:rPr lang="en-US" sz="2800" dirty="0"/>
              <a:t>Aquifer Vulnerability</a:t>
            </a:r>
          </a:p>
          <a:p>
            <a:pPr marL="1257300" lvl="2" indent="-342900">
              <a:lnSpc>
                <a:spcPct val="100000"/>
              </a:lnSpc>
              <a:spcBef>
                <a:spcPts val="0"/>
              </a:spcBef>
              <a:buFont typeface="Arial" panose="020B0604020202020204" pitchFamily="34" charset="0"/>
              <a:buChar char="•"/>
            </a:pPr>
            <a:r>
              <a:rPr lang="en-US" sz="2800" dirty="0"/>
              <a:t>Soil Leaching Potential</a:t>
            </a:r>
          </a:p>
          <a:p>
            <a:pPr marL="1257300" lvl="2" indent="-342900">
              <a:lnSpc>
                <a:spcPct val="100000"/>
              </a:lnSpc>
              <a:spcBef>
                <a:spcPts val="0"/>
              </a:spcBef>
              <a:buFont typeface="Arial" panose="020B0604020202020204" pitchFamily="34" charset="0"/>
              <a:buChar char="•"/>
            </a:pPr>
            <a:r>
              <a:rPr lang="en-US" sz="2800" dirty="0"/>
              <a:t>Land Elevation </a:t>
            </a:r>
          </a:p>
          <a:p>
            <a:pPr marL="1257300" lvl="2" indent="-342900">
              <a:lnSpc>
                <a:spcPct val="100000"/>
              </a:lnSpc>
              <a:spcBef>
                <a:spcPts val="0"/>
              </a:spcBef>
              <a:buFont typeface="Arial" panose="020B0604020202020204" pitchFamily="34" charset="0"/>
              <a:buChar char="•"/>
            </a:pPr>
            <a:r>
              <a:rPr lang="en-US" sz="2800" dirty="0"/>
              <a:t>Land Use</a:t>
            </a:r>
          </a:p>
          <a:p>
            <a:pPr marL="1257300" lvl="2" indent="-342900">
              <a:lnSpc>
                <a:spcPct val="100000"/>
              </a:lnSpc>
              <a:spcBef>
                <a:spcPts val="0"/>
              </a:spcBef>
              <a:buFont typeface="Arial" panose="020B0604020202020204" pitchFamily="34" charset="0"/>
              <a:buChar char="•"/>
            </a:pPr>
            <a:r>
              <a:rPr lang="en-US" sz="2800" dirty="0"/>
              <a:t>Conservation Lands</a:t>
            </a:r>
          </a:p>
          <a:p>
            <a:pPr marL="1257300" lvl="2" indent="-342900">
              <a:buFont typeface="Arial" panose="020B0604020202020204" pitchFamily="34" charset="0"/>
              <a:buChar char="•"/>
            </a:pPr>
            <a:r>
              <a:rPr lang="en-US" sz="2800" dirty="0"/>
              <a:t>WWTP and OSTDS</a:t>
            </a:r>
          </a:p>
          <a:p>
            <a:pPr lvl="2"/>
            <a:endParaRPr lang="en-US" sz="2400" dirty="0"/>
          </a:p>
        </p:txBody>
      </p:sp>
    </p:spTree>
    <p:extLst>
      <p:ext uri="{BB962C8B-B14F-4D97-AF65-F5344CB8AC3E}">
        <p14:creationId xmlns:p14="http://schemas.microsoft.com/office/powerpoint/2010/main" val="3666397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45309" y="133816"/>
            <a:ext cx="3186059" cy="747132"/>
          </a:xfrm>
        </p:spPr>
        <p:txBody>
          <a:bodyPr>
            <a:normAutofit fontScale="90000"/>
          </a:bodyPr>
          <a:lstStyle/>
          <a:p>
            <a:r>
              <a:rPr lang="en-US" dirty="0"/>
              <a:t>PFA – Boundaries </a:t>
            </a:r>
          </a:p>
        </p:txBody>
      </p:sp>
      <p:pic>
        <p:nvPicPr>
          <p:cNvPr id="4" name="Picture 3">
            <a:extLst>
              <a:ext uri="{FF2B5EF4-FFF2-40B4-BE49-F238E27FC236}">
                <a16:creationId xmlns:a16="http://schemas.microsoft.com/office/drawing/2014/main" id="{9D5736C2-DA66-4672-8DB4-8B960AFE4CFA}"/>
              </a:ext>
            </a:extLst>
          </p:cNvPr>
          <p:cNvPicPr/>
          <p:nvPr/>
        </p:nvPicPr>
        <p:blipFill rotWithShape="1">
          <a:blip r:embed="rId2">
            <a:extLst>
              <a:ext uri="{28A0092B-C50C-407E-A947-70E740481C1C}">
                <a14:useLocalDpi xmlns:a14="http://schemas.microsoft.com/office/drawing/2010/main" val="0"/>
              </a:ext>
            </a:extLst>
          </a:blip>
          <a:srcRect l="9134" t="8792" r="9295" b="12078"/>
          <a:stretch/>
        </p:blipFill>
        <p:spPr bwMode="auto">
          <a:xfrm>
            <a:off x="4138863" y="0"/>
            <a:ext cx="5005137" cy="683941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58844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145309" y="133816"/>
            <a:ext cx="2699327" cy="747132"/>
          </a:xfrm>
        </p:spPr>
        <p:txBody>
          <a:bodyPr>
            <a:noAutofit/>
          </a:bodyPr>
          <a:lstStyle/>
          <a:p>
            <a:r>
              <a:rPr lang="en-US" sz="3200" dirty="0"/>
              <a:t>Ichetucknee PFA</a:t>
            </a:r>
          </a:p>
        </p:txBody>
      </p:sp>
      <p:pic>
        <p:nvPicPr>
          <p:cNvPr id="4" name="Picture 3">
            <a:extLst>
              <a:ext uri="{FF2B5EF4-FFF2-40B4-BE49-F238E27FC236}">
                <a16:creationId xmlns:a16="http://schemas.microsoft.com/office/drawing/2014/main" id="{BBA01BC7-9656-4021-B569-15DE578F78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4636" y="0"/>
            <a:ext cx="5299364" cy="6858000"/>
          </a:xfrm>
          <a:prstGeom prst="rect">
            <a:avLst/>
          </a:prstGeom>
        </p:spPr>
      </p:pic>
    </p:spTree>
    <p:extLst>
      <p:ext uri="{BB962C8B-B14F-4D97-AF65-F5344CB8AC3E}">
        <p14:creationId xmlns:p14="http://schemas.microsoft.com/office/powerpoint/2010/main" val="23677156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E56291-32AF-42A8-9E6A-2A8F6E31F4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4636" y="0"/>
            <a:ext cx="5299364" cy="6858000"/>
          </a:xfrm>
          <a:prstGeom prst="rect">
            <a:avLst/>
          </a:prstGeom>
        </p:spPr>
      </p:pic>
      <p:sp>
        <p:nvSpPr>
          <p:cNvPr id="5" name="TextBox 4">
            <a:extLst>
              <a:ext uri="{FF2B5EF4-FFF2-40B4-BE49-F238E27FC236}">
                <a16:creationId xmlns:a16="http://schemas.microsoft.com/office/drawing/2014/main" id="{89A34702-0365-428A-B4E8-6AB08337AA6D}"/>
              </a:ext>
            </a:extLst>
          </p:cNvPr>
          <p:cNvSpPr txBox="1"/>
          <p:nvPr/>
        </p:nvSpPr>
        <p:spPr>
          <a:xfrm>
            <a:off x="1556425" y="223737"/>
            <a:ext cx="1575881" cy="707886"/>
          </a:xfrm>
          <a:prstGeom prst="rect">
            <a:avLst/>
          </a:prstGeom>
          <a:noFill/>
        </p:spPr>
        <p:txBody>
          <a:bodyPr wrap="square" rtlCol="0">
            <a:spAutoFit/>
          </a:bodyPr>
          <a:lstStyle/>
          <a:p>
            <a:r>
              <a:rPr lang="en-US" sz="4000" dirty="0">
                <a:solidFill>
                  <a:schemeClr val="bg1"/>
                </a:solidFill>
              </a:rPr>
              <a:t>PFAs</a:t>
            </a:r>
          </a:p>
        </p:txBody>
      </p:sp>
    </p:spTree>
    <p:extLst>
      <p:ext uri="{BB962C8B-B14F-4D97-AF65-F5344CB8AC3E}">
        <p14:creationId xmlns:p14="http://schemas.microsoft.com/office/powerpoint/2010/main" val="942044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64298" y="281324"/>
            <a:ext cx="8026400" cy="523220"/>
          </a:xfrm>
          <a:prstGeom prst="rect">
            <a:avLst/>
          </a:prstGeom>
          <a:noFill/>
        </p:spPr>
        <p:txBody>
          <a:bodyPr wrap="square" rtlCol="0">
            <a:spAutoFit/>
          </a:bodyPr>
          <a:lstStyle/>
          <a:p>
            <a:r>
              <a:rPr lang="en-US" sz="2800" dirty="0" err="1">
                <a:solidFill>
                  <a:schemeClr val="bg1"/>
                </a:solidFill>
                <a:latin typeface="Arial" panose="020B0604020202020204" pitchFamily="34" charset="0"/>
                <a:cs typeface="Arial" panose="020B0604020202020204" pitchFamily="34" charset="0"/>
              </a:rPr>
              <a:t>Ichetucknee</a:t>
            </a:r>
            <a:r>
              <a:rPr lang="en-US" sz="2800" dirty="0">
                <a:solidFill>
                  <a:schemeClr val="bg1"/>
                </a:solidFill>
                <a:latin typeface="Arial" panose="020B0604020202020204" pitchFamily="34" charset="0"/>
                <a:cs typeface="Arial" panose="020B0604020202020204" pitchFamily="34" charset="0"/>
              </a:rPr>
              <a:t>- 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3" name="Picture 2">
            <a:extLst>
              <a:ext uri="{FF2B5EF4-FFF2-40B4-BE49-F238E27FC236}">
                <a16:creationId xmlns:a16="http://schemas.microsoft.com/office/drawing/2014/main" id="{A59F3709-5964-4D52-B12B-0CB9738466A3}"/>
              </a:ext>
            </a:extLst>
          </p:cNvPr>
          <p:cNvPicPr>
            <a:picLocks noChangeAspect="1"/>
          </p:cNvPicPr>
          <p:nvPr/>
        </p:nvPicPr>
        <p:blipFill>
          <a:blip r:embed="rId4"/>
          <a:stretch>
            <a:fillRect/>
          </a:stretch>
        </p:blipFill>
        <p:spPr>
          <a:xfrm>
            <a:off x="909678" y="1236990"/>
            <a:ext cx="7437765" cy="5328366"/>
          </a:xfrm>
          <a:prstGeom prst="rect">
            <a:avLst/>
          </a:prstGeom>
        </p:spPr>
      </p:pic>
    </p:spTree>
    <p:extLst>
      <p:ext uri="{BB962C8B-B14F-4D97-AF65-F5344CB8AC3E}">
        <p14:creationId xmlns:p14="http://schemas.microsoft.com/office/powerpoint/2010/main" val="17505240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37218" y="307108"/>
            <a:ext cx="8026400" cy="523220"/>
          </a:xfrm>
          <a:prstGeom prst="rect">
            <a:avLst/>
          </a:prstGeom>
          <a:noFill/>
        </p:spPr>
        <p:txBody>
          <a:bodyPr wrap="square" rtlCol="0">
            <a:spAutoFit/>
          </a:bodyPr>
          <a:lstStyle/>
          <a:p>
            <a:r>
              <a:rPr lang="en-US" sz="2800" dirty="0">
                <a:solidFill>
                  <a:schemeClr val="bg1"/>
                </a:solidFill>
                <a:latin typeface="Arial" panose="020B0604020202020204" pitchFamily="34" charset="0"/>
                <a:cs typeface="Arial" panose="020B0604020202020204" pitchFamily="34" charset="0"/>
              </a:rPr>
              <a:t>Devil’s Complex- 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084083" y="1046592"/>
            <a:ext cx="6570482" cy="5348149"/>
          </a:xfrm>
          <a:prstGeom prst="rect">
            <a:avLst/>
          </a:prstGeom>
        </p:spPr>
      </p:pic>
    </p:spTree>
    <p:extLst>
      <p:ext uri="{BB962C8B-B14F-4D97-AF65-F5344CB8AC3E}">
        <p14:creationId xmlns:p14="http://schemas.microsoft.com/office/powerpoint/2010/main" val="4135849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2A5702-5C7C-43FB-8FFA-176BA44431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6035" y="0"/>
            <a:ext cx="5287965" cy="6858000"/>
          </a:xfrm>
          <a:prstGeom prst="rect">
            <a:avLst/>
          </a:prstGeom>
        </p:spPr>
      </p:pic>
    </p:spTree>
    <p:extLst>
      <p:ext uri="{BB962C8B-B14F-4D97-AF65-F5344CB8AC3E}">
        <p14:creationId xmlns:p14="http://schemas.microsoft.com/office/powerpoint/2010/main" val="307013389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37218" y="309605"/>
            <a:ext cx="8026400" cy="461665"/>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Hornsby-Treehouse- 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792" y="1135440"/>
            <a:ext cx="8182466" cy="5847308"/>
          </a:xfrm>
          <a:prstGeom prst="rect">
            <a:avLst/>
          </a:prstGeom>
        </p:spPr>
      </p:pic>
    </p:spTree>
    <p:extLst>
      <p:ext uri="{BB962C8B-B14F-4D97-AF65-F5344CB8AC3E}">
        <p14:creationId xmlns:p14="http://schemas.microsoft.com/office/powerpoint/2010/main" val="6166934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45877AC-3410-4E53-8B26-A49045B7582C}"/>
              </a:ext>
            </a:extLst>
          </p:cNvPr>
          <p:cNvGraphicFramePr>
            <a:graphicFrameLocks noGrp="1"/>
          </p:cNvGraphicFramePr>
          <p:nvPr>
            <p:extLst>
              <p:ext uri="{D42A27DB-BD31-4B8C-83A1-F6EECF244321}">
                <p14:modId xmlns:p14="http://schemas.microsoft.com/office/powerpoint/2010/main" val="2962941803"/>
              </p:ext>
            </p:extLst>
          </p:nvPr>
        </p:nvGraphicFramePr>
        <p:xfrm>
          <a:off x="0" y="83127"/>
          <a:ext cx="9144000" cy="5793631"/>
        </p:xfrm>
        <a:graphic>
          <a:graphicData uri="http://schemas.openxmlformats.org/drawingml/2006/table">
            <a:tbl>
              <a:tblPr firstRow="1" firstCol="1" bandRow="1">
                <a:tableStyleId>{5C22544A-7EE6-4342-B048-85BDC9FD1C3A}</a:tableStyleId>
              </a:tblPr>
              <a:tblGrid>
                <a:gridCol w="2142836">
                  <a:extLst>
                    <a:ext uri="{9D8B030D-6E8A-4147-A177-3AD203B41FA5}">
                      <a16:colId xmlns:a16="http://schemas.microsoft.com/office/drawing/2014/main" val="962394480"/>
                    </a:ext>
                  </a:extLst>
                </a:gridCol>
                <a:gridCol w="1549932">
                  <a:extLst>
                    <a:ext uri="{9D8B030D-6E8A-4147-A177-3AD203B41FA5}">
                      <a16:colId xmlns:a16="http://schemas.microsoft.com/office/drawing/2014/main" val="1908694078"/>
                    </a:ext>
                  </a:extLst>
                </a:gridCol>
                <a:gridCol w="5451232">
                  <a:extLst>
                    <a:ext uri="{9D8B030D-6E8A-4147-A177-3AD203B41FA5}">
                      <a16:colId xmlns:a16="http://schemas.microsoft.com/office/drawing/2014/main" val="2397098861"/>
                    </a:ext>
                  </a:extLst>
                </a:gridCol>
              </a:tblGrid>
              <a:tr h="364259">
                <a:tc gridSpan="3">
                  <a:txBody>
                    <a:bodyPr/>
                    <a:lstStyle/>
                    <a:p>
                      <a:pPr marL="0" marR="0" algn="ctr">
                        <a:lnSpc>
                          <a:spcPct val="107000"/>
                        </a:lnSpc>
                        <a:spcBef>
                          <a:spcPts val="0"/>
                        </a:spcBef>
                        <a:spcAft>
                          <a:spcPts val="0"/>
                        </a:spcAft>
                      </a:pPr>
                      <a:r>
                        <a:rPr lang="en-US" sz="1800" dirty="0">
                          <a:effectLst/>
                        </a:rPr>
                        <a:t>Project Credit Analysis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35311516"/>
                  </a:ext>
                </a:extLst>
              </a:tr>
              <a:tr h="707757">
                <a:tc>
                  <a:txBody>
                    <a:bodyPr/>
                    <a:lstStyle/>
                    <a:p>
                      <a:pPr marL="0" marR="0" algn="ctr">
                        <a:lnSpc>
                          <a:spcPct val="107000"/>
                        </a:lnSpc>
                        <a:spcBef>
                          <a:spcPts val="0"/>
                        </a:spcBef>
                        <a:spcAft>
                          <a:spcPts val="0"/>
                        </a:spcAft>
                      </a:pPr>
                      <a:r>
                        <a:rPr lang="en-US" sz="1200" dirty="0">
                          <a:effectLst/>
                        </a:rPr>
                        <a:t>Nitrogen Source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b"/>
                </a:tc>
                <a:tc>
                  <a:txBody>
                    <a:bodyPr/>
                    <a:lstStyle/>
                    <a:p>
                      <a:pPr marL="0" marR="0" algn="ctr">
                        <a:lnSpc>
                          <a:spcPct val="107000"/>
                        </a:lnSpc>
                        <a:spcBef>
                          <a:spcPts val="0"/>
                        </a:spcBef>
                        <a:spcAft>
                          <a:spcPts val="0"/>
                        </a:spcAft>
                      </a:pPr>
                      <a:r>
                        <a:rPr lang="en-US" sz="1200" b="1" dirty="0">
                          <a:effectLst/>
                        </a:rPr>
                        <a:t>Credits to Load to Groundwater </a:t>
                      </a:r>
                    </a:p>
                    <a:p>
                      <a:pPr marL="0" marR="0" algn="ctr">
                        <a:lnSpc>
                          <a:spcPct val="107000"/>
                        </a:lnSpc>
                        <a:spcBef>
                          <a:spcPts val="0"/>
                        </a:spcBef>
                        <a:spcAft>
                          <a:spcPts val="0"/>
                        </a:spcAft>
                      </a:pPr>
                      <a:r>
                        <a:rPr lang="en-US" sz="1200" b="1" dirty="0">
                          <a:effectLst/>
                        </a:rPr>
                        <a:t>(lb-N/yr)</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b"/>
                </a:tc>
                <a:tc>
                  <a:txBody>
                    <a:bodyPr/>
                    <a:lstStyle/>
                    <a:p>
                      <a:pPr marL="0" marR="0" algn="ctr">
                        <a:lnSpc>
                          <a:spcPct val="107000"/>
                        </a:lnSpc>
                        <a:spcBef>
                          <a:spcPts val="0"/>
                        </a:spcBef>
                        <a:spcAft>
                          <a:spcPts val="0"/>
                        </a:spcAft>
                      </a:pPr>
                      <a:r>
                        <a:rPr lang="en-US" sz="1200" b="1" dirty="0">
                          <a:effectLst/>
                        </a:rPr>
                        <a:t>Description</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b"/>
                </a:tc>
                <a:extLst>
                  <a:ext uri="{0D108BD9-81ED-4DB2-BD59-A6C34878D82A}">
                    <a16:rowId xmlns:a16="http://schemas.microsoft.com/office/drawing/2014/main" val="3624694889"/>
                  </a:ext>
                </a:extLst>
              </a:tr>
              <a:tr h="542898">
                <a:tc>
                  <a:txBody>
                    <a:bodyPr/>
                    <a:lstStyle/>
                    <a:p>
                      <a:pPr marL="0" marR="0">
                        <a:lnSpc>
                          <a:spcPct val="107000"/>
                        </a:lnSpc>
                        <a:spcBef>
                          <a:spcPts val="0"/>
                        </a:spcBef>
                        <a:spcAft>
                          <a:spcPts val="0"/>
                        </a:spcAft>
                      </a:pPr>
                      <a:r>
                        <a:rPr lang="en-US" sz="1200" dirty="0">
                          <a:effectLst/>
                        </a:rPr>
                        <a:t>Onsite Sewage</a:t>
                      </a:r>
                      <a:r>
                        <a:rPr lang="en-US" sz="1200" baseline="0" dirty="0">
                          <a:effectLst/>
                        </a:rPr>
                        <a:t> Treatment and Disposal Systems (O</a:t>
                      </a:r>
                      <a:r>
                        <a:rPr lang="en-US" sz="1200" dirty="0">
                          <a:effectLst/>
                        </a:rPr>
                        <a:t>STDS)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12,000</a:t>
                      </a:r>
                    </a:p>
                  </a:txBody>
                  <a:tcPr marL="64345" marR="64345" marT="8937" marB="8937" anchor="ctr"/>
                </a:tc>
                <a:tc>
                  <a:txBody>
                    <a:bodyPr/>
                    <a:lstStyle/>
                    <a:p>
                      <a:pPr marL="0" marR="0">
                        <a:lnSpc>
                          <a:spcPct val="107000"/>
                        </a:lnSpc>
                        <a:spcBef>
                          <a:spcPts val="0"/>
                        </a:spcBef>
                        <a:spcAft>
                          <a:spcPts val="0"/>
                        </a:spcAft>
                      </a:pPr>
                      <a:r>
                        <a:rPr lang="en-US" sz="1200" dirty="0">
                          <a:effectLst/>
                        </a:rPr>
                        <a:t>Credits identified for stakeholder OSTDS projects (onsite enhancement or sewer)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1014498099"/>
                  </a:ext>
                </a:extLst>
              </a:tr>
              <a:tr h="540260">
                <a:tc>
                  <a:txBody>
                    <a:bodyPr/>
                    <a:lstStyle/>
                    <a:p>
                      <a:pPr marL="0" marR="0">
                        <a:lnSpc>
                          <a:spcPct val="107000"/>
                        </a:lnSpc>
                        <a:spcBef>
                          <a:spcPts val="0"/>
                        </a:spcBef>
                        <a:spcAft>
                          <a:spcPts val="0"/>
                        </a:spcAft>
                      </a:pPr>
                      <a:r>
                        <a:rPr lang="en-US" sz="1200" dirty="0">
                          <a:effectLst/>
                        </a:rPr>
                        <a:t>Urban Turfgrass Fertilizer (UTF)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19,000</a:t>
                      </a:r>
                    </a:p>
                  </a:txBody>
                  <a:tcPr marL="64345" marR="64345" marT="8937" marB="8937" anchor="ctr"/>
                </a:tc>
                <a:tc>
                  <a:txBody>
                    <a:bodyPr/>
                    <a:lstStyle/>
                    <a:p>
                      <a:pPr marL="0" marR="0">
                        <a:lnSpc>
                          <a:spcPct val="107000"/>
                        </a:lnSpc>
                        <a:spcBef>
                          <a:spcPts val="0"/>
                        </a:spcBef>
                        <a:spcAft>
                          <a:spcPts val="0"/>
                        </a:spcAft>
                      </a:pPr>
                      <a:r>
                        <a:rPr lang="en-US" sz="1200" dirty="0">
                          <a:effectLst/>
                        </a:rPr>
                        <a:t>DEP approved credits (up to 6 %) for public education activities as well as credits identified for stakeholder stormwater projects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1578975022"/>
                  </a:ext>
                </a:extLst>
              </a:tr>
              <a:tr h="316101">
                <a:tc>
                  <a:txBody>
                    <a:bodyPr/>
                    <a:lstStyle/>
                    <a:p>
                      <a:pPr marL="0" marR="0">
                        <a:lnSpc>
                          <a:spcPct val="107000"/>
                        </a:lnSpc>
                        <a:spcBef>
                          <a:spcPts val="0"/>
                        </a:spcBef>
                        <a:spcAft>
                          <a:spcPts val="0"/>
                        </a:spcAft>
                      </a:pPr>
                      <a:r>
                        <a:rPr lang="en-US" sz="1200" dirty="0">
                          <a:effectLst/>
                        </a:rPr>
                        <a:t>Atmospheric Deposition (AD)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t>
                      </a:r>
                    </a:p>
                  </a:txBody>
                  <a:tcPr marL="64345" marR="64345" marT="8937" marB="8937" anchor="ctr"/>
                </a:tc>
                <a:tc>
                  <a:txBody>
                    <a:bodyPr/>
                    <a:lstStyle/>
                    <a:p>
                      <a:pPr marL="0" marR="0">
                        <a:lnSpc>
                          <a:spcPct val="107000"/>
                        </a:lnSpc>
                        <a:spcBef>
                          <a:spcPts val="0"/>
                        </a:spcBef>
                        <a:spcAft>
                          <a:spcPts val="0"/>
                        </a:spcAft>
                      </a:pPr>
                      <a:r>
                        <a:rPr lang="en-US" sz="1200" dirty="0">
                          <a:effectLst/>
                        </a:rPr>
                        <a:t>No reduction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3494785252"/>
                  </a:ext>
                </a:extLst>
              </a:tr>
              <a:tr h="539386">
                <a:tc>
                  <a:txBody>
                    <a:bodyPr/>
                    <a:lstStyle/>
                    <a:p>
                      <a:pPr marL="0" marR="0">
                        <a:lnSpc>
                          <a:spcPct val="107000"/>
                        </a:lnSpc>
                        <a:spcBef>
                          <a:spcPts val="0"/>
                        </a:spcBef>
                        <a:spcAft>
                          <a:spcPts val="0"/>
                        </a:spcAft>
                      </a:pPr>
                      <a:r>
                        <a:rPr lang="en-US" sz="1200" dirty="0">
                          <a:effectLst/>
                        </a:rPr>
                        <a:t>Farm Fertilizer Reductions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330,400</a:t>
                      </a:r>
                    </a:p>
                  </a:txBody>
                  <a:tcPr marL="64345" marR="64345" marT="8937" marB="8937" anchor="ctr"/>
                </a:tc>
                <a:tc>
                  <a:txBody>
                    <a:bodyPr/>
                    <a:lstStyle/>
                    <a:p>
                      <a:pPr marL="0" marR="0">
                        <a:lnSpc>
                          <a:spcPct val="107000"/>
                        </a:lnSpc>
                        <a:spcBef>
                          <a:spcPts val="0"/>
                        </a:spcBef>
                        <a:spcAft>
                          <a:spcPts val="0"/>
                        </a:spcAft>
                      </a:pPr>
                      <a:r>
                        <a:rPr lang="en-US" sz="1200" dirty="0">
                          <a:effectLst/>
                        </a:rPr>
                        <a:t>15 % BMP credit on FF load to groundwater, assuming 100 % </a:t>
                      </a:r>
                      <a:r>
                        <a:rPr lang="en-US" sz="1200">
                          <a:effectLst/>
                        </a:rPr>
                        <a:t>owner-implemented verified BMPs </a:t>
                      </a:r>
                      <a:r>
                        <a:rPr lang="en-US" sz="1200" dirty="0">
                          <a:effectLst/>
                        </a:rPr>
                        <a:t>on all fertilized lands (includes 98,000 from projects)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3312507606"/>
                  </a:ext>
                </a:extLst>
              </a:tr>
              <a:tr h="842806">
                <a:tc>
                  <a:txBody>
                    <a:bodyPr/>
                    <a:lstStyle/>
                    <a:p>
                      <a:pPr marL="0" marR="0">
                        <a:lnSpc>
                          <a:spcPct val="107000"/>
                        </a:lnSpc>
                        <a:spcBef>
                          <a:spcPts val="0"/>
                        </a:spcBef>
                        <a:spcAft>
                          <a:spcPts val="0"/>
                        </a:spcAft>
                      </a:pPr>
                      <a:r>
                        <a:rPr lang="en-US" sz="1200" dirty="0">
                          <a:effectLst/>
                        </a:rPr>
                        <a:t>Sports Turfgrass Fertilizer (STF)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2,300</a:t>
                      </a:r>
                    </a:p>
                  </a:txBody>
                  <a:tcPr marL="64345" marR="64345" marT="8937" marB="8937" anchor="ctr"/>
                </a:tc>
                <a:tc>
                  <a:txBody>
                    <a:bodyPr/>
                    <a:lstStyle/>
                    <a:p>
                      <a:pPr marL="0" marR="0">
                        <a:lnSpc>
                          <a:spcPct val="107000"/>
                        </a:lnSpc>
                        <a:spcBef>
                          <a:spcPts val="0"/>
                        </a:spcBef>
                        <a:spcAft>
                          <a:spcPts val="0"/>
                        </a:spcAft>
                      </a:pPr>
                      <a:r>
                        <a:rPr lang="en-US" sz="1200" dirty="0">
                          <a:effectLst/>
                        </a:rPr>
                        <a:t>6 % BMP credit for sports fields and 10 % BMP credit for golf courses (where</a:t>
                      </a:r>
                      <a:r>
                        <a:rPr lang="en-US" sz="1200" baseline="0" dirty="0">
                          <a:effectLst/>
                        </a:rPr>
                        <a:t> applicable) </a:t>
                      </a:r>
                      <a:r>
                        <a:rPr lang="en-US" sz="1200" dirty="0">
                          <a:effectLst/>
                        </a:rPr>
                        <a:t>on STF load to groundwater, assuming 100 % BMP implementation on golf courses and sports fields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2279688228"/>
                  </a:ext>
                </a:extLst>
              </a:tr>
              <a:tr h="559206">
                <a:tc>
                  <a:txBody>
                    <a:bodyPr/>
                    <a:lstStyle/>
                    <a:p>
                      <a:pPr marL="0" marR="0">
                        <a:lnSpc>
                          <a:spcPct val="107000"/>
                        </a:lnSpc>
                        <a:spcBef>
                          <a:spcPts val="0"/>
                        </a:spcBef>
                        <a:spcAft>
                          <a:spcPts val="0"/>
                        </a:spcAft>
                      </a:pPr>
                      <a:r>
                        <a:rPr lang="en-US" sz="1200" dirty="0">
                          <a:effectLst/>
                        </a:rPr>
                        <a:t>Permitted Dairy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7,400</a:t>
                      </a:r>
                    </a:p>
                  </a:txBody>
                  <a:tcPr marL="64345" marR="64345" marT="8937" marB="8937" anchor="ctr"/>
                </a:tc>
                <a:tc>
                  <a:txBody>
                    <a:bodyPr/>
                    <a:lstStyle/>
                    <a:p>
                      <a:pPr marL="0" marR="0">
                        <a:lnSpc>
                          <a:spcPct val="107000"/>
                        </a:lnSpc>
                        <a:spcBef>
                          <a:spcPts val="0"/>
                        </a:spcBef>
                        <a:spcAft>
                          <a:spcPts val="0"/>
                        </a:spcAft>
                      </a:pPr>
                      <a:r>
                        <a:rPr lang="en-US" sz="1200" dirty="0">
                          <a:effectLst/>
                        </a:rPr>
                        <a:t>15 % BMP credit on permitted dairy load to groundwater, assuming </a:t>
                      </a:r>
                    </a:p>
                    <a:p>
                      <a:pPr marL="0" marR="0">
                        <a:lnSpc>
                          <a:spcPct val="107000"/>
                        </a:lnSpc>
                        <a:spcBef>
                          <a:spcPts val="0"/>
                        </a:spcBef>
                        <a:spcAft>
                          <a:spcPts val="0"/>
                        </a:spcAft>
                      </a:pPr>
                      <a:r>
                        <a:rPr lang="en-US" sz="1200" dirty="0">
                          <a:effectLst/>
                        </a:rPr>
                        <a:t>100% owner-implemented verified BMPs at permitted dairies.(includes 200 from projects)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2300573847"/>
                  </a:ext>
                </a:extLst>
              </a:tr>
              <a:tr h="540260">
                <a:tc>
                  <a:txBody>
                    <a:bodyPr/>
                    <a:lstStyle/>
                    <a:p>
                      <a:pPr marL="0" marR="0">
                        <a:lnSpc>
                          <a:spcPct val="107000"/>
                        </a:lnSpc>
                        <a:spcBef>
                          <a:spcPts val="0"/>
                        </a:spcBef>
                        <a:spcAft>
                          <a:spcPts val="0"/>
                        </a:spcAft>
                      </a:pPr>
                      <a:r>
                        <a:rPr lang="en-US" sz="1200" dirty="0">
                          <a:effectLst/>
                        </a:rPr>
                        <a:t>Livestock Waste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51,500</a:t>
                      </a:r>
                    </a:p>
                  </a:txBody>
                  <a:tcPr marL="64345" marR="64345" marT="8937" marB="8937" anchor="ctr"/>
                </a:tc>
                <a:tc>
                  <a:txBody>
                    <a:bodyPr/>
                    <a:lstStyle/>
                    <a:p>
                      <a:pPr marL="0" marR="0">
                        <a:lnSpc>
                          <a:spcPct val="107000"/>
                        </a:lnSpc>
                        <a:spcBef>
                          <a:spcPts val="0"/>
                        </a:spcBef>
                        <a:spcAft>
                          <a:spcPts val="0"/>
                        </a:spcAft>
                      </a:pPr>
                      <a:r>
                        <a:rPr lang="en-US" sz="1200" dirty="0">
                          <a:effectLst/>
                        </a:rPr>
                        <a:t>10 % BMP credit on load to groundwater, assuming 100 % owner-implemented verified BMPs at all livestock facilities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429540929"/>
                  </a:ext>
                </a:extLst>
              </a:tr>
              <a:tr h="478808">
                <a:tc>
                  <a:txBody>
                    <a:bodyPr/>
                    <a:lstStyle/>
                    <a:p>
                      <a:pPr marL="0" marR="0">
                        <a:lnSpc>
                          <a:spcPct val="107000"/>
                        </a:lnSpc>
                        <a:spcBef>
                          <a:spcPts val="0"/>
                        </a:spcBef>
                        <a:spcAft>
                          <a:spcPts val="0"/>
                        </a:spcAft>
                      </a:pPr>
                      <a:r>
                        <a:rPr lang="en-US" sz="1200" dirty="0">
                          <a:effectLst/>
                        </a:rPr>
                        <a:t>Wastewater Treatment</a:t>
                      </a:r>
                      <a:r>
                        <a:rPr lang="en-US" sz="1200" baseline="0" dirty="0">
                          <a:effectLst/>
                        </a:rPr>
                        <a:t> Facilities (</a:t>
                      </a:r>
                      <a:r>
                        <a:rPr lang="en-US" sz="1200" dirty="0">
                          <a:effectLst/>
                        </a:rPr>
                        <a:t>WWTF)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21,500</a:t>
                      </a:r>
                    </a:p>
                  </a:txBody>
                  <a:tcPr marL="64345" marR="64345" marT="8937" marB="8937" anchor="ctr"/>
                </a:tc>
                <a:tc>
                  <a:txBody>
                    <a:bodyPr/>
                    <a:lstStyle/>
                    <a:p>
                      <a:pPr marL="0" marR="0">
                        <a:lnSpc>
                          <a:spcPct val="107000"/>
                        </a:lnSpc>
                        <a:spcBef>
                          <a:spcPts val="0"/>
                        </a:spcBef>
                        <a:spcAft>
                          <a:spcPts val="0"/>
                        </a:spcAft>
                      </a:pPr>
                      <a:r>
                        <a:rPr lang="en-US" sz="1200" dirty="0">
                          <a:effectLst/>
                        </a:rPr>
                        <a:t>Achieved by BMAP WWTF policy if BMAP-wide (achieving 3 or 6 mg/L total nitrogen concentration at discharge)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extLst>
                  <a:ext uri="{0D108BD9-81ED-4DB2-BD59-A6C34878D82A}">
                    <a16:rowId xmlns:a16="http://schemas.microsoft.com/office/drawing/2014/main" val="3372335474"/>
                  </a:ext>
                </a:extLst>
              </a:tr>
              <a:tr h="316101">
                <a:tc>
                  <a:txBody>
                    <a:bodyPr/>
                    <a:lstStyle/>
                    <a:p>
                      <a:pPr marL="0" marR="0">
                        <a:lnSpc>
                          <a:spcPct val="107000"/>
                        </a:lnSpc>
                        <a:spcBef>
                          <a:spcPts val="0"/>
                        </a:spcBef>
                        <a:spcAft>
                          <a:spcPts val="0"/>
                        </a:spcAft>
                      </a:pPr>
                      <a:r>
                        <a:rPr lang="en-US" sz="1200" dirty="0">
                          <a:effectLst/>
                        </a:rPr>
                        <a:t>Total Credits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4345" marR="64345" marT="8937" marB="8937" anchor="ctr"/>
                </a:tc>
                <a:tc>
                  <a:txBody>
                    <a:bodyPr/>
                    <a:lstStyle/>
                    <a:p>
                      <a:pPr marL="0" marR="0" algn="ctr">
                        <a:lnSpc>
                          <a:spcPct val="107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444,000</a:t>
                      </a:r>
                    </a:p>
                  </a:txBody>
                  <a:tcPr marL="64345" marR="64345" marT="8937" marB="8937" anchor="ctr"/>
                </a:tc>
                <a:tc>
                  <a:txBody>
                    <a:bodyPr/>
                    <a:lstStyle/>
                    <a:p>
                      <a:pPr>
                        <a:lnSpc>
                          <a:spcPct val="107000"/>
                        </a:lnSpc>
                      </a:pPr>
                      <a:endParaRPr lang="en-US" sz="1200" dirty="0">
                        <a:effectLst/>
                        <a:latin typeface="Calibri" panose="020F0502020204030204" pitchFamily="34" charset="0"/>
                      </a:endParaRPr>
                    </a:p>
                  </a:txBody>
                  <a:tcPr marL="64345" marR="64345" marT="8937" marB="8937" anchor="b"/>
                </a:tc>
                <a:extLst>
                  <a:ext uri="{0D108BD9-81ED-4DB2-BD59-A6C34878D82A}">
                    <a16:rowId xmlns:a16="http://schemas.microsoft.com/office/drawing/2014/main" val="3387261206"/>
                  </a:ext>
                </a:extLst>
              </a:tr>
            </a:tbl>
          </a:graphicData>
        </a:graphic>
      </p:graphicFrame>
    </p:spTree>
    <p:extLst>
      <p:ext uri="{BB962C8B-B14F-4D97-AF65-F5344CB8AC3E}">
        <p14:creationId xmlns:p14="http://schemas.microsoft.com/office/powerpoint/2010/main" val="6032417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036" y="-138544"/>
            <a:ext cx="7932964" cy="1325563"/>
          </a:xfrm>
        </p:spPr>
        <p:txBody>
          <a:bodyPr>
            <a:normAutofit/>
          </a:bodyPr>
          <a:lstStyle/>
          <a:p>
            <a:r>
              <a:rPr lang="en-US" sz="3600" dirty="0"/>
              <a:t>Total Santa Fe River BMAP Nitrogen Reductions</a:t>
            </a:r>
          </a:p>
        </p:txBody>
      </p:sp>
      <p:graphicFrame>
        <p:nvGraphicFramePr>
          <p:cNvPr id="4" name="Table 3">
            <a:extLst>
              <a:ext uri="{FF2B5EF4-FFF2-40B4-BE49-F238E27FC236}">
                <a16:creationId xmlns:a16="http://schemas.microsoft.com/office/drawing/2014/main" id="{BBF68CB6-E9DC-478B-8350-B1F0EEA3FBC0}"/>
              </a:ext>
            </a:extLst>
          </p:cNvPr>
          <p:cNvGraphicFramePr>
            <a:graphicFrameLocks noGrp="1"/>
          </p:cNvGraphicFramePr>
          <p:nvPr>
            <p:extLst>
              <p:ext uri="{D42A27DB-BD31-4B8C-83A1-F6EECF244321}">
                <p14:modId xmlns:p14="http://schemas.microsoft.com/office/powerpoint/2010/main" val="1980995534"/>
              </p:ext>
            </p:extLst>
          </p:nvPr>
        </p:nvGraphicFramePr>
        <p:xfrm>
          <a:off x="680223" y="1214728"/>
          <a:ext cx="7883913" cy="5235768"/>
        </p:xfrm>
        <a:graphic>
          <a:graphicData uri="http://schemas.openxmlformats.org/drawingml/2006/table">
            <a:tbl>
              <a:tblPr firstRow="1" firstCol="1" bandRow="1">
                <a:tableStyleId>{5C22544A-7EE6-4342-B048-85BDC9FD1C3A}</a:tableStyleId>
              </a:tblPr>
              <a:tblGrid>
                <a:gridCol w="2024248">
                  <a:extLst>
                    <a:ext uri="{9D8B030D-6E8A-4147-A177-3AD203B41FA5}">
                      <a16:colId xmlns:a16="http://schemas.microsoft.com/office/drawing/2014/main" val="1716065508"/>
                    </a:ext>
                  </a:extLst>
                </a:gridCol>
                <a:gridCol w="1876276">
                  <a:extLst>
                    <a:ext uri="{9D8B030D-6E8A-4147-A177-3AD203B41FA5}">
                      <a16:colId xmlns:a16="http://schemas.microsoft.com/office/drawing/2014/main" val="2029290057"/>
                    </a:ext>
                  </a:extLst>
                </a:gridCol>
                <a:gridCol w="1180219">
                  <a:extLst>
                    <a:ext uri="{9D8B030D-6E8A-4147-A177-3AD203B41FA5}">
                      <a16:colId xmlns:a16="http://schemas.microsoft.com/office/drawing/2014/main" val="2231463607"/>
                    </a:ext>
                  </a:extLst>
                </a:gridCol>
                <a:gridCol w="2803170">
                  <a:extLst>
                    <a:ext uri="{9D8B030D-6E8A-4147-A177-3AD203B41FA5}">
                      <a16:colId xmlns:a16="http://schemas.microsoft.com/office/drawing/2014/main" val="1842955152"/>
                    </a:ext>
                  </a:extLst>
                </a:gridCol>
              </a:tblGrid>
              <a:tr h="319262">
                <a:tc gridSpan="4">
                  <a:txBody>
                    <a:bodyPr/>
                    <a:lstStyle/>
                    <a:p>
                      <a:pPr marL="0" marR="0" algn="ctr">
                        <a:lnSpc>
                          <a:spcPct val="107000"/>
                        </a:lnSpc>
                        <a:spcBef>
                          <a:spcPts val="0"/>
                        </a:spcBef>
                        <a:spcAft>
                          <a:spcPts val="0"/>
                        </a:spcAft>
                      </a:pPr>
                      <a:r>
                        <a:rPr lang="en-US" sz="1400" dirty="0">
                          <a:effectLst/>
                        </a:rPr>
                        <a:t>Total Reduction Required to Meet the TMDLs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2518317"/>
                  </a:ext>
                </a:extLst>
              </a:tr>
              <a:tr h="695559">
                <a:tc>
                  <a:txBody>
                    <a:bodyPr/>
                    <a:lstStyle/>
                    <a:p>
                      <a:pPr>
                        <a:lnSpc>
                          <a:spcPct val="107000"/>
                        </a:lnSpc>
                      </a:pPr>
                      <a:endParaRPr lang="en-US" sz="1100" dirty="0">
                        <a:effectLst/>
                        <a:latin typeface="Calibri" panose="020F0502020204030204" pitchFamily="34"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Total Load at Spring Vents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TMDL Load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b="1" dirty="0">
                          <a:effectLst/>
                        </a:rPr>
                        <a:t>Required Reduction to Meet TMDL (lb-N/yr)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2157969315"/>
                  </a:ext>
                </a:extLst>
              </a:tr>
              <a:tr h="288179">
                <a:tc gridSpan="4">
                  <a:txBody>
                    <a:bodyPr/>
                    <a:lstStyle/>
                    <a:p>
                      <a:pPr marL="0" marR="0">
                        <a:lnSpc>
                          <a:spcPct val="107000"/>
                        </a:lnSpc>
                        <a:spcBef>
                          <a:spcPts val="0"/>
                        </a:spcBef>
                        <a:spcAft>
                          <a:spcPts val="0"/>
                        </a:spcAft>
                      </a:pPr>
                      <a:r>
                        <a:rPr lang="en-US" sz="1400" dirty="0">
                          <a:effectLst/>
                        </a:rPr>
                        <a:t>In Springsheds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81147415"/>
                  </a:ext>
                </a:extLst>
              </a:tr>
              <a:tr h="319262">
                <a:tc>
                  <a:txBody>
                    <a:bodyPr/>
                    <a:lstStyle/>
                    <a:p>
                      <a:pPr marL="0" marR="0">
                        <a:lnSpc>
                          <a:spcPct val="107000"/>
                        </a:lnSpc>
                        <a:spcBef>
                          <a:spcPts val="0"/>
                        </a:spcBef>
                        <a:spcAft>
                          <a:spcPts val="0"/>
                        </a:spcAft>
                      </a:pPr>
                      <a:r>
                        <a:rPr lang="en-US" sz="1000" dirty="0">
                          <a:effectLst/>
                        </a:rPr>
                        <a:t>Ichetucknee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rPr>
                        <a:t>308,107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rPr>
                        <a:t>107,867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rPr>
                        <a:t>200,269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2585752915"/>
                  </a:ext>
                </a:extLst>
              </a:tr>
              <a:tr h="319262">
                <a:tc>
                  <a:txBody>
                    <a:bodyPr/>
                    <a:lstStyle/>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Devils Complex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1,899,233</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664,731</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1,234,501</a:t>
                      </a:r>
                    </a:p>
                  </a:txBody>
                  <a:tcPr marL="68580" marR="68580" marT="9525" marB="9525" anchor="ctr"/>
                </a:tc>
                <a:extLst>
                  <a:ext uri="{0D108BD9-81ED-4DB2-BD59-A6C34878D82A}">
                    <a16:rowId xmlns:a16="http://schemas.microsoft.com/office/drawing/2014/main" val="2679859263"/>
                  </a:ext>
                </a:extLst>
              </a:tr>
              <a:tr h="319262">
                <a:tc>
                  <a:txBody>
                    <a:bodyPr/>
                    <a:lstStyle/>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Hornsby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435,385</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152,385</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152,385</a:t>
                      </a:r>
                    </a:p>
                  </a:txBody>
                  <a:tcPr marL="68580" marR="68580" marT="9525" marB="9525" anchor="ctr"/>
                </a:tc>
                <a:extLst>
                  <a:ext uri="{0D108BD9-81ED-4DB2-BD59-A6C34878D82A}">
                    <a16:rowId xmlns:a16="http://schemas.microsoft.com/office/drawing/2014/main" val="5627695"/>
                  </a:ext>
                </a:extLst>
              </a:tr>
              <a:tr h="319262">
                <a:tc gridSpan="3">
                  <a:txBody>
                    <a:bodyPr/>
                    <a:lstStyle/>
                    <a:p>
                      <a:pPr marL="0" marR="0" algn="r">
                        <a:lnSpc>
                          <a:spcPct val="107000"/>
                        </a:lnSpc>
                        <a:spcBef>
                          <a:spcPts val="0"/>
                        </a:spcBef>
                        <a:spcAft>
                          <a:spcPts val="0"/>
                        </a:spcAft>
                      </a:pPr>
                      <a:r>
                        <a:rPr lang="en-US" sz="1400" dirty="0">
                          <a:effectLst/>
                        </a:rPr>
                        <a:t>Subtotal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400" b="1" dirty="0">
                          <a:effectLst/>
                        </a:rPr>
                        <a:t>1,717,771</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2959358129"/>
                  </a:ext>
                </a:extLst>
              </a:tr>
              <a:tr h="319262">
                <a:tc gridSpan="4">
                  <a:txBody>
                    <a:bodyPr/>
                    <a:lstStyle/>
                    <a:p>
                      <a:pPr marL="0" marR="0">
                        <a:lnSpc>
                          <a:spcPct val="107000"/>
                        </a:lnSpc>
                        <a:spcBef>
                          <a:spcPts val="0"/>
                        </a:spcBef>
                        <a:spcAft>
                          <a:spcPts val="0"/>
                        </a:spcAft>
                      </a:pPr>
                      <a:r>
                        <a:rPr lang="en-US" sz="1400" dirty="0">
                          <a:effectLst/>
                        </a:rPr>
                        <a:t>Outside Springsheds and in BMAP Area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98039144"/>
                  </a:ext>
                </a:extLst>
              </a:tr>
              <a:tr h="347780">
                <a:tc>
                  <a:txBody>
                    <a:bodyPr/>
                    <a:lstStyle/>
                    <a:p>
                      <a:pPr marL="0" marR="0">
                        <a:lnSpc>
                          <a:spcPct val="107000"/>
                        </a:lnSpc>
                        <a:spcBef>
                          <a:spcPts val="0"/>
                        </a:spcBef>
                        <a:spcAft>
                          <a:spcPts val="0"/>
                        </a:spcAft>
                      </a:pPr>
                      <a:r>
                        <a:rPr lang="en-US" sz="1000" dirty="0">
                          <a:effectLst/>
                        </a:rPr>
                        <a:t>West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a:lnSpc>
                          <a:spcPct val="107000"/>
                        </a:lnSpc>
                      </a:pPr>
                      <a:endParaRPr lang="en-US" sz="1400" dirty="0">
                        <a:effectLst/>
                        <a:latin typeface="Calibri" panose="020F0502020204030204" pitchFamily="34" charset="0"/>
                      </a:endParaRPr>
                    </a:p>
                  </a:txBody>
                  <a:tcPr marL="68580" marR="68580" marT="9525" marB="9525" anchor="ctr"/>
                </a:tc>
                <a:tc>
                  <a:txBody>
                    <a:bodyPr/>
                    <a:lstStyle/>
                    <a:p>
                      <a:pPr>
                        <a:lnSpc>
                          <a:spcPct val="107000"/>
                        </a:lnSpc>
                      </a:pPr>
                      <a:endParaRPr lang="en-US" sz="1400" dirty="0">
                        <a:effectLst/>
                        <a:latin typeface="Calibri" panose="020F0502020204030204" pitchFamily="34"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rPr>
                        <a:t>62,454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88418184"/>
                  </a:ext>
                </a:extLst>
              </a:tr>
              <a:tr h="347780">
                <a:tc>
                  <a:txBody>
                    <a:bodyPr/>
                    <a:lstStyle/>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East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a:lnSpc>
                          <a:spcPct val="107000"/>
                        </a:lnSpc>
                      </a:pPr>
                      <a:endParaRPr lang="en-US" sz="1400" dirty="0">
                        <a:effectLst/>
                        <a:latin typeface="Calibri" panose="020F0502020204030204" pitchFamily="34" charset="0"/>
                      </a:endParaRPr>
                    </a:p>
                  </a:txBody>
                  <a:tcPr marL="68580" marR="68580" marT="9525" marB="9525" anchor="ctr"/>
                </a:tc>
                <a:tc>
                  <a:txBody>
                    <a:bodyPr/>
                    <a:lstStyle/>
                    <a:p>
                      <a:pPr>
                        <a:lnSpc>
                          <a:spcPct val="107000"/>
                        </a:lnSpc>
                      </a:pPr>
                      <a:endParaRPr lang="en-US" sz="1400" dirty="0">
                        <a:effectLst/>
                        <a:latin typeface="Calibri" panose="020F0502020204030204" pitchFamily="34"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73,148</a:t>
                      </a:r>
                    </a:p>
                  </a:txBody>
                  <a:tcPr marL="68580" marR="68580" marT="9525" marB="9525" anchor="ctr"/>
                </a:tc>
                <a:extLst>
                  <a:ext uri="{0D108BD9-81ED-4DB2-BD59-A6C34878D82A}">
                    <a16:rowId xmlns:a16="http://schemas.microsoft.com/office/drawing/2014/main" val="80368633"/>
                  </a:ext>
                </a:extLst>
              </a:tr>
              <a:tr h="319262">
                <a:tc gridSpan="3">
                  <a:txBody>
                    <a:bodyPr/>
                    <a:lstStyle/>
                    <a:p>
                      <a:pPr marL="0" marR="0" algn="r">
                        <a:lnSpc>
                          <a:spcPct val="107000"/>
                        </a:lnSpc>
                        <a:spcBef>
                          <a:spcPts val="0"/>
                        </a:spcBef>
                        <a:spcAft>
                          <a:spcPts val="0"/>
                        </a:spcAft>
                      </a:pPr>
                      <a:r>
                        <a:rPr lang="en-US" sz="1400" dirty="0">
                          <a:effectLst/>
                        </a:rPr>
                        <a:t>Subtotal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400" b="1" dirty="0">
                          <a:effectLst/>
                        </a:rPr>
                        <a:t>135,602</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3310157229"/>
                  </a:ext>
                </a:extLst>
              </a:tr>
              <a:tr h="347780">
                <a:tc gridSpan="3">
                  <a:txBody>
                    <a:bodyPr/>
                    <a:lstStyle/>
                    <a:p>
                      <a:pPr marL="0" marR="0" algn="r">
                        <a:lnSpc>
                          <a:spcPct val="107000"/>
                        </a:lnSpc>
                        <a:spcBef>
                          <a:spcPts val="0"/>
                        </a:spcBef>
                        <a:spcAft>
                          <a:spcPts val="0"/>
                        </a:spcAft>
                      </a:pPr>
                      <a:r>
                        <a:rPr lang="en-US" sz="1400" dirty="0">
                          <a:effectLst/>
                        </a:rPr>
                        <a:t>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1,853,372</a:t>
                      </a:r>
                    </a:p>
                  </a:txBody>
                  <a:tcPr marL="68580" marR="68580" marT="9525" marB="9525" anchor="ctr"/>
                </a:tc>
                <a:extLst>
                  <a:ext uri="{0D108BD9-81ED-4DB2-BD59-A6C34878D82A}">
                    <a16:rowId xmlns:a16="http://schemas.microsoft.com/office/drawing/2014/main" val="2445617746"/>
                  </a:ext>
                </a:extLst>
              </a:tr>
              <a:tr h="347780">
                <a:tc gridSpan="3">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Project Credits</a:t>
                      </a:r>
                    </a:p>
                  </a:txBody>
                  <a:tcPr marL="68580" marR="68580" marT="9525" marB="9525" anchor="ct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444,000</a:t>
                      </a:r>
                    </a:p>
                  </a:txBody>
                  <a:tcPr marL="68580" marR="68580" marT="9525" marB="9525" anchor="ctr"/>
                </a:tc>
                <a:extLst>
                  <a:ext uri="{0D108BD9-81ED-4DB2-BD59-A6C34878D82A}">
                    <a16:rowId xmlns:a16="http://schemas.microsoft.com/office/drawing/2014/main" val="2667707064"/>
                  </a:ext>
                </a:extLst>
              </a:tr>
              <a:tr h="626076">
                <a:tc gridSpan="3">
                  <a:txBody>
                    <a:bodyPr/>
                    <a:lstStyle/>
                    <a:p>
                      <a:pPr marL="0" marR="0" algn="r">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Remaining Load</a:t>
                      </a:r>
                    </a:p>
                  </a:txBody>
                  <a:tcPr marL="68580" marR="68580" marT="9525" marB="9525" anchor="ct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1,410,000</a:t>
                      </a:r>
                    </a:p>
                  </a:txBody>
                  <a:tcPr marL="68580" marR="68580" marT="9525" marB="9525" anchor="ctr"/>
                </a:tc>
                <a:extLst>
                  <a:ext uri="{0D108BD9-81ED-4DB2-BD59-A6C34878D82A}">
                    <a16:rowId xmlns:a16="http://schemas.microsoft.com/office/drawing/2014/main" val="4022367339"/>
                  </a:ext>
                </a:extLst>
              </a:tr>
            </a:tbl>
          </a:graphicData>
        </a:graphic>
      </p:graphicFrame>
    </p:spTree>
    <p:extLst>
      <p:ext uri="{BB962C8B-B14F-4D97-AF65-F5344CB8AC3E}">
        <p14:creationId xmlns:p14="http://schemas.microsoft.com/office/powerpoint/2010/main" val="791363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836" y="-92363"/>
            <a:ext cx="8017164" cy="1170202"/>
          </a:xfrm>
        </p:spPr>
        <p:txBody>
          <a:bodyPr>
            <a:normAutofit/>
          </a:bodyPr>
          <a:lstStyle/>
          <a:p>
            <a:r>
              <a:rPr lang="en-US" sz="3600" dirty="0"/>
              <a:t>Additional Potential Reductions</a:t>
            </a:r>
          </a:p>
        </p:txBody>
      </p:sp>
      <p:graphicFrame>
        <p:nvGraphicFramePr>
          <p:cNvPr id="4" name="Table 3">
            <a:extLst>
              <a:ext uri="{FF2B5EF4-FFF2-40B4-BE49-F238E27FC236}">
                <a16:creationId xmlns:a16="http://schemas.microsoft.com/office/drawing/2014/main" id="{38AF6917-85A0-4CBA-A9B5-D70285AB9CD2}"/>
              </a:ext>
            </a:extLst>
          </p:cNvPr>
          <p:cNvGraphicFramePr>
            <a:graphicFrameLocks noGrp="1"/>
          </p:cNvGraphicFramePr>
          <p:nvPr>
            <p:extLst>
              <p:ext uri="{D42A27DB-BD31-4B8C-83A1-F6EECF244321}">
                <p14:modId xmlns:p14="http://schemas.microsoft.com/office/powerpoint/2010/main" val="409321479"/>
              </p:ext>
            </p:extLst>
          </p:nvPr>
        </p:nvGraphicFramePr>
        <p:xfrm>
          <a:off x="147485" y="1248937"/>
          <a:ext cx="8908027" cy="2429440"/>
        </p:xfrm>
        <a:graphic>
          <a:graphicData uri="http://schemas.openxmlformats.org/drawingml/2006/table">
            <a:tbl>
              <a:tblPr>
                <a:tableStyleId>{5C22544A-7EE6-4342-B048-85BDC9FD1C3A}</a:tableStyleId>
              </a:tblPr>
              <a:tblGrid>
                <a:gridCol w="3003393">
                  <a:extLst>
                    <a:ext uri="{9D8B030D-6E8A-4147-A177-3AD203B41FA5}">
                      <a16:colId xmlns:a16="http://schemas.microsoft.com/office/drawing/2014/main" val="4262435813"/>
                    </a:ext>
                  </a:extLst>
                </a:gridCol>
                <a:gridCol w="1452897">
                  <a:extLst>
                    <a:ext uri="{9D8B030D-6E8A-4147-A177-3AD203B41FA5}">
                      <a16:colId xmlns:a16="http://schemas.microsoft.com/office/drawing/2014/main" val="4050437022"/>
                    </a:ext>
                  </a:extLst>
                </a:gridCol>
                <a:gridCol w="1452897">
                  <a:extLst>
                    <a:ext uri="{9D8B030D-6E8A-4147-A177-3AD203B41FA5}">
                      <a16:colId xmlns:a16="http://schemas.microsoft.com/office/drawing/2014/main" val="4229267399"/>
                    </a:ext>
                  </a:extLst>
                </a:gridCol>
                <a:gridCol w="1499420">
                  <a:extLst>
                    <a:ext uri="{9D8B030D-6E8A-4147-A177-3AD203B41FA5}">
                      <a16:colId xmlns:a16="http://schemas.microsoft.com/office/drawing/2014/main" val="435278234"/>
                    </a:ext>
                  </a:extLst>
                </a:gridCol>
                <a:gridCol w="1499420">
                  <a:extLst>
                    <a:ext uri="{9D8B030D-6E8A-4147-A177-3AD203B41FA5}">
                      <a16:colId xmlns:a16="http://schemas.microsoft.com/office/drawing/2014/main" val="3390419850"/>
                    </a:ext>
                  </a:extLst>
                </a:gridCol>
              </a:tblGrid>
              <a:tr h="349650">
                <a:tc gridSpan="5">
                  <a:txBody>
                    <a:bodyPr/>
                    <a:lstStyle/>
                    <a:p>
                      <a:pPr algn="ctr" fontAlgn="t"/>
                      <a:r>
                        <a:rPr lang="en-US" sz="2000" b="1" u="none" strike="noStrike" dirty="0">
                          <a:solidFill>
                            <a:schemeClr val="bg1"/>
                          </a:solidFill>
                          <a:effectLst/>
                        </a:rPr>
                        <a:t>Existing OSTDS in PFAs (lb-N/yr)</a:t>
                      </a:r>
                      <a:endParaRPr lang="en-US" sz="2000" b="1" i="0" u="none" strike="noStrike" dirty="0">
                        <a:solidFill>
                          <a:schemeClr val="bg1"/>
                        </a:solidFill>
                        <a:effectLst/>
                        <a:latin typeface="Calibri" panose="020F0502020204030204" pitchFamily="34" charset="0"/>
                      </a:endParaRPr>
                    </a:p>
                  </a:txBody>
                  <a:tcPr marL="9525" marR="9525" marT="9525" marB="0">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2209421"/>
                  </a:ext>
                </a:extLst>
              </a:tr>
              <a:tr h="209417">
                <a:tc>
                  <a:txBody>
                    <a:bodyPr/>
                    <a:lstStyle/>
                    <a:p>
                      <a:pPr algn="l"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000" u="none" strike="noStrike" dirty="0">
                          <a:effectLst/>
                        </a:rPr>
                        <a:t>High Recharge Area </a:t>
                      </a:r>
                      <a:endParaRPr lang="en-US" sz="2000" b="1" i="0" u="none" strike="noStrike" dirty="0">
                        <a:solidFill>
                          <a:srgbClr val="000000"/>
                        </a:solidFill>
                        <a:effectLst/>
                        <a:latin typeface="Calibri" panose="020F0502020204030204" pitchFamily="34" charset="0"/>
                      </a:endParaRPr>
                    </a:p>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hMerge="1">
                  <a:txBody>
                    <a:bodyPr/>
                    <a:lstStyle/>
                    <a:p>
                      <a:endParaRPr lang="en-US"/>
                    </a:p>
                  </a:txBody>
                  <a:tcPr/>
                </a:tc>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2000" u="none" strike="noStrike" dirty="0">
                          <a:effectLst/>
                        </a:rPr>
                        <a:t>Med. Recharge Area</a:t>
                      </a:r>
                      <a:endParaRPr lang="en-US" sz="2000" b="1" i="0" u="none" strike="noStrike" dirty="0">
                        <a:solidFill>
                          <a:srgbClr val="000000"/>
                        </a:solidFill>
                        <a:effectLst/>
                        <a:latin typeface="Calibri" panose="020F0502020204030204" pitchFamily="34" charset="0"/>
                      </a:endParaRPr>
                    </a:p>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ctr">
                    <a:solidFill>
                      <a:schemeClr val="accent1"/>
                    </a:solidFill>
                  </a:tcPr>
                </a:tc>
                <a:tc hMerge="1">
                  <a:txBody>
                    <a:bodyPr/>
                    <a:lstStyle/>
                    <a:p>
                      <a:endParaRPr lang="en-US"/>
                    </a:p>
                  </a:txBody>
                  <a:tcPr/>
                </a:tc>
                <a:extLst>
                  <a:ext uri="{0D108BD9-81ED-4DB2-BD59-A6C34878D82A}">
                    <a16:rowId xmlns:a16="http://schemas.microsoft.com/office/drawing/2014/main" val="2336542181"/>
                  </a:ext>
                </a:extLst>
              </a:tr>
              <a:tr h="399546">
                <a:tc>
                  <a:txBody>
                    <a:bodyPr/>
                    <a:lstStyle/>
                    <a:p>
                      <a:pPr algn="l"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1" i="0" u="none" strike="noStrike" dirty="0">
                          <a:solidFill>
                            <a:srgbClr val="000000"/>
                          </a:solidFill>
                          <a:effectLst/>
                          <a:latin typeface="Calibri" panose="020F0502020204030204" pitchFamily="34" charset="0"/>
                        </a:rPr>
                        <a:t>Tanks</a:t>
                      </a:r>
                    </a:p>
                  </a:txBody>
                  <a:tcPr marL="9525" marR="9525" marT="9525" marB="0" anchor="b">
                    <a:solidFill>
                      <a:schemeClr val="accent1"/>
                    </a:solidFill>
                  </a:tcPr>
                </a:tc>
                <a:tc>
                  <a:txBody>
                    <a:bodyPr/>
                    <a:lstStyle/>
                    <a:p>
                      <a:pPr algn="ctr" fontAlgn="b"/>
                      <a:r>
                        <a:rPr lang="en-US" sz="2000" b="1" i="0" u="none" strike="noStrike" dirty="0">
                          <a:solidFill>
                            <a:srgbClr val="000000"/>
                          </a:solidFill>
                          <a:effectLst/>
                          <a:latin typeface="Calibri" panose="020F0502020204030204" pitchFamily="34" charset="0"/>
                        </a:rPr>
                        <a:t>Credit</a:t>
                      </a:r>
                    </a:p>
                  </a:txBody>
                  <a:tcPr marL="9525" marR="9525" marT="9525" marB="0" anchor="b">
                    <a:solidFill>
                      <a:schemeClr val="accent1"/>
                    </a:solidFill>
                  </a:tcPr>
                </a:tc>
                <a:tc>
                  <a:txBody>
                    <a:bodyPr/>
                    <a:lstStyle/>
                    <a:p>
                      <a:pPr algn="ctr" fontAlgn="b"/>
                      <a:r>
                        <a:rPr lang="en-US" sz="2000" b="1" i="0" u="none" strike="noStrike" dirty="0">
                          <a:solidFill>
                            <a:srgbClr val="000000"/>
                          </a:solidFill>
                          <a:effectLst/>
                          <a:latin typeface="Calibri" panose="020F0502020204030204" pitchFamily="34" charset="0"/>
                        </a:rPr>
                        <a:t>Tanks</a:t>
                      </a:r>
                    </a:p>
                  </a:txBody>
                  <a:tcPr marL="9525" marR="9525" marT="9525" marB="0" anchor="ctr">
                    <a:solidFill>
                      <a:schemeClr val="accent1"/>
                    </a:solidFill>
                  </a:tcPr>
                </a:tc>
                <a:tc>
                  <a:txBody>
                    <a:bodyPr/>
                    <a:lstStyle/>
                    <a:p>
                      <a:pPr algn="ctr" fontAlgn="b"/>
                      <a:r>
                        <a:rPr lang="en-US" sz="2000" b="1" i="0" u="none" strike="noStrike" dirty="0">
                          <a:solidFill>
                            <a:srgbClr val="000000"/>
                          </a:solidFill>
                          <a:effectLst/>
                          <a:latin typeface="Calibri" panose="020F0502020204030204" pitchFamily="34" charset="0"/>
                        </a:rPr>
                        <a:t>Credit</a:t>
                      </a:r>
                    </a:p>
                  </a:txBody>
                  <a:tcPr marL="9525" marR="9525" marT="9525" marB="0" anchor="ctr">
                    <a:solidFill>
                      <a:schemeClr val="accent1"/>
                    </a:solidFill>
                  </a:tcPr>
                </a:tc>
                <a:extLst>
                  <a:ext uri="{0D108BD9-81ED-4DB2-BD59-A6C34878D82A}">
                    <a16:rowId xmlns:a16="http://schemas.microsoft.com/office/drawing/2014/main" val="1406316641"/>
                  </a:ext>
                </a:extLst>
              </a:tr>
              <a:tr h="361245">
                <a:tc>
                  <a:txBody>
                    <a:bodyPr/>
                    <a:lstStyle/>
                    <a:p>
                      <a:pPr algn="l" fontAlgn="b"/>
                      <a:r>
                        <a:rPr lang="en-US" sz="2000" u="none" strike="noStrike" dirty="0">
                          <a:solidFill>
                            <a:schemeClr val="bg1"/>
                          </a:solidFill>
                          <a:effectLst/>
                        </a:rPr>
                        <a:t>Parcels &lt;1 ac</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u="none" strike="noStrike" dirty="0">
                          <a:effectLst/>
                        </a:rPr>
                        <a:t>5,162</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2000" b="0" i="0" u="none" strike="noStrike" dirty="0">
                          <a:solidFill>
                            <a:srgbClr val="000000"/>
                          </a:solidFill>
                          <a:effectLst/>
                          <a:latin typeface="Calibri" panose="020F0502020204030204" pitchFamily="34" charset="0"/>
                        </a:rPr>
                        <a:t>27,000 lbs.</a:t>
                      </a:r>
                    </a:p>
                  </a:txBody>
                  <a:tcPr marL="9525" marR="9525" marT="9525" marB="0" anchor="ctr"/>
                </a:tc>
                <a:tc>
                  <a:txBody>
                    <a:bodyPr/>
                    <a:lstStyle/>
                    <a:p>
                      <a:pPr algn="ctr" fontAlgn="b"/>
                      <a:r>
                        <a:rPr lang="en-US" sz="2000" u="none" strike="noStrike" dirty="0">
                          <a:effectLst/>
                        </a:rPr>
                        <a:t>718</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2000" b="0" i="0" u="none" strike="noStrike" dirty="0">
                          <a:solidFill>
                            <a:srgbClr val="000000"/>
                          </a:solidFill>
                          <a:effectLst/>
                          <a:latin typeface="Calibri" panose="020F0502020204030204" pitchFamily="34" charset="0"/>
                        </a:rPr>
                        <a:t>2,100 lbs.</a:t>
                      </a:r>
                    </a:p>
                  </a:txBody>
                  <a:tcPr marL="9525" marR="9525" marT="9525" marB="0" anchor="ctr"/>
                </a:tc>
                <a:extLst>
                  <a:ext uri="{0D108BD9-81ED-4DB2-BD59-A6C34878D82A}">
                    <a16:rowId xmlns:a16="http://schemas.microsoft.com/office/drawing/2014/main" val="1673672160"/>
                  </a:ext>
                </a:extLst>
              </a:tr>
              <a:tr h="350224">
                <a:tc>
                  <a:txBody>
                    <a:bodyPr/>
                    <a:lstStyle/>
                    <a:p>
                      <a:pPr algn="l" fontAlgn="b"/>
                      <a:r>
                        <a:rPr lang="en-US" sz="2000" u="none" strike="noStrike" dirty="0">
                          <a:solidFill>
                            <a:schemeClr val="bg1"/>
                          </a:solidFill>
                          <a:effectLst/>
                        </a:rPr>
                        <a:t>Parcels &gt;1ac</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13,353</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71,000 lbs.</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2,712</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7,900 lbs.</a:t>
                      </a:r>
                    </a:p>
                  </a:txBody>
                  <a:tcPr marL="9525" marR="9525" marT="9525" marB="0" anchor="b">
                    <a:solidFill>
                      <a:schemeClr val="accent1">
                        <a:lumMod val="40000"/>
                        <a:lumOff val="60000"/>
                      </a:schemeClr>
                    </a:solidFill>
                  </a:tcPr>
                </a:tc>
                <a:extLst>
                  <a:ext uri="{0D108BD9-81ED-4DB2-BD59-A6C34878D82A}">
                    <a16:rowId xmlns:a16="http://schemas.microsoft.com/office/drawing/2014/main" val="933164305"/>
                  </a:ext>
                </a:extLst>
              </a:tr>
              <a:tr h="349650">
                <a:tc>
                  <a:txBody>
                    <a:bodyPr/>
                    <a:lstStyle/>
                    <a:p>
                      <a:pPr algn="l" fontAlgn="b"/>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gridSpan="2">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hMerge="1">
                  <a:txBody>
                    <a:bodyPr/>
                    <a:lstStyle/>
                    <a:p>
                      <a:endParaRPr lang="en-US"/>
                    </a:p>
                  </a:txBody>
                  <a:tcPr/>
                </a:tc>
                <a:tc gridSpan="2">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hMerge="1">
                  <a:txBody>
                    <a:bodyPr/>
                    <a:lstStyle/>
                    <a:p>
                      <a:endParaRPr lang="en-US"/>
                    </a:p>
                  </a:txBody>
                  <a:tcPr/>
                </a:tc>
                <a:extLst>
                  <a:ext uri="{0D108BD9-81ED-4DB2-BD59-A6C34878D82A}">
                    <a16:rowId xmlns:a16="http://schemas.microsoft.com/office/drawing/2014/main" val="519206827"/>
                  </a:ext>
                </a:extLst>
              </a:tr>
            </a:tbl>
          </a:graphicData>
        </a:graphic>
      </p:graphicFrame>
    </p:spTree>
    <p:extLst>
      <p:ext uri="{BB962C8B-B14F-4D97-AF65-F5344CB8AC3E}">
        <p14:creationId xmlns:p14="http://schemas.microsoft.com/office/powerpoint/2010/main" val="26637585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836" y="-92363"/>
            <a:ext cx="8017164" cy="1170202"/>
          </a:xfrm>
        </p:spPr>
        <p:txBody>
          <a:bodyPr>
            <a:normAutofit/>
          </a:bodyPr>
          <a:lstStyle/>
          <a:p>
            <a:r>
              <a:rPr lang="en-US" sz="3600" dirty="0"/>
              <a:t>Additional Potential Reductions</a:t>
            </a:r>
          </a:p>
        </p:txBody>
      </p:sp>
      <p:graphicFrame>
        <p:nvGraphicFramePr>
          <p:cNvPr id="4" name="Table 3">
            <a:extLst>
              <a:ext uri="{FF2B5EF4-FFF2-40B4-BE49-F238E27FC236}">
                <a16:creationId xmlns:a16="http://schemas.microsoft.com/office/drawing/2014/main" id="{38AF6917-85A0-4CBA-A9B5-D70285AB9CD2}"/>
              </a:ext>
            </a:extLst>
          </p:cNvPr>
          <p:cNvGraphicFramePr>
            <a:graphicFrameLocks noGrp="1"/>
          </p:cNvGraphicFramePr>
          <p:nvPr>
            <p:extLst>
              <p:ext uri="{D42A27DB-BD31-4B8C-83A1-F6EECF244321}">
                <p14:modId xmlns:p14="http://schemas.microsoft.com/office/powerpoint/2010/main" val="1890860730"/>
              </p:ext>
            </p:extLst>
          </p:nvPr>
        </p:nvGraphicFramePr>
        <p:xfrm>
          <a:off x="147485" y="1248937"/>
          <a:ext cx="8908026" cy="3884360"/>
        </p:xfrm>
        <a:graphic>
          <a:graphicData uri="http://schemas.openxmlformats.org/drawingml/2006/table">
            <a:tbl>
              <a:tblPr>
                <a:tableStyleId>{5C22544A-7EE6-4342-B048-85BDC9FD1C3A}</a:tableStyleId>
              </a:tblPr>
              <a:tblGrid>
                <a:gridCol w="3003393">
                  <a:extLst>
                    <a:ext uri="{9D8B030D-6E8A-4147-A177-3AD203B41FA5}">
                      <a16:colId xmlns:a16="http://schemas.microsoft.com/office/drawing/2014/main" val="4262435813"/>
                    </a:ext>
                  </a:extLst>
                </a:gridCol>
                <a:gridCol w="2905793">
                  <a:extLst>
                    <a:ext uri="{9D8B030D-6E8A-4147-A177-3AD203B41FA5}">
                      <a16:colId xmlns:a16="http://schemas.microsoft.com/office/drawing/2014/main" val="4050437022"/>
                    </a:ext>
                  </a:extLst>
                </a:gridCol>
                <a:gridCol w="2998840">
                  <a:extLst>
                    <a:ext uri="{9D8B030D-6E8A-4147-A177-3AD203B41FA5}">
                      <a16:colId xmlns:a16="http://schemas.microsoft.com/office/drawing/2014/main" val="435278234"/>
                    </a:ext>
                  </a:extLst>
                </a:gridCol>
              </a:tblGrid>
              <a:tr h="349650">
                <a:tc gridSpan="3">
                  <a:txBody>
                    <a:bodyPr/>
                    <a:lstStyle/>
                    <a:p>
                      <a:pPr algn="ctr" fontAlgn="t"/>
                      <a:r>
                        <a:rPr lang="en-US" sz="2000" b="1" u="none" strike="noStrike" dirty="0">
                          <a:solidFill>
                            <a:schemeClr val="bg1"/>
                          </a:solidFill>
                          <a:effectLst/>
                        </a:rPr>
                        <a:t>Additional Ag Practices Estimated Reduction Credit (lb-N/yr)</a:t>
                      </a:r>
                      <a:endParaRPr lang="en-US" sz="2000" b="1" i="0" u="none" strike="noStrike" dirty="0">
                        <a:solidFill>
                          <a:schemeClr val="bg1"/>
                        </a:solidFill>
                        <a:effectLst/>
                        <a:latin typeface="Calibri" panose="020F0502020204030204" pitchFamily="34" charset="0"/>
                      </a:endParaRPr>
                    </a:p>
                  </a:txBody>
                  <a:tcPr marL="9525" marR="9525" marT="9525" marB="0">
                    <a:solidFill>
                      <a:schemeClr val="accent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2209421"/>
                  </a:ext>
                </a:extLst>
              </a:tr>
              <a:tr h="399546">
                <a:tc>
                  <a:txBody>
                    <a:bodyPr/>
                    <a:lstStyle/>
                    <a:p>
                      <a:pPr algn="l" fontAlgn="b"/>
                      <a:r>
                        <a:rPr lang="en-US" sz="2000" b="1" u="none" strike="noStrike" dirty="0">
                          <a:solidFill>
                            <a:schemeClr val="bg1"/>
                          </a:solidFill>
                          <a:effectLst/>
                        </a:rPr>
                        <a:t>Action</a:t>
                      </a:r>
                      <a:endParaRPr lang="en-US" sz="2000" b="1"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u="none" strike="noStrike" dirty="0">
                          <a:effectLst/>
                        </a:rPr>
                        <a:t>High Recharge Area (100%)</a:t>
                      </a:r>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a:txBody>
                    <a:bodyPr/>
                    <a:lstStyle/>
                    <a:p>
                      <a:pPr algn="ctr" fontAlgn="b"/>
                      <a:r>
                        <a:rPr lang="en-US" sz="2000" u="none" strike="noStrike" dirty="0">
                          <a:effectLst/>
                        </a:rPr>
                        <a:t>Med. Recharge Area (100%)</a:t>
                      </a:r>
                      <a:endParaRPr lang="en-US" sz="2000" b="1" i="0" u="none" strike="noStrike" dirty="0">
                        <a:solidFill>
                          <a:srgbClr val="000000"/>
                        </a:solidFill>
                        <a:effectLst/>
                        <a:latin typeface="Calibri" panose="020F0502020204030204" pitchFamily="34" charset="0"/>
                      </a:endParaRPr>
                    </a:p>
                  </a:txBody>
                  <a:tcPr marL="9525" marR="9525" marT="9525" marB="0" anchor="ctr">
                    <a:solidFill>
                      <a:schemeClr val="accent1"/>
                    </a:solidFill>
                  </a:tcPr>
                </a:tc>
                <a:extLst>
                  <a:ext uri="{0D108BD9-81ED-4DB2-BD59-A6C34878D82A}">
                    <a16:rowId xmlns:a16="http://schemas.microsoft.com/office/drawing/2014/main" val="1406316641"/>
                  </a:ext>
                </a:extLst>
              </a:tr>
              <a:tr h="361245">
                <a:tc>
                  <a:txBody>
                    <a:bodyPr/>
                    <a:lstStyle/>
                    <a:p>
                      <a:pPr algn="l" fontAlgn="b"/>
                      <a:r>
                        <a:rPr lang="en-US" sz="2000" u="none" strike="noStrike" dirty="0">
                          <a:solidFill>
                            <a:schemeClr val="bg1"/>
                          </a:solidFill>
                          <a:effectLst/>
                        </a:rPr>
                        <a:t>Precision Irrigation</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u="none" strike="noStrike" dirty="0">
                          <a:effectLst/>
                        </a:rPr>
                        <a:t>25,530</a:t>
                      </a:r>
                      <a:endParaRPr lang="en-US"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2000" u="none" strike="noStrike" dirty="0">
                          <a:effectLst/>
                        </a:rPr>
                        <a:t>13,072</a:t>
                      </a:r>
                      <a:endParaRPr lang="en-US" sz="2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673672160"/>
                  </a:ext>
                </a:extLst>
              </a:tr>
              <a:tr h="350224">
                <a:tc>
                  <a:txBody>
                    <a:bodyPr/>
                    <a:lstStyle/>
                    <a:p>
                      <a:pPr algn="l" fontAlgn="b"/>
                      <a:r>
                        <a:rPr lang="en-US" sz="2000" u="none" strike="noStrike" dirty="0">
                          <a:solidFill>
                            <a:schemeClr val="bg1"/>
                          </a:solidFill>
                          <a:effectLst/>
                        </a:rPr>
                        <a:t>Precision Fertilization</a:t>
                      </a:r>
                      <a:endParaRPr lang="en-US" sz="2000" b="0" i="0" u="none" strike="noStrike" dirty="0">
                        <a:solidFill>
                          <a:schemeClr val="bg1"/>
                        </a:solidFill>
                        <a:effectLst/>
                        <a:latin typeface="Calibri" panose="020F0502020204030204" pitchFamily="34" charset="0"/>
                      </a:endParaRP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184,751</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102,640</a:t>
                      </a:r>
                    </a:p>
                  </a:txBody>
                  <a:tcPr marL="9525" marR="9525" marT="9525" marB="0" anchor="b">
                    <a:solidFill>
                      <a:schemeClr val="accent1">
                        <a:lumMod val="40000"/>
                        <a:lumOff val="60000"/>
                      </a:schemeClr>
                    </a:solidFill>
                  </a:tcPr>
                </a:tc>
                <a:extLst>
                  <a:ext uri="{0D108BD9-81ED-4DB2-BD59-A6C34878D82A}">
                    <a16:rowId xmlns:a16="http://schemas.microsoft.com/office/drawing/2014/main" val="933164305"/>
                  </a:ext>
                </a:extLst>
              </a:tr>
              <a:tr h="349051">
                <a:tc>
                  <a:txBody>
                    <a:bodyPr/>
                    <a:lstStyle/>
                    <a:p>
                      <a:pPr algn="l" fontAlgn="b"/>
                      <a:r>
                        <a:rPr lang="en-US" sz="2000" u="none" strike="noStrike" dirty="0">
                          <a:solidFill>
                            <a:schemeClr val="bg1"/>
                          </a:solidFill>
                          <a:effectLst/>
                        </a:rPr>
                        <a:t>Soil Moisture Probes</a:t>
                      </a:r>
                      <a:endParaRPr lang="en-US" sz="2000" b="0"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278,046</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154,470</a:t>
                      </a:r>
                    </a:p>
                  </a:txBody>
                  <a:tcPr marL="9525" marR="9525" marT="9525" marB="0" anchor="b"/>
                </a:tc>
                <a:extLst>
                  <a:ext uri="{0D108BD9-81ED-4DB2-BD59-A6C34878D82A}">
                    <a16:rowId xmlns:a16="http://schemas.microsoft.com/office/drawing/2014/main" val="2512479801"/>
                  </a:ext>
                </a:extLst>
              </a:tr>
              <a:tr h="349650">
                <a:tc>
                  <a:txBody>
                    <a:bodyPr/>
                    <a:lstStyle/>
                    <a:p>
                      <a:pPr algn="l" fontAlgn="b"/>
                      <a:r>
                        <a:rPr lang="en-US" sz="2000" u="none" strike="noStrike" dirty="0">
                          <a:solidFill>
                            <a:schemeClr val="bg1"/>
                          </a:solidFill>
                          <a:effectLst/>
                        </a:rPr>
                        <a:t>Controlled Release Fert.</a:t>
                      </a:r>
                      <a:endParaRPr lang="en-US" sz="2000" b="0"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47,714</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26,508</a:t>
                      </a:r>
                    </a:p>
                  </a:txBody>
                  <a:tcPr marL="9525" marR="9525" marT="9525" marB="0" anchor="b">
                    <a:solidFill>
                      <a:schemeClr val="accent1">
                        <a:lumMod val="40000"/>
                        <a:lumOff val="60000"/>
                      </a:schemeClr>
                    </a:solidFill>
                  </a:tcPr>
                </a:tc>
                <a:extLst>
                  <a:ext uri="{0D108BD9-81ED-4DB2-BD59-A6C34878D82A}">
                    <a16:rowId xmlns:a16="http://schemas.microsoft.com/office/drawing/2014/main" val="851312663"/>
                  </a:ext>
                </a:extLst>
              </a:tr>
              <a:tr h="321347">
                <a:tc>
                  <a:txBody>
                    <a:bodyPr/>
                    <a:lstStyle/>
                    <a:p>
                      <a:pPr algn="l" fontAlgn="b"/>
                      <a:r>
                        <a:rPr lang="en-US" sz="2000" u="none" strike="noStrike" dirty="0">
                          <a:solidFill>
                            <a:schemeClr val="bg1"/>
                          </a:solidFill>
                          <a:effectLst/>
                        </a:rPr>
                        <a:t>Cover Crops</a:t>
                      </a:r>
                      <a:endParaRPr lang="en-US" sz="2000" b="0"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410,508</a:t>
                      </a:r>
                    </a:p>
                  </a:txBody>
                  <a:tcPr marL="9525" marR="9525" marT="9525" marB="0" anchor="b">
                    <a:solidFill>
                      <a:schemeClr val="accent1">
                        <a:lumMod val="40000"/>
                        <a:lumOff val="6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228,060</a:t>
                      </a:r>
                    </a:p>
                  </a:txBody>
                  <a:tcPr marL="9525" marR="9525" marT="9525" marB="0" anchor="b">
                    <a:solidFill>
                      <a:schemeClr val="accent1">
                        <a:lumMod val="40000"/>
                        <a:lumOff val="60000"/>
                      </a:schemeClr>
                    </a:solidFill>
                  </a:tcPr>
                </a:tc>
                <a:extLst>
                  <a:ext uri="{0D108BD9-81ED-4DB2-BD59-A6C34878D82A}">
                    <a16:rowId xmlns:a16="http://schemas.microsoft.com/office/drawing/2014/main" val="3341045659"/>
                  </a:ext>
                </a:extLst>
              </a:tr>
              <a:tr h="354697">
                <a:tc>
                  <a:txBody>
                    <a:bodyPr/>
                    <a:lstStyle/>
                    <a:p>
                      <a:pPr algn="l" fontAlgn="b"/>
                      <a:r>
                        <a:rPr lang="en-US" sz="2000" b="0" i="0" u="none" strike="noStrike" dirty="0">
                          <a:solidFill>
                            <a:schemeClr val="bg1"/>
                          </a:solidFill>
                          <a:effectLst/>
                          <a:latin typeface="Calibri" panose="020F0502020204030204" pitchFamily="34" charset="0"/>
                        </a:rPr>
                        <a:t>Banders</a:t>
                      </a:r>
                    </a:p>
                  </a:txBody>
                  <a:tcPr marL="9525" marR="9525" marT="9525" marB="0" anchor="ctr">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371,974</a:t>
                      </a:r>
                    </a:p>
                  </a:txBody>
                  <a:tcPr marL="9525" marR="9525" marT="9525" marB="0" anchor="b"/>
                </a:tc>
                <a:tc>
                  <a:txBody>
                    <a:bodyPr/>
                    <a:lstStyle/>
                    <a:p>
                      <a:pPr algn="ctr" fontAlgn="b"/>
                      <a:r>
                        <a:rPr lang="en-US" sz="2000" b="0" i="0" u="none" strike="noStrike" dirty="0">
                          <a:solidFill>
                            <a:srgbClr val="000000"/>
                          </a:solidFill>
                          <a:effectLst/>
                          <a:latin typeface="Calibri" panose="020F0502020204030204" pitchFamily="34" charset="0"/>
                        </a:rPr>
                        <a:t>206,652</a:t>
                      </a:r>
                    </a:p>
                  </a:txBody>
                  <a:tcPr marL="9525" marR="9525" marT="9525" marB="0" anchor="b"/>
                </a:tc>
                <a:extLst>
                  <a:ext uri="{0D108BD9-81ED-4DB2-BD59-A6C34878D82A}">
                    <a16:rowId xmlns:a16="http://schemas.microsoft.com/office/drawing/2014/main" val="3334310118"/>
                  </a:ext>
                </a:extLst>
              </a:tr>
              <a:tr h="349650">
                <a:tc gridSpan="3">
                  <a:txBody>
                    <a:bodyPr/>
                    <a:lstStyle/>
                    <a:p>
                      <a:pPr algn="ctr" fontAlgn="b"/>
                      <a:r>
                        <a:rPr lang="en-US" sz="2000" b="1" i="0" u="none" strike="noStrike" dirty="0">
                          <a:solidFill>
                            <a:schemeClr val="bg1"/>
                          </a:solidFill>
                          <a:effectLst/>
                          <a:latin typeface="Calibri" panose="020F0502020204030204" pitchFamily="34" charset="0"/>
                        </a:rPr>
                        <a:t>Additional Potential Reductions </a:t>
                      </a:r>
                    </a:p>
                  </a:txBody>
                  <a:tcPr marL="9525" marR="9525" marT="9525" marB="0" anchor="b">
                    <a:solidFill>
                      <a:schemeClr val="accent1">
                        <a:lumMod val="75000"/>
                      </a:schemeClr>
                    </a:solidFill>
                  </a:tcPr>
                </a:tc>
                <a:tc hMerge="1">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hMerge="1">
                  <a:txBody>
                    <a:bodyPr/>
                    <a:lstStyle/>
                    <a:p>
                      <a:pPr algn="ctr" fontAlgn="b"/>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extLst>
                  <a:ext uri="{0D108BD9-81ED-4DB2-BD59-A6C34878D82A}">
                    <a16:rowId xmlns:a16="http://schemas.microsoft.com/office/drawing/2014/main" val="519206827"/>
                  </a:ext>
                </a:extLst>
              </a:tr>
              <a:tr h="349650">
                <a:tc>
                  <a:txBody>
                    <a:bodyPr/>
                    <a:lstStyle/>
                    <a:p>
                      <a:pPr algn="l" fontAlgn="b"/>
                      <a:endParaRPr lang="en-US" sz="2000" b="0"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50% reduction in FF</a:t>
                      </a:r>
                    </a:p>
                  </a:txBody>
                  <a:tcPr marL="9525" marR="9525" marT="9525" marB="0" anchor="b">
                    <a:solidFill>
                      <a:schemeClr val="accent1"/>
                    </a:solidFill>
                  </a:tcPr>
                </a:tc>
                <a:tc>
                  <a:txBody>
                    <a:bodyPr/>
                    <a:lstStyle/>
                    <a:p>
                      <a:pPr algn="ctr" fontAlgn="b"/>
                      <a:r>
                        <a:rPr lang="en-US" sz="2000" b="0" i="0" u="none" strike="noStrike" dirty="0">
                          <a:solidFill>
                            <a:srgbClr val="000000"/>
                          </a:solidFill>
                          <a:effectLst/>
                          <a:latin typeface="Calibri" panose="020F0502020204030204" pitchFamily="34" charset="0"/>
                        </a:rPr>
                        <a:t>10% Reduction in FF</a:t>
                      </a:r>
                    </a:p>
                  </a:txBody>
                  <a:tcPr marL="9525" marR="9525" marT="9525" marB="0" anchor="b">
                    <a:solidFill>
                      <a:schemeClr val="accent1"/>
                    </a:solidFill>
                  </a:tcPr>
                </a:tc>
                <a:extLst>
                  <a:ext uri="{0D108BD9-81ED-4DB2-BD59-A6C34878D82A}">
                    <a16:rowId xmlns:a16="http://schemas.microsoft.com/office/drawing/2014/main" val="3378625980"/>
                  </a:ext>
                </a:extLst>
              </a:tr>
              <a:tr h="349650">
                <a:tc>
                  <a:txBody>
                    <a:bodyPr/>
                    <a:lstStyle/>
                    <a:p>
                      <a:pPr algn="l" fontAlgn="b"/>
                      <a:r>
                        <a:rPr lang="en-US" sz="2000" b="0" i="0" u="none" strike="noStrike" dirty="0">
                          <a:solidFill>
                            <a:schemeClr val="bg1"/>
                          </a:solidFill>
                          <a:effectLst/>
                          <a:latin typeface="Calibri" panose="020F0502020204030204" pitchFamily="34" charset="0"/>
                        </a:rPr>
                        <a:t>100% Acreage (104,757 ac)</a:t>
                      </a:r>
                    </a:p>
                  </a:txBody>
                  <a:tcPr marL="9525" marR="9525" marT="9525" marB="0" anchor="b">
                    <a:solidFill>
                      <a:schemeClr val="accent1">
                        <a:lumMod val="75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774,244 </a:t>
                      </a:r>
                      <a:r>
                        <a:rPr lang="en-US" sz="2000" b="0" i="0" u="none" strike="noStrike" dirty="0" err="1">
                          <a:solidFill>
                            <a:srgbClr val="000000"/>
                          </a:solidFill>
                          <a:effectLst/>
                          <a:latin typeface="Calibri" panose="020F0502020204030204" pitchFamily="34" charset="0"/>
                        </a:rPr>
                        <a:t>lbs</a:t>
                      </a:r>
                      <a:endParaRPr lang="en-US" sz="2000" b="0"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tc>
                  <a:txBody>
                    <a:bodyPr/>
                    <a:lstStyle/>
                    <a:p>
                      <a:pPr algn="ctr" fontAlgn="b"/>
                      <a:r>
                        <a:rPr lang="en-US" sz="2000" b="0" i="0" u="none" strike="noStrike" dirty="0">
                          <a:solidFill>
                            <a:srgbClr val="000000"/>
                          </a:solidFill>
                          <a:effectLst/>
                          <a:latin typeface="Calibri" panose="020F0502020204030204" pitchFamily="34" charset="0"/>
                        </a:rPr>
                        <a:t>154,849 </a:t>
                      </a:r>
                      <a:r>
                        <a:rPr lang="en-US" sz="2000" b="0" i="0" u="none" strike="noStrike" dirty="0" err="1">
                          <a:solidFill>
                            <a:srgbClr val="000000"/>
                          </a:solidFill>
                          <a:effectLst/>
                          <a:latin typeface="Calibri" panose="020F0502020204030204" pitchFamily="34" charset="0"/>
                        </a:rPr>
                        <a:t>lbs</a:t>
                      </a:r>
                      <a:endParaRPr lang="en-US" sz="2000" b="0" i="0" u="none" strike="noStrike" dirty="0">
                        <a:solidFill>
                          <a:srgbClr val="000000"/>
                        </a:solidFill>
                        <a:effectLst/>
                        <a:latin typeface="Calibri" panose="020F0502020204030204" pitchFamily="34" charset="0"/>
                      </a:endParaRPr>
                    </a:p>
                  </a:txBody>
                  <a:tcPr marL="9525" marR="9525" marT="9525" marB="0" anchor="b">
                    <a:solidFill>
                      <a:schemeClr val="accent1"/>
                    </a:solidFill>
                  </a:tcPr>
                </a:tc>
                <a:extLst>
                  <a:ext uri="{0D108BD9-81ED-4DB2-BD59-A6C34878D82A}">
                    <a16:rowId xmlns:a16="http://schemas.microsoft.com/office/drawing/2014/main" val="2784015882"/>
                  </a:ext>
                </a:extLst>
              </a:tr>
            </a:tbl>
          </a:graphicData>
        </a:graphic>
      </p:graphicFrame>
    </p:spTree>
    <p:extLst>
      <p:ext uri="{BB962C8B-B14F-4D97-AF65-F5344CB8AC3E}">
        <p14:creationId xmlns:p14="http://schemas.microsoft.com/office/powerpoint/2010/main" val="326572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6072" y="55416"/>
            <a:ext cx="2706165" cy="923925"/>
          </a:xfrm>
        </p:spPr>
        <p:txBody>
          <a:bodyPr>
            <a:normAutofit fontScale="90000"/>
          </a:bodyPr>
          <a:lstStyle/>
          <a:p>
            <a:r>
              <a:rPr lang="en-US" dirty="0"/>
              <a:t>Monitoring </a:t>
            </a:r>
          </a:p>
        </p:txBody>
      </p:sp>
      <p:pic>
        <p:nvPicPr>
          <p:cNvPr id="4" name="Picture 3">
            <a:extLst>
              <a:ext uri="{FF2B5EF4-FFF2-40B4-BE49-F238E27FC236}">
                <a16:creationId xmlns:a16="http://schemas.microsoft.com/office/drawing/2014/main" id="{AF4AEE7A-7BE2-4287-98FA-E49D077BF6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06182" y="0"/>
            <a:ext cx="5299364" cy="6858000"/>
          </a:xfrm>
          <a:prstGeom prst="rect">
            <a:avLst/>
          </a:prstGeom>
        </p:spPr>
      </p:pic>
    </p:spTree>
    <p:extLst>
      <p:ext uri="{BB962C8B-B14F-4D97-AF65-F5344CB8AC3E}">
        <p14:creationId xmlns:p14="http://schemas.microsoft.com/office/powerpoint/2010/main" val="25672551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41B7A-598A-45D0-81C6-682A8715DE09}"/>
              </a:ext>
            </a:extLst>
          </p:cNvPr>
          <p:cNvSpPr>
            <a:spLocks noGrp="1"/>
          </p:cNvSpPr>
          <p:nvPr>
            <p:ph type="title"/>
          </p:nvPr>
        </p:nvSpPr>
        <p:spPr>
          <a:xfrm>
            <a:off x="1117600" y="-158045"/>
            <a:ext cx="8026400" cy="1325563"/>
          </a:xfrm>
        </p:spPr>
        <p:txBody>
          <a:bodyPr>
            <a:noAutofit/>
          </a:bodyPr>
          <a:lstStyle/>
          <a:p>
            <a:r>
              <a:rPr lang="en-US" sz="3200" dirty="0"/>
              <a:t>Statewide </a:t>
            </a:r>
            <a:r>
              <a:rPr lang="en-US" sz="3200" dirty="0" err="1"/>
              <a:t>TMDL</a:t>
            </a:r>
            <a:r>
              <a:rPr lang="en-US" sz="3200" dirty="0"/>
              <a:t>, BMAP, Minimum Flows and Levels (</a:t>
            </a:r>
            <a:r>
              <a:rPr lang="en-US" sz="3200" dirty="0" err="1"/>
              <a:t>MFLs</a:t>
            </a:r>
            <a:r>
              <a:rPr lang="en-US" sz="3200" dirty="0"/>
              <a:t>) Annual Report</a:t>
            </a:r>
          </a:p>
        </p:txBody>
      </p:sp>
      <p:sp>
        <p:nvSpPr>
          <p:cNvPr id="4" name="Content Placeholder 2">
            <a:extLst>
              <a:ext uri="{FF2B5EF4-FFF2-40B4-BE49-F238E27FC236}">
                <a16:creationId xmlns:a16="http://schemas.microsoft.com/office/drawing/2014/main" id="{1EB310CC-29BC-4A14-9D2E-EA53529072B4}"/>
              </a:ext>
            </a:extLst>
          </p:cNvPr>
          <p:cNvSpPr>
            <a:spLocks noGrp="1"/>
          </p:cNvSpPr>
          <p:nvPr>
            <p:ph idx="1"/>
          </p:nvPr>
        </p:nvSpPr>
        <p:spPr>
          <a:xfrm>
            <a:off x="254000" y="1088495"/>
            <a:ext cx="8635999" cy="4942472"/>
          </a:xfrm>
        </p:spPr>
        <p:txBody>
          <a:bodyPr>
            <a:noAutofit/>
          </a:bodyPr>
          <a:lstStyle/>
          <a:p>
            <a:pPr lvl="0"/>
            <a:r>
              <a:rPr lang="en-US" sz="2300" dirty="0">
                <a:cs typeface="Arial" panose="020B0604020202020204" pitchFamily="34" charset="0"/>
              </a:rPr>
              <a:t>403.0675(1), </a:t>
            </a:r>
            <a:r>
              <a:rPr lang="en-US" sz="2300" dirty="0" err="1">
                <a:cs typeface="Arial" panose="020B0604020202020204" pitchFamily="34" charset="0"/>
              </a:rPr>
              <a:t>F.S</a:t>
            </a:r>
            <a:r>
              <a:rPr lang="en-US" sz="2300" dirty="0">
                <a:cs typeface="Arial" panose="020B0604020202020204" pitchFamily="34" charset="0"/>
              </a:rPr>
              <a:t>. – requires a report that will include status of MFLs, TMDLs, and </a:t>
            </a:r>
            <a:r>
              <a:rPr lang="en-US" sz="2300" dirty="0" err="1">
                <a:cs typeface="Arial" panose="020B0604020202020204" pitchFamily="34" charset="0"/>
              </a:rPr>
              <a:t>BMAPs</a:t>
            </a:r>
            <a:endParaRPr lang="en-US" sz="2300" dirty="0">
              <a:cs typeface="Arial" panose="020B0604020202020204" pitchFamily="34" charset="0"/>
            </a:endParaRPr>
          </a:p>
          <a:p>
            <a:pPr lvl="0"/>
            <a:r>
              <a:rPr lang="en-US" sz="2300" dirty="0">
                <a:cs typeface="Arial" panose="020B0604020202020204" pitchFamily="34" charset="0"/>
              </a:rPr>
              <a:t>Replacement of individual BMAP annual progress reports </a:t>
            </a:r>
          </a:p>
          <a:p>
            <a:pPr lvl="0"/>
            <a:r>
              <a:rPr lang="en-US" sz="2300" dirty="0">
                <a:cs typeface="Arial" panose="020B0604020202020204" pitchFamily="34" charset="0"/>
              </a:rPr>
              <a:t>Annual meetings will continue</a:t>
            </a:r>
          </a:p>
          <a:p>
            <a:pPr lvl="0"/>
            <a:r>
              <a:rPr lang="en-US" sz="2300" dirty="0">
                <a:cs typeface="Arial" panose="020B0604020202020204" pitchFamily="34" charset="0"/>
              </a:rPr>
              <a:t>Calendar year reporting</a:t>
            </a:r>
          </a:p>
          <a:p>
            <a:pPr lvl="0"/>
            <a:r>
              <a:rPr lang="en-US" sz="2300" dirty="0">
                <a:cs typeface="Arial" panose="020B0604020202020204" pitchFamily="34" charset="0"/>
              </a:rPr>
              <a:t>Report will contain project information: funding, proposed priority ranking for implementation</a:t>
            </a:r>
          </a:p>
          <a:p>
            <a:pPr lvl="0"/>
            <a:r>
              <a:rPr lang="en-US" sz="2300" dirty="0">
                <a:cs typeface="Arial" panose="020B0604020202020204" pitchFamily="34" charset="0"/>
              </a:rPr>
              <a:t>Progress made towards restoration goals</a:t>
            </a:r>
          </a:p>
          <a:p>
            <a:pPr lvl="0"/>
            <a:r>
              <a:rPr lang="en-US" sz="2300" dirty="0">
                <a:cs typeface="Arial" panose="020B0604020202020204" pitchFamily="34" charset="0"/>
              </a:rPr>
              <a:t>Information will be requested in late November, due by the end of January </a:t>
            </a:r>
          </a:p>
          <a:p>
            <a:pPr lvl="0"/>
            <a:r>
              <a:rPr lang="en-US" sz="2300" dirty="0">
                <a:cs typeface="Arial" panose="020B0604020202020204" pitchFamily="34" charset="0"/>
              </a:rPr>
              <a:t>Info. needed will include: entity activities, compliance, project information, and milestones</a:t>
            </a:r>
          </a:p>
          <a:p>
            <a:pPr lvl="0"/>
            <a:r>
              <a:rPr lang="en-US" sz="2300" dirty="0">
                <a:cs typeface="Arial" panose="020B0604020202020204" pitchFamily="34" charset="0"/>
              </a:rPr>
              <a:t>Report is due to the Governor and Florida Legislature July 1, 2018 and every year thereafter </a:t>
            </a:r>
          </a:p>
          <a:p>
            <a:endParaRPr lang="en-US" sz="2300" dirty="0">
              <a:cs typeface="Arial" panose="020B0604020202020204" pitchFamily="34" charset="0"/>
            </a:endParaRPr>
          </a:p>
        </p:txBody>
      </p:sp>
    </p:spTree>
    <p:extLst>
      <p:ext uri="{BB962C8B-B14F-4D97-AF65-F5344CB8AC3E}">
        <p14:creationId xmlns:p14="http://schemas.microsoft.com/office/powerpoint/2010/main" val="32611336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6072" y="55416"/>
            <a:ext cx="8007927" cy="923925"/>
          </a:xfrm>
        </p:spPr>
        <p:txBody>
          <a:bodyPr/>
          <a:lstStyle/>
          <a:p>
            <a:r>
              <a:rPr lang="en-US" dirty="0"/>
              <a:t>Questions?</a:t>
            </a:r>
          </a:p>
        </p:txBody>
      </p:sp>
      <p:pic>
        <p:nvPicPr>
          <p:cNvPr id="5" name="Picture 4">
            <a:extLst>
              <a:ext uri="{FF2B5EF4-FFF2-40B4-BE49-F238E27FC236}">
                <a16:creationId xmlns:a16="http://schemas.microsoft.com/office/drawing/2014/main" id="{E3672C1E-2F9C-4A56-8A07-DD1E599263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9514" y="1511516"/>
            <a:ext cx="6201751" cy="4310208"/>
          </a:xfrm>
          <a:prstGeom prst="rect">
            <a:avLst/>
          </a:prstGeom>
        </p:spPr>
      </p:pic>
    </p:spTree>
    <p:extLst>
      <p:ext uri="{BB962C8B-B14F-4D97-AF65-F5344CB8AC3E}">
        <p14:creationId xmlns:p14="http://schemas.microsoft.com/office/powerpoint/2010/main" val="14571184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6072" y="55416"/>
            <a:ext cx="2706165" cy="923925"/>
          </a:xfrm>
        </p:spPr>
        <p:txBody>
          <a:bodyPr>
            <a:normAutofit/>
          </a:bodyPr>
          <a:lstStyle/>
          <a:p>
            <a:r>
              <a:rPr lang="en-US" dirty="0"/>
              <a:t>Biosolids </a:t>
            </a:r>
          </a:p>
        </p:txBody>
      </p:sp>
      <p:pic>
        <p:nvPicPr>
          <p:cNvPr id="5" name="Picture 4">
            <a:extLst>
              <a:ext uri="{FF2B5EF4-FFF2-40B4-BE49-F238E27FC236}">
                <a16:creationId xmlns:a16="http://schemas.microsoft.com/office/drawing/2014/main" id="{26B34FED-D985-4122-B16D-B75813B98AC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2237" y="0"/>
            <a:ext cx="5299364" cy="6858000"/>
          </a:xfrm>
          <a:prstGeom prst="rect">
            <a:avLst/>
          </a:prstGeom>
        </p:spPr>
      </p:pic>
    </p:spTree>
    <p:extLst>
      <p:ext uri="{BB962C8B-B14F-4D97-AF65-F5344CB8AC3E}">
        <p14:creationId xmlns:p14="http://schemas.microsoft.com/office/powerpoint/2010/main" val="2249489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95400" y="228600"/>
            <a:ext cx="7429500" cy="646331"/>
          </a:xfrm>
          <a:prstGeom prst="rect">
            <a:avLst/>
          </a:prstGeom>
          <a:noFill/>
        </p:spPr>
        <p:txBody>
          <a:bodyPr wrap="square" rtlCol="0">
            <a:spAutoFit/>
          </a:bodyPr>
          <a:lstStyle/>
          <a:p>
            <a:pPr algn="ctr">
              <a:spcBef>
                <a:spcPct val="50000"/>
              </a:spcBef>
            </a:pPr>
            <a:r>
              <a:rPr lang="en-US" sz="3600" b="1" dirty="0">
                <a:solidFill>
                  <a:schemeClr val="bg1"/>
                </a:solidFill>
                <a:latin typeface="Arial" panose="020B0604020202020204" pitchFamily="34" charset="0"/>
              </a:rPr>
              <a:t>Santa Fe BMAP Area</a:t>
            </a:r>
          </a:p>
        </p:txBody>
      </p:sp>
      <p:pic>
        <p:nvPicPr>
          <p:cNvPr id="2" name="Picture 1"/>
          <p:cNvPicPr>
            <a:picLocks noChangeAspect="1"/>
          </p:cNvPicPr>
          <p:nvPr/>
        </p:nvPicPr>
        <p:blipFill>
          <a:blip r:embed="rId3"/>
          <a:stretch>
            <a:fillRect/>
          </a:stretch>
        </p:blipFill>
        <p:spPr>
          <a:xfrm>
            <a:off x="2666999" y="1596516"/>
            <a:ext cx="6252049" cy="4829131"/>
          </a:xfrm>
          <a:prstGeom prst="rect">
            <a:avLst/>
          </a:prstGeom>
        </p:spPr>
      </p:pic>
      <p:sp>
        <p:nvSpPr>
          <p:cNvPr id="3" name="Rectangle 2"/>
          <p:cNvSpPr/>
          <p:nvPr/>
        </p:nvSpPr>
        <p:spPr>
          <a:xfrm>
            <a:off x="76200" y="1752600"/>
            <a:ext cx="2667000" cy="4616648"/>
          </a:xfrm>
          <a:prstGeom prst="rect">
            <a:avLst/>
          </a:prstGeom>
        </p:spPr>
        <p:txBody>
          <a:bodyPr wrap="square">
            <a:spAutoFit/>
          </a:bodyPr>
          <a:lstStyle/>
          <a:p>
            <a:r>
              <a:rPr lang="en-US" sz="2000" dirty="0">
                <a:latin typeface="Arial" pitchFamily="34" charset="0"/>
                <a:cs typeface="Arial" pitchFamily="34" charset="0"/>
              </a:rPr>
              <a:t>BMAP planning area, nearly 1.1 million acres</a:t>
            </a:r>
          </a:p>
          <a:p>
            <a:endParaRPr lang="en-US" dirty="0">
              <a:latin typeface="Arial" pitchFamily="34" charset="0"/>
              <a:cs typeface="Arial" pitchFamily="34" charset="0"/>
            </a:endParaRPr>
          </a:p>
          <a:p>
            <a:r>
              <a:rPr lang="en-US" dirty="0">
                <a:latin typeface="Arial" pitchFamily="34" charset="0"/>
                <a:cs typeface="Arial" pitchFamily="34" charset="0"/>
              </a:rPr>
              <a:t>Outstand Florida Springs (OFS) included</a:t>
            </a:r>
          </a:p>
          <a:p>
            <a:pPr marL="285750" indent="-285750">
              <a:buFont typeface="Wingdings" panose="05000000000000000000" pitchFamily="2" charset="2"/>
              <a:buChar char="Ø"/>
            </a:pPr>
            <a:r>
              <a:rPr lang="en-US" dirty="0" err="1">
                <a:latin typeface="Arial" pitchFamily="34" charset="0"/>
                <a:cs typeface="Arial" pitchFamily="34" charset="0"/>
              </a:rPr>
              <a:t>Ichetucknee</a:t>
            </a:r>
            <a:endParaRPr lang="en-US" dirty="0">
              <a:latin typeface="Arial" pitchFamily="34" charset="0"/>
              <a:cs typeface="Arial" pitchFamily="34" charset="0"/>
            </a:endParaRPr>
          </a:p>
          <a:p>
            <a:pPr marL="285750" indent="-285750">
              <a:buFont typeface="Wingdings" panose="05000000000000000000" pitchFamily="2" charset="2"/>
              <a:buChar char="Ø"/>
            </a:pPr>
            <a:r>
              <a:rPr lang="en-US" dirty="0">
                <a:latin typeface="Arial" pitchFamily="34" charset="0"/>
                <a:cs typeface="Arial" pitchFamily="34" charset="0"/>
              </a:rPr>
              <a:t>Devils Complex</a:t>
            </a:r>
          </a:p>
          <a:p>
            <a:pPr marL="285750" indent="-285750">
              <a:buFont typeface="Wingdings" panose="05000000000000000000" pitchFamily="2" charset="2"/>
              <a:buChar char="Ø"/>
            </a:pPr>
            <a:r>
              <a:rPr lang="en-US" dirty="0">
                <a:latin typeface="Arial" pitchFamily="34" charset="0"/>
                <a:cs typeface="Arial" pitchFamily="34" charset="0"/>
              </a:rPr>
              <a:t>Hornsby</a:t>
            </a:r>
          </a:p>
          <a:p>
            <a:pPr marL="285750" indent="-285750">
              <a:buFont typeface="Wingdings" panose="05000000000000000000" pitchFamily="2" charset="2"/>
              <a:buChar char="Ø"/>
            </a:pPr>
            <a:r>
              <a:rPr lang="en-US" dirty="0">
                <a:latin typeface="Arial" pitchFamily="34" charset="0"/>
                <a:cs typeface="Arial" pitchFamily="34" charset="0"/>
              </a:rPr>
              <a:t>Poe</a:t>
            </a:r>
          </a:p>
          <a:p>
            <a:pPr marL="285750" indent="-285750">
              <a:buFont typeface="Wingdings" panose="05000000000000000000" pitchFamily="2" charset="2"/>
              <a:buChar char="Ø"/>
            </a:pPr>
            <a:r>
              <a:rPr lang="en-US" dirty="0">
                <a:latin typeface="Arial" pitchFamily="34" charset="0"/>
                <a:cs typeface="Arial" pitchFamily="34" charset="0"/>
              </a:rPr>
              <a:t>Treehouse</a:t>
            </a:r>
          </a:p>
          <a:p>
            <a:pPr marL="285750" indent="-285750">
              <a:buFont typeface="Wingdings" panose="05000000000000000000" pitchFamily="2" charset="2"/>
              <a:buChar char="Ø"/>
            </a:pPr>
            <a:r>
              <a:rPr lang="en-US" dirty="0">
                <a:latin typeface="Arial" pitchFamily="34" charset="0"/>
                <a:cs typeface="Arial" pitchFamily="34" charset="0"/>
              </a:rPr>
              <a:t>Columbia</a:t>
            </a:r>
          </a:p>
          <a:p>
            <a:endParaRPr lang="en-US" dirty="0">
              <a:latin typeface="Arial" pitchFamily="34" charset="0"/>
              <a:cs typeface="Arial" pitchFamily="34" charset="0"/>
            </a:endParaRPr>
          </a:p>
          <a:p>
            <a:r>
              <a:rPr lang="en-US" dirty="0">
                <a:latin typeface="Arial" pitchFamily="34" charset="0"/>
                <a:cs typeface="Arial" pitchFamily="34" charset="0"/>
              </a:rPr>
              <a:t>Both agricultural and urban BMPs are being implemented.</a:t>
            </a:r>
          </a:p>
        </p:txBody>
      </p:sp>
    </p:spTree>
    <p:extLst>
      <p:ext uri="{BB962C8B-B14F-4D97-AF65-F5344CB8AC3E}">
        <p14:creationId xmlns:p14="http://schemas.microsoft.com/office/powerpoint/2010/main" val="785129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ChangeArrowheads="1"/>
          </p:cNvSpPr>
          <p:nvPr>
            <p:ph type="title"/>
          </p:nvPr>
        </p:nvSpPr>
        <p:spPr>
          <a:xfrm>
            <a:off x="1061429" y="99219"/>
            <a:ext cx="8229600" cy="868362"/>
          </a:xfrm>
        </p:spPr>
        <p:txBody>
          <a:bodyPr>
            <a:normAutofit/>
          </a:bodyPr>
          <a:lstStyle/>
          <a:p>
            <a:r>
              <a:rPr lang="en-US" sz="2800" dirty="0"/>
              <a:t>Santa Fe River </a:t>
            </a:r>
            <a:br>
              <a:rPr lang="en-US" sz="2800" dirty="0"/>
            </a:br>
            <a:r>
              <a:rPr lang="en-US" sz="2800" dirty="0"/>
              <a:t>Basin Total Maximum Daily Loads (TMDLs)</a:t>
            </a:r>
          </a:p>
        </p:txBody>
      </p:sp>
      <p:sp>
        <p:nvSpPr>
          <p:cNvPr id="346115" name="Rectangle 3"/>
          <p:cNvSpPr>
            <a:spLocks noGrp="1" noChangeArrowheads="1"/>
          </p:cNvSpPr>
          <p:nvPr>
            <p:ph type="body" idx="1"/>
          </p:nvPr>
        </p:nvSpPr>
        <p:spPr>
          <a:xfrm>
            <a:off x="381000" y="1295400"/>
            <a:ext cx="8229600" cy="4800600"/>
          </a:xfrm>
        </p:spPr>
        <p:txBody>
          <a:bodyPr>
            <a:normAutofit/>
          </a:bodyPr>
          <a:lstStyle/>
          <a:p>
            <a:r>
              <a:rPr lang="en-US" dirty="0">
                <a:solidFill>
                  <a:srgbClr val="0070C0"/>
                </a:solidFill>
              </a:rPr>
              <a:t>TMDL Data </a:t>
            </a:r>
            <a:r>
              <a:rPr lang="en-US" sz="2800" dirty="0">
                <a:solidFill>
                  <a:srgbClr val="0070C0"/>
                </a:solidFill>
              </a:rPr>
              <a:t>Period of Record: </a:t>
            </a:r>
          </a:p>
          <a:p>
            <a:pPr lvl="1"/>
            <a:r>
              <a:rPr lang="en-US" sz="2400" dirty="0"/>
              <a:t>June 1, 2000 through June 30, 2007</a:t>
            </a:r>
          </a:p>
          <a:p>
            <a:r>
              <a:rPr lang="en-US" sz="2800" dirty="0">
                <a:solidFill>
                  <a:srgbClr val="0070C0"/>
                </a:solidFill>
              </a:rPr>
              <a:t>TMDL Study Results:</a:t>
            </a:r>
          </a:p>
          <a:p>
            <a:pPr lvl="1"/>
            <a:r>
              <a:rPr lang="en-US" sz="2400" dirty="0"/>
              <a:t>Nitrate shown to be primary factor in causing algal blooms</a:t>
            </a:r>
          </a:p>
          <a:p>
            <a:r>
              <a:rPr lang="en-US" sz="2800" dirty="0">
                <a:solidFill>
                  <a:srgbClr val="0070C0"/>
                </a:solidFill>
              </a:rPr>
              <a:t>TMDL:</a:t>
            </a:r>
          </a:p>
          <a:p>
            <a:pPr lvl="1"/>
            <a:r>
              <a:rPr lang="en-US" sz="2400" dirty="0"/>
              <a:t>0.35 milligrams per liter (mg/L) nitrate monthly average</a:t>
            </a:r>
          </a:p>
          <a:p>
            <a:pPr lvl="1">
              <a:buNone/>
            </a:pPr>
            <a:r>
              <a:rPr lang="en-US" sz="2400" dirty="0"/>
              <a:t> 	concentration (or lower) will not </a:t>
            </a:r>
          </a:p>
          <a:p>
            <a:pPr lvl="1">
              <a:buNone/>
            </a:pPr>
            <a:r>
              <a:rPr lang="en-US" sz="2400" dirty="0"/>
              <a:t>	cause an imbalance in the flora </a:t>
            </a:r>
          </a:p>
          <a:p>
            <a:pPr lvl="1">
              <a:buNone/>
            </a:pPr>
            <a:r>
              <a:rPr lang="en-US" sz="2400" dirty="0"/>
              <a:t>	or fauna</a:t>
            </a:r>
          </a:p>
          <a:p>
            <a:pPr lvl="1"/>
            <a:endParaRPr lang="en-US" sz="2400" dirty="0"/>
          </a:p>
        </p:txBody>
      </p:sp>
      <p:pic>
        <p:nvPicPr>
          <p:cNvPr id="22530" name="Picture 2" descr="X:\BASINS\Suwannee and Santa Fe\pictures\manatee algae north of vent 3.jpg"/>
          <p:cNvPicPr>
            <a:picLocks noChangeAspect="1" noChangeArrowheads="1"/>
          </p:cNvPicPr>
          <p:nvPr/>
        </p:nvPicPr>
        <p:blipFill>
          <a:blip r:embed="rId2" cstate="print"/>
          <a:srcRect/>
          <a:stretch>
            <a:fillRect/>
          </a:stretch>
        </p:blipFill>
        <p:spPr bwMode="auto">
          <a:xfrm>
            <a:off x="5728854" y="3966369"/>
            <a:ext cx="3276600" cy="2457450"/>
          </a:xfrm>
          <a:prstGeom prst="rect">
            <a:avLst/>
          </a:prstGeom>
          <a:noFill/>
          <a:ln>
            <a:solidFill>
              <a:schemeClr val="tx1"/>
            </a:solidFill>
          </a:ln>
        </p:spPr>
      </p:pic>
    </p:spTree>
    <p:extLst>
      <p:ext uri="{BB962C8B-B14F-4D97-AF65-F5344CB8AC3E}">
        <p14:creationId xmlns:p14="http://schemas.microsoft.com/office/powerpoint/2010/main" val="1130269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3757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9" name="TextBox 7"/>
          <p:cNvSpPr txBox="1">
            <a:spLocks noChangeArrowheads="1"/>
          </p:cNvSpPr>
          <p:nvPr/>
        </p:nvSpPr>
        <p:spPr bwMode="auto">
          <a:xfrm>
            <a:off x="1219200" y="110312"/>
            <a:ext cx="754221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spcAft>
                <a:spcPct val="0"/>
              </a:spcAft>
              <a:buFontTx/>
              <a:buNone/>
            </a:pPr>
            <a:r>
              <a:rPr lang="en-US" sz="2800" b="1" dirty="0">
                <a:solidFill>
                  <a:srgbClr val="FFFFFF"/>
                </a:solidFill>
                <a:latin typeface="Arial" panose="020B0604020202020204" pitchFamily="34" charset="0"/>
                <a:cs typeface="Arial" panose="020B0604020202020204" pitchFamily="34" charset="0"/>
              </a:rPr>
              <a:t>Santa Fe River Nitrate </a:t>
            </a:r>
          </a:p>
          <a:p>
            <a:pPr algn="ctr" fontAlgn="base">
              <a:spcBef>
                <a:spcPct val="0"/>
              </a:spcBef>
              <a:spcAft>
                <a:spcPct val="0"/>
              </a:spcAft>
              <a:buFontTx/>
              <a:buNone/>
            </a:pPr>
            <a:r>
              <a:rPr lang="en-US" sz="2800" b="1" dirty="0">
                <a:solidFill>
                  <a:srgbClr val="FFFFFF"/>
                </a:solidFill>
                <a:latin typeface="Arial" panose="020B0604020202020204" pitchFamily="34" charset="0"/>
                <a:cs typeface="Arial" panose="020B0604020202020204" pitchFamily="34" charset="0"/>
              </a:rPr>
              <a:t>Total Maximum Daily Loads (TMDLs)</a:t>
            </a:r>
          </a:p>
        </p:txBody>
      </p:sp>
      <p:sp>
        <p:nvSpPr>
          <p:cNvPr id="80900" name="TextBox 8"/>
          <p:cNvSpPr txBox="1">
            <a:spLocks noChangeArrowheads="1"/>
          </p:cNvSpPr>
          <p:nvPr/>
        </p:nvSpPr>
        <p:spPr bwMode="auto">
          <a:xfrm>
            <a:off x="609600" y="1290638"/>
            <a:ext cx="7924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endParaRPr lang="en-US">
              <a:solidFill>
                <a:prstClr val="black"/>
              </a:solidFill>
            </a:endParaRPr>
          </a:p>
        </p:txBody>
      </p:sp>
      <p:pic>
        <p:nvPicPr>
          <p:cNvPr id="80901" name="Picture 9" descr="DEP_color_logo white text[Converted].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192088"/>
            <a:ext cx="990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261651" y="1535016"/>
            <a:ext cx="10511718" cy="3143691"/>
          </a:xfrm>
          <a:prstGeom prst="rect">
            <a:avLst/>
          </a:prstGeom>
        </p:spPr>
      </p:pic>
      <p:sp>
        <p:nvSpPr>
          <p:cNvPr id="3" name="TextBox 2"/>
          <p:cNvSpPr txBox="1"/>
          <p:nvPr/>
        </p:nvSpPr>
        <p:spPr>
          <a:xfrm>
            <a:off x="304800" y="4298359"/>
            <a:ext cx="4023281"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WBID:  Waterbody identification area.</a:t>
            </a:r>
          </a:p>
        </p:txBody>
      </p:sp>
    </p:spTree>
    <p:extLst>
      <p:ext uri="{BB962C8B-B14F-4D97-AF65-F5344CB8AC3E}">
        <p14:creationId xmlns:p14="http://schemas.microsoft.com/office/powerpoint/2010/main" val="1215655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3"/>
          <p:cNvSpPr>
            <a:spLocks noGrp="1"/>
          </p:cNvSpPr>
          <p:nvPr>
            <p:ph type="title"/>
          </p:nvPr>
        </p:nvSpPr>
        <p:spPr>
          <a:xfrm>
            <a:off x="1122460" y="-138545"/>
            <a:ext cx="7989454" cy="1325563"/>
          </a:xfrm>
        </p:spPr>
        <p:txBody>
          <a:bodyPr>
            <a:normAutofit/>
          </a:bodyPr>
          <a:lstStyle/>
          <a:p>
            <a:r>
              <a:rPr lang="en-US" sz="3600" dirty="0"/>
              <a:t>Regulatory Framework</a:t>
            </a:r>
          </a:p>
        </p:txBody>
      </p:sp>
      <p:sp>
        <p:nvSpPr>
          <p:cNvPr id="6" name="Content Placeholder 2"/>
          <p:cNvSpPr>
            <a:spLocks/>
          </p:cNvSpPr>
          <p:nvPr/>
        </p:nvSpPr>
        <p:spPr bwMode="auto">
          <a:xfrm>
            <a:off x="72796" y="1001212"/>
            <a:ext cx="8870481" cy="4416362"/>
          </a:xfrm>
          <a:prstGeom prst="rect">
            <a:avLst/>
          </a:prstGeom>
          <a:noFill/>
          <a:ln w="9525">
            <a:noFill/>
            <a:miter lim="800000"/>
            <a:headEnd/>
            <a:tailEnd/>
          </a:ln>
        </p:spPr>
        <p:txBody>
          <a:bodyPr/>
          <a:lstStyle/>
          <a:p>
            <a:pPr>
              <a:spcBef>
                <a:spcPct val="40000"/>
              </a:spcBef>
              <a:buClr>
                <a:schemeClr val="accent5">
                  <a:lumMod val="50000"/>
                </a:schemeClr>
              </a:buClr>
            </a:pPr>
            <a:r>
              <a:rPr lang="en-US" sz="2800" dirty="0">
                <a:solidFill>
                  <a:srgbClr val="0070C0"/>
                </a:solidFill>
              </a:rPr>
              <a:t>The process for preparing BMAPs is found in:</a:t>
            </a:r>
          </a:p>
          <a:p>
            <a:pPr marL="742950" lvl="1" indent="-285750">
              <a:spcBef>
                <a:spcPct val="20000"/>
              </a:spcBef>
              <a:buClr>
                <a:schemeClr val="accent5">
                  <a:lumMod val="50000"/>
                </a:schemeClr>
              </a:buClr>
              <a:buFontTx/>
              <a:buChar char="•"/>
            </a:pPr>
            <a:r>
              <a:rPr lang="en-US" sz="2400" dirty="0"/>
              <a:t>Section 403.067, Florida Statutes (F.S.), known as the “Florida Watershed Restoration Act”</a:t>
            </a:r>
            <a:r>
              <a:rPr lang="en-US" sz="3000" dirty="0"/>
              <a:t> </a:t>
            </a:r>
          </a:p>
          <a:p>
            <a:pPr marL="742950" lvl="1" indent="-285750">
              <a:spcBef>
                <a:spcPct val="20000"/>
              </a:spcBef>
              <a:buClr>
                <a:schemeClr val="accent5">
                  <a:lumMod val="50000"/>
                </a:schemeClr>
              </a:buClr>
              <a:buFontTx/>
              <a:buChar char="•"/>
            </a:pPr>
            <a:r>
              <a:rPr lang="en-US" sz="2400" dirty="0"/>
              <a:t>The 2016 Florida Springs and Aquifer Protection Act  lists requirements for BMAPs for OFS</a:t>
            </a:r>
          </a:p>
          <a:p>
            <a:pPr marL="742950" lvl="1" indent="-285750">
              <a:spcBef>
                <a:spcPct val="20000"/>
              </a:spcBef>
              <a:buClr>
                <a:schemeClr val="accent5">
                  <a:lumMod val="50000"/>
                </a:schemeClr>
              </a:buClr>
              <a:buFontTx/>
              <a:buChar char="•"/>
            </a:pPr>
            <a:r>
              <a:rPr lang="en-US" sz="2400" dirty="0"/>
              <a:t>Requirement is to achieve TMDL in 20 years</a:t>
            </a:r>
          </a:p>
          <a:p>
            <a:pPr marL="1200150" lvl="2" indent="-285750">
              <a:spcBef>
                <a:spcPct val="20000"/>
              </a:spcBef>
              <a:buClr>
                <a:schemeClr val="accent5">
                  <a:lumMod val="50000"/>
                </a:schemeClr>
              </a:buClr>
              <a:buFontTx/>
              <a:buChar char="•"/>
            </a:pPr>
            <a:r>
              <a:rPr lang="en-US" sz="2400" dirty="0"/>
              <a:t>Plan is to achieve:</a:t>
            </a:r>
          </a:p>
          <a:p>
            <a:pPr marL="1657350" lvl="3" indent="-285750">
              <a:spcBef>
                <a:spcPct val="20000"/>
              </a:spcBef>
              <a:buClr>
                <a:schemeClr val="accent5">
                  <a:lumMod val="50000"/>
                </a:schemeClr>
              </a:buClr>
              <a:buFontTx/>
              <a:buChar char="•"/>
            </a:pPr>
            <a:r>
              <a:rPr lang="en-US" sz="2400" dirty="0"/>
              <a:t>30 % reduction in 5 years</a:t>
            </a:r>
          </a:p>
          <a:p>
            <a:pPr marL="1657350" lvl="3" indent="-285750">
              <a:spcBef>
                <a:spcPct val="20000"/>
              </a:spcBef>
              <a:buClr>
                <a:schemeClr val="accent5">
                  <a:lumMod val="50000"/>
                </a:schemeClr>
              </a:buClr>
              <a:buFontTx/>
              <a:buChar char="•"/>
            </a:pPr>
            <a:r>
              <a:rPr lang="en-US" sz="2400" dirty="0"/>
              <a:t>80 % in 10 years</a:t>
            </a:r>
          </a:p>
          <a:p>
            <a:pPr marL="1657350" lvl="3" indent="-285750">
              <a:spcBef>
                <a:spcPct val="20000"/>
              </a:spcBef>
              <a:buClr>
                <a:schemeClr val="accent5">
                  <a:lumMod val="50000"/>
                </a:schemeClr>
              </a:buClr>
              <a:buFontTx/>
              <a:buChar char="•"/>
            </a:pPr>
            <a:r>
              <a:rPr lang="en-US" sz="2400" dirty="0"/>
              <a:t>100 % in 15 years</a:t>
            </a:r>
          </a:p>
          <a:p>
            <a:pPr marL="342900" indent="-342900">
              <a:spcBef>
                <a:spcPct val="20000"/>
              </a:spcBef>
              <a:buClr>
                <a:schemeClr val="hlink"/>
              </a:buClr>
              <a:buSzPct val="70000"/>
              <a:buFont typeface="Wingdings" pitchFamily="2" charset="2"/>
              <a:buNone/>
            </a:pPr>
            <a:endParaRPr lang="en-US" sz="2800" dirty="0">
              <a:latin typeface="Comic Sans MS" pitchFamily="66" charset="0"/>
            </a:endParaRPr>
          </a:p>
        </p:txBody>
      </p:sp>
      <p:pic>
        <p:nvPicPr>
          <p:cNvPr id="4" name="Picture 3">
            <a:extLst>
              <a:ext uri="{FF2B5EF4-FFF2-40B4-BE49-F238E27FC236}">
                <a16:creationId xmlns:a16="http://schemas.microsoft.com/office/drawing/2014/main" id="{78B08F7C-04B7-4CC7-8BDD-4696E11C07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7187" y="3612522"/>
            <a:ext cx="3926412" cy="2944809"/>
          </a:xfrm>
          <a:prstGeom prst="rect">
            <a:avLst/>
          </a:prstGeom>
          <a:ln>
            <a:solidFill>
              <a:schemeClr val="tx1"/>
            </a:solidFill>
          </a:ln>
        </p:spPr>
      </p:pic>
    </p:spTree>
    <p:extLst>
      <p:ext uri="{BB962C8B-B14F-4D97-AF65-F5344CB8AC3E}">
        <p14:creationId xmlns:p14="http://schemas.microsoft.com/office/powerpoint/2010/main" val="153514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92683"/>
            <a:ext cx="7980218" cy="1256466"/>
          </a:xfrm>
        </p:spPr>
        <p:txBody>
          <a:bodyPr>
            <a:noAutofit/>
          </a:bodyPr>
          <a:lstStyle/>
          <a:p>
            <a:r>
              <a:rPr lang="en-US" sz="3600" dirty="0"/>
              <a:t>2016-1 Requirements </a:t>
            </a:r>
          </a:p>
        </p:txBody>
      </p:sp>
      <p:sp>
        <p:nvSpPr>
          <p:cNvPr id="12" name="Rectangle 11"/>
          <p:cNvSpPr/>
          <p:nvPr/>
        </p:nvSpPr>
        <p:spPr>
          <a:xfrm>
            <a:off x="124691" y="1163783"/>
            <a:ext cx="8939299" cy="4154984"/>
          </a:xfrm>
          <a:prstGeom prst="rect">
            <a:avLst/>
          </a:prstGeom>
        </p:spPr>
        <p:txBody>
          <a:bodyPr wrap="square">
            <a:noAutofit/>
          </a:bodyPr>
          <a:lstStyle/>
          <a:p>
            <a:pPr lvl="1" algn="ctr"/>
            <a:r>
              <a:rPr lang="en-US" sz="2800" spc="-5" dirty="0">
                <a:solidFill>
                  <a:srgbClr val="0070C0"/>
                </a:solidFill>
                <a:cs typeface="Arial"/>
              </a:rPr>
              <a:t>INCLUDE:</a:t>
            </a:r>
          </a:p>
          <a:p>
            <a:pPr marL="742950" lvl="1" indent="-285750">
              <a:buFont typeface="Arial" panose="020B0604020202020204" pitchFamily="34" charset="0"/>
              <a:buChar char="•"/>
            </a:pPr>
            <a:r>
              <a:rPr lang="en-US" sz="2800" spc="-5" dirty="0">
                <a:solidFill>
                  <a:srgbClr val="0070C0"/>
                </a:solidFill>
                <a:cs typeface="Arial"/>
              </a:rPr>
              <a:t>Priority Focus Area (PFA) delineation</a:t>
            </a:r>
          </a:p>
          <a:p>
            <a:pPr lvl="2"/>
            <a:r>
              <a:rPr lang="en-US" sz="2800" spc="-5" dirty="0">
                <a:cs typeface="Arial"/>
              </a:rPr>
              <a:t>Area(s) of basin where Floridan Aquifer is generally most vulnerable</a:t>
            </a:r>
          </a:p>
          <a:p>
            <a:pPr lvl="2"/>
            <a:endParaRPr lang="en-US" sz="2800" spc="-5" dirty="0">
              <a:cs typeface="Arial"/>
            </a:endParaRPr>
          </a:p>
          <a:p>
            <a:pPr marL="742950" lvl="1" indent="-285750">
              <a:buFont typeface="Arial" panose="020B0604020202020204" pitchFamily="34" charset="0"/>
              <a:buChar char="•"/>
            </a:pPr>
            <a:r>
              <a:rPr lang="en-US" sz="2800" dirty="0">
                <a:solidFill>
                  <a:srgbClr val="0070C0"/>
                </a:solidFill>
              </a:rPr>
              <a:t>Identification of point source or category of nonpoint sources with the estimated allocation of the load for each.</a:t>
            </a:r>
          </a:p>
          <a:p>
            <a:pPr marL="1200150" lvl="2" indent="-285750">
              <a:buFont typeface="Arial" panose="020B0604020202020204" pitchFamily="34" charset="0"/>
              <a:buChar char="•"/>
            </a:pPr>
            <a:r>
              <a:rPr lang="en-US" sz="2800" dirty="0">
                <a:solidFill>
                  <a:srgbClr val="0070C0"/>
                </a:solidFill>
                <a:cs typeface="Arial" panose="020B0604020202020204" pitchFamily="34" charset="0"/>
              </a:rPr>
              <a:t>Nitrogen Source Inventory Loading Tool (NSILT)</a:t>
            </a:r>
            <a:endParaRPr lang="en-US" sz="2000" dirty="0">
              <a:cs typeface="Arial" panose="020B0604020202020204" pitchFamily="34" charset="0"/>
            </a:endParaRPr>
          </a:p>
        </p:txBody>
      </p:sp>
    </p:spTree>
    <p:extLst>
      <p:ext uri="{BB962C8B-B14F-4D97-AF65-F5344CB8AC3E}">
        <p14:creationId xmlns:p14="http://schemas.microsoft.com/office/powerpoint/2010/main" val="277300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45309" y="133816"/>
            <a:ext cx="2699327" cy="747132"/>
          </a:xfrm>
        </p:spPr>
        <p:txBody>
          <a:bodyPr>
            <a:normAutofit fontScale="90000"/>
          </a:bodyPr>
          <a:lstStyle/>
          <a:p>
            <a:r>
              <a:rPr lang="en-US" dirty="0"/>
              <a:t>PFA/NSILT</a:t>
            </a:r>
          </a:p>
        </p:txBody>
      </p:sp>
      <p:sp>
        <p:nvSpPr>
          <p:cNvPr id="7" name="TextBox 6">
            <a:extLst>
              <a:ext uri="{FF2B5EF4-FFF2-40B4-BE49-F238E27FC236}">
                <a16:creationId xmlns:a16="http://schemas.microsoft.com/office/drawing/2014/main" id="{43364006-4AA7-4110-9937-91D9D328CE45}"/>
              </a:ext>
            </a:extLst>
          </p:cNvPr>
          <p:cNvSpPr txBox="1"/>
          <p:nvPr/>
        </p:nvSpPr>
        <p:spPr>
          <a:xfrm>
            <a:off x="167268" y="1784195"/>
            <a:ext cx="3795131" cy="4093428"/>
          </a:xfrm>
          <a:prstGeom prst="rect">
            <a:avLst/>
          </a:prstGeom>
          <a:noFill/>
        </p:spPr>
        <p:txBody>
          <a:bodyPr wrap="square" rtlCol="0">
            <a:spAutoFit/>
          </a:bodyPr>
          <a:lstStyle/>
          <a:p>
            <a:pPr marL="342900" indent="-342900">
              <a:buFont typeface="Arial" panose="020B0604020202020204" pitchFamily="34" charset="0"/>
              <a:buChar char="•"/>
            </a:pPr>
            <a:r>
              <a:rPr lang="en-US" sz="2000" b="1" dirty="0">
                <a:solidFill>
                  <a:srgbClr val="0070C0"/>
                </a:solidFill>
              </a:rPr>
              <a:t>Priority Focus Area (PFA) –</a:t>
            </a:r>
            <a:r>
              <a:rPr lang="en-US" sz="2000" dirty="0">
                <a:solidFill>
                  <a:srgbClr val="0070C0"/>
                </a:solidFill>
              </a:rPr>
              <a:t> </a:t>
            </a:r>
            <a:r>
              <a:rPr lang="en-US" sz="2000" dirty="0"/>
              <a:t>developed for OFS(s) and used to focus restoration efforts</a:t>
            </a:r>
          </a:p>
          <a:p>
            <a:endParaRPr lang="en-US" sz="2000" dirty="0"/>
          </a:p>
          <a:p>
            <a:pPr marL="342900" indent="-342900">
              <a:buFont typeface="Arial" panose="020B0604020202020204" pitchFamily="34" charset="0"/>
              <a:buChar char="•"/>
            </a:pPr>
            <a:r>
              <a:rPr lang="en-US" sz="2000" b="1" dirty="0">
                <a:solidFill>
                  <a:srgbClr val="0070C0"/>
                </a:solidFill>
              </a:rPr>
              <a:t>Nitrogen Source Inventory Loading Tool (NSILT) –</a:t>
            </a:r>
            <a:r>
              <a:rPr lang="en-US" sz="2000" b="1" dirty="0"/>
              <a:t> </a:t>
            </a:r>
            <a:r>
              <a:rPr lang="en-US" sz="2000" dirty="0"/>
              <a:t>developed for OFS springsheds to estimate sources of nitrogen to groundwater </a:t>
            </a:r>
          </a:p>
          <a:p>
            <a:pPr marL="342900" indent="-342900">
              <a:buFont typeface="Arial" panose="020B0604020202020204" pitchFamily="34" charset="0"/>
              <a:buChar char="•"/>
            </a:pPr>
            <a:endParaRPr lang="en-US" sz="2000" dirty="0"/>
          </a:p>
          <a:p>
            <a:pPr marL="338138" lvl="1"/>
            <a:r>
              <a:rPr lang="en-US" sz="2000" dirty="0"/>
              <a:t>Used to determine if &gt;20% load is from OSTDS</a:t>
            </a:r>
          </a:p>
          <a:p>
            <a:endParaRPr lang="en-US" sz="2000" dirty="0"/>
          </a:p>
        </p:txBody>
      </p:sp>
      <p:pic>
        <p:nvPicPr>
          <p:cNvPr id="3" name="Picture 2">
            <a:extLst>
              <a:ext uri="{FF2B5EF4-FFF2-40B4-BE49-F238E27FC236}">
                <a16:creationId xmlns:a16="http://schemas.microsoft.com/office/drawing/2014/main" id="{CE94B1B0-0CB0-4C7D-9004-F81BD84D15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5153" y="0"/>
            <a:ext cx="5034294" cy="6858000"/>
          </a:xfrm>
          <a:prstGeom prst="rect">
            <a:avLst/>
          </a:prstGeom>
        </p:spPr>
      </p:pic>
    </p:spTree>
    <p:extLst>
      <p:ext uri="{BB962C8B-B14F-4D97-AF65-F5344CB8AC3E}">
        <p14:creationId xmlns:p14="http://schemas.microsoft.com/office/powerpoint/2010/main" val="234514042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12540</TotalTime>
  <Words>2111</Words>
  <Application>Microsoft Office PowerPoint</Application>
  <PresentationFormat>On-screen Show (4:3)</PresentationFormat>
  <Paragraphs>387</Paragraphs>
  <Slides>38</Slides>
  <Notes>23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38</vt:i4>
      </vt:variant>
    </vt:vector>
  </HeadingPairs>
  <TitlesOfParts>
    <vt:vector size="47" baseType="lpstr">
      <vt:lpstr>Arial</vt:lpstr>
      <vt:lpstr>Arial Narrow</vt:lpstr>
      <vt:lpstr>Calibri</vt:lpstr>
      <vt:lpstr>Comic Sans MS</vt:lpstr>
      <vt:lpstr>NewCenturySchlbkLTStd-Roman</vt:lpstr>
      <vt:lpstr>Times New Roman</vt:lpstr>
      <vt:lpstr>Wingdings</vt:lpstr>
      <vt:lpstr>Office Theme</vt:lpstr>
      <vt:lpstr>Custom Design</vt:lpstr>
      <vt:lpstr>Santa Fe River Basin Management Action Plan (BMAP)</vt:lpstr>
      <vt:lpstr>Water Quality Framework</vt:lpstr>
      <vt:lpstr>PowerPoint Presentation</vt:lpstr>
      <vt:lpstr>PowerPoint Presentation</vt:lpstr>
      <vt:lpstr>Santa Fe River  Basin Total Maximum Daily Loads (TMDLs)</vt:lpstr>
      <vt:lpstr>PowerPoint Presentation</vt:lpstr>
      <vt:lpstr>Regulatory Framework</vt:lpstr>
      <vt:lpstr>2016-1 Requirements </vt:lpstr>
      <vt:lpstr>PFA/NSILT</vt:lpstr>
      <vt:lpstr>Santa Fe River Basin  PFAs and NSILTs</vt:lpstr>
      <vt:lpstr>Nitrate-Impaired Spring Waters</vt:lpstr>
      <vt:lpstr>Nitrogen Source Inventory and Loading Tool</vt:lpstr>
      <vt:lpstr>PowerPoint Presentation</vt:lpstr>
      <vt:lpstr>PowerPoint Presentation</vt:lpstr>
      <vt:lpstr>Land Use</vt:lpstr>
      <vt:lpstr>PowerPoint Presentation</vt:lpstr>
      <vt:lpstr>PowerPoint Presentation</vt:lpstr>
      <vt:lpstr>PowerPoint Presentation</vt:lpstr>
      <vt:lpstr>PowerPoint Presentation</vt:lpstr>
      <vt:lpstr>PowerPoint Presentation</vt:lpstr>
      <vt:lpstr>PFA – Boundaries </vt:lpstr>
      <vt:lpstr>PFA Delineation </vt:lpstr>
      <vt:lpstr>PFA Requirements </vt:lpstr>
      <vt:lpstr>PFA Delineation </vt:lpstr>
      <vt:lpstr>PFA – Boundaries </vt:lpstr>
      <vt:lpstr>Ichetucknee PFA</vt:lpstr>
      <vt:lpstr>PowerPoint Presentation</vt:lpstr>
      <vt:lpstr>PowerPoint Presentation</vt:lpstr>
      <vt:lpstr>PowerPoint Presentation</vt:lpstr>
      <vt:lpstr>PowerPoint Presentation</vt:lpstr>
      <vt:lpstr>PowerPoint Presentation</vt:lpstr>
      <vt:lpstr>Total Santa Fe River BMAP Nitrogen Reductions</vt:lpstr>
      <vt:lpstr>Additional Potential Reductions</vt:lpstr>
      <vt:lpstr>Additional Potential Reductions</vt:lpstr>
      <vt:lpstr>Monitoring </vt:lpstr>
      <vt:lpstr>Statewide TMDL, BMAP, Minimum Flows and Levels (MFLs) Annual Report</vt:lpstr>
      <vt:lpstr>Questions?</vt:lpstr>
      <vt:lpstr>Biosolids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Suwannee River BMAP Presentation November 2017</dc:title>
  <dc:creator>Terry Hansen</dc:creator>
  <cp:keywords>Suwannee River BMAP</cp:keywords>
  <cp:lastModifiedBy>Hansen, Terry</cp:lastModifiedBy>
  <cp:revision>566</cp:revision>
  <cp:lastPrinted>2017-04-11T17:53:20Z</cp:lastPrinted>
  <dcterms:created xsi:type="dcterms:W3CDTF">2015-05-19T17:22:51Z</dcterms:created>
  <dcterms:modified xsi:type="dcterms:W3CDTF">2018-05-31T16:12:21Z</dcterms:modified>
</cp:coreProperties>
</file>