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3"/>
  </p:notesMasterIdLst>
  <p:sldIdLst>
    <p:sldId id="262" r:id="rId3"/>
    <p:sldId id="313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97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302" r:id="rId39"/>
    <p:sldId id="299" r:id="rId40"/>
    <p:sldId id="298" r:id="rId41"/>
    <p:sldId id="301" r:id="rId42"/>
    <p:sldId id="300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Shallow Lysimeters - Total Nitrogen mg/L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Sheet2!$B$15</c:f>
              <c:strCache>
                <c:ptCount val="1"/>
                <c:pt idx="0">
                  <c:v>L-1S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Sheet2!$B$16:$B$20</c:f>
              <c:numCache>
                <c:formatCode>General</c:formatCode>
                <c:ptCount val="5"/>
                <c:pt idx="0" formatCode="0">
                  <c:v>57</c:v>
                </c:pt>
                <c:pt idx="2" formatCode="0">
                  <c:v>39</c:v>
                </c:pt>
                <c:pt idx="3" formatCode="0">
                  <c:v>29</c:v>
                </c:pt>
                <c:pt idx="4" formatCode="0">
                  <c:v>28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D31-40CC-8608-CD40AD14367B}"/>
            </c:ext>
          </c:extLst>
        </c:ser>
        <c:ser>
          <c:idx val="1"/>
          <c:order val="1"/>
          <c:tx>
            <c:strRef>
              <c:f>Sheet2!$C$15</c:f>
              <c:strCache>
                <c:ptCount val="1"/>
                <c:pt idx="0">
                  <c:v>L-2S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Sheet2!$C$16:$C$20</c:f>
              <c:numCache>
                <c:formatCode>0</c:formatCode>
                <c:ptCount val="5"/>
                <c:pt idx="1">
                  <c:v>4</c:v>
                </c:pt>
                <c:pt idx="2">
                  <c:v>32</c:v>
                </c:pt>
                <c:pt idx="3">
                  <c:v>26</c:v>
                </c:pt>
                <c:pt idx="4">
                  <c:v>44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D31-40CC-8608-CD40AD14367B}"/>
            </c:ext>
          </c:extLst>
        </c:ser>
        <c:ser>
          <c:idx val="2"/>
          <c:order val="2"/>
          <c:tx>
            <c:strRef>
              <c:f>Sheet2!$D$15</c:f>
              <c:strCache>
                <c:ptCount val="1"/>
                <c:pt idx="0">
                  <c:v>L-3S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Sheet2!$D$16:$D$20</c:f>
              <c:numCache>
                <c:formatCode>0</c:formatCode>
                <c:ptCount val="5"/>
                <c:pt idx="1">
                  <c:v>3</c:v>
                </c:pt>
                <c:pt idx="2">
                  <c:v>13</c:v>
                </c:pt>
                <c:pt idx="3">
                  <c:v>10</c:v>
                </c:pt>
                <c:pt idx="4">
                  <c:v>13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D31-40CC-8608-CD40AD14367B}"/>
            </c:ext>
          </c:extLst>
        </c:ser>
        <c:ser>
          <c:idx val="3"/>
          <c:order val="3"/>
          <c:tx>
            <c:strRef>
              <c:f>Sheet2!$E$15</c:f>
              <c:strCache>
                <c:ptCount val="1"/>
                <c:pt idx="0">
                  <c:v>L-4S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Sheet2!$E$16:$E$20</c:f>
              <c:numCache>
                <c:formatCode>0</c:formatCode>
                <c:ptCount val="5"/>
                <c:pt idx="0">
                  <c:v>12</c:v>
                </c:pt>
                <c:pt idx="1">
                  <c:v>3</c:v>
                </c:pt>
                <c:pt idx="2">
                  <c:v>8</c:v>
                </c:pt>
                <c:pt idx="3">
                  <c:v>13</c:v>
                </c:pt>
                <c:pt idx="4">
                  <c:v>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5D31-40CC-8608-CD40AD14367B}"/>
            </c:ext>
          </c:extLst>
        </c:ser>
        <c:ser>
          <c:idx val="4"/>
          <c:order val="4"/>
          <c:tx>
            <c:strRef>
              <c:f>Sheet2!$F$15</c:f>
              <c:strCache>
                <c:ptCount val="1"/>
                <c:pt idx="0">
                  <c:v>L-5S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Sheet2!$F$16:$F$20</c:f>
              <c:numCache>
                <c:formatCode>0</c:formatCode>
                <c:ptCount val="5"/>
                <c:pt idx="0">
                  <c:v>3</c:v>
                </c:pt>
                <c:pt idx="1">
                  <c:v>2</c:v>
                </c:pt>
                <c:pt idx="2">
                  <c:v>8</c:v>
                </c:pt>
                <c:pt idx="3">
                  <c:v>1</c:v>
                </c:pt>
                <c:pt idx="4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5D31-40CC-8608-CD40AD14367B}"/>
            </c:ext>
          </c:extLst>
        </c:ser>
        <c:ser>
          <c:idx val="5"/>
          <c:order val="5"/>
          <c:tx>
            <c:strRef>
              <c:f>Sheet2!$G$15</c:f>
              <c:strCache>
                <c:ptCount val="1"/>
                <c:pt idx="0">
                  <c:v>L-6S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Sheet2!$G$16:$G$20</c:f>
              <c:numCache>
                <c:formatCode>0</c:formatCode>
                <c:ptCount val="5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1.5</c:v>
                </c:pt>
                <c:pt idx="4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5D31-40CC-8608-CD40AD14367B}"/>
            </c:ext>
          </c:extLst>
        </c:ser>
        <c:ser>
          <c:idx val="6"/>
          <c:order val="6"/>
          <c:tx>
            <c:strRef>
              <c:f>Sheet2!$H$15</c:f>
              <c:strCache>
                <c:ptCount val="1"/>
                <c:pt idx="0">
                  <c:v>L-7S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Sheet2!$H$16:$H$20</c:f>
              <c:numCache>
                <c:formatCode>0</c:formatCode>
                <c:ptCount val="5"/>
                <c:pt idx="1">
                  <c:v>19</c:v>
                </c:pt>
                <c:pt idx="2">
                  <c:v>13</c:v>
                </c:pt>
                <c:pt idx="3">
                  <c:v>37</c:v>
                </c:pt>
                <c:pt idx="4">
                  <c:v>67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5D31-40CC-8608-CD40AD14367B}"/>
            </c:ext>
          </c:extLst>
        </c:ser>
        <c:ser>
          <c:idx val="7"/>
          <c:order val="7"/>
          <c:tx>
            <c:strRef>
              <c:f>Sheet2!$I$15</c:f>
              <c:strCache>
                <c:ptCount val="1"/>
                <c:pt idx="0">
                  <c:v>STE1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Sheet2!$A$16:$A$20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Sheet2!$I$16:$I$20</c:f>
              <c:numCache>
                <c:formatCode>0</c:formatCode>
                <c:ptCount val="5"/>
                <c:pt idx="0">
                  <c:v>80</c:v>
                </c:pt>
                <c:pt idx="1">
                  <c:v>45</c:v>
                </c:pt>
                <c:pt idx="2">
                  <c:v>60</c:v>
                </c:pt>
                <c:pt idx="3">
                  <c:v>61</c:v>
                </c:pt>
                <c:pt idx="4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5D31-40CC-8608-CD40AD1436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4567768"/>
        <c:axId val="474566456"/>
      </c:scatterChart>
      <c:valAx>
        <c:axId val="474567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66456"/>
        <c:crosses val="autoZero"/>
        <c:crossBetween val="midCat"/>
      </c:valAx>
      <c:valAx>
        <c:axId val="474566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677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Deep Lysimeters - Total Nitrogen mg/L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Sheet2!$B$70</c:f>
              <c:strCache>
                <c:ptCount val="1"/>
                <c:pt idx="0">
                  <c:v>L-1D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Sheet2!$B$71:$B$75</c:f>
              <c:numCache>
                <c:formatCode>0</c:formatCode>
                <c:ptCount val="5"/>
                <c:pt idx="1">
                  <c:v>14</c:v>
                </c:pt>
                <c:pt idx="2">
                  <c:v>46</c:v>
                </c:pt>
                <c:pt idx="3">
                  <c:v>13</c:v>
                </c:pt>
                <c:pt idx="4">
                  <c:v>20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665-4D45-BEE3-F94037E35CAB}"/>
            </c:ext>
          </c:extLst>
        </c:ser>
        <c:ser>
          <c:idx val="1"/>
          <c:order val="1"/>
          <c:tx>
            <c:strRef>
              <c:f>Sheet2!$C$70</c:f>
              <c:strCache>
                <c:ptCount val="1"/>
                <c:pt idx="0">
                  <c:v>L-2D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Sheet2!$C$71:$C$75</c:f>
              <c:numCache>
                <c:formatCode>0</c:formatCode>
                <c:ptCount val="5"/>
                <c:pt idx="1">
                  <c:v>11</c:v>
                </c:pt>
                <c:pt idx="2">
                  <c:v>24</c:v>
                </c:pt>
                <c:pt idx="3">
                  <c:v>21</c:v>
                </c:pt>
                <c:pt idx="4">
                  <c:v>23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665-4D45-BEE3-F94037E35CAB}"/>
            </c:ext>
          </c:extLst>
        </c:ser>
        <c:ser>
          <c:idx val="2"/>
          <c:order val="2"/>
          <c:tx>
            <c:strRef>
              <c:f>Sheet2!$D$70</c:f>
              <c:strCache>
                <c:ptCount val="1"/>
                <c:pt idx="0">
                  <c:v>L-3D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Sheet2!$D$71:$D$75</c:f>
              <c:numCache>
                <c:formatCode>0</c:formatCode>
                <c:ptCount val="5"/>
                <c:pt idx="0">
                  <c:v>8</c:v>
                </c:pt>
                <c:pt idx="1">
                  <c:v>3</c:v>
                </c:pt>
                <c:pt idx="2">
                  <c:v>10</c:v>
                </c:pt>
                <c:pt idx="3">
                  <c:v>10</c:v>
                </c:pt>
                <c:pt idx="4">
                  <c:v>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665-4D45-BEE3-F94037E35CAB}"/>
            </c:ext>
          </c:extLst>
        </c:ser>
        <c:ser>
          <c:idx val="3"/>
          <c:order val="3"/>
          <c:tx>
            <c:strRef>
              <c:f>Sheet2!$E$70</c:f>
              <c:strCache>
                <c:ptCount val="1"/>
                <c:pt idx="0">
                  <c:v>L-4D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Sheet2!$E$71:$E$75</c:f>
              <c:numCache>
                <c:formatCode>0</c:formatCode>
                <c:ptCount val="5"/>
                <c:pt idx="1">
                  <c:v>13</c:v>
                </c:pt>
                <c:pt idx="2">
                  <c:v>11</c:v>
                </c:pt>
                <c:pt idx="3">
                  <c:v>5</c:v>
                </c:pt>
                <c:pt idx="4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665-4D45-BEE3-F94037E35CAB}"/>
            </c:ext>
          </c:extLst>
        </c:ser>
        <c:ser>
          <c:idx val="4"/>
          <c:order val="4"/>
          <c:tx>
            <c:strRef>
              <c:f>Sheet2!$F$70</c:f>
              <c:strCache>
                <c:ptCount val="1"/>
                <c:pt idx="0">
                  <c:v>L-5D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Sheet2!$F$71:$F$75</c:f>
              <c:numCache>
                <c:formatCode>0</c:formatCode>
                <c:ptCount val="5"/>
                <c:pt idx="0">
                  <c:v>4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1665-4D45-BEE3-F94037E35CAB}"/>
            </c:ext>
          </c:extLst>
        </c:ser>
        <c:ser>
          <c:idx val="5"/>
          <c:order val="5"/>
          <c:tx>
            <c:strRef>
              <c:f>Sheet2!$G$70</c:f>
              <c:strCache>
                <c:ptCount val="1"/>
                <c:pt idx="0">
                  <c:v>L-6D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Sheet2!$G$71:$G$75</c:f>
              <c:numCache>
                <c:formatCode>0</c:formatCode>
                <c:ptCount val="5"/>
                <c:pt idx="1">
                  <c:v>31</c:v>
                </c:pt>
                <c:pt idx="2">
                  <c:v>27</c:v>
                </c:pt>
                <c:pt idx="3">
                  <c:v>20</c:v>
                </c:pt>
                <c:pt idx="4">
                  <c:v>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1665-4D45-BEE3-F94037E35CAB}"/>
            </c:ext>
          </c:extLst>
        </c:ser>
        <c:ser>
          <c:idx val="6"/>
          <c:order val="6"/>
          <c:tx>
            <c:strRef>
              <c:f>Sheet2!$H$70</c:f>
              <c:strCache>
                <c:ptCount val="1"/>
                <c:pt idx="0">
                  <c:v>STE1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Sheet2!$A$71:$A$75</c:f>
              <c:numCache>
                <c:formatCode>m/d/yyyy</c:formatCode>
                <c:ptCount val="5"/>
                <c:pt idx="0">
                  <c:v>42627</c:v>
                </c:pt>
                <c:pt idx="1">
                  <c:v>42655</c:v>
                </c:pt>
                <c:pt idx="2">
                  <c:v>42683</c:v>
                </c:pt>
                <c:pt idx="3">
                  <c:v>42753</c:v>
                </c:pt>
                <c:pt idx="4">
                  <c:v>42789</c:v>
                </c:pt>
              </c:numCache>
            </c:numRef>
          </c:xVal>
          <c:yVal>
            <c:numRef>
              <c:f>Sheet2!$H$71:$H$75</c:f>
              <c:numCache>
                <c:formatCode>0</c:formatCode>
                <c:ptCount val="5"/>
                <c:pt idx="0">
                  <c:v>80</c:v>
                </c:pt>
                <c:pt idx="1">
                  <c:v>45</c:v>
                </c:pt>
                <c:pt idx="2">
                  <c:v>60</c:v>
                </c:pt>
                <c:pt idx="3">
                  <c:v>61</c:v>
                </c:pt>
                <c:pt idx="4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1665-4D45-BEE3-F94037E35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4570064"/>
        <c:axId val="474565472"/>
      </c:scatterChart>
      <c:valAx>
        <c:axId val="474570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65472"/>
        <c:crosses val="autoZero"/>
        <c:crossBetween val="midCat"/>
      </c:valAx>
      <c:valAx>
        <c:axId val="47456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700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4/18/2017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4/18/2017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12081" y="2733675"/>
            <a:ext cx="6586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Update on </a:t>
            </a:r>
          </a:p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Wekiva Septic Tank Study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0900" y="4724400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April 20, 2017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402" t="42274" r="23150" b="35000"/>
          <a:stretch/>
        </p:blipFill>
        <p:spPr>
          <a:xfrm>
            <a:off x="552450" y="2543175"/>
            <a:ext cx="7614565" cy="24479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0700" y="152400"/>
            <a:ext cx="5821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Septic Tank Effluent Sampling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7675" y="1552575"/>
            <a:ext cx="7415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Septic tank effluent samples collected bimonthly at 8 sites</a:t>
            </a:r>
          </a:p>
        </p:txBody>
      </p:sp>
    </p:spTree>
    <p:extLst>
      <p:ext uri="{BB962C8B-B14F-4D97-AF65-F5344CB8AC3E}">
        <p14:creationId xmlns:p14="http://schemas.microsoft.com/office/powerpoint/2010/main" val="727991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372" t="6760" r="24942" b="7499"/>
          <a:stretch/>
        </p:blipFill>
        <p:spPr bwMode="auto">
          <a:xfrm>
            <a:off x="2247900" y="523875"/>
            <a:ext cx="4682490" cy="5798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242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9102" t="11444" r="22597" b="13442"/>
          <a:stretch/>
        </p:blipFill>
        <p:spPr bwMode="auto">
          <a:xfrm>
            <a:off x="2209799" y="523874"/>
            <a:ext cx="4474845" cy="6010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4965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3654" t="10196" r="15866" b="56720"/>
          <a:stretch/>
        </p:blipFill>
        <p:spPr bwMode="auto">
          <a:xfrm>
            <a:off x="1656715" y="1957387"/>
            <a:ext cx="5830570" cy="2943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7660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4952" t="6490" r="24725" b="7220"/>
          <a:stretch/>
        </p:blipFill>
        <p:spPr bwMode="auto">
          <a:xfrm>
            <a:off x="1905000" y="66675"/>
            <a:ext cx="5090477" cy="6685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9659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40224" t="14774" r="24039" b="10736"/>
          <a:stretch/>
        </p:blipFill>
        <p:spPr bwMode="auto">
          <a:xfrm>
            <a:off x="2390775" y="276225"/>
            <a:ext cx="4311967" cy="6376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8923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3814" t="14357" r="15385" b="53808"/>
          <a:stretch/>
        </p:blipFill>
        <p:spPr bwMode="auto">
          <a:xfrm>
            <a:off x="1483677" y="1938337"/>
            <a:ext cx="6176645" cy="2981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222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160" t="6489" r="24932" b="7233"/>
          <a:stretch/>
        </p:blipFill>
        <p:spPr bwMode="auto">
          <a:xfrm>
            <a:off x="1934845" y="46037"/>
            <a:ext cx="4942205" cy="6811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3898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9904" t="11652" r="23558" b="7200"/>
          <a:stretch/>
        </p:blipFill>
        <p:spPr bwMode="auto">
          <a:xfrm>
            <a:off x="2476499" y="47625"/>
            <a:ext cx="4175125" cy="6810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2630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156" t="7030" r="24735" b="7512"/>
          <a:stretch/>
        </p:blipFill>
        <p:spPr bwMode="auto">
          <a:xfrm>
            <a:off x="1914525" y="85725"/>
            <a:ext cx="5295900" cy="6772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223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results of study helps us better understand:</a:t>
            </a:r>
          </a:p>
          <a:p>
            <a:pPr lvl="1"/>
            <a:r>
              <a:rPr lang="en-US" dirty="0"/>
              <a:t>Attenuation and leaching of nitrogen from existing septic systems into the soil and ground water</a:t>
            </a:r>
          </a:p>
          <a:p>
            <a:pPr lvl="1"/>
            <a:r>
              <a:rPr lang="en-US" dirty="0"/>
              <a:t>Other sources of nitrogen in residential areas</a:t>
            </a:r>
          </a:p>
          <a:p>
            <a:pPr lvl="1"/>
            <a:r>
              <a:rPr lang="en-US" dirty="0"/>
              <a:t>Conditions that may influence nitrogen attenuation local to this area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03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8462" t="15606" r="23076" b="12817"/>
          <a:stretch/>
        </p:blipFill>
        <p:spPr bwMode="auto">
          <a:xfrm>
            <a:off x="2381249" y="238124"/>
            <a:ext cx="4577715" cy="6353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6974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369" t="6760" r="24718" b="7508"/>
          <a:stretch/>
        </p:blipFill>
        <p:spPr bwMode="auto">
          <a:xfrm>
            <a:off x="1924049" y="76201"/>
            <a:ext cx="5588635" cy="678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9738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8782" t="9363" r="24039" b="12193"/>
          <a:stretch/>
        </p:blipFill>
        <p:spPr bwMode="auto">
          <a:xfrm>
            <a:off x="2543175" y="42862"/>
            <a:ext cx="4254500" cy="68151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297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574" t="6760" r="24932" b="7501"/>
          <a:stretch/>
        </p:blipFill>
        <p:spPr bwMode="auto">
          <a:xfrm>
            <a:off x="1752600" y="106362"/>
            <a:ext cx="5540692" cy="67516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35597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9423" t="9362" r="23718" b="5951"/>
          <a:stretch/>
        </p:blipFill>
        <p:spPr bwMode="auto">
          <a:xfrm>
            <a:off x="2524125" y="71437"/>
            <a:ext cx="3962717" cy="6786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6496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3173" t="13316" r="15064" b="53600"/>
          <a:stretch/>
        </p:blipFill>
        <p:spPr bwMode="auto">
          <a:xfrm>
            <a:off x="1679257" y="2005012"/>
            <a:ext cx="5785485" cy="2847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3903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364" t="7030" r="24940" b="7505"/>
          <a:stretch/>
        </p:blipFill>
        <p:spPr bwMode="auto">
          <a:xfrm>
            <a:off x="1857374" y="0"/>
            <a:ext cx="5347335" cy="6782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0533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9101" t="12276" r="23238" b="7824"/>
          <a:stretch/>
        </p:blipFill>
        <p:spPr bwMode="auto">
          <a:xfrm>
            <a:off x="2466975" y="180975"/>
            <a:ext cx="4148137" cy="66078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7294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3814" t="14773" r="17628" b="52143"/>
          <a:stretch/>
        </p:blipFill>
        <p:spPr bwMode="auto">
          <a:xfrm>
            <a:off x="1647825" y="1894840"/>
            <a:ext cx="5848350" cy="3068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8790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4744" t="6490" r="24510" b="7222"/>
          <a:stretch/>
        </p:blipFill>
        <p:spPr bwMode="auto">
          <a:xfrm>
            <a:off x="1943100" y="66675"/>
            <a:ext cx="5253354" cy="6667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333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99756"/>
            <a:ext cx="760911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Chronology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8506" t="9583" r="19451" b="38751"/>
          <a:stretch/>
        </p:blipFill>
        <p:spPr>
          <a:xfrm>
            <a:off x="1247774" y="1476374"/>
            <a:ext cx="6831371" cy="43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73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8141" t="11236" r="23077" b="6783"/>
          <a:stretch/>
        </p:blipFill>
        <p:spPr bwMode="auto">
          <a:xfrm>
            <a:off x="2438399" y="66675"/>
            <a:ext cx="4291965" cy="67198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76580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158" t="6760" r="24936" b="7772"/>
          <a:stretch/>
        </p:blipFill>
        <p:spPr bwMode="auto">
          <a:xfrm>
            <a:off x="1981200" y="0"/>
            <a:ext cx="5209857" cy="6726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3497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8942" t="11860" r="23077" b="9072"/>
          <a:stretch/>
        </p:blipFill>
        <p:spPr bwMode="auto">
          <a:xfrm>
            <a:off x="2238374" y="61912"/>
            <a:ext cx="4377055" cy="6796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6806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5369" t="6760" r="24725" b="7510"/>
          <a:stretch/>
        </p:blipFill>
        <p:spPr bwMode="auto">
          <a:xfrm>
            <a:off x="1714500" y="74612"/>
            <a:ext cx="5485130" cy="6783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87416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39423" t="12901" r="23077" b="6783"/>
          <a:stretch/>
        </p:blipFill>
        <p:spPr bwMode="auto">
          <a:xfrm>
            <a:off x="2466975" y="0"/>
            <a:ext cx="4143057" cy="6748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4517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936" y="-161925"/>
            <a:ext cx="760911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Summary Findings for Lysimeter Samples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821" t="31376" r="20497" b="36884"/>
          <a:stretch/>
        </p:blipFill>
        <p:spPr>
          <a:xfrm>
            <a:off x="176966" y="1647825"/>
            <a:ext cx="8790067" cy="36004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91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2950" y="1619250"/>
            <a:ext cx="7591425" cy="454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 on attenuation to be used in soil attenuation modeling.  Results from some of the sites where TN was mostly from drainfields are summarized below.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Site E, 39 % of nitrogen was reduced with 10% due to dilution.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Site G, 42 to 46 % of nitrogen was reduced in shallow and deep lysimeters with no dilution.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Site J where there is a shallow water table, 35 % of the nitrogen was reduced in a shallow well with no dilution.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Site K, 44 % of nitrogen was reduced with no dilution.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Overall attenuation of N by means other than dilution 35-46%</a:t>
            </a:r>
            <a:endParaRPr lang="en-US" sz="11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9755" y="0"/>
            <a:ext cx="6398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about drainfield-related N attenuation</a:t>
            </a:r>
          </a:p>
        </p:txBody>
      </p:sp>
    </p:spTree>
    <p:extLst>
      <p:ext uri="{BB962C8B-B14F-4D97-AF65-F5344CB8AC3E}">
        <p14:creationId xmlns:p14="http://schemas.microsoft.com/office/powerpoint/2010/main" val="2740180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505" t="17222" r="8786" b="5291"/>
          <a:stretch/>
        </p:blipFill>
        <p:spPr>
          <a:xfrm>
            <a:off x="781050" y="1181100"/>
            <a:ext cx="7467600" cy="53140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231200"/>
            <a:ext cx="48091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Soil Attenuation Modeling</a:t>
            </a:r>
          </a:p>
        </p:txBody>
      </p:sp>
    </p:spTree>
    <p:extLst>
      <p:ext uri="{BB962C8B-B14F-4D97-AF65-F5344CB8AC3E}">
        <p14:creationId xmlns:p14="http://schemas.microsoft.com/office/powerpoint/2010/main" val="40260551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785" y="-152400"/>
            <a:ext cx="8113939" cy="1325563"/>
          </a:xfrm>
        </p:spPr>
        <p:txBody>
          <a:bodyPr>
            <a:normAutofit/>
          </a:bodyPr>
          <a:lstStyle/>
          <a:p>
            <a:r>
              <a:rPr lang="en-US" sz="2800" dirty="0"/>
              <a:t>Septic Tank Effluent and Influence of Pumping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Midway through the study, 4 septic tanks were pumped.  Others left as control.</a:t>
            </a:r>
          </a:p>
          <a:p>
            <a:r>
              <a:rPr lang="en-US" dirty="0"/>
              <a:t>Septic tanks at sites A, B, E and G were pumped in March 2016, between February and April monitoring events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555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039" t="12500" r="26681" b="7362"/>
          <a:stretch/>
        </p:blipFill>
        <p:spPr>
          <a:xfrm>
            <a:off x="2095501" y="28491"/>
            <a:ext cx="4867274" cy="67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50184" y="1467227"/>
          <a:ext cx="8440922" cy="4593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0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95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15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Site ID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City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No. residents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Drainfield repair/replacement history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Maintenance info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Fertilizer use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Soil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6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Sorrento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infiltrators (original)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pumped regularly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yes, self applied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Candler fine sand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6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Apopka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infiltrators (2009)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pumped in 2013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yes, self applied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Candler fine sand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Apopka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infiltrators (2010)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septic tank pumped in 2013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yes, self applied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Candler fine sand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7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Apopka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pipe in gravel (original)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not pumped out lately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yes, commercial service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Candler fine sand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Apopka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pipe in gravel (1989)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not pumped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yard mostly mulched beds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Candler fine sand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6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Apopka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infiltrators (2010)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pumped in 2014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not lately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Candler fine sand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Apopka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pipe in gravel (original)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pumped in 2014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yard mostly mulched beds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Candler fine sand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Apopka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pipe in gravel (original)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not pumped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yes, commercial service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Candler fine sand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Longwood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1-2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infiltrators (1989)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pumped in 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yes, commercial service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Urban land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Longwood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mounded pipe in gravel bed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pumped regularly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yes, commercial service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Urban land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Apopka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pipe in gravel (original)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pumped in 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yard mostly mulched beds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Candler fine sand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4" marR="9464" marT="9464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11302" y="244549"/>
            <a:ext cx="4756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on Study Sites</a:t>
            </a:r>
          </a:p>
        </p:txBody>
      </p:sp>
    </p:spTree>
    <p:extLst>
      <p:ext uri="{BB962C8B-B14F-4D97-AF65-F5344CB8AC3E}">
        <p14:creationId xmlns:p14="http://schemas.microsoft.com/office/powerpoint/2010/main" val="1529132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48" t="35555" r="20370" b="36389"/>
          <a:stretch/>
        </p:blipFill>
        <p:spPr>
          <a:xfrm>
            <a:off x="704850" y="2238375"/>
            <a:ext cx="7931873" cy="2876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3575" y="190500"/>
            <a:ext cx="4831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 for all sites</a:t>
            </a:r>
          </a:p>
        </p:txBody>
      </p:sp>
    </p:spTree>
    <p:extLst>
      <p:ext uri="{BB962C8B-B14F-4D97-AF65-F5344CB8AC3E}">
        <p14:creationId xmlns:p14="http://schemas.microsoft.com/office/powerpoint/2010/main" val="40670529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118" t="12222" r="23258" b="19445"/>
          <a:stretch/>
        </p:blipFill>
        <p:spPr>
          <a:xfrm>
            <a:off x="2004795" y="1466850"/>
            <a:ext cx="4953001" cy="4686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7350" y="171450"/>
            <a:ext cx="5647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 Trends after pumping</a:t>
            </a:r>
          </a:p>
        </p:txBody>
      </p:sp>
    </p:spTree>
    <p:extLst>
      <p:ext uri="{BB962C8B-B14F-4D97-AF65-F5344CB8AC3E}">
        <p14:creationId xmlns:p14="http://schemas.microsoft.com/office/powerpoint/2010/main" val="1248627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297" t="24167" r="22880" b="5291"/>
          <a:stretch/>
        </p:blipFill>
        <p:spPr>
          <a:xfrm>
            <a:off x="2238375" y="1301631"/>
            <a:ext cx="4867275" cy="51935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266700"/>
            <a:ext cx="6264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Drainfield Research</a:t>
            </a:r>
          </a:p>
        </p:txBody>
      </p:sp>
    </p:spTree>
    <p:extLst>
      <p:ext uri="{BB962C8B-B14F-4D97-AF65-F5344CB8AC3E}">
        <p14:creationId xmlns:p14="http://schemas.microsoft.com/office/powerpoint/2010/main" val="3437160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190500"/>
            <a:ext cx="5193347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634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9487" t="14982" r="10737" b="8032"/>
          <a:stretch/>
        </p:blipFill>
        <p:spPr bwMode="auto">
          <a:xfrm>
            <a:off x="1667510" y="547687"/>
            <a:ext cx="5808980" cy="5762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7260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4199" t="14565" r="30609" b="4287"/>
          <a:stretch/>
        </p:blipFill>
        <p:spPr bwMode="auto">
          <a:xfrm>
            <a:off x="2076450" y="157162"/>
            <a:ext cx="5037772" cy="6700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62447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:\WQETP\Projects\Wekiva Lined Drainfield Study\Photos\construction\09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7362"/>
            <a:ext cx="5943600" cy="3343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0757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:\WQETP\Projects\Wekiva Lined Drainfield Study\Photos\construction\0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6092"/>
            <a:ext cx="5943600" cy="3345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650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:\WQETP\Projects\Wekiva Lined Drainfield Study\Photos\construction\1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6092"/>
            <a:ext cx="5943600" cy="3345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1893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45F74AE-8954-40E7-AB2C-E6223F3DF2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413508"/>
              </p:ext>
            </p:extLst>
          </p:nvPr>
        </p:nvGraphicFramePr>
        <p:xfrm>
          <a:off x="323850" y="1019175"/>
          <a:ext cx="4572000" cy="2647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A246F1C-696F-47B5-8B12-790583AFCB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766458"/>
              </p:ext>
            </p:extLst>
          </p:nvPr>
        </p:nvGraphicFramePr>
        <p:xfrm>
          <a:off x="4191000" y="3752850"/>
          <a:ext cx="45720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52625" y="5705475"/>
            <a:ext cx="2656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Average 70-80% reduction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9850" y="283815"/>
            <a:ext cx="4338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 results through February</a:t>
            </a:r>
          </a:p>
        </p:txBody>
      </p:sp>
    </p:spTree>
    <p:extLst>
      <p:ext uri="{BB962C8B-B14F-4D97-AF65-F5344CB8AC3E}">
        <p14:creationId xmlns:p14="http://schemas.microsoft.com/office/powerpoint/2010/main" val="400810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582" t="10428" r="3622" b="12718"/>
          <a:stretch/>
        </p:blipFill>
        <p:spPr>
          <a:xfrm>
            <a:off x="3014" y="0"/>
            <a:ext cx="914098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67335" y="1447800"/>
            <a:ext cx="3119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11 Study Site Locations</a:t>
            </a:r>
          </a:p>
        </p:txBody>
      </p:sp>
    </p:spTree>
    <p:extLst>
      <p:ext uri="{BB962C8B-B14F-4D97-AF65-F5344CB8AC3E}">
        <p14:creationId xmlns:p14="http://schemas.microsoft.com/office/powerpoint/2010/main" val="5289049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 modeling of soil attenuation (May 2017)</a:t>
            </a:r>
          </a:p>
          <a:p>
            <a:r>
              <a:rPr lang="en-US" dirty="0"/>
              <a:t>Produce draft report (May 2017)</a:t>
            </a:r>
          </a:p>
          <a:p>
            <a:r>
              <a:rPr lang="en-US" dirty="0"/>
              <a:t>Finalize report (June 2017)</a:t>
            </a:r>
          </a:p>
          <a:p>
            <a:r>
              <a:rPr lang="en-US" dirty="0"/>
              <a:t>Continue monitoring at experimental site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Lysimeters to monitor soil pore water below drainfields and at background locations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Riser installation and effluent monitoring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Monitoring wells at some locations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Collect data on water use to estimate loading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8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67363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Evaluate changes in septic tank treatment after pumping.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selectively sampling septic tank effluent, pre and post pumping we hope to help provide some actual data on the potential benefit of tank pumping.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Conduct alternative nitrogen reducing drainfield study.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Bold and Gold or other similar reactive media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Passive low-cost construction</a:t>
            </a:r>
          </a:p>
          <a:p>
            <a:pPr lvl="1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Wekiwa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Springs State Park location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Orchard Drive location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data for modeling purposes, “STUMOD”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27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616" t="19444" r="23258" b="15972"/>
          <a:stretch/>
        </p:blipFill>
        <p:spPr>
          <a:xfrm>
            <a:off x="1314450" y="1035892"/>
            <a:ext cx="5962649" cy="54795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9725" y="209550"/>
            <a:ext cx="6751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Nutrient Levels in Soil Pore Water</a:t>
            </a:r>
          </a:p>
        </p:txBody>
      </p:sp>
    </p:spTree>
    <p:extLst>
      <p:ext uri="{BB962C8B-B14F-4D97-AF65-F5344CB8AC3E}">
        <p14:creationId xmlns:p14="http://schemas.microsoft.com/office/powerpoint/2010/main" val="2623656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762125"/>
            <a:ext cx="2628900" cy="133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687" y="1357312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" y="4014331"/>
            <a:ext cx="2466975" cy="1847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23567"/>
            <a:ext cx="4143375" cy="21667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53926" y="176996"/>
            <a:ext cx="5032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drainfields in study</a:t>
            </a:r>
          </a:p>
        </p:txBody>
      </p:sp>
    </p:spTree>
    <p:extLst>
      <p:ext uri="{BB962C8B-B14F-4D97-AF65-F5344CB8AC3E}">
        <p14:creationId xmlns:p14="http://schemas.microsoft.com/office/powerpoint/2010/main" val="230563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</TotalTime>
  <Words>664</Words>
  <Application>Microsoft Office PowerPoint</Application>
  <PresentationFormat>On-screen Show (4:3)</PresentationFormat>
  <Paragraphs>165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Office Theme</vt:lpstr>
      <vt:lpstr>Custom Design</vt:lpstr>
      <vt:lpstr>PowerPoint Presentation</vt:lpstr>
      <vt:lpstr>Study Objectives</vt:lpstr>
      <vt:lpstr>Chronology</vt:lpstr>
      <vt:lpstr>PowerPoint Presentation</vt:lpstr>
      <vt:lpstr>PowerPoint Presentation</vt:lpstr>
      <vt:lpstr>Scope</vt:lpstr>
      <vt:lpstr>Other Activities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Findings for Lysimeter Samples</vt:lpstr>
      <vt:lpstr>PowerPoint Presentation</vt:lpstr>
      <vt:lpstr>PowerPoint Presentation</vt:lpstr>
      <vt:lpstr>Septic Tank Effluent and Influence of Pumping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Hicks, Richard W.</cp:lastModifiedBy>
  <cp:revision>36</cp:revision>
  <dcterms:created xsi:type="dcterms:W3CDTF">2015-05-19T17:22:51Z</dcterms:created>
  <dcterms:modified xsi:type="dcterms:W3CDTF">2017-04-18T15:58:15Z</dcterms:modified>
</cp:coreProperties>
</file>