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2"/>
  </p:notesMasterIdLst>
  <p:handoutMasterIdLst>
    <p:handoutMasterId r:id="rId33"/>
  </p:handoutMasterIdLst>
  <p:sldIdLst>
    <p:sldId id="262" r:id="rId3"/>
    <p:sldId id="364" r:id="rId4"/>
    <p:sldId id="372" r:id="rId5"/>
    <p:sldId id="370" r:id="rId6"/>
    <p:sldId id="345" r:id="rId7"/>
    <p:sldId id="365" r:id="rId8"/>
    <p:sldId id="366" r:id="rId9"/>
    <p:sldId id="371" r:id="rId10"/>
    <p:sldId id="319" r:id="rId11"/>
    <p:sldId id="373" r:id="rId12"/>
    <p:sldId id="328" r:id="rId13"/>
    <p:sldId id="342" r:id="rId14"/>
    <p:sldId id="340" r:id="rId15"/>
    <p:sldId id="341" r:id="rId16"/>
    <p:sldId id="368" r:id="rId17"/>
    <p:sldId id="369" r:id="rId18"/>
    <p:sldId id="367" r:id="rId19"/>
    <p:sldId id="337" r:id="rId20"/>
    <p:sldId id="336" r:id="rId21"/>
    <p:sldId id="374" r:id="rId22"/>
    <p:sldId id="377" r:id="rId23"/>
    <p:sldId id="335" r:id="rId24"/>
    <p:sldId id="339" r:id="rId25"/>
    <p:sldId id="330" r:id="rId26"/>
    <p:sldId id="343" r:id="rId27"/>
    <p:sldId id="313" r:id="rId28"/>
    <p:sldId id="375" r:id="rId29"/>
    <p:sldId id="376" r:id="rId30"/>
    <p:sldId id="346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ic, Mary" initials="PM" lastIdx="2" clrIdx="0">
    <p:extLst>
      <p:ext uri="{19B8F6BF-5375-455C-9EA6-DF929625EA0E}">
        <p15:presenceInfo xmlns:p15="http://schemas.microsoft.com/office/powerpoint/2012/main" userId="S-1-5-21-1004336348-1214440339-1801674531-44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4" autoAdjust="0"/>
    <p:restoredTop sz="94711" autoAdjust="0"/>
  </p:normalViewPr>
  <p:slideViewPr>
    <p:cSldViewPr snapToGrid="0">
      <p:cViewPr varScale="1">
        <p:scale>
          <a:sx n="94" d="100"/>
          <a:sy n="94" d="100"/>
        </p:scale>
        <p:origin x="102" y="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210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3/31/2016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3/31/2016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F2672CC-D623-4FD6-BAC1-A74504F1F052}" type="slidenum">
              <a:rPr lang="en-US" altLang="en-US" smtClean="0"/>
              <a:pPr/>
              <a:t>11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08119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974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include DEP-DOH</a:t>
            </a:r>
            <a:r>
              <a:rPr lang="en-US" baseline="0" dirty="0" smtClean="0"/>
              <a:t> coordination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268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365125"/>
            <a:ext cx="7018337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85FAB-454F-47DB-8132-91E7A8CF1DB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53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365125"/>
            <a:ext cx="7018337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85FAB-454F-47DB-8132-91E7A8CF1DB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294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365125"/>
            <a:ext cx="7018337" cy="5265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85FAB-454F-47DB-8132-91E7A8CF1DB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06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235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kevin.coyne@dep.state.fl.us" TargetMode="External"/><Relationship Id="rId7" Type="http://schemas.openxmlformats.org/officeDocument/2006/relationships/hyperlink" Target="mailto:evan.williams@marioncountyfl.org" TargetMode="External"/><Relationship Id="rId2" Type="http://schemas.openxmlformats.org/officeDocument/2006/relationships/hyperlink" Target="mailto:thomas.frick@dep.state.fl.us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mailto:kenneth.Hayman@dep.state.fl.us" TargetMode="External"/><Relationship Id="rId5" Type="http://schemas.openxmlformats.org/officeDocument/2006/relationships/hyperlink" Target="mailto:terry.Hansen@dep.state.fl.us" TargetMode="External"/><Relationship Id="rId4" Type="http://schemas.openxmlformats.org/officeDocument/2006/relationships/hyperlink" Target="mailto:mary.Paulic@dep.state.fl.u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8828" y="2615527"/>
            <a:ext cx="85932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Silver Springs and Rainbow Springs BMAP Meeting</a:t>
            </a:r>
          </a:p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30, 2016</a:t>
            </a:r>
            <a:endParaRPr lang="en-US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2525" y="2835729"/>
            <a:ext cx="6858000" cy="202474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Silver Springs and Rainbow Springs Wastewater OSTDS Plan</a:t>
            </a:r>
            <a:endParaRPr 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6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01917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Wastewater/OSTDS Plan</a:t>
            </a:r>
          </a:p>
        </p:txBody>
      </p:sp>
      <p:sp>
        <p:nvSpPr>
          <p:cNvPr id="8195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0002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4574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371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9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5775" y="1156872"/>
            <a:ext cx="817245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Charge to the department.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 an OSTDS remediation plan to achieve TMDL reduction for this source within 20 years.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Wastewater/OSTDS Management Plan.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Basis for charge:</a:t>
            </a:r>
          </a:p>
          <a:p>
            <a:pPr marL="1371600" lvl="2" indent="-2743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Adopted </a:t>
            </a:r>
            <a:r>
              <a:rPr lang="en-US" sz="2500" dirty="0">
                <a:latin typeface="Arial" panose="020B0604020202020204" pitchFamily="34" charset="0"/>
                <a:cs typeface="Arial" panose="020B0604020202020204" pitchFamily="34" charset="0"/>
              </a:rPr>
              <a:t>BMAP language.</a:t>
            </a:r>
          </a:p>
          <a:p>
            <a:pPr marL="1371600" lvl="2" indent="-2743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Requirements of Act.</a:t>
            </a:r>
          </a:p>
          <a:p>
            <a:pPr marL="228600" indent="-2743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Effort is limited to OSTDS and wastewater components of Nitrogen Source Inventory Loading Tool (NSILT) sources.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r>
              <a:rPr lang="en-US" dirty="0" smtClean="0"/>
              <a:t>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217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26" y="534"/>
            <a:ext cx="5300699" cy="6859729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38793" y="2100560"/>
            <a:ext cx="36616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Merges Rainbow Springs and Silver Springs BMAP </a:t>
            </a:r>
            <a:r>
              <a:rPr lang="en-US" sz="28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lang="en-US" sz="2800" i="1" dirty="0" smtClean="0">
                <a:solidFill>
                  <a:srgbClr val="0000FF"/>
                </a:solidFill>
                <a:cs typeface="Arial" panose="020B0604020202020204" pitchFamily="34" charset="0"/>
              </a:rPr>
              <a:t>.</a:t>
            </a:r>
            <a:endParaRPr lang="en-US" sz="2800" i="1" dirty="0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529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038225"/>
          </a:xfrm>
        </p:spPr>
        <p:txBody>
          <a:bodyPr/>
          <a:lstStyle/>
          <a:p>
            <a:r>
              <a:rPr lang="en-US" dirty="0" smtClean="0"/>
              <a:t>Area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5100" y="1230313"/>
            <a:ext cx="7610249" cy="4351338"/>
          </a:xfrm>
        </p:spPr>
        <p:txBody>
          <a:bodyPr>
            <a:normAutofit/>
          </a:bodyPr>
          <a:lstStyle/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Covers Marion County and additionally portions of Levy, Lake, Sumter, Putnam, and Alachua counties.</a:t>
            </a:r>
          </a:p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Private Utilities (limited number).</a:t>
            </a:r>
          </a:p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Cities and community development districts: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063995"/>
              </p:ext>
            </p:extLst>
          </p:nvPr>
        </p:nvGraphicFramePr>
        <p:xfrm>
          <a:off x="906236" y="4028798"/>
          <a:ext cx="760911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6371"/>
                <a:gridCol w="2536371"/>
                <a:gridCol w="2536371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Name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Name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Name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Ocala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Williston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The Villages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Belleview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Fruitland Park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On Top</a:t>
                      </a:r>
                      <a:r>
                        <a:rPr lang="en-US" sz="2000" baseline="0" dirty="0" smtClean="0"/>
                        <a:t> of the World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Dunnellon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Lady Lake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Reddick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Hawthorne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McIntosh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Micanopy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Bronson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845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038225"/>
          </a:xfrm>
        </p:spPr>
        <p:txBody>
          <a:bodyPr/>
          <a:lstStyle/>
          <a:p>
            <a:r>
              <a:rPr lang="en-US" dirty="0" smtClean="0"/>
              <a:t>Deadlines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6518" y="1444625"/>
            <a:ext cx="744855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BMAP stated deadline.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Initiate plan development within 3 months of adoption of BMAP.</a:t>
            </a:r>
          </a:p>
          <a:p>
            <a:pPr marL="1371600" lvl="3" indent="-274320">
              <a:lnSpc>
                <a:spcPct val="100000"/>
              </a:lnSpc>
              <a:spcBef>
                <a:spcPts val="60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January 21, 2016 initiation of project. </a:t>
            </a:r>
            <a:r>
              <a:rPr lang="en-US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Completion within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30 months from initiation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Law specifies deadline of July 1, 2018.</a:t>
            </a:r>
          </a:p>
          <a:p>
            <a:r>
              <a:rPr lang="en-US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a lot of work in a short time frame!</a:t>
            </a:r>
            <a:endParaRPr lang="en-US" i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212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General Schedule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242" y="6495138"/>
            <a:ext cx="2057400" cy="365125"/>
          </a:xfrm>
        </p:spPr>
        <p:txBody>
          <a:bodyPr/>
          <a:lstStyle/>
          <a:p>
            <a:fld id="{67E71531-73F8-45F4-89D3-D3785184EFB8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963316"/>
              </p:ext>
            </p:extLst>
          </p:nvPr>
        </p:nvGraphicFramePr>
        <p:xfrm>
          <a:off x="1000125" y="1238250"/>
          <a:ext cx="7629525" cy="5102029"/>
        </p:xfrm>
        <a:graphic>
          <a:graphicData uri="http://schemas.openxmlformats.org/drawingml/2006/table">
            <a:tbl>
              <a:tblPr/>
              <a:tblGrid>
                <a:gridCol w="3277797"/>
                <a:gridCol w="1117336"/>
                <a:gridCol w="1058528"/>
                <a:gridCol w="1107534"/>
                <a:gridCol w="1068330"/>
              </a:tblGrid>
              <a:tr h="9555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OSTDS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Strategy Development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Introductory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Meeting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(January 2016)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Meeting (March 2016)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Advisory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Committee Meeting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 meeting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Current BMAP Overview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Sunshine Law</a:t>
                      </a:r>
                      <a:r>
                        <a:rPr lang="en-US" sz="16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Committee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Selection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 Committee Meeting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8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DEP-DOH</a:t>
                      </a:r>
                      <a:r>
                        <a:rPr lang="en-US" sz="1600" b="1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Coordination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Group(s) Formed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63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Discussions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Group Reports 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Committee Comments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*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BMAP Revision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Government Briefings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Meetings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8408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Schedule 2017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34093938"/>
              </p:ext>
            </p:extLst>
          </p:nvPr>
        </p:nvGraphicFramePr>
        <p:xfrm>
          <a:off x="885825" y="1256261"/>
          <a:ext cx="7629525" cy="5102029"/>
        </p:xfrm>
        <a:graphic>
          <a:graphicData uri="http://schemas.openxmlformats.org/drawingml/2006/table">
            <a:tbl>
              <a:tblPr/>
              <a:tblGrid>
                <a:gridCol w="3277797"/>
                <a:gridCol w="1117336"/>
                <a:gridCol w="1058528"/>
                <a:gridCol w="1107534"/>
                <a:gridCol w="1068330"/>
              </a:tblGrid>
              <a:tr h="9555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OSTDS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Strategy Development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Introductory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Meeting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(January 2016)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Meeting (March 2016)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Advisory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Committee Meeting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 meeting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Current BMAP Overview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Sunshine Law</a:t>
                      </a:r>
                      <a:r>
                        <a:rPr lang="en-US" sz="16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Committee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Selection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 Committee Meeting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68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DEP-DOH</a:t>
                      </a:r>
                      <a:r>
                        <a:rPr lang="en-US" sz="1600" b="1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Coordination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Group(s) Formed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563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Discussions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Group Reports 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Committee Comments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*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BMAP Revision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Government Briefings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Meetings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46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Schedule 2018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11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33498355"/>
              </p:ext>
            </p:extLst>
          </p:nvPr>
        </p:nvGraphicFramePr>
        <p:xfrm>
          <a:off x="885825" y="1325563"/>
          <a:ext cx="7629525" cy="5102029"/>
        </p:xfrm>
        <a:graphic>
          <a:graphicData uri="http://schemas.openxmlformats.org/drawingml/2006/table">
            <a:tbl>
              <a:tblPr/>
              <a:tblGrid>
                <a:gridCol w="3277797"/>
                <a:gridCol w="1117336"/>
                <a:gridCol w="1058528"/>
                <a:gridCol w="1107534"/>
                <a:gridCol w="1068330"/>
              </a:tblGrid>
              <a:tr h="9555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OSTDS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Strategy Development</a:t>
                      </a:r>
                      <a:endParaRPr lang="en-US" sz="16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Q1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Q2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Q3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Q4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Introductory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Meeting 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(January 2016)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Meeting (March 2016)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 Advisory</a:t>
                      </a:r>
                      <a:r>
                        <a:rPr lang="en-US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Committee Meeting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 meeting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Current BMAP Overview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Sunshine Law</a:t>
                      </a:r>
                      <a:r>
                        <a:rPr lang="en-US" sz="16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Complete Committee 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Selection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1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 Committee Meeting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68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DEP-DOH</a:t>
                      </a:r>
                      <a:r>
                        <a:rPr lang="en-US" sz="1600" b="1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Coordination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Group(s) Formed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563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Discussions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Group Reports </a:t>
                      </a:r>
                      <a:endParaRPr lang="en-US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Committee Comments</a:t>
                      </a:r>
                      <a:r>
                        <a:rPr lang="en-US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BMAP Revision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Local Government Briefings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885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Meetings</a:t>
                      </a:r>
                    </a:p>
                  </a:txBody>
                  <a:tcPr marL="7000" marR="7000" marT="700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000" marR="7000" marT="70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999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89263" y="-85725"/>
            <a:ext cx="7848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Advisory Committee </a:t>
            </a:r>
          </a:p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Responsibilities and Duties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9263" y="1347770"/>
            <a:ext cx="7702262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discussion topics/ideas to DEP.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Advise/provide DEP with opinions or direction on Wastewater/OSTDS Management Plan.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Assist with specialized technical discussions and topics to be researched.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information back to community leaders, decision makers, and homeowners.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Not a commitment to provide specific funding amount.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r>
              <a:rPr lang="en-US" dirty="0" smtClean="0"/>
              <a:t>25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04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62050" y="197035"/>
            <a:ext cx="78867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DRAFT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Advisory Committee Makeup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7527" y="1808018"/>
            <a:ext cx="7232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793827"/>
              </p:ext>
            </p:extLst>
          </p:nvPr>
        </p:nvGraphicFramePr>
        <p:xfrm>
          <a:off x="390956" y="1150061"/>
          <a:ext cx="8445214" cy="5007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22607"/>
                <a:gridCol w="4222607"/>
              </a:tblGrid>
              <a:tr h="44767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Represents</a:t>
                      </a:r>
                      <a:endParaRPr lang="en-US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Nominee</a:t>
                      </a:r>
                      <a:endParaRPr lang="en-US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DOH </a:t>
                      </a:r>
                      <a:r>
                        <a:rPr lang="en-US" sz="2000" dirty="0" smtClean="0">
                          <a:effectLst/>
                          <a:latin typeface="+mn-lt"/>
                        </a:rPr>
                        <a:t>*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</a:rPr>
                        <a:t>County level staff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</a:rPr>
                        <a:t>Marion</a:t>
                      </a:r>
                      <a:r>
                        <a:rPr lang="en-US" sz="20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2000" dirty="0" smtClean="0">
                          <a:effectLst/>
                          <a:latin typeface="+mn-lt"/>
                        </a:rPr>
                        <a:t>County *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</a:rPr>
                        <a:t>Marion County</a:t>
                      </a:r>
                      <a:r>
                        <a:rPr lang="en-US" sz="2000" baseline="0" dirty="0" smtClean="0">
                          <a:effectLst/>
                          <a:latin typeface="+mn-lt"/>
                        </a:rPr>
                        <a:t> Commissioner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Belleview *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Bruce Phillips, Public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Works Director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Ocala *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Jeff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Halcomb, Water Resource Director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Dunnellon *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On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Top of the World *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</a:rPr>
                        <a:t>Bryan Schmalz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Environmental </a:t>
                      </a:r>
                      <a:r>
                        <a:rPr lang="en-US" sz="2000" dirty="0" smtClean="0">
                          <a:effectLst/>
                          <a:latin typeface="+mn-lt"/>
                        </a:rPr>
                        <a:t>Interest Rainbow</a:t>
                      </a:r>
                      <a:r>
                        <a:rPr lang="en-US" sz="2000" baseline="0" dirty="0" smtClean="0">
                          <a:effectLst/>
                          <a:latin typeface="+mn-lt"/>
                        </a:rPr>
                        <a:t> Springs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Burt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Eno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, Rainbow River Coalition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Environmental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Interest Silver Springs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Russ </a:t>
                      </a:r>
                      <a:r>
                        <a:rPr lang="en-US" sz="20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Melling</a:t>
                      </a: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Oklawaha</a:t>
                      </a: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Valley Audubon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837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Florida</a:t>
                      </a:r>
                      <a:r>
                        <a:rPr lang="en-US" sz="200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Home Builders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Robert Himschoot</a:t>
                      </a:r>
                      <a:endParaRPr lang="en-US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14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HOAs, property owners </a:t>
                      </a: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(1)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FF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65623" y="6125805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 Required by law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30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336" y="-161925"/>
            <a:ext cx="7913914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Florida Springs and Aquifer Protection Act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43" y="1734681"/>
            <a:ext cx="7886700" cy="4351338"/>
          </a:xfrm>
        </p:spPr>
        <p:txBody>
          <a:bodyPr/>
          <a:lstStyle/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Chapter 2016-1 Laws of Florida.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Signed on January 21,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2016.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>
              <a:lnSpc>
                <a:spcPct val="100000"/>
              </a:lnSpc>
              <a:spcBef>
                <a:spcPts val="600"/>
              </a:spcBef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Florida Springs and Aquifer Protection Act (Act).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Sub-Sections 373.801– 373.813, Florida Statutes (F.S.)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Outstanding Florida Springs.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–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65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635" y="-123825"/>
            <a:ext cx="8085365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Advisory Committee Meeting Topics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463675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Draft first meeting proposed topics: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Sunshine Law.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Operating procedures.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Schedules and timelines.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Overview of BMAPs.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Draft second meeting proposed topics: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Status of implementation of new effluent standards.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What we know about wastewater and OSTDS management in these basins.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0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79" y="1302650"/>
            <a:ext cx="4352646" cy="487431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86072" y="4803742"/>
            <a:ext cx="3182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Public Education Plan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7350" y="3739806"/>
            <a:ext cx="26138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Scientific Information and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echnical Review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28539" y="3642482"/>
            <a:ext cx="34547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Strategies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Projects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61666" y="2028785"/>
            <a:ext cx="3333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Technical Discussions</a:t>
            </a:r>
            <a:endParaRPr lang="en-US" sz="2800" b="1" dirty="0">
              <a:solidFill>
                <a:schemeClr val="bg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867025" y="2924175"/>
            <a:ext cx="942975" cy="858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105525" y="2758831"/>
            <a:ext cx="876300" cy="9809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067300" y="2911141"/>
            <a:ext cx="762000" cy="1870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725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114300"/>
            <a:ext cx="7609114" cy="1325563"/>
          </a:xfrm>
        </p:spPr>
        <p:txBody>
          <a:bodyPr/>
          <a:lstStyle/>
          <a:p>
            <a:r>
              <a:rPr lang="en-US" dirty="0" smtClean="0"/>
              <a:t>Technical Discussions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624" y="1268413"/>
            <a:ext cx="8339138" cy="516957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Objective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1:  Data </a:t>
            </a:r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Collection.</a:t>
            </a:r>
          </a:p>
          <a:p>
            <a:pPr marL="914400" lvl="1" indent="-27432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Identify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, collect, and evaluate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existing and any additional data about nutrient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impact of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wastewater.</a:t>
            </a:r>
          </a:p>
          <a:p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</a:t>
            </a:r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 Analysis and </a:t>
            </a:r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27432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Wastewater management plan that includes identification and development of strategies (projects).</a:t>
            </a:r>
          </a:p>
          <a:p>
            <a:pPr marL="914400" lvl="1" indent="-27432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Joint planning and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coordination efforts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between BMAPs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have already been developed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 3:  Public Education and </a:t>
            </a:r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Outreach Plan.</a:t>
            </a:r>
          </a:p>
          <a:p>
            <a:pPr marL="914400" lvl="1" indent="-27432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residents with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understandable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information about the impacts of nitrogen loading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proper and effective wastewater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management.</a:t>
            </a:r>
          </a:p>
          <a:p>
            <a:pPr lvl="1"/>
            <a:endParaRPr lang="en-US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Calibri" panose="020F0502020204030204" pitchFamily="34" charset="0"/>
              <a:buChar char="–"/>
            </a:pPr>
            <a:endParaRPr lang="en-US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r>
              <a:rPr lang="en-US" dirty="0" smtClean="0"/>
              <a:t>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28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1352" y="1859270"/>
            <a:ext cx="739399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Public (nonmember) involvement.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Attend Advisory Committee and technical meetings and provide comment.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Review draft plan and submit comments.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Second opportunity at public meetings.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Word of caution about the Sunshine Laws and blogs, editorials, etc.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r>
              <a:rPr lang="en-US" dirty="0" smtClean="0"/>
              <a:t>27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120840" y="85725"/>
            <a:ext cx="4971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Participation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9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8650" y="215857"/>
            <a:ext cx="7667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Deliverables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0216" y="1390361"/>
            <a:ext cx="7223414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Plan/Strategy.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Priority project list.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schedule.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Reductions to be achieved.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Data needs.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Education Efforts and Needs.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Scientific Studies (as needed).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Report results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Schedule to implement.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42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076325"/>
          </a:xfrm>
        </p:spPr>
        <p:txBody>
          <a:bodyPr/>
          <a:lstStyle/>
          <a:p>
            <a:r>
              <a:rPr lang="en-US" dirty="0" smtClean="0"/>
              <a:t>To Do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7443" y="1628775"/>
            <a:ext cx="7886700" cy="45847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Finalize membership of Advisory Committee.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Preparations for first meeting and second meetings.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Start technical discussions.</a:t>
            </a:r>
          </a:p>
          <a:p>
            <a:pPr marL="914400" lvl="1" indent="-27432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 April or early May.</a:t>
            </a:r>
          </a:p>
          <a:p>
            <a:pPr marL="914400" lvl="1" indent="-27432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Prepare background material for first Advisory Committee meetings.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Draft operating procedures for Advisory Committee.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148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"/>
            <a:ext cx="7609114" cy="971550"/>
          </a:xfrm>
        </p:spPr>
        <p:txBody>
          <a:bodyPr/>
          <a:lstStyle/>
          <a:p>
            <a:r>
              <a:rPr lang="en-US" dirty="0" smtClean="0"/>
              <a:t>In Summary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8650" y="1224965"/>
            <a:ext cx="84391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Develop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wastewater/OSTDS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achieve TMDL reduction for this source within 20 years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ea typeface="Times New Roman" panose="02020603050405020304" pitchFamily="18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Limit effort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OSTDS and Wastewater components of NSILT sources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274320"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Combined Silver Springs and Rainbow Springs effort.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First full Advisory Committee meeting late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 –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early June.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First Technical discussion late April – early May.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95138"/>
            <a:ext cx="2057400" cy="365125"/>
          </a:xfrm>
        </p:spPr>
        <p:txBody>
          <a:bodyPr/>
          <a:lstStyle/>
          <a:p>
            <a:r>
              <a:rPr lang="en-US" dirty="0" smtClean="0"/>
              <a:t>30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95138"/>
            <a:ext cx="2057400" cy="365125"/>
          </a:xfrm>
        </p:spPr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60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67"/>
          <a:stretch/>
        </p:blipFill>
        <p:spPr>
          <a:xfrm>
            <a:off x="0" y="989688"/>
            <a:ext cx="9144000" cy="5601612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8650" y="4944160"/>
            <a:ext cx="84486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a lot of work in a short time frame!</a:t>
            </a:r>
          </a:p>
        </p:txBody>
      </p:sp>
    </p:spTree>
    <p:extLst>
      <p:ext uri="{BB962C8B-B14F-4D97-AF65-F5344CB8AC3E}">
        <p14:creationId xmlns:p14="http://schemas.microsoft.com/office/powerpoint/2010/main" val="2250243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"/>
          <a:stretch/>
        </p:blipFill>
        <p:spPr>
          <a:xfrm>
            <a:off x="0" y="1066801"/>
            <a:ext cx="9144000" cy="55149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00400" y="2857500"/>
            <a:ext cx="3924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Questions?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4014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"/>
            <a:ext cx="7609114" cy="1047750"/>
          </a:xfrm>
        </p:spPr>
        <p:txBody>
          <a:bodyPr/>
          <a:lstStyle/>
          <a:p>
            <a:r>
              <a:rPr lang="en-US" dirty="0" smtClean="0"/>
              <a:t>Contacts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92275"/>
            <a:ext cx="8295894" cy="45847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Tom Frick, Director Division of Environmental Assessment and Restoration,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thomas.frick@dep.state.fl.us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Kevin Coyne, Administrator Watershed Planning and Coordination Section,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kevin.coyne@dep.state.fl.us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Mary Paulic, Silver Springs Basin Coordinator,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mary.Paulic@dep.state.fl.us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Terry Hansen, Rainbow Springs Basin Coordinator,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terry.Hansen@dep.state.fl.us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Kenny Hayman, Senior Attorney,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kenneth.Hayman@dep.state.fl.us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Shane Williams, Facilitator,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evan.williams@marioncountyfl.org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286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Outstanding Florida Springs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318" y="1210494"/>
            <a:ext cx="6838950" cy="5284644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710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2218" y="1816100"/>
            <a:ext cx="7962900" cy="4351338"/>
          </a:xfrm>
        </p:spPr>
        <p:txBody>
          <a:bodyPr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Local governments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within spring BMAP area must have fertilizer ordinance!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b="1" i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 is July 2017.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Department has model ordinance available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Meets Section 403.9337, F.S.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Onsite Sewage Treatment and Disposal System (OSTDS) remediation plan.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49111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Elements of 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80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" t="1633" r="2550" b="2533"/>
          <a:stretch/>
        </p:blipFill>
        <p:spPr>
          <a:xfrm>
            <a:off x="4011824" y="105449"/>
            <a:ext cx="4991100" cy="65722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4425" y="0"/>
            <a:ext cx="298312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Primary Focus 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Area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924129"/>
            <a:ext cx="3857625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indent="-2743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Defined in Marion County Springs Protection Ordinance.</a:t>
            </a:r>
          </a:p>
          <a:p>
            <a:pPr marL="274320" indent="-2743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Approximates 10 year time of travel.</a:t>
            </a:r>
          </a:p>
          <a:p>
            <a:pPr marL="274320" indent="-27432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Includes known conduit flow for Silver.</a:t>
            </a:r>
          </a:p>
          <a:p>
            <a:pPr marL="457200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52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118" y="1325563"/>
            <a:ext cx="8210550" cy="5169575"/>
          </a:xfrm>
        </p:spPr>
        <p:txBody>
          <a:bodyPr>
            <a:normAutofit fontScale="92500"/>
          </a:bodyPr>
          <a:lstStyle/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Notification to local governments of 10-2 (Environmental Resource Permit) General Permit.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Applies within Priority Focus Area (PFA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Proposed restrictions within PFAs.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Directed to new development.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Prohibition on some activities:</a:t>
            </a:r>
          </a:p>
          <a:p>
            <a:pPr lvl="2" indent="-274320">
              <a:lnSpc>
                <a:spcPct val="100000"/>
              </a:lnSpc>
              <a:spcBef>
                <a:spcPts val="600"/>
              </a:spcBef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Domestic wastewater disposal facilities unless they meet treatment requirements.</a:t>
            </a:r>
          </a:p>
          <a:p>
            <a:pPr lvl="3" indent="-27432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Applies to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100,000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gallons per day unless it meets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standard of 3 mg/L on an annual basis 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better,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needed. </a:t>
            </a:r>
          </a:p>
          <a:p>
            <a:pPr lvl="3" indent="-27432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BMAP effluent standards apply in these basins.</a:t>
            </a: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b="1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3836" y="-180975"/>
            <a:ext cx="7609114" cy="1325563"/>
          </a:xfrm>
        </p:spPr>
        <p:txBody>
          <a:bodyPr/>
          <a:lstStyle/>
          <a:p>
            <a:r>
              <a:rPr lang="en-US" dirty="0" smtClean="0"/>
              <a:t>Elements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574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911" y="-123825"/>
            <a:ext cx="7609114" cy="1325563"/>
          </a:xfrm>
        </p:spPr>
        <p:txBody>
          <a:bodyPr/>
          <a:lstStyle/>
          <a:p>
            <a:r>
              <a:rPr lang="en-US" dirty="0" smtClean="0"/>
              <a:t>Elements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720850"/>
            <a:ext cx="7762875" cy="4565650"/>
          </a:xfrm>
        </p:spPr>
        <p:txBody>
          <a:bodyPr/>
          <a:lstStyle/>
          <a:p>
            <a:pPr marL="914400" lvl="1" indent="-274320"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New hazardous waste disposal facility.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Land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application of residual unless there is approved nutrient management plan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</a:pP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OSTDS on lots smaller than 1 acre. 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80160" lvl="2" indent="-274320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the specific systems conflicts with an OSTDS remediation plan in a BMAP.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New agriculture operations that do not implement best management practices or do approved monitoring.</a:t>
            </a: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12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BMAP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43" y="1734681"/>
            <a:ext cx="7886700" cy="4351338"/>
          </a:xfrm>
        </p:spPr>
        <p:txBody>
          <a:bodyPr/>
          <a:lstStyle/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reporting requirements for BMAPs.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 year incremental milestones.</a:t>
            </a:r>
          </a:p>
          <a:p>
            <a:pPr marL="914400" lvl="1" indent="-27432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Detailed project and financial information.</a:t>
            </a:r>
          </a:p>
          <a:p>
            <a:pPr indent="-274320">
              <a:lnSpc>
                <a:spcPct val="100000"/>
              </a:lnSpc>
              <a:spcBef>
                <a:spcPts val="600"/>
              </a:spcBef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OSTDS remediation plan incorporated into BMAP.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3/31/2016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419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1" y="285201"/>
            <a:ext cx="8625384" cy="646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3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2114</TotalTime>
  <Words>1295</Words>
  <Application>Microsoft Office PowerPoint</Application>
  <PresentationFormat>On-screen Show (4:3)</PresentationFormat>
  <Paragraphs>444</Paragraphs>
  <Slides>29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Office Theme</vt:lpstr>
      <vt:lpstr>Custom Design</vt:lpstr>
      <vt:lpstr>PowerPoint Presentation</vt:lpstr>
      <vt:lpstr>Florida Springs and Aquifer Protection Act</vt:lpstr>
      <vt:lpstr>Outstanding Florida Springs</vt:lpstr>
      <vt:lpstr>PowerPoint Presentation</vt:lpstr>
      <vt:lpstr>PowerPoint Presentation</vt:lpstr>
      <vt:lpstr>Elements</vt:lpstr>
      <vt:lpstr>Elements (cont.)</vt:lpstr>
      <vt:lpstr>BMAP Requirements</vt:lpstr>
      <vt:lpstr>PowerPoint Presentation</vt:lpstr>
      <vt:lpstr>PowerPoint Presentation</vt:lpstr>
      <vt:lpstr>Wastewater/OSTDS Plan</vt:lpstr>
      <vt:lpstr>PowerPoint Presentation</vt:lpstr>
      <vt:lpstr>Area Covered</vt:lpstr>
      <vt:lpstr>Deadlines</vt:lpstr>
      <vt:lpstr>Draft General Schedule</vt:lpstr>
      <vt:lpstr>Draft Schedule 2017</vt:lpstr>
      <vt:lpstr>Draft Schedule 2018</vt:lpstr>
      <vt:lpstr>PowerPoint Presentation</vt:lpstr>
      <vt:lpstr>PowerPoint Presentation</vt:lpstr>
      <vt:lpstr>Advisory Committee Meeting Topics</vt:lpstr>
      <vt:lpstr>Technical</vt:lpstr>
      <vt:lpstr>Technical Discussions</vt:lpstr>
      <vt:lpstr>PowerPoint Presentation</vt:lpstr>
      <vt:lpstr>PowerPoint Presentation</vt:lpstr>
      <vt:lpstr>To Do List</vt:lpstr>
      <vt:lpstr>In Summary</vt:lpstr>
      <vt:lpstr>PowerPoint Presentation</vt:lpstr>
      <vt:lpstr>PowerPoint Presentation</vt:lpstr>
      <vt:lpstr>Contacts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Paulic, Mary</cp:lastModifiedBy>
  <cp:revision>176</cp:revision>
  <cp:lastPrinted>2016-03-28T15:38:37Z</cp:lastPrinted>
  <dcterms:created xsi:type="dcterms:W3CDTF">2015-05-19T17:22:51Z</dcterms:created>
  <dcterms:modified xsi:type="dcterms:W3CDTF">2016-03-31T15:49:11Z</dcterms:modified>
</cp:coreProperties>
</file>