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sldIdLst>
    <p:sldId id="358" r:id="rId2"/>
    <p:sldId id="317" r:id="rId3"/>
    <p:sldId id="318" r:id="rId4"/>
    <p:sldId id="319" r:id="rId5"/>
    <p:sldId id="320" r:id="rId6"/>
    <p:sldId id="321" r:id="rId7"/>
    <p:sldId id="324" r:id="rId8"/>
    <p:sldId id="325" r:id="rId9"/>
    <p:sldId id="322" r:id="rId10"/>
    <p:sldId id="323" r:id="rId11"/>
    <p:sldId id="356" r:id="rId12"/>
    <p:sldId id="326" r:id="rId13"/>
    <p:sldId id="327" r:id="rId14"/>
    <p:sldId id="314" r:id="rId15"/>
    <p:sldId id="273" r:id="rId16"/>
    <p:sldId id="286" r:id="rId17"/>
    <p:sldId id="329" r:id="rId18"/>
    <p:sldId id="330" r:id="rId19"/>
    <p:sldId id="331" r:id="rId20"/>
    <p:sldId id="332" r:id="rId21"/>
    <p:sldId id="333" r:id="rId22"/>
    <p:sldId id="334" r:id="rId23"/>
    <p:sldId id="335" r:id="rId24"/>
    <p:sldId id="336" r:id="rId25"/>
    <p:sldId id="337" r:id="rId26"/>
    <p:sldId id="339" r:id="rId27"/>
    <p:sldId id="359"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a:srgbClr val="FFFCD5"/>
    <a:srgbClr val="33CC33"/>
    <a:srgbClr val="00FF00"/>
    <a:srgbClr val="00CC00"/>
    <a:srgbClr val="F9FAC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4" autoAdjust="0"/>
    <p:restoredTop sz="66474" autoAdjust="0"/>
  </p:normalViewPr>
  <p:slideViewPr>
    <p:cSldViewPr>
      <p:cViewPr varScale="1">
        <p:scale>
          <a:sx n="37" d="100"/>
          <a:sy n="37" d="100"/>
        </p:scale>
        <p:origin x="1670" y="29"/>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hazenandsawyer.com\hsprojects\44237-000-TPA\44237-001\Eng\Meetings\NEHA%202011\PNRS%20II%20Sampling%20Results%20Database-f.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335008607706129"/>
          <c:y val="6.7580064813447638E-2"/>
          <c:w val="0.68684409910246691"/>
          <c:h val="0.70208560468402992"/>
        </c:manualLayout>
      </c:layout>
      <c:scatterChart>
        <c:scatterStyle val="lineMarker"/>
        <c:varyColors val="0"/>
        <c:ser>
          <c:idx val="0"/>
          <c:order val="0"/>
          <c:tx>
            <c:v>Single Pass System</c:v>
          </c:tx>
          <c:spPr>
            <a:ln w="28575" cmpd="sng">
              <a:solidFill>
                <a:schemeClr val="accent1"/>
              </a:solidFill>
              <a:prstDash val="sysDash"/>
            </a:ln>
          </c:spPr>
          <c:marker>
            <c:symbol val="triangle"/>
            <c:size val="7"/>
          </c:marker>
          <c:xVal>
            <c:numRef>
              <c:f>Values!$D$18:$D$23</c:f>
              <c:numCache>
                <c:formatCode>General</c:formatCode>
                <c:ptCount val="6"/>
                <c:pt idx="0">
                  <c:v>45</c:v>
                </c:pt>
                <c:pt idx="1">
                  <c:v>106</c:v>
                </c:pt>
                <c:pt idx="2">
                  <c:v>177</c:v>
                </c:pt>
                <c:pt idx="3">
                  <c:v>241</c:v>
                </c:pt>
                <c:pt idx="4">
                  <c:v>304</c:v>
                </c:pt>
                <c:pt idx="5">
                  <c:v>367</c:v>
                </c:pt>
              </c:numCache>
            </c:numRef>
          </c:xVal>
          <c:yVal>
            <c:numRef>
              <c:f>Values!$L$18:$L$23</c:f>
              <c:numCache>
                <c:formatCode>0.0%</c:formatCode>
                <c:ptCount val="6"/>
                <c:pt idx="0">
                  <c:v>0.92262227678954123</c:v>
                </c:pt>
                <c:pt idx="1">
                  <c:v>0.96959121888655264</c:v>
                </c:pt>
                <c:pt idx="2">
                  <c:v>0.97687789026372096</c:v>
                </c:pt>
                <c:pt idx="3">
                  <c:v>0.95532333787672252</c:v>
                </c:pt>
                <c:pt idx="4">
                  <c:v>0.96131181142710764</c:v>
                </c:pt>
                <c:pt idx="5">
                  <c:v>0.9248251748251779</c:v>
                </c:pt>
              </c:numCache>
            </c:numRef>
          </c:yVal>
          <c:smooth val="0"/>
        </c:ser>
        <c:ser>
          <c:idx val="1"/>
          <c:order val="1"/>
          <c:tx>
            <c:v>Recirculating System</c:v>
          </c:tx>
          <c:spPr>
            <a:ln>
              <a:solidFill>
                <a:schemeClr val="accent6">
                  <a:lumMod val="75000"/>
                </a:schemeClr>
              </a:solidFill>
            </a:ln>
          </c:spPr>
          <c:marker>
            <c:spPr>
              <a:solidFill>
                <a:schemeClr val="accent6">
                  <a:lumMod val="75000"/>
                </a:schemeClr>
              </a:solidFill>
            </c:spPr>
          </c:marker>
          <c:xVal>
            <c:numRef>
              <c:f>Values!$D$6:$D$11</c:f>
              <c:numCache>
                <c:formatCode>General</c:formatCode>
                <c:ptCount val="6"/>
                <c:pt idx="0">
                  <c:v>45</c:v>
                </c:pt>
                <c:pt idx="1">
                  <c:v>106</c:v>
                </c:pt>
                <c:pt idx="2">
                  <c:v>177</c:v>
                </c:pt>
                <c:pt idx="3">
                  <c:v>241</c:v>
                </c:pt>
                <c:pt idx="4">
                  <c:v>304</c:v>
                </c:pt>
                <c:pt idx="5">
                  <c:v>367</c:v>
                </c:pt>
              </c:numCache>
            </c:numRef>
          </c:xVal>
          <c:yVal>
            <c:numRef>
              <c:f>Values!$L$6:$L$11</c:f>
              <c:numCache>
                <c:formatCode>0.0%</c:formatCode>
                <c:ptCount val="6"/>
                <c:pt idx="0">
                  <c:v>0.93118807640693269</c:v>
                </c:pt>
                <c:pt idx="1">
                  <c:v>0.959136802231074</c:v>
                </c:pt>
                <c:pt idx="2">
                  <c:v>0.97450318710160933</c:v>
                </c:pt>
                <c:pt idx="3">
                  <c:v>0.95532333787672252</c:v>
                </c:pt>
                <c:pt idx="4">
                  <c:v>0.9723289777094547</c:v>
                </c:pt>
                <c:pt idx="5">
                  <c:v>0.92607392607392602</c:v>
                </c:pt>
              </c:numCache>
            </c:numRef>
          </c:yVal>
          <c:smooth val="0"/>
        </c:ser>
        <c:dLbls>
          <c:showLegendKey val="0"/>
          <c:showVal val="0"/>
          <c:showCatName val="0"/>
          <c:showSerName val="0"/>
          <c:showPercent val="0"/>
          <c:showBubbleSize val="0"/>
        </c:dLbls>
        <c:axId val="709095840"/>
        <c:axId val="709085504"/>
      </c:scatterChart>
      <c:valAx>
        <c:axId val="709095840"/>
        <c:scaling>
          <c:orientation val="minMax"/>
        </c:scaling>
        <c:delete val="0"/>
        <c:axPos val="b"/>
        <c:majorGridlines>
          <c:spPr>
            <a:ln>
              <a:solidFill>
                <a:schemeClr val="bg1">
                  <a:lumMod val="75000"/>
                </a:schemeClr>
              </a:solidFill>
            </a:ln>
          </c:spPr>
        </c:majorGridlines>
        <c:title>
          <c:tx>
            <c:rich>
              <a:bodyPr/>
              <a:lstStyle/>
              <a:p>
                <a:pPr>
                  <a:defRPr sz="1600"/>
                </a:pPr>
                <a:r>
                  <a:rPr lang="en-US" sz="1600"/>
                  <a:t>Experimental Day</a:t>
                </a:r>
              </a:p>
            </c:rich>
          </c:tx>
          <c:layout>
            <c:manualLayout>
              <c:xMode val="edge"/>
              <c:yMode val="edge"/>
              <c:x val="0.41289887904196487"/>
              <c:y val="0.88281746031746033"/>
            </c:manualLayout>
          </c:layout>
          <c:overlay val="0"/>
        </c:title>
        <c:numFmt formatCode="General" sourceLinked="1"/>
        <c:majorTickMark val="out"/>
        <c:minorTickMark val="none"/>
        <c:tickLblPos val="nextTo"/>
        <c:txPr>
          <a:bodyPr/>
          <a:lstStyle/>
          <a:p>
            <a:pPr>
              <a:defRPr sz="1400"/>
            </a:pPr>
            <a:endParaRPr lang="en-US"/>
          </a:p>
        </c:txPr>
        <c:crossAx val="709085504"/>
        <c:crosses val="autoZero"/>
        <c:crossBetween val="midCat"/>
      </c:valAx>
      <c:valAx>
        <c:axId val="709085504"/>
        <c:scaling>
          <c:orientation val="minMax"/>
          <c:max val="1"/>
          <c:min val="0"/>
        </c:scaling>
        <c:delete val="0"/>
        <c:axPos val="l"/>
        <c:majorGridlines>
          <c:spPr>
            <a:ln>
              <a:solidFill>
                <a:schemeClr val="bg1">
                  <a:lumMod val="75000"/>
                </a:schemeClr>
              </a:solidFill>
            </a:ln>
          </c:spPr>
        </c:majorGridlines>
        <c:title>
          <c:tx>
            <c:rich>
              <a:bodyPr rot="-5400000" vert="horz"/>
              <a:lstStyle/>
              <a:p>
                <a:pPr>
                  <a:defRPr sz="1600"/>
                </a:pPr>
                <a:r>
                  <a:rPr lang="en-US" sz="1600" dirty="0"/>
                  <a:t>TN Reduction </a:t>
                </a:r>
                <a:r>
                  <a:rPr lang="en-US" sz="1600" dirty="0" smtClean="0"/>
                  <a:t>Efficiency</a:t>
                </a:r>
                <a:r>
                  <a:rPr lang="en-US" sz="1600" dirty="0"/>
                  <a:t>, %</a:t>
                </a:r>
              </a:p>
            </c:rich>
          </c:tx>
          <c:overlay val="0"/>
        </c:title>
        <c:numFmt formatCode="0%" sourceLinked="0"/>
        <c:majorTickMark val="out"/>
        <c:minorTickMark val="none"/>
        <c:tickLblPos val="nextTo"/>
        <c:txPr>
          <a:bodyPr/>
          <a:lstStyle/>
          <a:p>
            <a:pPr>
              <a:defRPr sz="1400"/>
            </a:pPr>
            <a:endParaRPr lang="en-US"/>
          </a:p>
        </c:txPr>
        <c:crossAx val="709095840"/>
        <c:crosses val="autoZero"/>
        <c:crossBetween val="midCat"/>
      </c:valAx>
      <c:spPr>
        <a:solidFill>
          <a:srgbClr val="FFFFCC"/>
        </a:solidFill>
      </c:spPr>
    </c:plotArea>
    <c:legend>
      <c:legendPos val="r"/>
      <c:layout>
        <c:manualLayout>
          <c:xMode val="edge"/>
          <c:yMode val="edge"/>
          <c:x val="0.516628099447491"/>
          <c:y val="0.27475090854027862"/>
          <c:w val="0.39161682307938739"/>
          <c:h val="0.35911307065437176"/>
        </c:manualLayout>
      </c:layout>
      <c:overlay val="1"/>
      <c:spPr>
        <a:solidFill>
          <a:schemeClr val="bg1"/>
        </a:solidFill>
        <a:ln>
          <a:solidFill>
            <a:schemeClr val="tx1"/>
          </a:solidFill>
        </a:ln>
      </c:spPr>
      <c:txPr>
        <a:bodyPr/>
        <a:lstStyle/>
        <a:p>
          <a:pPr>
            <a:defRPr sz="1400"/>
          </a:pPr>
          <a:endParaRPr lang="en-US"/>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AC6D10D-B63F-4732-BF93-CF1642D4090C}" type="datetimeFigureOut">
              <a:rPr lang="en-US" smtClean="0"/>
              <a:t>3/30/2016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09A75AE-5606-48EC-86C7-7004CB2225D3}" type="slidenum">
              <a:rPr lang="en-US" smtClean="0"/>
              <a:t>‹#›</a:t>
            </a:fld>
            <a:endParaRPr lang="en-US"/>
          </a:p>
        </p:txBody>
      </p:sp>
    </p:spTree>
    <p:extLst>
      <p:ext uri="{BB962C8B-B14F-4D97-AF65-F5344CB8AC3E}">
        <p14:creationId xmlns:p14="http://schemas.microsoft.com/office/powerpoint/2010/main" val="3910624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committee is to:</a:t>
            </a:r>
          </a:p>
          <a:p>
            <a:pPr marL="174708" indent="-174708">
              <a:buFont typeface="Arial" panose="020B0604020202020204" pitchFamily="34" charset="0"/>
              <a:buChar char="•"/>
            </a:pPr>
            <a:r>
              <a:rPr lang="en-US" dirty="0" smtClean="0"/>
              <a:t>Provide discussion topics/ideas to DEP</a:t>
            </a:r>
          </a:p>
          <a:p>
            <a:pPr marL="174708" indent="-174708">
              <a:buFont typeface="Arial" panose="020B0604020202020204" pitchFamily="34" charset="0"/>
              <a:buChar char="•"/>
            </a:pPr>
            <a:r>
              <a:rPr lang="en-US" dirty="0" smtClean="0"/>
              <a:t>Advise/provide DEP with opinions or direction on the plan</a:t>
            </a:r>
          </a:p>
          <a:p>
            <a:pPr marL="174708" indent="-174708">
              <a:buFont typeface="Arial" panose="020B0604020202020204" pitchFamily="34" charset="0"/>
              <a:buChar char="•"/>
            </a:pPr>
            <a:r>
              <a:rPr lang="en-US" dirty="0" smtClean="0"/>
              <a:t>Assist with specialized topic-based technical meetings</a:t>
            </a:r>
          </a:p>
          <a:p>
            <a:pPr marL="174708" indent="-174708">
              <a:buFont typeface="Arial" panose="020B0604020202020204" pitchFamily="34" charset="0"/>
              <a:buChar char="•"/>
            </a:pPr>
            <a:r>
              <a:rPr lang="en-US" dirty="0" smtClean="0"/>
              <a:t>Provide information back to the represented interest groups</a:t>
            </a:r>
          </a:p>
          <a:p>
            <a:endParaRPr lang="en-US" dirty="0" smtClean="0"/>
          </a:p>
          <a:p>
            <a:r>
              <a:rPr lang="en-US" dirty="0" smtClean="0"/>
              <a:t>The deliverables that the committee will develop are:</a:t>
            </a:r>
          </a:p>
          <a:p>
            <a:pPr marL="174708" indent="-174708">
              <a:buFont typeface="Arial" panose="020B0604020202020204" pitchFamily="34" charset="0"/>
              <a:buChar char="•"/>
            </a:pPr>
            <a:r>
              <a:rPr lang="en-US" dirty="0" smtClean="0"/>
              <a:t>Priority project list</a:t>
            </a:r>
          </a:p>
          <a:p>
            <a:pPr marL="174708" indent="-174708">
              <a:buFont typeface="Arial" panose="020B0604020202020204" pitchFamily="34" charset="0"/>
              <a:buChar char="•"/>
            </a:pPr>
            <a:r>
              <a:rPr lang="en-US" dirty="0" smtClean="0"/>
              <a:t>Implementation schedule</a:t>
            </a:r>
          </a:p>
          <a:p>
            <a:pPr marL="174708" indent="-174708">
              <a:buFont typeface="Arial" panose="020B0604020202020204" pitchFamily="34" charset="0"/>
              <a:buChar char="•"/>
            </a:pPr>
            <a:r>
              <a:rPr lang="en-US" dirty="0" smtClean="0"/>
              <a:t>Reductions to be achieved</a:t>
            </a:r>
          </a:p>
          <a:p>
            <a:pPr marL="174708" indent="-174708">
              <a:buFont typeface="Arial" panose="020B0604020202020204" pitchFamily="34" charset="0"/>
              <a:buChar char="•"/>
            </a:pPr>
            <a:r>
              <a:rPr lang="en-US" dirty="0" smtClean="0"/>
              <a:t>List of data needs</a:t>
            </a:r>
          </a:p>
          <a:p>
            <a:pPr marL="174708" indent="-174708">
              <a:buFont typeface="Arial" panose="020B0604020202020204" pitchFamily="34" charset="0"/>
              <a:buChar char="•"/>
            </a:pPr>
            <a:r>
              <a:rPr lang="en-US" dirty="0" smtClean="0"/>
              <a:t>Education efforts and list of needs</a:t>
            </a:r>
          </a:p>
          <a:p>
            <a:pPr marL="174708" indent="-174708">
              <a:buFont typeface="Arial" panose="020B0604020202020204" pitchFamily="34" charset="0"/>
              <a:buChar char="•"/>
            </a:pPr>
            <a:r>
              <a:rPr lang="en-US" dirty="0" smtClean="0"/>
              <a:t>List of existing scientific studies and report results</a:t>
            </a:r>
          </a:p>
          <a:p>
            <a:endParaRPr lang="en-US" dirty="0" smtClean="0"/>
          </a:p>
          <a:p>
            <a:r>
              <a:rPr lang="en-US" dirty="0" smtClean="0"/>
              <a:t>This presentation</a:t>
            </a:r>
            <a:r>
              <a:rPr lang="en-US" baseline="0" dirty="0" smtClean="0"/>
              <a:t> goes into how our current research efforts fit into this, specifically relating to the list of existing scientific studies and report results.</a:t>
            </a:r>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1</a:t>
            </a:fld>
            <a:endParaRPr lang="en-US"/>
          </a:p>
        </p:txBody>
      </p:sp>
    </p:spTree>
    <p:extLst>
      <p:ext uri="{BB962C8B-B14F-4D97-AF65-F5344CB8AC3E}">
        <p14:creationId xmlns:p14="http://schemas.microsoft.com/office/powerpoint/2010/main" val="3462455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Wastewater flows through the septic tank (STE) to a pump tank which pressure doses a lined drainfield to spread the sewage throughout the STU (Figure 17). Under the STU, within the liner, are two layers: an unsaturated layer of regular STU sand (Stage 1 Sand) above a saturated layer of wood-chip material (Stage 2). The treated wastewater flows over the rim of the liner (Perimeter) into the soil (Dispersal).</a:t>
            </a:r>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10</a:t>
            </a:fld>
            <a:endParaRPr lang="en-US"/>
          </a:p>
        </p:txBody>
      </p:sp>
    </p:spTree>
    <p:extLst>
      <p:ext uri="{BB962C8B-B14F-4D97-AF65-F5344CB8AC3E}">
        <p14:creationId xmlns:p14="http://schemas.microsoft.com/office/powerpoint/2010/main" val="1844845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Vadose Zone Model Example Showing Ammonium and Nitrate Concentrations under an Equally Loaded Trench Configuration with a Groundwater Elevation of 60 cm (2 ft) under the Bottom of the Soil Treatment Unit </a:t>
            </a:r>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11</a:t>
            </a:fld>
            <a:endParaRPr lang="en-US"/>
          </a:p>
        </p:txBody>
      </p:sp>
    </p:spTree>
    <p:extLst>
      <p:ext uri="{BB962C8B-B14F-4D97-AF65-F5344CB8AC3E}">
        <p14:creationId xmlns:p14="http://schemas.microsoft.com/office/powerpoint/2010/main" val="4229550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12</a:t>
            </a:fld>
            <a:endParaRPr lang="en-US"/>
          </a:p>
        </p:txBody>
      </p:sp>
    </p:spTree>
    <p:extLst>
      <p:ext uri="{BB962C8B-B14F-4D97-AF65-F5344CB8AC3E}">
        <p14:creationId xmlns:p14="http://schemas.microsoft.com/office/powerpoint/2010/main" val="486749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To help facilitate the wastewater infrastructure management paradigm, we need to first understand where the wastewater goes.</a:t>
            </a:r>
          </a:p>
          <a:p>
            <a:endParaRPr lang="en-US" sz="1100" dirty="0"/>
          </a:p>
          <a:p>
            <a:r>
              <a:rPr lang="en-US" sz="1100" dirty="0"/>
              <a:t>The data is fragmented between state agencies and public and private utilities.  Florida DOH decided to create a centralized tool, using a data map, linking each built property in the state to information about the corresponding drinking water source (Public Water or Private Well) and the wastewater treatment method (Central Sewer or Onsite Septic).</a:t>
            </a:r>
          </a:p>
          <a:p>
            <a:endParaRPr lang="en-US" sz="1100" dirty="0"/>
          </a:p>
          <a:p>
            <a:r>
              <a:rPr lang="en-US" sz="1100" dirty="0"/>
              <a:t>Visit the project website to learn more about what we are doing and where we are with this project.</a:t>
            </a:r>
          </a:p>
        </p:txBody>
      </p:sp>
    </p:spTree>
    <p:extLst>
      <p:ext uri="{BB962C8B-B14F-4D97-AF65-F5344CB8AC3E}">
        <p14:creationId xmlns:p14="http://schemas.microsoft.com/office/powerpoint/2010/main" val="1229039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Palm Beach inventory results: sewer heavy</a:t>
            </a:r>
          </a:p>
          <a:p>
            <a:r>
              <a:rPr lang="en-US" sz="1100" dirty="0"/>
              <a:t>Sewer: 87.2%</a:t>
            </a:r>
          </a:p>
          <a:p>
            <a:r>
              <a:rPr lang="en-US" sz="1100" dirty="0"/>
              <a:t>Septic: 10.8%</a:t>
            </a:r>
          </a:p>
          <a:p>
            <a:r>
              <a:rPr lang="en-US" sz="1100" dirty="0"/>
              <a:t>Unknown: 2%</a:t>
            </a:r>
          </a:p>
          <a:p>
            <a:endParaRPr lang="en-US" sz="1100" dirty="0"/>
          </a:p>
        </p:txBody>
      </p:sp>
    </p:spTree>
    <p:extLst>
      <p:ext uri="{BB962C8B-B14F-4D97-AF65-F5344CB8AC3E}">
        <p14:creationId xmlns:p14="http://schemas.microsoft.com/office/powerpoint/2010/main" val="2067552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Marion inventory results: septic heavy</a:t>
            </a:r>
          </a:p>
          <a:p>
            <a:r>
              <a:rPr lang="en-US" sz="1100" dirty="0"/>
              <a:t>Sewer: 23.4%</a:t>
            </a:r>
          </a:p>
          <a:p>
            <a:r>
              <a:rPr lang="en-US" sz="1100" dirty="0"/>
              <a:t>Septic: 72.4%</a:t>
            </a:r>
          </a:p>
          <a:p>
            <a:r>
              <a:rPr lang="en-US" sz="1100" dirty="0"/>
              <a:t>Unknown: 4.2%</a:t>
            </a:r>
          </a:p>
        </p:txBody>
      </p:sp>
    </p:spTree>
    <p:extLst>
      <p:ext uri="{BB962C8B-B14F-4D97-AF65-F5344CB8AC3E}">
        <p14:creationId xmlns:p14="http://schemas.microsoft.com/office/powerpoint/2010/main" val="28128356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Tree>
    <p:extLst>
      <p:ext uri="{BB962C8B-B14F-4D97-AF65-F5344CB8AC3E}">
        <p14:creationId xmlns:p14="http://schemas.microsoft.com/office/powerpoint/2010/main" val="997131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9A75AE-5606-48EC-86C7-7004CB2225D3}" type="slidenum">
              <a:rPr lang="en-US" smtClean="0"/>
              <a:t>17</a:t>
            </a:fld>
            <a:endParaRPr lang="en-US"/>
          </a:p>
        </p:txBody>
      </p:sp>
    </p:spTree>
    <p:extLst>
      <p:ext uri="{BB962C8B-B14F-4D97-AF65-F5344CB8AC3E}">
        <p14:creationId xmlns:p14="http://schemas.microsoft.com/office/powerpoint/2010/main" val="1800066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9A75AE-5606-48EC-86C7-7004CB2225D3}" type="slidenum">
              <a:rPr lang="en-US" smtClean="0"/>
              <a:t>18</a:t>
            </a:fld>
            <a:endParaRPr lang="en-US"/>
          </a:p>
        </p:txBody>
      </p:sp>
    </p:spTree>
    <p:extLst>
      <p:ext uri="{BB962C8B-B14F-4D97-AF65-F5344CB8AC3E}">
        <p14:creationId xmlns:p14="http://schemas.microsoft.com/office/powerpoint/2010/main" val="479593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9A75AE-5606-48EC-86C7-7004CB2225D3}" type="slidenum">
              <a:rPr lang="en-US" smtClean="0"/>
              <a:t>19</a:t>
            </a:fld>
            <a:endParaRPr lang="en-US"/>
          </a:p>
        </p:txBody>
      </p:sp>
    </p:spTree>
    <p:extLst>
      <p:ext uri="{BB962C8B-B14F-4D97-AF65-F5344CB8AC3E}">
        <p14:creationId xmlns:p14="http://schemas.microsoft.com/office/powerpoint/2010/main" val="3505710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Background</a:t>
            </a:r>
          </a:p>
          <a:p>
            <a:r>
              <a:rPr lang="en-US" dirty="0"/>
              <a:t>In 2008, the Florida Legislature directed the Department of Health to develop cost-effective nitrogen reduction strategies for onsite sewage treatment and disposal systems (OSTDS).  In January 2009, the Department awarded a 6-year, $5 million contract to a project team made up of nationally recognized experts led by Hazen and Sawyer, P.C.  The Department and its Research Review and Advisory Committee (RRAC) oversee the project, with input from the Department of Environmental Protection.  The contractual portion of the project is complete, with a total contract spending of approximately $4.7-million</a:t>
            </a:r>
          </a:p>
          <a:p>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2</a:t>
            </a:fld>
            <a:endParaRPr lang="en-US"/>
          </a:p>
        </p:txBody>
      </p:sp>
    </p:spTree>
    <p:extLst>
      <p:ext uri="{BB962C8B-B14F-4D97-AF65-F5344CB8AC3E}">
        <p14:creationId xmlns:p14="http://schemas.microsoft.com/office/powerpoint/2010/main" val="1098868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1223"/>
              </a:spcAft>
            </a:pPr>
            <a:r>
              <a:rPr lang="en-US" b="1" dirty="0"/>
              <a:t>Description: </a:t>
            </a:r>
            <a:r>
              <a:rPr lang="en-US" dirty="0"/>
              <a:t>Engineer-designed nitrogen-reducing liner beneath a conventional drainfield.  </a:t>
            </a:r>
          </a:p>
          <a:p>
            <a:pPr algn="just">
              <a:spcAft>
                <a:spcPts val="1223"/>
              </a:spcAft>
            </a:pPr>
            <a:r>
              <a:rPr lang="en-US" b="1" dirty="0"/>
              <a:t>Benefit: </a:t>
            </a:r>
            <a:r>
              <a:rPr lang="en-US" dirty="0"/>
              <a:t>Low-cost alternative to other performance-based nitrogen-reduction systems.  Requires no operating permit or maintenance contract.</a:t>
            </a:r>
          </a:p>
          <a:p>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20</a:t>
            </a:fld>
            <a:endParaRPr lang="en-US"/>
          </a:p>
        </p:txBody>
      </p:sp>
    </p:spTree>
    <p:extLst>
      <p:ext uri="{BB962C8B-B14F-4D97-AF65-F5344CB8AC3E}">
        <p14:creationId xmlns:p14="http://schemas.microsoft.com/office/powerpoint/2010/main" val="2819220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9A75AE-5606-48EC-86C7-7004CB2225D3}" type="slidenum">
              <a:rPr lang="en-US" smtClean="0"/>
              <a:t>21</a:t>
            </a:fld>
            <a:endParaRPr lang="en-US"/>
          </a:p>
        </p:txBody>
      </p:sp>
    </p:spTree>
    <p:extLst>
      <p:ext uri="{BB962C8B-B14F-4D97-AF65-F5344CB8AC3E}">
        <p14:creationId xmlns:p14="http://schemas.microsoft.com/office/powerpoint/2010/main" val="1744021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9A75AE-5606-48EC-86C7-7004CB2225D3}" type="slidenum">
              <a:rPr lang="en-US" smtClean="0"/>
              <a:t>22</a:t>
            </a:fld>
            <a:endParaRPr lang="en-US"/>
          </a:p>
        </p:txBody>
      </p:sp>
    </p:spTree>
    <p:extLst>
      <p:ext uri="{BB962C8B-B14F-4D97-AF65-F5344CB8AC3E}">
        <p14:creationId xmlns:p14="http://schemas.microsoft.com/office/powerpoint/2010/main" val="5089407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9A75AE-5606-48EC-86C7-7004CB2225D3}" type="slidenum">
              <a:rPr lang="en-US" smtClean="0"/>
              <a:t>23</a:t>
            </a:fld>
            <a:endParaRPr lang="en-US"/>
          </a:p>
        </p:txBody>
      </p:sp>
    </p:spTree>
    <p:extLst>
      <p:ext uri="{BB962C8B-B14F-4D97-AF65-F5344CB8AC3E}">
        <p14:creationId xmlns:p14="http://schemas.microsoft.com/office/powerpoint/2010/main" val="931950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9A75AE-5606-48EC-86C7-7004CB2225D3}" type="slidenum">
              <a:rPr lang="en-US" smtClean="0"/>
              <a:t>24</a:t>
            </a:fld>
            <a:endParaRPr lang="en-US"/>
          </a:p>
        </p:txBody>
      </p:sp>
    </p:spTree>
    <p:extLst>
      <p:ext uri="{BB962C8B-B14F-4D97-AF65-F5344CB8AC3E}">
        <p14:creationId xmlns:p14="http://schemas.microsoft.com/office/powerpoint/2010/main" val="6144580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9A75AE-5606-48EC-86C7-7004CB2225D3}" type="slidenum">
              <a:rPr lang="en-US" smtClean="0"/>
              <a:t>25</a:t>
            </a:fld>
            <a:endParaRPr lang="en-US"/>
          </a:p>
        </p:txBody>
      </p:sp>
    </p:spTree>
    <p:extLst>
      <p:ext uri="{BB962C8B-B14F-4D97-AF65-F5344CB8AC3E}">
        <p14:creationId xmlns:p14="http://schemas.microsoft.com/office/powerpoint/2010/main" val="32310897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20">
              <a:defRPr/>
            </a:pPr>
            <a:r>
              <a:rPr lang="en-US" dirty="0"/>
              <a:t>Results Will Benefit Floridians by Providing…</a:t>
            </a:r>
          </a:p>
          <a:p>
            <a:pPr marL="178016" indent="-178016">
              <a:buFont typeface="Arial" panose="020B0604020202020204" pitchFamily="34" charset="0"/>
              <a:buChar char="•"/>
            </a:pPr>
            <a:r>
              <a:rPr lang="en-US" b="1" dirty="0"/>
              <a:t>Field tested designs for “passive” systems effective at removing nitrogen and user-friendly</a:t>
            </a:r>
            <a:endParaRPr lang="en-US" dirty="0"/>
          </a:p>
          <a:p>
            <a:pPr marL="178016" indent="-178016">
              <a:buFont typeface="Arial" panose="020B0604020202020204" pitchFamily="34" charset="0"/>
              <a:buChar char="•"/>
            </a:pPr>
            <a:r>
              <a:rPr lang="en-US" b="1" dirty="0"/>
              <a:t>System cost estimates and cost comparisons to existing approved systems</a:t>
            </a:r>
          </a:p>
          <a:p>
            <a:pPr marL="178016" indent="-178016">
              <a:buFont typeface="Arial" panose="020B0604020202020204" pitchFamily="34" charset="0"/>
              <a:buChar char="•"/>
            </a:pPr>
            <a:r>
              <a:rPr lang="en-US" b="1" dirty="0"/>
              <a:t>Nitrogen fate and transport model for estimating nitrogen contribution from onsite systems</a:t>
            </a:r>
            <a:endParaRPr lang="en-US" dirty="0"/>
          </a:p>
          <a:p>
            <a:pPr marL="178016" indent="-178016">
              <a:buFont typeface="Arial" panose="020B0604020202020204" pitchFamily="34" charset="0"/>
              <a:buChar char="•"/>
            </a:pPr>
            <a:r>
              <a:rPr lang="en-US" b="1" dirty="0"/>
              <a:t>Options for nitrogen reduction onsite systems in sensitive watersheds where sewers are not feasible</a:t>
            </a:r>
          </a:p>
          <a:p>
            <a:pPr defTabSz="949420">
              <a:defRPr/>
            </a:pPr>
            <a:endParaRPr lang="en-US" b="1" dirty="0"/>
          </a:p>
          <a:p>
            <a:r>
              <a:rPr lang="en-US" dirty="0"/>
              <a:t>Looking for people to help with development of recommendations for science-based nitrogen reduction options for onsite wastewater systems.  Having a public online meeting at the end of the month to start discussing the results and conclusions of this project and begin work on a final report to the legislature.  </a:t>
            </a:r>
          </a:p>
          <a:p>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26</a:t>
            </a:fld>
            <a:endParaRPr lang="en-US"/>
          </a:p>
        </p:txBody>
      </p:sp>
    </p:spTree>
    <p:extLst>
      <p:ext uri="{BB962C8B-B14F-4D97-AF65-F5344CB8AC3E}">
        <p14:creationId xmlns:p14="http://schemas.microsoft.com/office/powerpoint/2010/main" val="15317269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27</a:t>
            </a:fld>
            <a:endParaRPr lang="en-US"/>
          </a:p>
        </p:txBody>
      </p:sp>
    </p:spTree>
    <p:extLst>
      <p:ext uri="{BB962C8B-B14F-4D97-AF65-F5344CB8AC3E}">
        <p14:creationId xmlns:p14="http://schemas.microsoft.com/office/powerpoint/2010/main" val="2268328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Objectives</a:t>
            </a:r>
          </a:p>
          <a:p>
            <a:pPr lvl="0"/>
            <a:r>
              <a:rPr lang="en-US" dirty="0"/>
              <a:t>Develop cost-effective, passive strategies for nitrogen reduction from onsite sewage</a:t>
            </a:r>
            <a:endParaRPr lang="en-US" b="1" dirty="0"/>
          </a:p>
          <a:p>
            <a:pPr lvl="0"/>
            <a:r>
              <a:rPr lang="en-US" dirty="0"/>
              <a:t>Characterize nitrogen removal in the soil and shallow groundwater</a:t>
            </a:r>
            <a:endParaRPr lang="en-US" b="1" dirty="0"/>
          </a:p>
          <a:p>
            <a:pPr lvl="0"/>
            <a:r>
              <a:rPr lang="en-US" dirty="0"/>
              <a:t>Develop simple models on fate and transport of nitrogen in soil and groundwater</a:t>
            </a:r>
            <a:endParaRPr lang="en-US" b="1" dirty="0"/>
          </a:p>
          <a:p>
            <a:endParaRPr lang="en-US" dirty="0" smtClean="0"/>
          </a:p>
          <a:p>
            <a:r>
              <a:rPr lang="en-US" b="1" dirty="0"/>
              <a:t>Task A - </a:t>
            </a:r>
            <a:r>
              <a:rPr lang="en-US" dirty="0"/>
              <a:t>Prioritize technologies for testing at existing home sites and perform controlled tests at a test facility to develop design criteria for new passive nitrogen reduction systems.</a:t>
            </a:r>
            <a:r>
              <a:rPr lang="en-US" b="1" dirty="0"/>
              <a:t> </a:t>
            </a:r>
          </a:p>
          <a:p>
            <a:r>
              <a:rPr lang="en-US" b="1" dirty="0"/>
              <a:t>Task B </a:t>
            </a:r>
            <a:r>
              <a:rPr lang="en-US" dirty="0"/>
              <a:t>- Install top-priority nitrogen reduction technologies at existing homes, with documentation of performance and cost.</a:t>
            </a:r>
            <a:endParaRPr lang="en-US" b="1" dirty="0"/>
          </a:p>
          <a:p>
            <a:r>
              <a:rPr lang="en-US" b="1" dirty="0"/>
              <a:t>Task C - </a:t>
            </a:r>
            <a:r>
              <a:rPr lang="en-US" dirty="0"/>
              <a:t>Perform field evaluations of nitrogen reduction in Florida soils and shallow groundwater, and provide data for calibration of a simple planning model (see Task D).</a:t>
            </a:r>
            <a:endParaRPr lang="en-US" b="1" dirty="0"/>
          </a:p>
          <a:p>
            <a:r>
              <a:rPr lang="en-US" b="1" dirty="0"/>
              <a:t>Task D - </a:t>
            </a:r>
            <a:r>
              <a:rPr lang="en-US" dirty="0"/>
              <a:t>Develop a simple fate and transport model of nitrogen from OSTDS for use in assessment, planning, and system siting.</a:t>
            </a:r>
            <a:endParaRPr lang="en-US" b="1" dirty="0"/>
          </a:p>
          <a:p>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3</a:t>
            </a:fld>
            <a:endParaRPr lang="en-US"/>
          </a:p>
        </p:txBody>
      </p:sp>
    </p:spTree>
    <p:extLst>
      <p:ext uri="{BB962C8B-B14F-4D97-AF65-F5344CB8AC3E}">
        <p14:creationId xmlns:p14="http://schemas.microsoft.com/office/powerpoint/2010/main" val="2836860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4</a:t>
            </a:fld>
            <a:endParaRPr lang="en-US"/>
          </a:p>
        </p:txBody>
      </p:sp>
    </p:spTree>
    <p:extLst>
      <p:ext uri="{BB962C8B-B14F-4D97-AF65-F5344CB8AC3E}">
        <p14:creationId xmlns:p14="http://schemas.microsoft.com/office/powerpoint/2010/main" val="3641790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Accomplishments:</a:t>
            </a:r>
          </a:p>
          <a:p>
            <a:pPr defTabSz="931774">
              <a:defRPr/>
            </a:pPr>
            <a:endParaRPr lang="en-US" dirty="0"/>
          </a:p>
          <a:p>
            <a:pPr defTabSz="931774">
              <a:defRPr/>
            </a:pPr>
            <a:r>
              <a:rPr lang="en-US" dirty="0"/>
              <a:t>Facility constructed at the University of Florida Gulf Coast Research and Education Center in Wimauma, to evaluate pilot-scale configurations for full-scale systems, resulting in options that consistently reduced nitrogen by 95% or more.</a:t>
            </a:r>
          </a:p>
          <a:p>
            <a:pPr defTabSz="931774">
              <a:defRPr/>
            </a:pPr>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5</a:t>
            </a:fld>
            <a:endParaRPr lang="en-US"/>
          </a:p>
        </p:txBody>
      </p:sp>
    </p:spTree>
    <p:extLst>
      <p:ext uri="{BB962C8B-B14F-4D97-AF65-F5344CB8AC3E}">
        <p14:creationId xmlns:p14="http://schemas.microsoft.com/office/powerpoint/2010/main" val="3825859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Accomplishments:</a:t>
            </a:r>
          </a:p>
          <a:p>
            <a:r>
              <a:rPr lang="en-US" dirty="0"/>
              <a:t> </a:t>
            </a:r>
          </a:p>
          <a:p>
            <a:pPr lvl="0"/>
            <a:r>
              <a:rPr lang="en-US" dirty="0"/>
              <a:t>Seven full-scale systems installed at existing homes throughout the state with multiple configurations; sampling completed for two systems with the remaining systems to complete in February 2015; preliminary results indicate about 90-95% nitrogen reduction prior to the drainfield.</a:t>
            </a:r>
          </a:p>
          <a:p>
            <a:pPr defTabSz="931774">
              <a:defRPr/>
            </a:pPr>
            <a:endParaRPr lang="en-US" b="1" dirty="0"/>
          </a:p>
        </p:txBody>
      </p:sp>
      <p:sp>
        <p:nvSpPr>
          <p:cNvPr id="4" name="Slide Number Placeholder 3"/>
          <p:cNvSpPr>
            <a:spLocks noGrp="1"/>
          </p:cNvSpPr>
          <p:nvPr>
            <p:ph type="sldNum" sz="quarter" idx="10"/>
          </p:nvPr>
        </p:nvSpPr>
        <p:spPr/>
        <p:txBody>
          <a:bodyPr/>
          <a:lstStyle/>
          <a:p>
            <a:fld id="{509A75AE-5606-48EC-86C7-7004CB2225D3}" type="slidenum">
              <a:rPr lang="en-US" smtClean="0"/>
              <a:t>6</a:t>
            </a:fld>
            <a:endParaRPr lang="en-US"/>
          </a:p>
        </p:txBody>
      </p:sp>
    </p:spTree>
    <p:extLst>
      <p:ext uri="{BB962C8B-B14F-4D97-AF65-F5344CB8AC3E}">
        <p14:creationId xmlns:p14="http://schemas.microsoft.com/office/powerpoint/2010/main" val="3922445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016" indent="-178016">
              <a:buFont typeface="Arial" panose="020B0604020202020204" pitchFamily="34" charset="0"/>
              <a:buChar char="•"/>
            </a:pPr>
            <a:r>
              <a:rPr lang="en-US" sz="1100" b="1" dirty="0"/>
              <a:t>System cost estimates and cost comparisons to existing approved systems</a:t>
            </a:r>
          </a:p>
          <a:p>
            <a:pPr marL="178016" indent="-178016">
              <a:buFont typeface="Arial" panose="020B0604020202020204" pitchFamily="34" charset="0"/>
              <a:buChar char="•"/>
            </a:pPr>
            <a:endParaRPr lang="en-US" sz="1100" b="1" dirty="0"/>
          </a:p>
          <a:p>
            <a:pPr marL="178016" indent="-178016">
              <a:buFont typeface="Arial" panose="020B0604020202020204" pitchFamily="34" charset="0"/>
              <a:buChar char="•"/>
            </a:pPr>
            <a:r>
              <a:rPr lang="en-US" sz="1100" b="1" dirty="0"/>
              <a:t>Shows how much the system costs AND how much it costs over lifetime</a:t>
            </a:r>
          </a:p>
          <a:p>
            <a:pPr marL="178016" indent="-178016">
              <a:buFont typeface="Arial" panose="020B0604020202020204" pitchFamily="34" charset="0"/>
              <a:buChar char="•"/>
            </a:pPr>
            <a:endParaRPr lang="en-US" sz="1100" b="1" dirty="0"/>
          </a:p>
          <a:p>
            <a:pPr marL="178016" indent="-178016">
              <a:buFont typeface="Arial" panose="020B0604020202020204" pitchFamily="34" charset="0"/>
              <a:buChar char="•"/>
            </a:pPr>
            <a:r>
              <a:rPr lang="en-US" sz="1100" b="1" dirty="0"/>
              <a:t>Present worth=</a:t>
            </a:r>
            <a:r>
              <a:rPr lang="en-US" sz="1100" dirty="0">
                <a:latin typeface="Avenir Roman"/>
                <a:ea typeface="Avenir Roman"/>
                <a:cs typeface="Avenir Roman"/>
                <a:sym typeface="Avenir Roman"/>
              </a:rPr>
              <a:t>current </a:t>
            </a:r>
            <a:r>
              <a:rPr lang="en-US" sz="1100" b="1" dirty="0">
                <a:latin typeface="Avenir Roman"/>
                <a:ea typeface="Avenir Roman"/>
                <a:cs typeface="Avenir Roman"/>
                <a:sym typeface="Avenir Roman"/>
              </a:rPr>
              <a:t>worth</a:t>
            </a:r>
            <a:r>
              <a:rPr lang="en-US" sz="1100" dirty="0">
                <a:latin typeface="Avenir Roman"/>
                <a:ea typeface="Avenir Roman"/>
                <a:cs typeface="Avenir Roman"/>
                <a:sym typeface="Avenir Roman"/>
              </a:rPr>
              <a:t> of a future sum of money or stream of cash flows given a specified rate of return</a:t>
            </a:r>
            <a:endParaRPr lang="en-US" sz="1100" b="1" dirty="0"/>
          </a:p>
          <a:p>
            <a:pPr marL="178016" indent="-178016">
              <a:buFont typeface="Arial" panose="020B0604020202020204" pitchFamily="34" charset="0"/>
              <a:buChar char="•"/>
            </a:pPr>
            <a:r>
              <a:rPr lang="en-US" sz="1100" b="1" dirty="0"/>
              <a:t>Capital Cost= </a:t>
            </a:r>
            <a:r>
              <a:rPr lang="en-US" sz="1100" dirty="0"/>
              <a:t>total cost needed to bring a project to a commercially operable status</a:t>
            </a:r>
            <a:endParaRPr lang="en-US" sz="1100" b="1" dirty="0"/>
          </a:p>
          <a:p>
            <a:pPr defTabSz="949420">
              <a:defRPr/>
            </a:pPr>
            <a:endParaRPr lang="en-US" sz="1100" b="1" dirty="0"/>
          </a:p>
          <a:p>
            <a:pPr defTabSz="949420">
              <a:defRPr/>
            </a:pPr>
            <a:endParaRPr lang="en-US" sz="1100" b="1" dirty="0"/>
          </a:p>
        </p:txBody>
      </p:sp>
      <p:sp>
        <p:nvSpPr>
          <p:cNvPr id="4" name="Slide Number Placeholder 3"/>
          <p:cNvSpPr>
            <a:spLocks noGrp="1"/>
          </p:cNvSpPr>
          <p:nvPr>
            <p:ph type="sldNum" sz="quarter" idx="10"/>
          </p:nvPr>
        </p:nvSpPr>
        <p:spPr>
          <a:xfrm>
            <a:off x="4059181" y="8977133"/>
            <a:ext cx="3105348" cy="472567"/>
          </a:xfrm>
          <a:prstGeom prst="rect">
            <a:avLst/>
          </a:prstGeom>
        </p:spPr>
        <p:txBody>
          <a:bodyPr lIns="94942" tIns="47471" rIns="94942" bIns="47471"/>
          <a:lstStyle/>
          <a:p>
            <a:pPr algn="ctr" defTabSz="595300"/>
            <a:fld id="{509A75AE-5606-48EC-86C7-7004CB2225D3}" type="slidenum">
              <a:rPr lang="en-US" sz="4100" kern="0">
                <a:solidFill>
                  <a:srgbClr val="FFFFFF"/>
                </a:solidFill>
                <a:latin typeface="Avenir Light"/>
                <a:sym typeface="Avenir Light"/>
              </a:rPr>
              <a:pPr algn="ctr" defTabSz="595300"/>
              <a:t>7</a:t>
            </a:fld>
            <a:endParaRPr lang="en-US" sz="4100" kern="0">
              <a:solidFill>
                <a:srgbClr val="FFFFFF"/>
              </a:solidFill>
              <a:latin typeface="Avenir Light"/>
              <a:sym typeface="Avenir Light"/>
            </a:endParaRPr>
          </a:p>
        </p:txBody>
      </p:sp>
    </p:spTree>
    <p:extLst>
      <p:ext uri="{BB962C8B-B14F-4D97-AF65-F5344CB8AC3E}">
        <p14:creationId xmlns:p14="http://schemas.microsoft.com/office/powerpoint/2010/main" val="2528262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detailed soil and groundwater assessments were completed at existing home sites throughout Florida to evaluate existing septic systems over a 12-month period. One of these sites coincided with the test site for one of the experimental treatment systems. At this home site a marked improvement in groundwater nitrogen concentrations occurred after installing the passive system. In Figure 5, sampling point B08 (red dashed circle) showed a Total Nitrogen concentration of over 35 mg/L before installation of a passive nitrogen reduction system and at background levels (0-5 mg/L) within a few months after installation. The nitrogen plume under the drainfield disappeared. </a:t>
            </a:r>
          </a:p>
          <a:p>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8</a:t>
            </a:fld>
            <a:endParaRPr lang="en-US"/>
          </a:p>
        </p:txBody>
      </p:sp>
    </p:spTree>
    <p:extLst>
      <p:ext uri="{BB962C8B-B14F-4D97-AF65-F5344CB8AC3E}">
        <p14:creationId xmlns:p14="http://schemas.microsoft.com/office/powerpoint/2010/main" val="829333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Wastewater flows through the septic tank (STE) to a tank filled with an unsaturated layer of expanded clay (Stage 1) (Figure 15). Then the wastewater goes to a pump tank (NO</a:t>
            </a:r>
            <a:r>
              <a:rPr lang="en-US" sz="1200" kern="1200" baseline="-25000" dirty="0" smtClean="0">
                <a:solidFill>
                  <a:schemeClr val="tx1"/>
                </a:solidFill>
                <a:effectLst/>
                <a:latin typeface="+mn-lt"/>
                <a:ea typeface="+mn-ea"/>
                <a:cs typeface="+mn-cs"/>
              </a:rPr>
              <a:t>3</a:t>
            </a:r>
            <a:r>
              <a:rPr lang="en-US" sz="1200" kern="1200" dirty="0" smtClean="0">
                <a:solidFill>
                  <a:schemeClr val="tx1"/>
                </a:solidFill>
                <a:effectLst/>
                <a:latin typeface="+mn-lt"/>
                <a:ea typeface="+mn-ea"/>
                <a:cs typeface="+mn-cs"/>
              </a:rPr>
              <a:t> Recycle) which recycles a portion back to the top of Stage 1 and pumps a portion to a tank with two sections: a section filled with a saturated layer of wood-chip material (Stage 2A) and a second section filled with a saturated mixture of sulfur and oyster shells (Stage 2B). The wastewater then flows by gravity to the existing STU (Dispersal).</a:t>
            </a:r>
            <a:endParaRPr lang="en-US" dirty="0"/>
          </a:p>
        </p:txBody>
      </p:sp>
      <p:sp>
        <p:nvSpPr>
          <p:cNvPr id="4" name="Slide Number Placeholder 3"/>
          <p:cNvSpPr>
            <a:spLocks noGrp="1"/>
          </p:cNvSpPr>
          <p:nvPr>
            <p:ph type="sldNum" sz="quarter" idx="10"/>
          </p:nvPr>
        </p:nvSpPr>
        <p:spPr/>
        <p:txBody>
          <a:bodyPr/>
          <a:lstStyle/>
          <a:p>
            <a:fld id="{509A75AE-5606-48EC-86C7-7004CB2225D3}" type="slidenum">
              <a:rPr lang="en-US" smtClean="0"/>
              <a:t>9</a:t>
            </a:fld>
            <a:endParaRPr lang="en-US"/>
          </a:p>
        </p:txBody>
      </p:sp>
    </p:spTree>
    <p:extLst>
      <p:ext uri="{BB962C8B-B14F-4D97-AF65-F5344CB8AC3E}">
        <p14:creationId xmlns:p14="http://schemas.microsoft.com/office/powerpoint/2010/main" val="1342580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2F46C4D9-A3AF-480F-AF41-A12CFE526FBE}" type="datetime1">
              <a:rPr lang="en-US" smtClean="0"/>
              <a:t>3/30/2016</a:t>
            </a:fld>
            <a:endParaRPr lang="en-US" dirty="0"/>
          </a:p>
        </p:txBody>
      </p:sp>
      <p:sp>
        <p:nvSpPr>
          <p:cNvPr id="5" name="Footer Placeholder 4"/>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p>
            <a:fld id="{034D7531-0E54-4132-8A31-8B35F57C0A84}" type="slidenum">
              <a:rPr lang="en-US" smtClean="0"/>
              <a:t>‹#›</a:t>
            </a:fld>
            <a:endParaRPr lang="en-US" dirty="0"/>
          </a:p>
        </p:txBody>
      </p:sp>
    </p:spTree>
    <p:extLst>
      <p:ext uri="{BB962C8B-B14F-4D97-AF65-F5344CB8AC3E}">
        <p14:creationId xmlns:p14="http://schemas.microsoft.com/office/powerpoint/2010/main" val="772151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343AA-1719-4458-9D01-F891CCEC8427}" type="datetime1">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4D7531-0E54-4132-8A31-8B35F57C0A84}" type="slidenum">
              <a:rPr lang="en-US" smtClean="0"/>
              <a:t>‹#›</a:t>
            </a:fld>
            <a:endParaRPr lang="en-US"/>
          </a:p>
        </p:txBody>
      </p:sp>
    </p:spTree>
    <p:extLst>
      <p:ext uri="{BB962C8B-B14F-4D97-AF65-F5344CB8AC3E}">
        <p14:creationId xmlns:p14="http://schemas.microsoft.com/office/powerpoint/2010/main" val="3335972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B41F94-D173-4CFA-915E-E7E13C2A0899}" type="datetime1">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4D7531-0E54-4132-8A31-8B35F57C0A84}" type="slidenum">
              <a:rPr lang="en-US" smtClean="0"/>
              <a:t>‹#›</a:t>
            </a:fld>
            <a:endParaRPr lang="en-US"/>
          </a:p>
        </p:txBody>
      </p:sp>
    </p:spTree>
    <p:extLst>
      <p:ext uri="{BB962C8B-B14F-4D97-AF65-F5344CB8AC3E}">
        <p14:creationId xmlns:p14="http://schemas.microsoft.com/office/powerpoint/2010/main" val="533629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421374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64287A-FF0E-4BE7-9220-FC398EB591DC}" type="datetime1">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4D7531-0E54-4132-8A31-8B35F57C0A84}" type="slidenum">
              <a:rPr lang="en-US" smtClean="0"/>
              <a:t>‹#›</a:t>
            </a:fld>
            <a:endParaRPr lang="en-US"/>
          </a:p>
        </p:txBody>
      </p:sp>
    </p:spTree>
    <p:extLst>
      <p:ext uri="{BB962C8B-B14F-4D97-AF65-F5344CB8AC3E}">
        <p14:creationId xmlns:p14="http://schemas.microsoft.com/office/powerpoint/2010/main" val="2068632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0A86B7-D301-460D-BD3E-9AC10A700C60}" type="datetime1">
              <a:rPr lang="en-US" smtClean="0"/>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4D7531-0E54-4132-8A31-8B35F57C0A84}" type="slidenum">
              <a:rPr lang="en-US" smtClean="0"/>
              <a:t>‹#›</a:t>
            </a:fld>
            <a:endParaRPr lang="en-US"/>
          </a:p>
        </p:txBody>
      </p:sp>
    </p:spTree>
    <p:extLst>
      <p:ext uri="{BB962C8B-B14F-4D97-AF65-F5344CB8AC3E}">
        <p14:creationId xmlns:p14="http://schemas.microsoft.com/office/powerpoint/2010/main" val="1210600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F6B45EF-5371-4A93-8C92-3C1F283E461D}" type="datetime1">
              <a:rPr lang="en-US" smtClean="0"/>
              <a:t>3/30/2016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4D7531-0E54-4132-8A31-8B35F57C0A84}" type="slidenum">
              <a:rPr lang="en-US" smtClean="0"/>
              <a:t>‹#›</a:t>
            </a:fld>
            <a:endParaRPr lang="en-US"/>
          </a:p>
        </p:txBody>
      </p:sp>
    </p:spTree>
    <p:extLst>
      <p:ext uri="{BB962C8B-B14F-4D97-AF65-F5344CB8AC3E}">
        <p14:creationId xmlns:p14="http://schemas.microsoft.com/office/powerpoint/2010/main" val="4272253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5B6800-5E69-4E39-A977-2E98C5A8DF99}" type="datetime1">
              <a:rPr lang="en-US" smtClean="0"/>
              <a:t>3/30/2016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4D7531-0E54-4132-8A31-8B35F57C0A84}" type="slidenum">
              <a:rPr lang="en-US" smtClean="0"/>
              <a:t>‹#›</a:t>
            </a:fld>
            <a:endParaRPr lang="en-US"/>
          </a:p>
        </p:txBody>
      </p:sp>
    </p:spTree>
    <p:extLst>
      <p:ext uri="{BB962C8B-B14F-4D97-AF65-F5344CB8AC3E}">
        <p14:creationId xmlns:p14="http://schemas.microsoft.com/office/powerpoint/2010/main" val="922075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B762E3-5795-4CCC-99E1-72BDE7F80555}" type="datetime1">
              <a:rPr lang="en-US" smtClean="0"/>
              <a:t>3/30/2016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4D7531-0E54-4132-8A31-8B35F57C0A84}" type="slidenum">
              <a:rPr lang="en-US" smtClean="0"/>
              <a:t>‹#›</a:t>
            </a:fld>
            <a:endParaRPr lang="en-US"/>
          </a:p>
        </p:txBody>
      </p:sp>
    </p:spTree>
    <p:extLst>
      <p:ext uri="{BB962C8B-B14F-4D97-AF65-F5344CB8AC3E}">
        <p14:creationId xmlns:p14="http://schemas.microsoft.com/office/powerpoint/2010/main" val="2213966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AAF0A6-1A25-4A2F-A9F8-240799F1647B}" type="datetime1">
              <a:rPr lang="en-US" smtClean="0"/>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4D7531-0E54-4132-8A31-8B35F57C0A84}" type="slidenum">
              <a:rPr lang="en-US" smtClean="0"/>
              <a:t>‹#›</a:t>
            </a:fld>
            <a:endParaRPr lang="en-US"/>
          </a:p>
        </p:txBody>
      </p:sp>
    </p:spTree>
    <p:extLst>
      <p:ext uri="{BB962C8B-B14F-4D97-AF65-F5344CB8AC3E}">
        <p14:creationId xmlns:p14="http://schemas.microsoft.com/office/powerpoint/2010/main" val="279042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0B349C-245F-40E9-8828-8A9830ED0CE5}" type="datetime1">
              <a:rPr lang="en-US" smtClean="0"/>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4D7531-0E54-4132-8A31-8B35F57C0A84}" type="slidenum">
              <a:rPr lang="en-US" smtClean="0"/>
              <a:t>‹#›</a:t>
            </a:fld>
            <a:endParaRPr lang="en-US"/>
          </a:p>
        </p:txBody>
      </p:sp>
    </p:spTree>
    <p:extLst>
      <p:ext uri="{BB962C8B-B14F-4D97-AF65-F5344CB8AC3E}">
        <p14:creationId xmlns:p14="http://schemas.microsoft.com/office/powerpoint/2010/main" val="4121070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8BAC15-299B-40A5-B598-EFE66B830E39}" type="datetime1">
              <a:rPr lang="en-US" smtClean="0"/>
              <a:t>3/30/2016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D7531-0E54-4132-8A31-8B35F57C0A84}" type="slidenum">
              <a:rPr lang="en-US" smtClean="0"/>
              <a:t>‹#›</a:t>
            </a:fld>
            <a:endParaRPr lang="en-US"/>
          </a:p>
        </p:txBody>
      </p:sp>
    </p:spTree>
    <p:extLst>
      <p:ext uri="{BB962C8B-B14F-4D97-AF65-F5344CB8AC3E}">
        <p14:creationId xmlns:p14="http://schemas.microsoft.com/office/powerpoint/2010/main" val="335237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4.jpg"/><Relationship Id="rId4" Type="http://schemas.openxmlformats.org/officeDocument/2006/relationships/image" Target="../media/image3.tiff"/></Relationships>
</file>

<file path=ppt/slides/_rels/slide17.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3.tiff"/></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tiff"/><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04800" y="1219201"/>
            <a:ext cx="8458200" cy="2438620"/>
          </a:xfrm>
        </p:spPr>
        <p:txBody>
          <a:bodyPr>
            <a:normAutofit fontScale="90000"/>
          </a:bodyPr>
          <a:lstStyle/>
          <a:p>
            <a:r>
              <a:rPr lang="en-US" sz="4000" dirty="0">
                <a:latin typeface="Arial" panose="020B0604020202020204" pitchFamily="34" charset="0"/>
                <a:cs typeface="Arial" panose="020B0604020202020204" pitchFamily="34" charset="0"/>
              </a:rPr>
              <a:t>Silver and Rainbow Springs BMAP</a:t>
            </a:r>
            <a:r>
              <a:rPr lang="en-US" sz="4000" b="1" dirty="0" smtClean="0">
                <a:latin typeface="Arial" panose="020B0604020202020204" pitchFamily="34" charset="0"/>
                <a:cs typeface="Arial" panose="020B0604020202020204" pitchFamily="34" charset="0"/>
              </a:rPr>
              <a:t/>
            </a:r>
            <a:br>
              <a:rPr lang="en-US" sz="4000" b="1" dirty="0" smtClean="0">
                <a:latin typeface="Arial" panose="020B0604020202020204" pitchFamily="34" charset="0"/>
                <a:cs typeface="Arial" panose="020B0604020202020204" pitchFamily="34" charset="0"/>
              </a:rPr>
            </a:br>
            <a:r>
              <a:rPr lang="en-US" sz="2700" dirty="0" smtClean="0">
                <a:latin typeface="Arial" panose="020B0604020202020204" pitchFamily="34" charset="0"/>
                <a:cs typeface="Arial" panose="020B0604020202020204" pitchFamily="34" charset="0"/>
              </a:rPr>
              <a:t/>
            </a:r>
            <a:br>
              <a:rPr lang="en-US" sz="2700" dirty="0" smtClean="0">
                <a:latin typeface="Arial" panose="020B0604020202020204" pitchFamily="34" charset="0"/>
                <a:cs typeface="Arial" panose="020B0604020202020204" pitchFamily="34" charset="0"/>
              </a:rPr>
            </a:br>
            <a:r>
              <a:rPr lang="en-US" sz="5300" dirty="0" smtClean="0">
                <a:latin typeface="Arial" panose="020B0604020202020204" pitchFamily="34" charset="0"/>
                <a:cs typeface="Arial" panose="020B0604020202020204" pitchFamily="34" charset="0"/>
              </a:rPr>
              <a:t/>
            </a:r>
            <a:br>
              <a:rPr lang="en-US" sz="5300" dirty="0" smtClean="0">
                <a:latin typeface="Arial" panose="020B0604020202020204" pitchFamily="34" charset="0"/>
                <a:cs typeface="Arial" panose="020B0604020202020204" pitchFamily="34" charset="0"/>
              </a:rPr>
            </a:br>
            <a:r>
              <a:rPr lang="en-US" sz="2700" dirty="0" smtClean="0">
                <a:latin typeface="Arial" panose="020B0604020202020204" pitchFamily="34" charset="0"/>
                <a:cs typeface="Arial" panose="020B0604020202020204" pitchFamily="34" charset="0"/>
              </a:rPr>
              <a:t/>
            </a:r>
            <a:br>
              <a:rPr lang="en-US" sz="2700" dirty="0" smtClean="0">
                <a:latin typeface="Arial" panose="020B0604020202020204" pitchFamily="34" charset="0"/>
                <a:cs typeface="Arial" panose="020B0604020202020204" pitchFamily="34" charset="0"/>
              </a:rPr>
            </a:br>
            <a:r>
              <a:rPr lang="en-US" sz="4900" b="1" dirty="0" smtClean="0">
                <a:solidFill>
                  <a:schemeClr val="tx2"/>
                </a:solidFill>
                <a:latin typeface="Arial" panose="020B0604020202020204" pitchFamily="34" charset="0"/>
                <a:cs typeface="Arial" panose="020B0604020202020204" pitchFamily="34" charset="0"/>
              </a:rPr>
              <a:t>Department of Health Onsite Sewage Efforts</a:t>
            </a:r>
            <a:endParaRPr lang="en-US" sz="4900" b="1" dirty="0">
              <a:solidFill>
                <a:schemeClr val="tx2"/>
              </a:solidFill>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a:xfrm>
            <a:off x="152400" y="4191000"/>
            <a:ext cx="8877300" cy="2438400"/>
          </a:xfrm>
        </p:spPr>
        <p:txBody>
          <a:bodyPr>
            <a:normAutofit fontScale="55000" lnSpcReduction="20000"/>
          </a:bodyPr>
          <a:lstStyle/>
          <a:p>
            <a:r>
              <a:rPr lang="en-US" sz="4400" dirty="0" smtClean="0">
                <a:solidFill>
                  <a:schemeClr val="tx1"/>
                </a:solidFill>
                <a:latin typeface="Arial" panose="020B0604020202020204" pitchFamily="34" charset="0"/>
                <a:cs typeface="Arial" panose="020B0604020202020204" pitchFamily="34" charset="0"/>
              </a:rPr>
              <a:t>March 30, 2016</a:t>
            </a:r>
          </a:p>
          <a:p>
            <a:endParaRPr lang="en-US" sz="2600" dirty="0">
              <a:latin typeface="Arial" panose="020B0604020202020204" pitchFamily="34" charset="0"/>
              <a:cs typeface="Arial" panose="020B0604020202020204" pitchFamily="34" charset="0"/>
            </a:endParaRPr>
          </a:p>
          <a:p>
            <a:r>
              <a:rPr lang="en-US" sz="5100" dirty="0">
                <a:solidFill>
                  <a:schemeClr val="tx1"/>
                </a:solidFill>
                <a:latin typeface="Arial" panose="020B0604020202020204" pitchFamily="34" charset="0"/>
                <a:cs typeface="Arial" panose="020B0604020202020204" pitchFamily="34" charset="0"/>
              </a:rPr>
              <a:t>Elke Ursin, PMP, CPM</a:t>
            </a:r>
          </a:p>
          <a:p>
            <a:r>
              <a:rPr lang="en-US" sz="3600" dirty="0">
                <a:solidFill>
                  <a:schemeClr val="tx1"/>
                </a:solidFill>
                <a:latin typeface="Arial" panose="020B0604020202020204" pitchFamily="34" charset="0"/>
                <a:cs typeface="Arial" panose="020B0604020202020204" pitchFamily="34" charset="0"/>
              </a:rPr>
              <a:t>Environmental </a:t>
            </a:r>
            <a:r>
              <a:rPr lang="en-US" sz="3600" dirty="0" smtClean="0">
                <a:solidFill>
                  <a:schemeClr val="tx1"/>
                </a:solidFill>
                <a:latin typeface="Arial" panose="020B0604020202020204" pitchFamily="34" charset="0"/>
                <a:cs typeface="Arial" panose="020B0604020202020204" pitchFamily="34" charset="0"/>
              </a:rPr>
              <a:t>Manager </a:t>
            </a:r>
          </a:p>
          <a:p>
            <a:r>
              <a:rPr lang="en-US" sz="3600" dirty="0" smtClean="0">
                <a:solidFill>
                  <a:schemeClr val="tx1"/>
                </a:solidFill>
                <a:latin typeface="Arial" panose="020B0604020202020204" pitchFamily="34" charset="0"/>
                <a:cs typeface="Arial" panose="020B0604020202020204" pitchFamily="34" charset="0"/>
              </a:rPr>
              <a:t>Onsite </a:t>
            </a:r>
            <a:r>
              <a:rPr lang="en-US" sz="3600" dirty="0">
                <a:solidFill>
                  <a:schemeClr val="tx1"/>
                </a:solidFill>
                <a:latin typeface="Arial" panose="020B0604020202020204" pitchFamily="34" charset="0"/>
                <a:cs typeface="Arial" panose="020B0604020202020204" pitchFamily="34" charset="0"/>
              </a:rPr>
              <a:t>Sewage Research and </a:t>
            </a:r>
            <a:r>
              <a:rPr lang="en-US" sz="3600" dirty="0" smtClean="0">
                <a:solidFill>
                  <a:schemeClr val="tx1"/>
                </a:solidFill>
                <a:latin typeface="Arial" panose="020B0604020202020204" pitchFamily="34" charset="0"/>
                <a:cs typeface="Arial" panose="020B0604020202020204" pitchFamily="34" charset="0"/>
              </a:rPr>
              <a:t>Engineering</a:t>
            </a:r>
          </a:p>
          <a:p>
            <a:r>
              <a:rPr lang="en-US" sz="3600" dirty="0" smtClean="0">
                <a:solidFill>
                  <a:schemeClr val="tx1"/>
                </a:solidFill>
                <a:latin typeface="Arial" panose="020B0604020202020204" pitchFamily="34" charset="0"/>
                <a:cs typeface="Arial" panose="020B0604020202020204" pitchFamily="34" charset="0"/>
              </a:rPr>
              <a:t>Division of Disease Control and Health Protection</a:t>
            </a:r>
          </a:p>
          <a:p>
            <a:r>
              <a:rPr lang="en-US" sz="3300" dirty="0" smtClean="0">
                <a:solidFill>
                  <a:schemeClr val="tx2"/>
                </a:solidFill>
                <a:latin typeface="Arial" panose="020B0604020202020204" pitchFamily="34" charset="0"/>
                <a:cs typeface="Arial" panose="020B0604020202020204" pitchFamily="34" charset="0"/>
              </a:rPr>
              <a:t>To protect, promote and improve the health of all people in Florida through integrated state, county, and community efforts.</a:t>
            </a:r>
            <a:endParaRPr lang="en-US" sz="3300" dirty="0">
              <a:solidFill>
                <a:schemeClr val="tx2"/>
              </a:solidFill>
              <a:latin typeface="Arial" panose="020B0604020202020204" pitchFamily="34" charset="0"/>
              <a:cs typeface="Arial" panose="020B0604020202020204" pitchFamily="34" charset="0"/>
            </a:endParaRPr>
          </a:p>
        </p:txBody>
      </p:sp>
      <p:pic>
        <p:nvPicPr>
          <p:cNvPr id="1026"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60800" y="1371599"/>
            <a:ext cx="1270000" cy="1429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98528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534399" cy="1077860"/>
          </a:xfrm>
        </p:spPr>
        <p:txBody>
          <a:bodyPr>
            <a:normAutofit fontScale="90000"/>
          </a:bodyPr>
          <a:lstStyle/>
          <a:p>
            <a:r>
              <a:rPr lang="en-US" dirty="0" smtClean="0">
                <a:latin typeface="Arial" panose="020B0604020202020204" pitchFamily="34" charset="0"/>
                <a:cs typeface="Arial" panose="020B0604020202020204" pitchFamily="34" charset="0"/>
              </a:rPr>
              <a:t>In-Ground Passive Nitrogen System</a:t>
            </a:r>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241625" y="5677891"/>
            <a:ext cx="8507265" cy="892552"/>
          </a:xfrm>
          <a:prstGeom prst="rect">
            <a:avLst/>
          </a:prstGeom>
          <a:noFill/>
        </p:spPr>
        <p:txBody>
          <a:bodyPr wrap="square" rtlCol="0">
            <a:spAutoFit/>
          </a:bodyPr>
          <a:lstStyle/>
          <a:p>
            <a:r>
              <a:rPr lang="en-US" b="1" baseline="30000"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300 gallon per day system with $2,250 estimated conventional tank cost</a:t>
            </a:r>
          </a:p>
          <a:p>
            <a:r>
              <a:rPr lang="en-US" b="1" baseline="30000" dirty="0" smtClean="0">
                <a:latin typeface="Arial" panose="020B0604020202020204" pitchFamily="34" charset="0"/>
                <a:cs typeface="Arial" panose="020B0604020202020204" pitchFamily="34" charset="0"/>
              </a:rPr>
              <a:t>**</a:t>
            </a:r>
            <a:r>
              <a:rPr lang="en-US" b="1"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Performance </a:t>
            </a:r>
            <a:r>
              <a:rPr lang="en-US" sz="1600" dirty="0" smtClean="0">
                <a:latin typeface="Arial" panose="020B0604020202020204" pitchFamily="34" charset="0"/>
                <a:cs typeface="Arial" panose="020B0604020202020204" pitchFamily="34" charset="0"/>
              </a:rPr>
              <a:t>may </a:t>
            </a:r>
            <a:r>
              <a:rPr lang="en-US" sz="1600" dirty="0">
                <a:latin typeface="Arial" panose="020B0604020202020204" pitchFamily="34" charset="0"/>
                <a:cs typeface="Arial" panose="020B0604020202020204" pitchFamily="34" charset="0"/>
              </a:rPr>
              <a:t>have been significantly improved with design and construction revisions based on lessons learned in this study. </a:t>
            </a:r>
          </a:p>
        </p:txBody>
      </p:sp>
      <p:sp>
        <p:nvSpPr>
          <p:cNvPr id="6" name="Slide Number Placeholder 1"/>
          <p:cNvSpPr>
            <a:spLocks noGrp="1"/>
          </p:cNvSpPr>
          <p:nvPr>
            <p:ph type="sldNum" sz="quarter" idx="12"/>
          </p:nvPr>
        </p:nvSpPr>
        <p:spPr>
          <a:xfrm>
            <a:off x="6553200" y="6356350"/>
            <a:ext cx="2133600" cy="365125"/>
          </a:xfrm>
        </p:spPr>
        <p:txBody>
          <a:bodyPr/>
          <a:lstStyle/>
          <a:p>
            <a:fld id="{034D7531-0E54-4132-8A31-8B35F57C0A84}" type="slidenum">
              <a:rPr lang="en-US" smtClean="0"/>
              <a:t>10</a:t>
            </a:fld>
            <a:endParaRPr lang="en-US" dirty="0"/>
          </a:p>
        </p:txBody>
      </p:sp>
      <p:pic>
        <p:nvPicPr>
          <p:cNvPr id="7"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72387" y="2667823"/>
            <a:ext cx="8686800"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In-ground stacked biofilter, single pass stage 1 over stage 2 lignocellulosic</a:t>
            </a:r>
          </a:p>
        </p:txBody>
      </p:sp>
      <p:graphicFrame>
        <p:nvGraphicFramePr>
          <p:cNvPr id="10" name="Table 9"/>
          <p:cNvGraphicFramePr>
            <a:graphicFrameLocks noGrp="1"/>
          </p:cNvGraphicFramePr>
          <p:nvPr>
            <p:extLst>
              <p:ext uri="{D42A27DB-BD31-4B8C-83A1-F6EECF244321}">
                <p14:modId xmlns:p14="http://schemas.microsoft.com/office/powerpoint/2010/main" val="1170470489"/>
              </p:ext>
            </p:extLst>
          </p:nvPr>
        </p:nvGraphicFramePr>
        <p:xfrm>
          <a:off x="0" y="3657600"/>
          <a:ext cx="9149255" cy="1854380"/>
        </p:xfrm>
        <a:graphic>
          <a:graphicData uri="http://schemas.openxmlformats.org/drawingml/2006/table">
            <a:tbl>
              <a:tblPr firstRow="1" bandRow="1">
                <a:tableStyleId>{2D5ABB26-0587-4C30-8999-92F81FD0307C}</a:tableStyleId>
              </a:tblPr>
              <a:tblGrid>
                <a:gridCol w="3382671"/>
                <a:gridCol w="5766584"/>
              </a:tblGrid>
              <a:tr h="463595">
                <a:tc>
                  <a:txBody>
                    <a:bodyPr/>
                    <a:lstStyle/>
                    <a:p>
                      <a:pPr algn="r"/>
                      <a:r>
                        <a:rPr lang="en-US" sz="2400" b="1" dirty="0" smtClean="0">
                          <a:latin typeface="Arial" panose="020B0604020202020204" pitchFamily="34" charset="0"/>
                          <a:cs typeface="Arial" panose="020B0604020202020204" pitchFamily="34" charset="0"/>
                        </a:rPr>
                        <a:t>Media longevity:</a:t>
                      </a:r>
                      <a:endParaRPr lang="en-US" sz="2400" b="1"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2400" dirty="0" smtClean="0">
                          <a:latin typeface="Arial" panose="020B0604020202020204" pitchFamily="34" charset="0"/>
                          <a:cs typeface="Arial" panose="020B0604020202020204" pitchFamily="34" charset="0"/>
                        </a:rPr>
                        <a:t>10-135 years </a:t>
                      </a:r>
                      <a:endParaRPr lang="en-US" sz="2400" dirty="0">
                        <a:latin typeface="Arial" panose="020B0604020202020204" pitchFamily="34" charset="0"/>
                        <a:cs typeface="Arial" panose="020B0604020202020204" pitchFamily="34" charset="0"/>
                      </a:endParaRPr>
                    </a:p>
                  </a:txBody>
                  <a:tcPr>
                    <a:solidFill>
                      <a:schemeClr val="bg1">
                        <a:lumMod val="95000"/>
                      </a:schemeClr>
                    </a:solidFill>
                  </a:tcPr>
                </a:tc>
              </a:tr>
              <a:tr h="463595">
                <a:tc>
                  <a:txBody>
                    <a:bodyPr/>
                    <a:lstStyle/>
                    <a:p>
                      <a:pPr algn="r"/>
                      <a:r>
                        <a:rPr lang="en-US" sz="2400" b="1" dirty="0" smtClean="0">
                          <a:latin typeface="Arial" panose="020B0604020202020204" pitchFamily="34" charset="0"/>
                          <a:cs typeface="Arial" panose="020B0604020202020204" pitchFamily="34" charset="0"/>
                        </a:rPr>
                        <a:t>System performance:</a:t>
                      </a:r>
                      <a:endParaRPr lang="en-US" sz="2400" b="1"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2400" dirty="0" smtClean="0">
                          <a:latin typeface="Arial" panose="020B0604020202020204" pitchFamily="34" charset="0"/>
                          <a:cs typeface="Arial" panose="020B0604020202020204" pitchFamily="34" charset="0"/>
                        </a:rPr>
                        <a:t>40-70% reduction of nitrogen </a:t>
                      </a:r>
                      <a:endParaRPr lang="en-US" sz="2400" dirty="0">
                        <a:latin typeface="Arial" panose="020B0604020202020204" pitchFamily="34" charset="0"/>
                        <a:cs typeface="Arial" panose="020B0604020202020204" pitchFamily="34" charset="0"/>
                      </a:endParaRPr>
                    </a:p>
                  </a:txBody>
                  <a:tcPr>
                    <a:solidFill>
                      <a:schemeClr val="bg1">
                        <a:lumMod val="95000"/>
                      </a:schemeClr>
                    </a:solidFill>
                  </a:tcPr>
                </a:tc>
              </a:tr>
              <a:tr h="463595">
                <a:tc>
                  <a:txBody>
                    <a:bodyPr/>
                    <a:lstStyle/>
                    <a:p>
                      <a:pPr algn="r"/>
                      <a:r>
                        <a:rPr lang="en-US" sz="2400" b="1" dirty="0" smtClean="0">
                          <a:latin typeface="Arial" panose="020B0604020202020204" pitchFamily="34" charset="0"/>
                          <a:cs typeface="Arial" panose="020B0604020202020204" pitchFamily="34" charset="0"/>
                        </a:rPr>
                        <a:t>Energy costs:</a:t>
                      </a:r>
                      <a:endParaRPr lang="en-US" sz="2400" b="1"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2400" dirty="0" smtClean="0">
                          <a:latin typeface="Arial" panose="020B0604020202020204" pitchFamily="34" charset="0"/>
                          <a:cs typeface="Arial" panose="020B0604020202020204" pitchFamily="34" charset="0"/>
                        </a:rPr>
                        <a:t>$0.75 monthly / $9 annually</a:t>
                      </a:r>
                      <a:endParaRPr lang="en-US" sz="2400" dirty="0">
                        <a:latin typeface="Arial" panose="020B0604020202020204" pitchFamily="34" charset="0"/>
                        <a:cs typeface="Arial" panose="020B0604020202020204" pitchFamily="34" charset="0"/>
                      </a:endParaRPr>
                    </a:p>
                  </a:txBody>
                  <a:tcPr>
                    <a:solidFill>
                      <a:schemeClr val="bg1">
                        <a:lumMod val="95000"/>
                      </a:schemeClr>
                    </a:solidFill>
                  </a:tcPr>
                </a:tc>
              </a:tr>
              <a:tr h="463595">
                <a:tc>
                  <a:txBody>
                    <a:bodyPr/>
                    <a:lstStyle/>
                    <a:p>
                      <a:pPr algn="r"/>
                      <a:r>
                        <a:rPr lang="en-US" sz="2400" b="1" dirty="0" smtClean="0">
                          <a:latin typeface="Arial" panose="020B0604020202020204" pitchFamily="34" charset="0"/>
                          <a:cs typeface="Arial" panose="020B0604020202020204" pitchFamily="34" charset="0"/>
                        </a:rPr>
                        <a:t>Standardized costs*:</a:t>
                      </a:r>
                      <a:endParaRPr lang="en-US" sz="2400" b="1"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2400" dirty="0" smtClean="0">
                          <a:latin typeface="Arial" panose="020B0604020202020204" pitchFamily="34" charset="0"/>
                          <a:cs typeface="Arial" panose="020B0604020202020204" pitchFamily="34" charset="0"/>
                        </a:rPr>
                        <a:t>$8,700 new / $12,000 retrofit existing</a:t>
                      </a:r>
                      <a:endParaRPr lang="en-US" sz="2400" dirty="0">
                        <a:latin typeface="Arial" panose="020B0604020202020204" pitchFamily="34" charset="0"/>
                        <a:cs typeface="Arial" panose="020B0604020202020204" pitchFamily="34" charset="0"/>
                      </a:endParaRPr>
                    </a:p>
                  </a:txBody>
                  <a:tcPr>
                    <a:solidFill>
                      <a:schemeClr val="bg1">
                        <a:lumMod val="95000"/>
                      </a:schemeClr>
                    </a:solidFill>
                  </a:tcPr>
                </a:tc>
              </a:tr>
            </a:tbl>
          </a:graphicData>
        </a:graphic>
      </p:graphicFrame>
      <p:pic>
        <p:nvPicPr>
          <p:cNvPr id="11" name="Picture 10"/>
          <p:cNvPicPr/>
          <p:nvPr/>
        </p:nvPicPr>
        <p:blipFill>
          <a:blip r:embed="rId4"/>
          <a:stretch>
            <a:fillRect/>
          </a:stretch>
        </p:blipFill>
        <p:spPr>
          <a:xfrm>
            <a:off x="5255" y="1330722"/>
            <a:ext cx="9144000" cy="1260078"/>
          </a:xfrm>
          <a:prstGeom prst="rect">
            <a:avLst/>
          </a:prstGeom>
        </p:spPr>
      </p:pic>
    </p:spTree>
    <p:extLst>
      <p:ext uri="{BB962C8B-B14F-4D97-AF65-F5344CB8AC3E}">
        <p14:creationId xmlns:p14="http://schemas.microsoft.com/office/powerpoint/2010/main" val="14322203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131145" y="466504"/>
            <a:ext cx="8686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Vadose Zone Model Example </a:t>
            </a:r>
          </a:p>
        </p:txBody>
      </p:sp>
      <p:sp>
        <p:nvSpPr>
          <p:cNvPr id="2" name="Slide Number Placeholder 1"/>
          <p:cNvSpPr>
            <a:spLocks noGrp="1"/>
          </p:cNvSpPr>
          <p:nvPr>
            <p:ph type="sldNum" sz="quarter" idx="12"/>
          </p:nvPr>
        </p:nvSpPr>
        <p:spPr/>
        <p:txBody>
          <a:bodyPr/>
          <a:lstStyle/>
          <a:p>
            <a:fld id="{034D7531-0E54-4132-8A31-8B35F57C0A84}" type="slidenum">
              <a:rPr lang="en-US" smtClean="0"/>
              <a:t>11</a:t>
            </a:fld>
            <a:endParaRPr lang="en-US"/>
          </a:p>
        </p:txBody>
      </p:sp>
      <p:pic>
        <p:nvPicPr>
          <p:cNvPr id="16"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762000" y="1417638"/>
            <a:ext cx="7179645" cy="5440362"/>
            <a:chOff x="0" y="2"/>
            <a:chExt cx="5350178" cy="4851192"/>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
              <a:ext cx="5350178" cy="211803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33" y="2027424"/>
              <a:ext cx="5190653" cy="2823770"/>
            </a:xfrm>
            <a:prstGeom prst="rect">
              <a:avLst/>
            </a:prstGeom>
          </p:spPr>
        </p:pic>
      </p:grpSp>
      <p:sp>
        <p:nvSpPr>
          <p:cNvPr id="11" name="Title 1"/>
          <p:cNvSpPr>
            <a:spLocks noGrp="1"/>
          </p:cNvSpPr>
          <p:nvPr>
            <p:ph type="title"/>
          </p:nvPr>
        </p:nvSpPr>
        <p:spPr>
          <a:xfrm>
            <a:off x="-60960" y="6356350"/>
            <a:ext cx="8442770" cy="596458"/>
          </a:xfrm>
        </p:spPr>
        <p:txBody>
          <a:bodyPr>
            <a:noAutofit/>
          </a:bodyPr>
          <a:lstStyle/>
          <a:p>
            <a:pPr algn="r"/>
            <a:r>
              <a:rPr lang="en-US" sz="1600" dirty="0" smtClean="0"/>
              <a:t>Image Credit: Colorado School of Mines</a:t>
            </a:r>
            <a:endParaRPr lang="en-US" sz="1600" dirty="0"/>
          </a:p>
        </p:txBody>
      </p:sp>
    </p:spTree>
    <p:extLst>
      <p:ext uri="{BB962C8B-B14F-4D97-AF65-F5344CB8AC3E}">
        <p14:creationId xmlns:p14="http://schemas.microsoft.com/office/powerpoint/2010/main" val="6657586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p:nvPr/>
        </p:nvPicPr>
        <p:blipFill>
          <a:blip r:embed="rId3"/>
          <a:stretch>
            <a:fillRect/>
          </a:stretch>
        </p:blipFill>
        <p:spPr>
          <a:xfrm>
            <a:off x="19594" y="-29073"/>
            <a:ext cx="9144000" cy="6858000"/>
          </a:xfrm>
          <a:prstGeom prst="rect">
            <a:avLst/>
          </a:prstGeom>
          <a:ln w="12700" cap="sq">
            <a:solidFill>
              <a:srgbClr val="000000"/>
            </a:solidFill>
            <a:miter lim="800000"/>
          </a:ln>
          <a:effectLst/>
        </p:spPr>
      </p:pic>
      <p:sp>
        <p:nvSpPr>
          <p:cNvPr id="7" name="Title 1"/>
          <p:cNvSpPr txBox="1">
            <a:spLocks/>
          </p:cNvSpPr>
          <p:nvPr/>
        </p:nvSpPr>
        <p:spPr>
          <a:xfrm>
            <a:off x="152400" y="318249"/>
            <a:ext cx="8686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Arial" panose="020B0604020202020204" pitchFamily="34" charset="0"/>
                <a:cs typeface="Arial" panose="020B0604020202020204" pitchFamily="34" charset="0"/>
              </a:rPr>
              <a:t>Nitrogen Model</a:t>
            </a:r>
            <a:endParaRPr lang="en-US" dirty="0">
              <a:latin typeface="Arial" panose="020B0604020202020204" pitchFamily="34" charset="0"/>
              <a:cs typeface="Arial" panose="020B0604020202020204" pitchFamily="34" charset="0"/>
            </a:endParaRPr>
          </a:p>
        </p:txBody>
      </p:sp>
      <p:pic>
        <p:nvPicPr>
          <p:cNvPr id="10" name="Picture 2" descr="I:\EH\HSES_Research\Images\NewDOHLogoColor.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78611" y="77979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 y="5867400"/>
            <a:ext cx="8442770" cy="1085408"/>
          </a:xfrm>
        </p:spPr>
        <p:txBody>
          <a:bodyPr>
            <a:noAutofit/>
          </a:bodyPr>
          <a:lstStyle/>
          <a:p>
            <a:r>
              <a:rPr lang="en-US" sz="1600" dirty="0" smtClean="0"/>
              <a:t>Image Credit: Colorado School of Mines</a:t>
            </a:r>
            <a:endParaRPr lang="en-US" sz="1600" dirty="0"/>
          </a:p>
        </p:txBody>
      </p:sp>
      <p:sp>
        <p:nvSpPr>
          <p:cNvPr id="3" name="Slide Number Placeholder 2"/>
          <p:cNvSpPr>
            <a:spLocks noGrp="1"/>
          </p:cNvSpPr>
          <p:nvPr>
            <p:ph type="sldNum" sz="quarter" idx="12"/>
          </p:nvPr>
        </p:nvSpPr>
        <p:spPr/>
        <p:txBody>
          <a:bodyPr/>
          <a:lstStyle/>
          <a:p>
            <a:fld id="{034D7531-0E54-4132-8A31-8B35F57C0A84}" type="slidenum">
              <a:rPr lang="en-US" smtClean="0"/>
              <a:t>12</a:t>
            </a:fld>
            <a:endParaRPr lang="en-US" dirty="0"/>
          </a:p>
        </p:txBody>
      </p:sp>
    </p:spTree>
    <p:extLst>
      <p:ext uri="{BB962C8B-B14F-4D97-AF65-F5344CB8AC3E}">
        <p14:creationId xmlns:p14="http://schemas.microsoft.com/office/powerpoint/2010/main" val="18423222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13861" y="3844116"/>
            <a:ext cx="8712554" cy="1322736"/>
          </a:xfrm>
          <a:prstGeom prst="rect">
            <a:avLst/>
          </a:prstGeom>
        </p:spPr>
        <p:txBody>
          <a:bodyPr/>
          <a:lstStyle>
            <a:lvl1pPr defTabSz="584200">
              <a:defRPr sz="4500" cap="all" spc="720">
                <a:solidFill>
                  <a:srgbClr val="FFFFFF"/>
                </a:solidFill>
                <a:latin typeface="+mn-lt"/>
                <a:ea typeface="+mn-ea"/>
                <a:cs typeface="+mn-cs"/>
                <a:sym typeface="Avenir Light"/>
              </a:defRPr>
            </a:lvl1pPr>
            <a:lvl2pPr indent="228600" defTabSz="584200">
              <a:defRPr sz="4500" cap="all" spc="720">
                <a:solidFill>
                  <a:srgbClr val="FFFFFF"/>
                </a:solidFill>
                <a:latin typeface="+mn-lt"/>
                <a:ea typeface="+mn-ea"/>
                <a:cs typeface="+mn-cs"/>
                <a:sym typeface="Avenir Light"/>
              </a:defRPr>
            </a:lvl2pPr>
            <a:lvl3pPr indent="457200" defTabSz="584200">
              <a:defRPr sz="4500" cap="all" spc="720">
                <a:solidFill>
                  <a:srgbClr val="FFFFFF"/>
                </a:solidFill>
                <a:latin typeface="+mn-lt"/>
                <a:ea typeface="+mn-ea"/>
                <a:cs typeface="+mn-cs"/>
                <a:sym typeface="Avenir Light"/>
              </a:defRPr>
            </a:lvl3pPr>
            <a:lvl4pPr indent="685800" defTabSz="584200">
              <a:defRPr sz="4500" cap="all" spc="720">
                <a:solidFill>
                  <a:srgbClr val="FFFFFF"/>
                </a:solidFill>
                <a:latin typeface="+mn-lt"/>
                <a:ea typeface="+mn-ea"/>
                <a:cs typeface="+mn-cs"/>
                <a:sym typeface="Avenir Light"/>
              </a:defRPr>
            </a:lvl4pPr>
            <a:lvl5pPr indent="914400" defTabSz="584200">
              <a:defRPr sz="4500" cap="all" spc="720">
                <a:solidFill>
                  <a:srgbClr val="FFFFFF"/>
                </a:solidFill>
                <a:latin typeface="+mn-lt"/>
                <a:ea typeface="+mn-ea"/>
                <a:cs typeface="+mn-cs"/>
                <a:sym typeface="Avenir Light"/>
              </a:defRPr>
            </a:lvl5pPr>
            <a:lvl6pPr indent="1143000" defTabSz="584200">
              <a:defRPr sz="4500" cap="all" spc="720">
                <a:solidFill>
                  <a:srgbClr val="FFFFFF"/>
                </a:solidFill>
                <a:latin typeface="+mn-lt"/>
                <a:ea typeface="+mn-ea"/>
                <a:cs typeface="+mn-cs"/>
                <a:sym typeface="Avenir Light"/>
              </a:defRPr>
            </a:lvl6pPr>
            <a:lvl7pPr indent="1371600" defTabSz="584200">
              <a:defRPr sz="4500" cap="all" spc="720">
                <a:solidFill>
                  <a:srgbClr val="FFFFFF"/>
                </a:solidFill>
                <a:latin typeface="+mn-lt"/>
                <a:ea typeface="+mn-ea"/>
                <a:cs typeface="+mn-cs"/>
                <a:sym typeface="Avenir Light"/>
              </a:defRPr>
            </a:lvl7pPr>
            <a:lvl8pPr indent="1600200" defTabSz="584200">
              <a:defRPr sz="4500" cap="all" spc="720">
                <a:solidFill>
                  <a:srgbClr val="FFFFFF"/>
                </a:solidFill>
                <a:latin typeface="+mn-lt"/>
                <a:ea typeface="+mn-ea"/>
                <a:cs typeface="+mn-cs"/>
                <a:sym typeface="Avenir Light"/>
              </a:defRPr>
            </a:lvl8pPr>
            <a:lvl9pPr indent="1828800" defTabSz="584200">
              <a:defRPr sz="4500" cap="all" spc="720">
                <a:solidFill>
                  <a:srgbClr val="FFFFFF"/>
                </a:solidFill>
                <a:latin typeface="+mn-lt"/>
                <a:ea typeface="+mn-ea"/>
                <a:cs typeface="+mn-cs"/>
                <a:sym typeface="Avenir Light"/>
              </a:defRPr>
            </a:lvl9pPr>
          </a:lstStyle>
          <a:p>
            <a:pPr algn="ctr"/>
            <a:r>
              <a:rPr lang="en-US" sz="3375" u="sng" cap="none" dirty="0">
                <a:solidFill>
                  <a:schemeClr val="tx1"/>
                </a:solidFill>
                <a:latin typeface="Arial" panose="020B0604020202020204" pitchFamily="34" charset="0"/>
                <a:cs typeface="Arial" panose="020B0604020202020204" pitchFamily="34" charset="0"/>
              </a:rPr>
              <a:t>floridahealth.gov/FLWMI</a:t>
            </a:r>
          </a:p>
          <a:p>
            <a:pPr algn="ctr"/>
            <a:endParaRPr lang="en-US" sz="3164" dirty="0">
              <a:solidFill>
                <a:schemeClr val="tx1"/>
              </a:solidFill>
            </a:endParaRPr>
          </a:p>
        </p:txBody>
      </p:sp>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6200" y="228600"/>
            <a:ext cx="9352508" cy="3467149"/>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
        <p:nvSpPr>
          <p:cNvPr id="6" name="Slide Number Placeholder 2"/>
          <p:cNvSpPr>
            <a:spLocks noGrp="1"/>
          </p:cNvSpPr>
          <p:nvPr>
            <p:ph type="sldNum" sz="quarter" idx="12"/>
          </p:nvPr>
        </p:nvSpPr>
        <p:spPr>
          <a:xfrm>
            <a:off x="6553200" y="6356350"/>
            <a:ext cx="2133600" cy="365125"/>
          </a:xfrm>
        </p:spPr>
        <p:txBody>
          <a:bodyPr/>
          <a:lstStyle/>
          <a:p>
            <a:fld id="{034D7531-0E54-4132-8A31-8B35F57C0A84}" type="slidenum">
              <a:rPr lang="en-US" smtClean="0"/>
              <a:t>13</a:t>
            </a:fld>
            <a:endParaRPr lang="en-US" dirty="0"/>
          </a:p>
        </p:txBody>
      </p:sp>
      <p:sp>
        <p:nvSpPr>
          <p:cNvPr id="8" name="Rectangle 7"/>
          <p:cNvSpPr/>
          <p:nvPr/>
        </p:nvSpPr>
        <p:spPr>
          <a:xfrm>
            <a:off x="231165" y="4725134"/>
            <a:ext cx="8737777" cy="1631216"/>
          </a:xfrm>
          <a:prstGeom prst="rect">
            <a:avLst/>
          </a:prstGeom>
          <a:noFill/>
        </p:spPr>
        <p:txBody>
          <a:bodyPr wrap="square">
            <a:spAutoFit/>
          </a:bodyPr>
          <a:lstStyle/>
          <a:p>
            <a:pPr>
              <a:spcAft>
                <a:spcPts val="1200"/>
              </a:spcAft>
            </a:pPr>
            <a:r>
              <a:rPr lang="en-US" sz="3000" b="1" dirty="0">
                <a:latin typeface="Arial" panose="020B0604020202020204" pitchFamily="34" charset="0"/>
                <a:cs typeface="Arial" panose="020B0604020202020204" pitchFamily="34" charset="0"/>
              </a:rPr>
              <a:t>GOAL:    </a:t>
            </a:r>
          </a:p>
          <a:p>
            <a:pPr algn="just">
              <a:spcAft>
                <a:spcPts val="1200"/>
              </a:spcAft>
            </a:pPr>
            <a:r>
              <a:rPr lang="en-US" sz="3000" dirty="0" smtClean="0">
                <a:latin typeface="Arial" panose="020B0604020202020204" pitchFamily="34" charset="0"/>
                <a:cs typeface="Arial" panose="020B0604020202020204" pitchFamily="34" charset="0"/>
              </a:rPr>
              <a:t>Map the drinking water source and wastewater treatment method for every built property in Florida</a:t>
            </a:r>
          </a:p>
        </p:txBody>
      </p:sp>
      <p:pic>
        <p:nvPicPr>
          <p:cNvPr id="9" name="Picture 2" descr="I:\EH\HSES_Research\Images\NewDOHLogoColor.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6453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77" t="1237" r="646" b="1046"/>
          <a:stretch/>
        </p:blipFill>
        <p:spPr bwMode="auto">
          <a:xfrm>
            <a:off x="62240" y="781291"/>
            <a:ext cx="9020272" cy="5762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a:spLocks/>
          </p:cNvSpPr>
          <p:nvPr/>
        </p:nvSpPr>
        <p:spPr>
          <a:xfrm>
            <a:off x="6613345" y="6052909"/>
            <a:ext cx="2465952" cy="331758"/>
          </a:xfrm>
          <a:prstGeom prst="rect">
            <a:avLst/>
          </a:prstGeom>
          <a:solidFill>
            <a:schemeClr val="tx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1687" cap="all" spc="270">
              <a:latin typeface="Avenir Medium"/>
              <a:ea typeface="Avenir Medium"/>
              <a:cs typeface="Avenir Medium"/>
              <a:sym typeface="Avenir Medium"/>
            </a:endParaRPr>
          </a:p>
        </p:txBody>
      </p:sp>
      <p:sp>
        <p:nvSpPr>
          <p:cNvPr id="8" name="Rectangle 7"/>
          <p:cNvSpPr>
            <a:spLocks/>
          </p:cNvSpPr>
          <p:nvPr/>
        </p:nvSpPr>
        <p:spPr>
          <a:xfrm>
            <a:off x="6613345" y="5867400"/>
            <a:ext cx="2465952" cy="731520"/>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1687" cap="all" spc="270">
              <a:latin typeface="Avenir Medium"/>
              <a:ea typeface="Avenir Medium"/>
              <a:cs typeface="Avenir Medium"/>
              <a:sym typeface="Avenir Medium"/>
            </a:endParaRPr>
          </a:p>
        </p:txBody>
      </p:sp>
      <p:pic>
        <p:nvPicPr>
          <p:cNvPr id="9" name="Picture 2" descr="I:\EH\HSES_Research\Images\NewDOHLogoColor.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2"/>
          <p:cNvSpPr>
            <a:spLocks noGrp="1"/>
          </p:cNvSpPr>
          <p:nvPr>
            <p:ph type="sldNum" sz="quarter" idx="12"/>
          </p:nvPr>
        </p:nvSpPr>
        <p:spPr>
          <a:xfrm>
            <a:off x="6553200" y="6356350"/>
            <a:ext cx="2133600" cy="365125"/>
          </a:xfrm>
        </p:spPr>
        <p:txBody>
          <a:bodyPr/>
          <a:lstStyle/>
          <a:p>
            <a:fld id="{43CEE3A1-439A-455E-B2FB-1D71B0940FA6}" type="slidenum">
              <a:rPr lang="en-US" smtClean="0"/>
              <a:t>14</a:t>
            </a:fld>
            <a:endParaRPr lang="en-US" dirty="0"/>
          </a:p>
        </p:txBody>
      </p:sp>
    </p:spTree>
    <p:extLst>
      <p:ext uri="{BB962C8B-B14F-4D97-AF65-F5344CB8AC3E}">
        <p14:creationId xmlns:p14="http://schemas.microsoft.com/office/powerpoint/2010/main" val="1138709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rrowheads="1"/>
          </p:cNvPicPr>
          <p:nvPr/>
        </p:nvPicPr>
        <p:blipFill rotWithShape="1">
          <a:blip r:embed="rId3">
            <a:extLst>
              <a:ext uri="{28A0092B-C50C-407E-A947-70E740481C1C}">
                <a14:useLocalDpi xmlns:a14="http://schemas.microsoft.com/office/drawing/2010/main" val="0"/>
              </a:ext>
            </a:extLst>
          </a:blip>
          <a:srcRect l="785" t="1008"/>
          <a:stretch/>
        </p:blipFill>
        <p:spPr bwMode="auto">
          <a:xfrm>
            <a:off x="71438" y="778607"/>
            <a:ext cx="9020413" cy="5760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a:spLocks/>
          </p:cNvSpPr>
          <p:nvPr/>
        </p:nvSpPr>
        <p:spPr>
          <a:xfrm>
            <a:off x="6613345" y="5867400"/>
            <a:ext cx="2465952" cy="731520"/>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1687" cap="all" spc="270">
              <a:latin typeface="Avenir Medium"/>
              <a:ea typeface="Avenir Medium"/>
              <a:cs typeface="Avenir Medium"/>
              <a:sym typeface="Avenir Medium"/>
            </a:endParaRPr>
          </a:p>
        </p:txBody>
      </p:sp>
      <p:pic>
        <p:nvPicPr>
          <p:cNvPr id="8" name="Picture 2" descr="I:\EH\HSES_Research\Images\NewDOHLogoColor.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2"/>
          <p:cNvSpPr>
            <a:spLocks noGrp="1"/>
          </p:cNvSpPr>
          <p:nvPr>
            <p:ph type="sldNum" sz="quarter" idx="12"/>
          </p:nvPr>
        </p:nvSpPr>
        <p:spPr>
          <a:xfrm>
            <a:off x="6553200" y="6356350"/>
            <a:ext cx="2133600" cy="365125"/>
          </a:xfrm>
        </p:spPr>
        <p:txBody>
          <a:bodyPr/>
          <a:lstStyle/>
          <a:p>
            <a:fld id="{034D7531-0E54-4132-8A31-8B35F57C0A84}" type="slidenum">
              <a:rPr lang="en-US" smtClean="0"/>
              <a:t>15</a:t>
            </a:fld>
            <a:endParaRPr lang="en-US" dirty="0"/>
          </a:p>
        </p:txBody>
      </p:sp>
    </p:spTree>
    <p:extLst>
      <p:ext uri="{BB962C8B-B14F-4D97-AF65-F5344CB8AC3E}">
        <p14:creationId xmlns:p14="http://schemas.microsoft.com/office/powerpoint/2010/main" val="25883800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7953" y="783933"/>
            <a:ext cx="5872556" cy="5872556"/>
          </a:xfrm>
          <a:prstGeom prst="rect">
            <a:avLst/>
          </a:prstGeom>
        </p:spPr>
      </p:pic>
      <p:sp>
        <p:nvSpPr>
          <p:cNvPr id="5" name="Slide Number Placeholder 2"/>
          <p:cNvSpPr txBox="1">
            <a:spLocks/>
          </p:cNvSpPr>
          <p:nvPr/>
        </p:nvSpPr>
        <p:spPr>
          <a:xfrm>
            <a:off x="2743200" y="129884"/>
            <a:ext cx="2133600" cy="365125"/>
          </a:xfrm>
          <a:prstGeom prst="rect">
            <a:avLst/>
          </a:prstGeom>
        </p:spPr>
        <p:txBody>
          <a:bodyPr lIns="64291" tIns="32146" rIns="64291" bIns="32146"/>
          <a:lstStyle>
            <a:lvl1pPr algn="ctr" defTabSz="584200">
              <a:defRPr sz="4000">
                <a:solidFill>
                  <a:srgbClr val="FFFFFF"/>
                </a:solidFill>
                <a:latin typeface="+mn-lt"/>
                <a:ea typeface="+mn-ea"/>
                <a:cs typeface="+mn-cs"/>
                <a:sym typeface="Avenir Light"/>
              </a:defRPr>
            </a:lvl1pPr>
            <a:lvl2pPr indent="228600" algn="ctr" defTabSz="584200">
              <a:defRPr sz="4000">
                <a:solidFill>
                  <a:srgbClr val="FFFFFF"/>
                </a:solidFill>
                <a:latin typeface="+mn-lt"/>
                <a:ea typeface="+mn-ea"/>
                <a:cs typeface="+mn-cs"/>
                <a:sym typeface="Avenir Light"/>
              </a:defRPr>
            </a:lvl2pPr>
            <a:lvl3pPr indent="457200" algn="ctr" defTabSz="584200">
              <a:defRPr sz="4000">
                <a:solidFill>
                  <a:srgbClr val="FFFFFF"/>
                </a:solidFill>
                <a:latin typeface="+mn-lt"/>
                <a:ea typeface="+mn-ea"/>
                <a:cs typeface="+mn-cs"/>
                <a:sym typeface="Avenir Light"/>
              </a:defRPr>
            </a:lvl3pPr>
            <a:lvl4pPr indent="685800" algn="ctr" defTabSz="584200">
              <a:defRPr sz="4000">
                <a:solidFill>
                  <a:srgbClr val="FFFFFF"/>
                </a:solidFill>
                <a:latin typeface="+mn-lt"/>
                <a:ea typeface="+mn-ea"/>
                <a:cs typeface="+mn-cs"/>
                <a:sym typeface="Avenir Light"/>
              </a:defRPr>
            </a:lvl4pPr>
            <a:lvl5pPr indent="914400" algn="ctr" defTabSz="584200">
              <a:defRPr sz="4000">
                <a:solidFill>
                  <a:srgbClr val="FFFFFF"/>
                </a:solidFill>
                <a:latin typeface="+mn-lt"/>
                <a:ea typeface="+mn-ea"/>
                <a:cs typeface="+mn-cs"/>
                <a:sym typeface="Avenir Light"/>
              </a:defRPr>
            </a:lvl5pPr>
            <a:lvl6pPr indent="1143000" algn="ctr" defTabSz="584200">
              <a:defRPr sz="4000">
                <a:solidFill>
                  <a:srgbClr val="FFFFFF"/>
                </a:solidFill>
                <a:latin typeface="+mn-lt"/>
                <a:ea typeface="+mn-ea"/>
                <a:cs typeface="+mn-cs"/>
                <a:sym typeface="Avenir Light"/>
              </a:defRPr>
            </a:lvl6pPr>
            <a:lvl7pPr indent="1371600" algn="ctr" defTabSz="584200">
              <a:defRPr sz="4000">
                <a:solidFill>
                  <a:srgbClr val="FFFFFF"/>
                </a:solidFill>
                <a:latin typeface="+mn-lt"/>
                <a:ea typeface="+mn-ea"/>
                <a:cs typeface="+mn-cs"/>
                <a:sym typeface="Avenir Light"/>
              </a:defRPr>
            </a:lvl7pPr>
            <a:lvl8pPr indent="1600200" algn="ctr" defTabSz="584200">
              <a:defRPr sz="4000">
                <a:solidFill>
                  <a:srgbClr val="FFFFFF"/>
                </a:solidFill>
                <a:latin typeface="+mn-lt"/>
                <a:ea typeface="+mn-ea"/>
                <a:cs typeface="+mn-cs"/>
                <a:sym typeface="Avenir Light"/>
              </a:defRPr>
            </a:lvl8pPr>
            <a:lvl9pPr indent="1828800" algn="ctr" defTabSz="584200">
              <a:defRPr sz="4000">
                <a:solidFill>
                  <a:srgbClr val="FFFFFF"/>
                </a:solidFill>
                <a:latin typeface="+mn-lt"/>
                <a:ea typeface="+mn-ea"/>
                <a:cs typeface="+mn-cs"/>
                <a:sym typeface="Avenir Light"/>
              </a:defRPr>
            </a:lvl9pPr>
          </a:lstStyle>
          <a:p>
            <a:pPr algn="r"/>
            <a:fld id="{034D7531-0E54-4132-8A31-8B35F57C0A84}" type="slidenum">
              <a:rPr lang="en-US" smtClean="0">
                <a:solidFill>
                  <a:schemeClr val="bg1"/>
                </a:solidFill>
              </a:rPr>
              <a:pPr algn="r"/>
              <a:t>16</a:t>
            </a:fld>
            <a:endParaRPr lang="en-US" dirty="0">
              <a:solidFill>
                <a:schemeClr val="bg1"/>
              </a:solidFill>
            </a:endParaRPr>
          </a:p>
        </p:txBody>
      </p:sp>
      <p:sp>
        <p:nvSpPr>
          <p:cNvPr id="8" name="Title 1"/>
          <p:cNvSpPr txBox="1">
            <a:spLocks/>
          </p:cNvSpPr>
          <p:nvPr/>
        </p:nvSpPr>
        <p:spPr>
          <a:xfrm>
            <a:off x="152400" y="167984"/>
            <a:ext cx="8534400" cy="1294960"/>
          </a:xfrm>
          <a:prstGeom prst="rect">
            <a:avLst/>
          </a:prstGeom>
        </p:spPr>
        <p:txBody>
          <a:bodyPr/>
          <a:lstStyle>
            <a:lvl1pPr algn="ctr" rtl="0" eaLnBrk="1" fontAlgn="base" hangingPunct="1">
              <a:spcBef>
                <a:spcPct val="0"/>
              </a:spcBef>
              <a:spcAft>
                <a:spcPct val="0"/>
              </a:spcAft>
              <a:defRPr sz="4000" b="1">
                <a:solidFill>
                  <a:schemeClr val="tx1"/>
                </a:solidFill>
                <a:latin typeface="+mj-lt"/>
                <a:ea typeface="+mj-ea"/>
                <a:cs typeface="+mj-cs"/>
              </a:defRPr>
            </a:lvl1pPr>
            <a:lvl2pPr algn="ctr" rtl="0" eaLnBrk="1" fontAlgn="base" hangingPunct="1">
              <a:spcBef>
                <a:spcPct val="0"/>
              </a:spcBef>
              <a:spcAft>
                <a:spcPct val="0"/>
              </a:spcAft>
              <a:defRPr sz="4000" b="1">
                <a:solidFill>
                  <a:schemeClr val="tx1"/>
                </a:solidFill>
                <a:latin typeface="Tahoma" pitchFamily="34" charset="0"/>
              </a:defRPr>
            </a:lvl2pPr>
            <a:lvl3pPr algn="ctr" rtl="0" eaLnBrk="1" fontAlgn="base" hangingPunct="1">
              <a:spcBef>
                <a:spcPct val="0"/>
              </a:spcBef>
              <a:spcAft>
                <a:spcPct val="0"/>
              </a:spcAft>
              <a:defRPr sz="4000" b="1">
                <a:solidFill>
                  <a:schemeClr val="tx1"/>
                </a:solidFill>
                <a:latin typeface="Tahoma" pitchFamily="34" charset="0"/>
              </a:defRPr>
            </a:lvl3pPr>
            <a:lvl4pPr algn="ctr" rtl="0" eaLnBrk="1" fontAlgn="base" hangingPunct="1">
              <a:spcBef>
                <a:spcPct val="0"/>
              </a:spcBef>
              <a:spcAft>
                <a:spcPct val="0"/>
              </a:spcAft>
              <a:defRPr sz="4000" b="1">
                <a:solidFill>
                  <a:schemeClr val="tx1"/>
                </a:solidFill>
                <a:latin typeface="Tahoma" pitchFamily="34" charset="0"/>
              </a:defRPr>
            </a:lvl4pPr>
            <a:lvl5pPr algn="ctr" rtl="0" eaLnBrk="1" fontAlgn="base" hangingPunct="1">
              <a:spcBef>
                <a:spcPct val="0"/>
              </a:spcBef>
              <a:spcAft>
                <a:spcPct val="0"/>
              </a:spcAft>
              <a:defRPr sz="4000" b="1">
                <a:solidFill>
                  <a:schemeClr val="tx1"/>
                </a:solidFill>
                <a:latin typeface="Tahoma" pitchFamily="34" charset="0"/>
              </a:defRPr>
            </a:lvl5pPr>
            <a:lvl6pPr marL="457200" algn="ctr" rtl="0" eaLnBrk="1" fontAlgn="base" hangingPunct="1">
              <a:spcBef>
                <a:spcPct val="0"/>
              </a:spcBef>
              <a:spcAft>
                <a:spcPct val="0"/>
              </a:spcAft>
              <a:defRPr sz="4000" b="1">
                <a:solidFill>
                  <a:schemeClr val="tx1"/>
                </a:solidFill>
                <a:latin typeface="Tahoma" pitchFamily="34" charset="0"/>
              </a:defRPr>
            </a:lvl6pPr>
            <a:lvl7pPr marL="914400" algn="ctr" rtl="0" eaLnBrk="1" fontAlgn="base" hangingPunct="1">
              <a:spcBef>
                <a:spcPct val="0"/>
              </a:spcBef>
              <a:spcAft>
                <a:spcPct val="0"/>
              </a:spcAft>
              <a:defRPr sz="4000" b="1">
                <a:solidFill>
                  <a:schemeClr val="tx1"/>
                </a:solidFill>
                <a:latin typeface="Tahoma" pitchFamily="34" charset="0"/>
              </a:defRPr>
            </a:lvl7pPr>
            <a:lvl8pPr marL="1371600" algn="ctr" rtl="0" eaLnBrk="1" fontAlgn="base" hangingPunct="1">
              <a:spcBef>
                <a:spcPct val="0"/>
              </a:spcBef>
              <a:spcAft>
                <a:spcPct val="0"/>
              </a:spcAft>
              <a:defRPr sz="4000" b="1">
                <a:solidFill>
                  <a:schemeClr val="tx1"/>
                </a:solidFill>
                <a:latin typeface="Tahoma" pitchFamily="34" charset="0"/>
              </a:defRPr>
            </a:lvl8pPr>
            <a:lvl9pPr marL="1828800" algn="ctr" rtl="0" eaLnBrk="1" fontAlgn="base" hangingPunct="1">
              <a:spcBef>
                <a:spcPct val="0"/>
              </a:spcBef>
              <a:spcAft>
                <a:spcPct val="0"/>
              </a:spcAft>
              <a:defRPr sz="4000" b="1">
                <a:solidFill>
                  <a:schemeClr val="tx1"/>
                </a:solidFill>
                <a:latin typeface="Tahoma" pitchFamily="34" charset="0"/>
              </a:defRPr>
            </a:lvl9pPr>
          </a:lstStyle>
          <a:p>
            <a:pPr algn="l"/>
            <a:r>
              <a:rPr lang="en-US" sz="3900" b="0" kern="0" dirty="0" smtClean="0">
                <a:latin typeface="Arial" panose="020B0604020202020204" pitchFamily="34" charset="0"/>
                <a:cs typeface="Arial" panose="020B0604020202020204" pitchFamily="34" charset="0"/>
              </a:rPr>
              <a:t>Florida Water Management Inventory</a:t>
            </a:r>
            <a:endParaRPr lang="en-US" sz="3900" b="0" kern="0" dirty="0">
              <a:latin typeface="Arial" panose="020B0604020202020204" pitchFamily="34" charset="0"/>
              <a:cs typeface="Arial" panose="020B0604020202020204" pitchFamily="34" charset="0"/>
            </a:endParaRPr>
          </a:p>
        </p:txBody>
      </p:sp>
      <p:pic>
        <p:nvPicPr>
          <p:cNvPr id="11" name="Picture 2" descr="I:\EH\HSES_Research\Images\NewDOHLogoColor.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36461" t="88551" r="49215" b="3635"/>
          <a:stretch/>
        </p:blipFill>
        <p:spPr>
          <a:xfrm>
            <a:off x="5562600" y="4876800"/>
            <a:ext cx="838200" cy="457199"/>
          </a:xfrm>
          <a:prstGeom prst="rect">
            <a:avLst/>
          </a:prstGeom>
        </p:spPr>
      </p:pic>
      <p:sp>
        <p:nvSpPr>
          <p:cNvPr id="13" name="Slide Number Placeholder 2"/>
          <p:cNvSpPr>
            <a:spLocks noGrp="1"/>
          </p:cNvSpPr>
          <p:nvPr>
            <p:ph type="sldNum" sz="quarter" idx="12"/>
          </p:nvPr>
        </p:nvSpPr>
        <p:spPr>
          <a:xfrm>
            <a:off x="6553200" y="6356350"/>
            <a:ext cx="2133600" cy="365125"/>
          </a:xfrm>
        </p:spPr>
        <p:txBody>
          <a:bodyPr/>
          <a:lstStyle/>
          <a:p>
            <a:fld id="{034D7531-0E54-4132-8A31-8B35F57C0A84}" type="slidenum">
              <a:rPr lang="en-US" smtClean="0"/>
              <a:t>16</a:t>
            </a:fld>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1762430252"/>
              </p:ext>
            </p:extLst>
          </p:nvPr>
        </p:nvGraphicFramePr>
        <p:xfrm>
          <a:off x="767654" y="3810472"/>
          <a:ext cx="5308600" cy="2639082"/>
        </p:xfrm>
        <a:graphic>
          <a:graphicData uri="http://schemas.openxmlformats.org/drawingml/2006/table">
            <a:tbl>
              <a:tblPr firstRow="1" firstCol="1" bandRow="1">
                <a:tableStyleId>{2A488322-F2BA-4B5B-9748-0D474271808F}</a:tableStyleId>
              </a:tblPr>
              <a:tblGrid>
                <a:gridCol w="3286038"/>
                <a:gridCol w="2022562"/>
              </a:tblGrid>
              <a:tr h="590826">
                <a:tc>
                  <a:txBody>
                    <a:bodyPr/>
                    <a:lstStyle/>
                    <a:p>
                      <a:pPr marL="0" marR="0" algn="ctr">
                        <a:lnSpc>
                          <a:spcPct val="105000"/>
                        </a:lnSpc>
                        <a:spcBef>
                          <a:spcPts val="0"/>
                        </a:spcBef>
                        <a:spcAft>
                          <a:spcPts val="0"/>
                        </a:spcAft>
                      </a:pPr>
                      <a:r>
                        <a:rPr lang="en-US" sz="3200" dirty="0">
                          <a:effectLst/>
                        </a:rPr>
                        <a:t>Status</a:t>
                      </a:r>
                      <a:endParaRPr lang="en-US" sz="2400" dirty="0">
                        <a:solidFill>
                          <a:srgbClr val="003572"/>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tx1"/>
                    </a:solidFill>
                  </a:tcPr>
                </a:tc>
                <a:tc>
                  <a:txBody>
                    <a:bodyPr/>
                    <a:lstStyle/>
                    <a:p>
                      <a:pPr marL="0" marR="0" algn="ctr">
                        <a:lnSpc>
                          <a:spcPct val="105000"/>
                        </a:lnSpc>
                        <a:spcBef>
                          <a:spcPts val="0"/>
                        </a:spcBef>
                        <a:spcAft>
                          <a:spcPts val="0"/>
                        </a:spcAft>
                      </a:pPr>
                      <a:r>
                        <a:rPr lang="en-US" sz="3200" dirty="0">
                          <a:effectLst/>
                        </a:rPr>
                        <a:t># Counties</a:t>
                      </a:r>
                      <a:endParaRPr lang="en-US" sz="2400" dirty="0">
                        <a:solidFill>
                          <a:srgbClr val="003572"/>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tr>
              <a:tr h="488763">
                <a:tc>
                  <a:txBody>
                    <a:bodyPr/>
                    <a:lstStyle/>
                    <a:p>
                      <a:pPr marL="0" marR="0" algn="ctr">
                        <a:lnSpc>
                          <a:spcPct val="105000"/>
                        </a:lnSpc>
                        <a:spcBef>
                          <a:spcPts val="0"/>
                        </a:spcBef>
                        <a:spcAft>
                          <a:spcPts val="0"/>
                        </a:spcAft>
                      </a:pPr>
                      <a:r>
                        <a:rPr lang="en-US" sz="3200" dirty="0">
                          <a:effectLst/>
                        </a:rPr>
                        <a:t>Completed</a:t>
                      </a:r>
                      <a:endParaRPr lang="en-US" sz="2400" dirty="0">
                        <a:solidFill>
                          <a:srgbClr val="003572"/>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solidFill>
                      <a:srgbClr val="7030A0"/>
                    </a:solidFill>
                  </a:tcPr>
                </a:tc>
                <a:tc>
                  <a:txBody>
                    <a:bodyPr/>
                    <a:lstStyle/>
                    <a:p>
                      <a:pPr marL="0" marR="0" algn="ctr">
                        <a:lnSpc>
                          <a:spcPct val="105000"/>
                        </a:lnSpc>
                        <a:spcBef>
                          <a:spcPts val="0"/>
                        </a:spcBef>
                        <a:spcAft>
                          <a:spcPts val="0"/>
                        </a:spcAft>
                      </a:pPr>
                      <a:r>
                        <a:rPr lang="en-US" sz="3200" dirty="0" smtClean="0">
                          <a:effectLst/>
                        </a:rPr>
                        <a:t>15</a:t>
                      </a:r>
                      <a:endParaRPr lang="en-US" sz="2400" dirty="0">
                        <a:solidFill>
                          <a:srgbClr val="003572"/>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r>
              <a:tr h="488763">
                <a:tc>
                  <a:txBody>
                    <a:bodyPr/>
                    <a:lstStyle/>
                    <a:p>
                      <a:pPr marL="0" marR="0" algn="ctr">
                        <a:lnSpc>
                          <a:spcPct val="105000"/>
                        </a:lnSpc>
                        <a:spcBef>
                          <a:spcPts val="0"/>
                        </a:spcBef>
                        <a:spcAft>
                          <a:spcPts val="0"/>
                        </a:spcAft>
                      </a:pPr>
                      <a:r>
                        <a:rPr lang="en-US" sz="3200" dirty="0" smtClean="0">
                          <a:effectLst/>
                        </a:rPr>
                        <a:t>Mapping</a:t>
                      </a:r>
                      <a:endParaRPr lang="en-US" sz="2400" dirty="0">
                        <a:solidFill>
                          <a:srgbClr val="003572"/>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tc>
                  <a:txBody>
                    <a:bodyPr/>
                    <a:lstStyle/>
                    <a:p>
                      <a:pPr marL="0" marR="0" algn="ctr">
                        <a:lnSpc>
                          <a:spcPct val="105000"/>
                        </a:lnSpc>
                        <a:spcBef>
                          <a:spcPts val="0"/>
                        </a:spcBef>
                        <a:spcAft>
                          <a:spcPts val="0"/>
                        </a:spcAft>
                      </a:pPr>
                      <a:r>
                        <a:rPr lang="en-US" sz="3200" dirty="0" smtClean="0">
                          <a:solidFill>
                            <a:schemeClr val="dk1"/>
                          </a:solidFill>
                          <a:effectLst/>
                          <a:latin typeface="+mn-lt"/>
                          <a:ea typeface="+mn-ea"/>
                          <a:cs typeface="+mn-cs"/>
                        </a:rPr>
                        <a:t>31</a:t>
                      </a:r>
                      <a:endParaRPr lang="en-US" sz="2400" dirty="0">
                        <a:solidFill>
                          <a:srgbClr val="003572"/>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r>
              <a:tr h="488763">
                <a:tc>
                  <a:txBody>
                    <a:bodyPr/>
                    <a:lstStyle/>
                    <a:p>
                      <a:pPr marL="0" marR="0" algn="ctr">
                        <a:lnSpc>
                          <a:spcPct val="105000"/>
                        </a:lnSpc>
                        <a:spcBef>
                          <a:spcPts val="0"/>
                        </a:spcBef>
                        <a:spcAft>
                          <a:spcPts val="0"/>
                        </a:spcAft>
                      </a:pPr>
                      <a:r>
                        <a:rPr lang="en-US" sz="3200" dirty="0">
                          <a:effectLst/>
                        </a:rPr>
                        <a:t>Data </a:t>
                      </a:r>
                      <a:r>
                        <a:rPr lang="en-US" sz="3200" dirty="0" smtClean="0">
                          <a:effectLst/>
                        </a:rPr>
                        <a:t>Processing</a:t>
                      </a:r>
                      <a:endParaRPr lang="en-US" sz="2400" dirty="0">
                        <a:solidFill>
                          <a:srgbClr val="003572"/>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solidFill>
                      <a:srgbClr val="33CC33"/>
                    </a:solidFill>
                  </a:tcPr>
                </a:tc>
                <a:tc>
                  <a:txBody>
                    <a:bodyPr/>
                    <a:lstStyle/>
                    <a:p>
                      <a:pPr marL="0" marR="0" algn="ctr">
                        <a:lnSpc>
                          <a:spcPct val="105000"/>
                        </a:lnSpc>
                        <a:spcBef>
                          <a:spcPts val="0"/>
                        </a:spcBef>
                        <a:spcAft>
                          <a:spcPts val="0"/>
                        </a:spcAft>
                      </a:pPr>
                      <a:r>
                        <a:rPr lang="en-US" sz="3200" dirty="0" smtClean="0">
                          <a:solidFill>
                            <a:schemeClr val="dk1"/>
                          </a:solidFill>
                          <a:effectLst/>
                          <a:latin typeface="+mn-lt"/>
                          <a:ea typeface="+mn-ea"/>
                          <a:cs typeface="+mn-cs"/>
                        </a:rPr>
                        <a:t>0</a:t>
                      </a:r>
                      <a:endParaRPr lang="en-US" sz="2400" dirty="0">
                        <a:solidFill>
                          <a:srgbClr val="003572"/>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r>
              <a:tr h="488763">
                <a:tc>
                  <a:txBody>
                    <a:bodyPr/>
                    <a:lstStyle/>
                    <a:p>
                      <a:pPr marL="0" marR="0" algn="ctr">
                        <a:lnSpc>
                          <a:spcPct val="105000"/>
                        </a:lnSpc>
                        <a:spcBef>
                          <a:spcPts val="0"/>
                        </a:spcBef>
                        <a:spcAft>
                          <a:spcPts val="0"/>
                        </a:spcAft>
                      </a:pPr>
                      <a:r>
                        <a:rPr lang="en-US" sz="3200" dirty="0" smtClean="0">
                          <a:solidFill>
                            <a:sysClr val="windowText" lastClr="000000"/>
                          </a:solidFill>
                          <a:effectLst/>
                        </a:rPr>
                        <a:t>Data Gathering</a:t>
                      </a:r>
                      <a:endParaRPr lang="en-US" sz="2400" dirty="0">
                        <a:solidFill>
                          <a:sysClr val="windowText" lastClr="000000"/>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marL="0" marR="0" algn="ctr">
                        <a:lnSpc>
                          <a:spcPct val="105000"/>
                        </a:lnSpc>
                        <a:spcBef>
                          <a:spcPts val="0"/>
                        </a:spcBef>
                        <a:spcAft>
                          <a:spcPts val="0"/>
                        </a:spcAft>
                      </a:pPr>
                      <a:r>
                        <a:rPr lang="en-US" sz="3200" dirty="0">
                          <a:effectLst/>
                        </a:rPr>
                        <a:t>21</a:t>
                      </a:r>
                      <a:endParaRPr lang="en-US" sz="2400" dirty="0">
                        <a:solidFill>
                          <a:srgbClr val="003572"/>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05005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300" y="1143000"/>
            <a:ext cx="8077200" cy="1143000"/>
          </a:xfrm>
        </p:spPr>
        <p:txBody>
          <a:bodyPr>
            <a:normAutofit/>
          </a:bodyPr>
          <a:lstStyle/>
          <a:p>
            <a:r>
              <a:rPr lang="en-US" dirty="0">
                <a:latin typeface="Arial" panose="020B0604020202020204" pitchFamily="34" charset="0"/>
                <a:cs typeface="Arial" panose="020B0604020202020204" pitchFamily="34" charset="0"/>
              </a:rPr>
              <a:t>Implementation Plan:</a:t>
            </a:r>
          </a:p>
        </p:txBody>
      </p:sp>
      <p:sp>
        <p:nvSpPr>
          <p:cNvPr id="3" name="Content Placeholder 2"/>
          <p:cNvSpPr>
            <a:spLocks noGrp="1"/>
          </p:cNvSpPr>
          <p:nvPr>
            <p:ph idx="1"/>
          </p:nvPr>
        </p:nvSpPr>
        <p:spPr>
          <a:xfrm>
            <a:off x="749300" y="2286000"/>
            <a:ext cx="7708900" cy="3886200"/>
          </a:xfrm>
        </p:spPr>
        <p:txBody>
          <a:bodyPr/>
          <a:lstStyle/>
          <a:p>
            <a:pPr algn="l"/>
            <a:endParaRPr lang="en-US" sz="3600" dirty="0" smtClean="0">
              <a:latin typeface="Arial" panose="020B0604020202020204" pitchFamily="34" charset="0"/>
              <a:cs typeface="Arial" panose="020B0604020202020204" pitchFamily="34" charset="0"/>
            </a:endParaRPr>
          </a:p>
          <a:p>
            <a:pPr marL="0" indent="0" algn="l">
              <a:buNone/>
            </a:pPr>
            <a:r>
              <a:rPr lang="en-US" sz="4000" b="1" dirty="0" smtClean="0">
                <a:latin typeface="Arial" panose="020B0604020202020204" pitchFamily="34" charset="0"/>
                <a:cs typeface="Arial" panose="020B0604020202020204" pitchFamily="34" charset="0"/>
              </a:rPr>
              <a:t>Goal: </a:t>
            </a:r>
            <a:r>
              <a:rPr lang="en-US" sz="3600" dirty="0" smtClean="0">
                <a:latin typeface="Arial" panose="020B0604020202020204" pitchFamily="34" charset="0"/>
                <a:cs typeface="Arial" panose="020B0604020202020204" pitchFamily="34" charset="0"/>
              </a:rPr>
              <a:t>	Make tools available to 			reduce nitrogen 					contributions from septic 			systems</a:t>
            </a:r>
          </a:p>
          <a:p>
            <a:pPr marL="0" indent="0" algn="l">
              <a:buNone/>
            </a:pPr>
            <a:endParaRPr lang="en-US" dirty="0" smtClean="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757DE740-7D8E-462F-A982-027E94F48890}" type="slidenum">
              <a:rPr lang="en-US" smtClean="0"/>
              <a:pPr/>
              <a:t>17</a:t>
            </a:fld>
            <a:endParaRPr lang="en-US"/>
          </a:p>
        </p:txBody>
      </p:sp>
      <p:pic>
        <p:nvPicPr>
          <p:cNvPr id="6"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9026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p:cNvSpPr>
            <a:spLocks noGrp="1"/>
          </p:cNvSpPr>
          <p:nvPr>
            <p:ph type="sldNum" sz="quarter" idx="12"/>
          </p:nvPr>
        </p:nvSpPr>
        <p:spPr/>
        <p:txBody>
          <a:bodyPr/>
          <a:lstStyle/>
          <a:p>
            <a:fld id="{034D7531-0E54-4132-8A31-8B35F57C0A84}" type="slidenum">
              <a:rPr lang="en-US" smtClean="0"/>
              <a:t>18</a:t>
            </a:fld>
            <a:endParaRPr lang="en-US" dirty="0"/>
          </a:p>
        </p:txBody>
      </p:sp>
      <p:pic>
        <p:nvPicPr>
          <p:cNvPr id="3" name="Content Placeholder 2"/>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19094"/>
          <a:stretch/>
        </p:blipFill>
        <p:spPr>
          <a:xfrm>
            <a:off x="457200" y="1143000"/>
            <a:ext cx="8365575" cy="4953000"/>
          </a:xfrm>
          <a:ln w="12700">
            <a:solidFill>
              <a:schemeClr val="tx1"/>
            </a:solidFill>
          </a:ln>
        </p:spPr>
      </p:pic>
      <p:pic>
        <p:nvPicPr>
          <p:cNvPr id="7" name="Picture 2" descr="I:\EH\HSES_Research\Images\NewDOHLogoColor.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478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p:cNvSpPr>
            <a:spLocks noGrp="1"/>
          </p:cNvSpPr>
          <p:nvPr>
            <p:ph type="sldNum" sz="quarter" idx="12"/>
          </p:nvPr>
        </p:nvSpPr>
        <p:spPr/>
        <p:txBody>
          <a:bodyPr/>
          <a:lstStyle/>
          <a:p>
            <a:fld id="{034D7531-0E54-4132-8A31-8B35F57C0A84}" type="slidenum">
              <a:rPr lang="en-US" smtClean="0"/>
              <a:t>19</a:t>
            </a:fld>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28600"/>
            <a:ext cx="8229600" cy="2596718"/>
          </a:xfrm>
        </p:spPr>
      </p:pic>
      <p:pic>
        <p:nvPicPr>
          <p:cNvPr id="11" name="Picture 2" descr="I:\EH\HSES_Research\Images\NewDOHLogoColor.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566" y="2764808"/>
            <a:ext cx="8243538" cy="3591542"/>
          </a:xfrm>
          <a:prstGeom prst="rect">
            <a:avLst/>
          </a:prstGeom>
        </p:spPr>
      </p:pic>
    </p:spTree>
    <p:extLst>
      <p:ext uri="{BB962C8B-B14F-4D97-AF65-F5344CB8AC3E}">
        <p14:creationId xmlns:p14="http://schemas.microsoft.com/office/powerpoint/2010/main" val="25000107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p:cNvSpPr>
            <a:spLocks noGrp="1"/>
          </p:cNvSpPr>
          <p:nvPr>
            <p:ph type="sldNum" sz="quarter" idx="12"/>
          </p:nvPr>
        </p:nvSpPr>
        <p:spPr/>
        <p:txBody>
          <a:bodyPr/>
          <a:lstStyle/>
          <a:p>
            <a:fld id="{034D7531-0E54-4132-8A31-8B35F57C0A84}" type="slidenum">
              <a:rPr lang="en-US" smtClean="0"/>
              <a:t>2</a:t>
            </a:fld>
            <a:endParaRPr lang="en-US" dirty="0"/>
          </a:p>
        </p:txBody>
      </p:sp>
      <p:pic>
        <p:nvPicPr>
          <p:cNvPr id="3" name="Content Placeholder 2"/>
          <p:cNvPicPr>
            <a:picLocks noGrp="1" noChangeAspect="1"/>
          </p:cNvPicPr>
          <p:nvPr>
            <p:ph idx="1"/>
          </p:nvPr>
        </p:nvPicPr>
        <p:blipFill rotWithShape="1">
          <a:blip r:embed="rId3">
            <a:extLst>
              <a:ext uri="{28A0092B-C50C-407E-A947-70E740481C1C}">
                <a14:useLocalDpi xmlns:a14="http://schemas.microsoft.com/office/drawing/2010/main" val="0"/>
              </a:ext>
            </a:extLst>
          </a:blip>
          <a:srcRect t="29065"/>
          <a:stretch/>
        </p:blipFill>
        <p:spPr>
          <a:xfrm>
            <a:off x="61402" y="2694852"/>
            <a:ext cx="8980997" cy="3162174"/>
          </a:xfrm>
        </p:spPr>
      </p:pic>
      <p:sp>
        <p:nvSpPr>
          <p:cNvPr id="2" name="Rectangle 1"/>
          <p:cNvSpPr/>
          <p:nvPr/>
        </p:nvSpPr>
        <p:spPr>
          <a:xfrm>
            <a:off x="641857" y="914400"/>
            <a:ext cx="7739953" cy="1446550"/>
          </a:xfrm>
          <a:prstGeom prst="rect">
            <a:avLst/>
          </a:prstGeom>
        </p:spPr>
        <p:txBody>
          <a:bodyPr wrap="square">
            <a:spAutoFit/>
          </a:bodyPr>
          <a:lstStyle/>
          <a:p>
            <a:r>
              <a:rPr lang="en-US" sz="4400" dirty="0">
                <a:latin typeface="Arial" panose="020B0604020202020204" pitchFamily="34" charset="0"/>
                <a:cs typeface="Arial" panose="020B0604020202020204" pitchFamily="34" charset="0"/>
              </a:rPr>
              <a:t>Nitrogen Reduction </a:t>
            </a:r>
            <a:r>
              <a:rPr lang="en-US" sz="4400" dirty="0" smtClean="0">
                <a:latin typeface="Arial" panose="020B0604020202020204" pitchFamily="34" charset="0"/>
                <a:cs typeface="Arial" panose="020B0604020202020204" pitchFamily="34" charset="0"/>
              </a:rPr>
              <a:t>Options</a:t>
            </a:r>
          </a:p>
          <a:p>
            <a:pPr algn="ctr"/>
            <a:r>
              <a:rPr lang="en-US" sz="4400" dirty="0" smtClean="0">
                <a:latin typeface="Arial" panose="020B0604020202020204" pitchFamily="34" charset="0"/>
                <a:cs typeface="Arial" panose="020B0604020202020204" pitchFamily="34" charset="0"/>
              </a:rPr>
              <a:t>for </a:t>
            </a:r>
            <a:r>
              <a:rPr lang="en-US" sz="4400" dirty="0">
                <a:latin typeface="Arial" panose="020B0604020202020204" pitchFamily="34" charset="0"/>
                <a:cs typeface="Arial" panose="020B0604020202020204" pitchFamily="34" charset="0"/>
              </a:rPr>
              <a:t>Septic Systems</a:t>
            </a:r>
          </a:p>
        </p:txBody>
      </p:sp>
      <p:pic>
        <p:nvPicPr>
          <p:cNvPr id="5" name="Picture 2" descr="I:\EH\HSES_Research\Images\NewDOHLogoColor.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70093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0"/>
            <a:ext cx="8839200" cy="3581400"/>
          </a:xfrm>
        </p:spPr>
        <p:txBody>
          <a:bodyPr vert="horz" lIns="91440" tIns="45720" rIns="91440" bIns="45720" rtlCol="0">
            <a:normAutofit/>
          </a:bodyPr>
          <a:lstStyle/>
          <a:p>
            <a:pPr marL="0" indent="0">
              <a:spcAft>
                <a:spcPts val="1200"/>
              </a:spcAft>
              <a:buNone/>
            </a:pPr>
            <a:r>
              <a:rPr lang="en-US" sz="3000" dirty="0">
                <a:latin typeface="Arial" panose="020B0604020202020204" pitchFamily="34" charset="0"/>
                <a:cs typeface="Arial" panose="020B0604020202020204" pitchFamily="34" charset="0"/>
              </a:rPr>
              <a:t>Approve baseline conventional septic system enhanced for nitrogen reduction (in-ground system)</a:t>
            </a:r>
          </a:p>
          <a:p>
            <a:pPr marL="0" indent="0">
              <a:spcAft>
                <a:spcPts val="1200"/>
              </a:spcAft>
              <a:buNone/>
            </a:pPr>
            <a:r>
              <a:rPr lang="en-US" sz="3000" dirty="0">
                <a:latin typeface="Arial" panose="020B0604020202020204" pitchFamily="34" charset="0"/>
                <a:cs typeface="Arial" panose="020B0604020202020204" pitchFamily="34" charset="0"/>
              </a:rPr>
              <a:t>Requires rule </a:t>
            </a:r>
            <a:r>
              <a:rPr lang="en-US" sz="3000" dirty="0" smtClean="0">
                <a:latin typeface="Arial" panose="020B0604020202020204" pitchFamily="34" charset="0"/>
                <a:cs typeface="Arial" panose="020B0604020202020204" pitchFamily="34" charset="0"/>
              </a:rPr>
              <a:t>change.</a:t>
            </a:r>
            <a:endParaRPr lang="en-US" sz="3000" dirty="0">
              <a:latin typeface="Arial" panose="020B0604020202020204" pitchFamily="34" charset="0"/>
              <a:cs typeface="Arial" panose="020B0604020202020204" pitchFamily="34" charset="0"/>
            </a:endParaRPr>
          </a:p>
          <a:p>
            <a:pPr marL="0" indent="0">
              <a:spcAft>
                <a:spcPts val="1200"/>
              </a:spcAft>
              <a:buNone/>
            </a:pPr>
            <a:r>
              <a:rPr lang="en-US" sz="3000" dirty="0">
                <a:latin typeface="Arial" panose="020B0604020202020204" pitchFamily="34" charset="0"/>
                <a:cs typeface="Arial" panose="020B0604020202020204" pitchFamily="34" charset="0"/>
              </a:rPr>
              <a:t>Status: Tabled by Technical Review and Advisory Panel on October 22, 2015 for more details</a:t>
            </a:r>
          </a:p>
          <a:p>
            <a:pPr marL="0" indent="0">
              <a:spcAft>
                <a:spcPts val="1200"/>
              </a:spcAft>
              <a:buNone/>
            </a:pPr>
            <a:endParaRPr lang="en-US" sz="3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57DE740-7D8E-462F-A982-027E94F48890}" type="slidenum">
              <a:rPr lang="en-US" smtClean="0"/>
              <a:pPr/>
              <a:t>20</a:t>
            </a:fld>
            <a:endParaRPr lang="en-US"/>
          </a:p>
        </p:txBody>
      </p:sp>
      <p:sp>
        <p:nvSpPr>
          <p:cNvPr id="7" name="Rectangle 6"/>
          <p:cNvSpPr/>
          <p:nvPr/>
        </p:nvSpPr>
        <p:spPr>
          <a:xfrm>
            <a:off x="1905000" y="990600"/>
            <a:ext cx="7239000" cy="28320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685800" y="381000"/>
            <a:ext cx="1524000" cy="1600200"/>
          </a:xfrm>
          <a:prstGeom prst="flowChartConnector">
            <a:avLst/>
          </a:prstGeom>
          <a:ln w="76200">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7200" b="1" dirty="0"/>
          </a:p>
        </p:txBody>
      </p:sp>
      <p:pic>
        <p:nvPicPr>
          <p:cNvPr id="8"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71501" y="94808"/>
            <a:ext cx="1752598" cy="1886392"/>
          </a:xfrm>
        </p:spPr>
        <p:txBody>
          <a:bodyPr>
            <a:noAutofit/>
          </a:bodyPr>
          <a:lstStyle/>
          <a:p>
            <a:r>
              <a:rPr lang="en-US" sz="7200" b="1" dirty="0" smtClean="0">
                <a:solidFill>
                  <a:schemeClr val="bg1"/>
                </a:solidFill>
              </a:rPr>
              <a:t>1</a:t>
            </a:r>
            <a:r>
              <a:rPr lang="en-US" sz="1600" dirty="0" smtClean="0">
                <a:solidFill>
                  <a:schemeClr val="bg1"/>
                </a:solidFill>
              </a:rPr>
              <a:t/>
            </a:r>
            <a:br>
              <a:rPr lang="en-US" sz="1600" dirty="0" smtClean="0">
                <a:solidFill>
                  <a:schemeClr val="bg1"/>
                </a:solidFill>
              </a:rPr>
            </a:br>
            <a:r>
              <a:rPr lang="en-US" sz="1600" dirty="0" smtClean="0">
                <a:solidFill>
                  <a:schemeClr val="bg1"/>
                </a:solidFill>
              </a:rPr>
              <a:t/>
            </a:r>
            <a:br>
              <a:rPr lang="en-US" sz="1600" dirty="0" smtClean="0">
                <a:solidFill>
                  <a:schemeClr val="bg1"/>
                </a:solidFill>
              </a:rPr>
            </a:br>
            <a:endParaRPr lang="en-US" sz="1600" dirty="0">
              <a:solidFill>
                <a:schemeClr val="bg1"/>
              </a:solidFill>
            </a:endParaRPr>
          </a:p>
        </p:txBody>
      </p:sp>
      <p:cxnSp>
        <p:nvCxnSpPr>
          <p:cNvPr id="11" name="Straight Connector 10"/>
          <p:cNvCxnSpPr/>
          <p:nvPr/>
        </p:nvCxnSpPr>
        <p:spPr>
          <a:xfrm>
            <a:off x="-76200" y="1219200"/>
            <a:ext cx="93268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43925" y="1164348"/>
            <a:ext cx="1607749" cy="615553"/>
          </a:xfrm>
          <a:prstGeom prst="rect">
            <a:avLst/>
          </a:prstGeom>
          <a:noFill/>
        </p:spPr>
        <p:txBody>
          <a:bodyPr wrap="none" rtlCol="0">
            <a:spAutoFit/>
          </a:bodyPr>
          <a:lstStyle/>
          <a:p>
            <a:pPr algn="ctr"/>
            <a:r>
              <a:rPr lang="en-US" sz="1700" dirty="0">
                <a:solidFill>
                  <a:schemeClr val="bg1"/>
                </a:solidFill>
              </a:rPr>
              <a:t>Implementation</a:t>
            </a:r>
            <a:br>
              <a:rPr lang="en-US" sz="1700" dirty="0">
                <a:solidFill>
                  <a:schemeClr val="bg1"/>
                </a:solidFill>
              </a:rPr>
            </a:br>
            <a:r>
              <a:rPr lang="en-US" sz="1700" dirty="0">
                <a:solidFill>
                  <a:schemeClr val="bg1"/>
                </a:solidFill>
              </a:rPr>
              <a:t>Plan</a:t>
            </a:r>
            <a:endParaRPr lang="en-US" sz="1700" dirty="0"/>
          </a:p>
        </p:txBody>
      </p:sp>
    </p:spTree>
    <p:extLst>
      <p:ext uri="{BB962C8B-B14F-4D97-AF65-F5344CB8AC3E}">
        <p14:creationId xmlns:p14="http://schemas.microsoft.com/office/powerpoint/2010/main" val="15392311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286000"/>
            <a:ext cx="8077200" cy="3581400"/>
          </a:xfrm>
        </p:spPr>
        <p:txBody>
          <a:bodyPr vert="horz" lIns="91440" tIns="45720" rIns="91440" bIns="45720" rtlCol="0">
            <a:normAutofit/>
          </a:bodyPr>
          <a:lstStyle/>
          <a:p>
            <a:pPr marL="0" indent="0">
              <a:spcAft>
                <a:spcPts val="1200"/>
              </a:spcAft>
              <a:buNone/>
            </a:pPr>
            <a:r>
              <a:rPr lang="en-US" sz="3000" dirty="0">
                <a:latin typeface="Arial" panose="020B0604020202020204" pitchFamily="34" charset="0"/>
                <a:cs typeface="Arial" panose="020B0604020202020204" pitchFamily="34" charset="0"/>
              </a:rPr>
              <a:t>Incorporate nitrogen study systems as approved performance-based systems</a:t>
            </a:r>
          </a:p>
          <a:p>
            <a:pPr marL="0" indent="0">
              <a:spcAft>
                <a:spcPts val="1200"/>
              </a:spcAft>
              <a:buNone/>
            </a:pPr>
            <a:r>
              <a:rPr lang="en-US" sz="3000" dirty="0">
                <a:latin typeface="Arial" panose="020B0604020202020204" pitchFamily="34" charset="0"/>
                <a:cs typeface="Arial" panose="020B0604020202020204" pitchFamily="34" charset="0"/>
              </a:rPr>
              <a:t>Requires development of system specifications</a:t>
            </a:r>
          </a:p>
          <a:p>
            <a:pPr marL="0" indent="0">
              <a:spcAft>
                <a:spcPts val="1200"/>
              </a:spcAft>
              <a:buNone/>
            </a:pPr>
            <a:r>
              <a:rPr lang="en-US" sz="3000" dirty="0">
                <a:latin typeface="Arial" panose="020B0604020202020204" pitchFamily="34" charset="0"/>
                <a:cs typeface="Arial" panose="020B0604020202020204" pitchFamily="34" charset="0"/>
              </a:rPr>
              <a:t>Status: Being developed</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57DE740-7D8E-462F-A982-027E94F48890}" type="slidenum">
              <a:rPr lang="en-US" smtClean="0"/>
              <a:pPr/>
              <a:t>21</a:t>
            </a:fld>
            <a:endParaRPr lang="en-US"/>
          </a:p>
        </p:txBody>
      </p:sp>
      <p:sp>
        <p:nvSpPr>
          <p:cNvPr id="7" name="Rectangle 6"/>
          <p:cNvSpPr/>
          <p:nvPr/>
        </p:nvSpPr>
        <p:spPr>
          <a:xfrm>
            <a:off x="0" y="990600"/>
            <a:ext cx="9144000" cy="28320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685800" y="381000"/>
            <a:ext cx="1524000" cy="1600200"/>
          </a:xfrm>
          <a:prstGeom prst="flowChartConnector">
            <a:avLst/>
          </a:prstGeom>
          <a:ln w="76200">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7200" b="1" dirty="0"/>
          </a:p>
        </p:txBody>
      </p:sp>
      <p:pic>
        <p:nvPicPr>
          <p:cNvPr id="8"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p:cNvSpPr txBox="1">
            <a:spLocks/>
          </p:cNvSpPr>
          <p:nvPr/>
        </p:nvSpPr>
        <p:spPr>
          <a:xfrm>
            <a:off x="571501" y="94808"/>
            <a:ext cx="1752598" cy="188639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b="1" dirty="0">
                <a:solidFill>
                  <a:schemeClr val="bg1"/>
                </a:solidFill>
              </a:rPr>
              <a:t>2</a:t>
            </a:r>
            <a:r>
              <a:rPr lang="en-US" sz="1600" dirty="0" smtClean="0">
                <a:solidFill>
                  <a:schemeClr val="bg1"/>
                </a:solidFill>
              </a:rPr>
              <a:t/>
            </a:r>
            <a:br>
              <a:rPr lang="en-US" sz="1600" dirty="0" smtClean="0">
                <a:solidFill>
                  <a:schemeClr val="bg1"/>
                </a:solidFill>
              </a:rPr>
            </a:br>
            <a:r>
              <a:rPr lang="en-US" sz="1600" dirty="0" smtClean="0">
                <a:solidFill>
                  <a:schemeClr val="bg1"/>
                </a:solidFill>
              </a:rPr>
              <a:t/>
            </a:r>
            <a:br>
              <a:rPr lang="en-US" sz="1600" dirty="0" smtClean="0">
                <a:solidFill>
                  <a:schemeClr val="bg1"/>
                </a:solidFill>
              </a:rPr>
            </a:br>
            <a:endParaRPr lang="en-US" sz="1600" dirty="0">
              <a:solidFill>
                <a:schemeClr val="bg1"/>
              </a:solidFill>
            </a:endParaRPr>
          </a:p>
        </p:txBody>
      </p:sp>
      <p:cxnSp>
        <p:nvCxnSpPr>
          <p:cNvPr id="13" name="Straight Connector 12"/>
          <p:cNvCxnSpPr/>
          <p:nvPr/>
        </p:nvCxnSpPr>
        <p:spPr>
          <a:xfrm>
            <a:off x="-76200" y="1219200"/>
            <a:ext cx="93268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43925" y="1164348"/>
            <a:ext cx="1607749" cy="615553"/>
          </a:xfrm>
          <a:prstGeom prst="rect">
            <a:avLst/>
          </a:prstGeom>
          <a:noFill/>
        </p:spPr>
        <p:txBody>
          <a:bodyPr wrap="none" rtlCol="0">
            <a:spAutoFit/>
          </a:bodyPr>
          <a:lstStyle/>
          <a:p>
            <a:pPr algn="ctr"/>
            <a:r>
              <a:rPr lang="en-US" sz="1700" dirty="0">
                <a:solidFill>
                  <a:schemeClr val="bg1"/>
                </a:solidFill>
              </a:rPr>
              <a:t>Implementation</a:t>
            </a:r>
            <a:br>
              <a:rPr lang="en-US" sz="1700" dirty="0">
                <a:solidFill>
                  <a:schemeClr val="bg1"/>
                </a:solidFill>
              </a:rPr>
            </a:br>
            <a:r>
              <a:rPr lang="en-US" sz="1700" dirty="0">
                <a:solidFill>
                  <a:schemeClr val="bg1"/>
                </a:solidFill>
              </a:rPr>
              <a:t>Plan</a:t>
            </a:r>
            <a:endParaRPr lang="en-US" sz="1700" dirty="0"/>
          </a:p>
        </p:txBody>
      </p:sp>
    </p:spTree>
    <p:extLst>
      <p:ext uri="{BB962C8B-B14F-4D97-AF65-F5344CB8AC3E}">
        <p14:creationId xmlns:p14="http://schemas.microsoft.com/office/powerpoint/2010/main" val="3563628192"/>
      </p:ext>
    </p:extLst>
  </p:cSld>
  <p:clrMapOvr>
    <a:masterClrMapping/>
  </p:clrMapOvr>
  <p:transition spd="slow">
    <p:pu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0"/>
            <a:ext cx="8585199" cy="3581400"/>
          </a:xfrm>
        </p:spPr>
        <p:txBody>
          <a:bodyPr vert="horz" lIns="91440" tIns="45720" rIns="91440" bIns="45720" rtlCol="0">
            <a:normAutofit/>
          </a:bodyPr>
          <a:lstStyle/>
          <a:p>
            <a:pPr marL="0" indent="0">
              <a:spcAft>
                <a:spcPts val="1200"/>
              </a:spcAft>
              <a:buNone/>
            </a:pPr>
            <a:r>
              <a:rPr lang="en-US" sz="3000" dirty="0">
                <a:latin typeface="Arial" panose="020B0604020202020204" pitchFamily="34" charset="0"/>
                <a:cs typeface="Arial" panose="020B0604020202020204" pitchFamily="34" charset="0"/>
              </a:rPr>
              <a:t>Develop new nitrogen reducing systems section in Chapter 64 E-6 Florida Administrative Code</a:t>
            </a:r>
          </a:p>
          <a:p>
            <a:pPr marL="0" indent="0">
              <a:spcAft>
                <a:spcPts val="1200"/>
              </a:spcAft>
              <a:buNone/>
            </a:pPr>
            <a:r>
              <a:rPr lang="en-US" sz="3000" dirty="0">
                <a:latin typeface="Arial" panose="020B0604020202020204" pitchFamily="34" charset="0"/>
                <a:cs typeface="Arial" panose="020B0604020202020204" pitchFamily="34" charset="0"/>
              </a:rPr>
              <a:t>Requires rule and possibly statute changes</a:t>
            </a:r>
          </a:p>
          <a:p>
            <a:pPr marL="0" indent="0">
              <a:spcAft>
                <a:spcPts val="1200"/>
              </a:spcAft>
              <a:buNone/>
            </a:pPr>
            <a:r>
              <a:rPr lang="en-US" sz="3000" dirty="0">
                <a:latin typeface="Arial" panose="020B0604020202020204" pitchFamily="34" charset="0"/>
                <a:cs typeface="Arial" panose="020B0604020202020204" pitchFamily="34" charset="0"/>
              </a:rPr>
              <a:t>Status: Requires multiple public meetings</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57DE740-7D8E-462F-A982-027E94F48890}" type="slidenum">
              <a:rPr lang="en-US" smtClean="0"/>
              <a:pPr/>
              <a:t>22</a:t>
            </a:fld>
            <a:endParaRPr lang="en-US"/>
          </a:p>
        </p:txBody>
      </p:sp>
      <p:sp>
        <p:nvSpPr>
          <p:cNvPr id="7" name="Rectangle 6"/>
          <p:cNvSpPr/>
          <p:nvPr/>
        </p:nvSpPr>
        <p:spPr>
          <a:xfrm>
            <a:off x="0" y="990600"/>
            <a:ext cx="9144000" cy="28320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685800" y="381000"/>
            <a:ext cx="1524000" cy="1600200"/>
          </a:xfrm>
          <a:prstGeom prst="flowChartConnector">
            <a:avLst/>
          </a:prstGeom>
          <a:ln w="76200">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7200" b="1" dirty="0"/>
          </a:p>
        </p:txBody>
      </p:sp>
      <p:pic>
        <p:nvPicPr>
          <p:cNvPr id="8"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a:spLocks noGrp="1"/>
          </p:cNvSpPr>
          <p:nvPr>
            <p:ph type="title"/>
          </p:nvPr>
        </p:nvSpPr>
        <p:spPr>
          <a:xfrm>
            <a:off x="571501" y="94808"/>
            <a:ext cx="1752598" cy="1886392"/>
          </a:xfrm>
        </p:spPr>
        <p:txBody>
          <a:bodyPr>
            <a:noAutofit/>
          </a:bodyPr>
          <a:lstStyle/>
          <a:p>
            <a:r>
              <a:rPr lang="en-US" sz="7200" b="1" dirty="0">
                <a:solidFill>
                  <a:schemeClr val="bg1"/>
                </a:solidFill>
              </a:rPr>
              <a:t>3</a:t>
            </a:r>
            <a:r>
              <a:rPr lang="en-US" sz="1600" dirty="0" smtClean="0">
                <a:solidFill>
                  <a:schemeClr val="bg1"/>
                </a:solidFill>
              </a:rPr>
              <a:t/>
            </a:r>
            <a:br>
              <a:rPr lang="en-US" sz="1600" dirty="0" smtClean="0">
                <a:solidFill>
                  <a:schemeClr val="bg1"/>
                </a:solidFill>
              </a:rPr>
            </a:br>
            <a:r>
              <a:rPr lang="en-US" sz="1600" dirty="0" smtClean="0">
                <a:solidFill>
                  <a:schemeClr val="bg1"/>
                </a:solidFill>
              </a:rPr>
              <a:t/>
            </a:r>
            <a:br>
              <a:rPr lang="en-US" sz="1600" dirty="0" smtClean="0">
                <a:solidFill>
                  <a:schemeClr val="bg1"/>
                </a:solidFill>
              </a:rPr>
            </a:br>
            <a:endParaRPr lang="en-US" sz="1600" dirty="0">
              <a:solidFill>
                <a:schemeClr val="bg1"/>
              </a:solidFill>
            </a:endParaRPr>
          </a:p>
        </p:txBody>
      </p:sp>
      <p:cxnSp>
        <p:nvCxnSpPr>
          <p:cNvPr id="12" name="Straight Connector 11"/>
          <p:cNvCxnSpPr/>
          <p:nvPr/>
        </p:nvCxnSpPr>
        <p:spPr>
          <a:xfrm>
            <a:off x="-76200" y="1219200"/>
            <a:ext cx="93268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43925" y="1164348"/>
            <a:ext cx="1607749" cy="615553"/>
          </a:xfrm>
          <a:prstGeom prst="rect">
            <a:avLst/>
          </a:prstGeom>
          <a:noFill/>
        </p:spPr>
        <p:txBody>
          <a:bodyPr wrap="none" rtlCol="0">
            <a:spAutoFit/>
          </a:bodyPr>
          <a:lstStyle/>
          <a:p>
            <a:pPr algn="ctr"/>
            <a:r>
              <a:rPr lang="en-US" sz="1700" dirty="0">
                <a:solidFill>
                  <a:schemeClr val="bg1"/>
                </a:solidFill>
              </a:rPr>
              <a:t>Implementation</a:t>
            </a:r>
            <a:br>
              <a:rPr lang="en-US" sz="1700" dirty="0">
                <a:solidFill>
                  <a:schemeClr val="bg1"/>
                </a:solidFill>
              </a:rPr>
            </a:br>
            <a:r>
              <a:rPr lang="en-US" sz="1700" dirty="0">
                <a:solidFill>
                  <a:schemeClr val="bg1"/>
                </a:solidFill>
              </a:rPr>
              <a:t>Plan</a:t>
            </a:r>
            <a:endParaRPr lang="en-US" sz="1700" dirty="0"/>
          </a:p>
        </p:txBody>
      </p:sp>
    </p:spTree>
    <p:extLst>
      <p:ext uri="{BB962C8B-B14F-4D97-AF65-F5344CB8AC3E}">
        <p14:creationId xmlns:p14="http://schemas.microsoft.com/office/powerpoint/2010/main" val="1159011678"/>
      </p:ext>
    </p:extLst>
  </p:cSld>
  <p:clrMapOvr>
    <a:masterClrMapping/>
  </p:clrMapOvr>
  <p:transition spd="slow">
    <p:pu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0"/>
            <a:ext cx="8077200" cy="3581400"/>
          </a:xfrm>
        </p:spPr>
        <p:txBody>
          <a:bodyPr vert="horz" lIns="91440" tIns="45720" rIns="91440" bIns="45720" rtlCol="0">
            <a:normAutofit/>
          </a:bodyPr>
          <a:lstStyle/>
          <a:p>
            <a:pPr marL="0" indent="0">
              <a:spcAft>
                <a:spcPts val="1200"/>
              </a:spcAft>
              <a:buNone/>
            </a:pPr>
            <a:r>
              <a:rPr lang="en-US" sz="3000" dirty="0">
                <a:latin typeface="Arial" panose="020B0604020202020204" pitchFamily="34" charset="0"/>
                <a:cs typeface="Arial" panose="020B0604020202020204" pitchFamily="34" charset="0"/>
              </a:rPr>
              <a:t>Provide public education and training on nitrogen reduction strategies</a:t>
            </a:r>
          </a:p>
          <a:p>
            <a:pPr marL="0" indent="0">
              <a:spcAft>
                <a:spcPts val="1200"/>
              </a:spcAft>
              <a:buNone/>
            </a:pPr>
            <a:r>
              <a:rPr lang="en-US" sz="3000" dirty="0">
                <a:latin typeface="Arial" panose="020B0604020202020204" pitchFamily="34" charset="0"/>
                <a:cs typeface="Arial" panose="020B0604020202020204" pitchFamily="34" charset="0"/>
              </a:rPr>
              <a:t>Requires training development and message standardization </a:t>
            </a:r>
          </a:p>
          <a:p>
            <a:pPr marL="0" indent="0">
              <a:spcAft>
                <a:spcPts val="1200"/>
              </a:spcAft>
              <a:buNone/>
            </a:pPr>
            <a:r>
              <a:rPr lang="en-US" sz="3000" dirty="0">
                <a:latin typeface="Arial" panose="020B0604020202020204" pitchFamily="34" charset="0"/>
                <a:cs typeface="Arial" panose="020B0604020202020204" pitchFamily="34" charset="0"/>
              </a:rPr>
              <a:t>Status: Ongoing</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57DE740-7D8E-462F-A982-027E94F48890}" type="slidenum">
              <a:rPr lang="en-US" smtClean="0"/>
              <a:pPr/>
              <a:t>23</a:t>
            </a:fld>
            <a:endParaRPr lang="en-US"/>
          </a:p>
        </p:txBody>
      </p:sp>
      <p:sp>
        <p:nvSpPr>
          <p:cNvPr id="7" name="Rectangle 6"/>
          <p:cNvSpPr/>
          <p:nvPr/>
        </p:nvSpPr>
        <p:spPr>
          <a:xfrm>
            <a:off x="0" y="990600"/>
            <a:ext cx="9144000" cy="28320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685800" y="381000"/>
            <a:ext cx="1524000" cy="1600200"/>
          </a:xfrm>
          <a:prstGeom prst="flowChartConnector">
            <a:avLst/>
          </a:prstGeom>
          <a:ln w="76200">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7200" b="1" dirty="0"/>
          </a:p>
        </p:txBody>
      </p:sp>
      <p:pic>
        <p:nvPicPr>
          <p:cNvPr id="8"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p:cNvSpPr>
            <a:spLocks noGrp="1"/>
          </p:cNvSpPr>
          <p:nvPr>
            <p:ph type="title"/>
          </p:nvPr>
        </p:nvSpPr>
        <p:spPr>
          <a:xfrm>
            <a:off x="571501" y="94808"/>
            <a:ext cx="1752598" cy="1886392"/>
          </a:xfrm>
        </p:spPr>
        <p:txBody>
          <a:bodyPr>
            <a:noAutofit/>
          </a:bodyPr>
          <a:lstStyle/>
          <a:p>
            <a:r>
              <a:rPr lang="en-US" sz="7200" b="1" dirty="0">
                <a:solidFill>
                  <a:schemeClr val="bg1"/>
                </a:solidFill>
              </a:rPr>
              <a:t>4</a:t>
            </a:r>
            <a:r>
              <a:rPr lang="en-US" sz="1600" dirty="0" smtClean="0">
                <a:solidFill>
                  <a:schemeClr val="bg1"/>
                </a:solidFill>
              </a:rPr>
              <a:t/>
            </a:r>
            <a:br>
              <a:rPr lang="en-US" sz="1600" dirty="0" smtClean="0">
                <a:solidFill>
                  <a:schemeClr val="bg1"/>
                </a:solidFill>
              </a:rPr>
            </a:br>
            <a:r>
              <a:rPr lang="en-US" sz="1600" dirty="0" smtClean="0">
                <a:solidFill>
                  <a:schemeClr val="bg1"/>
                </a:solidFill>
              </a:rPr>
              <a:t/>
            </a:r>
            <a:br>
              <a:rPr lang="en-US" sz="1600" dirty="0" smtClean="0">
                <a:solidFill>
                  <a:schemeClr val="bg1"/>
                </a:solidFill>
              </a:rPr>
            </a:br>
            <a:endParaRPr lang="en-US" sz="1600" dirty="0">
              <a:solidFill>
                <a:schemeClr val="bg1"/>
              </a:solidFill>
            </a:endParaRPr>
          </a:p>
        </p:txBody>
      </p:sp>
      <p:cxnSp>
        <p:nvCxnSpPr>
          <p:cNvPr id="16" name="Straight Connector 15"/>
          <p:cNvCxnSpPr/>
          <p:nvPr/>
        </p:nvCxnSpPr>
        <p:spPr>
          <a:xfrm>
            <a:off x="-76200" y="1219200"/>
            <a:ext cx="93268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43925" y="1164348"/>
            <a:ext cx="1607749" cy="615553"/>
          </a:xfrm>
          <a:prstGeom prst="rect">
            <a:avLst/>
          </a:prstGeom>
          <a:noFill/>
        </p:spPr>
        <p:txBody>
          <a:bodyPr wrap="none" rtlCol="0">
            <a:spAutoFit/>
          </a:bodyPr>
          <a:lstStyle/>
          <a:p>
            <a:pPr algn="ctr"/>
            <a:r>
              <a:rPr lang="en-US" sz="1700" dirty="0">
                <a:solidFill>
                  <a:schemeClr val="bg1"/>
                </a:solidFill>
              </a:rPr>
              <a:t>Implementation</a:t>
            </a:r>
            <a:br>
              <a:rPr lang="en-US" sz="1700" dirty="0">
                <a:solidFill>
                  <a:schemeClr val="bg1"/>
                </a:solidFill>
              </a:rPr>
            </a:br>
            <a:r>
              <a:rPr lang="en-US" sz="1700" dirty="0">
                <a:solidFill>
                  <a:schemeClr val="bg1"/>
                </a:solidFill>
              </a:rPr>
              <a:t>Plan</a:t>
            </a:r>
            <a:endParaRPr lang="en-US" sz="1700" dirty="0"/>
          </a:p>
        </p:txBody>
      </p:sp>
    </p:spTree>
    <p:extLst>
      <p:ext uri="{BB962C8B-B14F-4D97-AF65-F5344CB8AC3E}">
        <p14:creationId xmlns:p14="http://schemas.microsoft.com/office/powerpoint/2010/main" val="1927947362"/>
      </p:ext>
    </p:extLst>
  </p:cSld>
  <p:clrMapOvr>
    <a:masterClrMapping/>
  </p:clrMapOvr>
  <p:transition spd="slow">
    <p:pu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0"/>
            <a:ext cx="8077200" cy="3581400"/>
          </a:xfrm>
        </p:spPr>
        <p:txBody>
          <a:bodyPr>
            <a:normAutofit/>
          </a:bodyPr>
          <a:lstStyle/>
          <a:p>
            <a:pPr marL="0" indent="0" algn="l">
              <a:spcAft>
                <a:spcPts val="1200"/>
              </a:spcAft>
              <a:buNone/>
            </a:pPr>
            <a:r>
              <a:rPr lang="en-US" sz="3000" dirty="0" smtClean="0">
                <a:latin typeface="Arial" panose="020B0604020202020204" pitchFamily="34" charset="0"/>
                <a:cs typeface="Arial" panose="020B0604020202020204" pitchFamily="34" charset="0"/>
              </a:rPr>
              <a:t>Share planning-level tools to assess nitrogen reducing strategies (inventory, model)</a:t>
            </a:r>
          </a:p>
          <a:p>
            <a:pPr marL="0" indent="0" algn="l">
              <a:spcAft>
                <a:spcPts val="1200"/>
              </a:spcAft>
              <a:buNone/>
            </a:pPr>
            <a:r>
              <a:rPr lang="en-US" sz="3000" dirty="0" smtClean="0">
                <a:latin typeface="Arial" panose="020B0604020202020204" pitchFamily="34" charset="0"/>
                <a:cs typeface="Arial" panose="020B0604020202020204" pitchFamily="34" charset="0"/>
              </a:rPr>
              <a:t>Requires coordination with local stakeholders</a:t>
            </a:r>
          </a:p>
          <a:p>
            <a:pPr marL="0" indent="0" algn="l">
              <a:spcAft>
                <a:spcPts val="1200"/>
              </a:spcAft>
              <a:buNone/>
            </a:pPr>
            <a:r>
              <a:rPr lang="en-US" sz="3000" dirty="0" smtClean="0">
                <a:latin typeface="Arial" panose="020B0604020202020204" pitchFamily="34" charset="0"/>
                <a:cs typeface="Arial" panose="020B0604020202020204" pitchFamily="34" charset="0"/>
              </a:rPr>
              <a:t>Status: Ongoing</a:t>
            </a:r>
            <a:endParaRPr lang="en-US" sz="3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57DE740-7D8E-462F-A982-027E94F48890}" type="slidenum">
              <a:rPr lang="en-US" smtClean="0"/>
              <a:pPr/>
              <a:t>24</a:t>
            </a:fld>
            <a:endParaRPr lang="en-US"/>
          </a:p>
        </p:txBody>
      </p:sp>
      <p:sp>
        <p:nvSpPr>
          <p:cNvPr id="7" name="Rectangle 6"/>
          <p:cNvSpPr/>
          <p:nvPr/>
        </p:nvSpPr>
        <p:spPr>
          <a:xfrm>
            <a:off x="0" y="990600"/>
            <a:ext cx="9144000" cy="28320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685800" y="381000"/>
            <a:ext cx="1524000" cy="1600200"/>
          </a:xfrm>
          <a:prstGeom prst="flowChartConnector">
            <a:avLst/>
          </a:prstGeom>
          <a:ln w="76200">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7200" b="1" dirty="0"/>
          </a:p>
        </p:txBody>
      </p:sp>
      <p:pic>
        <p:nvPicPr>
          <p:cNvPr id="8"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a:spLocks noGrp="1"/>
          </p:cNvSpPr>
          <p:nvPr>
            <p:ph type="title"/>
          </p:nvPr>
        </p:nvSpPr>
        <p:spPr>
          <a:xfrm>
            <a:off x="571501" y="94808"/>
            <a:ext cx="1752598" cy="1886392"/>
          </a:xfrm>
        </p:spPr>
        <p:txBody>
          <a:bodyPr>
            <a:noAutofit/>
          </a:bodyPr>
          <a:lstStyle/>
          <a:p>
            <a:r>
              <a:rPr lang="en-US" sz="7200" b="1" dirty="0">
                <a:solidFill>
                  <a:schemeClr val="bg1"/>
                </a:solidFill>
              </a:rPr>
              <a:t>5</a:t>
            </a:r>
            <a:r>
              <a:rPr lang="en-US" sz="1600" dirty="0" smtClean="0">
                <a:solidFill>
                  <a:schemeClr val="bg1"/>
                </a:solidFill>
              </a:rPr>
              <a:t/>
            </a:r>
            <a:br>
              <a:rPr lang="en-US" sz="1600" dirty="0" smtClean="0">
                <a:solidFill>
                  <a:schemeClr val="bg1"/>
                </a:solidFill>
              </a:rPr>
            </a:br>
            <a:r>
              <a:rPr lang="en-US" sz="1600" dirty="0" smtClean="0">
                <a:solidFill>
                  <a:schemeClr val="bg1"/>
                </a:solidFill>
              </a:rPr>
              <a:t/>
            </a:r>
            <a:br>
              <a:rPr lang="en-US" sz="1600" dirty="0" smtClean="0">
                <a:solidFill>
                  <a:schemeClr val="bg1"/>
                </a:solidFill>
              </a:rPr>
            </a:br>
            <a:endParaRPr lang="en-US" sz="1600" dirty="0">
              <a:solidFill>
                <a:schemeClr val="bg1"/>
              </a:solidFill>
            </a:endParaRPr>
          </a:p>
        </p:txBody>
      </p:sp>
      <p:cxnSp>
        <p:nvCxnSpPr>
          <p:cNvPr id="12" name="Straight Connector 11"/>
          <p:cNvCxnSpPr/>
          <p:nvPr/>
        </p:nvCxnSpPr>
        <p:spPr>
          <a:xfrm>
            <a:off x="-76200" y="1219200"/>
            <a:ext cx="93268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43925" y="1164348"/>
            <a:ext cx="1607749" cy="615553"/>
          </a:xfrm>
          <a:prstGeom prst="rect">
            <a:avLst/>
          </a:prstGeom>
          <a:noFill/>
        </p:spPr>
        <p:txBody>
          <a:bodyPr wrap="none" rtlCol="0">
            <a:spAutoFit/>
          </a:bodyPr>
          <a:lstStyle/>
          <a:p>
            <a:pPr algn="ctr"/>
            <a:r>
              <a:rPr lang="en-US" sz="1700" dirty="0">
                <a:solidFill>
                  <a:schemeClr val="bg1"/>
                </a:solidFill>
              </a:rPr>
              <a:t>Implementation</a:t>
            </a:r>
            <a:br>
              <a:rPr lang="en-US" sz="1700" dirty="0">
                <a:solidFill>
                  <a:schemeClr val="bg1"/>
                </a:solidFill>
              </a:rPr>
            </a:br>
            <a:r>
              <a:rPr lang="en-US" sz="1700" dirty="0">
                <a:solidFill>
                  <a:schemeClr val="bg1"/>
                </a:solidFill>
              </a:rPr>
              <a:t>Plan</a:t>
            </a:r>
            <a:endParaRPr lang="en-US" sz="1700" dirty="0"/>
          </a:p>
        </p:txBody>
      </p:sp>
    </p:spTree>
    <p:extLst>
      <p:ext uri="{BB962C8B-B14F-4D97-AF65-F5344CB8AC3E}">
        <p14:creationId xmlns:p14="http://schemas.microsoft.com/office/powerpoint/2010/main" val="3996803033"/>
      </p:ext>
    </p:extLst>
  </p:cSld>
  <p:clrMapOvr>
    <a:masterClrMapping/>
  </p:clrMapOvr>
  <p:transition spd="slow">
    <p:pu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0"/>
            <a:ext cx="8737599" cy="3581400"/>
          </a:xfrm>
        </p:spPr>
        <p:txBody>
          <a:bodyPr vert="horz" lIns="91440" tIns="45720" rIns="91440" bIns="45720" rtlCol="0">
            <a:normAutofit/>
          </a:bodyPr>
          <a:lstStyle/>
          <a:p>
            <a:pPr marL="0" indent="0">
              <a:spcAft>
                <a:spcPts val="1200"/>
              </a:spcAft>
              <a:buNone/>
            </a:pPr>
            <a:r>
              <a:rPr lang="en-US" sz="3000" dirty="0">
                <a:latin typeface="Arial" panose="020B0604020202020204" pitchFamily="34" charset="0"/>
                <a:cs typeface="Arial" panose="020B0604020202020204" pitchFamily="34" charset="0"/>
              </a:rPr>
              <a:t>Determine funding solutions for nitrogen reduction efforts</a:t>
            </a:r>
          </a:p>
          <a:p>
            <a:pPr marL="0" indent="0">
              <a:spcAft>
                <a:spcPts val="1200"/>
              </a:spcAft>
              <a:buNone/>
            </a:pPr>
            <a:r>
              <a:rPr lang="en-US" sz="3000" dirty="0">
                <a:latin typeface="Arial" panose="020B0604020202020204" pitchFamily="34" charset="0"/>
                <a:cs typeface="Arial" panose="020B0604020202020204" pitchFamily="34" charset="0"/>
              </a:rPr>
              <a:t>Requires coordination with Department of Environmental Protection and local stakeholders                     </a:t>
            </a:r>
          </a:p>
          <a:p>
            <a:pPr marL="0" indent="0">
              <a:spcAft>
                <a:spcPts val="1200"/>
              </a:spcAft>
              <a:buNone/>
            </a:pPr>
            <a:r>
              <a:rPr lang="en-US" sz="3000" dirty="0">
                <a:latin typeface="Arial" panose="020B0604020202020204" pitchFamily="34" charset="0"/>
                <a:cs typeface="Arial" panose="020B0604020202020204" pitchFamily="34" charset="0"/>
              </a:rPr>
              <a:t>Status: Pending</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57DE740-7D8E-462F-A982-027E94F48890}" type="slidenum">
              <a:rPr lang="en-US" smtClean="0"/>
              <a:pPr/>
              <a:t>25</a:t>
            </a:fld>
            <a:endParaRPr lang="en-US"/>
          </a:p>
        </p:txBody>
      </p:sp>
      <p:sp>
        <p:nvSpPr>
          <p:cNvPr id="7" name="Rectangle 6"/>
          <p:cNvSpPr/>
          <p:nvPr/>
        </p:nvSpPr>
        <p:spPr>
          <a:xfrm>
            <a:off x="0" y="990600"/>
            <a:ext cx="2011680" cy="28320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685800" y="381000"/>
            <a:ext cx="1524000" cy="1600200"/>
          </a:xfrm>
          <a:prstGeom prst="flowChartConnector">
            <a:avLst/>
          </a:prstGeom>
          <a:ln w="76200">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7200" b="1" dirty="0"/>
          </a:p>
        </p:txBody>
      </p:sp>
      <p:pic>
        <p:nvPicPr>
          <p:cNvPr id="8"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a:spLocks noGrp="1"/>
          </p:cNvSpPr>
          <p:nvPr>
            <p:ph type="title"/>
          </p:nvPr>
        </p:nvSpPr>
        <p:spPr>
          <a:xfrm>
            <a:off x="571501" y="94808"/>
            <a:ext cx="1752598" cy="1886392"/>
          </a:xfrm>
        </p:spPr>
        <p:txBody>
          <a:bodyPr>
            <a:noAutofit/>
          </a:bodyPr>
          <a:lstStyle/>
          <a:p>
            <a:r>
              <a:rPr lang="en-US" sz="7200" b="1" dirty="0">
                <a:solidFill>
                  <a:schemeClr val="bg1"/>
                </a:solidFill>
              </a:rPr>
              <a:t>6</a:t>
            </a:r>
            <a:r>
              <a:rPr lang="en-US" sz="1600" dirty="0" smtClean="0">
                <a:solidFill>
                  <a:schemeClr val="bg1"/>
                </a:solidFill>
              </a:rPr>
              <a:t/>
            </a:r>
            <a:br>
              <a:rPr lang="en-US" sz="1600" dirty="0" smtClean="0">
                <a:solidFill>
                  <a:schemeClr val="bg1"/>
                </a:solidFill>
              </a:rPr>
            </a:br>
            <a:r>
              <a:rPr lang="en-US" sz="1600" dirty="0" smtClean="0">
                <a:solidFill>
                  <a:schemeClr val="bg1"/>
                </a:solidFill>
              </a:rPr>
              <a:t/>
            </a:r>
            <a:br>
              <a:rPr lang="en-US" sz="1600" dirty="0" smtClean="0">
                <a:solidFill>
                  <a:schemeClr val="bg1"/>
                </a:solidFill>
              </a:rPr>
            </a:br>
            <a:endParaRPr lang="en-US" sz="1600" dirty="0">
              <a:solidFill>
                <a:schemeClr val="bg1"/>
              </a:solidFill>
            </a:endParaRPr>
          </a:p>
        </p:txBody>
      </p:sp>
      <p:cxnSp>
        <p:nvCxnSpPr>
          <p:cNvPr id="12" name="Straight Connector 11"/>
          <p:cNvCxnSpPr/>
          <p:nvPr/>
        </p:nvCxnSpPr>
        <p:spPr>
          <a:xfrm>
            <a:off x="-76200" y="1219200"/>
            <a:ext cx="93268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43925" y="1164348"/>
            <a:ext cx="1607749" cy="615553"/>
          </a:xfrm>
          <a:prstGeom prst="rect">
            <a:avLst/>
          </a:prstGeom>
          <a:noFill/>
        </p:spPr>
        <p:txBody>
          <a:bodyPr wrap="none" rtlCol="0">
            <a:spAutoFit/>
          </a:bodyPr>
          <a:lstStyle/>
          <a:p>
            <a:pPr algn="ctr"/>
            <a:r>
              <a:rPr lang="en-US" sz="1700" dirty="0">
                <a:solidFill>
                  <a:schemeClr val="bg1"/>
                </a:solidFill>
              </a:rPr>
              <a:t>Implementation</a:t>
            </a:r>
            <a:br>
              <a:rPr lang="en-US" sz="1700" dirty="0">
                <a:solidFill>
                  <a:schemeClr val="bg1"/>
                </a:solidFill>
              </a:rPr>
            </a:br>
            <a:r>
              <a:rPr lang="en-US" sz="1700" dirty="0">
                <a:solidFill>
                  <a:schemeClr val="bg1"/>
                </a:solidFill>
              </a:rPr>
              <a:t>Plan</a:t>
            </a:r>
            <a:endParaRPr lang="en-US" sz="1700" dirty="0"/>
          </a:p>
        </p:txBody>
      </p:sp>
    </p:spTree>
    <p:extLst>
      <p:ext uri="{BB962C8B-B14F-4D97-AF65-F5344CB8AC3E}">
        <p14:creationId xmlns:p14="http://schemas.microsoft.com/office/powerpoint/2010/main" val="2312641303"/>
      </p:ext>
    </p:extLst>
  </p:cSld>
  <p:clrMapOvr>
    <a:masterClrMapping/>
  </p:clrMapOvr>
  <p:transition spd="slow">
    <p:pu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04998"/>
            <a:ext cx="9144000" cy="431193"/>
          </a:xfrm>
        </p:spPr>
        <p:txBody>
          <a:bodyPr>
            <a:noAutofit/>
          </a:bodyPr>
          <a:lstStyle/>
          <a:p>
            <a:r>
              <a:rPr lang="en-US" sz="1600" dirty="0">
                <a:solidFill>
                  <a:schemeClr val="bg1">
                    <a:lumMod val="50000"/>
                  </a:schemeClr>
                </a:solidFill>
                <a:latin typeface="Arial" panose="020B0604020202020204" pitchFamily="34" charset="0"/>
                <a:cs typeface="Arial" panose="020B0604020202020204" pitchFamily="34" charset="0"/>
              </a:rPr>
              <a:t>Seeing Silver Springs in glass bottom </a:t>
            </a:r>
            <a:r>
              <a:rPr lang="en-US" sz="1600" dirty="0" smtClean="0">
                <a:solidFill>
                  <a:schemeClr val="bg1">
                    <a:lumMod val="50000"/>
                  </a:schemeClr>
                </a:solidFill>
                <a:latin typeface="Arial" panose="020B0604020202020204" pitchFamily="34" charset="0"/>
                <a:cs typeface="Arial" panose="020B0604020202020204" pitchFamily="34" charset="0"/>
              </a:rPr>
              <a:t>boats</a:t>
            </a:r>
            <a:br>
              <a:rPr lang="en-US" sz="1600" dirty="0" smtClean="0">
                <a:solidFill>
                  <a:schemeClr val="bg1">
                    <a:lumMod val="50000"/>
                  </a:schemeClr>
                </a:solidFill>
                <a:latin typeface="Arial" panose="020B0604020202020204" pitchFamily="34" charset="0"/>
                <a:cs typeface="Arial" panose="020B0604020202020204" pitchFamily="34" charset="0"/>
              </a:rPr>
            </a:br>
            <a:r>
              <a:rPr lang="en-US" sz="1600" dirty="0" smtClean="0">
                <a:solidFill>
                  <a:schemeClr val="bg1">
                    <a:lumMod val="50000"/>
                  </a:schemeClr>
                </a:solidFill>
                <a:latin typeface="Arial" panose="020B0604020202020204" pitchFamily="34" charset="0"/>
                <a:cs typeface="Arial" panose="020B0604020202020204" pitchFamily="34" charset="0"/>
              </a:rPr>
              <a:t/>
            </a:r>
            <a:br>
              <a:rPr lang="en-US" sz="1600" dirty="0" smtClean="0">
                <a:solidFill>
                  <a:schemeClr val="bg1">
                    <a:lumMod val="50000"/>
                  </a:schemeClr>
                </a:solidFill>
                <a:latin typeface="Arial" panose="020B0604020202020204" pitchFamily="34" charset="0"/>
                <a:cs typeface="Arial" panose="020B0604020202020204" pitchFamily="34" charset="0"/>
              </a:rPr>
            </a:br>
            <a:r>
              <a:rPr lang="en-US" sz="1600" dirty="0" smtClean="0">
                <a:solidFill>
                  <a:schemeClr val="bg1">
                    <a:lumMod val="50000"/>
                  </a:schemeClr>
                </a:solidFill>
                <a:latin typeface="Arial" panose="020B0604020202020204" pitchFamily="34" charset="0"/>
                <a:cs typeface="Arial" panose="020B0604020202020204" pitchFamily="34" charset="0"/>
              </a:rPr>
              <a:t>Photo Credit</a:t>
            </a:r>
            <a:r>
              <a:rPr lang="en-US" sz="1600" dirty="0">
                <a:solidFill>
                  <a:schemeClr val="bg1">
                    <a:lumMod val="50000"/>
                  </a:schemeClr>
                </a:solidFill>
                <a:latin typeface="Arial" panose="020B0604020202020204" pitchFamily="34" charset="0"/>
                <a:cs typeface="Arial" panose="020B0604020202020204" pitchFamily="34" charset="0"/>
              </a:rPr>
              <a:t>: State Archives of Florida, </a:t>
            </a:r>
            <a:r>
              <a:rPr lang="en-US" sz="1600" i="1" dirty="0">
                <a:solidFill>
                  <a:schemeClr val="bg1">
                    <a:lumMod val="50000"/>
                  </a:schemeClr>
                </a:solidFill>
                <a:latin typeface="Arial" panose="020B0604020202020204" pitchFamily="34" charset="0"/>
                <a:cs typeface="Arial" panose="020B0604020202020204" pitchFamily="34" charset="0"/>
              </a:rPr>
              <a:t>Florida Memory</a:t>
            </a:r>
            <a:r>
              <a:rPr lang="en-US" sz="1600" dirty="0">
                <a:solidFill>
                  <a:schemeClr val="bg1">
                    <a:lumMod val="50000"/>
                  </a:schemeClr>
                </a:solidFill>
                <a:latin typeface="Arial" panose="020B0604020202020204" pitchFamily="34" charset="0"/>
                <a:cs typeface="Arial" panose="020B0604020202020204" pitchFamily="34" charset="0"/>
              </a:rPr>
              <a:t>, http://</a:t>
            </a:r>
            <a:r>
              <a:rPr lang="en-US" sz="1600" dirty="0" smtClean="0">
                <a:solidFill>
                  <a:schemeClr val="bg1">
                    <a:lumMod val="50000"/>
                  </a:schemeClr>
                </a:solidFill>
                <a:latin typeface="Arial" panose="020B0604020202020204" pitchFamily="34" charset="0"/>
                <a:cs typeface="Arial" panose="020B0604020202020204" pitchFamily="34" charset="0"/>
              </a:rPr>
              <a:t>floridamemory.com/items/show/161202</a:t>
            </a:r>
            <a:endParaRPr lang="en-US" sz="1600" dirty="0">
              <a:solidFill>
                <a:schemeClr val="bg1">
                  <a:lumMod val="50000"/>
                </a:schemeClr>
              </a:solidFill>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38400" y="3064088"/>
            <a:ext cx="4267200" cy="2610104"/>
          </a:xfrm>
          <a:ln w="12700">
            <a:solidFill>
              <a:schemeClr val="tx1"/>
            </a:solidFill>
          </a:ln>
        </p:spPr>
      </p:pic>
      <p:sp>
        <p:nvSpPr>
          <p:cNvPr id="3" name="Slide Number Placeholder 2"/>
          <p:cNvSpPr>
            <a:spLocks noGrp="1"/>
          </p:cNvSpPr>
          <p:nvPr>
            <p:ph type="sldNum" sz="quarter" idx="12"/>
          </p:nvPr>
        </p:nvSpPr>
        <p:spPr/>
        <p:txBody>
          <a:bodyPr/>
          <a:lstStyle/>
          <a:p>
            <a:fld id="{034D7531-0E54-4132-8A31-8B35F57C0A84}" type="slidenum">
              <a:rPr lang="en-US" smtClean="0"/>
              <a:t>26</a:t>
            </a:fld>
            <a:endParaRPr lang="en-US"/>
          </a:p>
        </p:txBody>
      </p:sp>
      <p:sp>
        <p:nvSpPr>
          <p:cNvPr id="5" name="Title 1"/>
          <p:cNvSpPr txBox="1">
            <a:spLocks/>
          </p:cNvSpPr>
          <p:nvPr/>
        </p:nvSpPr>
        <p:spPr>
          <a:xfrm>
            <a:off x="0" y="274638"/>
            <a:ext cx="86868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Results Benefit </a:t>
            </a:r>
            <a:r>
              <a:rPr lang="en-US" dirty="0" smtClean="0">
                <a:latin typeface="Arial" panose="020B0604020202020204" pitchFamily="34" charset="0"/>
                <a:cs typeface="Arial" panose="020B0604020202020204" pitchFamily="34" charset="0"/>
              </a:rPr>
              <a:t>Floridians</a:t>
            </a:r>
            <a:endParaRPr lang="en-US" dirty="0">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152400" y="1526578"/>
            <a:ext cx="8991600" cy="18888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US" dirty="0" smtClean="0"/>
          </a:p>
        </p:txBody>
      </p:sp>
      <p:sp>
        <p:nvSpPr>
          <p:cNvPr id="7" name="Content Placeholder 2"/>
          <p:cNvSpPr txBox="1">
            <a:spLocks/>
          </p:cNvSpPr>
          <p:nvPr/>
        </p:nvSpPr>
        <p:spPr>
          <a:xfrm>
            <a:off x="0" y="1597469"/>
            <a:ext cx="9906000" cy="1466619"/>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0" lvl="1" indent="-514350">
              <a:buFont typeface="Arial" panose="020B0604020202020204" pitchFamily="34" charset="0"/>
              <a:buChar char="•"/>
            </a:pPr>
            <a:r>
              <a:rPr lang="en-US" sz="3400" dirty="0" smtClean="0">
                <a:latin typeface="Arial" panose="020B0604020202020204" pitchFamily="34" charset="0"/>
                <a:cs typeface="Arial" panose="020B0604020202020204" pitchFamily="34" charset="0"/>
              </a:rPr>
              <a:t>Field-tested designs</a:t>
            </a:r>
          </a:p>
          <a:p>
            <a:pPr marL="914400" lvl="1" indent="-514350">
              <a:buFont typeface="Arial" panose="020B0604020202020204" pitchFamily="34" charset="0"/>
              <a:buChar char="•"/>
            </a:pPr>
            <a:r>
              <a:rPr lang="en-US" sz="3400" dirty="0" smtClean="0">
                <a:latin typeface="Arial" panose="020B0604020202020204" pitchFamily="34" charset="0"/>
                <a:cs typeface="Arial" panose="020B0604020202020204" pitchFamily="34" charset="0"/>
              </a:rPr>
              <a:t>Cost estimates</a:t>
            </a:r>
          </a:p>
          <a:p>
            <a:pPr marL="914400" lvl="1" indent="-514350">
              <a:buFont typeface="Arial" panose="020B0604020202020204" pitchFamily="34" charset="0"/>
              <a:buChar char="•"/>
            </a:pPr>
            <a:endParaRPr lang="en-US" sz="3400" dirty="0" smtClean="0">
              <a:latin typeface="Arial" panose="020B0604020202020204" pitchFamily="34" charset="0"/>
              <a:cs typeface="Arial" panose="020B0604020202020204" pitchFamily="34" charset="0"/>
            </a:endParaRPr>
          </a:p>
          <a:p>
            <a:pPr marL="914400" lvl="1" indent="-514350">
              <a:buFont typeface="Arial" panose="020B0604020202020204" pitchFamily="34" charset="0"/>
              <a:buChar char="•"/>
            </a:pPr>
            <a:r>
              <a:rPr lang="en-US" sz="3400" dirty="0" smtClean="0">
                <a:latin typeface="Arial" panose="020B0604020202020204" pitchFamily="34" charset="0"/>
                <a:cs typeface="Arial" panose="020B0604020202020204" pitchFamily="34" charset="0"/>
              </a:rPr>
              <a:t>Nitrogen model</a:t>
            </a:r>
          </a:p>
          <a:p>
            <a:pPr marL="914400" lvl="1" indent="-514350">
              <a:buFont typeface="Arial" panose="020B0604020202020204" pitchFamily="34" charset="0"/>
              <a:buChar char="•"/>
            </a:pPr>
            <a:r>
              <a:rPr lang="en-US" sz="3400" dirty="0" smtClean="0">
                <a:latin typeface="Arial" panose="020B0604020202020204" pitchFamily="34" charset="0"/>
                <a:cs typeface="Arial" panose="020B0604020202020204" pitchFamily="34" charset="0"/>
              </a:rPr>
              <a:t>Options</a:t>
            </a:r>
          </a:p>
          <a:p>
            <a:pPr marL="514350" indent="-514350">
              <a:buFont typeface="+mj-lt"/>
              <a:buAutoNum type="arabicPeriod"/>
            </a:pPr>
            <a:endParaRPr lang="en-US" sz="3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45701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381000" y="2590800"/>
            <a:ext cx="8382000" cy="4038600"/>
          </a:xfrm>
        </p:spPr>
        <p:txBody>
          <a:bodyPr>
            <a:normAutofit fontScale="92500" lnSpcReduction="20000"/>
          </a:bodyPr>
          <a:lstStyle/>
          <a:p>
            <a:endParaRPr lang="en-US" sz="2600" dirty="0"/>
          </a:p>
          <a:p>
            <a:r>
              <a:rPr lang="en-US" sz="3900" dirty="0" smtClean="0">
                <a:solidFill>
                  <a:schemeClr val="tx1"/>
                </a:solidFill>
              </a:rPr>
              <a:t>Elke Ursin, PMP, CPM</a:t>
            </a:r>
          </a:p>
          <a:p>
            <a:r>
              <a:rPr lang="en-US" dirty="0" smtClean="0">
                <a:solidFill>
                  <a:schemeClr val="tx1"/>
                </a:solidFill>
              </a:rPr>
              <a:t>Elke.Ursin@flhealth.gov</a:t>
            </a:r>
          </a:p>
          <a:p>
            <a:r>
              <a:rPr lang="en-US" dirty="0" smtClean="0">
                <a:solidFill>
                  <a:schemeClr val="tx1"/>
                </a:solidFill>
              </a:rPr>
              <a:t>850-245-4070 x 2708</a:t>
            </a:r>
          </a:p>
          <a:p>
            <a:endParaRPr lang="en-US" sz="1700" dirty="0" smtClean="0">
              <a:solidFill>
                <a:schemeClr val="tx1"/>
              </a:solidFill>
            </a:endParaRPr>
          </a:p>
          <a:p>
            <a:r>
              <a:rPr lang="en-US" sz="2600" dirty="0"/>
              <a:t>Environmental </a:t>
            </a:r>
            <a:r>
              <a:rPr lang="en-US" sz="2600" dirty="0" smtClean="0"/>
              <a:t>Manager</a:t>
            </a:r>
          </a:p>
          <a:p>
            <a:r>
              <a:rPr lang="en-US" sz="2600" dirty="0" smtClean="0"/>
              <a:t>Onsite Sewage Research and Engineering</a:t>
            </a:r>
            <a:endParaRPr lang="en-US" sz="2600" dirty="0"/>
          </a:p>
          <a:p>
            <a:r>
              <a:rPr lang="en-US" sz="2600" dirty="0"/>
              <a:t>Florida Department of Health</a:t>
            </a:r>
          </a:p>
          <a:p>
            <a:r>
              <a:rPr lang="en-US" sz="2600" dirty="0"/>
              <a:t>Division of Disease Control and Health Protection</a:t>
            </a:r>
          </a:p>
          <a:p>
            <a:r>
              <a:rPr lang="en-US" sz="2600" dirty="0"/>
              <a:t>Bureau of Environmental Health</a:t>
            </a:r>
          </a:p>
          <a:p>
            <a:endParaRPr lang="en-US" dirty="0">
              <a:solidFill>
                <a:schemeClr val="tx1"/>
              </a:solidFill>
            </a:endParaRPr>
          </a:p>
        </p:txBody>
      </p:sp>
      <p:pic>
        <p:nvPicPr>
          <p:cNvPr id="1026"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8899" y="809404"/>
            <a:ext cx="1582973" cy="1781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5094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6096000"/>
            <a:ext cx="9144000" cy="762000"/>
          </a:xfrm>
        </p:spPr>
        <p:txBody>
          <a:bodyPr>
            <a:noAutofit/>
          </a:bodyPr>
          <a:lstStyle/>
          <a:p>
            <a:r>
              <a:rPr lang="en-US" sz="1600" dirty="0" smtClean="0"/>
              <a:t>Image Credit: Hazen and Sawyer</a:t>
            </a:r>
            <a:endParaRPr lang="en-US" sz="1600"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8496" y="1002815"/>
            <a:ext cx="8587007" cy="5449271"/>
          </a:xfrm>
        </p:spPr>
      </p:pic>
      <p:sp>
        <p:nvSpPr>
          <p:cNvPr id="3" name="Slide Number Placeholder 2"/>
          <p:cNvSpPr>
            <a:spLocks noGrp="1"/>
          </p:cNvSpPr>
          <p:nvPr>
            <p:ph type="sldNum" sz="quarter" idx="12"/>
          </p:nvPr>
        </p:nvSpPr>
        <p:spPr/>
        <p:txBody>
          <a:bodyPr/>
          <a:lstStyle/>
          <a:p>
            <a:fld id="{034D7531-0E54-4132-8A31-8B35F57C0A84}" type="slidenum">
              <a:rPr lang="en-US" smtClean="0"/>
              <a:t>3</a:t>
            </a:fld>
            <a:endParaRPr lang="en-US" dirty="0"/>
          </a:p>
        </p:txBody>
      </p:sp>
      <p:pic>
        <p:nvPicPr>
          <p:cNvPr id="5" name="Picture 2" descr="I:\EH\HSES_Research\Images\NewDOHLogoColor.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1810" y="7575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228600" y="98189"/>
            <a:ext cx="8686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Arial" panose="020B0604020202020204" pitchFamily="34" charset="0"/>
                <a:cs typeface="Arial" panose="020B0604020202020204" pitchFamily="34" charset="0"/>
              </a:rPr>
              <a:t>Primary Study Areas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7419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4"/>
          <p:cNvSpPr txBox="1">
            <a:spLocks/>
          </p:cNvSpPr>
          <p:nvPr/>
        </p:nvSpPr>
        <p:spPr>
          <a:xfrm>
            <a:off x="5193239" y="3981510"/>
            <a:ext cx="3803253" cy="2417107"/>
          </a:xfrm>
          <a:prstGeom prst="rect">
            <a:avLst/>
          </a:prstGeom>
          <a:solidFill>
            <a:srgbClr val="66FF66"/>
          </a:solidFill>
          <a:ln>
            <a:solidFill>
              <a:srgbClr val="66FF66"/>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buNone/>
            </a:pPr>
            <a:r>
              <a:rPr lang="en-US" sz="2400" b="1" dirty="0" smtClean="0"/>
              <a:t>Stage 2</a:t>
            </a:r>
          </a:p>
          <a:p>
            <a:pPr marL="0" lvl="1" indent="0" algn="ctr">
              <a:buNone/>
            </a:pPr>
            <a:r>
              <a:rPr lang="en-US" sz="2400" b="1" dirty="0" smtClean="0"/>
              <a:t>(denitrification)</a:t>
            </a:r>
          </a:p>
          <a:p>
            <a:pPr lvl="1"/>
            <a:endParaRPr lang="en-US" sz="2400" b="1" dirty="0" smtClean="0"/>
          </a:p>
          <a:p>
            <a:pPr lvl="1"/>
            <a:endParaRPr lang="en-US" sz="2400" b="1" dirty="0" smtClean="0"/>
          </a:p>
          <a:p>
            <a:pPr marL="0" indent="0">
              <a:buFont typeface="Arial" panose="020B0604020202020204" pitchFamily="34" charset="0"/>
              <a:buNone/>
            </a:pPr>
            <a:endParaRPr lang="en-US" sz="2400" b="1" dirty="0"/>
          </a:p>
        </p:txBody>
      </p:sp>
      <p:sp>
        <p:nvSpPr>
          <p:cNvPr id="13" name="Content Placeholder 4"/>
          <p:cNvSpPr txBox="1">
            <a:spLocks/>
          </p:cNvSpPr>
          <p:nvPr/>
        </p:nvSpPr>
        <p:spPr>
          <a:xfrm>
            <a:off x="190974" y="3962400"/>
            <a:ext cx="3813395" cy="2436218"/>
          </a:xfrm>
          <a:prstGeom prst="rect">
            <a:avLst/>
          </a:prstGeom>
          <a:solidFill>
            <a:schemeClr val="accent3">
              <a:lumMod val="60000"/>
              <a:lumOff val="40000"/>
            </a:schemeClr>
          </a:solidFill>
          <a:ln>
            <a:solidFill>
              <a:schemeClr val="accent3">
                <a:lumMod val="60000"/>
                <a:lumOff val="40000"/>
              </a:schemeClr>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buNone/>
            </a:pPr>
            <a:r>
              <a:rPr lang="en-US" sz="2400" b="1" dirty="0" smtClean="0"/>
              <a:t>Stage 1</a:t>
            </a:r>
          </a:p>
          <a:p>
            <a:pPr marL="0" lvl="1" indent="0" algn="ctr">
              <a:buNone/>
            </a:pPr>
            <a:r>
              <a:rPr lang="en-US" sz="2400" b="1" dirty="0" smtClean="0"/>
              <a:t>(nitrification)</a:t>
            </a:r>
          </a:p>
          <a:p>
            <a:pPr lvl="1"/>
            <a:endParaRPr lang="en-US" sz="2400" b="1" dirty="0" smtClean="0"/>
          </a:p>
          <a:p>
            <a:pPr marL="0" indent="0">
              <a:buFont typeface="Arial" panose="020B0604020202020204" pitchFamily="34" charset="0"/>
              <a:buNone/>
            </a:pPr>
            <a:endParaRPr lang="en-US" sz="2400" b="1" dirty="0"/>
          </a:p>
        </p:txBody>
      </p:sp>
      <p:pic>
        <p:nvPicPr>
          <p:cNvPr id="9" name="Picture 12" descr="sulfur b 2"/>
          <p:cNvPicPr>
            <a:picLocks noChangeAspect="1" noChangeArrowheads="1"/>
          </p:cNvPicPr>
          <p:nvPr/>
        </p:nvPicPr>
        <p:blipFill rotWithShape="1">
          <a:blip r:embed="rId3" cstate="print"/>
          <a:srcRect l="11385" r="11733"/>
          <a:stretch/>
        </p:blipFill>
        <p:spPr bwMode="auto">
          <a:xfrm>
            <a:off x="7366356" y="4809744"/>
            <a:ext cx="1630136" cy="1591056"/>
          </a:xfrm>
          <a:prstGeom prst="rect">
            <a:avLst/>
          </a:prstGeom>
          <a:ln>
            <a:solidFill>
              <a:schemeClr val="tx1"/>
            </a:solidFill>
          </a:ln>
        </p:spPr>
      </p:pic>
      <p:pic>
        <p:nvPicPr>
          <p:cNvPr id="11" name="Picture 12" descr="C:\Documents and Settings\Administrator\Desktop\woodchips.jpg"/>
          <p:cNvPicPr>
            <a:picLocks noChangeAspect="1" noChangeArrowheads="1"/>
          </p:cNvPicPr>
          <p:nvPr/>
        </p:nvPicPr>
        <p:blipFill rotWithShape="1">
          <a:blip r:embed="rId4" cstate="print"/>
          <a:srcRect r="14343"/>
          <a:stretch/>
        </p:blipFill>
        <p:spPr bwMode="auto">
          <a:xfrm>
            <a:off x="5216892" y="4809744"/>
            <a:ext cx="1634277" cy="1591056"/>
          </a:xfrm>
          <a:prstGeom prst="rect">
            <a:avLst/>
          </a:prstGeom>
          <a:ln>
            <a:solidFill>
              <a:schemeClr val="tx1"/>
            </a:solidFill>
          </a:ln>
        </p:spPr>
      </p:pic>
      <p:sp>
        <p:nvSpPr>
          <p:cNvPr id="4" name="Title 3"/>
          <p:cNvSpPr>
            <a:spLocks noGrp="1"/>
          </p:cNvSpPr>
          <p:nvPr>
            <p:ph type="title"/>
          </p:nvPr>
        </p:nvSpPr>
        <p:spPr>
          <a:xfrm>
            <a:off x="1447799" y="177086"/>
            <a:ext cx="6554739" cy="1077860"/>
          </a:xfrm>
        </p:spPr>
        <p:txBody>
          <a:bodyPr>
            <a:noAutofit/>
          </a:bodyPr>
          <a:lstStyle/>
          <a:p>
            <a:r>
              <a:rPr lang="en-US" dirty="0" smtClean="0">
                <a:latin typeface="Arial" panose="020B0604020202020204" pitchFamily="34" charset="0"/>
                <a:cs typeface="Arial" panose="020B0604020202020204" pitchFamily="34" charset="0"/>
              </a:rPr>
              <a:t>“Passive” Nitrogen </a:t>
            </a:r>
            <a:r>
              <a:rPr lang="en-US" dirty="0">
                <a:latin typeface="Arial" panose="020B0604020202020204" pitchFamily="34" charset="0"/>
                <a:cs typeface="Arial" panose="020B0604020202020204" pitchFamily="34" charset="0"/>
              </a:rPr>
              <a:t>R</a:t>
            </a:r>
            <a:r>
              <a:rPr lang="en-US" dirty="0" smtClean="0">
                <a:latin typeface="Arial" panose="020B0604020202020204" pitchFamily="34" charset="0"/>
                <a:cs typeface="Arial" panose="020B0604020202020204" pitchFamily="34" charset="0"/>
              </a:rPr>
              <a:t>eduction Systems</a:t>
            </a:r>
            <a:endParaRPr lang="en-US" dirty="0">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152400" y="1377581"/>
            <a:ext cx="8849089" cy="957423"/>
          </a:xfrm>
        </p:spPr>
        <p:txBody>
          <a:bodyPr>
            <a:noAutofit/>
          </a:bodyPr>
          <a:lstStyle/>
          <a:p>
            <a:pPr marL="0" indent="0">
              <a:buNone/>
            </a:pPr>
            <a:r>
              <a:rPr lang="en-US" sz="2800" dirty="0" smtClean="0">
                <a:latin typeface="Arial" panose="020B0604020202020204" pitchFamily="34" charset="0"/>
                <a:cs typeface="Arial" panose="020B0604020202020204" pitchFamily="34" charset="0"/>
              </a:rPr>
              <a:t>Reduce </a:t>
            </a:r>
            <a:r>
              <a:rPr lang="en-US" sz="2800" dirty="0">
                <a:latin typeface="Arial" panose="020B0604020202020204" pitchFamily="34" charset="0"/>
                <a:cs typeface="Arial" panose="020B0604020202020204" pitchFamily="34" charset="0"/>
              </a:rPr>
              <a:t>effluent N using </a:t>
            </a:r>
            <a:r>
              <a:rPr lang="en-US" sz="2800" b="1" u="sng" dirty="0">
                <a:latin typeface="Arial" panose="020B0604020202020204" pitchFamily="34" charset="0"/>
                <a:cs typeface="Arial" panose="020B0604020202020204" pitchFamily="34" charset="0"/>
              </a:rPr>
              <a:t>reactive media </a:t>
            </a:r>
            <a:r>
              <a:rPr lang="en-US" sz="2800" dirty="0">
                <a:latin typeface="Arial" panose="020B0604020202020204" pitchFamily="34" charset="0"/>
                <a:cs typeface="Arial" panose="020B0604020202020204" pitchFamily="34" charset="0"/>
              </a:rPr>
              <a:t>for denitrification and a </a:t>
            </a:r>
            <a:r>
              <a:rPr lang="en-US" sz="2800" b="1" u="sng" dirty="0">
                <a:latin typeface="Arial" panose="020B0604020202020204" pitchFamily="34" charset="0"/>
                <a:cs typeface="Arial" panose="020B0604020202020204" pitchFamily="34" charset="0"/>
              </a:rPr>
              <a:t>single liquid pump</a:t>
            </a:r>
            <a:r>
              <a:rPr lang="en-US" sz="2800" dirty="0">
                <a:latin typeface="Arial" panose="020B0604020202020204" pitchFamily="34" charset="0"/>
                <a:cs typeface="Arial" panose="020B0604020202020204" pitchFamily="34" charset="0"/>
              </a:rPr>
              <a:t>, if necessary. </a:t>
            </a:r>
            <a:endParaRPr lang="en-US" dirty="0" smtClean="0">
              <a:latin typeface="Arial" panose="020B0604020202020204" pitchFamily="34" charset="0"/>
              <a:cs typeface="Arial" panose="020B0604020202020204" pitchFamily="34" charset="0"/>
            </a:endParaRPr>
          </a:p>
          <a:p>
            <a:pPr marL="0" indent="0">
              <a:buNone/>
            </a:pPr>
            <a:endParaRPr lang="en-US" sz="2800" dirty="0"/>
          </a:p>
        </p:txBody>
      </p:sp>
      <p:pic>
        <p:nvPicPr>
          <p:cNvPr id="6" name="Picture 14" descr="livelite 0"/>
          <p:cNvPicPr>
            <a:picLocks noChangeAspect="1" noChangeArrowheads="1"/>
          </p:cNvPicPr>
          <p:nvPr/>
        </p:nvPicPr>
        <p:blipFill rotWithShape="1">
          <a:blip r:embed="rId5" cstate="print"/>
          <a:srcRect l="9693" r="11576"/>
          <a:stretch/>
        </p:blipFill>
        <p:spPr bwMode="auto">
          <a:xfrm>
            <a:off x="2345866" y="4811926"/>
            <a:ext cx="1663945" cy="1586692"/>
          </a:xfrm>
          <a:prstGeom prst="rect">
            <a:avLst/>
          </a:prstGeom>
          <a:ln>
            <a:solidFill>
              <a:schemeClr val="tx1"/>
            </a:solidFill>
          </a:ln>
        </p:spPr>
      </p:pic>
      <p:sp>
        <p:nvSpPr>
          <p:cNvPr id="10" name="Text Box 6"/>
          <p:cNvSpPr txBox="1">
            <a:spLocks noChangeArrowheads="1"/>
          </p:cNvSpPr>
          <p:nvPr/>
        </p:nvSpPr>
        <p:spPr bwMode="auto">
          <a:xfrm>
            <a:off x="5193239" y="5813843"/>
            <a:ext cx="3803253" cy="584775"/>
          </a:xfrm>
          <a:prstGeom prst="rect">
            <a:avLst/>
          </a:prstGeom>
          <a:solidFill>
            <a:srgbClr val="FFFCD5">
              <a:alpha val="67843"/>
            </a:srgbClr>
          </a:solidFill>
          <a:ln w="9525">
            <a:noFill/>
            <a:miter lim="800000"/>
            <a:headEnd/>
            <a:tailEnd/>
          </a:ln>
        </p:spPr>
        <p:txBody>
          <a:bodyPr wrap="square">
            <a:spAutoFit/>
          </a:bodyPr>
          <a:lstStyle>
            <a:defPPr>
              <a:defRPr lang="en-US"/>
            </a:defPPr>
            <a:lvl1pPr algn="ctr">
              <a:defRPr sz="1600" b="1" i="0">
                <a:solidFill>
                  <a:schemeClr val="tx2"/>
                </a:solidFill>
                <a:latin typeface="Arial" pitchFamily="34" charset="0"/>
                <a:cs typeface="Arial" pitchFamily="34" charset="0"/>
              </a:defRPr>
            </a:lvl1pPr>
          </a:lstStyle>
          <a:p>
            <a:r>
              <a:rPr lang="en-US" dirty="0">
                <a:solidFill>
                  <a:schemeClr val="tx1">
                    <a:lumMod val="85000"/>
                    <a:lumOff val="15000"/>
                  </a:schemeClr>
                </a:solidFill>
              </a:rPr>
              <a:t>denitrification media: </a:t>
            </a:r>
          </a:p>
          <a:p>
            <a:r>
              <a:rPr lang="en-US" dirty="0" err="1">
                <a:solidFill>
                  <a:schemeClr val="tx1">
                    <a:lumMod val="85000"/>
                    <a:lumOff val="15000"/>
                  </a:schemeClr>
                </a:solidFill>
              </a:rPr>
              <a:t>lignocellulosics</a:t>
            </a:r>
            <a:r>
              <a:rPr lang="en-US" dirty="0">
                <a:solidFill>
                  <a:schemeClr val="tx1">
                    <a:lumMod val="85000"/>
                    <a:lumOff val="15000"/>
                  </a:schemeClr>
                </a:solidFill>
              </a:rPr>
              <a:t> &amp; elemental sulfur</a:t>
            </a:r>
          </a:p>
        </p:txBody>
      </p:sp>
      <p:pic>
        <p:nvPicPr>
          <p:cNvPr id="12" name="Picture 11" descr="TorpSand.jpg"/>
          <p:cNvPicPr>
            <a:picLocks noChangeAspect="1"/>
          </p:cNvPicPr>
          <p:nvPr/>
        </p:nvPicPr>
        <p:blipFill>
          <a:blip r:embed="rId6" cstate="print"/>
          <a:srcRect l="21923" t="30017" r="11323" b="3472"/>
          <a:stretch>
            <a:fillRect/>
          </a:stretch>
        </p:blipFill>
        <p:spPr>
          <a:xfrm>
            <a:off x="190974" y="4809744"/>
            <a:ext cx="1639705" cy="1591056"/>
          </a:xfrm>
          <a:prstGeom prst="rect">
            <a:avLst/>
          </a:prstGeom>
          <a:ln>
            <a:solidFill>
              <a:schemeClr val="tx1"/>
            </a:solidFill>
          </a:ln>
        </p:spPr>
      </p:pic>
      <p:sp>
        <p:nvSpPr>
          <p:cNvPr id="3" name="Rectangle 2"/>
          <p:cNvSpPr/>
          <p:nvPr/>
        </p:nvSpPr>
        <p:spPr>
          <a:xfrm>
            <a:off x="190974" y="2475645"/>
            <a:ext cx="3813395" cy="523220"/>
          </a:xfrm>
          <a:prstGeom prst="rect">
            <a:avLst/>
          </a:prstGeom>
          <a:solidFill>
            <a:schemeClr val="accent2"/>
          </a:solidFill>
        </p:spPr>
        <p:txBody>
          <a:bodyPr wrap="square">
            <a:spAutoFit/>
          </a:bodyPr>
          <a:lstStyle/>
          <a:p>
            <a:pPr lvl="0" algn="ctr">
              <a:spcBef>
                <a:spcPct val="20000"/>
              </a:spcBef>
            </a:pPr>
            <a:r>
              <a:rPr lang="en-US" sz="2800" dirty="0" smtClean="0">
                <a:solidFill>
                  <a:prstClr val="black"/>
                </a:solidFill>
              </a:rPr>
              <a:t>Wastewater from home</a:t>
            </a:r>
            <a:endParaRPr lang="en-US" sz="2800" dirty="0">
              <a:solidFill>
                <a:prstClr val="black"/>
              </a:solidFill>
            </a:endParaRPr>
          </a:p>
        </p:txBody>
      </p:sp>
      <p:sp>
        <p:nvSpPr>
          <p:cNvPr id="8" name="Down Arrow 7"/>
          <p:cNvSpPr/>
          <p:nvPr/>
        </p:nvSpPr>
        <p:spPr>
          <a:xfrm>
            <a:off x="1867759" y="3006875"/>
            <a:ext cx="509744"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12"/>
          <p:cNvSpPr txBox="1">
            <a:spLocks noChangeArrowheads="1"/>
          </p:cNvSpPr>
          <p:nvPr/>
        </p:nvSpPr>
        <p:spPr bwMode="auto">
          <a:xfrm>
            <a:off x="190975" y="5813843"/>
            <a:ext cx="3813394" cy="584775"/>
          </a:xfrm>
          <a:prstGeom prst="rect">
            <a:avLst/>
          </a:prstGeom>
          <a:solidFill>
            <a:srgbClr val="FFFCD5">
              <a:alpha val="67843"/>
            </a:srgbClr>
          </a:solidFill>
          <a:ln w="9525">
            <a:noFill/>
            <a:miter lim="800000"/>
            <a:headEnd/>
            <a:tailEnd/>
          </a:ln>
        </p:spPr>
        <p:txBody>
          <a:bodyPr wrap="square">
            <a:spAutoFit/>
          </a:bodyPr>
          <a:lstStyle/>
          <a:p>
            <a:pPr algn="ctr"/>
            <a:r>
              <a:rPr lang="en-US" sz="1600" b="1" i="0" dirty="0" smtClean="0">
                <a:solidFill>
                  <a:schemeClr val="tx1">
                    <a:lumMod val="85000"/>
                    <a:lumOff val="15000"/>
                  </a:schemeClr>
                </a:solidFill>
                <a:latin typeface="Arial" pitchFamily="34" charset="0"/>
                <a:cs typeface="Arial" pitchFamily="34" charset="0"/>
              </a:rPr>
              <a:t>nitrification media: </a:t>
            </a:r>
          </a:p>
          <a:p>
            <a:pPr algn="ctr"/>
            <a:r>
              <a:rPr lang="en-US" sz="1600" b="1" i="0" dirty="0" smtClean="0">
                <a:solidFill>
                  <a:schemeClr val="tx1">
                    <a:lumMod val="85000"/>
                    <a:lumOff val="15000"/>
                  </a:schemeClr>
                </a:solidFill>
                <a:latin typeface="Arial" pitchFamily="34" charset="0"/>
                <a:cs typeface="Arial" pitchFamily="34" charset="0"/>
              </a:rPr>
              <a:t>sand &amp; expanded clay</a:t>
            </a:r>
            <a:endParaRPr lang="en-US" sz="1600" b="1" i="0" dirty="0">
              <a:solidFill>
                <a:schemeClr val="tx1">
                  <a:lumMod val="85000"/>
                  <a:lumOff val="15000"/>
                </a:schemeClr>
              </a:solidFill>
              <a:latin typeface="Arial" pitchFamily="34" charset="0"/>
              <a:cs typeface="Arial" pitchFamily="34" charset="0"/>
            </a:endParaRPr>
          </a:p>
        </p:txBody>
      </p:sp>
      <p:sp>
        <p:nvSpPr>
          <p:cNvPr id="16" name="Down Arrow 15"/>
          <p:cNvSpPr/>
          <p:nvPr/>
        </p:nvSpPr>
        <p:spPr>
          <a:xfrm rot="16200000">
            <a:off x="4377088" y="4926456"/>
            <a:ext cx="509744"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5193238" y="2475645"/>
            <a:ext cx="3803254" cy="523220"/>
          </a:xfrm>
          <a:prstGeom prst="rect">
            <a:avLst/>
          </a:prstGeom>
          <a:solidFill>
            <a:schemeClr val="accent2"/>
          </a:solidFill>
        </p:spPr>
        <p:txBody>
          <a:bodyPr wrap="square">
            <a:spAutoFit/>
          </a:bodyPr>
          <a:lstStyle/>
          <a:p>
            <a:pPr lvl="0" algn="ctr">
              <a:spcBef>
                <a:spcPct val="20000"/>
              </a:spcBef>
            </a:pPr>
            <a:r>
              <a:rPr lang="en-US" sz="2800" dirty="0" smtClean="0">
                <a:solidFill>
                  <a:prstClr val="black"/>
                </a:solidFill>
              </a:rPr>
              <a:t>Dispersal</a:t>
            </a:r>
            <a:endParaRPr lang="en-US" sz="2800" dirty="0">
              <a:solidFill>
                <a:prstClr val="black"/>
              </a:solidFill>
            </a:endParaRPr>
          </a:p>
        </p:txBody>
      </p:sp>
      <p:sp>
        <p:nvSpPr>
          <p:cNvPr id="15" name="Down Arrow 14"/>
          <p:cNvSpPr/>
          <p:nvPr/>
        </p:nvSpPr>
        <p:spPr>
          <a:xfrm rot="10800000">
            <a:off x="6856612" y="3048000"/>
            <a:ext cx="509744"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descr="I:\EH\HSES_Research\Images\NewDOHLogoColor.t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81810" y="7575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2"/>
          <p:cNvSpPr>
            <a:spLocks noGrp="1"/>
          </p:cNvSpPr>
          <p:nvPr>
            <p:ph type="sldNum" sz="quarter" idx="12"/>
          </p:nvPr>
        </p:nvSpPr>
        <p:spPr>
          <a:xfrm>
            <a:off x="6553200" y="6356350"/>
            <a:ext cx="2133600" cy="365125"/>
          </a:xfrm>
        </p:spPr>
        <p:txBody>
          <a:bodyPr/>
          <a:lstStyle/>
          <a:p>
            <a:fld id="{034D7531-0E54-4132-8A31-8B35F57C0A84}" type="slidenum">
              <a:rPr lang="en-US" smtClean="0"/>
              <a:t>4</a:t>
            </a:fld>
            <a:endParaRPr lang="en-US" dirty="0"/>
          </a:p>
        </p:txBody>
      </p:sp>
    </p:spTree>
    <p:extLst>
      <p:ext uri="{BB962C8B-B14F-4D97-AF65-F5344CB8AC3E}">
        <p14:creationId xmlns:p14="http://schemas.microsoft.com/office/powerpoint/2010/main" val="2739855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0"/>
            <a:ext cx="9144000" cy="762000"/>
          </a:xfrm>
        </p:spPr>
        <p:txBody>
          <a:bodyPr>
            <a:noAutofit/>
          </a:bodyPr>
          <a:lstStyle/>
          <a:p>
            <a:r>
              <a:rPr lang="en-US" sz="1600" dirty="0" smtClean="0"/>
              <a:t>Image Credit: Hazen and Sawyer</a:t>
            </a:r>
            <a:endParaRPr lang="en-US" sz="1600" dirty="0"/>
          </a:p>
        </p:txBody>
      </p:sp>
      <p:sp>
        <p:nvSpPr>
          <p:cNvPr id="3" name="Slide Number Placeholder 2"/>
          <p:cNvSpPr>
            <a:spLocks noGrp="1"/>
          </p:cNvSpPr>
          <p:nvPr>
            <p:ph type="sldNum" sz="quarter" idx="12"/>
          </p:nvPr>
        </p:nvSpPr>
        <p:spPr/>
        <p:txBody>
          <a:bodyPr/>
          <a:lstStyle/>
          <a:p>
            <a:fld id="{034D7531-0E54-4132-8A31-8B35F57C0A84}" type="slidenum">
              <a:rPr lang="en-US" smtClean="0"/>
              <a:t>5</a:t>
            </a:fld>
            <a:endParaRPr lang="en-US"/>
          </a:p>
        </p:txBody>
      </p:sp>
      <p:pic>
        <p:nvPicPr>
          <p:cNvPr id="5" name="Picture 4" descr="Sw127w-03_two stage single pass biofilters.png"/>
          <p:cNvPicPr>
            <a:picLocks noChangeAspect="1"/>
          </p:cNvPicPr>
          <p:nvPr/>
        </p:nvPicPr>
        <p:blipFill>
          <a:blip r:embed="rId3" cstate="print"/>
          <a:stretch>
            <a:fillRect/>
          </a:stretch>
        </p:blipFill>
        <p:spPr>
          <a:xfrm>
            <a:off x="2021625" y="1085342"/>
            <a:ext cx="6301702" cy="3302508"/>
          </a:xfrm>
          <a:prstGeom prst="rect">
            <a:avLst/>
          </a:prstGeom>
        </p:spPr>
      </p:pic>
      <p:sp>
        <p:nvSpPr>
          <p:cNvPr id="7" name="Title 1"/>
          <p:cNvSpPr txBox="1">
            <a:spLocks/>
          </p:cNvSpPr>
          <p:nvPr/>
        </p:nvSpPr>
        <p:spPr>
          <a:xfrm>
            <a:off x="228600" y="98189"/>
            <a:ext cx="8686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Arial" panose="020B0604020202020204" pitchFamily="34" charset="0"/>
                <a:cs typeface="Arial" panose="020B0604020202020204" pitchFamily="34" charset="0"/>
              </a:rPr>
              <a:t>Test Facility</a:t>
            </a:r>
            <a:endParaRPr lang="en-US" dirty="0">
              <a:latin typeface="Arial" panose="020B0604020202020204" pitchFamily="34" charset="0"/>
              <a:cs typeface="Arial" panose="020B0604020202020204" pitchFamily="34" charset="0"/>
            </a:endParaRPr>
          </a:p>
        </p:txBody>
      </p:sp>
      <p:pic>
        <p:nvPicPr>
          <p:cNvPr id="6" name="Picture 2" descr="I:\EH\HSES_Research\Images\NewDOHLogoColor.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Chart 7"/>
          <p:cNvGraphicFramePr>
            <a:graphicFrameLocks noGrp="1" noChangeAspect="1"/>
          </p:cNvGraphicFramePr>
          <p:nvPr>
            <p:extLst/>
          </p:nvPr>
        </p:nvGraphicFramePr>
        <p:xfrm>
          <a:off x="1066800" y="2971800"/>
          <a:ext cx="4038599" cy="32004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1734586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581400" y="1775460"/>
            <a:ext cx="5562600" cy="4930140"/>
            <a:chOff x="3251220" y="1690498"/>
            <a:chExt cx="5562600" cy="493014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1220" y="1690498"/>
              <a:ext cx="5562600" cy="4930140"/>
            </a:xfrm>
            <a:prstGeom prst="rect">
              <a:avLst/>
            </a:prstGeom>
          </p:spPr>
        </p:pic>
        <p:pic>
          <p:nvPicPr>
            <p:cNvPr id="2049" name="Picture 1" descr="I:\EH\HSES_Research\Projects\Special Appropriation 1682\Nitrogen\Presentations&amp;Papers\WekivaCommission2015Feb\ma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0466" y="1731741"/>
              <a:ext cx="729579" cy="609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 descr="I:\EH\HSES_Research\Projects\Special Appropriation 1682\Nitrogen\Presentations&amp;Papers\WekivaCommission2015Feb\ma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84213" y="3484341"/>
              <a:ext cx="729579" cy="6096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 descr="I:\EH\HSES_Research\Projects\Special Appropriation 1682\Nitrogen\Presentations&amp;Papers\WekivaCommission2015Feb\ma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3667" y="2548510"/>
              <a:ext cx="729579" cy="6096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 descr="I:\EH\HSES_Research\Projects\Special Appropriation 1682\Nitrogen\Presentations&amp;Papers\WekivaCommission2015Feb\ma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289704">
              <a:off x="7277759" y="3067073"/>
              <a:ext cx="729579" cy="609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 descr="I:\EH\HSES_Research\Projects\Special Appropriation 1682\Nitrogen\Presentations&amp;Papers\WekivaCommission2015Feb\ma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570765">
              <a:off x="7079811" y="3054669"/>
              <a:ext cx="729579" cy="6096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 descr="I:\EH\HSES_Research\Projects\Special Appropriation 1682\Nitrogen\Presentations&amp;Papers\WekivaCommission2015Feb\ma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0013" y="3059431"/>
              <a:ext cx="729579" cy="60960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Slide Number Placeholder 1"/>
          <p:cNvSpPr>
            <a:spLocks noGrp="1"/>
          </p:cNvSpPr>
          <p:nvPr>
            <p:ph type="sldNum" sz="quarter" idx="12"/>
          </p:nvPr>
        </p:nvSpPr>
        <p:spPr/>
        <p:txBody>
          <a:bodyPr/>
          <a:lstStyle/>
          <a:p>
            <a:fld id="{034D7531-0E54-4132-8A31-8B35F57C0A84}" type="slidenum">
              <a:rPr lang="en-US" smtClean="0"/>
              <a:t>6</a:t>
            </a:fld>
            <a:endParaRPr lang="en-US" dirty="0"/>
          </a:p>
        </p:txBody>
      </p:sp>
      <p:sp>
        <p:nvSpPr>
          <p:cNvPr id="14" name="Title 1"/>
          <p:cNvSpPr>
            <a:spLocks noGrp="1"/>
          </p:cNvSpPr>
          <p:nvPr>
            <p:ph type="title"/>
          </p:nvPr>
        </p:nvSpPr>
        <p:spPr>
          <a:xfrm>
            <a:off x="228600" y="762000"/>
            <a:ext cx="8686800" cy="1143000"/>
          </a:xfrm>
        </p:spPr>
        <p:txBody>
          <a:bodyPr>
            <a:normAutofit/>
          </a:bodyPr>
          <a:lstStyle/>
          <a:p>
            <a:r>
              <a:rPr lang="en-US" dirty="0">
                <a:latin typeface="Arial" panose="020B0604020202020204" pitchFamily="34" charset="0"/>
                <a:cs typeface="Arial" panose="020B0604020202020204" pitchFamily="34" charset="0"/>
              </a:rPr>
              <a:t>Nitrogen </a:t>
            </a:r>
            <a:r>
              <a:rPr lang="en-US" dirty="0" smtClean="0">
                <a:latin typeface="Arial" panose="020B0604020202020204" pitchFamily="34" charset="0"/>
                <a:cs typeface="Arial" panose="020B0604020202020204" pitchFamily="34" charset="0"/>
              </a:rPr>
              <a:t>Reduction </a:t>
            </a:r>
            <a:r>
              <a:rPr lang="en-US" dirty="0">
                <a:latin typeface="Arial" panose="020B0604020202020204" pitchFamily="34" charset="0"/>
                <a:cs typeface="Arial" panose="020B0604020202020204" pitchFamily="34" charset="0"/>
              </a:rPr>
              <a:t>at </a:t>
            </a:r>
            <a:r>
              <a:rPr lang="en-US" dirty="0" smtClean="0">
                <a:latin typeface="Arial" panose="020B0604020202020204" pitchFamily="34" charset="0"/>
                <a:cs typeface="Arial" panose="020B0604020202020204" pitchFamily="34" charset="0"/>
              </a:rPr>
              <a:t>Field </a:t>
            </a:r>
            <a:r>
              <a:rPr lang="en-US" dirty="0">
                <a:latin typeface="Arial" panose="020B0604020202020204" pitchFamily="34" charset="0"/>
                <a:cs typeface="Arial" panose="020B0604020202020204" pitchFamily="34" charset="0"/>
              </a:rPr>
              <a:t>S</a:t>
            </a:r>
            <a:r>
              <a:rPr lang="en-US" dirty="0" smtClean="0">
                <a:latin typeface="Arial" panose="020B0604020202020204" pitchFamily="34" charset="0"/>
                <a:cs typeface="Arial" panose="020B0604020202020204" pitchFamily="34" charset="0"/>
              </a:rPr>
              <a:t>ites</a:t>
            </a:r>
            <a:endParaRPr lang="en-US" dirty="0">
              <a:latin typeface="Arial" panose="020B0604020202020204" pitchFamily="34" charset="0"/>
              <a:cs typeface="Arial" panose="020B0604020202020204" pitchFamily="34" charset="0"/>
            </a:endParaRPr>
          </a:p>
        </p:txBody>
      </p:sp>
      <p:pic>
        <p:nvPicPr>
          <p:cNvPr id="13" name="Picture 2" descr="I:\EH\HSES_Research\Images\NewDOHLogoColor.t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16" name="Title 3"/>
          <p:cNvSpPr txBox="1">
            <a:spLocks/>
          </p:cNvSpPr>
          <p:nvPr/>
        </p:nvSpPr>
        <p:spPr>
          <a:xfrm>
            <a:off x="1066800" y="5587233"/>
            <a:ext cx="5257800" cy="1077860"/>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latin typeface="Arial" panose="020B0604020202020204" pitchFamily="34" charset="0"/>
                <a:cs typeface="Arial" panose="020B0604020202020204" pitchFamily="34" charset="0"/>
              </a:rPr>
              <a:t>Full Scale Concepts Complement Existing Septic Systems</a:t>
            </a:r>
            <a:endParaRPr lang="en-US" sz="2800" dirty="0">
              <a:latin typeface="Arial" panose="020B0604020202020204" pitchFamily="34" charset="0"/>
              <a:cs typeface="Arial" panose="020B0604020202020204" pitchFamily="34" charset="0"/>
            </a:endParaRPr>
          </a:p>
        </p:txBody>
      </p:sp>
      <p:pic>
        <p:nvPicPr>
          <p:cNvPr id="17" name="Picture 4" descr="Sw127w-12_passive nitrogen systems gravity.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5223" y="2790550"/>
            <a:ext cx="6087850" cy="2843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p:nvPr/>
        </p:nvSpPr>
        <p:spPr>
          <a:xfrm>
            <a:off x="2667000" y="3144393"/>
            <a:ext cx="2339234" cy="2492143"/>
          </a:xfrm>
          <a:prstGeom prst="rect">
            <a:avLst/>
          </a:prstGeom>
          <a:solidFill>
            <a:schemeClr val="accent2">
              <a:lumMod val="60000"/>
              <a:lumOff val="40000"/>
              <a:alpha val="2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801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t="15549"/>
          <a:stretch/>
        </p:blipFill>
        <p:spPr>
          <a:xfrm>
            <a:off x="0" y="1066800"/>
            <a:ext cx="9144000" cy="5820370"/>
          </a:xfrm>
          <a:prstGeom prst="rect">
            <a:avLst/>
          </a:prstGeom>
        </p:spPr>
      </p:pic>
      <p:pic>
        <p:nvPicPr>
          <p:cNvPr id="28" name="Picture 2" descr="I:\EH\HSES_Research\Images\NewDOHLogoColor.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29" name="Slide Number Placeholder 1"/>
          <p:cNvSpPr txBox="1">
            <a:spLocks/>
          </p:cNvSpPr>
          <p:nvPr/>
        </p:nvSpPr>
        <p:spPr>
          <a:xfrm>
            <a:off x="6781800" y="6465867"/>
            <a:ext cx="2133600" cy="365125"/>
          </a:xfrm>
          <a:prstGeom prst="rect">
            <a:avLst/>
          </a:prstGeom>
        </p:spPr>
        <p:txBody>
          <a:bodyPr lIns="130046" tIns="65023" rIns="130046" bIns="6502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D18A728E-6123-4BAF-B536-FFEABEF92A91}" type="slidenum">
              <a:rPr lang="en-US" sz="1200">
                <a:solidFill>
                  <a:schemeClr val="tx1">
                    <a:tint val="75000"/>
                  </a:schemeClr>
                </a:solidFill>
              </a:rPr>
              <a:t>7</a:t>
            </a:fld>
            <a:endParaRPr lang="en-US" sz="1200" dirty="0">
              <a:solidFill>
                <a:schemeClr val="tx1">
                  <a:tint val="75000"/>
                </a:schemeClr>
              </a:solidFill>
            </a:endParaRPr>
          </a:p>
        </p:txBody>
      </p:sp>
      <p:sp>
        <p:nvSpPr>
          <p:cNvPr id="5" name="Title 1"/>
          <p:cNvSpPr>
            <a:spLocks noGrp="1"/>
          </p:cNvSpPr>
          <p:nvPr>
            <p:ph type="title"/>
          </p:nvPr>
        </p:nvSpPr>
        <p:spPr>
          <a:xfrm>
            <a:off x="0" y="76200"/>
            <a:ext cx="8534399" cy="1077860"/>
          </a:xfrm>
        </p:spPr>
        <p:txBody>
          <a:bodyPr>
            <a:normAutofit/>
          </a:bodyPr>
          <a:lstStyle/>
          <a:p>
            <a:r>
              <a:rPr lang="en-US" dirty="0" smtClean="0">
                <a:latin typeface="Arial" panose="020B0604020202020204" pitchFamily="34" charset="0"/>
                <a:cs typeface="Arial" panose="020B0604020202020204" pitchFamily="34" charset="0"/>
              </a:rPr>
              <a:t>Life Cycle Costs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13421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0" y="466504"/>
            <a:ext cx="9144000" cy="114300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Arial" panose="020B0604020202020204" pitchFamily="34" charset="0"/>
                <a:cs typeface="Arial" panose="020B0604020202020204" pitchFamily="34" charset="0"/>
              </a:rPr>
              <a:t>Case Study: Groundwater </a:t>
            </a:r>
            <a:r>
              <a:rPr lang="en-US" dirty="0">
                <a:latin typeface="Arial" panose="020B0604020202020204" pitchFamily="34" charset="0"/>
                <a:cs typeface="Arial" panose="020B0604020202020204" pitchFamily="34" charset="0"/>
              </a:rPr>
              <a:t>M</a:t>
            </a:r>
            <a:r>
              <a:rPr lang="en-US" dirty="0" smtClean="0">
                <a:latin typeface="Arial" panose="020B0604020202020204" pitchFamily="34" charset="0"/>
                <a:cs typeface="Arial" panose="020B0604020202020204" pitchFamily="34" charset="0"/>
              </a:rPr>
              <a:t>onitoring</a:t>
            </a:r>
            <a:endParaRPr lang="en-US"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034D7531-0E54-4132-8A31-8B35F57C0A84}" type="slidenum">
              <a:rPr lang="en-US" smtClean="0"/>
              <a:t>8</a:t>
            </a:fld>
            <a:endParaRPr lang="en-US"/>
          </a:p>
        </p:txBody>
      </p:sp>
      <p:sp>
        <p:nvSpPr>
          <p:cNvPr id="15" name="Title 1"/>
          <p:cNvSpPr>
            <a:spLocks noGrp="1"/>
          </p:cNvSpPr>
          <p:nvPr>
            <p:ph type="title"/>
          </p:nvPr>
        </p:nvSpPr>
        <p:spPr>
          <a:xfrm>
            <a:off x="0" y="6380162"/>
            <a:ext cx="9144000" cy="409575"/>
          </a:xfrm>
        </p:spPr>
        <p:txBody>
          <a:bodyPr>
            <a:noAutofit/>
          </a:bodyPr>
          <a:lstStyle/>
          <a:p>
            <a:r>
              <a:rPr lang="en-US" sz="1600" dirty="0" smtClean="0"/>
              <a:t>Image Credit: Hazen and Sawyer</a:t>
            </a:r>
            <a:endParaRPr lang="en-US" sz="1600" dirty="0"/>
          </a:p>
        </p:txBody>
      </p:sp>
      <p:pic>
        <p:nvPicPr>
          <p:cNvPr id="16"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p:cNvPicPr>
            <a:picLocks noChangeAspect="1"/>
          </p:cNvPicPr>
          <p:nvPr/>
        </p:nvPicPr>
        <p:blipFill>
          <a:blip r:embed="rId4"/>
          <a:stretch>
            <a:fillRect/>
          </a:stretch>
        </p:blipFill>
        <p:spPr>
          <a:xfrm>
            <a:off x="167173" y="1209896"/>
            <a:ext cx="8809653" cy="5197944"/>
          </a:xfrm>
          <a:prstGeom prst="rect">
            <a:avLst/>
          </a:prstGeom>
        </p:spPr>
      </p:pic>
    </p:spTree>
    <p:extLst>
      <p:ext uri="{BB962C8B-B14F-4D97-AF65-F5344CB8AC3E}">
        <p14:creationId xmlns:p14="http://schemas.microsoft.com/office/powerpoint/2010/main" val="3401295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6200"/>
            <a:ext cx="8077200" cy="1077860"/>
          </a:xfrm>
        </p:spPr>
        <p:txBody>
          <a:bodyPr>
            <a:normAutofit fontScale="90000"/>
          </a:bodyPr>
          <a:lstStyle/>
          <a:p>
            <a:r>
              <a:rPr lang="en-US" dirty="0" smtClean="0">
                <a:latin typeface="Arial" panose="020B0604020202020204" pitchFamily="34" charset="0"/>
                <a:cs typeface="Arial" panose="020B0604020202020204" pitchFamily="34" charset="0"/>
              </a:rPr>
              <a:t>In-Tank Passive Nitrogen System</a:t>
            </a:r>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1" y="5987018"/>
            <a:ext cx="9143999" cy="369332"/>
          </a:xfrm>
          <a:prstGeom prst="rect">
            <a:avLst/>
          </a:prstGeom>
          <a:noFill/>
        </p:spPr>
        <p:txBody>
          <a:bodyPr wrap="square" rtlCol="0">
            <a:spAutoFit/>
          </a:bodyPr>
          <a:lstStyle/>
          <a:p>
            <a:r>
              <a:rPr lang="en-US" b="1" baseline="30000" dirty="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300 gallon per day system with $4,000 estimated conventional system cost (tank and drainfield)</a:t>
            </a:r>
            <a:endParaRPr lang="en-US" sz="1600" dirty="0">
              <a:latin typeface="Arial" panose="020B0604020202020204" pitchFamily="34" charset="0"/>
              <a:cs typeface="Arial" panose="020B0604020202020204" pitchFamily="34" charset="0"/>
            </a:endParaRPr>
          </a:p>
        </p:txBody>
      </p:sp>
      <p:sp>
        <p:nvSpPr>
          <p:cNvPr id="6" name="Slide Number Placeholder 1"/>
          <p:cNvSpPr>
            <a:spLocks noGrp="1"/>
          </p:cNvSpPr>
          <p:nvPr>
            <p:ph type="sldNum" sz="quarter" idx="12"/>
          </p:nvPr>
        </p:nvSpPr>
        <p:spPr>
          <a:xfrm>
            <a:off x="6553200" y="6356350"/>
            <a:ext cx="2133600" cy="365125"/>
          </a:xfrm>
        </p:spPr>
        <p:txBody>
          <a:bodyPr/>
          <a:lstStyle/>
          <a:p>
            <a:fld id="{034D7531-0E54-4132-8A31-8B35F57C0A84}" type="slidenum">
              <a:rPr lang="en-US" smtClean="0"/>
              <a:t>9</a:t>
            </a:fld>
            <a:endParaRPr lang="en-US" dirty="0"/>
          </a:p>
        </p:txBody>
      </p:sp>
      <p:pic>
        <p:nvPicPr>
          <p:cNvPr id="7" name="Picture 2" descr="I:\EH\HSES_Research\Images\NewDOHLogoColor.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810" y="94808"/>
            <a:ext cx="660589" cy="74339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80957" y="2674203"/>
            <a:ext cx="8686800" cy="830997"/>
          </a:xfrm>
          <a:prstGeom prst="rect">
            <a:avLst/>
          </a:prstGeom>
        </p:spPr>
        <p:txBody>
          <a:bodyPr wrap="square">
            <a:spAutoFit/>
          </a:bodyPr>
          <a:lstStyle/>
          <a:p>
            <a:r>
              <a:rPr lang="en-US" sz="2400" dirty="0">
                <a:latin typeface="Arial" panose="020B0604020202020204" pitchFamily="34" charset="0"/>
                <a:ea typeface="HGSMinchoE"/>
                <a:cs typeface="Times New Roman" panose="02020603050405020304" pitchFamily="18" charset="0"/>
              </a:rPr>
              <a:t>In-tank two stage biofilter with recirculation stage 1, dual media stage 2 lignocellulosic (2a) followed by elemental sulfur (2b)</a:t>
            </a:r>
            <a:endParaRPr lang="en-US" sz="2400" dirty="0"/>
          </a:p>
        </p:txBody>
      </p:sp>
      <p:graphicFrame>
        <p:nvGraphicFramePr>
          <p:cNvPr id="10" name="Table 9"/>
          <p:cNvGraphicFramePr>
            <a:graphicFrameLocks noGrp="1"/>
          </p:cNvGraphicFramePr>
          <p:nvPr>
            <p:extLst>
              <p:ext uri="{D42A27DB-BD31-4B8C-83A1-F6EECF244321}">
                <p14:modId xmlns:p14="http://schemas.microsoft.com/office/powerpoint/2010/main" val="3301843174"/>
              </p:ext>
            </p:extLst>
          </p:nvPr>
        </p:nvGraphicFramePr>
        <p:xfrm>
          <a:off x="0" y="3733800"/>
          <a:ext cx="9144000" cy="1854380"/>
        </p:xfrm>
        <a:graphic>
          <a:graphicData uri="http://schemas.openxmlformats.org/drawingml/2006/table">
            <a:tbl>
              <a:tblPr firstRow="1" bandRow="1">
                <a:tableStyleId>{2D5ABB26-0587-4C30-8999-92F81FD0307C}</a:tableStyleId>
              </a:tblPr>
              <a:tblGrid>
                <a:gridCol w="3448158"/>
                <a:gridCol w="5695842"/>
              </a:tblGrid>
              <a:tr h="463595">
                <a:tc>
                  <a:txBody>
                    <a:bodyPr/>
                    <a:lstStyle/>
                    <a:p>
                      <a:pPr algn="r"/>
                      <a:r>
                        <a:rPr lang="en-US" sz="2400" b="1" dirty="0" smtClean="0">
                          <a:latin typeface="Arial" panose="020B0604020202020204" pitchFamily="34" charset="0"/>
                          <a:cs typeface="Arial" panose="020B0604020202020204" pitchFamily="34" charset="0"/>
                        </a:rPr>
                        <a:t>Media longevity:</a:t>
                      </a:r>
                      <a:endParaRPr lang="en-US" sz="2400" b="1"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2400" dirty="0" smtClean="0">
                          <a:latin typeface="Arial" panose="020B0604020202020204" pitchFamily="34" charset="0"/>
                          <a:cs typeface="Arial" panose="020B0604020202020204" pitchFamily="34" charset="0"/>
                        </a:rPr>
                        <a:t>10-149 years</a:t>
                      </a:r>
                      <a:endParaRPr lang="en-US" sz="2400" dirty="0">
                        <a:latin typeface="Arial" panose="020B0604020202020204" pitchFamily="34" charset="0"/>
                        <a:cs typeface="Arial" panose="020B0604020202020204" pitchFamily="34" charset="0"/>
                      </a:endParaRPr>
                    </a:p>
                  </a:txBody>
                  <a:tcPr>
                    <a:solidFill>
                      <a:schemeClr val="bg1">
                        <a:lumMod val="95000"/>
                      </a:schemeClr>
                    </a:solidFill>
                  </a:tcPr>
                </a:tc>
              </a:tr>
              <a:tr h="463595">
                <a:tc>
                  <a:txBody>
                    <a:bodyPr/>
                    <a:lstStyle/>
                    <a:p>
                      <a:pPr algn="r"/>
                      <a:r>
                        <a:rPr lang="en-US" sz="2400" b="1" dirty="0" smtClean="0">
                          <a:latin typeface="Arial" panose="020B0604020202020204" pitchFamily="34" charset="0"/>
                          <a:cs typeface="Arial" panose="020B0604020202020204" pitchFamily="34" charset="0"/>
                        </a:rPr>
                        <a:t>System performance:</a:t>
                      </a:r>
                      <a:endParaRPr lang="en-US" sz="2400" b="1"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2400" dirty="0" smtClean="0">
                          <a:latin typeface="Arial" panose="020B0604020202020204" pitchFamily="34" charset="0"/>
                          <a:cs typeface="Arial" panose="020B0604020202020204" pitchFamily="34" charset="0"/>
                        </a:rPr>
                        <a:t>85-95% reduction of nitrogen</a:t>
                      </a:r>
                      <a:endParaRPr lang="en-US" sz="2400" dirty="0">
                        <a:latin typeface="Arial" panose="020B0604020202020204" pitchFamily="34" charset="0"/>
                        <a:cs typeface="Arial" panose="020B0604020202020204" pitchFamily="34" charset="0"/>
                      </a:endParaRPr>
                    </a:p>
                  </a:txBody>
                  <a:tcPr>
                    <a:solidFill>
                      <a:schemeClr val="bg1">
                        <a:lumMod val="95000"/>
                      </a:schemeClr>
                    </a:solidFill>
                  </a:tcPr>
                </a:tc>
              </a:tr>
              <a:tr h="463595">
                <a:tc>
                  <a:txBody>
                    <a:bodyPr/>
                    <a:lstStyle/>
                    <a:p>
                      <a:pPr algn="r"/>
                      <a:r>
                        <a:rPr lang="en-US" sz="2400" b="1" dirty="0" smtClean="0">
                          <a:latin typeface="Arial" panose="020B0604020202020204" pitchFamily="34" charset="0"/>
                          <a:cs typeface="Arial" panose="020B0604020202020204" pitchFamily="34" charset="0"/>
                        </a:rPr>
                        <a:t>Energy costs:</a:t>
                      </a:r>
                      <a:endParaRPr lang="en-US" sz="2400" b="1"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2400" dirty="0" smtClean="0">
                          <a:latin typeface="Arial" panose="020B0604020202020204" pitchFamily="34" charset="0"/>
                          <a:cs typeface="Arial" panose="020B0604020202020204" pitchFamily="34" charset="0"/>
                        </a:rPr>
                        <a:t>$3 monthly / $36 annually</a:t>
                      </a:r>
                      <a:endParaRPr lang="en-US" sz="2400" dirty="0">
                        <a:latin typeface="Arial" panose="020B0604020202020204" pitchFamily="34" charset="0"/>
                        <a:cs typeface="Arial" panose="020B0604020202020204" pitchFamily="34" charset="0"/>
                      </a:endParaRPr>
                    </a:p>
                  </a:txBody>
                  <a:tcPr>
                    <a:solidFill>
                      <a:schemeClr val="bg1">
                        <a:lumMod val="95000"/>
                      </a:schemeClr>
                    </a:solidFill>
                  </a:tcPr>
                </a:tc>
              </a:tr>
              <a:tr h="463595">
                <a:tc>
                  <a:txBody>
                    <a:bodyPr/>
                    <a:lstStyle/>
                    <a:p>
                      <a:pPr algn="r"/>
                      <a:r>
                        <a:rPr lang="en-US" sz="2400" b="1" dirty="0" smtClean="0">
                          <a:latin typeface="Arial" panose="020B0604020202020204" pitchFamily="34" charset="0"/>
                          <a:cs typeface="Arial" panose="020B0604020202020204" pitchFamily="34" charset="0"/>
                        </a:rPr>
                        <a:t>Standardized costs*:</a:t>
                      </a:r>
                      <a:endParaRPr lang="en-US" sz="2400" b="1"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2400" dirty="0" smtClean="0">
                          <a:latin typeface="Arial" panose="020B0604020202020204" pitchFamily="34" charset="0"/>
                          <a:cs typeface="Arial" panose="020B0604020202020204" pitchFamily="34" charset="0"/>
                        </a:rPr>
                        <a:t>$13,000 new / $15,500 retrofit existing</a:t>
                      </a:r>
                      <a:endParaRPr lang="en-US" sz="2400" dirty="0">
                        <a:latin typeface="Arial" panose="020B0604020202020204" pitchFamily="34" charset="0"/>
                        <a:cs typeface="Arial" panose="020B0604020202020204" pitchFamily="34" charset="0"/>
                      </a:endParaRPr>
                    </a:p>
                  </a:txBody>
                  <a:tcPr>
                    <a:solidFill>
                      <a:schemeClr val="bg1">
                        <a:lumMod val="95000"/>
                      </a:schemeClr>
                    </a:solidFill>
                  </a:tcPr>
                </a:tc>
              </a:tr>
            </a:tbl>
          </a:graphicData>
        </a:graphic>
      </p:graphicFrame>
      <p:pic>
        <p:nvPicPr>
          <p:cNvPr id="11" name="Picture 10"/>
          <p:cNvPicPr/>
          <p:nvPr/>
        </p:nvPicPr>
        <p:blipFill>
          <a:blip r:embed="rId4"/>
          <a:stretch>
            <a:fillRect/>
          </a:stretch>
        </p:blipFill>
        <p:spPr>
          <a:xfrm>
            <a:off x="178329" y="914400"/>
            <a:ext cx="8864070" cy="1691375"/>
          </a:xfrm>
          <a:prstGeom prst="rect">
            <a:avLst/>
          </a:prstGeom>
        </p:spPr>
      </p:pic>
    </p:spTree>
    <p:extLst>
      <p:ext uri="{BB962C8B-B14F-4D97-AF65-F5344CB8AC3E}">
        <p14:creationId xmlns:p14="http://schemas.microsoft.com/office/powerpoint/2010/main" val="1416438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DOH">
      <a:dk1>
        <a:sysClr val="windowText" lastClr="000000"/>
      </a:dk1>
      <a:lt1>
        <a:sysClr val="window" lastClr="FFFFFF"/>
      </a:lt1>
      <a:dk2>
        <a:srgbClr val="00A0AF"/>
      </a:dk2>
      <a:lt2>
        <a:srgbClr val="FFF797"/>
      </a:lt2>
      <a:accent1>
        <a:srgbClr val="F78E1E"/>
      </a:accent1>
      <a:accent2>
        <a:srgbClr val="FFDD00"/>
      </a:accent2>
      <a:accent3>
        <a:srgbClr val="7ED0E0"/>
      </a:accent3>
      <a:accent4>
        <a:srgbClr val="FFCF01"/>
      </a:accent4>
      <a:accent5>
        <a:srgbClr val="BBD5DC"/>
      </a:accent5>
      <a:accent6>
        <a:srgbClr val="00AEE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2309</TotalTime>
  <Words>1672</Words>
  <Application>Microsoft Office PowerPoint</Application>
  <PresentationFormat>On-screen Show (4:3)</PresentationFormat>
  <Paragraphs>238</Paragraphs>
  <Slides>27</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Avenir Light</vt:lpstr>
      <vt:lpstr>Avenir Medium</vt:lpstr>
      <vt:lpstr>Avenir Roman</vt:lpstr>
      <vt:lpstr>Calibri</vt:lpstr>
      <vt:lpstr>HGSMinchoE</vt:lpstr>
      <vt:lpstr>Times New Roman</vt:lpstr>
      <vt:lpstr>Verdana</vt:lpstr>
      <vt:lpstr>Office Theme</vt:lpstr>
      <vt:lpstr>Silver and Rainbow Springs BMAP    Department of Health Onsite Sewage Efforts</vt:lpstr>
      <vt:lpstr>PowerPoint Presentation</vt:lpstr>
      <vt:lpstr>Image Credit: Hazen and Sawyer</vt:lpstr>
      <vt:lpstr>“Passive” Nitrogen Reduction Systems</vt:lpstr>
      <vt:lpstr>Image Credit: Hazen and Sawyer</vt:lpstr>
      <vt:lpstr>Nitrogen Reduction at Field Sites</vt:lpstr>
      <vt:lpstr>Life Cycle Costs</vt:lpstr>
      <vt:lpstr>Image Credit: Hazen and Sawyer</vt:lpstr>
      <vt:lpstr>In-Tank Passive Nitrogen System</vt:lpstr>
      <vt:lpstr>In-Ground Passive Nitrogen System</vt:lpstr>
      <vt:lpstr>Image Credit: Colorado School of Mines</vt:lpstr>
      <vt:lpstr>Image Credit: Colorado School of Mines</vt:lpstr>
      <vt:lpstr>PowerPoint Presentation</vt:lpstr>
      <vt:lpstr>PowerPoint Presentation</vt:lpstr>
      <vt:lpstr>PowerPoint Presentation</vt:lpstr>
      <vt:lpstr>PowerPoint Presentation</vt:lpstr>
      <vt:lpstr>Implementation Plan:</vt:lpstr>
      <vt:lpstr>PowerPoint Presentation</vt:lpstr>
      <vt:lpstr>PowerPoint Presentation</vt:lpstr>
      <vt:lpstr>1  </vt:lpstr>
      <vt:lpstr>PowerPoint Presentation</vt:lpstr>
      <vt:lpstr>3  </vt:lpstr>
      <vt:lpstr>4  </vt:lpstr>
      <vt:lpstr>5  </vt:lpstr>
      <vt:lpstr>6  </vt:lpstr>
      <vt:lpstr>Seeing Silver Springs in glass bottom boats  Photo Credit: State Archives of Florida, Florida Memory, http://floridamemory.com/items/show/161202</vt:lpstr>
      <vt:lpstr>PowerPoint Presentation</vt:lpstr>
    </vt:vector>
  </TitlesOfParts>
  <Company>Florida Department of Health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Florida Water Management Inventory http://www.floridahealth.gov/flwmi</dc:title>
  <dc:creator>Elke</dc:creator>
  <cp:lastModifiedBy>Elke Ursin</cp:lastModifiedBy>
  <cp:revision>128</cp:revision>
  <cp:lastPrinted>2016-03-24T17:24:25Z</cp:lastPrinted>
  <dcterms:created xsi:type="dcterms:W3CDTF">2015-01-29T16:57:20Z</dcterms:created>
  <dcterms:modified xsi:type="dcterms:W3CDTF">2016-03-30T12:56:20Z</dcterms:modified>
</cp:coreProperties>
</file>