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2"/>
  </p:notesMasterIdLst>
  <p:handoutMasterIdLst>
    <p:handoutMasterId r:id="rId33"/>
  </p:handoutMasterIdLst>
  <p:sldIdLst>
    <p:sldId id="262" r:id="rId3"/>
    <p:sldId id="458" r:id="rId4"/>
    <p:sldId id="379" r:id="rId5"/>
    <p:sldId id="444" r:id="rId6"/>
    <p:sldId id="457" r:id="rId7"/>
    <p:sldId id="459" r:id="rId8"/>
    <p:sldId id="447" r:id="rId9"/>
    <p:sldId id="456" r:id="rId10"/>
    <p:sldId id="450" r:id="rId11"/>
    <p:sldId id="455" r:id="rId12"/>
    <p:sldId id="460" r:id="rId13"/>
    <p:sldId id="451" r:id="rId14"/>
    <p:sldId id="468" r:id="rId15"/>
    <p:sldId id="461" r:id="rId16"/>
    <p:sldId id="469" r:id="rId17"/>
    <p:sldId id="448" r:id="rId18"/>
    <p:sldId id="378" r:id="rId19"/>
    <p:sldId id="474" r:id="rId20"/>
    <p:sldId id="486" r:id="rId21"/>
    <p:sldId id="475" r:id="rId22"/>
    <p:sldId id="487" r:id="rId23"/>
    <p:sldId id="488" r:id="rId24"/>
    <p:sldId id="489" r:id="rId25"/>
    <p:sldId id="484" r:id="rId26"/>
    <p:sldId id="485" r:id="rId27"/>
    <p:sldId id="465" r:id="rId28"/>
    <p:sldId id="466" r:id="rId29"/>
    <p:sldId id="467" r:id="rId30"/>
    <p:sldId id="472" r:id="rId31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ffany Busby" initials="TB" lastIdx="6" clrIdx="0">
    <p:extLst>
      <p:ext uri="{19B8F6BF-5375-455C-9EA6-DF929625EA0E}">
        <p15:presenceInfo xmlns:p15="http://schemas.microsoft.com/office/powerpoint/2012/main" userId="ac951f7c47db59bb" providerId="Windows Live"/>
      </p:ext>
    </p:extLst>
  </p:cmAuthor>
  <p:cmAuthor id="2" name="Hansen, Terry" initials="HT" lastIdx="2" clrIdx="1">
    <p:extLst>
      <p:ext uri="{19B8F6BF-5375-455C-9EA6-DF929625EA0E}">
        <p15:presenceInfo xmlns:p15="http://schemas.microsoft.com/office/powerpoint/2012/main" userId="S-1-5-21-1004336348-1214440339-1801674531-496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57" autoAdjust="0"/>
    <p:restoredTop sz="91335" autoAdjust="0"/>
  </p:normalViewPr>
  <p:slideViewPr>
    <p:cSldViewPr snapToGrid="0">
      <p:cViewPr varScale="1">
        <p:scale>
          <a:sx n="95" d="100"/>
          <a:sy n="95" d="100"/>
        </p:scale>
        <p:origin x="102" y="12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55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CB2FCF-C5B9-48EC-A0FA-D14E5A372F71}" type="doc">
      <dgm:prSet loTypeId="urn:microsoft.com/office/officeart/2005/8/layout/cycle8" loCatId="cycle" qsTypeId="urn:microsoft.com/office/officeart/2005/8/quickstyle/3d2" qsCatId="3D" csTypeId="urn:microsoft.com/office/officeart/2005/8/colors/colorful4" csCatId="colorful" phldr="1"/>
      <dgm:spPr>
        <a:scene3d>
          <a:camera prst="orthographicFront">
            <a:rot lat="0" lon="0" rev="1800000"/>
          </a:camera>
          <a:lightRig rig="threePt" dir="t"/>
        </a:scene3d>
      </dgm:spPr>
      <dgm:t>
        <a:bodyPr/>
        <a:lstStyle/>
        <a:p>
          <a:endParaRPr lang="en-US"/>
        </a:p>
      </dgm:t>
    </dgm:pt>
    <dgm:pt modelId="{26EE05B7-338D-42CE-9777-3023CEF9AA34}">
      <dgm:prSet phldrT="[Text]" custT="1"/>
      <dgm:spPr>
        <a:solidFill>
          <a:schemeClr val="accent4">
            <a:lumMod val="75000"/>
          </a:schemeClr>
        </a:solidFill>
        <a:ln>
          <a:solidFill>
            <a:schemeClr val="tx1"/>
          </a:solidFill>
        </a:ln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Set water quality standards</a:t>
          </a:r>
        </a:p>
      </dgm:t>
    </dgm:pt>
    <dgm:pt modelId="{E41306DE-E1BF-4A12-BE59-EE86A90E74B4}" type="parTrans" cxnId="{130F30F3-C514-464B-B80F-2D6A3B450BD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B538AAA-0A31-403B-9675-8C68253BD27F}" type="sibTrans" cxnId="{130F30F3-C514-464B-B80F-2D6A3B450BD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D86109B-CAEE-487D-A6C1-D7D93674F26B}">
      <dgm:prSet phldrT="[Text]" custT="1"/>
      <dgm:spPr>
        <a:solidFill>
          <a:schemeClr val="accent6">
            <a:lumMod val="75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Monitor water quality</a:t>
          </a:r>
        </a:p>
      </dgm:t>
    </dgm:pt>
    <dgm:pt modelId="{8EFAB69C-3A21-4B5B-BBC7-9FA607AA90AF}" type="parTrans" cxnId="{009394CB-DDA2-4CCF-AD18-EC2CD57718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4E14FE2-3EAD-43BC-A31A-B283592302FD}" type="sibTrans" cxnId="{009394CB-DDA2-4CCF-AD18-EC2CD57718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F608A7A-C4BA-4668-8233-F8C750A05487}">
      <dgm:prSet phldrT="[Text]" custT="1"/>
      <dgm:spPr>
        <a:solidFill>
          <a:schemeClr val="accent6">
            <a:lumMod val="50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Determine pollution problems</a:t>
          </a:r>
        </a:p>
      </dgm:t>
    </dgm:pt>
    <dgm:pt modelId="{EE908BE7-B920-4629-B5E2-0082871F974F}" type="parTrans" cxnId="{7AF41359-0012-43C4-947C-BE92D10526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E1097D1-2B6B-4E1E-8D3A-A52A7C721558}" type="sibTrans" cxnId="{7AF41359-0012-43C4-947C-BE92D10526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83CD177-E15D-4137-B1C7-49368921CC7B}">
      <dgm:prSet phldrT="[Text]" custT="1"/>
      <dgm:spPr>
        <a:solidFill>
          <a:schemeClr val="accent1">
            <a:lumMod val="75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Develop and implement restoration plans (BMAPs)</a:t>
          </a:r>
        </a:p>
      </dgm:t>
    </dgm:pt>
    <dgm:pt modelId="{36E91668-DD40-4395-B4C4-907066F524BF}" type="parTrans" cxnId="{A7AC387D-A169-48CA-B4D1-228AE92E02B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F331C91-6F26-4329-A1BD-E11F49F2B1F6}" type="sibTrans" cxnId="{A7AC387D-A169-48CA-B4D1-228AE92E02B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97F62DF-7E54-4E4B-A9D0-399E5F9D4DCE}">
      <dgm:prSet/>
      <dgm:spPr>
        <a:sp3d/>
      </dgm:spPr>
      <dgm:t>
        <a:bodyPr>
          <a:flatTx/>
        </a:bodyPr>
        <a:lstStyle/>
        <a:p>
          <a:endParaRPr lang="en-US" b="1" dirty="0">
            <a:solidFill>
              <a:schemeClr val="tx1"/>
            </a:solidFill>
          </a:endParaRPr>
        </a:p>
      </dgm:t>
    </dgm:pt>
    <dgm:pt modelId="{DEDA5C20-876B-46ED-B7BF-0EEF3497729D}" type="parTrans" cxnId="{1D6349A3-5A56-42B7-A6E7-61AFC6A545E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B80E92-3DDB-48F9-A9E5-FCDFFC42EA35}" type="sibTrans" cxnId="{1D6349A3-5A56-42B7-A6E7-61AFC6A545E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BE2D7C0-50A6-44A7-838A-CBEB94496787}">
      <dgm:prSet custT="1"/>
      <dgm:spPr>
        <a:solidFill>
          <a:schemeClr val="accent5">
            <a:lumMod val="50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Establish restoration goals (TMDLs)</a:t>
          </a:r>
        </a:p>
      </dgm:t>
    </dgm:pt>
    <dgm:pt modelId="{A9DB7EEC-93AD-4AD6-96B8-23334E6FF4C7}" type="parTrans" cxnId="{D6F3E3A1-8361-48C3-BA84-A85E48F40B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B49B77-C934-4E8B-81C3-7E7B4B2CF75D}" type="sibTrans" cxnId="{D6F3E3A1-8361-48C3-BA84-A85E48F40B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4656D51-4F40-4AD1-BEF6-145FBC12EA90}">
      <dgm:prSet custT="1"/>
      <dgm:spPr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Measure success and adapt</a:t>
          </a:r>
        </a:p>
      </dgm:t>
    </dgm:pt>
    <dgm:pt modelId="{405CC6F0-287E-4175-B73B-05FA851B1CF1}" type="parTrans" cxnId="{D4BAFB08-F82E-475D-BF1C-BF42F0D186CC}">
      <dgm:prSet/>
      <dgm:spPr/>
      <dgm:t>
        <a:bodyPr/>
        <a:lstStyle/>
        <a:p>
          <a:endParaRPr lang="en-US"/>
        </a:p>
      </dgm:t>
    </dgm:pt>
    <dgm:pt modelId="{2C5D74D1-FA48-4599-B0FF-8EA9633F6521}" type="sibTrans" cxnId="{D4BAFB08-F82E-475D-BF1C-BF42F0D186CC}">
      <dgm:prSet/>
      <dgm:spPr/>
      <dgm:t>
        <a:bodyPr/>
        <a:lstStyle/>
        <a:p>
          <a:endParaRPr lang="en-US"/>
        </a:p>
      </dgm:t>
    </dgm:pt>
    <dgm:pt modelId="{0716D37F-98BE-457A-8DE4-768BFA28A79C}">
      <dgm:prSet custT="1"/>
      <dgm:spPr>
        <a:solidFill>
          <a:schemeClr val="accent5">
            <a:lumMod val="75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Work with community leaders</a:t>
          </a:r>
        </a:p>
      </dgm:t>
    </dgm:pt>
    <dgm:pt modelId="{E9A1EADC-DA35-4AA6-AB08-DF4996646E89}" type="parTrans" cxnId="{ABE6DAC6-0D1F-42A8-8FA4-32755EC4617A}">
      <dgm:prSet/>
      <dgm:spPr/>
      <dgm:t>
        <a:bodyPr/>
        <a:lstStyle/>
        <a:p>
          <a:endParaRPr lang="en-US"/>
        </a:p>
      </dgm:t>
    </dgm:pt>
    <dgm:pt modelId="{52C7EF0E-D928-47A7-9CE3-75E931EBA03D}" type="sibTrans" cxnId="{ABE6DAC6-0D1F-42A8-8FA4-32755EC4617A}">
      <dgm:prSet/>
      <dgm:spPr/>
      <dgm:t>
        <a:bodyPr/>
        <a:lstStyle/>
        <a:p>
          <a:endParaRPr lang="en-US"/>
        </a:p>
      </dgm:t>
    </dgm:pt>
    <dgm:pt modelId="{A70BD58A-8546-4901-8158-CF3530DE7589}" type="pres">
      <dgm:prSet presAssocID="{40CB2FCF-C5B9-48EC-A0FA-D14E5A372F71}" presName="compositeShape" presStyleCnt="0">
        <dgm:presLayoutVars>
          <dgm:chMax val="7"/>
          <dgm:dir/>
          <dgm:resizeHandles val="exact"/>
        </dgm:presLayoutVars>
      </dgm:prSet>
      <dgm:spPr/>
    </dgm:pt>
    <dgm:pt modelId="{59D796C3-4515-43AA-818B-2FD7A04BC838}" type="pres">
      <dgm:prSet presAssocID="{40CB2FCF-C5B9-48EC-A0FA-D14E5A372F71}" presName="wedge1" presStyleLbl="node1" presStyleIdx="0" presStyleCnt="7"/>
      <dgm:spPr/>
    </dgm:pt>
    <dgm:pt modelId="{99883FED-B951-4984-AA52-38B501E5845A}" type="pres">
      <dgm:prSet presAssocID="{40CB2FCF-C5B9-48EC-A0FA-D14E5A372F71}" presName="dummy1a" presStyleCnt="0"/>
      <dgm:spPr>
        <a:sp3d/>
      </dgm:spPr>
    </dgm:pt>
    <dgm:pt modelId="{C797256B-C221-4651-B464-B020ACBB58FF}" type="pres">
      <dgm:prSet presAssocID="{40CB2FCF-C5B9-48EC-A0FA-D14E5A372F71}" presName="dummy1b" presStyleCnt="0"/>
      <dgm:spPr>
        <a:sp3d/>
      </dgm:spPr>
    </dgm:pt>
    <dgm:pt modelId="{F73B9530-8C98-42A4-8C46-D02EA6660004}" type="pres">
      <dgm:prSet presAssocID="{40CB2FCF-C5B9-48EC-A0FA-D14E5A372F71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5D238010-FB7D-41EF-BE24-9D0C44AB3F5C}" type="pres">
      <dgm:prSet presAssocID="{40CB2FCF-C5B9-48EC-A0FA-D14E5A372F71}" presName="wedge2" presStyleLbl="node1" presStyleIdx="1" presStyleCnt="7"/>
      <dgm:spPr/>
    </dgm:pt>
    <dgm:pt modelId="{0669EDF1-D6D8-4BD2-833C-ED4BDFAAB6A1}" type="pres">
      <dgm:prSet presAssocID="{40CB2FCF-C5B9-48EC-A0FA-D14E5A372F71}" presName="dummy2a" presStyleCnt="0"/>
      <dgm:spPr>
        <a:sp3d/>
      </dgm:spPr>
    </dgm:pt>
    <dgm:pt modelId="{734C1A77-620A-4A7C-89AB-AC61F03E5283}" type="pres">
      <dgm:prSet presAssocID="{40CB2FCF-C5B9-48EC-A0FA-D14E5A372F71}" presName="dummy2b" presStyleCnt="0"/>
      <dgm:spPr>
        <a:sp3d/>
      </dgm:spPr>
    </dgm:pt>
    <dgm:pt modelId="{43B520EF-6433-4372-BDEE-AEC887321F52}" type="pres">
      <dgm:prSet presAssocID="{40CB2FCF-C5B9-48EC-A0FA-D14E5A372F71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DDDDE264-59D4-4A4A-A113-9734F22CACB2}" type="pres">
      <dgm:prSet presAssocID="{40CB2FCF-C5B9-48EC-A0FA-D14E5A372F71}" presName="wedge3" presStyleLbl="node1" presStyleIdx="2" presStyleCnt="7"/>
      <dgm:spPr/>
    </dgm:pt>
    <dgm:pt modelId="{B0733926-B83C-41FE-9609-B80F0598CEF5}" type="pres">
      <dgm:prSet presAssocID="{40CB2FCF-C5B9-48EC-A0FA-D14E5A372F71}" presName="dummy3a" presStyleCnt="0"/>
      <dgm:spPr>
        <a:sp3d/>
      </dgm:spPr>
    </dgm:pt>
    <dgm:pt modelId="{B1E505DF-D410-4E36-975A-B1216D5CE9A5}" type="pres">
      <dgm:prSet presAssocID="{40CB2FCF-C5B9-48EC-A0FA-D14E5A372F71}" presName="dummy3b" presStyleCnt="0"/>
      <dgm:spPr>
        <a:sp3d/>
      </dgm:spPr>
    </dgm:pt>
    <dgm:pt modelId="{2BF43161-B245-42E7-8A54-276B23B99AB2}" type="pres">
      <dgm:prSet presAssocID="{40CB2FCF-C5B9-48EC-A0FA-D14E5A372F71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AF208CBB-2C2F-4C35-A0BC-CAC66BBCE862}" type="pres">
      <dgm:prSet presAssocID="{40CB2FCF-C5B9-48EC-A0FA-D14E5A372F71}" presName="wedge4" presStyleLbl="node1" presStyleIdx="3" presStyleCnt="7" custLinFactNeighborY="-726"/>
      <dgm:spPr/>
    </dgm:pt>
    <dgm:pt modelId="{6F660E1F-1E35-4A2B-AC71-9EBA6B22FAAA}" type="pres">
      <dgm:prSet presAssocID="{40CB2FCF-C5B9-48EC-A0FA-D14E5A372F71}" presName="dummy4a" presStyleCnt="0"/>
      <dgm:spPr>
        <a:sp3d/>
      </dgm:spPr>
    </dgm:pt>
    <dgm:pt modelId="{14D135DF-B91B-4CDC-B245-717530CDB7F0}" type="pres">
      <dgm:prSet presAssocID="{40CB2FCF-C5B9-48EC-A0FA-D14E5A372F71}" presName="dummy4b" presStyleCnt="0"/>
      <dgm:spPr>
        <a:sp3d/>
      </dgm:spPr>
    </dgm:pt>
    <dgm:pt modelId="{E8439AA7-580E-47FA-973A-9BEF8148B2FA}" type="pres">
      <dgm:prSet presAssocID="{40CB2FCF-C5B9-48EC-A0FA-D14E5A372F71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FCB4A2DC-5FF9-428F-AA9A-83797E0DFC01}" type="pres">
      <dgm:prSet presAssocID="{40CB2FCF-C5B9-48EC-A0FA-D14E5A372F71}" presName="wedge5" presStyleLbl="node1" presStyleIdx="4" presStyleCnt="7"/>
      <dgm:spPr/>
    </dgm:pt>
    <dgm:pt modelId="{423206CC-019D-41E2-8026-C734DFAF550E}" type="pres">
      <dgm:prSet presAssocID="{40CB2FCF-C5B9-48EC-A0FA-D14E5A372F71}" presName="dummy5a" presStyleCnt="0"/>
      <dgm:spPr>
        <a:sp3d/>
      </dgm:spPr>
    </dgm:pt>
    <dgm:pt modelId="{7D039243-DCB1-4B64-A415-7924717B151F}" type="pres">
      <dgm:prSet presAssocID="{40CB2FCF-C5B9-48EC-A0FA-D14E5A372F71}" presName="dummy5b" presStyleCnt="0"/>
      <dgm:spPr>
        <a:sp3d/>
      </dgm:spPr>
    </dgm:pt>
    <dgm:pt modelId="{03F664AE-BB39-4BFB-B345-DADA4CC6A92B}" type="pres">
      <dgm:prSet presAssocID="{40CB2FCF-C5B9-48EC-A0FA-D14E5A372F71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08752618-560A-451D-91CD-510C5A85B05C}" type="pres">
      <dgm:prSet presAssocID="{40CB2FCF-C5B9-48EC-A0FA-D14E5A372F71}" presName="wedge6" presStyleLbl="node1" presStyleIdx="5" presStyleCnt="7"/>
      <dgm:spPr/>
    </dgm:pt>
    <dgm:pt modelId="{49677C82-03B3-4F1B-BAEE-B58F77B336BA}" type="pres">
      <dgm:prSet presAssocID="{40CB2FCF-C5B9-48EC-A0FA-D14E5A372F71}" presName="dummy6a" presStyleCnt="0"/>
      <dgm:spPr>
        <a:sp3d/>
      </dgm:spPr>
    </dgm:pt>
    <dgm:pt modelId="{DA3AC2A9-A832-4FBF-94D2-3252C3B26231}" type="pres">
      <dgm:prSet presAssocID="{40CB2FCF-C5B9-48EC-A0FA-D14E5A372F71}" presName="dummy6b" presStyleCnt="0"/>
      <dgm:spPr>
        <a:sp3d/>
      </dgm:spPr>
    </dgm:pt>
    <dgm:pt modelId="{2C72AD2F-539A-46D2-BBD5-8F8C2228E90D}" type="pres">
      <dgm:prSet presAssocID="{40CB2FCF-C5B9-48EC-A0FA-D14E5A372F71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BDB50123-4A61-419B-B431-474FC97C2E19}" type="pres">
      <dgm:prSet presAssocID="{40CB2FCF-C5B9-48EC-A0FA-D14E5A372F71}" presName="wedge7" presStyleLbl="node1" presStyleIdx="6" presStyleCnt="7"/>
      <dgm:spPr/>
    </dgm:pt>
    <dgm:pt modelId="{46A8F403-150D-4372-B844-EE2C31296C36}" type="pres">
      <dgm:prSet presAssocID="{40CB2FCF-C5B9-48EC-A0FA-D14E5A372F71}" presName="dummy7a" presStyleCnt="0"/>
      <dgm:spPr/>
    </dgm:pt>
    <dgm:pt modelId="{6F6FC819-6A07-45F0-847F-353C48030733}" type="pres">
      <dgm:prSet presAssocID="{40CB2FCF-C5B9-48EC-A0FA-D14E5A372F71}" presName="dummy7b" presStyleCnt="0"/>
      <dgm:spPr/>
    </dgm:pt>
    <dgm:pt modelId="{5C29BCA4-21BD-410F-A7E2-7CB62348AF67}" type="pres">
      <dgm:prSet presAssocID="{40CB2FCF-C5B9-48EC-A0FA-D14E5A372F71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  <dgm:pt modelId="{8BBD68B8-BE18-4EA1-8FF0-337DDB0D09B4}" type="pres">
      <dgm:prSet presAssocID="{1B538AAA-0A31-403B-9675-8C68253BD27F}" presName="arrowWedge1" presStyleLbl="fgSibTrans2D1" presStyleIdx="0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</dgm:pt>
    <dgm:pt modelId="{83A47A91-5ECC-4F3F-8219-18149E4365CA}" type="pres">
      <dgm:prSet presAssocID="{D4E14FE2-3EAD-43BC-A31A-B283592302FD}" presName="arrowWedge2" presStyleLbl="fgSibTrans2D1" presStyleIdx="1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</dgm:pt>
    <dgm:pt modelId="{66755133-BA73-45B0-8C01-EE7568A791CA}" type="pres">
      <dgm:prSet presAssocID="{6E1097D1-2B6B-4E1E-8D3A-A52A7C721558}" presName="arrowWedge3" presStyleLbl="fgSibTrans2D1" presStyleIdx="2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</dgm:pt>
    <dgm:pt modelId="{5F1D6E9D-4A6E-4DD7-A767-C361F92DF74F}" type="pres">
      <dgm:prSet presAssocID="{6BB49B77-C934-4E8B-81C3-7E7B4B2CF75D}" presName="arrowWedge4" presStyleLbl="fgSibTrans2D1" presStyleIdx="3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</dgm:pt>
    <dgm:pt modelId="{C83BE79D-641B-402D-808D-DCD062EA6C55}" type="pres">
      <dgm:prSet presAssocID="{52C7EF0E-D928-47A7-9CE3-75E931EBA03D}" presName="arrowWedge5" presStyleLbl="fgSibTrans2D1" presStyleIdx="4" presStyleCnt="7"/>
      <dgm:spPr/>
    </dgm:pt>
    <dgm:pt modelId="{B37B79EB-B0B8-4FD6-9E23-B0B19D70BAC7}" type="pres">
      <dgm:prSet presAssocID="{5F331C91-6F26-4329-A1BD-E11F49F2B1F6}" presName="arrowWedge6" presStyleLbl="fgSibTrans2D1" presStyleIdx="5" presStyleCnt="7"/>
      <dgm:spPr/>
    </dgm:pt>
    <dgm:pt modelId="{4C5198A8-C6C8-4DFE-A4EE-3D2C55415554}" type="pres">
      <dgm:prSet presAssocID="{2C5D74D1-FA48-4599-B0FF-8EA9633F6521}" presName="arrowWedge7" presStyleLbl="fgSibTrans2D1" presStyleIdx="6" presStyleCnt="7"/>
      <dgm:spPr/>
    </dgm:pt>
  </dgm:ptLst>
  <dgm:cxnLst>
    <dgm:cxn modelId="{1DFE1006-8901-4A71-8419-7B68492946A3}" type="presOf" srcId="{26EE05B7-338D-42CE-9777-3023CEF9AA34}" destId="{59D796C3-4515-43AA-818B-2FD7A04BC838}" srcOrd="0" destOrd="0" presId="urn:microsoft.com/office/officeart/2005/8/layout/cycle8"/>
    <dgm:cxn modelId="{E2400507-8A76-4DE3-BC1D-C39FC2CF76F8}" type="presOf" srcId="{583CD177-E15D-4137-B1C7-49368921CC7B}" destId="{2C72AD2F-539A-46D2-BBD5-8F8C2228E90D}" srcOrd="1" destOrd="0" presId="urn:microsoft.com/office/officeart/2005/8/layout/cycle8"/>
    <dgm:cxn modelId="{D4BAFB08-F82E-475D-BF1C-BF42F0D186CC}" srcId="{40CB2FCF-C5B9-48EC-A0FA-D14E5A372F71}" destId="{F4656D51-4F40-4AD1-BEF6-145FBC12EA90}" srcOrd="6" destOrd="0" parTransId="{405CC6F0-287E-4175-B73B-05FA851B1CF1}" sibTransId="{2C5D74D1-FA48-4599-B0FF-8EA9633F6521}"/>
    <dgm:cxn modelId="{72434317-33FF-4C74-8972-AFF59240E9D5}" type="presOf" srcId="{40CB2FCF-C5B9-48EC-A0FA-D14E5A372F71}" destId="{A70BD58A-8546-4901-8158-CF3530DE7589}" srcOrd="0" destOrd="0" presId="urn:microsoft.com/office/officeart/2005/8/layout/cycle8"/>
    <dgm:cxn modelId="{E213E030-E032-4A4E-84F1-661F8C2DE806}" type="presOf" srcId="{7F608A7A-C4BA-4668-8233-F8C750A05487}" destId="{2BF43161-B245-42E7-8A54-276B23B99AB2}" srcOrd="1" destOrd="0" presId="urn:microsoft.com/office/officeart/2005/8/layout/cycle8"/>
    <dgm:cxn modelId="{1EC24465-1F15-416D-B15B-8318D2324AFE}" type="presOf" srcId="{0716D37F-98BE-457A-8DE4-768BFA28A79C}" destId="{03F664AE-BB39-4BFB-B345-DADA4CC6A92B}" srcOrd="1" destOrd="0" presId="urn:microsoft.com/office/officeart/2005/8/layout/cycle8"/>
    <dgm:cxn modelId="{785A454C-B519-4C0B-BC19-364768DF9C80}" type="presOf" srcId="{7BE2D7C0-50A6-44A7-838A-CBEB94496787}" destId="{E8439AA7-580E-47FA-973A-9BEF8148B2FA}" srcOrd="1" destOrd="0" presId="urn:microsoft.com/office/officeart/2005/8/layout/cycle8"/>
    <dgm:cxn modelId="{3A4B3354-513B-48FE-B04B-3D8FEC53EA68}" type="presOf" srcId="{26EE05B7-338D-42CE-9777-3023CEF9AA34}" destId="{F73B9530-8C98-42A4-8C46-D02EA6660004}" srcOrd="1" destOrd="0" presId="urn:microsoft.com/office/officeart/2005/8/layout/cycle8"/>
    <dgm:cxn modelId="{7AF41359-0012-43C4-947C-BE92D1052690}" srcId="{40CB2FCF-C5B9-48EC-A0FA-D14E5A372F71}" destId="{7F608A7A-C4BA-4668-8233-F8C750A05487}" srcOrd="2" destOrd="0" parTransId="{EE908BE7-B920-4629-B5E2-0082871F974F}" sibTransId="{6E1097D1-2B6B-4E1E-8D3A-A52A7C721558}"/>
    <dgm:cxn modelId="{B3BB3979-54E0-4982-BDA5-CD815660FFD2}" type="presOf" srcId="{CD86109B-CAEE-487D-A6C1-D7D93674F26B}" destId="{43B520EF-6433-4372-BDEE-AEC887321F52}" srcOrd="1" destOrd="0" presId="urn:microsoft.com/office/officeart/2005/8/layout/cycle8"/>
    <dgm:cxn modelId="{A7AC387D-A169-48CA-B4D1-228AE92E02B3}" srcId="{40CB2FCF-C5B9-48EC-A0FA-D14E5A372F71}" destId="{583CD177-E15D-4137-B1C7-49368921CC7B}" srcOrd="5" destOrd="0" parTransId="{36E91668-DD40-4395-B4C4-907066F524BF}" sibTransId="{5F331C91-6F26-4329-A1BD-E11F49F2B1F6}"/>
    <dgm:cxn modelId="{83692194-DA0B-4FDE-8F71-2F4D6B29F34E}" type="presOf" srcId="{7F608A7A-C4BA-4668-8233-F8C750A05487}" destId="{DDDDE264-59D4-4A4A-A113-9734F22CACB2}" srcOrd="0" destOrd="0" presId="urn:microsoft.com/office/officeart/2005/8/layout/cycle8"/>
    <dgm:cxn modelId="{A2520F96-C633-49A9-9E05-8583F13F6A73}" type="presOf" srcId="{CD86109B-CAEE-487D-A6C1-D7D93674F26B}" destId="{5D238010-FB7D-41EF-BE24-9D0C44AB3F5C}" srcOrd="0" destOrd="0" presId="urn:microsoft.com/office/officeart/2005/8/layout/cycle8"/>
    <dgm:cxn modelId="{D6F3E3A1-8361-48C3-BA84-A85E48F40B54}" srcId="{40CB2FCF-C5B9-48EC-A0FA-D14E5A372F71}" destId="{7BE2D7C0-50A6-44A7-838A-CBEB94496787}" srcOrd="3" destOrd="0" parTransId="{A9DB7EEC-93AD-4AD6-96B8-23334E6FF4C7}" sibTransId="{6BB49B77-C934-4E8B-81C3-7E7B4B2CF75D}"/>
    <dgm:cxn modelId="{1D6349A3-5A56-42B7-A6E7-61AFC6A545E4}" srcId="{40CB2FCF-C5B9-48EC-A0FA-D14E5A372F71}" destId="{E97F62DF-7E54-4E4B-A9D0-399E5F9D4DCE}" srcOrd="7" destOrd="0" parTransId="{DEDA5C20-876B-46ED-B7BF-0EEF3497729D}" sibTransId="{5EB80E92-3DDB-48F9-A9E5-FCDFFC42EA35}"/>
    <dgm:cxn modelId="{B46578B5-DAED-423C-8214-5FECD0427F45}" type="presOf" srcId="{F4656D51-4F40-4AD1-BEF6-145FBC12EA90}" destId="{BDB50123-4A61-419B-B431-474FC97C2E19}" srcOrd="0" destOrd="0" presId="urn:microsoft.com/office/officeart/2005/8/layout/cycle8"/>
    <dgm:cxn modelId="{168595BB-E043-4E8F-BDB9-C0D5AB663E84}" type="presOf" srcId="{0716D37F-98BE-457A-8DE4-768BFA28A79C}" destId="{FCB4A2DC-5FF9-428F-AA9A-83797E0DFC01}" srcOrd="0" destOrd="0" presId="urn:microsoft.com/office/officeart/2005/8/layout/cycle8"/>
    <dgm:cxn modelId="{ABE6DAC6-0D1F-42A8-8FA4-32755EC4617A}" srcId="{40CB2FCF-C5B9-48EC-A0FA-D14E5A372F71}" destId="{0716D37F-98BE-457A-8DE4-768BFA28A79C}" srcOrd="4" destOrd="0" parTransId="{E9A1EADC-DA35-4AA6-AB08-DF4996646E89}" sibTransId="{52C7EF0E-D928-47A7-9CE3-75E931EBA03D}"/>
    <dgm:cxn modelId="{009394CB-DDA2-4CCF-AD18-EC2CD57718FD}" srcId="{40CB2FCF-C5B9-48EC-A0FA-D14E5A372F71}" destId="{CD86109B-CAEE-487D-A6C1-D7D93674F26B}" srcOrd="1" destOrd="0" parTransId="{8EFAB69C-3A21-4B5B-BBC7-9FA607AA90AF}" sibTransId="{D4E14FE2-3EAD-43BC-A31A-B283592302FD}"/>
    <dgm:cxn modelId="{7D3FBECB-2B58-4945-9AB8-0A6B20024BD8}" type="presOf" srcId="{7BE2D7C0-50A6-44A7-838A-CBEB94496787}" destId="{AF208CBB-2C2F-4C35-A0BC-CAC66BBCE862}" srcOrd="0" destOrd="0" presId="urn:microsoft.com/office/officeart/2005/8/layout/cycle8"/>
    <dgm:cxn modelId="{BB14D0D3-07C3-4229-9CED-2D61AA0A9295}" type="presOf" srcId="{F4656D51-4F40-4AD1-BEF6-145FBC12EA90}" destId="{5C29BCA4-21BD-410F-A7E2-7CB62348AF67}" srcOrd="1" destOrd="0" presId="urn:microsoft.com/office/officeart/2005/8/layout/cycle8"/>
    <dgm:cxn modelId="{130F30F3-C514-464B-B80F-2D6A3B450BDE}" srcId="{40CB2FCF-C5B9-48EC-A0FA-D14E5A372F71}" destId="{26EE05B7-338D-42CE-9777-3023CEF9AA34}" srcOrd="0" destOrd="0" parTransId="{E41306DE-E1BF-4A12-BE59-EE86A90E74B4}" sibTransId="{1B538AAA-0A31-403B-9675-8C68253BD27F}"/>
    <dgm:cxn modelId="{04E876F9-7B0D-44D4-AB73-808E00FAFC34}" type="presOf" srcId="{583CD177-E15D-4137-B1C7-49368921CC7B}" destId="{08752618-560A-451D-91CD-510C5A85B05C}" srcOrd="0" destOrd="0" presId="urn:microsoft.com/office/officeart/2005/8/layout/cycle8"/>
    <dgm:cxn modelId="{0EB25FB6-D392-45FB-A89F-0EE28E1346CD}" type="presParOf" srcId="{A70BD58A-8546-4901-8158-CF3530DE7589}" destId="{59D796C3-4515-43AA-818B-2FD7A04BC838}" srcOrd="0" destOrd="0" presId="urn:microsoft.com/office/officeart/2005/8/layout/cycle8"/>
    <dgm:cxn modelId="{69BDE15F-3948-4243-A146-8D48D7CDB279}" type="presParOf" srcId="{A70BD58A-8546-4901-8158-CF3530DE7589}" destId="{99883FED-B951-4984-AA52-38B501E5845A}" srcOrd="1" destOrd="0" presId="urn:microsoft.com/office/officeart/2005/8/layout/cycle8"/>
    <dgm:cxn modelId="{19876ED2-4F75-4692-9388-411373C4C8E0}" type="presParOf" srcId="{A70BD58A-8546-4901-8158-CF3530DE7589}" destId="{C797256B-C221-4651-B464-B020ACBB58FF}" srcOrd="2" destOrd="0" presId="urn:microsoft.com/office/officeart/2005/8/layout/cycle8"/>
    <dgm:cxn modelId="{9AE389D5-EE33-44E9-B22E-1C0676D50AC0}" type="presParOf" srcId="{A70BD58A-8546-4901-8158-CF3530DE7589}" destId="{F73B9530-8C98-42A4-8C46-D02EA6660004}" srcOrd="3" destOrd="0" presId="urn:microsoft.com/office/officeart/2005/8/layout/cycle8"/>
    <dgm:cxn modelId="{E488C480-237B-495C-870A-8B10EED88A81}" type="presParOf" srcId="{A70BD58A-8546-4901-8158-CF3530DE7589}" destId="{5D238010-FB7D-41EF-BE24-9D0C44AB3F5C}" srcOrd="4" destOrd="0" presId="urn:microsoft.com/office/officeart/2005/8/layout/cycle8"/>
    <dgm:cxn modelId="{ADD88A2C-6B67-42AF-A273-CA4B822F5541}" type="presParOf" srcId="{A70BD58A-8546-4901-8158-CF3530DE7589}" destId="{0669EDF1-D6D8-4BD2-833C-ED4BDFAAB6A1}" srcOrd="5" destOrd="0" presId="urn:microsoft.com/office/officeart/2005/8/layout/cycle8"/>
    <dgm:cxn modelId="{8C4DF87F-B7F3-457C-99B3-C38E7D4363C7}" type="presParOf" srcId="{A70BD58A-8546-4901-8158-CF3530DE7589}" destId="{734C1A77-620A-4A7C-89AB-AC61F03E5283}" srcOrd="6" destOrd="0" presId="urn:microsoft.com/office/officeart/2005/8/layout/cycle8"/>
    <dgm:cxn modelId="{4ECF206D-8BBE-4AEC-BC67-8C1BADC2329C}" type="presParOf" srcId="{A70BD58A-8546-4901-8158-CF3530DE7589}" destId="{43B520EF-6433-4372-BDEE-AEC887321F52}" srcOrd="7" destOrd="0" presId="urn:microsoft.com/office/officeart/2005/8/layout/cycle8"/>
    <dgm:cxn modelId="{737FC87B-8FEF-4E01-B2A1-5E90A8F8FB73}" type="presParOf" srcId="{A70BD58A-8546-4901-8158-CF3530DE7589}" destId="{DDDDE264-59D4-4A4A-A113-9734F22CACB2}" srcOrd="8" destOrd="0" presId="urn:microsoft.com/office/officeart/2005/8/layout/cycle8"/>
    <dgm:cxn modelId="{10A8FAA1-BD2A-4BF6-9662-70F38CA65F61}" type="presParOf" srcId="{A70BD58A-8546-4901-8158-CF3530DE7589}" destId="{B0733926-B83C-41FE-9609-B80F0598CEF5}" srcOrd="9" destOrd="0" presId="urn:microsoft.com/office/officeart/2005/8/layout/cycle8"/>
    <dgm:cxn modelId="{04CFB359-BD24-4300-B844-A7CE73408CA5}" type="presParOf" srcId="{A70BD58A-8546-4901-8158-CF3530DE7589}" destId="{B1E505DF-D410-4E36-975A-B1216D5CE9A5}" srcOrd="10" destOrd="0" presId="urn:microsoft.com/office/officeart/2005/8/layout/cycle8"/>
    <dgm:cxn modelId="{99942F17-8089-4EC9-A259-B130B629398E}" type="presParOf" srcId="{A70BD58A-8546-4901-8158-CF3530DE7589}" destId="{2BF43161-B245-42E7-8A54-276B23B99AB2}" srcOrd="11" destOrd="0" presId="urn:microsoft.com/office/officeart/2005/8/layout/cycle8"/>
    <dgm:cxn modelId="{90ED79D7-DB06-4F68-BFC7-4434F1C656BD}" type="presParOf" srcId="{A70BD58A-8546-4901-8158-CF3530DE7589}" destId="{AF208CBB-2C2F-4C35-A0BC-CAC66BBCE862}" srcOrd="12" destOrd="0" presId="urn:microsoft.com/office/officeart/2005/8/layout/cycle8"/>
    <dgm:cxn modelId="{A2159A51-C5B7-48A8-99A3-B100F2171AF4}" type="presParOf" srcId="{A70BD58A-8546-4901-8158-CF3530DE7589}" destId="{6F660E1F-1E35-4A2B-AC71-9EBA6B22FAAA}" srcOrd="13" destOrd="0" presId="urn:microsoft.com/office/officeart/2005/8/layout/cycle8"/>
    <dgm:cxn modelId="{9D9B0928-52B1-4351-9937-3ACF1204FB52}" type="presParOf" srcId="{A70BD58A-8546-4901-8158-CF3530DE7589}" destId="{14D135DF-B91B-4CDC-B245-717530CDB7F0}" srcOrd="14" destOrd="0" presId="urn:microsoft.com/office/officeart/2005/8/layout/cycle8"/>
    <dgm:cxn modelId="{86F08187-06E0-4973-9827-B76EFFB6F110}" type="presParOf" srcId="{A70BD58A-8546-4901-8158-CF3530DE7589}" destId="{E8439AA7-580E-47FA-973A-9BEF8148B2FA}" srcOrd="15" destOrd="0" presId="urn:microsoft.com/office/officeart/2005/8/layout/cycle8"/>
    <dgm:cxn modelId="{04DC8C47-0F05-4516-9CF1-1386BCD0A294}" type="presParOf" srcId="{A70BD58A-8546-4901-8158-CF3530DE7589}" destId="{FCB4A2DC-5FF9-428F-AA9A-83797E0DFC01}" srcOrd="16" destOrd="0" presId="urn:microsoft.com/office/officeart/2005/8/layout/cycle8"/>
    <dgm:cxn modelId="{71CA0731-AC24-43B2-89B9-78F4CEFE54DC}" type="presParOf" srcId="{A70BD58A-8546-4901-8158-CF3530DE7589}" destId="{423206CC-019D-41E2-8026-C734DFAF550E}" srcOrd="17" destOrd="0" presId="urn:microsoft.com/office/officeart/2005/8/layout/cycle8"/>
    <dgm:cxn modelId="{8CDB878C-956F-4196-94AF-C274ABA2438B}" type="presParOf" srcId="{A70BD58A-8546-4901-8158-CF3530DE7589}" destId="{7D039243-DCB1-4B64-A415-7924717B151F}" srcOrd="18" destOrd="0" presId="urn:microsoft.com/office/officeart/2005/8/layout/cycle8"/>
    <dgm:cxn modelId="{D58C2A14-8383-4D6C-9C5E-DA92E2F71082}" type="presParOf" srcId="{A70BD58A-8546-4901-8158-CF3530DE7589}" destId="{03F664AE-BB39-4BFB-B345-DADA4CC6A92B}" srcOrd="19" destOrd="0" presId="urn:microsoft.com/office/officeart/2005/8/layout/cycle8"/>
    <dgm:cxn modelId="{E4CAE75C-F995-4BD4-91D1-3D718BD30BD0}" type="presParOf" srcId="{A70BD58A-8546-4901-8158-CF3530DE7589}" destId="{08752618-560A-451D-91CD-510C5A85B05C}" srcOrd="20" destOrd="0" presId="urn:microsoft.com/office/officeart/2005/8/layout/cycle8"/>
    <dgm:cxn modelId="{12DA3740-DE77-499B-9279-A990C46F8FB5}" type="presParOf" srcId="{A70BD58A-8546-4901-8158-CF3530DE7589}" destId="{49677C82-03B3-4F1B-BAEE-B58F77B336BA}" srcOrd="21" destOrd="0" presId="urn:microsoft.com/office/officeart/2005/8/layout/cycle8"/>
    <dgm:cxn modelId="{C1619196-94DC-4287-A654-DB7EB8D0BEE6}" type="presParOf" srcId="{A70BD58A-8546-4901-8158-CF3530DE7589}" destId="{DA3AC2A9-A832-4FBF-94D2-3252C3B26231}" srcOrd="22" destOrd="0" presId="urn:microsoft.com/office/officeart/2005/8/layout/cycle8"/>
    <dgm:cxn modelId="{78868329-110F-4F77-ACCB-141168BCBE9D}" type="presParOf" srcId="{A70BD58A-8546-4901-8158-CF3530DE7589}" destId="{2C72AD2F-539A-46D2-BBD5-8F8C2228E90D}" srcOrd="23" destOrd="0" presId="urn:microsoft.com/office/officeart/2005/8/layout/cycle8"/>
    <dgm:cxn modelId="{CA29B6CC-C2E7-4762-BE68-42CC9261B3D6}" type="presParOf" srcId="{A70BD58A-8546-4901-8158-CF3530DE7589}" destId="{BDB50123-4A61-419B-B431-474FC97C2E19}" srcOrd="24" destOrd="0" presId="urn:microsoft.com/office/officeart/2005/8/layout/cycle8"/>
    <dgm:cxn modelId="{CDABAD9B-24D2-4EC9-B20F-12FF04DCF93D}" type="presParOf" srcId="{A70BD58A-8546-4901-8158-CF3530DE7589}" destId="{46A8F403-150D-4372-B844-EE2C31296C36}" srcOrd="25" destOrd="0" presId="urn:microsoft.com/office/officeart/2005/8/layout/cycle8"/>
    <dgm:cxn modelId="{F294DE08-F251-4FDD-B3AB-00D8FC24A1A7}" type="presParOf" srcId="{A70BD58A-8546-4901-8158-CF3530DE7589}" destId="{6F6FC819-6A07-45F0-847F-353C48030733}" srcOrd="26" destOrd="0" presId="urn:microsoft.com/office/officeart/2005/8/layout/cycle8"/>
    <dgm:cxn modelId="{93D9ECE1-BD24-485B-85EE-97008DF8A56A}" type="presParOf" srcId="{A70BD58A-8546-4901-8158-CF3530DE7589}" destId="{5C29BCA4-21BD-410F-A7E2-7CB62348AF67}" srcOrd="27" destOrd="0" presId="urn:microsoft.com/office/officeart/2005/8/layout/cycle8"/>
    <dgm:cxn modelId="{1E41A7F5-FA87-4688-B750-17F05744ED2C}" type="presParOf" srcId="{A70BD58A-8546-4901-8158-CF3530DE7589}" destId="{8BBD68B8-BE18-4EA1-8FF0-337DDB0D09B4}" srcOrd="28" destOrd="0" presId="urn:microsoft.com/office/officeart/2005/8/layout/cycle8"/>
    <dgm:cxn modelId="{F7EC3D4A-BE57-43AC-A9E4-353D3E0EFC5D}" type="presParOf" srcId="{A70BD58A-8546-4901-8158-CF3530DE7589}" destId="{83A47A91-5ECC-4F3F-8219-18149E4365CA}" srcOrd="29" destOrd="0" presId="urn:microsoft.com/office/officeart/2005/8/layout/cycle8"/>
    <dgm:cxn modelId="{2544E4A0-9772-475D-92C6-84A821F05AC9}" type="presParOf" srcId="{A70BD58A-8546-4901-8158-CF3530DE7589}" destId="{66755133-BA73-45B0-8C01-EE7568A791CA}" srcOrd="30" destOrd="0" presId="urn:microsoft.com/office/officeart/2005/8/layout/cycle8"/>
    <dgm:cxn modelId="{E5A0FD8C-DC38-4EC8-8BBC-3066281F75A1}" type="presParOf" srcId="{A70BD58A-8546-4901-8158-CF3530DE7589}" destId="{5F1D6E9D-4A6E-4DD7-A767-C361F92DF74F}" srcOrd="31" destOrd="0" presId="urn:microsoft.com/office/officeart/2005/8/layout/cycle8"/>
    <dgm:cxn modelId="{4D2D89F6-C21B-452B-BEF1-E992169A4590}" type="presParOf" srcId="{A70BD58A-8546-4901-8158-CF3530DE7589}" destId="{C83BE79D-641B-402D-808D-DCD062EA6C55}" srcOrd="32" destOrd="0" presId="urn:microsoft.com/office/officeart/2005/8/layout/cycle8"/>
    <dgm:cxn modelId="{CD2F721B-60D2-470C-9DBB-73569AA078F0}" type="presParOf" srcId="{A70BD58A-8546-4901-8158-CF3530DE7589}" destId="{B37B79EB-B0B8-4FD6-9E23-B0B19D70BAC7}" srcOrd="33" destOrd="0" presId="urn:microsoft.com/office/officeart/2005/8/layout/cycle8"/>
    <dgm:cxn modelId="{8E32326B-6D60-4E2C-942D-FE4CE9EAF10C}" type="presParOf" srcId="{A70BD58A-8546-4901-8158-CF3530DE7589}" destId="{4C5198A8-C6C8-4DFE-A4EE-3D2C55415554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796C3-4515-43AA-818B-2FD7A04BC838}">
      <dsp:nvSpPr>
        <dsp:cNvPr id="0" name=""/>
        <dsp:cNvSpPr/>
      </dsp:nvSpPr>
      <dsp:spPr>
        <a:xfrm>
          <a:off x="2130344" y="277363"/>
          <a:ext cx="3819427" cy="3819427"/>
        </a:xfrm>
        <a:prstGeom prst="pie">
          <a:avLst>
            <a:gd name="adj1" fmla="val 16200000"/>
            <a:gd name="adj2" fmla="val 19285716"/>
          </a:avLst>
        </a:prstGeom>
        <a:solidFill>
          <a:schemeClr val="accent4">
            <a:lumMod val="75000"/>
          </a:schemeClr>
        </a:solidFill>
        <a:ln>
          <a:solidFill>
            <a:schemeClr val="tx1"/>
          </a:solidFill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Set water quality standards</a:t>
          </a:r>
        </a:p>
      </dsp:txBody>
      <dsp:txXfrm>
        <a:off x="4136907" y="632024"/>
        <a:ext cx="909387" cy="727509"/>
      </dsp:txXfrm>
    </dsp:sp>
    <dsp:sp modelId="{5D238010-FB7D-41EF-BE24-9D0C44AB3F5C}">
      <dsp:nvSpPr>
        <dsp:cNvPr id="0" name=""/>
        <dsp:cNvSpPr/>
      </dsp:nvSpPr>
      <dsp:spPr>
        <a:xfrm>
          <a:off x="2179451" y="338746"/>
          <a:ext cx="3819427" cy="3819427"/>
        </a:xfrm>
        <a:prstGeom prst="pie">
          <a:avLst>
            <a:gd name="adj1" fmla="val 19285716"/>
            <a:gd name="adj2" fmla="val 771428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Monitor water quality</a:t>
          </a:r>
        </a:p>
      </dsp:txBody>
      <dsp:txXfrm>
        <a:off x="4773478" y="1723289"/>
        <a:ext cx="1045795" cy="636571"/>
      </dsp:txXfrm>
    </dsp:sp>
    <dsp:sp modelId="{DDDDE264-59D4-4A4A-A113-9734F22CACB2}">
      <dsp:nvSpPr>
        <dsp:cNvPr id="0" name=""/>
        <dsp:cNvSpPr/>
      </dsp:nvSpPr>
      <dsp:spPr>
        <a:xfrm>
          <a:off x="2161718" y="416044"/>
          <a:ext cx="3819427" cy="3819427"/>
        </a:xfrm>
        <a:prstGeom prst="pie">
          <a:avLst>
            <a:gd name="adj1" fmla="val 771428"/>
            <a:gd name="adj2" fmla="val 3857143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Determine pollution problems</a:t>
          </a:r>
        </a:p>
      </dsp:txBody>
      <dsp:txXfrm>
        <a:off x="4614335" y="2678145"/>
        <a:ext cx="909387" cy="704775"/>
      </dsp:txXfrm>
    </dsp:sp>
    <dsp:sp modelId="{AF208CBB-2C2F-4C35-A0BC-CAC66BBCE862}">
      <dsp:nvSpPr>
        <dsp:cNvPr id="0" name=""/>
        <dsp:cNvSpPr/>
      </dsp:nvSpPr>
      <dsp:spPr>
        <a:xfrm>
          <a:off x="2090785" y="422417"/>
          <a:ext cx="3819427" cy="3819427"/>
        </a:xfrm>
        <a:prstGeom prst="pie">
          <a:avLst>
            <a:gd name="adj1" fmla="val 3857226"/>
            <a:gd name="adj2" fmla="val 6942858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Establish restoration goals (TMDLs)</a:t>
          </a:r>
        </a:p>
      </dsp:txBody>
      <dsp:txXfrm>
        <a:off x="3557173" y="3423396"/>
        <a:ext cx="886652" cy="636571"/>
      </dsp:txXfrm>
    </dsp:sp>
    <dsp:sp modelId="{FCB4A2DC-5FF9-428F-AA9A-83797E0DFC01}">
      <dsp:nvSpPr>
        <dsp:cNvPr id="0" name=""/>
        <dsp:cNvSpPr/>
      </dsp:nvSpPr>
      <dsp:spPr>
        <a:xfrm>
          <a:off x="2019853" y="416044"/>
          <a:ext cx="3819427" cy="3819427"/>
        </a:xfrm>
        <a:prstGeom prst="pie">
          <a:avLst>
            <a:gd name="adj1" fmla="val 6942858"/>
            <a:gd name="adj2" fmla="val 10028574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Work with community leaders</a:t>
          </a:r>
        </a:p>
      </dsp:txBody>
      <dsp:txXfrm>
        <a:off x="2477275" y="2678145"/>
        <a:ext cx="909387" cy="704775"/>
      </dsp:txXfrm>
    </dsp:sp>
    <dsp:sp modelId="{08752618-560A-451D-91CD-510C5A85B05C}">
      <dsp:nvSpPr>
        <dsp:cNvPr id="0" name=""/>
        <dsp:cNvSpPr/>
      </dsp:nvSpPr>
      <dsp:spPr>
        <a:xfrm>
          <a:off x="2002120" y="338746"/>
          <a:ext cx="3819427" cy="3819427"/>
        </a:xfrm>
        <a:prstGeom prst="pie">
          <a:avLst>
            <a:gd name="adj1" fmla="val 10028574"/>
            <a:gd name="adj2" fmla="val 13114284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Develop and implement restoration plans (BMAPs)</a:t>
          </a:r>
        </a:p>
      </dsp:txBody>
      <dsp:txXfrm>
        <a:off x="2181724" y="1723289"/>
        <a:ext cx="1045795" cy="636571"/>
      </dsp:txXfrm>
    </dsp:sp>
    <dsp:sp modelId="{BDB50123-4A61-419B-B431-474FC97C2E19}">
      <dsp:nvSpPr>
        <dsp:cNvPr id="0" name=""/>
        <dsp:cNvSpPr/>
      </dsp:nvSpPr>
      <dsp:spPr>
        <a:xfrm>
          <a:off x="2051227" y="277363"/>
          <a:ext cx="3819427" cy="3819427"/>
        </a:xfrm>
        <a:prstGeom prst="pie">
          <a:avLst>
            <a:gd name="adj1" fmla="val 13114284"/>
            <a:gd name="adj2" fmla="val 1620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Measure success and adapt</a:t>
          </a:r>
        </a:p>
      </dsp:txBody>
      <dsp:txXfrm>
        <a:off x="2954703" y="632024"/>
        <a:ext cx="909387" cy="727509"/>
      </dsp:txXfrm>
    </dsp:sp>
    <dsp:sp modelId="{8BBD68B8-BE18-4EA1-8FF0-337DDB0D09B4}">
      <dsp:nvSpPr>
        <dsp:cNvPr id="0" name=""/>
        <dsp:cNvSpPr/>
      </dsp:nvSpPr>
      <dsp:spPr>
        <a:xfrm>
          <a:off x="1893713" y="40922"/>
          <a:ext cx="4292308" cy="4292308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A47A91-5ECC-4F3F-8219-18149E4365CA}">
      <dsp:nvSpPr>
        <dsp:cNvPr id="0" name=""/>
        <dsp:cNvSpPr/>
      </dsp:nvSpPr>
      <dsp:spPr>
        <a:xfrm>
          <a:off x="1943128" y="102577"/>
          <a:ext cx="4292308" cy="4292308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755133-BA73-45B0-8C01-EE7568A791CA}">
      <dsp:nvSpPr>
        <dsp:cNvPr id="0" name=""/>
        <dsp:cNvSpPr/>
      </dsp:nvSpPr>
      <dsp:spPr>
        <a:xfrm>
          <a:off x="1925333" y="179696"/>
          <a:ext cx="4292308" cy="4292308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1D6E9D-4A6E-4DD7-A767-C361F92DF74F}">
      <dsp:nvSpPr>
        <dsp:cNvPr id="0" name=""/>
        <dsp:cNvSpPr/>
      </dsp:nvSpPr>
      <dsp:spPr>
        <a:xfrm>
          <a:off x="1854345" y="185877"/>
          <a:ext cx="4292308" cy="4292308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3BE79D-641B-402D-808D-DCD062EA6C55}">
      <dsp:nvSpPr>
        <dsp:cNvPr id="0" name=""/>
        <dsp:cNvSpPr/>
      </dsp:nvSpPr>
      <dsp:spPr>
        <a:xfrm>
          <a:off x="1783357" y="179696"/>
          <a:ext cx="4292308" cy="4292308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7B79EB-B0B8-4FD6-9E23-B0B19D70BAC7}">
      <dsp:nvSpPr>
        <dsp:cNvPr id="0" name=""/>
        <dsp:cNvSpPr/>
      </dsp:nvSpPr>
      <dsp:spPr>
        <a:xfrm>
          <a:off x="1765561" y="102577"/>
          <a:ext cx="4292308" cy="4292308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5198A8-C6C8-4DFE-A4EE-3D2C55415554}">
      <dsp:nvSpPr>
        <dsp:cNvPr id="0" name=""/>
        <dsp:cNvSpPr/>
      </dsp:nvSpPr>
      <dsp:spPr>
        <a:xfrm>
          <a:off x="1814977" y="40922"/>
          <a:ext cx="4292308" cy="4292308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1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D5808D-DC27-4453-893C-E26D863D8577}" type="datetimeFigureOut">
              <a:rPr lang="en-US" smtClean="0"/>
              <a:t>1/18/2018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8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8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DDA414F-FF20-434E-B4CF-C404F4C813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1507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1/18/2018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70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70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47537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939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ACF350-82AE-4204-B09B-A7DFAED0117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986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212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3800" y="365125"/>
            <a:ext cx="7019925" cy="52657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985FAB-454F-47DB-8132-91E7A8CF1DBD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34007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585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365125"/>
            <a:ext cx="7018337" cy="52657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0" y="5630863"/>
            <a:ext cx="9296400" cy="708205"/>
          </a:xfrm>
        </p:spPr>
        <p:txBody>
          <a:bodyPr/>
          <a:lstStyle/>
          <a:p>
            <a:r>
              <a:rPr lang="en-US" dirty="0"/>
              <a:t>Here are the current results illustrating the relative contribution</a:t>
            </a:r>
            <a:r>
              <a:rPr lang="en-US" baseline="0" dirty="0"/>
              <a:t> </a:t>
            </a:r>
            <a:r>
              <a:rPr lang="en-US" dirty="0"/>
              <a:t>of nitrogen from various nitrogen sources within each contributing area. These results represent an estimation of the nitrogen currently entering the aquifer within the </a:t>
            </a:r>
            <a:r>
              <a:rPr lang="en-US" dirty="0" err="1"/>
              <a:t>Chass</a:t>
            </a:r>
            <a:r>
              <a:rPr lang="en-US" dirty="0"/>
              <a:t> and Homosassa boundaries and not an estimation of the concentrations exiting the springs. The spring discharge is a mixture of water which has entered the aquifer over a varied amount of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85FAB-454F-47DB-8132-91E7A8CF1D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27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846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overall load reduction targets are 30 % of the total within five years; 80 % of the total within ten years; and 100 % of the total within 15 years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goals are aggressive for the first ten years; these aggressive goals are to ensure that the overall load reduction occurs within 20 years.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load reduction progress will be tracked yearly and adjustments made as needed. At the five-year milestone, progress will be assessed and load reductions adjusted as necessary.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7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95% </a:t>
            </a:r>
            <a:r>
              <a:rPr lang="en-US" dirty="0" err="1"/>
              <a:t>Avg</a:t>
            </a:r>
            <a:r>
              <a:rPr lang="en-US" dirty="0"/>
              <a:t> </a:t>
            </a:r>
            <a:r>
              <a:rPr lang="en-US"/>
              <a:t>GW conc. </a:t>
            </a:r>
            <a:r>
              <a:rPr lang="en-US" dirty="0"/>
              <a:t>is 0.482 mg/L</a:t>
            </a:r>
          </a:p>
        </p:txBody>
      </p:sp>
    </p:spTree>
    <p:extLst>
      <p:ext uri="{BB962C8B-B14F-4D97-AF65-F5344CB8AC3E}">
        <p14:creationId xmlns:p14="http://schemas.microsoft.com/office/powerpoint/2010/main" val="3614506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95% </a:t>
            </a:r>
            <a:r>
              <a:rPr lang="en-US" dirty="0" err="1"/>
              <a:t>Avg</a:t>
            </a:r>
            <a:r>
              <a:rPr lang="en-US" dirty="0"/>
              <a:t> </a:t>
            </a:r>
            <a:r>
              <a:rPr lang="en-US"/>
              <a:t>GW conc. </a:t>
            </a:r>
            <a:r>
              <a:rPr lang="en-US" dirty="0"/>
              <a:t>is 0.482 mg/L</a:t>
            </a:r>
          </a:p>
        </p:txBody>
      </p:sp>
    </p:spTree>
    <p:extLst>
      <p:ext uri="{BB962C8B-B14F-4D97-AF65-F5344CB8AC3E}">
        <p14:creationId xmlns:p14="http://schemas.microsoft.com/office/powerpoint/2010/main" val="3009536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995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7866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134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73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54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0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0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B663-1488-46E6-83C6-C75B29194219}" type="datetime1">
              <a:rPr lang="en-US" smtClean="0"/>
              <a:t>1/18/2018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529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F166-C126-40ED-8EE3-D4985FCF92EF}" type="datetime1">
              <a:rPr lang="en-US" smtClean="0"/>
              <a:t>1/18/2018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D53-D0F4-4F77-81D2-C9409B57BD92}" type="datetime1">
              <a:rPr lang="en-US" smtClean="0"/>
              <a:t>1/18/2018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45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0CDC5-1C03-4A5D-8B10-24C83D0671A6}" type="datetime1">
              <a:rPr lang="en-US" smtClean="0"/>
              <a:t>1/18/2018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86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423C9-BD1D-4F93-9688-7100F859C08C}" type="datetime1">
              <a:rPr lang="en-US" smtClean="0"/>
              <a:t>1/18/2018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01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0ADA-9B5E-4C99-96CD-64BBA5DDBE7D}" type="datetime1">
              <a:rPr lang="en-US" smtClean="0"/>
              <a:t>1/18/2018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48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FF88-7DDF-4C28-9655-33A318ECB164}" type="datetime1">
              <a:rPr lang="en-US" smtClean="0"/>
              <a:t>1/18/2018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44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92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FE9C-5330-4546-8D7E-E7558E886486}" type="datetime1">
              <a:rPr lang="en-US" smtClean="0"/>
              <a:t>1/18/2018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264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9298-6E94-4619-B538-A41EBC61A9B4}" type="datetime1">
              <a:rPr lang="en-US" smtClean="0"/>
              <a:t>1/18/2018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65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48FB0-6E75-4B7A-810D-9F5EA9F41357}" type="datetime1">
              <a:rPr lang="en-US" smtClean="0"/>
              <a:t>1/18/2018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99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03678-275A-4E1C-8CBA-B7C012F55FDB}" type="datetime1">
              <a:rPr lang="en-US" smtClean="0"/>
              <a:t>1/18/2018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9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1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8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3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3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17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B9857925-3125-4FA1-96E6-42C38DB1958A}" type="datetime1">
              <a:rPr lang="en-US" smtClean="0"/>
              <a:t>1/18/2018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oridahealth.gov/environmental-health/onsite-sewage/products/_documents/pbts-components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p.state.fl.us/water/" TargetMode="External"/><Relationship Id="rId2" Type="http://schemas.openxmlformats.org/officeDocument/2006/relationships/hyperlink" Target="mailto:terry.hansen@dep.state.fl.us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jpeg"/><Relationship Id="rId4" Type="http://schemas.openxmlformats.org/officeDocument/2006/relationships/hyperlink" Target="http://publicfiles.dep.state.fl.us/DEAR/BMAP/Springs%20Coast/CHAZ%20HOM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650" y="2564284"/>
            <a:ext cx="8820150" cy="1275145"/>
          </a:xfrm>
        </p:spPr>
        <p:txBody>
          <a:bodyPr/>
          <a:lstStyle/>
          <a:p>
            <a:r>
              <a:rPr lang="en-US" dirty="0"/>
              <a:t>Homosassa and Chassahowitzka </a:t>
            </a:r>
            <a:br>
              <a:rPr lang="en-US" dirty="0"/>
            </a:br>
            <a:r>
              <a:rPr lang="en-US" dirty="0"/>
              <a:t>Basin Management Action Plan (BMAP)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38625"/>
            <a:ext cx="6858000" cy="149583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January 17, 2018</a:t>
            </a:r>
          </a:p>
          <a:p>
            <a:r>
              <a:rPr lang="en-US" dirty="0"/>
              <a:t>Terry Hansen P.G., Basin Coordinator</a:t>
            </a:r>
          </a:p>
          <a:p>
            <a:r>
              <a:rPr lang="en-US" sz="2000" dirty="0"/>
              <a:t>850-245-8561</a:t>
            </a:r>
          </a:p>
          <a:p>
            <a:r>
              <a:rPr lang="en-US" sz="2000" dirty="0"/>
              <a:t>terry.hansen@dep.state.fl.us</a:t>
            </a: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63784" y="-116094"/>
            <a:ext cx="7980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Chassahowitzka Nitrogen Loading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Groundwater in PFA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9B449D-DC4F-4980-93CF-B57186453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324" y="1084235"/>
            <a:ext cx="7204815" cy="53358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45D98D-2D13-4389-9E3D-CAEF0420C03D}"/>
              </a:ext>
            </a:extLst>
          </p:cNvPr>
          <p:cNvSpPr txBox="1"/>
          <p:nvPr/>
        </p:nvSpPr>
        <p:spPr>
          <a:xfrm>
            <a:off x="281351" y="6123813"/>
            <a:ext cx="2362200" cy="4001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112,133 lb-N/yr</a:t>
            </a:r>
          </a:p>
        </p:txBody>
      </p:sp>
    </p:spTree>
    <p:extLst>
      <p:ext uri="{BB962C8B-B14F-4D97-AF65-F5344CB8AC3E}">
        <p14:creationId xmlns:p14="http://schemas.microsoft.com/office/powerpoint/2010/main" val="1256415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45309" y="28575"/>
            <a:ext cx="79986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Onsite Sewage Treatment and Disposal System (OSTDS) Remediation Plan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6A91EF3-0B8A-49CD-AC47-FA62D4410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1076"/>
            <a:ext cx="78867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Florida Springs and Aquifer Protection Act mandates that a BMAP with OSTDS contributing at least 20 % of nonpoint source load within a PFA include an OSTDS Remediation Plan (24 % in Homosassa; 12 % in Chassahowitzka)</a:t>
            </a:r>
          </a:p>
          <a:p>
            <a:r>
              <a:rPr lang="en-US" dirty="0"/>
              <a:t>Homosassa is required to have an OSTDS Remediation Plan</a:t>
            </a:r>
          </a:p>
          <a:p>
            <a:r>
              <a:rPr lang="en-US" dirty="0"/>
              <a:t>Chassahowitzka will have an OSTDS Remediation Plan </a:t>
            </a:r>
          </a:p>
          <a:p>
            <a:r>
              <a:rPr lang="en-US" dirty="0"/>
              <a:t>Both plans will include:</a:t>
            </a:r>
          </a:p>
          <a:p>
            <a:pPr lvl="1"/>
            <a:r>
              <a:rPr lang="en-US" dirty="0"/>
              <a:t>Public education plan</a:t>
            </a:r>
          </a:p>
          <a:p>
            <a:pPr lvl="1"/>
            <a:r>
              <a:rPr lang="en-US" dirty="0"/>
              <a:t>Scientific information on effect of nutrients on springs</a:t>
            </a:r>
          </a:p>
          <a:p>
            <a:pPr lvl="1"/>
            <a:r>
              <a:rPr lang="en-US" dirty="0"/>
              <a:t>Projects designed to reduce nutrient impacts from OSTDS</a:t>
            </a:r>
          </a:p>
          <a:p>
            <a:r>
              <a:rPr lang="en-US" dirty="0"/>
              <a:t>The OSTDS Remediation Plan is included as an appendix in the BMAP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352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C2AB16-5E23-463C-B731-E066DDDBA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7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77AEF4-43E0-4876-ABDC-7CDFCD49E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265" y="-142385"/>
            <a:ext cx="7981950" cy="1325563"/>
          </a:xfrm>
        </p:spPr>
        <p:txBody>
          <a:bodyPr>
            <a:noAutofit/>
          </a:bodyPr>
          <a:lstStyle/>
          <a:p>
            <a:r>
              <a:rPr lang="en-US" sz="3600" dirty="0"/>
              <a:t>BMAP Policies – OSTDS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D616827-E7D1-49CF-BB32-69643F6F54BE}"/>
              </a:ext>
            </a:extLst>
          </p:cNvPr>
          <p:cNvGrpSpPr/>
          <p:nvPr/>
        </p:nvGrpSpPr>
        <p:grpSpPr>
          <a:xfrm>
            <a:off x="1475245" y="1325563"/>
            <a:ext cx="7244091" cy="4028587"/>
            <a:chOff x="1672087" y="1140897"/>
            <a:chExt cx="6464324" cy="315993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C7814E-88E4-45BD-A955-F9A342D287C8}"/>
                </a:ext>
              </a:extLst>
            </p:cNvPr>
            <p:cNvSpPr txBox="1"/>
            <p:nvPr/>
          </p:nvSpPr>
          <p:spPr>
            <a:xfrm>
              <a:off x="2911366" y="1140897"/>
              <a:ext cx="2827282" cy="289696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New OSTDS 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5F3FF5F-7470-412E-8CF2-3FB1170AE108}"/>
                </a:ext>
              </a:extLst>
            </p:cNvPr>
            <p:cNvCxnSpPr>
              <a:stCxn id="6" idx="2"/>
            </p:cNvCxnSpPr>
            <p:nvPr/>
          </p:nvCxnSpPr>
          <p:spPr>
            <a:xfrm flipH="1">
              <a:off x="4319753" y="1430593"/>
              <a:ext cx="5254" cy="471779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C5929C-2D46-49B4-9CAA-2524B60BD6E5}"/>
                </a:ext>
              </a:extLst>
            </p:cNvPr>
            <p:cNvSpPr txBox="1"/>
            <p:nvPr/>
          </p:nvSpPr>
          <p:spPr>
            <a:xfrm>
              <a:off x="3568262" y="1902372"/>
              <a:ext cx="1518745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Inside of PFA?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1DC482-4B91-487A-8EBE-0F9819F53556}"/>
                </a:ext>
              </a:extLst>
            </p:cNvPr>
            <p:cNvSpPr txBox="1"/>
            <p:nvPr/>
          </p:nvSpPr>
          <p:spPr>
            <a:xfrm>
              <a:off x="2472279" y="1918872"/>
              <a:ext cx="523171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No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FFFF9F-9C95-48A4-8F33-C3C8C8AB079E}"/>
                </a:ext>
              </a:extLst>
            </p:cNvPr>
            <p:cNvSpPr txBox="1"/>
            <p:nvPr/>
          </p:nvSpPr>
          <p:spPr>
            <a:xfrm>
              <a:off x="1672087" y="2844518"/>
              <a:ext cx="1845571" cy="627675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Either:</a:t>
              </a:r>
            </a:p>
            <a:p>
              <a:r>
                <a:rPr lang="en-US" sz="1400" dirty="0"/>
                <a:t>Conventional System</a:t>
              </a:r>
            </a:p>
            <a:p>
              <a:r>
                <a:rPr lang="en-US" sz="1400" dirty="0"/>
                <a:t>Enhanced System 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7B49FBE-8752-4DEA-814A-D6DC2EC044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95450" y="2087038"/>
              <a:ext cx="572812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7F622-8898-4863-951B-5558F7360E92}"/>
                </a:ext>
              </a:extLst>
            </p:cNvPr>
            <p:cNvCxnSpPr>
              <a:cxnSpLocks/>
            </p:cNvCxnSpPr>
            <p:nvPr/>
          </p:nvCxnSpPr>
          <p:spPr>
            <a:xfrm>
              <a:off x="5087007" y="2103538"/>
              <a:ext cx="522891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7243C3D-8249-4D66-AB35-CE39AD4DB667}"/>
                </a:ext>
              </a:extLst>
            </p:cNvPr>
            <p:cNvCxnSpPr>
              <a:cxnSpLocks/>
            </p:cNvCxnSpPr>
            <p:nvPr/>
          </p:nvCxnSpPr>
          <p:spPr>
            <a:xfrm>
              <a:off x="6457950" y="2950882"/>
              <a:ext cx="583983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1AB6064D-470D-4295-832C-BAD20BC3A8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05634" y="2950882"/>
              <a:ext cx="572812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2F1DC26-FBD9-4707-88B2-60008C505997}"/>
                </a:ext>
              </a:extLst>
            </p:cNvPr>
            <p:cNvCxnSpPr>
              <a:cxnSpLocks/>
            </p:cNvCxnSpPr>
            <p:nvPr/>
          </p:nvCxnSpPr>
          <p:spPr>
            <a:xfrm>
              <a:off x="2733864" y="2292724"/>
              <a:ext cx="0" cy="551794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B67711A-069B-48B3-BA1C-F2A9EA34D0AC}"/>
                </a:ext>
              </a:extLst>
            </p:cNvPr>
            <p:cNvSpPr txBox="1"/>
            <p:nvPr/>
          </p:nvSpPr>
          <p:spPr>
            <a:xfrm>
              <a:off x="5608442" y="1870631"/>
              <a:ext cx="523171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Yes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B21EFD8-B462-44E6-BC4A-9D9865714CE7}"/>
                </a:ext>
              </a:extLst>
            </p:cNvPr>
            <p:cNvCxnSpPr>
              <a:cxnSpLocks/>
              <a:stCxn id="21" idx="2"/>
            </p:cNvCxnSpPr>
            <p:nvPr/>
          </p:nvCxnSpPr>
          <p:spPr>
            <a:xfrm>
              <a:off x="5870027" y="2239963"/>
              <a:ext cx="1" cy="544315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3B4402-CDC3-48EE-8AFA-6D090514DFC0}"/>
                </a:ext>
              </a:extLst>
            </p:cNvPr>
            <p:cNvSpPr txBox="1"/>
            <p:nvPr/>
          </p:nvSpPr>
          <p:spPr>
            <a:xfrm>
              <a:off x="5478446" y="2775257"/>
              <a:ext cx="972343" cy="289696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Sewer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5749D0-BFAA-4EBF-AA75-5B541196C529}"/>
                </a:ext>
              </a:extLst>
            </p:cNvPr>
            <p:cNvSpPr txBox="1"/>
            <p:nvPr/>
          </p:nvSpPr>
          <p:spPr>
            <a:xfrm>
              <a:off x="4379248" y="2783665"/>
              <a:ext cx="523171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No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9AEA2BBA-4072-4D9A-BD62-07AB50220561}"/>
                </a:ext>
              </a:extLst>
            </p:cNvPr>
            <p:cNvCxnSpPr>
              <a:cxnSpLocks/>
            </p:cNvCxnSpPr>
            <p:nvPr/>
          </p:nvCxnSpPr>
          <p:spPr>
            <a:xfrm>
              <a:off x="4640833" y="3157517"/>
              <a:ext cx="0" cy="551794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B42EEF8-A2AA-4FD3-ACBA-114213B1FD17}"/>
                </a:ext>
              </a:extLst>
            </p:cNvPr>
            <p:cNvSpPr txBox="1"/>
            <p:nvPr/>
          </p:nvSpPr>
          <p:spPr>
            <a:xfrm>
              <a:off x="7048992" y="2784927"/>
              <a:ext cx="598008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Yes*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D752B2E-AF56-4EAE-AAF8-CD06A523181D}"/>
                </a:ext>
              </a:extLst>
            </p:cNvPr>
            <p:cNvCxnSpPr>
              <a:cxnSpLocks/>
              <a:stCxn id="28" idx="2"/>
              <a:endCxn id="32" idx="0"/>
            </p:cNvCxnSpPr>
            <p:nvPr/>
          </p:nvCxnSpPr>
          <p:spPr>
            <a:xfrm>
              <a:off x="7347996" y="3154259"/>
              <a:ext cx="4621" cy="51890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B0930B0-328C-4906-9F8B-7F6351C7994D}"/>
                </a:ext>
              </a:extLst>
            </p:cNvPr>
            <p:cNvSpPr txBox="1"/>
            <p:nvPr/>
          </p:nvSpPr>
          <p:spPr>
            <a:xfrm>
              <a:off x="3786845" y="3700903"/>
              <a:ext cx="1821597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Enhanced system </a:t>
              </a:r>
              <a:endParaRPr lang="en-US" sz="12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6E983B1-A757-4F8D-8048-82EF41CCCD22}"/>
                </a:ext>
              </a:extLst>
            </p:cNvPr>
            <p:cNvSpPr txBox="1"/>
            <p:nvPr/>
          </p:nvSpPr>
          <p:spPr>
            <a:xfrm>
              <a:off x="6568822" y="3673159"/>
              <a:ext cx="1567589" cy="627675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Either:</a:t>
              </a:r>
            </a:p>
            <a:p>
              <a:r>
                <a:rPr lang="en-US" sz="1400" dirty="0"/>
                <a:t>Conventional System</a:t>
              </a:r>
            </a:p>
            <a:p>
              <a:r>
                <a:rPr lang="en-US" sz="1400" dirty="0"/>
                <a:t>Enhanced System 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E04EB6F-5ED9-42CB-8687-43C50C7B55B0}"/>
              </a:ext>
            </a:extLst>
          </p:cNvPr>
          <p:cNvSpPr txBox="1"/>
          <p:nvPr/>
        </p:nvSpPr>
        <p:spPr>
          <a:xfrm>
            <a:off x="6300644" y="6169099"/>
            <a:ext cx="2708344" cy="27699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*Must connect to sewer when available 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4CC8F15-B73F-4651-BD96-91696DD87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48" y="4724342"/>
            <a:ext cx="3501817" cy="1953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5026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C4962-0D7D-4110-BFAF-785AEF083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6" y="-146304"/>
            <a:ext cx="8372474" cy="1325563"/>
          </a:xfrm>
        </p:spPr>
        <p:txBody>
          <a:bodyPr>
            <a:noAutofit/>
          </a:bodyPr>
          <a:lstStyle/>
          <a:p>
            <a:r>
              <a:rPr lang="en-US" sz="3600" dirty="0"/>
              <a:t>TMDLs / BMAP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FAEA8-B404-461F-9AAB-4B3F495A6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44745"/>
            <a:ext cx="7886700" cy="3282192"/>
          </a:xfrm>
        </p:spPr>
        <p:txBody>
          <a:bodyPr>
            <a:normAutofit/>
          </a:bodyPr>
          <a:lstStyle/>
          <a:p>
            <a:r>
              <a:rPr lang="en-US" sz="2600" dirty="0">
                <a:cs typeface="Arial" panose="020B0604020202020204" pitchFamily="34" charset="0"/>
              </a:rPr>
              <a:t>To achieve the TMDLs, B</a:t>
            </a:r>
            <a:r>
              <a:rPr lang="en-US" sz="2600" dirty="0">
                <a:ea typeface="Calibri" panose="020F0502020204030204" pitchFamily="34" charset="0"/>
                <a:cs typeface="Arial" panose="020B0604020202020204" pitchFamily="34" charset="0"/>
              </a:rPr>
              <a:t>MAP implementation will be a 20-year process</a:t>
            </a:r>
            <a:endParaRPr lang="en-US" sz="2600" dirty="0">
              <a:cs typeface="Arial" panose="020B0604020202020204" pitchFamily="34" charset="0"/>
            </a:endParaRPr>
          </a:p>
          <a:p>
            <a:r>
              <a:rPr lang="en-US" sz="2600" dirty="0">
                <a:cs typeface="Arial" panose="020B0604020202020204" pitchFamily="34" charset="0"/>
              </a:rPr>
              <a:t>Plan will define nitrogen reduction milestones: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30% reduction within 5 years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50% reduction within 10 years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20% reduction within 15 years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Use last 5 years to finish up and see results</a:t>
            </a: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E10ED6-6BD9-42B3-A48D-B3EFC5F6F47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69" y="4846463"/>
            <a:ext cx="6397572" cy="201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892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092" y="-147780"/>
            <a:ext cx="793296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Nitrogen Load to Groundwater (NSILT) in Springsheds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657E68C-46DB-4A84-92B2-52032571A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991040"/>
              </p:ext>
            </p:extLst>
          </p:nvPr>
        </p:nvGraphicFramePr>
        <p:xfrm>
          <a:off x="311499" y="1444192"/>
          <a:ext cx="8510953" cy="43983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4747">
                  <a:extLst>
                    <a:ext uri="{9D8B030D-6E8A-4147-A177-3AD203B41FA5}">
                      <a16:colId xmlns:a16="http://schemas.microsoft.com/office/drawing/2014/main" val="110748196"/>
                    </a:ext>
                  </a:extLst>
                </a:gridCol>
                <a:gridCol w="3432276">
                  <a:extLst>
                    <a:ext uri="{9D8B030D-6E8A-4147-A177-3AD203B41FA5}">
                      <a16:colId xmlns:a16="http://schemas.microsoft.com/office/drawing/2014/main" val="1931922021"/>
                    </a:ext>
                  </a:extLst>
                </a:gridCol>
                <a:gridCol w="2013930">
                  <a:extLst>
                    <a:ext uri="{9D8B030D-6E8A-4147-A177-3AD203B41FA5}">
                      <a16:colId xmlns:a16="http://schemas.microsoft.com/office/drawing/2014/main" val="3081983690"/>
                    </a:ext>
                  </a:extLst>
                </a:gridCol>
              </a:tblGrid>
              <a:tr h="1310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Nitrogen Source 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Estimated Total Nitrogen Load to Groundwater  (</a:t>
                      </a:r>
                      <a:r>
                        <a:rPr lang="en-US" sz="2000" dirty="0" err="1">
                          <a:effectLst/>
                          <a:latin typeface="+mn-lt"/>
                        </a:rPr>
                        <a:t>lb</a:t>
                      </a:r>
                      <a:r>
                        <a:rPr lang="en-US" sz="2000" dirty="0">
                          <a:effectLst/>
                          <a:latin typeface="+mn-lt"/>
                        </a:rPr>
                        <a:t>-N/</a:t>
                      </a:r>
                      <a:r>
                        <a:rPr lang="en-US" sz="2000" dirty="0" err="1">
                          <a:effectLst/>
                          <a:latin typeface="+mn-lt"/>
                        </a:rPr>
                        <a:t>yr</a:t>
                      </a:r>
                      <a:r>
                        <a:rPr lang="en-US" sz="2000" dirty="0">
                          <a:effectLst/>
                          <a:latin typeface="+mn-lt"/>
                        </a:rPr>
                        <a:t>)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Hom</a:t>
                      </a:r>
                      <a:r>
                        <a:rPr lang="en-US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 / Chaz</a:t>
                      </a: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Percent Contribution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H / C 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3947810589"/>
                  </a:ext>
                </a:extLst>
              </a:tr>
              <a:tr h="341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OSTDS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96K / 58K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 / 15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600644617"/>
                  </a:ext>
                </a:extLst>
              </a:tr>
              <a:tr h="341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Urban Turfgrass Fertilizer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138K / 74K 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24 / 20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7894365"/>
                  </a:ext>
                </a:extLst>
              </a:tr>
              <a:tr h="341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Atmospheric Deposition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83K / 61K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 / 16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424183790"/>
                  </a:ext>
                </a:extLst>
              </a:tr>
              <a:tr h="341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Farm Fertilizer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108K / 91K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19 / 24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882379476"/>
                  </a:ext>
                </a:extLst>
              </a:tr>
              <a:tr h="341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Sports Turfgrass Fertilizer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15K / 45K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/ 12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975390275"/>
                  </a:ext>
                </a:extLst>
              </a:tr>
              <a:tr h="341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Livestock Waste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137K / 41K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24 / 11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229665768"/>
                  </a:ext>
                </a:extLst>
              </a:tr>
              <a:tr h="6647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Wastewater Treatment Facilities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6K / 10K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/ 3</a:t>
                      </a: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80832014"/>
                  </a:ext>
                </a:extLst>
              </a:tr>
              <a:tr h="341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Total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582K / 380K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100%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965156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5517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092" y="-147780"/>
            <a:ext cx="793296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Nitrogen Load to Groundwater (NSILT) in Springsheds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657E68C-46DB-4A84-92B2-52032571A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117880"/>
              </p:ext>
            </p:extLst>
          </p:nvPr>
        </p:nvGraphicFramePr>
        <p:xfrm>
          <a:off x="999810" y="1444194"/>
          <a:ext cx="7144379" cy="4411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6468">
                  <a:extLst>
                    <a:ext uri="{9D8B030D-6E8A-4147-A177-3AD203B41FA5}">
                      <a16:colId xmlns:a16="http://schemas.microsoft.com/office/drawing/2014/main" val="110748196"/>
                    </a:ext>
                  </a:extLst>
                </a:gridCol>
                <a:gridCol w="2337351">
                  <a:extLst>
                    <a:ext uri="{9D8B030D-6E8A-4147-A177-3AD203B41FA5}">
                      <a16:colId xmlns:a16="http://schemas.microsoft.com/office/drawing/2014/main" val="1931922021"/>
                    </a:ext>
                  </a:extLst>
                </a:gridCol>
                <a:gridCol w="1690560">
                  <a:extLst>
                    <a:ext uri="{9D8B030D-6E8A-4147-A177-3AD203B41FA5}">
                      <a16:colId xmlns:a16="http://schemas.microsoft.com/office/drawing/2014/main" val="3081983690"/>
                    </a:ext>
                  </a:extLst>
                </a:gridCol>
              </a:tblGrid>
              <a:tr h="11578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Nitrogen Source 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Estimated Total Nitrogen Load to Groundwater </a:t>
                      </a:r>
                      <a:br>
                        <a:rPr lang="en-US" sz="2000" dirty="0">
                          <a:effectLst/>
                          <a:latin typeface="+mn-lt"/>
                        </a:rPr>
                      </a:br>
                      <a:r>
                        <a:rPr lang="en-US" sz="2000" dirty="0">
                          <a:effectLst/>
                          <a:latin typeface="+mn-lt"/>
                        </a:rPr>
                        <a:t>(</a:t>
                      </a:r>
                      <a:r>
                        <a:rPr lang="en-US" sz="2000" dirty="0" err="1">
                          <a:effectLst/>
                          <a:latin typeface="+mn-lt"/>
                        </a:rPr>
                        <a:t>lb</a:t>
                      </a:r>
                      <a:r>
                        <a:rPr lang="en-US" sz="2000" dirty="0">
                          <a:effectLst/>
                          <a:latin typeface="+mn-lt"/>
                        </a:rPr>
                        <a:t>-N/</a:t>
                      </a:r>
                      <a:r>
                        <a:rPr lang="en-US" sz="2000" dirty="0" err="1">
                          <a:effectLst/>
                          <a:latin typeface="+mn-lt"/>
                        </a:rPr>
                        <a:t>yr</a:t>
                      </a:r>
                      <a:r>
                        <a:rPr lang="en-US" sz="2000" dirty="0">
                          <a:effectLst/>
                          <a:latin typeface="+mn-lt"/>
                        </a:rPr>
                        <a:t>) 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</a:rPr>
                        <a:t>Percent Contribution 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3947810589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OSTDS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154,473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16%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600644617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Urban Turfgrass Fertilizer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211,837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22%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7894365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Atmospheric Deposition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144,498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15%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424183790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Farm Fertilizer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198,685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21%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882379476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Sports Turfgrass Fertilizer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59,583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6%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975390275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Livestock Waste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177,691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18%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229665768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Wastewater Treatment Facilities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15,773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2%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80832014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Total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962,540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100%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965156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445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092" y="-147780"/>
            <a:ext cx="793296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Reduction to Meet the TMDLs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9794" y="5619696"/>
            <a:ext cx="26718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cfs</a:t>
            </a:r>
            <a:r>
              <a:rPr lang="en-US" dirty="0"/>
              <a:t> = cubic feet per second</a:t>
            </a:r>
          </a:p>
          <a:p>
            <a:r>
              <a:rPr lang="en-US" dirty="0"/>
              <a:t>mg/L = milligrams per liter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47BF51D-D165-434C-A396-14C430FF05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824543"/>
              </p:ext>
            </p:extLst>
          </p:nvPr>
        </p:nvGraphicFramePr>
        <p:xfrm>
          <a:off x="1326994" y="1460754"/>
          <a:ext cx="6846848" cy="38659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0522">
                  <a:extLst>
                    <a:ext uri="{9D8B030D-6E8A-4147-A177-3AD203B41FA5}">
                      <a16:colId xmlns:a16="http://schemas.microsoft.com/office/drawing/2014/main" val="373486991"/>
                    </a:ext>
                  </a:extLst>
                </a:gridCol>
                <a:gridCol w="1570240">
                  <a:extLst>
                    <a:ext uri="{9D8B030D-6E8A-4147-A177-3AD203B41FA5}">
                      <a16:colId xmlns:a16="http://schemas.microsoft.com/office/drawing/2014/main" val="988635208"/>
                    </a:ext>
                  </a:extLst>
                </a:gridCol>
                <a:gridCol w="3546086">
                  <a:extLst>
                    <a:ext uri="{9D8B030D-6E8A-4147-A177-3AD203B41FA5}">
                      <a16:colId xmlns:a16="http://schemas.microsoft.com/office/drawing/2014/main" val="848713065"/>
                    </a:ext>
                  </a:extLst>
                </a:gridCol>
              </a:tblGrid>
              <a:tr h="269719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H/C Required Reduction to Meet the TMDL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935781"/>
                  </a:ext>
                </a:extLst>
              </a:tr>
              <a:tr h="8750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Description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Nitrogen Loads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(lb-N/yr)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Notes Regarding Data Used 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841965"/>
                  </a:ext>
                </a:extLst>
              </a:tr>
              <a:tr h="8545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Total Load at Spring Vents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245K/197K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95</a:t>
                      </a:r>
                      <a:r>
                        <a:rPr lang="en-US" sz="20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% data and flow data from 2012 to 2015 &amp; 2012 to 2017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(195/164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cfs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569419179"/>
                  </a:ext>
                </a:extLst>
              </a:tr>
              <a:tr h="8545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TMDL Load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88K/82K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TMDL target is 0.23 mg/L and using the same flow data 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280615944"/>
                  </a:ext>
                </a:extLst>
              </a:tr>
              <a:tr h="5137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Required Reduction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157K/115K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665939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986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11036" y="-129308"/>
            <a:ext cx="7932964" cy="1205121"/>
          </a:xfrm>
        </p:spPr>
        <p:txBody>
          <a:bodyPr>
            <a:normAutofit/>
          </a:bodyPr>
          <a:lstStyle/>
          <a:p>
            <a:r>
              <a:rPr lang="en-US" sz="3600" dirty="0"/>
              <a:t>Homosassa Chassahowitzka </a:t>
            </a:r>
            <a:br>
              <a:rPr lang="en-US" sz="3600" dirty="0"/>
            </a:br>
            <a:r>
              <a:rPr lang="en-US" sz="3600" dirty="0"/>
              <a:t>Gap Analysis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C3D329-3827-4C0D-AB57-6759B692D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7399063"/>
              </p:ext>
            </p:extLst>
          </p:nvPr>
        </p:nvGraphicFramePr>
        <p:xfrm>
          <a:off x="0" y="1075813"/>
          <a:ext cx="9144001" cy="58519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4307">
                  <a:extLst>
                    <a:ext uri="{9D8B030D-6E8A-4147-A177-3AD203B41FA5}">
                      <a16:colId xmlns:a16="http://schemas.microsoft.com/office/drawing/2014/main" val="2195008386"/>
                    </a:ext>
                  </a:extLst>
                </a:gridCol>
                <a:gridCol w="1758462">
                  <a:extLst>
                    <a:ext uri="{9D8B030D-6E8A-4147-A177-3AD203B41FA5}">
                      <a16:colId xmlns:a16="http://schemas.microsoft.com/office/drawing/2014/main" val="1278298230"/>
                    </a:ext>
                  </a:extLst>
                </a:gridCol>
                <a:gridCol w="5451232">
                  <a:extLst>
                    <a:ext uri="{9D8B030D-6E8A-4147-A177-3AD203B41FA5}">
                      <a16:colId xmlns:a16="http://schemas.microsoft.com/office/drawing/2014/main" val="1622974522"/>
                    </a:ext>
                  </a:extLst>
                </a:gridCol>
              </a:tblGrid>
              <a:tr h="772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Nitrogen Source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Credits Based on Project Tables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(lb-N/</a:t>
                      </a:r>
                      <a:r>
                        <a:rPr lang="en-US" sz="1600" dirty="0" err="1">
                          <a:effectLst/>
                        </a:rPr>
                        <a:t>yr</a:t>
                      </a:r>
                      <a:r>
                        <a:rPr lang="en-US" sz="1600" dirty="0">
                          <a:effectLst/>
                        </a:rPr>
                        <a:t>) H/C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Description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1519642315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OSTDS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10,929 / 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Credits identified for stakeholder OSTDS projects (enhancement or sewer)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818086404"/>
                  </a:ext>
                </a:extLst>
              </a:tr>
              <a:tr h="6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Urban Turf Fertilizer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7,246 / 992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DEP approved credits (up to 6%) for public education activities as well as credits identified for stakeholder stormwater projects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992415551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Atmospheric Deposition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−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 reduction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54854687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Farm Fertilizer (FF)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16,177 /13,626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15% BMP credit on FF load to groundwater, assuming 100% owner-implemented BMPs on all fertilized lands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162250583"/>
                  </a:ext>
                </a:extLst>
              </a:tr>
              <a:tr h="8673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Sports Turf Fertilizer (STF)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1,431 / 4,708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6% BMP credit for sports fields and 10% BMP credit for golf courses on STF load to groundwater, assuming 100% BMP implementation on golf courses and sports fields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474247599"/>
                  </a:ext>
                </a:extLst>
              </a:tr>
              <a:tr h="6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Livestock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13,688 / 4,081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10% BMP credit on load to groundwater, assuming 100% owner-implemented BMPs at all livestock facilities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607092997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Wastewater Treatment Facility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1,176 /6,574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Achieved by BMAP WWTF policy (achieving 3 or 6 mg/L)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521576261"/>
                  </a:ext>
                </a:extLst>
              </a:tr>
              <a:tr h="2623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Total Credits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50,647 / 29,981</a:t>
                      </a:r>
                    </a:p>
                  </a:txBody>
                  <a:tcPr marL="68580" marR="68580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3017525614"/>
                  </a:ext>
                </a:extLst>
              </a:tr>
              <a:tr h="4359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Required Reduction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157K / 115K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effectLst/>
                        </a:rPr>
                        <a:t>106,485 / 85,720 Load Remaining:      </a:t>
                      </a: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029971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710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01B2D9-BC06-4996-9FDB-654F869C2209}"/>
              </a:ext>
            </a:extLst>
          </p:cNvPr>
          <p:cNvSpPr/>
          <p:nvPr/>
        </p:nvSpPr>
        <p:spPr>
          <a:xfrm>
            <a:off x="1181101" y="207216"/>
            <a:ext cx="8058150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Options to Reduce Remaining Load</a:t>
            </a:r>
            <a:endParaRPr lang="en-US" sz="36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155C39A-5522-4767-B942-4409054ECF7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5055" y="1343953"/>
          <a:ext cx="8353889" cy="345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53889">
                  <a:extLst>
                    <a:ext uri="{9D8B030D-6E8A-4147-A177-3AD203B41FA5}">
                      <a16:colId xmlns:a16="http://schemas.microsoft.com/office/drawing/2014/main" val="3711768653"/>
                    </a:ext>
                  </a:extLst>
                </a:gridCol>
              </a:tblGrid>
              <a:tr h="3213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Estimated Reduction Credits for Additional OSTDS Enhancement </a:t>
                      </a:r>
                      <a:r>
                        <a:rPr lang="en-US" sz="2000" u="sng" dirty="0">
                          <a:effectLst/>
                        </a:rPr>
                        <a:t>OR</a:t>
                      </a:r>
                      <a:r>
                        <a:rPr lang="en-US" sz="2000" dirty="0">
                          <a:effectLst/>
                        </a:rPr>
                        <a:t> Sewer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2228747428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52FAB51-B648-467D-BA8C-FE3F735AF9D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5055" y="1689139"/>
          <a:ext cx="8353889" cy="2323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5163">
                  <a:extLst>
                    <a:ext uri="{9D8B030D-6E8A-4147-A177-3AD203B41FA5}">
                      <a16:colId xmlns:a16="http://schemas.microsoft.com/office/drawing/2014/main" val="2286085875"/>
                    </a:ext>
                  </a:extLst>
                </a:gridCol>
                <a:gridCol w="1446638">
                  <a:extLst>
                    <a:ext uri="{9D8B030D-6E8A-4147-A177-3AD203B41FA5}">
                      <a16:colId xmlns:a16="http://schemas.microsoft.com/office/drawing/2014/main" val="1114314810"/>
                    </a:ext>
                  </a:extLst>
                </a:gridCol>
                <a:gridCol w="1285901">
                  <a:extLst>
                    <a:ext uri="{9D8B030D-6E8A-4147-A177-3AD203B41FA5}">
                      <a16:colId xmlns:a16="http://schemas.microsoft.com/office/drawing/2014/main" val="2628897020"/>
                    </a:ext>
                  </a:extLst>
                </a:gridCol>
                <a:gridCol w="964425">
                  <a:extLst>
                    <a:ext uri="{9D8B030D-6E8A-4147-A177-3AD203B41FA5}">
                      <a16:colId xmlns:a16="http://schemas.microsoft.com/office/drawing/2014/main" val="2607065212"/>
                    </a:ext>
                  </a:extLst>
                </a:gridCol>
                <a:gridCol w="1355554">
                  <a:extLst>
                    <a:ext uri="{9D8B030D-6E8A-4147-A177-3AD203B41FA5}">
                      <a16:colId xmlns:a16="http://schemas.microsoft.com/office/drawing/2014/main" val="4179296027"/>
                    </a:ext>
                  </a:extLst>
                </a:gridCol>
                <a:gridCol w="1244823">
                  <a:extLst>
                    <a:ext uri="{9D8B030D-6E8A-4147-A177-3AD203B41FA5}">
                      <a16:colId xmlns:a16="http://schemas.microsoft.com/office/drawing/2014/main" val="138156139"/>
                    </a:ext>
                  </a:extLst>
                </a:gridCol>
                <a:gridCol w="931385">
                  <a:extLst>
                    <a:ext uri="{9D8B030D-6E8A-4147-A177-3AD203B41FA5}">
                      <a16:colId xmlns:a16="http://schemas.microsoft.com/office/drawing/2014/main" val="206262887"/>
                    </a:ext>
                  </a:extLst>
                </a:gridCol>
              </a:tblGrid>
              <a:tr h="10794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Recharge Area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BMAP Policy: OSTDS Parcels Less Than One Acre in PFAs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Credit for Enhancement (lb-N/yr)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Credit for Sewer (lb-N/yr)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OSTDS Parcels One Acre and Greater in PFAs 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Credit for Enhancement (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lb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-N/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yr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))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Credit for Sewer (lb-N/yr) 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3708339672"/>
                  </a:ext>
                </a:extLst>
              </a:tr>
              <a:tr h="3100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High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3,942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20,755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30,334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3,310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17,427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25,740</a:t>
                      </a: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745191109"/>
                  </a:ext>
                </a:extLst>
              </a:tr>
              <a:tr h="312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Medium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617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1,805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2,638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143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418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611</a:t>
                      </a: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985116961"/>
                  </a:ext>
                </a:extLst>
              </a:tr>
              <a:tr h="312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Low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156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91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133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47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450084220"/>
                  </a:ext>
                </a:extLst>
              </a:tr>
              <a:tr h="3100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Total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4,715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22,651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33,105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3,533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17,982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26,150</a:t>
                      </a: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114256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7942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>
            <a:graphicFrameLocks noChangeAspect="1"/>
          </p:cNvGraphicFramePr>
          <p:nvPr>
            <p:extLst/>
          </p:nvPr>
        </p:nvGraphicFramePr>
        <p:xfrm>
          <a:off x="304800" y="1433677"/>
          <a:ext cx="8000999" cy="4546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itle 1">
            <a:extLst>
              <a:ext uri="{FF2B5EF4-FFF2-40B4-BE49-F238E27FC236}">
                <a16:creationId xmlns:a16="http://schemas.microsoft.com/office/drawing/2014/main" id="{DF54FC57-CC70-4ADA-919F-F62B25113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455" y="-145971"/>
            <a:ext cx="8266545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Water Quality Framework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888C5C-CD1C-4511-92E5-20A34B82A62B}"/>
              </a:ext>
            </a:extLst>
          </p:cNvPr>
          <p:cNvSpPr txBox="1"/>
          <p:nvPr/>
        </p:nvSpPr>
        <p:spPr>
          <a:xfrm>
            <a:off x="6496393" y="1252755"/>
            <a:ext cx="1854290" cy="1426031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/>
              <a:t>Collect data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Analyze and verify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List “impaired” waters</a:t>
            </a:r>
          </a:p>
          <a:p>
            <a:pPr>
              <a:spcAft>
                <a:spcPts val="450"/>
              </a:spcAft>
              <a:defRPr/>
            </a:pPr>
            <a:endParaRPr lang="en-US" sz="1400" i="1" dirty="0"/>
          </a:p>
          <a:p>
            <a:pPr algn="ctr">
              <a:spcAft>
                <a:spcPts val="450"/>
              </a:spcAft>
              <a:defRPr/>
            </a:pPr>
            <a:r>
              <a:rPr lang="en-US" sz="1400" b="1" i="1" dirty="0"/>
              <a:t>REPEAT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96BFF-A0CE-4B04-8CF7-A29636A9BAF4}"/>
              </a:ext>
            </a:extLst>
          </p:cNvPr>
          <p:cNvSpPr txBox="1"/>
          <p:nvPr/>
        </p:nvSpPr>
        <p:spPr>
          <a:xfrm>
            <a:off x="6604000" y="3595652"/>
            <a:ext cx="2142836" cy="8335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ctr">
              <a:spcAft>
                <a:spcPts val="450"/>
              </a:spcAft>
              <a:defRPr/>
            </a:pPr>
            <a:r>
              <a:rPr lang="en-US" sz="1600" b="1" i="1" dirty="0"/>
              <a:t>Excessive nutrients</a:t>
            </a:r>
          </a:p>
          <a:p>
            <a:pPr algn="ctr">
              <a:spcAft>
                <a:spcPts val="450"/>
              </a:spcAft>
              <a:defRPr/>
            </a:pPr>
            <a:r>
              <a:rPr lang="en-US" sz="1400" i="1" dirty="0"/>
              <a:t>Bacteria, Metals, and Other Impairments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592A46-A21E-430C-A77C-7A11A4763A0E}"/>
              </a:ext>
            </a:extLst>
          </p:cNvPr>
          <p:cNvSpPr txBox="1"/>
          <p:nvPr/>
        </p:nvSpPr>
        <p:spPr>
          <a:xfrm>
            <a:off x="5751533" y="5398655"/>
            <a:ext cx="2670603" cy="866904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/>
              <a:t>Gather additional data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Evaluate water quality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Adopt pollutant reduction targets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F706B6-6C3F-4E19-B71A-2E4F593FDA46}"/>
              </a:ext>
            </a:extLst>
          </p:cNvPr>
          <p:cNvSpPr txBox="1"/>
          <p:nvPr/>
        </p:nvSpPr>
        <p:spPr>
          <a:xfrm>
            <a:off x="187372" y="4198075"/>
            <a:ext cx="2073137" cy="1782539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/>
              <a:t>Allocate responsibilities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Identify projects</a:t>
            </a:r>
          </a:p>
          <a:p>
            <a:pPr marL="89297" lvl="1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1100" i="1" dirty="0"/>
              <a:t>Infrastructure</a:t>
            </a:r>
          </a:p>
          <a:p>
            <a:pPr marL="89297" lvl="1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1100" i="1" dirty="0"/>
              <a:t>Best Management Practices (BMPs)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Establish schedules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Identify success criteria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1BB730-D3F8-4FF1-8EC7-ECE3B61B4847}"/>
              </a:ext>
            </a:extLst>
          </p:cNvPr>
          <p:cNvSpPr txBox="1"/>
          <p:nvPr/>
        </p:nvSpPr>
        <p:spPr>
          <a:xfrm>
            <a:off x="64655" y="1428907"/>
            <a:ext cx="2582953" cy="10182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/>
              <a:t>Monitor and report progress annually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Adapt and change – new statewide annual report</a:t>
            </a:r>
          </a:p>
        </p:txBody>
      </p:sp>
    </p:spTree>
    <p:extLst>
      <p:ext uri="{BB962C8B-B14F-4D97-AF65-F5344CB8AC3E}">
        <p14:creationId xmlns:p14="http://schemas.microsoft.com/office/powerpoint/2010/main" val="2215159697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01B2D9-BC06-4996-9FDB-654F869C2209}"/>
              </a:ext>
            </a:extLst>
          </p:cNvPr>
          <p:cNvSpPr/>
          <p:nvPr/>
        </p:nvSpPr>
        <p:spPr>
          <a:xfrm>
            <a:off x="1181101" y="207216"/>
            <a:ext cx="8058150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Options to Reduce Remaining Load</a:t>
            </a:r>
            <a:endParaRPr lang="en-US" sz="36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899A009-3117-40EB-B7ED-943DBFCAD9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577536"/>
              </p:ext>
            </p:extLst>
          </p:nvPr>
        </p:nvGraphicFramePr>
        <p:xfrm>
          <a:off x="528723" y="1627255"/>
          <a:ext cx="6585510" cy="3427067"/>
        </p:xfrm>
        <a:graphic>
          <a:graphicData uri="http://schemas.openxmlformats.org/drawingml/2006/table">
            <a:tbl>
              <a:tblPr/>
              <a:tblGrid>
                <a:gridCol w="1702101">
                  <a:extLst>
                    <a:ext uri="{9D8B030D-6E8A-4147-A177-3AD203B41FA5}">
                      <a16:colId xmlns:a16="http://schemas.microsoft.com/office/drawing/2014/main" val="2098721585"/>
                    </a:ext>
                  </a:extLst>
                </a:gridCol>
                <a:gridCol w="3426398">
                  <a:extLst>
                    <a:ext uri="{9D8B030D-6E8A-4147-A177-3AD203B41FA5}">
                      <a16:colId xmlns:a16="http://schemas.microsoft.com/office/drawing/2014/main" val="2805328433"/>
                    </a:ext>
                  </a:extLst>
                </a:gridCol>
                <a:gridCol w="1457011">
                  <a:extLst>
                    <a:ext uri="{9D8B030D-6E8A-4147-A177-3AD203B41FA5}">
                      <a16:colId xmlns:a16="http://schemas.microsoft.com/office/drawing/2014/main" val="982707559"/>
                    </a:ext>
                  </a:extLst>
                </a:gridCol>
              </a:tblGrid>
              <a:tr h="5380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WWTF Projects that Could Result in Additional Reductions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554131"/>
                  </a:ext>
                </a:extLst>
              </a:tr>
              <a:tr h="9171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#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Name/Location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Estimated Reduction (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-N/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71591"/>
                  </a:ext>
                </a:extLst>
              </a:tr>
              <a:tr h="6267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CC-02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Southwest Regional Water Reclamation Facility (SWRWRF)/ Homosassa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13,700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2554959"/>
                  </a:ext>
                </a:extLst>
              </a:tr>
              <a:tr h="5197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CC-04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Chassahowitzka to SWRWRF Force Main/ Chassahowitzka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50799"/>
                  </a:ext>
                </a:extLst>
              </a:tr>
              <a:tr h="5197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CC-05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Sugarmill Woods Residential Reclaimed Water/ Chassahowitzka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19,852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3619091"/>
                  </a:ext>
                </a:extLst>
              </a:tr>
              <a:tr h="305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42,832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927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496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45018-BD99-4763-B03D-6E2338F5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36" y="170121"/>
            <a:ext cx="7609114" cy="874207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Closing the OSTDS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EDABE-2CC2-4BE5-95FD-D63AA33DE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595" y="1298267"/>
            <a:ext cx="8242395" cy="5035908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BMAP will contain an OSTDS remediation plan.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DEP &amp; FDOH will work together to implement it.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be most successful, local funding needs to be available to homeowners: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example: grant programs for assisting homeowners, with costs administered by county.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Best if administered at the local level.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State funding for such grant programs is available.</a:t>
            </a:r>
          </a:p>
          <a:p>
            <a:pPr lvl="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726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45018-BD99-4763-B03D-6E2338F5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36" y="116958"/>
            <a:ext cx="7609114" cy="874207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OSTDS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EDABE-2CC2-4BE5-95FD-D63AA33DE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25563"/>
            <a:ext cx="7886700" cy="5035908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OSTDS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enhancement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(defined as 65+ % nitrogen reduction).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FDOH approved options in Florida: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Aerobic Treatment Units (ATU) meeting the NSF 245 standard.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Passive nitrogen-reducing, in-tank systems tested by FDOH study: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Florida Onsite Sewage Passive Nitrogen Reduction Strategies Study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FDOH innovative system testing process is evaluating more options, such as: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Performance based treatment systems (PBTS).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Media filter systems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http://www.floridahealth.gov/environmental-health/onsite-sewage/products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/_documents/pbts-components.pdf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OSTDS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sewering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BMAP has new wastewater disposal requirements for nitrogen.</a:t>
            </a:r>
          </a:p>
        </p:txBody>
      </p:sp>
    </p:spTree>
    <p:extLst>
      <p:ext uri="{BB962C8B-B14F-4D97-AF65-F5344CB8AC3E}">
        <p14:creationId xmlns:p14="http://schemas.microsoft.com/office/powerpoint/2010/main" val="246428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C4962-0D7D-4110-BFAF-785AEF083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6" y="-146304"/>
            <a:ext cx="8372474" cy="1325563"/>
          </a:xfrm>
        </p:spPr>
        <p:txBody>
          <a:bodyPr>
            <a:no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OSTDS Remediation Plan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C1718C-6A20-4978-816F-5A7483448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26" y="1455706"/>
            <a:ext cx="7886700" cy="4997704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Which systems must be enhanced 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sewered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is the deadline for enhancing 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sewering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Upon needing a permit for new, modified, or repaired OSTDS.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Unless sewer is available or described as becoming available in a BMAP project.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Backstop: In areas where enhancement or sewer is required, all OSTDS loads must be reduced no later than 20 years after BMAP adoption.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When does this start?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 soon as the BMAP is adopted.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 law, BMAP must be adopted before July 1, 2018.</a:t>
            </a:r>
          </a:p>
        </p:txBody>
      </p:sp>
    </p:spTree>
    <p:extLst>
      <p:ext uri="{BB962C8B-B14F-4D97-AF65-F5344CB8AC3E}">
        <p14:creationId xmlns:p14="http://schemas.microsoft.com/office/powerpoint/2010/main" val="4140811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14450" y="231842"/>
            <a:ext cx="7829550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 Options to Reduce Remaining Load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151DFBF-4A93-4B85-99AD-2FABB0A17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370" y="263271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1C3F30B-2491-414A-BC70-8881DA739D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245294"/>
              </p:ext>
            </p:extLst>
          </p:nvPr>
        </p:nvGraphicFramePr>
        <p:xfrm>
          <a:off x="659983" y="1325663"/>
          <a:ext cx="7824034" cy="24481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8280">
                  <a:extLst>
                    <a:ext uri="{9D8B030D-6E8A-4147-A177-3AD203B41FA5}">
                      <a16:colId xmlns:a16="http://schemas.microsoft.com/office/drawing/2014/main" val="3475440440"/>
                    </a:ext>
                  </a:extLst>
                </a:gridCol>
                <a:gridCol w="2551575">
                  <a:extLst>
                    <a:ext uri="{9D8B030D-6E8A-4147-A177-3AD203B41FA5}">
                      <a16:colId xmlns:a16="http://schemas.microsoft.com/office/drawing/2014/main" val="1910263733"/>
                    </a:ext>
                  </a:extLst>
                </a:gridCol>
                <a:gridCol w="2304179">
                  <a:extLst>
                    <a:ext uri="{9D8B030D-6E8A-4147-A177-3AD203B41FA5}">
                      <a16:colId xmlns:a16="http://schemas.microsoft.com/office/drawing/2014/main" val="1567824341"/>
                    </a:ext>
                  </a:extLst>
                </a:gridCol>
              </a:tblGrid>
              <a:tr h="167119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Estimated Reduction Credits for Advanced Agricultural Practices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3763792"/>
                  </a:ext>
                </a:extLst>
              </a:tr>
              <a:tr h="5979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Action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Estimated Reduction Credit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lb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-N/yr)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High Recharge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Estimated Reduction Credit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lb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-N/yr)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Medium Recharge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476705"/>
                  </a:ext>
                </a:extLst>
              </a:tr>
              <a:tr h="2985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Precision Irrigation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673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374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1297627855"/>
                  </a:ext>
                </a:extLst>
              </a:tr>
              <a:tr h="3557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Soil Moisture Probes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1,328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4,772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1573684723"/>
                  </a:ext>
                </a:extLst>
              </a:tr>
              <a:tr h="248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Controlled Release Fertilizer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389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3186900282"/>
                  </a:ext>
                </a:extLst>
              </a:tr>
              <a:tr h="248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Precision Fertilization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7,701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4,278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1736173066"/>
                  </a:ext>
                </a:extLst>
              </a:tr>
              <a:tr h="248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Total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10,402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9,813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24413296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D71C5A3A-62FE-46EC-A224-3677BA2D1CC0}"/>
              </a:ext>
            </a:extLst>
          </p:cNvPr>
          <p:cNvGrpSpPr/>
          <p:nvPr/>
        </p:nvGrpSpPr>
        <p:grpSpPr>
          <a:xfrm>
            <a:off x="1853979" y="4207446"/>
            <a:ext cx="5436041" cy="2650554"/>
            <a:chOff x="0" y="0"/>
            <a:chExt cx="8740775" cy="465772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4C76F1A-5705-4CB3-8BAB-39A323526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162300" cy="237172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2517164-87C7-4022-80C5-E2595AB87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1175" y="0"/>
              <a:ext cx="3149600" cy="23622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BA8F20F-06C4-4F8D-96F0-BF32CF68B5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737" b="-819"/>
            <a:stretch/>
          </p:blipFill>
          <p:spPr bwMode="auto">
            <a:xfrm>
              <a:off x="3162300" y="0"/>
              <a:ext cx="2428875" cy="23990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/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F02F878-78A3-4A7E-AE2B-8656541F9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39"/>
            <a:stretch/>
          </p:blipFill>
          <p:spPr bwMode="auto">
            <a:xfrm>
              <a:off x="0" y="2371725"/>
              <a:ext cx="2663825" cy="22764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/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92D581-50F1-43D3-8A92-16197EA66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1750" y="2371725"/>
              <a:ext cx="3048000" cy="22860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144B275-6F91-4010-8223-A1F60FA555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385"/>
            <a:stretch/>
          </p:blipFill>
          <p:spPr bwMode="auto">
            <a:xfrm>
              <a:off x="6419850" y="2362200"/>
              <a:ext cx="2314575" cy="2294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/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5E2E03C-4B04-413E-B190-C70F528F2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5350" y="2362200"/>
              <a:ext cx="1714500" cy="228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7658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7562E-3848-4942-A8AB-66A478D5A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061" y="-121180"/>
            <a:ext cx="8113939" cy="1325563"/>
          </a:xfrm>
        </p:spPr>
        <p:txBody>
          <a:bodyPr>
            <a:normAutofit/>
          </a:bodyPr>
          <a:lstStyle/>
          <a:p>
            <a:r>
              <a:rPr lang="en-US" sz="3600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F7148-B60E-43A4-8848-9FDDA3658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95" y="1088205"/>
            <a:ext cx="6375605" cy="2333421"/>
          </a:xfrm>
        </p:spPr>
        <p:txBody>
          <a:bodyPr>
            <a:normAutofit/>
          </a:bodyPr>
          <a:lstStyle/>
          <a:p>
            <a:r>
              <a:rPr lang="en-US" dirty="0"/>
              <a:t>Public meeting - January 30, 2018</a:t>
            </a:r>
          </a:p>
          <a:p>
            <a:r>
              <a:rPr lang="en-US" dirty="0"/>
              <a:t>BMAP adoption - February 2018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8A356F-ED57-4B1E-9FF6-2DF0BF3DC2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294" y="2512774"/>
            <a:ext cx="5757705" cy="434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541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45309" y="167708"/>
            <a:ext cx="7998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QUESTIONS??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9B9846-670B-4C7E-8AE5-A087A2D16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49" y="1200266"/>
            <a:ext cx="8763000" cy="45243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E6512D-DD6B-4761-A83B-BCC09F68A1C8}"/>
              </a:ext>
            </a:extLst>
          </p:cNvPr>
          <p:cNvSpPr txBox="1"/>
          <p:nvPr/>
        </p:nvSpPr>
        <p:spPr>
          <a:xfrm>
            <a:off x="423746" y="6110868"/>
            <a:ext cx="2531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Photo: SWFWMD</a:t>
            </a:r>
          </a:p>
        </p:txBody>
      </p:sp>
    </p:spTree>
    <p:extLst>
      <p:ext uri="{BB962C8B-B14F-4D97-AF65-F5344CB8AC3E}">
        <p14:creationId xmlns:p14="http://schemas.microsoft.com/office/powerpoint/2010/main" val="988373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425" y="-101596"/>
            <a:ext cx="8410575" cy="1143000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600" dirty="0"/>
              <a:t>Basin Management Action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400854" cy="5257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dirty="0"/>
              <a:t>Contact: Terry Hansen, P.G.  </a:t>
            </a:r>
          </a:p>
          <a:p>
            <a:pPr>
              <a:lnSpc>
                <a:spcPct val="80000"/>
              </a:lnSpc>
              <a:buNone/>
            </a:pPr>
            <a:r>
              <a:rPr lang="en-US" dirty="0">
                <a:hlinkClick r:id="rId2"/>
              </a:rPr>
              <a:t>terry.hansen@dep.state.fl.us</a:t>
            </a:r>
            <a:r>
              <a:rPr lang="en-US" dirty="0"/>
              <a:t> </a:t>
            </a:r>
          </a:p>
          <a:p>
            <a:pPr>
              <a:lnSpc>
                <a:spcPct val="80000"/>
              </a:lnSpc>
              <a:buNone/>
            </a:pPr>
            <a:r>
              <a:rPr lang="en-US" b="1" dirty="0">
                <a:hlinkClick r:id="rId3"/>
              </a:rPr>
              <a:t>http://www.dep.state.fl.us/water/</a:t>
            </a:r>
            <a:endParaRPr lang="en-US" b="1" dirty="0"/>
          </a:p>
          <a:p>
            <a:pPr>
              <a:lnSpc>
                <a:spcPct val="80000"/>
              </a:lnSpc>
              <a:buNone/>
            </a:pPr>
            <a:endParaRPr lang="en-US" b="1" dirty="0"/>
          </a:p>
          <a:p>
            <a:pPr eaLnBrk="0" hangingPunct="0">
              <a:spcBef>
                <a:spcPct val="0"/>
              </a:spcBef>
              <a:buClrTx/>
              <a:buNone/>
            </a:pPr>
            <a:r>
              <a:rPr lang="en-US" sz="2000" b="1" dirty="0">
                <a:hlinkClick r:id="rId4"/>
              </a:rPr>
              <a:t>http://publicfiles.dep.state.fl.us/DEAR/BMAP/Springs%20Coast/CHAZ%20HOM/</a:t>
            </a:r>
            <a:r>
              <a:rPr lang="en-US" sz="2000" b="1" dirty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349" y="3492389"/>
            <a:ext cx="5049651" cy="33656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31424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60" y="0"/>
            <a:ext cx="767204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Groundwater Loading</a:t>
            </a:r>
            <a:endParaRPr lang="en-US" sz="3600" dirty="0"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DEFBD4-DB22-46E1-8A05-CDEE028C4AE1}"/>
              </a:ext>
            </a:extLst>
          </p:cNvPr>
          <p:cNvSpPr/>
          <p:nvPr/>
        </p:nvSpPr>
        <p:spPr>
          <a:xfrm>
            <a:off x="251209" y="1143000"/>
            <a:ext cx="2331217" cy="361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Surface Inputs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57091B-9C8B-4FE6-ADA9-6F5CB3E6F392}"/>
              </a:ext>
            </a:extLst>
          </p:cNvPr>
          <p:cNvSpPr/>
          <p:nvPr/>
        </p:nvSpPr>
        <p:spPr>
          <a:xfrm>
            <a:off x="286377" y="2706776"/>
            <a:ext cx="2260879" cy="555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Load to Aquifer Surface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1A3CFB-0BC7-4A04-851C-0F334BD415E4}"/>
              </a:ext>
            </a:extLst>
          </p:cNvPr>
          <p:cNvSpPr/>
          <p:nvPr/>
        </p:nvSpPr>
        <p:spPr>
          <a:xfrm>
            <a:off x="251209" y="1792376"/>
            <a:ext cx="2331217" cy="493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Attenuation &amp; Recharge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F7A574-BA48-416E-B642-A6E84A6B9ADE}"/>
              </a:ext>
            </a:extLst>
          </p:cNvPr>
          <p:cNvSpPr/>
          <p:nvPr/>
        </p:nvSpPr>
        <p:spPr>
          <a:xfrm>
            <a:off x="110531" y="3261946"/>
            <a:ext cx="5215095" cy="31489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AQUIFER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CAE4BD5-09DD-4605-917C-BC33DB948F9E}"/>
              </a:ext>
            </a:extLst>
          </p:cNvPr>
          <p:cNvSpPr/>
          <p:nvPr/>
        </p:nvSpPr>
        <p:spPr>
          <a:xfrm>
            <a:off x="7174523" y="4963886"/>
            <a:ext cx="1818751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Spring Vent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779ECB6-B446-4291-852C-2D75BD8D01BA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>
            <a:off x="1416818" y="1504741"/>
            <a:ext cx="0" cy="287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002D150-A15A-4B88-907C-90A10FEAFB16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>
          <a:xfrm flipH="1">
            <a:off x="1416817" y="2286000"/>
            <a:ext cx="1" cy="420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F58915A4-F513-4ACC-889A-98C4B443D95B}"/>
              </a:ext>
            </a:extLst>
          </p:cNvPr>
          <p:cNvSpPr/>
          <p:nvPr/>
        </p:nvSpPr>
        <p:spPr>
          <a:xfrm>
            <a:off x="5556738" y="4062674"/>
            <a:ext cx="2381460" cy="502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Effect of Aquifer properties</a:t>
            </a: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7195BA31-F04A-4BB8-B3F7-085A568C6AA8}"/>
              </a:ext>
            </a:extLst>
          </p:cNvPr>
          <p:cNvCxnSpPr>
            <a:endCxn id="21" idx="0"/>
          </p:cNvCxnSpPr>
          <p:nvPr/>
        </p:nvCxnSpPr>
        <p:spPr>
          <a:xfrm>
            <a:off x="4632290" y="3738613"/>
            <a:ext cx="2115178" cy="32406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4C09DC55-7609-476B-B3B6-98D3CF2D1AE4}"/>
              </a:ext>
            </a:extLst>
          </p:cNvPr>
          <p:cNvCxnSpPr>
            <a:endCxn id="10" idx="2"/>
          </p:cNvCxnSpPr>
          <p:nvPr/>
        </p:nvCxnSpPr>
        <p:spPr>
          <a:xfrm rot="16200000" flipH="1">
            <a:off x="6399544" y="4646107"/>
            <a:ext cx="937008" cy="61294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01AC6345-0730-4758-9F5F-F375BE94F5AE}"/>
              </a:ext>
            </a:extLst>
          </p:cNvPr>
          <p:cNvSpPr txBox="1"/>
          <p:nvPr/>
        </p:nvSpPr>
        <p:spPr>
          <a:xfrm>
            <a:off x="3155182" y="2213666"/>
            <a:ext cx="1698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NSILT estimate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5D83166-5E7C-40CB-861B-E462FB094532}"/>
              </a:ext>
            </a:extLst>
          </p:cNvPr>
          <p:cNvSpPr txBox="1"/>
          <p:nvPr/>
        </p:nvSpPr>
        <p:spPr>
          <a:xfrm>
            <a:off x="7938198" y="4062674"/>
            <a:ext cx="1165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Unknown</a:t>
            </a:r>
          </a:p>
        </p:txBody>
      </p:sp>
    </p:spTree>
    <p:extLst>
      <p:ext uri="{BB962C8B-B14F-4D97-AF65-F5344CB8AC3E}">
        <p14:creationId xmlns:p14="http://schemas.microsoft.com/office/powerpoint/2010/main" val="435337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45018-BD99-4763-B03D-6E2338F52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OSTDS Options Costs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EDABE-2CC2-4BE5-95FD-D63AA33DE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25563"/>
            <a:ext cx="7886700" cy="503590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For ATUs that meet the NSF 245 Standard, PBTS, and media filter systems, the estimated construction cost is about $13,000.  The life cycle (30 years) operation and maintenance cost is about $12,000, with about $1,500 for permit and compliance.</a:t>
            </a:r>
          </a:p>
          <a:p>
            <a:pPr lvl="0"/>
            <a:r>
              <a:rPr lang="en-US" dirty="0"/>
              <a:t>For passive nitrogen-reducing in-tank systems, the estimated construction cost is about $19,000.  The life cycle (30 years) operation and maintenance cost is about $9,000, with about </a:t>
            </a:r>
            <a:r>
              <a:rPr lang="en-US"/>
              <a:t>$4,000 </a:t>
            </a:r>
            <a:r>
              <a:rPr lang="en-US" dirty="0"/>
              <a:t>for permit and compliance.</a:t>
            </a:r>
          </a:p>
          <a:p>
            <a:pPr marL="0" indent="0">
              <a:buNone/>
            </a:pPr>
            <a:endParaRPr lang="en-US" sz="1200" i="1" dirty="0"/>
          </a:p>
          <a:p>
            <a:pPr marL="0" indent="0">
              <a:buNone/>
            </a:pPr>
            <a:r>
              <a:rPr lang="en-US" sz="1200" i="1" dirty="0"/>
              <a:t>From DOH 19DEC17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815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466" y="1771072"/>
            <a:ext cx="352425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Springs Coast </a:t>
            </a:r>
          </a:p>
          <a:p>
            <a:pPr marL="0" indent="0">
              <a:buNone/>
            </a:pPr>
            <a:r>
              <a:rPr lang="en-US" sz="4400" b="1" dirty="0"/>
              <a:t>BMAP Study Areas and Priority Focus Areas (PFAs)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CCFDE8-E482-4FB1-9CD1-50341A3BAC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471" y="-31602"/>
            <a:ext cx="44375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47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168" y="140071"/>
            <a:ext cx="8028832" cy="1143000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Homosassa Spring Group Nitrate Total Maximum Daily Loads (TMDLs)</a:t>
            </a:r>
            <a:br>
              <a:rPr lang="en-US" sz="3200" dirty="0">
                <a:solidFill>
                  <a:srgbClr val="FFFFFF"/>
                </a:solidFill>
              </a:rPr>
            </a:br>
            <a:endParaRPr lang="en-US" sz="32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76E1207-B484-4318-B43B-485E36BE51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72999"/>
              </p:ext>
            </p:extLst>
          </p:nvPr>
        </p:nvGraphicFramePr>
        <p:xfrm>
          <a:off x="875071" y="1347152"/>
          <a:ext cx="7718937" cy="4766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9277">
                  <a:extLst>
                    <a:ext uri="{9D8B030D-6E8A-4147-A177-3AD203B41FA5}">
                      <a16:colId xmlns:a16="http://schemas.microsoft.com/office/drawing/2014/main" val="1520102662"/>
                    </a:ext>
                  </a:extLst>
                </a:gridCol>
                <a:gridCol w="1679790">
                  <a:extLst>
                    <a:ext uri="{9D8B030D-6E8A-4147-A177-3AD203B41FA5}">
                      <a16:colId xmlns:a16="http://schemas.microsoft.com/office/drawing/2014/main" val="3263718255"/>
                    </a:ext>
                  </a:extLst>
                </a:gridCol>
                <a:gridCol w="2929771">
                  <a:extLst>
                    <a:ext uri="{9D8B030D-6E8A-4147-A177-3AD203B41FA5}">
                      <a16:colId xmlns:a16="http://schemas.microsoft.com/office/drawing/2014/main" val="3478283564"/>
                    </a:ext>
                  </a:extLst>
                </a:gridCol>
                <a:gridCol w="1090099">
                  <a:extLst>
                    <a:ext uri="{9D8B030D-6E8A-4147-A177-3AD203B41FA5}">
                      <a16:colId xmlns:a16="http://schemas.microsoft.com/office/drawing/2014/main" val="1973759899"/>
                    </a:ext>
                  </a:extLst>
                </a:gridCol>
              </a:tblGrid>
              <a:tr h="7579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Waterbody or Spring Name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Waterbody Identification (WBID) Number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Parameter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TMDL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(mg/L)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29812208"/>
                  </a:ext>
                </a:extLst>
              </a:tr>
              <a:tr h="5010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Homosassa #1 Spring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1345G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Nitrate, annual average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4832757"/>
                  </a:ext>
                </a:extLst>
              </a:tr>
              <a:tr h="5010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Homosassa #2 Spring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1345G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Nitrate, annual average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0.23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1270673"/>
                  </a:ext>
                </a:extLst>
              </a:tr>
              <a:tr h="5301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Homosassa #3 Spring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1345G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Nitrate, annual average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0.23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8283936"/>
                  </a:ext>
                </a:extLst>
              </a:tr>
              <a:tr h="3171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Pumphouse Springs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1345G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Nitrate, annual average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8056477"/>
                  </a:ext>
                </a:extLst>
              </a:tr>
              <a:tr h="3171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Trotter Springs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1345G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Nitrate, annual average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93516478"/>
                  </a:ext>
                </a:extLst>
              </a:tr>
              <a:tr h="3171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Bluebird Springs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1348A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Nitrate, annual average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7339177"/>
                  </a:ext>
                </a:extLst>
              </a:tr>
              <a:tr h="512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Hidden River Main Spring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1348E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Nitrate, annual average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2352183"/>
                  </a:ext>
                </a:extLst>
              </a:tr>
              <a:tr h="5010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Hidden River #2 Spring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1348E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Nitrate, annual average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7231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446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371" y="129403"/>
            <a:ext cx="7100554" cy="1143000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Chassahowitzka Spring Group and River Nitrate and TN TMDLs</a:t>
            </a:r>
            <a:br>
              <a:rPr lang="en-US" sz="3200" dirty="0">
                <a:solidFill>
                  <a:srgbClr val="FFFFFF"/>
                </a:solidFill>
              </a:rPr>
            </a:br>
            <a:endParaRPr lang="en-US" sz="32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3AB8F23-E672-4A51-B88A-B593658B55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7359578"/>
              </p:ext>
            </p:extLst>
          </p:nvPr>
        </p:nvGraphicFramePr>
        <p:xfrm>
          <a:off x="771526" y="1949861"/>
          <a:ext cx="7433185" cy="44343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525">
                  <a:extLst>
                    <a:ext uri="{9D8B030D-6E8A-4147-A177-3AD203B41FA5}">
                      <a16:colId xmlns:a16="http://schemas.microsoft.com/office/drawing/2014/main" val="4023739096"/>
                    </a:ext>
                  </a:extLst>
                </a:gridCol>
                <a:gridCol w="1617605">
                  <a:extLst>
                    <a:ext uri="{9D8B030D-6E8A-4147-A177-3AD203B41FA5}">
                      <a16:colId xmlns:a16="http://schemas.microsoft.com/office/drawing/2014/main" val="541345156"/>
                    </a:ext>
                  </a:extLst>
                </a:gridCol>
                <a:gridCol w="2821311">
                  <a:extLst>
                    <a:ext uri="{9D8B030D-6E8A-4147-A177-3AD203B41FA5}">
                      <a16:colId xmlns:a16="http://schemas.microsoft.com/office/drawing/2014/main" val="3809790093"/>
                    </a:ext>
                  </a:extLst>
                </a:gridCol>
                <a:gridCol w="1049744">
                  <a:extLst>
                    <a:ext uri="{9D8B030D-6E8A-4147-A177-3AD203B41FA5}">
                      <a16:colId xmlns:a16="http://schemas.microsoft.com/office/drawing/2014/main" val="523696876"/>
                    </a:ext>
                  </a:extLst>
                </a:gridCol>
              </a:tblGrid>
              <a:tr h="468274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Chassahowitzka Spring Group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1462925"/>
                  </a:ext>
                </a:extLst>
              </a:tr>
              <a:tr h="637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Chassahowitzka Main Spring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1348Z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Nitrate, annual average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0.23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7735054"/>
                  </a:ext>
                </a:extLst>
              </a:tr>
              <a:tr h="674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Chassahowitzka #1 Spring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1348Z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Nitrate, annual average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6133424"/>
                  </a:ext>
                </a:extLst>
              </a:tr>
              <a:tr h="4033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Crab Creek Spring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1348Z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Nitrate, annual average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1271465"/>
                  </a:ext>
                </a:extLst>
              </a:tr>
              <a:tr h="4033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Baird #1 Spring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1348D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Nitrate, annual average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5866754"/>
                  </a:ext>
                </a:extLst>
              </a:tr>
              <a:tr h="4033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Ruth Spring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1348D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Nitrate, annual average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347611"/>
                  </a:ext>
                </a:extLst>
              </a:tr>
              <a:tr h="4033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Beteejay Spring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1361B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Nitrate, annual average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2142977"/>
                  </a:ext>
                </a:extLst>
              </a:tr>
              <a:tr h="403377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Chassahowitzka River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596886"/>
                  </a:ext>
                </a:extLst>
              </a:tr>
              <a:tr h="637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Chassahowitzka River-Baird Creek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1348D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TN, annual average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5122478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55C872E-9867-43B0-8A56-662E394A15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788636"/>
              </p:ext>
            </p:extLst>
          </p:nvPr>
        </p:nvGraphicFramePr>
        <p:xfrm>
          <a:off x="771526" y="1194050"/>
          <a:ext cx="7433186" cy="7579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6201">
                  <a:extLst>
                    <a:ext uri="{9D8B030D-6E8A-4147-A177-3AD203B41FA5}">
                      <a16:colId xmlns:a16="http://schemas.microsoft.com/office/drawing/2014/main" val="2031054582"/>
                    </a:ext>
                  </a:extLst>
                </a:gridCol>
                <a:gridCol w="1513444">
                  <a:extLst>
                    <a:ext uri="{9D8B030D-6E8A-4147-A177-3AD203B41FA5}">
                      <a16:colId xmlns:a16="http://schemas.microsoft.com/office/drawing/2014/main" val="3880845451"/>
                    </a:ext>
                  </a:extLst>
                </a:gridCol>
                <a:gridCol w="2705855">
                  <a:extLst>
                    <a:ext uri="{9D8B030D-6E8A-4147-A177-3AD203B41FA5}">
                      <a16:colId xmlns:a16="http://schemas.microsoft.com/office/drawing/2014/main" val="3915391637"/>
                    </a:ext>
                  </a:extLst>
                </a:gridCol>
                <a:gridCol w="1287686">
                  <a:extLst>
                    <a:ext uri="{9D8B030D-6E8A-4147-A177-3AD203B41FA5}">
                      <a16:colId xmlns:a16="http://schemas.microsoft.com/office/drawing/2014/main" val="3842423960"/>
                    </a:ext>
                  </a:extLst>
                </a:gridCol>
              </a:tblGrid>
              <a:tr h="7579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Waterbody or Spring Name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WBID Number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Parameter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TMDL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(mg/L)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97314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812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/>
          <p:cNvSpPr>
            <a:spLocks noGrp="1"/>
          </p:cNvSpPr>
          <p:nvPr>
            <p:ph type="title"/>
          </p:nvPr>
        </p:nvSpPr>
        <p:spPr>
          <a:xfrm>
            <a:off x="1122460" y="-138545"/>
            <a:ext cx="798945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Regulatory Framework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363CE88-3D66-40C1-937A-979BD169EA32}"/>
              </a:ext>
            </a:extLst>
          </p:cNvPr>
          <p:cNvSpPr>
            <a:spLocks/>
          </p:cNvSpPr>
          <p:nvPr/>
        </p:nvSpPr>
        <p:spPr bwMode="auto">
          <a:xfrm>
            <a:off x="136861" y="1220819"/>
            <a:ext cx="9007139" cy="441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40000"/>
              </a:spcBef>
              <a:buClr>
                <a:schemeClr val="accent5">
                  <a:lumMod val="50000"/>
                </a:schemeClr>
              </a:buClr>
            </a:pPr>
            <a:r>
              <a:rPr lang="en-US" sz="2800" dirty="0"/>
              <a:t>The process for preparing BMAPs is found in: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600" dirty="0"/>
              <a:t>Section 403.067, Florida Statutes (F.S.), known as the “Florida Watershed Restoration Act”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600" dirty="0"/>
              <a:t>The 2016 Florida Springs and Aquifer Protection Act  lists requirements for BMAPs for Outstanding Florida Springs (OFS)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600" dirty="0"/>
              <a:t>PFA Report and Nitrogen Source Inventory Loading Tool (NSILT) developed by the Florida Department of Environmental Protection (DEP) for the Homosassa and Chassahowitzka Springs Groups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n-US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681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43CED8-4E94-4FC6-B6A2-3269AB644A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47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268231" y="-25595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Estimated Annual Average Loading to Groundwater in Springsheds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74862" y="5862633"/>
            <a:ext cx="2362200" cy="4001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380,463 lb-N/yr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" r="14056"/>
          <a:stretch/>
        </p:blipFill>
        <p:spPr bwMode="auto">
          <a:xfrm>
            <a:off x="147067" y="1943100"/>
            <a:ext cx="4321024" cy="35340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6" t="4558" r="13098"/>
          <a:stretch/>
        </p:blipFill>
        <p:spPr bwMode="auto">
          <a:xfrm>
            <a:off x="4623955" y="1943100"/>
            <a:ext cx="4301836" cy="35744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74041" y="5708745"/>
            <a:ext cx="3267075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582,077 pounds of nitrogen per year (lb-N/yr)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7067" y="1480779"/>
            <a:ext cx="24719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Homosassa</a:t>
            </a:r>
          </a:p>
          <a:p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650182" y="1480779"/>
            <a:ext cx="2683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Chassahowitzka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5181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63784" y="-116094"/>
            <a:ext cx="7980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Homosassa Nitrogen Loading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Groundwater in PFA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B2BF8C-966C-43D2-B52F-6B345FA45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84" y="1200420"/>
            <a:ext cx="7529702" cy="52201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944597-12EE-4855-87C7-A4BC3E82476E}"/>
              </a:ext>
            </a:extLst>
          </p:cNvPr>
          <p:cNvSpPr txBox="1"/>
          <p:nvPr/>
        </p:nvSpPr>
        <p:spPr>
          <a:xfrm>
            <a:off x="281351" y="6123813"/>
            <a:ext cx="2362200" cy="4001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201,774 lb-N/yr</a:t>
            </a:r>
          </a:p>
        </p:txBody>
      </p:sp>
    </p:spTree>
    <p:extLst>
      <p:ext uri="{BB962C8B-B14F-4D97-AF65-F5344CB8AC3E}">
        <p14:creationId xmlns:p14="http://schemas.microsoft.com/office/powerpoint/2010/main" val="3209464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10308</TotalTime>
  <Words>1805</Words>
  <Application>Microsoft Office PowerPoint</Application>
  <PresentationFormat>On-screen Show (4:3)</PresentationFormat>
  <Paragraphs>401</Paragraphs>
  <Slides>29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Comic Sans MS</vt:lpstr>
      <vt:lpstr>Times New Roman</vt:lpstr>
      <vt:lpstr>Wingdings</vt:lpstr>
      <vt:lpstr>Office Theme</vt:lpstr>
      <vt:lpstr>Custom Design</vt:lpstr>
      <vt:lpstr>Homosassa and Chassahowitzka  Basin Management Action Plan (BMAP) </vt:lpstr>
      <vt:lpstr>Water Quality Framework</vt:lpstr>
      <vt:lpstr>PowerPoint Presentation</vt:lpstr>
      <vt:lpstr>Homosassa Spring Group Nitrate Total Maximum Daily Loads (TMDLs) </vt:lpstr>
      <vt:lpstr>Chassahowitzka Spring Group and River Nitrate and TN TMDLs </vt:lpstr>
      <vt:lpstr>Regulatory Framework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BMAP Policies – OSTDS</vt:lpstr>
      <vt:lpstr>TMDLs / BMAP </vt:lpstr>
      <vt:lpstr>Nitrogen Load to Groundwater (NSILT) in Springsheds</vt:lpstr>
      <vt:lpstr>Nitrogen Load to Groundwater (NSILT) in Springsheds</vt:lpstr>
      <vt:lpstr>Reduction to Meet the TMDLs</vt:lpstr>
      <vt:lpstr>Homosassa Chassahowitzka  Gap Analysis</vt:lpstr>
      <vt:lpstr>PowerPoint Presentation</vt:lpstr>
      <vt:lpstr>PowerPoint Presentation</vt:lpstr>
      <vt:lpstr>Closing the OSTDS Gap</vt:lpstr>
      <vt:lpstr>OSTDS Options</vt:lpstr>
      <vt:lpstr>OSTDS Remediation Plan</vt:lpstr>
      <vt:lpstr>PowerPoint Presentation</vt:lpstr>
      <vt:lpstr>Next Steps</vt:lpstr>
      <vt:lpstr>PowerPoint Presentation</vt:lpstr>
      <vt:lpstr>   Basin Management Action Plan</vt:lpstr>
      <vt:lpstr>Groundwater Loading</vt:lpstr>
      <vt:lpstr>OSTDS Options Costs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Crystal River Kings Bay BMAP Meeting Sept 2017</dc:title>
  <dc:creator>Terry Hansen</dc:creator>
  <cp:keywords>Springs Coast;Kings  Bay;Crystal River;September 2017</cp:keywords>
  <cp:lastModifiedBy>Hansen, Terry</cp:lastModifiedBy>
  <cp:revision>516</cp:revision>
  <cp:lastPrinted>2017-04-05T18:50:02Z</cp:lastPrinted>
  <dcterms:created xsi:type="dcterms:W3CDTF">2015-05-19T17:22:51Z</dcterms:created>
  <dcterms:modified xsi:type="dcterms:W3CDTF">2018-01-18T17:50:12Z</dcterms:modified>
</cp:coreProperties>
</file>