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89B_924FD38D.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860_7F02F7EA.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Lst>
  <p:notesMasterIdLst>
    <p:notesMasterId r:id="rId44"/>
  </p:notesMasterIdLst>
  <p:sldIdLst>
    <p:sldId id="278" r:id="rId5"/>
    <p:sldId id="2105" r:id="rId6"/>
    <p:sldId id="2106" r:id="rId7"/>
    <p:sldId id="2107" r:id="rId8"/>
    <p:sldId id="2173" r:id="rId9"/>
    <p:sldId id="2057" r:id="rId10"/>
    <p:sldId id="2184" r:id="rId11"/>
    <p:sldId id="2183" r:id="rId12"/>
    <p:sldId id="2182" r:id="rId13"/>
    <p:sldId id="2201" r:id="rId14"/>
    <p:sldId id="353" r:id="rId15"/>
    <p:sldId id="2089" r:id="rId16"/>
    <p:sldId id="2196" r:id="rId17"/>
    <p:sldId id="2203" r:id="rId18"/>
    <p:sldId id="2198" r:id="rId19"/>
    <p:sldId id="2197" r:id="rId20"/>
    <p:sldId id="2176" r:id="rId21"/>
    <p:sldId id="2202" r:id="rId22"/>
    <p:sldId id="2110" r:id="rId23"/>
    <p:sldId id="2093" r:id="rId24"/>
    <p:sldId id="2095" r:id="rId25"/>
    <p:sldId id="363" r:id="rId26"/>
    <p:sldId id="2121" r:id="rId27"/>
    <p:sldId id="2068" r:id="rId28"/>
    <p:sldId id="2124" r:id="rId29"/>
    <p:sldId id="2165" r:id="rId30"/>
    <p:sldId id="2125" r:id="rId31"/>
    <p:sldId id="2185" r:id="rId32"/>
    <p:sldId id="2186" r:id="rId33"/>
    <p:sldId id="2187" r:id="rId34"/>
    <p:sldId id="2188" r:id="rId35"/>
    <p:sldId id="2191" r:id="rId36"/>
    <p:sldId id="2192" r:id="rId37"/>
    <p:sldId id="2144" r:id="rId38"/>
    <p:sldId id="2200" r:id="rId39"/>
    <p:sldId id="2146" r:id="rId40"/>
    <p:sldId id="2194" r:id="rId41"/>
    <p:sldId id="2193" r:id="rId42"/>
    <p:sldId id="2195"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911116C-5CD0-4CC7-B8E6-4147F3AD4242}">
          <p14:sldIdLst>
            <p14:sldId id="278"/>
            <p14:sldId id="2105"/>
            <p14:sldId id="2106"/>
            <p14:sldId id="2107"/>
            <p14:sldId id="2173"/>
            <p14:sldId id="2057"/>
            <p14:sldId id="2184"/>
            <p14:sldId id="2183"/>
            <p14:sldId id="2182"/>
            <p14:sldId id="2201"/>
            <p14:sldId id="353"/>
            <p14:sldId id="2089"/>
            <p14:sldId id="2196"/>
            <p14:sldId id="2203"/>
            <p14:sldId id="2198"/>
            <p14:sldId id="2197"/>
            <p14:sldId id="2176"/>
            <p14:sldId id="2202"/>
            <p14:sldId id="2110"/>
            <p14:sldId id="2093"/>
            <p14:sldId id="2095"/>
            <p14:sldId id="363"/>
            <p14:sldId id="2121"/>
            <p14:sldId id="2068"/>
            <p14:sldId id="2124"/>
            <p14:sldId id="2165"/>
            <p14:sldId id="2125"/>
            <p14:sldId id="2185"/>
            <p14:sldId id="2186"/>
            <p14:sldId id="2187"/>
            <p14:sldId id="2188"/>
            <p14:sldId id="2191"/>
            <p14:sldId id="2192"/>
            <p14:sldId id="2144"/>
            <p14:sldId id="2200"/>
            <p14:sldId id="2146"/>
            <p14:sldId id="2194"/>
            <p14:sldId id="2193"/>
            <p14:sldId id="219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76100D-63A1-4FB0-F5CE-2F1D41F39EEA}" name="Shugar, Kim" initials="KS" userId="S::Kim.Shugar@Floridadep.gov::cb495ab7-3821-4ccf-a6b4-d517631917d4" providerId="AD"/>
  <p188:author id="{8610522C-8CAD-1A73-797F-D0B85217DE70}" name="Anderson, Kaley" initials="AK" userId="S::Kaley.Anderson@FloridaDEP.gov::ed71604e-d84f-4d6c-bb50-9577c654140c" providerId="AD"/>
  <p188:author id="{2353B32D-9BA1-198B-9822-E84B304D1EF8}" name="Homann, Moira" initials="HM" userId="S::moira.homann@floridadep.gov::14561edd-42f6-4de8-859b-2cd547952922" providerId="AD"/>
  <p188:author id="{B98A6736-2921-9804-793A-9EEC248A0DDA}" name="Taylor, Stacie L" initials="TL" userId="S::stacie.l.taylor@floridadep.gov::50b763b2-3394-4040-8a15-662f19b9cdce" providerId="AD"/>
  <p188:author id="{BF6CBE3C-5248-2719-84AA-0FA3DB64DD82}" name="Taylor, Stacie L" initials="TSL" userId="S::Stacie.L.Taylor@FloridaDEP.gov::50b763b2-3394-4040-8a15-662f19b9cdce" providerId="AD"/>
  <p188:author id="{98863E56-6A83-9FDB-F293-6273D19984C0}" name="Keels, Kaley" initials="KK" userId="S::Kaley.Keels@FloridaDEP.gov::ed71604e-d84f-4d6c-bb50-9577c654140c" providerId="AD"/>
  <p188:author id="{DEE14668-53D1-6F21-BFAF-0449E109052A}" name="Hankinson, Samuel" initials="HS" userId="S::samuel.hankinson@floridadep.gov::e7295ec6-4d28-4493-a25c-9c4746eb513b" providerId="AD"/>
  <p188:author id="{F7362169-7FAE-9CBE-26AA-B5B08EDDC2CF}" name="Keenan, Chandler B" initials="CK" userId="S::Chandler.B.Keenan@FloridaDEP.gov::f8741034-7197-4c64-9d40-a3a3afd8fe5c" providerId="AD"/>
  <p188:author id="{8B64337E-6A3A-4ADB-C2A9-C148C1BEE4BD}" name="Shugar, Kim" initials="SK" userId="S::kim.shugar@floridadep.gov::cb495ab7-3821-4ccf-a6b4-d517631917d4" providerId="AD"/>
  <p188:author id="{1DA7F08E-585B-EE4E-B63A-D6B9FFF7AF17}" name="Morris, Kristine P." initials="MP" userId="S::kristine.p.morris@floridadep.gov::936aa578-13ad-44d4-a7d2-502c87dfc3f4" providerId="AD"/>
  <p188:author id="{C96FA1A0-3055-8AEE-D7BF-050C8BCCF90D}" name="Hankinson, Samuel" initials="HS" userId="S::Samuel.Hankinson@FloridaDEP.gov::e7295ec6-4d28-4493-a25c-9c4746eb513b" providerId="AD"/>
  <p188:author id="{3ECCAEA8-05D6-9956-301B-8ED9AC46E133}" name="VanHoudt, Lisa" initials="LV" userId="S::Lisa.VanHoudt@FloridaDEP.gov::6ea71815-d0fe-4ddb-8b22-1954f185d061" providerId="AD"/>
  <p188:author id="{3C6ED2A8-A341-A521-C702-B83C7AE503B3}" name="Homann, Moira" initials="HM" userId="S::Moira.Homann@FloridaDEP.gov::14561edd-42f6-4de8-859b-2cd547952922" providerId="AD"/>
  <p188:author id="{9DF497AC-9AD5-579A-7C5B-B95E11A30816}" name="Tiffany Busby" initials="TB" userId="S::tlbusby@wildwoodconsulting.net::819af12a-277d-40a9-b4ef-38c9f0a4d5a2" providerId="AD"/>
  <p188:author id="{74A724BD-8DD3-BCC4-CBBB-D68D021E5EB3}" name="Campbell, Lauren" initials="CL" userId="S::lauren.campbell@floridadep.gov::1b8cd84f-3ec2-492d-92f2-4f0ebb71d073" providerId="AD"/>
  <p188:author id="{2F7A80BF-F56A-7732-4827-1013E3F3459E}" name="Weaver, Kenneth" initials="WK" userId="S::kenneth.weaver@floridadep.gov::c4c0b682-fe23-4cc2-a413-f7ca02bbf629" providerId="AD"/>
  <p188:author id="{1D5E6BC9-577A-D9A5-6923-5C6B67DC5093}" name="VanHoudt, Lisa" initials="VL" userId="S::lisa.vanhoudt@floridadep.gov::6ea71815-d0fe-4ddb-8b22-1954f185d061" providerId="AD"/>
  <p188:author id="{AE99A4EE-59A5-8DA0-0466-FBC6A8EBCD7D}" name="Keenan, Chandler B" initials="KB" userId="S::chandler.b.keenan@floridadep.gov::f8741034-7197-4c64-9d40-a3a3afd8fe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5030"/>
    <a:srgbClr val="DBEAC6"/>
    <a:srgbClr val="DEEAF6"/>
    <a:srgbClr val="BCCAA9"/>
    <a:srgbClr val="A5B092"/>
    <a:srgbClr val="C7E9FA"/>
    <a:srgbClr val="42463A"/>
    <a:srgbClr val="596A40"/>
    <a:srgbClr val="4E5D38"/>
    <a:srgbClr val="C8EA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F64E73-E604-D88C-6221-D8E60D09B415}" v="6" dt="2024-06-28T18:34:11.1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pbell, Lauren" userId="S::lauren.campbell@floridadep.gov::1b8cd84f-3ec2-492d-92f2-4f0ebb71d073" providerId="AD" clId="Web-{BFF64E73-E604-D88C-6221-D8E60D09B415}"/>
    <pc:docChg chg="modSld">
      <pc:chgData name="Campbell, Lauren" userId="S::lauren.campbell@floridadep.gov::1b8cd84f-3ec2-492d-92f2-4f0ebb71d073" providerId="AD" clId="Web-{BFF64E73-E604-D88C-6221-D8E60D09B415}" dt="2024-06-28T18:34:09.935" v="3" actId="20577"/>
      <pc:docMkLst>
        <pc:docMk/>
      </pc:docMkLst>
      <pc:sldChg chg="modSp">
        <pc:chgData name="Campbell, Lauren" userId="S::lauren.campbell@floridadep.gov::1b8cd84f-3ec2-492d-92f2-4f0ebb71d073" providerId="AD" clId="Web-{BFF64E73-E604-D88C-6221-D8E60D09B415}" dt="2024-06-28T18:34:03.529" v="2" actId="20577"/>
        <pc:sldMkLst>
          <pc:docMk/>
          <pc:sldMk cId="4043560614" sldId="353"/>
        </pc:sldMkLst>
        <pc:spChg chg="mod">
          <ac:chgData name="Campbell, Lauren" userId="S::lauren.campbell@floridadep.gov::1b8cd84f-3ec2-492d-92f2-4f0ebb71d073" providerId="AD" clId="Web-{BFF64E73-E604-D88C-6221-D8E60D09B415}" dt="2024-06-28T18:34:03.529" v="2" actId="20577"/>
          <ac:spMkLst>
            <pc:docMk/>
            <pc:sldMk cId="4043560614" sldId="353"/>
            <ac:spMk id="2" creationId="{4469F90B-21C2-054B-9341-EA9AADA4C453}"/>
          </ac:spMkLst>
        </pc:spChg>
      </pc:sldChg>
      <pc:sldChg chg="modSp">
        <pc:chgData name="Campbell, Lauren" userId="S::lauren.campbell@floridadep.gov::1b8cd84f-3ec2-492d-92f2-4f0ebb71d073" providerId="AD" clId="Web-{BFF64E73-E604-D88C-6221-D8E60D09B415}" dt="2024-06-28T18:34:09.935" v="3" actId="20577"/>
        <pc:sldMkLst>
          <pc:docMk/>
          <pc:sldMk cId="161546618" sldId="2089"/>
        </pc:sldMkLst>
        <pc:spChg chg="mod">
          <ac:chgData name="Campbell, Lauren" userId="S::lauren.campbell@floridadep.gov::1b8cd84f-3ec2-492d-92f2-4f0ebb71d073" providerId="AD" clId="Web-{BFF64E73-E604-D88C-6221-D8E60D09B415}" dt="2024-06-28T18:34:09.935" v="3" actId="20577"/>
          <ac:spMkLst>
            <pc:docMk/>
            <pc:sldMk cId="161546618" sldId="2089"/>
            <ac:spMk id="2" creationId="{5BC4BA06-CD0A-E450-CF8B-99D470F8AC2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floridadep.sharepoint.com/sites/DEPGuests-WQRPDEAR454/Shared%20Documents/BMAP%20Palooza%203/Springs%20BMAPs/NSILT%20Update%20Folder/Final%20Files/Completed%20NSILTS/240404_Compare_Fina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floridadep.sharepoint.com/sites/DEPGuests-WQRPDEAR454/Shared%20Documents/BMAP%20Palooza%203/Springs%20BMAPs/NSILT%20Update%20Folder/Final%20Files/Completed%20NSILTS/240404_Compare_Fina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floridadep.sharepoint.com/sites/DEPGuests-WQRPDEAR454/Shared%20Documents/BMAP%20Palooza%203/Springs%20BMAPs/NSILT%20Update%20Folder/Final%20Files/Completed%20NSILTS/240404_Compare_Fina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floridadep.sharepoint.com/sites/DEPGuests-WQRPDEAR454/Shared%20Documents/BMAP%20Palooza%203/Springs%20BMAPs/NSILT%20Update%20Folder/Final%20Files/Completed%20NSILTS/240404_Compare_Final.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[240404_Compare_Final.xlsx]King!$A$3</c:f>
              <c:strCache>
                <c:ptCount val="1"/>
                <c:pt idx="0">
                  <c:v>Kings Bay (2023)</c:v>
                </c:pt>
              </c:strCache>
            </c:strRef>
          </c:tx>
          <c:dPt>
            <c:idx val="0"/>
            <c:bubble3D val="0"/>
            <c:spPr>
              <a:solidFill>
                <a:schemeClr val="accent1">
                  <a:shade val="45000"/>
                </a:schemeClr>
              </a:solidFill>
              <a:ln w="19050">
                <a:solidFill>
                  <a:schemeClr val="lt1"/>
                </a:solidFill>
              </a:ln>
              <a:effectLst/>
            </c:spPr>
            <c:extLst>
              <c:ext xmlns:c16="http://schemas.microsoft.com/office/drawing/2014/chart" uri="{C3380CC4-5D6E-409C-BE32-E72D297353CC}">
                <c16:uniqueId val="{00000001-7765-4B27-BE24-A138D6D80DE1}"/>
              </c:ext>
            </c:extLst>
          </c:dPt>
          <c:dPt>
            <c:idx val="1"/>
            <c:bubble3D val="0"/>
            <c:spPr>
              <a:solidFill>
                <a:schemeClr val="accent1">
                  <a:shade val="61000"/>
                </a:schemeClr>
              </a:solidFill>
              <a:ln w="19050">
                <a:solidFill>
                  <a:schemeClr val="lt1"/>
                </a:solidFill>
              </a:ln>
              <a:effectLst/>
            </c:spPr>
            <c:extLst>
              <c:ext xmlns:c16="http://schemas.microsoft.com/office/drawing/2014/chart" uri="{C3380CC4-5D6E-409C-BE32-E72D297353CC}">
                <c16:uniqueId val="{00000003-7765-4B27-BE24-A138D6D80DE1}"/>
              </c:ext>
            </c:extLst>
          </c:dPt>
          <c:dPt>
            <c:idx val="2"/>
            <c:bubble3D val="0"/>
            <c:spPr>
              <a:solidFill>
                <a:schemeClr val="accent1">
                  <a:shade val="76000"/>
                </a:schemeClr>
              </a:solidFill>
              <a:ln w="19050">
                <a:solidFill>
                  <a:schemeClr val="lt1"/>
                </a:solidFill>
              </a:ln>
              <a:effectLst/>
            </c:spPr>
            <c:extLst>
              <c:ext xmlns:c16="http://schemas.microsoft.com/office/drawing/2014/chart" uri="{C3380CC4-5D6E-409C-BE32-E72D297353CC}">
                <c16:uniqueId val="{00000005-7765-4B27-BE24-A138D6D80DE1}"/>
              </c:ext>
            </c:extLst>
          </c:dPt>
          <c:dPt>
            <c:idx val="3"/>
            <c:bubble3D val="0"/>
            <c:spPr>
              <a:solidFill>
                <a:schemeClr val="accent1">
                  <a:shade val="92000"/>
                </a:schemeClr>
              </a:solidFill>
              <a:ln w="19050">
                <a:solidFill>
                  <a:schemeClr val="lt1"/>
                </a:solidFill>
              </a:ln>
              <a:effectLst/>
            </c:spPr>
            <c:extLst>
              <c:ext xmlns:c16="http://schemas.microsoft.com/office/drawing/2014/chart" uri="{C3380CC4-5D6E-409C-BE32-E72D297353CC}">
                <c16:uniqueId val="{00000007-7765-4B27-BE24-A138D6D80DE1}"/>
              </c:ext>
            </c:extLst>
          </c:dPt>
          <c:dPt>
            <c:idx val="4"/>
            <c:bubble3D val="0"/>
            <c:spPr>
              <a:solidFill>
                <a:schemeClr val="accent1">
                  <a:tint val="93000"/>
                </a:schemeClr>
              </a:solidFill>
              <a:ln w="19050">
                <a:solidFill>
                  <a:schemeClr val="lt1"/>
                </a:solidFill>
              </a:ln>
              <a:effectLst/>
            </c:spPr>
            <c:extLst>
              <c:ext xmlns:c16="http://schemas.microsoft.com/office/drawing/2014/chart" uri="{C3380CC4-5D6E-409C-BE32-E72D297353CC}">
                <c16:uniqueId val="{00000009-7765-4B27-BE24-A138D6D80DE1}"/>
              </c:ext>
            </c:extLst>
          </c:dPt>
          <c:dPt>
            <c:idx val="5"/>
            <c:bubble3D val="0"/>
            <c:spPr>
              <a:solidFill>
                <a:schemeClr val="accent1">
                  <a:tint val="77000"/>
                </a:schemeClr>
              </a:solidFill>
              <a:ln w="19050">
                <a:solidFill>
                  <a:schemeClr val="lt1"/>
                </a:solidFill>
              </a:ln>
              <a:effectLst/>
            </c:spPr>
            <c:extLst>
              <c:ext xmlns:c16="http://schemas.microsoft.com/office/drawing/2014/chart" uri="{C3380CC4-5D6E-409C-BE32-E72D297353CC}">
                <c16:uniqueId val="{0000000B-7765-4B27-BE24-A138D6D80DE1}"/>
              </c:ext>
            </c:extLst>
          </c:dPt>
          <c:dPt>
            <c:idx val="6"/>
            <c:bubble3D val="0"/>
            <c:spPr>
              <a:solidFill>
                <a:schemeClr val="accent1">
                  <a:tint val="62000"/>
                </a:schemeClr>
              </a:solidFill>
              <a:ln w="19050">
                <a:solidFill>
                  <a:schemeClr val="lt1"/>
                </a:solidFill>
              </a:ln>
              <a:effectLst/>
            </c:spPr>
            <c:extLst>
              <c:ext xmlns:c16="http://schemas.microsoft.com/office/drawing/2014/chart" uri="{C3380CC4-5D6E-409C-BE32-E72D297353CC}">
                <c16:uniqueId val="{0000000D-7765-4B27-BE24-A138D6D80DE1}"/>
              </c:ext>
            </c:extLst>
          </c:dPt>
          <c:dPt>
            <c:idx val="7"/>
            <c:bubble3D val="0"/>
            <c:spPr>
              <a:solidFill>
                <a:schemeClr val="accent1">
                  <a:tint val="46000"/>
                </a:schemeClr>
              </a:solidFill>
              <a:ln w="19050">
                <a:solidFill>
                  <a:schemeClr val="lt1"/>
                </a:solidFill>
              </a:ln>
              <a:effectLst/>
            </c:spPr>
            <c:extLst>
              <c:ext xmlns:c16="http://schemas.microsoft.com/office/drawing/2014/chart" uri="{C3380CC4-5D6E-409C-BE32-E72D297353CC}">
                <c16:uniqueId val="{0000000F-7765-4B27-BE24-A138D6D80DE1}"/>
              </c:ext>
            </c:extLst>
          </c:dPt>
          <c:dLbls>
            <c:dLbl>
              <c:idx val="0"/>
              <c:layout>
                <c:manualLayout>
                  <c:x val="4.2414196373803399E-2"/>
                  <c:y val="3.4578755719533493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765-4B27-BE24-A138D6D80DE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[240404_Compare_Final.xlsx]King!$B$1:$I$1</c:f>
              <c:strCache>
                <c:ptCount val="8"/>
                <c:pt idx="0">
                  <c:v>Atm Dep</c:v>
                </c:pt>
                <c:pt idx="1">
                  <c:v>WWTF-total</c:v>
                </c:pt>
                <c:pt idx="2">
                  <c:v>Septic System</c:v>
                </c:pt>
                <c:pt idx="3">
                  <c:v>Urban Turfgrass Fertilizer</c:v>
                </c:pt>
                <c:pt idx="4">
                  <c:v>Sports Turfgrass Fertilizer</c:v>
                </c:pt>
                <c:pt idx="5">
                  <c:v>Farm Fertilizer</c:v>
                </c:pt>
                <c:pt idx="6">
                  <c:v>Livestock Waste</c:v>
                </c:pt>
                <c:pt idx="7">
                  <c:v>Biosolids</c:v>
                </c:pt>
              </c:strCache>
            </c:strRef>
          </c:cat>
          <c:val>
            <c:numRef>
              <c:f>[240404_Compare_Final.xlsx]King!$B$3:$I$3</c:f>
              <c:numCache>
                <c:formatCode>#,##0</c:formatCode>
                <c:ptCount val="8"/>
                <c:pt idx="0">
                  <c:v>69099.048280000003</c:v>
                </c:pt>
                <c:pt idx="1">
                  <c:v>36606.905550000003</c:v>
                </c:pt>
                <c:pt idx="2">
                  <c:v>413554.83750000002</c:v>
                </c:pt>
                <c:pt idx="3">
                  <c:v>181416.7212</c:v>
                </c:pt>
                <c:pt idx="4">
                  <c:v>28282.951779999999</c:v>
                </c:pt>
                <c:pt idx="5">
                  <c:v>45930.448080000002</c:v>
                </c:pt>
                <c:pt idx="6">
                  <c:v>32667.767629684589</c:v>
                </c:pt>
                <c:pt idx="7">
                  <c:v>5781.5601349999997</c:v>
                </c:pt>
              </c:numCache>
            </c:numRef>
          </c:val>
          <c:extLst>
            <c:ext xmlns:c16="http://schemas.microsoft.com/office/drawing/2014/chart" uri="{C3380CC4-5D6E-409C-BE32-E72D297353CC}">
              <c16:uniqueId val="{00000010-7765-4B27-BE24-A138D6D80DE1}"/>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[240404_Compare_Final.xlsx]Homosassa!$A$3</c:f>
              <c:strCache>
                <c:ptCount val="1"/>
                <c:pt idx="0">
                  <c:v>Homosassa Spring Group (2023)</c:v>
                </c:pt>
              </c:strCache>
            </c:strRef>
          </c:tx>
          <c:dPt>
            <c:idx val="0"/>
            <c:bubble3D val="0"/>
            <c:spPr>
              <a:solidFill>
                <a:schemeClr val="accent1">
                  <a:shade val="45000"/>
                </a:schemeClr>
              </a:solidFill>
              <a:ln w="19050">
                <a:solidFill>
                  <a:schemeClr val="lt1"/>
                </a:solidFill>
              </a:ln>
              <a:effectLst/>
            </c:spPr>
            <c:extLst>
              <c:ext xmlns:c16="http://schemas.microsoft.com/office/drawing/2014/chart" uri="{C3380CC4-5D6E-409C-BE32-E72D297353CC}">
                <c16:uniqueId val="{00000001-3300-4B5E-91D5-129B5FE8D81D}"/>
              </c:ext>
            </c:extLst>
          </c:dPt>
          <c:dPt>
            <c:idx val="1"/>
            <c:bubble3D val="0"/>
            <c:spPr>
              <a:solidFill>
                <a:schemeClr val="accent1">
                  <a:shade val="61000"/>
                </a:schemeClr>
              </a:solidFill>
              <a:ln w="19050">
                <a:solidFill>
                  <a:schemeClr val="lt1"/>
                </a:solidFill>
              </a:ln>
              <a:effectLst/>
            </c:spPr>
            <c:extLst>
              <c:ext xmlns:c16="http://schemas.microsoft.com/office/drawing/2014/chart" uri="{C3380CC4-5D6E-409C-BE32-E72D297353CC}">
                <c16:uniqueId val="{00000003-3300-4B5E-91D5-129B5FE8D81D}"/>
              </c:ext>
            </c:extLst>
          </c:dPt>
          <c:dPt>
            <c:idx val="2"/>
            <c:bubble3D val="0"/>
            <c:spPr>
              <a:solidFill>
                <a:schemeClr val="accent1">
                  <a:shade val="76000"/>
                </a:schemeClr>
              </a:solidFill>
              <a:ln w="19050">
                <a:solidFill>
                  <a:schemeClr val="lt1"/>
                </a:solidFill>
              </a:ln>
              <a:effectLst/>
            </c:spPr>
            <c:extLst>
              <c:ext xmlns:c16="http://schemas.microsoft.com/office/drawing/2014/chart" uri="{C3380CC4-5D6E-409C-BE32-E72D297353CC}">
                <c16:uniqueId val="{00000005-3300-4B5E-91D5-129B5FE8D81D}"/>
              </c:ext>
            </c:extLst>
          </c:dPt>
          <c:dPt>
            <c:idx val="3"/>
            <c:bubble3D val="0"/>
            <c:spPr>
              <a:solidFill>
                <a:schemeClr val="accent1">
                  <a:shade val="92000"/>
                </a:schemeClr>
              </a:solidFill>
              <a:ln w="19050">
                <a:solidFill>
                  <a:schemeClr val="lt1"/>
                </a:solidFill>
              </a:ln>
              <a:effectLst/>
            </c:spPr>
            <c:extLst>
              <c:ext xmlns:c16="http://schemas.microsoft.com/office/drawing/2014/chart" uri="{C3380CC4-5D6E-409C-BE32-E72D297353CC}">
                <c16:uniqueId val="{00000007-3300-4B5E-91D5-129B5FE8D81D}"/>
              </c:ext>
            </c:extLst>
          </c:dPt>
          <c:dPt>
            <c:idx val="4"/>
            <c:bubble3D val="0"/>
            <c:spPr>
              <a:solidFill>
                <a:schemeClr val="accent1">
                  <a:tint val="93000"/>
                </a:schemeClr>
              </a:solidFill>
              <a:ln w="19050">
                <a:solidFill>
                  <a:schemeClr val="lt1"/>
                </a:solidFill>
              </a:ln>
              <a:effectLst/>
            </c:spPr>
            <c:extLst>
              <c:ext xmlns:c16="http://schemas.microsoft.com/office/drawing/2014/chart" uri="{C3380CC4-5D6E-409C-BE32-E72D297353CC}">
                <c16:uniqueId val="{00000009-3300-4B5E-91D5-129B5FE8D81D}"/>
              </c:ext>
            </c:extLst>
          </c:dPt>
          <c:dPt>
            <c:idx val="5"/>
            <c:bubble3D val="0"/>
            <c:spPr>
              <a:solidFill>
                <a:schemeClr val="accent1">
                  <a:tint val="77000"/>
                </a:schemeClr>
              </a:solidFill>
              <a:ln w="19050">
                <a:solidFill>
                  <a:schemeClr val="lt1"/>
                </a:solidFill>
              </a:ln>
              <a:effectLst/>
            </c:spPr>
            <c:extLst>
              <c:ext xmlns:c16="http://schemas.microsoft.com/office/drawing/2014/chart" uri="{C3380CC4-5D6E-409C-BE32-E72D297353CC}">
                <c16:uniqueId val="{0000000B-3300-4B5E-91D5-129B5FE8D81D}"/>
              </c:ext>
            </c:extLst>
          </c:dPt>
          <c:dPt>
            <c:idx val="6"/>
            <c:bubble3D val="0"/>
            <c:spPr>
              <a:solidFill>
                <a:schemeClr val="accent1">
                  <a:tint val="62000"/>
                </a:schemeClr>
              </a:solidFill>
              <a:ln w="19050">
                <a:solidFill>
                  <a:schemeClr val="lt1"/>
                </a:solidFill>
              </a:ln>
              <a:effectLst/>
            </c:spPr>
            <c:extLst>
              <c:ext xmlns:c16="http://schemas.microsoft.com/office/drawing/2014/chart" uri="{C3380CC4-5D6E-409C-BE32-E72D297353CC}">
                <c16:uniqueId val="{0000000D-3300-4B5E-91D5-129B5FE8D81D}"/>
              </c:ext>
            </c:extLst>
          </c:dPt>
          <c:dPt>
            <c:idx val="7"/>
            <c:bubble3D val="0"/>
            <c:spPr>
              <a:solidFill>
                <a:schemeClr val="accent1">
                  <a:tint val="46000"/>
                </a:schemeClr>
              </a:solidFill>
              <a:ln w="19050">
                <a:solidFill>
                  <a:schemeClr val="lt1"/>
                </a:solidFill>
              </a:ln>
              <a:effectLst/>
            </c:spPr>
            <c:extLst>
              <c:ext xmlns:c16="http://schemas.microsoft.com/office/drawing/2014/chart" uri="{C3380CC4-5D6E-409C-BE32-E72D297353CC}">
                <c16:uniqueId val="{0000000F-3300-4B5E-91D5-129B5FE8D81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[240404_Compare_Final.xlsx]Homosassa!$W$1:$AD$1</c:f>
              <c:strCache>
                <c:ptCount val="7"/>
                <c:pt idx="0">
                  <c:v>Atm Dep</c:v>
                </c:pt>
                <c:pt idx="1">
                  <c:v>WWTF-total</c:v>
                </c:pt>
                <c:pt idx="2">
                  <c:v>Septic System</c:v>
                </c:pt>
                <c:pt idx="3">
                  <c:v>Urban Turfgrass Fertilizer</c:v>
                </c:pt>
                <c:pt idx="4">
                  <c:v>Sports Turfgrass Fertilizer</c:v>
                </c:pt>
                <c:pt idx="5">
                  <c:v>Farm Fertilizer</c:v>
                </c:pt>
                <c:pt idx="6">
                  <c:v>Livestock Waste</c:v>
                </c:pt>
              </c:strCache>
            </c:strRef>
          </c:cat>
          <c:val>
            <c:numRef>
              <c:f>[240404_Compare_Final.xlsx]Homosassa!$W$3:$AD$3</c:f>
              <c:numCache>
                <c:formatCode>General</c:formatCode>
                <c:ptCount val="8"/>
                <c:pt idx="0">
                  <c:v>70807.841336591227</c:v>
                </c:pt>
                <c:pt idx="1">
                  <c:v>3381.8502000000003</c:v>
                </c:pt>
                <c:pt idx="2">
                  <c:v>215178.348</c:v>
                </c:pt>
                <c:pt idx="3">
                  <c:v>86957.353889999999</c:v>
                </c:pt>
                <c:pt idx="4">
                  <c:v>13649.22975</c:v>
                </c:pt>
                <c:pt idx="5">
                  <c:v>108876.14406125768</c:v>
                </c:pt>
                <c:pt idx="6" formatCode="#,##0">
                  <c:v>81944.194472629999</c:v>
                </c:pt>
              </c:numCache>
            </c:numRef>
          </c:val>
          <c:extLst>
            <c:ext xmlns:c16="http://schemas.microsoft.com/office/drawing/2014/chart" uri="{C3380CC4-5D6E-409C-BE32-E72D297353CC}">
              <c16:uniqueId val="{00000010-3300-4B5E-91D5-129B5FE8D81D}"/>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[240404_Compare_Final.xlsx]Chass!$A$3</c:f>
              <c:strCache>
                <c:ptCount val="1"/>
                <c:pt idx="0">
                  <c:v>Chassahowitzka Spring Group (2023)</c:v>
                </c:pt>
              </c:strCache>
            </c:strRef>
          </c:tx>
          <c:dPt>
            <c:idx val="0"/>
            <c:bubble3D val="0"/>
            <c:spPr>
              <a:solidFill>
                <a:schemeClr val="accent1">
                  <a:shade val="45000"/>
                </a:schemeClr>
              </a:solidFill>
              <a:ln w="19050">
                <a:solidFill>
                  <a:schemeClr val="lt1"/>
                </a:solidFill>
              </a:ln>
              <a:effectLst/>
            </c:spPr>
            <c:extLst>
              <c:ext xmlns:c16="http://schemas.microsoft.com/office/drawing/2014/chart" uri="{C3380CC4-5D6E-409C-BE32-E72D297353CC}">
                <c16:uniqueId val="{00000001-D878-40F0-9E53-8C4A271EA96E}"/>
              </c:ext>
            </c:extLst>
          </c:dPt>
          <c:dPt>
            <c:idx val="1"/>
            <c:bubble3D val="0"/>
            <c:spPr>
              <a:solidFill>
                <a:schemeClr val="accent1">
                  <a:shade val="61000"/>
                </a:schemeClr>
              </a:solidFill>
              <a:ln w="19050">
                <a:solidFill>
                  <a:schemeClr val="lt1"/>
                </a:solidFill>
              </a:ln>
              <a:effectLst/>
            </c:spPr>
            <c:extLst>
              <c:ext xmlns:c16="http://schemas.microsoft.com/office/drawing/2014/chart" uri="{C3380CC4-5D6E-409C-BE32-E72D297353CC}">
                <c16:uniqueId val="{00000003-D878-40F0-9E53-8C4A271EA96E}"/>
              </c:ext>
            </c:extLst>
          </c:dPt>
          <c:dPt>
            <c:idx val="2"/>
            <c:bubble3D val="0"/>
            <c:spPr>
              <a:solidFill>
                <a:schemeClr val="accent1">
                  <a:shade val="76000"/>
                </a:schemeClr>
              </a:solidFill>
              <a:ln w="19050">
                <a:solidFill>
                  <a:schemeClr val="lt1"/>
                </a:solidFill>
              </a:ln>
              <a:effectLst/>
            </c:spPr>
            <c:extLst>
              <c:ext xmlns:c16="http://schemas.microsoft.com/office/drawing/2014/chart" uri="{C3380CC4-5D6E-409C-BE32-E72D297353CC}">
                <c16:uniqueId val="{00000005-D878-40F0-9E53-8C4A271EA96E}"/>
              </c:ext>
            </c:extLst>
          </c:dPt>
          <c:dPt>
            <c:idx val="3"/>
            <c:bubble3D val="0"/>
            <c:spPr>
              <a:solidFill>
                <a:schemeClr val="accent1">
                  <a:shade val="92000"/>
                </a:schemeClr>
              </a:solidFill>
              <a:ln w="19050">
                <a:solidFill>
                  <a:schemeClr val="lt1"/>
                </a:solidFill>
              </a:ln>
              <a:effectLst/>
            </c:spPr>
            <c:extLst>
              <c:ext xmlns:c16="http://schemas.microsoft.com/office/drawing/2014/chart" uri="{C3380CC4-5D6E-409C-BE32-E72D297353CC}">
                <c16:uniqueId val="{00000007-D878-40F0-9E53-8C4A271EA96E}"/>
              </c:ext>
            </c:extLst>
          </c:dPt>
          <c:dPt>
            <c:idx val="4"/>
            <c:bubble3D val="0"/>
            <c:spPr>
              <a:solidFill>
                <a:schemeClr val="accent1">
                  <a:tint val="93000"/>
                </a:schemeClr>
              </a:solidFill>
              <a:ln w="19050">
                <a:solidFill>
                  <a:schemeClr val="lt1"/>
                </a:solidFill>
              </a:ln>
              <a:effectLst/>
            </c:spPr>
            <c:extLst>
              <c:ext xmlns:c16="http://schemas.microsoft.com/office/drawing/2014/chart" uri="{C3380CC4-5D6E-409C-BE32-E72D297353CC}">
                <c16:uniqueId val="{00000009-D878-40F0-9E53-8C4A271EA96E}"/>
              </c:ext>
            </c:extLst>
          </c:dPt>
          <c:dPt>
            <c:idx val="5"/>
            <c:bubble3D val="0"/>
            <c:spPr>
              <a:solidFill>
                <a:schemeClr val="accent1">
                  <a:tint val="77000"/>
                </a:schemeClr>
              </a:solidFill>
              <a:ln w="19050">
                <a:solidFill>
                  <a:schemeClr val="lt1"/>
                </a:solidFill>
              </a:ln>
              <a:effectLst/>
            </c:spPr>
            <c:extLst>
              <c:ext xmlns:c16="http://schemas.microsoft.com/office/drawing/2014/chart" uri="{C3380CC4-5D6E-409C-BE32-E72D297353CC}">
                <c16:uniqueId val="{0000000B-D878-40F0-9E53-8C4A271EA96E}"/>
              </c:ext>
            </c:extLst>
          </c:dPt>
          <c:dPt>
            <c:idx val="6"/>
            <c:bubble3D val="0"/>
            <c:spPr>
              <a:solidFill>
                <a:schemeClr val="accent1">
                  <a:tint val="62000"/>
                </a:schemeClr>
              </a:solidFill>
              <a:ln w="19050">
                <a:solidFill>
                  <a:schemeClr val="lt1"/>
                </a:solidFill>
              </a:ln>
              <a:effectLst/>
            </c:spPr>
            <c:extLst>
              <c:ext xmlns:c16="http://schemas.microsoft.com/office/drawing/2014/chart" uri="{C3380CC4-5D6E-409C-BE32-E72D297353CC}">
                <c16:uniqueId val="{0000000D-D878-40F0-9E53-8C4A271EA96E}"/>
              </c:ext>
            </c:extLst>
          </c:dPt>
          <c:dPt>
            <c:idx val="7"/>
            <c:bubble3D val="0"/>
            <c:spPr>
              <a:solidFill>
                <a:schemeClr val="accent1">
                  <a:tint val="46000"/>
                </a:schemeClr>
              </a:solidFill>
              <a:ln w="19050">
                <a:solidFill>
                  <a:schemeClr val="lt1"/>
                </a:solidFill>
              </a:ln>
              <a:effectLst/>
            </c:spPr>
            <c:extLst>
              <c:ext xmlns:c16="http://schemas.microsoft.com/office/drawing/2014/chart" uri="{C3380CC4-5D6E-409C-BE32-E72D297353CC}">
                <c16:uniqueId val="{0000000F-D878-40F0-9E53-8C4A271EA96E}"/>
              </c:ext>
            </c:extLst>
          </c:dPt>
          <c:dLbls>
            <c:dLbl>
              <c:idx val="0"/>
              <c:layout>
                <c:manualLayout>
                  <c:x val="3.6781088878430727E-2"/>
                  <c:y val="2.113829798264971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878-40F0-9E53-8C4A271EA96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[240404_Compare_Final.xlsx]Chass!$B$1:$I$1</c:f>
              <c:strCache>
                <c:ptCount val="8"/>
                <c:pt idx="0">
                  <c:v>Atm Dep</c:v>
                </c:pt>
                <c:pt idx="1">
                  <c:v>WWTF-total</c:v>
                </c:pt>
                <c:pt idx="2">
                  <c:v>Septic System</c:v>
                </c:pt>
                <c:pt idx="3">
                  <c:v>Urban Turfgrass Fertilizer</c:v>
                </c:pt>
                <c:pt idx="4">
                  <c:v>Sports Turfgrass Fertilizer</c:v>
                </c:pt>
                <c:pt idx="5">
                  <c:v>Farm Fertilizer</c:v>
                </c:pt>
                <c:pt idx="6">
                  <c:v>Livestock Waste</c:v>
                </c:pt>
                <c:pt idx="7">
                  <c:v>Biosolids</c:v>
                </c:pt>
              </c:strCache>
            </c:strRef>
          </c:cat>
          <c:val>
            <c:numRef>
              <c:f>[240404_Compare_Final.xlsx]Chass!$B$3:$I$3</c:f>
              <c:numCache>
                <c:formatCode>#,##0</c:formatCode>
                <c:ptCount val="8"/>
                <c:pt idx="0">
                  <c:v>43943.593820000002</c:v>
                </c:pt>
                <c:pt idx="1">
                  <c:v>17971.643450000003</c:v>
                </c:pt>
                <c:pt idx="2">
                  <c:v>81452.2065</c:v>
                </c:pt>
                <c:pt idx="3">
                  <c:v>51952.6287995491</c:v>
                </c:pt>
                <c:pt idx="4">
                  <c:v>25177.847434379142</c:v>
                </c:pt>
                <c:pt idx="5">
                  <c:v>56273.634374935777</c:v>
                </c:pt>
                <c:pt idx="6">
                  <c:v>66673.712038389</c:v>
                </c:pt>
                <c:pt idx="7">
                  <c:v>9043.02</c:v>
                </c:pt>
              </c:numCache>
            </c:numRef>
          </c:val>
          <c:extLst>
            <c:ext xmlns:c16="http://schemas.microsoft.com/office/drawing/2014/chart" uri="{C3380CC4-5D6E-409C-BE32-E72D297353CC}">
              <c16:uniqueId val="{00000010-D878-40F0-9E53-8C4A271EA96E}"/>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[240404_Compare_Final.xlsx]WEEK!$A$5</c:f>
              <c:strCache>
                <c:ptCount val="1"/>
                <c:pt idx="0">
                  <c:v>Weeki Wachee Spring Group (2023)</c:v>
                </c:pt>
              </c:strCache>
            </c:strRef>
          </c:tx>
          <c:dPt>
            <c:idx val="0"/>
            <c:bubble3D val="0"/>
            <c:spPr>
              <a:solidFill>
                <a:schemeClr val="accent1">
                  <a:shade val="45000"/>
                </a:schemeClr>
              </a:solidFill>
              <a:ln w="19050">
                <a:solidFill>
                  <a:schemeClr val="lt1"/>
                </a:solidFill>
              </a:ln>
              <a:effectLst/>
            </c:spPr>
            <c:extLst>
              <c:ext xmlns:c16="http://schemas.microsoft.com/office/drawing/2014/chart" uri="{C3380CC4-5D6E-409C-BE32-E72D297353CC}">
                <c16:uniqueId val="{00000001-E313-4F8B-8FA9-2B7FC11F7071}"/>
              </c:ext>
            </c:extLst>
          </c:dPt>
          <c:dPt>
            <c:idx val="1"/>
            <c:bubble3D val="0"/>
            <c:spPr>
              <a:solidFill>
                <a:schemeClr val="accent1">
                  <a:shade val="61000"/>
                </a:schemeClr>
              </a:solidFill>
              <a:ln w="19050">
                <a:solidFill>
                  <a:schemeClr val="lt1"/>
                </a:solidFill>
              </a:ln>
              <a:effectLst/>
            </c:spPr>
            <c:extLst>
              <c:ext xmlns:c16="http://schemas.microsoft.com/office/drawing/2014/chart" uri="{C3380CC4-5D6E-409C-BE32-E72D297353CC}">
                <c16:uniqueId val="{00000003-E313-4F8B-8FA9-2B7FC11F7071}"/>
              </c:ext>
            </c:extLst>
          </c:dPt>
          <c:dPt>
            <c:idx val="2"/>
            <c:bubble3D val="0"/>
            <c:spPr>
              <a:solidFill>
                <a:schemeClr val="accent1">
                  <a:shade val="76000"/>
                </a:schemeClr>
              </a:solidFill>
              <a:ln w="19050">
                <a:solidFill>
                  <a:schemeClr val="lt1"/>
                </a:solidFill>
              </a:ln>
              <a:effectLst/>
            </c:spPr>
            <c:extLst>
              <c:ext xmlns:c16="http://schemas.microsoft.com/office/drawing/2014/chart" uri="{C3380CC4-5D6E-409C-BE32-E72D297353CC}">
                <c16:uniqueId val="{00000005-E313-4F8B-8FA9-2B7FC11F7071}"/>
              </c:ext>
            </c:extLst>
          </c:dPt>
          <c:dPt>
            <c:idx val="3"/>
            <c:bubble3D val="0"/>
            <c:spPr>
              <a:solidFill>
                <a:schemeClr val="accent1">
                  <a:shade val="92000"/>
                </a:schemeClr>
              </a:solidFill>
              <a:ln w="19050">
                <a:solidFill>
                  <a:schemeClr val="lt1"/>
                </a:solidFill>
              </a:ln>
              <a:effectLst/>
            </c:spPr>
            <c:extLst>
              <c:ext xmlns:c16="http://schemas.microsoft.com/office/drawing/2014/chart" uri="{C3380CC4-5D6E-409C-BE32-E72D297353CC}">
                <c16:uniqueId val="{00000007-E313-4F8B-8FA9-2B7FC11F7071}"/>
              </c:ext>
            </c:extLst>
          </c:dPt>
          <c:dPt>
            <c:idx val="4"/>
            <c:bubble3D val="0"/>
            <c:spPr>
              <a:solidFill>
                <a:schemeClr val="accent1">
                  <a:tint val="93000"/>
                </a:schemeClr>
              </a:solidFill>
              <a:ln w="19050">
                <a:solidFill>
                  <a:schemeClr val="lt1"/>
                </a:solidFill>
              </a:ln>
              <a:effectLst/>
            </c:spPr>
            <c:extLst>
              <c:ext xmlns:c16="http://schemas.microsoft.com/office/drawing/2014/chart" uri="{C3380CC4-5D6E-409C-BE32-E72D297353CC}">
                <c16:uniqueId val="{00000009-E313-4F8B-8FA9-2B7FC11F7071}"/>
              </c:ext>
            </c:extLst>
          </c:dPt>
          <c:dPt>
            <c:idx val="5"/>
            <c:bubble3D val="0"/>
            <c:spPr>
              <a:solidFill>
                <a:schemeClr val="accent1">
                  <a:tint val="77000"/>
                </a:schemeClr>
              </a:solidFill>
              <a:ln w="19050">
                <a:solidFill>
                  <a:schemeClr val="lt1"/>
                </a:solidFill>
              </a:ln>
              <a:effectLst/>
            </c:spPr>
            <c:extLst>
              <c:ext xmlns:c16="http://schemas.microsoft.com/office/drawing/2014/chart" uri="{C3380CC4-5D6E-409C-BE32-E72D297353CC}">
                <c16:uniqueId val="{0000000B-E313-4F8B-8FA9-2B7FC11F7071}"/>
              </c:ext>
            </c:extLst>
          </c:dPt>
          <c:dPt>
            <c:idx val="6"/>
            <c:bubble3D val="0"/>
            <c:spPr>
              <a:solidFill>
                <a:schemeClr val="accent1">
                  <a:tint val="62000"/>
                </a:schemeClr>
              </a:solidFill>
              <a:ln w="19050">
                <a:solidFill>
                  <a:schemeClr val="lt1"/>
                </a:solidFill>
              </a:ln>
              <a:effectLst/>
            </c:spPr>
            <c:extLst>
              <c:ext xmlns:c16="http://schemas.microsoft.com/office/drawing/2014/chart" uri="{C3380CC4-5D6E-409C-BE32-E72D297353CC}">
                <c16:uniqueId val="{0000000D-E313-4F8B-8FA9-2B7FC11F7071}"/>
              </c:ext>
            </c:extLst>
          </c:dPt>
          <c:dPt>
            <c:idx val="7"/>
            <c:bubble3D val="0"/>
            <c:spPr>
              <a:solidFill>
                <a:schemeClr val="accent1">
                  <a:tint val="46000"/>
                </a:schemeClr>
              </a:solidFill>
              <a:ln w="19050">
                <a:solidFill>
                  <a:schemeClr val="lt1"/>
                </a:solidFill>
              </a:ln>
              <a:effectLst/>
            </c:spPr>
            <c:extLst>
              <c:ext xmlns:c16="http://schemas.microsoft.com/office/drawing/2014/chart" uri="{C3380CC4-5D6E-409C-BE32-E72D297353CC}">
                <c16:uniqueId val="{0000000F-E313-4F8B-8FA9-2B7FC11F7071}"/>
              </c:ext>
            </c:extLst>
          </c:dPt>
          <c:dLbls>
            <c:dLbl>
              <c:idx val="0"/>
              <c:layout>
                <c:manualLayout>
                  <c:x val="5.0941369367331936E-2"/>
                  <c:y val="2.87208563629548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313-4F8B-8FA9-2B7FC11F7071}"/>
                </c:ext>
              </c:extLst>
            </c:dLbl>
            <c:dLbl>
              <c:idx val="1"/>
              <c:layout>
                <c:manualLayout>
                  <c:x val="1.753956138532372E-2"/>
                  <c:y val="1.015827565238660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313-4F8B-8FA9-2B7FC11F707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[240404_Compare_Final.xlsx]WEEK!$B$1:$I$1</c:f>
              <c:strCache>
                <c:ptCount val="8"/>
                <c:pt idx="0">
                  <c:v>Atm Dep</c:v>
                </c:pt>
                <c:pt idx="1">
                  <c:v>WWTF-total</c:v>
                </c:pt>
                <c:pt idx="2">
                  <c:v>Septic System</c:v>
                </c:pt>
                <c:pt idx="3">
                  <c:v>Urban Turfgrass Fertilizer</c:v>
                </c:pt>
                <c:pt idx="4">
                  <c:v>Sports Turfgrass Fertilizer</c:v>
                </c:pt>
                <c:pt idx="5">
                  <c:v>Farm Fertilizer</c:v>
                </c:pt>
                <c:pt idx="6">
                  <c:v>Livestock Waste</c:v>
                </c:pt>
                <c:pt idx="7">
                  <c:v>Biosolids</c:v>
                </c:pt>
              </c:strCache>
            </c:strRef>
          </c:cat>
          <c:val>
            <c:numRef>
              <c:f>[240404_Compare_Final.xlsx]WEEK!$B$5:$I$5</c:f>
              <c:numCache>
                <c:formatCode>#,##0</c:formatCode>
                <c:ptCount val="8"/>
                <c:pt idx="0">
                  <c:v>93068.506970000002</c:v>
                </c:pt>
                <c:pt idx="1">
                  <c:v>79626.304823196697</c:v>
                </c:pt>
                <c:pt idx="2">
                  <c:v>641621.49100000004</c:v>
                </c:pt>
                <c:pt idx="3">
                  <c:v>240059.4319</c:v>
                </c:pt>
                <c:pt idx="4">
                  <c:v>41824.957309999998</c:v>
                </c:pt>
                <c:pt idx="5">
                  <c:v>139819.1629</c:v>
                </c:pt>
                <c:pt idx="6">
                  <c:v>139174.76028858012</c:v>
                </c:pt>
                <c:pt idx="7">
                  <c:v>12878.1</c:v>
                </c:pt>
              </c:numCache>
            </c:numRef>
          </c:val>
          <c:extLst>
            <c:ext xmlns:c16="http://schemas.microsoft.com/office/drawing/2014/chart" uri="{C3380CC4-5D6E-409C-BE32-E72D297353CC}">
              <c16:uniqueId val="{00000010-E313-4F8B-8FA9-2B7FC11F7071}"/>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860_7F02F7EA.xml><?xml version="1.0" encoding="utf-8"?>
<p188:cmLst xmlns:a="http://schemas.openxmlformats.org/drawingml/2006/main" xmlns:r="http://schemas.openxmlformats.org/officeDocument/2006/relationships" xmlns:p188="http://schemas.microsoft.com/office/powerpoint/2018/8/main">
  <p188:cm id="{67D7EE81-9786-4A8C-A5C1-514171FB8F13}" authorId="{8610522C-8CAD-1A73-797F-D0B85217DE70}" status="resolved" created="2024-06-19T16:14:37.311" complete="100000">
    <ac:txMkLst xmlns:ac="http://schemas.microsoft.com/office/drawing/2013/main/command">
      <pc:docMk xmlns:pc="http://schemas.microsoft.com/office/powerpoint/2013/main/command"/>
      <pc:sldMk xmlns:pc="http://schemas.microsoft.com/office/powerpoint/2013/main/command" cId="2130900970" sldId="2144"/>
      <ac:spMk id="3" creationId="{4DA384DD-DCF8-81C1-05CB-B8969F54810B}"/>
      <ac:txMk cp="24" len="4">
        <ac:context len="29" hash="3306197790"/>
      </ac:txMk>
    </ac:txMkLst>
    <p188:pos x="4760714" y="265774"/>
    <p188:replyLst>
      <p188:reply id="{B8FAFA55-9F1F-4899-8FB5-6546AD7A0F03}" authorId="{8610522C-8CAD-1A73-797F-D0B85217DE70}" created="2024-06-19T16:15:21.236">
        <p188:txBody>
          <a:bodyPr/>
          <a:lstStyle/>
          <a:p>
            <a:r>
              <a:rPr lang="en-US"/>
              <a:t>See next slide for same question. </a:t>
            </a:r>
          </a:p>
        </p188:txBody>
      </p188:reply>
      <p188:reply id="{6AA76AD8-DC89-4D82-9B42-AFA88DC916B0}" authorId="{74A724BD-8DD3-BCC4-CBBB-D68D021E5EB3}" created="2024-06-19T16:27:43.924">
        <p188:txBody>
          <a:bodyPr/>
          <a:lstStyle/>
          <a:p>
            <a:r>
              <a:rPr lang="en-US"/>
              <a:t>[@Keels, Kaley] Thank you for catching that, it should include BMAP.</a:t>
            </a:r>
          </a:p>
        </p188:txBody>
        <p188:extLst>
          <p:ext xmlns:p="http://schemas.openxmlformats.org/presentationml/2006/main" uri="{57CB4572-C831-44C2-8A1C-0ADB6CCDFE69}">
            <p223:reactions xmlns:p223="http://schemas.microsoft.com/office/powerpoint/2022/03/main">
              <p223:rxn type="👍">
                <p223:instance time="2024-06-19T16:36:49.924" authorId="{8610522C-8CAD-1A73-797F-D0B85217DE70}"/>
              </p223:rxn>
            </p223:reactions>
          </p:ext>
        </p188:extLst>
      </p188:reply>
      <p188:reply id="{9DB09564-197B-48A6-9D6F-0A051BB0F53B}" authorId="{8610522C-8CAD-1A73-797F-D0B85217DE70}" created="2024-06-19T16:36:55.052">
        <p188:txBody>
          <a:bodyPr/>
          <a:lstStyle/>
          <a:p>
            <a:r>
              <a:rPr lang="en-US"/>
              <a:t>Thanks so much☺️</a:t>
            </a:r>
          </a:p>
        </p188:txBody>
      </p188:reply>
    </p188:replyLst>
    <p188:txBody>
      <a:bodyPr/>
      <a:lstStyle/>
      <a:p>
        <a:r>
          <a:rPr lang="en-US"/>
          <a:t>This one did not have BMAP. Should that be included or was it left out on purpose? Please let me know☺️ Thanks!</a:t>
        </a:r>
      </a:p>
    </p188:txBody>
  </p188:cm>
</p188:cmLst>
</file>

<file path=ppt/comments/modernComment_89B_924FD38D.xml><?xml version="1.0" encoding="utf-8"?>
<p188:cmLst xmlns:a="http://schemas.openxmlformats.org/drawingml/2006/main" xmlns:r="http://schemas.openxmlformats.org/officeDocument/2006/relationships" xmlns:p188="http://schemas.microsoft.com/office/powerpoint/2018/8/main">
  <p188:cm id="{9B21D189-04E7-42B3-9715-E5700B7224A5}" authorId="{8610522C-8CAD-1A73-797F-D0B85217DE70}" status="resolved" created="2024-06-19T16:09:05.902" complete="100000">
    <ac:txMkLst xmlns:ac="http://schemas.microsoft.com/office/drawing/2013/main/command">
      <pc:docMk xmlns:pc="http://schemas.microsoft.com/office/powerpoint/2013/main/command"/>
      <pc:sldMk xmlns:pc="http://schemas.microsoft.com/office/powerpoint/2013/main/command" cId="2454705037" sldId="2203"/>
      <ac:spMk id="3" creationId="{DEBD44D1-8C16-4DED-A413-6B06D05BEFA3}"/>
      <ac:txMk cp="372" len="45">
        <ac:context len="446" hash="1851689754"/>
      </ac:txMk>
    </ac:txMkLst>
    <p188:pos x="5054216" y="4391881"/>
    <p188:replyLst>
      <p188:reply id="{77109982-D20F-468E-97A1-864D82346F4A}" authorId="{74A724BD-8DD3-BCC4-CBBB-D68D021E5EB3}" created="2024-06-19T16:27:02.909">
        <p188:txBody>
          <a:bodyPr/>
          <a:lstStyle/>
          <a:p>
            <a:r>
              <a:rPr lang="en-US"/>
              <a:t>[@Keels, Kaley] Yes ma'am! Thanks!</a:t>
            </a:r>
          </a:p>
        </p188:txBody>
        <p188:extLst>
          <p:ext xmlns:p="http://schemas.openxmlformats.org/presentationml/2006/main" uri="{57CB4572-C831-44C2-8A1C-0ADB6CCDFE69}">
            <p223:reactions xmlns:p223="http://schemas.microsoft.com/office/powerpoint/2022/03/main">
              <p223:rxn type="👍">
                <p223:instance time="2024-06-19T16:36:34.796" authorId="{8610522C-8CAD-1A73-797F-D0B85217DE70}"/>
              </p223:rxn>
            </p223:reactions>
          </p:ext>
        </p188:extLst>
      </p188:reply>
      <p188:reply id="{E1D66243-32B7-4892-B5F8-7FB3F8F1DBA9}" authorId="{8610522C-8CAD-1A73-797F-D0B85217DE70}" created="2024-06-19T16:36:40.599">
        <p188:txBody>
          <a:bodyPr/>
          <a:lstStyle/>
          <a:p>
            <a:r>
              <a:rPr lang="en-US"/>
              <a:t>Thank you!!</a:t>
            </a:r>
          </a:p>
        </p188:txBody>
      </p188:reply>
    </p188:replyLst>
    <p188:txBody>
      <a:bodyPr/>
      <a:lstStyle/>
      <a:p>
        <a:r>
          <a:rPr lang="en-US"/>
          <a:t>Is this what ENR stands for? </a:t>
        </a:r>
      </a:p>
    </p188:txBody>
  </p188:cm>
</p188: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466124-B626-4ECA-940B-28C87DA1A6DF}" type="doc">
      <dgm:prSet loTypeId="urn:microsoft.com/office/officeart/2005/8/layout/hProcess4" loCatId="process" qsTypeId="urn:microsoft.com/office/officeart/2005/8/quickstyle/simple1" qsCatId="simple" csTypeId="urn:microsoft.com/office/officeart/2005/8/colors/accent0_3" csCatId="mainScheme" phldr="1"/>
      <dgm:spPr/>
    </dgm:pt>
    <dgm:pt modelId="{AF53F112-BA91-4278-BB93-11E581648C73}">
      <dgm:prSet phldrT="[Text]" phldr="0"/>
      <dgm:spPr/>
      <dgm:t>
        <a:bodyPr/>
        <a:lstStyle/>
        <a:p>
          <a:pPr algn="l" rtl="0"/>
          <a:r>
            <a:rPr lang="en-US">
              <a:latin typeface="Arial"/>
              <a:cs typeface="Arial"/>
            </a:rPr>
            <a:t>Attain water quality standards.</a:t>
          </a:r>
        </a:p>
      </dgm:t>
    </dgm:pt>
    <dgm:pt modelId="{C13A26F7-69DB-4C47-9199-F01698987BB9}" type="parTrans" cxnId="{516B2E42-56C0-4C7D-8104-2305EEE3FF86}">
      <dgm:prSet/>
      <dgm:spPr/>
      <dgm:t>
        <a:bodyPr/>
        <a:lstStyle/>
        <a:p>
          <a:endParaRPr lang="en-US">
            <a:latin typeface="Arial" panose="020B0604020202020204" pitchFamily="34" charset="0"/>
            <a:cs typeface="Arial" panose="020B0604020202020204" pitchFamily="34" charset="0"/>
          </a:endParaRPr>
        </a:p>
      </dgm:t>
    </dgm:pt>
    <dgm:pt modelId="{227F152A-6852-4890-9FEE-8D733241C0F6}" type="sibTrans" cxnId="{516B2E42-56C0-4C7D-8104-2305EEE3FF86}">
      <dgm:prSet/>
      <dgm:spPr/>
      <dgm:t>
        <a:bodyPr/>
        <a:lstStyle/>
        <a:p>
          <a:endParaRPr lang="en-US">
            <a:latin typeface="Arial" panose="020B0604020202020204" pitchFamily="34" charset="0"/>
            <a:cs typeface="Arial" panose="020B0604020202020204" pitchFamily="34" charset="0"/>
          </a:endParaRPr>
        </a:p>
      </dgm:t>
    </dgm:pt>
    <dgm:pt modelId="{DD6EC4E1-919D-4208-8E67-431A1661F515}">
      <dgm:prSet phldr="0"/>
      <dgm:spPr/>
      <dgm:t>
        <a:bodyPr/>
        <a:lstStyle/>
        <a:p>
          <a:pPr algn="ctr" rtl="0"/>
          <a:r>
            <a:rPr lang="en-US">
              <a:latin typeface="Arial"/>
              <a:cs typeface="Arial"/>
            </a:rPr>
            <a:t>Restoration</a:t>
          </a:r>
        </a:p>
      </dgm:t>
    </dgm:pt>
    <dgm:pt modelId="{FD1C201F-FAB3-4028-B07C-95DB5AC5E711}" type="parTrans" cxnId="{BF011E2A-F67C-45AB-AFAD-3F2C085DEDEA}">
      <dgm:prSet/>
      <dgm:spPr/>
      <dgm:t>
        <a:bodyPr/>
        <a:lstStyle/>
        <a:p>
          <a:endParaRPr lang="en-US">
            <a:latin typeface="Arial" panose="020B0604020202020204" pitchFamily="34" charset="0"/>
            <a:cs typeface="Arial" panose="020B0604020202020204" pitchFamily="34" charset="0"/>
          </a:endParaRPr>
        </a:p>
      </dgm:t>
    </dgm:pt>
    <dgm:pt modelId="{645876D2-6C5A-459A-AE70-AF66B501C865}" type="sibTrans" cxnId="{BF011E2A-F67C-45AB-AFAD-3F2C085DEDEA}">
      <dgm:prSet/>
      <dgm:spPr/>
      <dgm:t>
        <a:bodyPr/>
        <a:lstStyle/>
        <a:p>
          <a:endParaRPr lang="en-US">
            <a:latin typeface="Arial" panose="020B0604020202020204" pitchFamily="34" charset="0"/>
            <a:cs typeface="Arial" panose="020B0604020202020204" pitchFamily="34" charset="0"/>
          </a:endParaRPr>
        </a:p>
      </dgm:t>
    </dgm:pt>
    <dgm:pt modelId="{FAC34828-64CB-4C17-AACE-D3BEBBEB1491}">
      <dgm:prSet phldr="0"/>
      <dgm:spPr/>
      <dgm:t>
        <a:bodyPr/>
        <a:lstStyle/>
        <a:p>
          <a:pPr algn="ctr" rtl="0"/>
          <a:r>
            <a:rPr lang="en-US">
              <a:latin typeface="Arial"/>
              <a:cs typeface="Arial"/>
            </a:rPr>
            <a:t>Coordination</a:t>
          </a:r>
        </a:p>
      </dgm:t>
    </dgm:pt>
    <dgm:pt modelId="{18C9D796-2AA6-4420-ACD2-28A158E90C8D}" type="parTrans" cxnId="{3BD48B77-7147-4F4E-A31E-6BECF30E2538}">
      <dgm:prSet/>
      <dgm:spPr/>
      <dgm:t>
        <a:bodyPr/>
        <a:lstStyle/>
        <a:p>
          <a:endParaRPr lang="en-US">
            <a:latin typeface="Arial" panose="020B0604020202020204" pitchFamily="34" charset="0"/>
            <a:cs typeface="Arial" panose="020B0604020202020204" pitchFamily="34" charset="0"/>
          </a:endParaRPr>
        </a:p>
      </dgm:t>
    </dgm:pt>
    <dgm:pt modelId="{2DB38027-37D6-445E-A120-DA03B90D6DAF}" type="sibTrans" cxnId="{3BD48B77-7147-4F4E-A31E-6BECF30E2538}">
      <dgm:prSet/>
      <dgm:spPr/>
      <dgm:t>
        <a:bodyPr/>
        <a:lstStyle/>
        <a:p>
          <a:endParaRPr lang="en-US">
            <a:latin typeface="Arial" panose="020B0604020202020204" pitchFamily="34" charset="0"/>
            <a:cs typeface="Arial" panose="020B0604020202020204" pitchFamily="34" charset="0"/>
          </a:endParaRPr>
        </a:p>
      </dgm:t>
    </dgm:pt>
    <dgm:pt modelId="{CEA1B8F0-F7C4-4C14-8E6C-D33323ECC059}">
      <dgm:prSet phldr="0"/>
      <dgm:spPr/>
      <dgm:t>
        <a:bodyPr/>
        <a:lstStyle/>
        <a:p>
          <a:pPr algn="l" rtl="0"/>
          <a:r>
            <a:rPr lang="en-US">
              <a:latin typeface="Arial"/>
              <a:cs typeface="Arial"/>
            </a:rPr>
            <a:t>Community leaders.</a:t>
          </a:r>
        </a:p>
      </dgm:t>
    </dgm:pt>
    <dgm:pt modelId="{8673E010-32F8-4544-A3BD-73B059B38171}" type="parTrans" cxnId="{BD4362B6-DD79-442A-9603-B77FDB058A9F}">
      <dgm:prSet/>
      <dgm:spPr/>
      <dgm:t>
        <a:bodyPr/>
        <a:lstStyle/>
        <a:p>
          <a:endParaRPr lang="en-US">
            <a:latin typeface="Arial" panose="020B0604020202020204" pitchFamily="34" charset="0"/>
            <a:cs typeface="Arial" panose="020B0604020202020204" pitchFamily="34" charset="0"/>
          </a:endParaRPr>
        </a:p>
      </dgm:t>
    </dgm:pt>
    <dgm:pt modelId="{DCD56AEF-EF5D-425F-B310-DB6DE5884C0E}" type="sibTrans" cxnId="{BD4362B6-DD79-442A-9603-B77FDB058A9F}">
      <dgm:prSet/>
      <dgm:spPr/>
      <dgm:t>
        <a:bodyPr/>
        <a:lstStyle/>
        <a:p>
          <a:endParaRPr lang="en-US">
            <a:latin typeface="Arial" panose="020B0604020202020204" pitchFamily="34" charset="0"/>
            <a:cs typeface="Arial" panose="020B0604020202020204" pitchFamily="34" charset="0"/>
          </a:endParaRPr>
        </a:p>
      </dgm:t>
    </dgm:pt>
    <dgm:pt modelId="{EAE4E986-5990-4EBB-992B-53F015E70CA9}">
      <dgm:prSet phldr="0"/>
      <dgm:spPr/>
      <dgm:t>
        <a:bodyPr/>
        <a:lstStyle/>
        <a:p>
          <a:pPr algn="l" rtl="0"/>
          <a:r>
            <a:rPr lang="en-US">
              <a:latin typeface="Arial"/>
              <a:cs typeface="Arial"/>
            </a:rPr>
            <a:t>Partner agencies.</a:t>
          </a:r>
        </a:p>
      </dgm:t>
    </dgm:pt>
    <dgm:pt modelId="{D37460F9-39D4-4C1B-99A5-53741444620B}" type="parTrans" cxnId="{04018C46-4B5D-4A48-B64A-87C4F1C5E799}">
      <dgm:prSet/>
      <dgm:spPr/>
      <dgm:t>
        <a:bodyPr/>
        <a:lstStyle/>
        <a:p>
          <a:endParaRPr lang="en-US">
            <a:latin typeface="Arial" panose="020B0604020202020204" pitchFamily="34" charset="0"/>
            <a:cs typeface="Arial" panose="020B0604020202020204" pitchFamily="34" charset="0"/>
          </a:endParaRPr>
        </a:p>
      </dgm:t>
    </dgm:pt>
    <dgm:pt modelId="{51668C56-A4FA-4955-A975-960AB9554E5D}" type="sibTrans" cxnId="{04018C46-4B5D-4A48-B64A-87C4F1C5E799}">
      <dgm:prSet/>
      <dgm:spPr/>
      <dgm:t>
        <a:bodyPr/>
        <a:lstStyle/>
        <a:p>
          <a:endParaRPr lang="en-US">
            <a:latin typeface="Arial" panose="020B0604020202020204" pitchFamily="34" charset="0"/>
            <a:cs typeface="Arial" panose="020B0604020202020204" pitchFamily="34" charset="0"/>
          </a:endParaRPr>
        </a:p>
      </dgm:t>
    </dgm:pt>
    <dgm:pt modelId="{CE1B9C06-03DB-4A65-A3B5-0C1A52E81B51}">
      <dgm:prSet phldr="0"/>
      <dgm:spPr/>
      <dgm:t>
        <a:bodyPr/>
        <a:lstStyle/>
        <a:p>
          <a:pPr algn="l" rtl="0"/>
          <a:r>
            <a:rPr lang="en-US">
              <a:latin typeface="Arial"/>
              <a:cs typeface="Arial"/>
            </a:rPr>
            <a:t>Research.</a:t>
          </a:r>
        </a:p>
      </dgm:t>
    </dgm:pt>
    <dgm:pt modelId="{DFC49D1D-F03A-4558-8367-8054B0F44D3A}" type="parTrans" cxnId="{A91784E1-32C0-4A31-94BE-AD2A89121977}">
      <dgm:prSet/>
      <dgm:spPr/>
      <dgm:t>
        <a:bodyPr/>
        <a:lstStyle/>
        <a:p>
          <a:endParaRPr lang="en-US">
            <a:latin typeface="Arial" panose="020B0604020202020204" pitchFamily="34" charset="0"/>
            <a:cs typeface="Arial" panose="020B0604020202020204" pitchFamily="34" charset="0"/>
          </a:endParaRPr>
        </a:p>
      </dgm:t>
    </dgm:pt>
    <dgm:pt modelId="{0626138E-0765-4BCA-8F71-AC0F97BD3353}" type="sibTrans" cxnId="{A91784E1-32C0-4A31-94BE-AD2A89121977}">
      <dgm:prSet/>
      <dgm:spPr/>
      <dgm:t>
        <a:bodyPr/>
        <a:lstStyle/>
        <a:p>
          <a:endParaRPr lang="en-US">
            <a:latin typeface="Arial" panose="020B0604020202020204" pitchFamily="34" charset="0"/>
            <a:cs typeface="Arial" panose="020B0604020202020204" pitchFamily="34" charset="0"/>
          </a:endParaRPr>
        </a:p>
      </dgm:t>
    </dgm:pt>
    <dgm:pt modelId="{850E10CC-451B-41BA-A0DD-AB6879BF928E}">
      <dgm:prSet phldr="0"/>
      <dgm:spPr/>
      <dgm:t>
        <a:bodyPr/>
        <a:lstStyle/>
        <a:p>
          <a:pPr algn="ctr" rtl="0"/>
          <a:r>
            <a:rPr lang="en-US">
              <a:latin typeface="Arial"/>
              <a:cs typeface="Arial"/>
            </a:rPr>
            <a:t>Restoration plans</a:t>
          </a:r>
        </a:p>
      </dgm:t>
    </dgm:pt>
    <dgm:pt modelId="{B77FE3C8-0B64-4241-B48C-B93FA27BBF9C}" type="parTrans" cxnId="{8D6BDCE2-EA9A-421D-9105-0FF1C82AAD75}">
      <dgm:prSet/>
      <dgm:spPr/>
      <dgm:t>
        <a:bodyPr/>
        <a:lstStyle/>
        <a:p>
          <a:endParaRPr lang="en-US">
            <a:latin typeface="Arial" panose="020B0604020202020204" pitchFamily="34" charset="0"/>
            <a:cs typeface="Arial" panose="020B0604020202020204" pitchFamily="34" charset="0"/>
          </a:endParaRPr>
        </a:p>
      </dgm:t>
    </dgm:pt>
    <dgm:pt modelId="{6A853520-8712-4835-83C1-03956E668728}" type="sibTrans" cxnId="{8D6BDCE2-EA9A-421D-9105-0FF1C82AAD75}">
      <dgm:prSet/>
      <dgm:spPr/>
      <dgm:t>
        <a:bodyPr/>
        <a:lstStyle/>
        <a:p>
          <a:endParaRPr lang="en-US">
            <a:latin typeface="Arial" panose="020B0604020202020204" pitchFamily="34" charset="0"/>
            <a:cs typeface="Arial" panose="020B0604020202020204" pitchFamily="34" charset="0"/>
          </a:endParaRPr>
        </a:p>
      </dgm:t>
    </dgm:pt>
    <dgm:pt modelId="{3D41142D-8B5F-4376-A833-C72D54F94237}">
      <dgm:prSet phldr="0"/>
      <dgm:spPr/>
      <dgm:t>
        <a:bodyPr/>
        <a:lstStyle/>
        <a:p>
          <a:pPr algn="l" rtl="0"/>
          <a:r>
            <a:rPr lang="en-US">
              <a:latin typeface="Arial"/>
              <a:cs typeface="Arial"/>
            </a:rPr>
            <a:t>Address pollution sources in the basin.</a:t>
          </a:r>
        </a:p>
      </dgm:t>
    </dgm:pt>
    <dgm:pt modelId="{085D8166-E33F-40CA-A9DC-9F877AE40AA0}" type="parTrans" cxnId="{EFE14617-AFE1-418B-8E2D-3BC91EFBB34D}">
      <dgm:prSet/>
      <dgm:spPr/>
      <dgm:t>
        <a:bodyPr/>
        <a:lstStyle/>
        <a:p>
          <a:endParaRPr lang="en-US">
            <a:latin typeface="Arial" panose="020B0604020202020204" pitchFamily="34" charset="0"/>
            <a:cs typeface="Arial" panose="020B0604020202020204" pitchFamily="34" charset="0"/>
          </a:endParaRPr>
        </a:p>
      </dgm:t>
    </dgm:pt>
    <dgm:pt modelId="{1E0CBE44-6680-40EF-8A58-F49B85C5E643}" type="sibTrans" cxnId="{EFE14617-AFE1-418B-8E2D-3BC91EFBB34D}">
      <dgm:prSet/>
      <dgm:spPr/>
      <dgm:t>
        <a:bodyPr/>
        <a:lstStyle/>
        <a:p>
          <a:endParaRPr lang="en-US">
            <a:latin typeface="Arial" panose="020B0604020202020204" pitchFamily="34" charset="0"/>
            <a:cs typeface="Arial" panose="020B0604020202020204" pitchFamily="34" charset="0"/>
          </a:endParaRPr>
        </a:p>
      </dgm:t>
    </dgm:pt>
    <dgm:pt modelId="{F3025FAE-65B7-4CDD-8412-DDEDE9F7A956}">
      <dgm:prSet phldr="0"/>
      <dgm:spPr/>
      <dgm:t>
        <a:bodyPr/>
        <a:lstStyle/>
        <a:p>
          <a:pPr algn="l" rtl="0"/>
          <a:r>
            <a:rPr lang="en-US">
              <a:latin typeface="Arial"/>
              <a:cs typeface="Arial"/>
            </a:rPr>
            <a:t>Identify priorities and funding.</a:t>
          </a:r>
        </a:p>
      </dgm:t>
    </dgm:pt>
    <dgm:pt modelId="{71BE5B8C-053C-4BA1-9DCE-6AC276884EE3}" type="parTrans" cxnId="{650BDACD-012D-4E4D-BFE2-1A77436B3D28}">
      <dgm:prSet/>
      <dgm:spPr/>
      <dgm:t>
        <a:bodyPr/>
        <a:lstStyle/>
        <a:p>
          <a:endParaRPr lang="en-US">
            <a:latin typeface="Arial" panose="020B0604020202020204" pitchFamily="34" charset="0"/>
            <a:cs typeface="Arial" panose="020B0604020202020204" pitchFamily="34" charset="0"/>
          </a:endParaRPr>
        </a:p>
      </dgm:t>
    </dgm:pt>
    <dgm:pt modelId="{2F110C25-2526-4903-B888-EB25BB72CE29}" type="sibTrans" cxnId="{650BDACD-012D-4E4D-BFE2-1A77436B3D28}">
      <dgm:prSet/>
      <dgm:spPr/>
      <dgm:t>
        <a:bodyPr/>
        <a:lstStyle/>
        <a:p>
          <a:endParaRPr lang="en-US">
            <a:latin typeface="Arial" panose="020B0604020202020204" pitchFamily="34" charset="0"/>
            <a:cs typeface="Arial" panose="020B0604020202020204" pitchFamily="34" charset="0"/>
          </a:endParaRPr>
        </a:p>
      </dgm:t>
    </dgm:pt>
    <dgm:pt modelId="{0207C16A-6F21-4B28-81C2-29A0A25FE730}">
      <dgm:prSet phldr="0"/>
      <dgm:spPr/>
      <dgm:t>
        <a:bodyPr/>
        <a:lstStyle/>
        <a:p>
          <a:pPr algn="ctr" rtl="0"/>
          <a:r>
            <a:rPr lang="en-US">
              <a:latin typeface="Arial"/>
              <a:cs typeface="Arial"/>
            </a:rPr>
            <a:t>Measure success and adapt.</a:t>
          </a:r>
        </a:p>
      </dgm:t>
    </dgm:pt>
    <dgm:pt modelId="{C4B58513-A60E-4838-AF27-151EFCEC2D2F}" type="parTrans" cxnId="{0FE526C9-7731-4815-B93E-1E3CB15BFEA0}">
      <dgm:prSet/>
      <dgm:spPr/>
      <dgm:t>
        <a:bodyPr/>
        <a:lstStyle/>
        <a:p>
          <a:endParaRPr lang="en-US">
            <a:latin typeface="Arial" panose="020B0604020202020204" pitchFamily="34" charset="0"/>
            <a:cs typeface="Arial" panose="020B0604020202020204" pitchFamily="34" charset="0"/>
          </a:endParaRPr>
        </a:p>
      </dgm:t>
    </dgm:pt>
    <dgm:pt modelId="{6385BD78-6B5B-43CC-AE59-4CDC68FF49D0}" type="sibTrans" cxnId="{0FE526C9-7731-4815-B93E-1E3CB15BFEA0}">
      <dgm:prSet/>
      <dgm:spPr/>
      <dgm:t>
        <a:bodyPr/>
        <a:lstStyle/>
        <a:p>
          <a:endParaRPr lang="en-US">
            <a:latin typeface="Arial" panose="020B0604020202020204" pitchFamily="34" charset="0"/>
            <a:cs typeface="Arial" panose="020B0604020202020204" pitchFamily="34" charset="0"/>
          </a:endParaRPr>
        </a:p>
      </dgm:t>
    </dgm:pt>
    <dgm:pt modelId="{D73013C1-87F7-4640-998A-A5099226B02B}">
      <dgm:prSet phldr="0"/>
      <dgm:spPr/>
      <dgm:t>
        <a:bodyPr/>
        <a:lstStyle/>
        <a:p>
          <a:pPr algn="l" rtl="0"/>
          <a:r>
            <a:rPr lang="en-US">
              <a:latin typeface="Arial"/>
              <a:cs typeface="Arial"/>
            </a:rPr>
            <a:t>Regular updates</a:t>
          </a:r>
        </a:p>
      </dgm:t>
    </dgm:pt>
    <dgm:pt modelId="{0F3E6680-718F-4E32-A7DB-197DC544D713}" type="parTrans" cxnId="{1178DD37-D12A-4441-BD61-52430E6F4984}">
      <dgm:prSet/>
      <dgm:spPr/>
      <dgm:t>
        <a:bodyPr/>
        <a:lstStyle/>
        <a:p>
          <a:endParaRPr lang="en-US">
            <a:latin typeface="Arial" panose="020B0604020202020204" pitchFamily="34" charset="0"/>
            <a:cs typeface="Arial" panose="020B0604020202020204" pitchFamily="34" charset="0"/>
          </a:endParaRPr>
        </a:p>
      </dgm:t>
    </dgm:pt>
    <dgm:pt modelId="{6696A154-13C5-4359-9C66-8A08B36D5696}" type="sibTrans" cxnId="{1178DD37-D12A-4441-BD61-52430E6F4984}">
      <dgm:prSet/>
      <dgm:spPr/>
      <dgm:t>
        <a:bodyPr/>
        <a:lstStyle/>
        <a:p>
          <a:endParaRPr lang="en-US">
            <a:latin typeface="Arial" panose="020B0604020202020204" pitchFamily="34" charset="0"/>
            <a:cs typeface="Arial" panose="020B0604020202020204" pitchFamily="34" charset="0"/>
          </a:endParaRPr>
        </a:p>
      </dgm:t>
    </dgm:pt>
    <dgm:pt modelId="{06E29006-5975-4667-A4A6-EE833BCEBABA}">
      <dgm:prSet phldr="0"/>
      <dgm:spPr/>
      <dgm:t>
        <a:bodyPr/>
        <a:lstStyle/>
        <a:p>
          <a:pPr algn="l" rtl="0"/>
          <a:r>
            <a:rPr lang="en-US">
              <a:latin typeface="Arial"/>
              <a:cs typeface="Arial"/>
            </a:rPr>
            <a:t>Statewide Annual Report (STAR).</a:t>
          </a:r>
        </a:p>
      </dgm:t>
    </dgm:pt>
    <dgm:pt modelId="{435A5051-D60D-417D-9268-B2E542CE96CB}" type="parTrans" cxnId="{8505B628-3402-4054-B9DA-62E07E3C2C82}">
      <dgm:prSet/>
      <dgm:spPr/>
      <dgm:t>
        <a:bodyPr/>
        <a:lstStyle/>
        <a:p>
          <a:endParaRPr lang="en-US">
            <a:latin typeface="Arial" panose="020B0604020202020204" pitchFamily="34" charset="0"/>
            <a:cs typeface="Arial" panose="020B0604020202020204" pitchFamily="34" charset="0"/>
          </a:endParaRPr>
        </a:p>
      </dgm:t>
    </dgm:pt>
    <dgm:pt modelId="{D4AE9ED8-39C3-427B-B474-04B4A3A0862F}" type="sibTrans" cxnId="{8505B628-3402-4054-B9DA-62E07E3C2C82}">
      <dgm:prSet/>
      <dgm:spPr/>
      <dgm:t>
        <a:bodyPr/>
        <a:lstStyle/>
        <a:p>
          <a:endParaRPr lang="en-US">
            <a:latin typeface="Arial" panose="020B0604020202020204" pitchFamily="34" charset="0"/>
            <a:cs typeface="Arial" panose="020B0604020202020204" pitchFamily="34" charset="0"/>
          </a:endParaRPr>
        </a:p>
      </dgm:t>
    </dgm:pt>
    <dgm:pt modelId="{2F817010-AC77-4873-B37E-4D8EDC1DC5A3}">
      <dgm:prSet phldr="0"/>
      <dgm:spPr/>
      <dgm:t>
        <a:bodyPr/>
        <a:lstStyle/>
        <a:p>
          <a:pPr algn="l" rtl="0"/>
          <a:endParaRPr lang="en-US">
            <a:latin typeface="Arial" panose="020B0604020202020204" pitchFamily="34" charset="0"/>
            <a:cs typeface="Arial" panose="020B0604020202020204" pitchFamily="34" charset="0"/>
          </a:endParaRPr>
        </a:p>
      </dgm:t>
    </dgm:pt>
    <dgm:pt modelId="{65AB393D-9D40-4A0B-BB0F-2681914E4CC2}" type="parTrans" cxnId="{5F1B40ED-1C07-493E-8A2D-392E068D1DA3}">
      <dgm:prSet/>
      <dgm:spPr/>
      <dgm:t>
        <a:bodyPr/>
        <a:lstStyle/>
        <a:p>
          <a:endParaRPr lang="en-US">
            <a:latin typeface="Arial" panose="020B0604020202020204" pitchFamily="34" charset="0"/>
            <a:cs typeface="Arial" panose="020B0604020202020204" pitchFamily="34" charset="0"/>
          </a:endParaRPr>
        </a:p>
      </dgm:t>
    </dgm:pt>
    <dgm:pt modelId="{5C587C9C-C4C3-4A69-94E1-9B63C96D56E1}" type="sibTrans" cxnId="{5F1B40ED-1C07-493E-8A2D-392E068D1DA3}">
      <dgm:prSet/>
      <dgm:spPr/>
      <dgm:t>
        <a:bodyPr/>
        <a:lstStyle/>
        <a:p>
          <a:endParaRPr lang="en-US">
            <a:latin typeface="Arial" panose="020B0604020202020204" pitchFamily="34" charset="0"/>
            <a:cs typeface="Arial" panose="020B0604020202020204" pitchFamily="34" charset="0"/>
          </a:endParaRPr>
        </a:p>
      </dgm:t>
    </dgm:pt>
    <dgm:pt modelId="{2C23B914-8D31-4697-AF4A-0AADD91ED80F}">
      <dgm:prSet phldr="0"/>
      <dgm:spPr/>
      <dgm:t>
        <a:bodyPr/>
        <a:lstStyle/>
        <a:p>
          <a:pPr algn="l" rtl="0"/>
          <a:endParaRPr lang="en-US">
            <a:latin typeface="Arial" panose="020B0604020202020204" pitchFamily="34" charset="0"/>
            <a:cs typeface="Arial" panose="020B0604020202020204" pitchFamily="34" charset="0"/>
          </a:endParaRPr>
        </a:p>
      </dgm:t>
    </dgm:pt>
    <dgm:pt modelId="{6D8F6F73-ED40-4E9A-9C25-32832CF6CDB0}" type="parTrans" cxnId="{E5EDB9E7-4C12-4CCF-911A-B459D9322197}">
      <dgm:prSet/>
      <dgm:spPr/>
      <dgm:t>
        <a:bodyPr/>
        <a:lstStyle/>
        <a:p>
          <a:endParaRPr lang="en-US">
            <a:latin typeface="Arial" panose="020B0604020202020204" pitchFamily="34" charset="0"/>
            <a:cs typeface="Arial" panose="020B0604020202020204" pitchFamily="34" charset="0"/>
          </a:endParaRPr>
        </a:p>
      </dgm:t>
    </dgm:pt>
    <dgm:pt modelId="{53E186AD-E478-41D7-8701-7681AA05C897}" type="sibTrans" cxnId="{E5EDB9E7-4C12-4CCF-911A-B459D9322197}">
      <dgm:prSet/>
      <dgm:spPr/>
      <dgm:t>
        <a:bodyPr/>
        <a:lstStyle/>
        <a:p>
          <a:endParaRPr lang="en-US">
            <a:latin typeface="Arial" panose="020B0604020202020204" pitchFamily="34" charset="0"/>
            <a:cs typeface="Arial" panose="020B0604020202020204" pitchFamily="34" charset="0"/>
          </a:endParaRPr>
        </a:p>
      </dgm:t>
    </dgm:pt>
    <dgm:pt modelId="{56A85DAB-7CC9-46DC-9A5C-32375B5CEF79}">
      <dgm:prSet phldrT="[Text]" phldr="0"/>
      <dgm:spPr/>
      <dgm:t>
        <a:bodyPr/>
        <a:lstStyle/>
        <a:p>
          <a:pPr algn="l" rtl="0"/>
          <a:endParaRPr lang="en-US">
            <a:latin typeface="Arial" panose="020B0604020202020204" pitchFamily="34" charset="0"/>
            <a:cs typeface="Arial" panose="020B0604020202020204" pitchFamily="34" charset="0"/>
          </a:endParaRPr>
        </a:p>
      </dgm:t>
    </dgm:pt>
    <dgm:pt modelId="{00BD159A-1574-49BD-897B-9B517C24F715}" type="parTrans" cxnId="{F6972577-693C-4329-8BEE-307AF0C89DA0}">
      <dgm:prSet/>
      <dgm:spPr/>
      <dgm:t>
        <a:bodyPr/>
        <a:lstStyle/>
        <a:p>
          <a:endParaRPr lang="en-US">
            <a:latin typeface="Arial" panose="020B0604020202020204" pitchFamily="34" charset="0"/>
            <a:cs typeface="Arial" panose="020B0604020202020204" pitchFamily="34" charset="0"/>
          </a:endParaRPr>
        </a:p>
      </dgm:t>
    </dgm:pt>
    <dgm:pt modelId="{A9F46F07-C0EC-4E0F-85AF-F98A7E61393A}" type="sibTrans" cxnId="{F6972577-693C-4329-8BEE-307AF0C89DA0}">
      <dgm:prSet/>
      <dgm:spPr/>
      <dgm:t>
        <a:bodyPr/>
        <a:lstStyle/>
        <a:p>
          <a:endParaRPr lang="en-US">
            <a:latin typeface="Arial" panose="020B0604020202020204" pitchFamily="34" charset="0"/>
            <a:cs typeface="Arial" panose="020B0604020202020204" pitchFamily="34" charset="0"/>
          </a:endParaRPr>
        </a:p>
      </dgm:t>
    </dgm:pt>
    <dgm:pt modelId="{2E86EF98-6211-41F8-811F-6A8E60EB648B}" type="pres">
      <dgm:prSet presAssocID="{C4466124-B626-4ECA-940B-28C87DA1A6DF}" presName="Name0" presStyleCnt="0">
        <dgm:presLayoutVars>
          <dgm:dir/>
          <dgm:animLvl val="lvl"/>
          <dgm:resizeHandles val="exact"/>
        </dgm:presLayoutVars>
      </dgm:prSet>
      <dgm:spPr/>
    </dgm:pt>
    <dgm:pt modelId="{2F6A2F7B-48A8-4071-ACD7-4BFB311926F3}" type="pres">
      <dgm:prSet presAssocID="{C4466124-B626-4ECA-940B-28C87DA1A6DF}" presName="tSp" presStyleCnt="0"/>
      <dgm:spPr/>
    </dgm:pt>
    <dgm:pt modelId="{9DBCC4DB-2D92-4D13-81F9-CD15E7428431}" type="pres">
      <dgm:prSet presAssocID="{C4466124-B626-4ECA-940B-28C87DA1A6DF}" presName="bSp" presStyleCnt="0"/>
      <dgm:spPr/>
    </dgm:pt>
    <dgm:pt modelId="{BDEA8D4B-D9FF-4AB5-A9D8-8D520A0FF60E}" type="pres">
      <dgm:prSet presAssocID="{C4466124-B626-4ECA-940B-28C87DA1A6DF}" presName="process" presStyleCnt="0"/>
      <dgm:spPr/>
    </dgm:pt>
    <dgm:pt modelId="{9B9030BD-3494-4201-82EF-B35193B30A11}" type="pres">
      <dgm:prSet presAssocID="{FAC34828-64CB-4C17-AACE-D3BEBBEB1491}" presName="composite1" presStyleCnt="0"/>
      <dgm:spPr/>
    </dgm:pt>
    <dgm:pt modelId="{58A78ED2-F56F-4FD2-BB25-9AEC5F9B77EA}" type="pres">
      <dgm:prSet presAssocID="{FAC34828-64CB-4C17-AACE-D3BEBBEB1491}" presName="dummyNode1" presStyleLbl="node1" presStyleIdx="0" presStyleCnt="4"/>
      <dgm:spPr/>
    </dgm:pt>
    <dgm:pt modelId="{7957899B-11E6-473C-9F27-F73FE524F026}" type="pres">
      <dgm:prSet presAssocID="{FAC34828-64CB-4C17-AACE-D3BEBBEB1491}" presName="childNode1" presStyleLbl="bgAcc1" presStyleIdx="0" presStyleCnt="4">
        <dgm:presLayoutVars>
          <dgm:bulletEnabled val="1"/>
        </dgm:presLayoutVars>
      </dgm:prSet>
      <dgm:spPr/>
    </dgm:pt>
    <dgm:pt modelId="{3B24B612-D028-4201-8246-0A0D592E24EA}" type="pres">
      <dgm:prSet presAssocID="{FAC34828-64CB-4C17-AACE-D3BEBBEB1491}" presName="childNode1tx" presStyleLbl="bgAcc1" presStyleIdx="0" presStyleCnt="4">
        <dgm:presLayoutVars>
          <dgm:bulletEnabled val="1"/>
        </dgm:presLayoutVars>
      </dgm:prSet>
      <dgm:spPr/>
    </dgm:pt>
    <dgm:pt modelId="{A2A0D9C7-891C-4ED0-813E-5832FC118F84}" type="pres">
      <dgm:prSet presAssocID="{FAC34828-64CB-4C17-AACE-D3BEBBEB1491}" presName="parentNode1" presStyleLbl="node1" presStyleIdx="0" presStyleCnt="4">
        <dgm:presLayoutVars>
          <dgm:chMax val="1"/>
          <dgm:bulletEnabled val="1"/>
        </dgm:presLayoutVars>
      </dgm:prSet>
      <dgm:spPr/>
    </dgm:pt>
    <dgm:pt modelId="{4E0CD631-9E69-4CA9-A2EC-6EE0E0C398CC}" type="pres">
      <dgm:prSet presAssocID="{FAC34828-64CB-4C17-AACE-D3BEBBEB1491}" presName="connSite1" presStyleCnt="0"/>
      <dgm:spPr/>
    </dgm:pt>
    <dgm:pt modelId="{992E28CD-5A9D-4D93-ABB6-2750B0CA1C4C}" type="pres">
      <dgm:prSet presAssocID="{2DB38027-37D6-445E-A120-DA03B90D6DAF}" presName="Name9" presStyleLbl="sibTrans2D1" presStyleIdx="0" presStyleCnt="3"/>
      <dgm:spPr/>
    </dgm:pt>
    <dgm:pt modelId="{7EF4F03C-048C-4BCF-A5D7-AF085F88ECBE}" type="pres">
      <dgm:prSet presAssocID="{850E10CC-451B-41BA-A0DD-AB6879BF928E}" presName="composite2" presStyleCnt="0"/>
      <dgm:spPr/>
    </dgm:pt>
    <dgm:pt modelId="{7D10E767-8047-423C-A467-CE7856BDD07C}" type="pres">
      <dgm:prSet presAssocID="{850E10CC-451B-41BA-A0DD-AB6879BF928E}" presName="dummyNode2" presStyleLbl="node1" presStyleIdx="0" presStyleCnt="4"/>
      <dgm:spPr/>
    </dgm:pt>
    <dgm:pt modelId="{43823A6E-2DEC-4F64-9161-E039DD73D811}" type="pres">
      <dgm:prSet presAssocID="{850E10CC-451B-41BA-A0DD-AB6879BF928E}" presName="childNode2" presStyleLbl="bgAcc1" presStyleIdx="1" presStyleCnt="4">
        <dgm:presLayoutVars>
          <dgm:bulletEnabled val="1"/>
        </dgm:presLayoutVars>
      </dgm:prSet>
      <dgm:spPr/>
    </dgm:pt>
    <dgm:pt modelId="{16EF5F72-8776-4714-9287-4E99084DB96E}" type="pres">
      <dgm:prSet presAssocID="{850E10CC-451B-41BA-A0DD-AB6879BF928E}" presName="childNode2tx" presStyleLbl="bgAcc1" presStyleIdx="1" presStyleCnt="4">
        <dgm:presLayoutVars>
          <dgm:bulletEnabled val="1"/>
        </dgm:presLayoutVars>
      </dgm:prSet>
      <dgm:spPr/>
    </dgm:pt>
    <dgm:pt modelId="{FF8456C0-ADA1-4F16-8B88-9BA6305B7778}" type="pres">
      <dgm:prSet presAssocID="{850E10CC-451B-41BA-A0DD-AB6879BF928E}" presName="parentNode2" presStyleLbl="node1" presStyleIdx="1" presStyleCnt="4">
        <dgm:presLayoutVars>
          <dgm:chMax val="0"/>
          <dgm:bulletEnabled val="1"/>
        </dgm:presLayoutVars>
      </dgm:prSet>
      <dgm:spPr/>
    </dgm:pt>
    <dgm:pt modelId="{4E6E0EA6-C64B-4D9A-9710-6748D1EE586F}" type="pres">
      <dgm:prSet presAssocID="{850E10CC-451B-41BA-A0DD-AB6879BF928E}" presName="connSite2" presStyleCnt="0"/>
      <dgm:spPr/>
    </dgm:pt>
    <dgm:pt modelId="{E706316F-33ED-409F-A0F6-DD17526AD715}" type="pres">
      <dgm:prSet presAssocID="{6A853520-8712-4835-83C1-03956E668728}" presName="Name18" presStyleLbl="sibTrans2D1" presStyleIdx="1" presStyleCnt="3" custLinFactNeighborX="-522" custLinFactNeighborY="9888"/>
      <dgm:spPr/>
    </dgm:pt>
    <dgm:pt modelId="{4C35261A-6CBD-4B9D-B3A7-263FAD36A7D4}" type="pres">
      <dgm:prSet presAssocID="{0207C16A-6F21-4B28-81C2-29A0A25FE730}" presName="composite1" presStyleCnt="0"/>
      <dgm:spPr/>
    </dgm:pt>
    <dgm:pt modelId="{B7B7DB57-5708-4C48-8DC7-B564BA28C39D}" type="pres">
      <dgm:prSet presAssocID="{0207C16A-6F21-4B28-81C2-29A0A25FE730}" presName="dummyNode1" presStyleLbl="node1" presStyleIdx="1" presStyleCnt="4"/>
      <dgm:spPr/>
    </dgm:pt>
    <dgm:pt modelId="{F9DF714C-600F-4B32-BDDF-BEF83AADD752}" type="pres">
      <dgm:prSet presAssocID="{0207C16A-6F21-4B28-81C2-29A0A25FE730}" presName="childNode1" presStyleLbl="bgAcc1" presStyleIdx="2" presStyleCnt="4">
        <dgm:presLayoutVars>
          <dgm:bulletEnabled val="1"/>
        </dgm:presLayoutVars>
      </dgm:prSet>
      <dgm:spPr/>
    </dgm:pt>
    <dgm:pt modelId="{29B50147-0DAC-4611-B178-E22A67C4D77A}" type="pres">
      <dgm:prSet presAssocID="{0207C16A-6F21-4B28-81C2-29A0A25FE730}" presName="childNode1tx" presStyleLbl="bgAcc1" presStyleIdx="2" presStyleCnt="4">
        <dgm:presLayoutVars>
          <dgm:bulletEnabled val="1"/>
        </dgm:presLayoutVars>
      </dgm:prSet>
      <dgm:spPr/>
    </dgm:pt>
    <dgm:pt modelId="{593A01D9-0856-431C-A9CA-11BFD80E7E8C}" type="pres">
      <dgm:prSet presAssocID="{0207C16A-6F21-4B28-81C2-29A0A25FE730}" presName="parentNode1" presStyleLbl="node1" presStyleIdx="2" presStyleCnt="4">
        <dgm:presLayoutVars>
          <dgm:chMax val="1"/>
          <dgm:bulletEnabled val="1"/>
        </dgm:presLayoutVars>
      </dgm:prSet>
      <dgm:spPr/>
    </dgm:pt>
    <dgm:pt modelId="{EF64FC88-92B5-4F3E-BCEB-857FFE950C99}" type="pres">
      <dgm:prSet presAssocID="{0207C16A-6F21-4B28-81C2-29A0A25FE730}" presName="connSite1" presStyleCnt="0"/>
      <dgm:spPr/>
    </dgm:pt>
    <dgm:pt modelId="{B33DFE6F-3FAE-438E-9E94-EC755F6A73CE}" type="pres">
      <dgm:prSet presAssocID="{6385BD78-6B5B-43CC-AE59-4CDC68FF49D0}" presName="Name9" presStyleLbl="sibTrans2D1" presStyleIdx="2" presStyleCnt="3"/>
      <dgm:spPr/>
    </dgm:pt>
    <dgm:pt modelId="{A7E00760-AEA4-442E-98D2-008D12936292}" type="pres">
      <dgm:prSet presAssocID="{DD6EC4E1-919D-4208-8E67-431A1661F515}" presName="composite2" presStyleCnt="0"/>
      <dgm:spPr/>
    </dgm:pt>
    <dgm:pt modelId="{71487C18-EDE3-4A3D-99EE-8C06347CEDBD}" type="pres">
      <dgm:prSet presAssocID="{DD6EC4E1-919D-4208-8E67-431A1661F515}" presName="dummyNode2" presStyleLbl="node1" presStyleIdx="2" presStyleCnt="4"/>
      <dgm:spPr/>
    </dgm:pt>
    <dgm:pt modelId="{76B58258-0AA8-4E0F-86A7-68EF71279ABB}" type="pres">
      <dgm:prSet presAssocID="{DD6EC4E1-919D-4208-8E67-431A1661F515}" presName="childNode2" presStyleLbl="bgAcc1" presStyleIdx="3" presStyleCnt="4">
        <dgm:presLayoutVars>
          <dgm:bulletEnabled val="1"/>
        </dgm:presLayoutVars>
      </dgm:prSet>
      <dgm:spPr/>
    </dgm:pt>
    <dgm:pt modelId="{7A863897-ACDE-49A3-B004-B32846A66705}" type="pres">
      <dgm:prSet presAssocID="{DD6EC4E1-919D-4208-8E67-431A1661F515}" presName="childNode2tx" presStyleLbl="bgAcc1" presStyleIdx="3" presStyleCnt="4">
        <dgm:presLayoutVars>
          <dgm:bulletEnabled val="1"/>
        </dgm:presLayoutVars>
      </dgm:prSet>
      <dgm:spPr/>
    </dgm:pt>
    <dgm:pt modelId="{BAE97650-0443-4523-B122-E5121A6B802B}" type="pres">
      <dgm:prSet presAssocID="{DD6EC4E1-919D-4208-8E67-431A1661F515}" presName="parentNode2" presStyleLbl="node1" presStyleIdx="3" presStyleCnt="4">
        <dgm:presLayoutVars>
          <dgm:chMax val="0"/>
          <dgm:bulletEnabled val="1"/>
        </dgm:presLayoutVars>
      </dgm:prSet>
      <dgm:spPr/>
    </dgm:pt>
    <dgm:pt modelId="{E80CACD4-092A-4B0F-B76C-53CE6FA2D7D4}" type="pres">
      <dgm:prSet presAssocID="{DD6EC4E1-919D-4208-8E67-431A1661F515}" presName="connSite2" presStyleCnt="0"/>
      <dgm:spPr/>
    </dgm:pt>
  </dgm:ptLst>
  <dgm:cxnLst>
    <dgm:cxn modelId="{F853CB09-00D9-490D-BCB4-18D28B8D69EB}" type="presOf" srcId="{2C23B914-8D31-4697-AF4A-0AADD91ED80F}" destId="{29B50147-0DAC-4611-B178-E22A67C4D77A}" srcOrd="1" destOrd="0" presId="urn:microsoft.com/office/officeart/2005/8/layout/hProcess4"/>
    <dgm:cxn modelId="{3ADB4612-F5DA-4D65-A46E-FC26C1C4B4B4}" type="presOf" srcId="{2DB38027-37D6-445E-A120-DA03B90D6DAF}" destId="{992E28CD-5A9D-4D93-ABB6-2750B0CA1C4C}" srcOrd="0" destOrd="0" presId="urn:microsoft.com/office/officeart/2005/8/layout/hProcess4"/>
    <dgm:cxn modelId="{EFE14617-AFE1-418B-8E2D-3BC91EFBB34D}" srcId="{850E10CC-451B-41BA-A0DD-AB6879BF928E}" destId="{3D41142D-8B5F-4376-A833-C72D54F94237}" srcOrd="0" destOrd="0" parTransId="{085D8166-E33F-40CA-A9DC-9F877AE40AA0}" sibTransId="{1E0CBE44-6680-40EF-8A58-F49B85C5E643}"/>
    <dgm:cxn modelId="{14E4AA19-B108-4A74-9C4F-DC33AB696C58}" type="presOf" srcId="{6A853520-8712-4835-83C1-03956E668728}" destId="{E706316F-33ED-409F-A0F6-DD17526AD715}" srcOrd="0" destOrd="0" presId="urn:microsoft.com/office/officeart/2005/8/layout/hProcess4"/>
    <dgm:cxn modelId="{46378E1F-0A71-407C-A413-1556EE0BA58B}" type="presOf" srcId="{CEA1B8F0-F7C4-4C14-8E6C-D33323ECC059}" destId="{3B24B612-D028-4201-8246-0A0D592E24EA}" srcOrd="1" destOrd="1" presId="urn:microsoft.com/office/officeart/2005/8/layout/hProcess4"/>
    <dgm:cxn modelId="{3A81C120-5199-45E4-BD05-636654A3BB3E}" type="presOf" srcId="{AF53F112-BA91-4278-BB93-11E581648C73}" destId="{7A863897-ACDE-49A3-B004-B32846A66705}" srcOrd="1" destOrd="1" presId="urn:microsoft.com/office/officeart/2005/8/layout/hProcess4"/>
    <dgm:cxn modelId="{8505B628-3402-4054-B9DA-62E07E3C2C82}" srcId="{0207C16A-6F21-4B28-81C2-29A0A25FE730}" destId="{06E29006-5975-4667-A4A6-EE833BCEBABA}" srcOrd="2" destOrd="0" parTransId="{435A5051-D60D-417D-9268-B2E542CE96CB}" sibTransId="{D4AE9ED8-39C3-427B-B474-04B4A3A0862F}"/>
    <dgm:cxn modelId="{BF011E2A-F67C-45AB-AFAD-3F2C085DEDEA}" srcId="{C4466124-B626-4ECA-940B-28C87DA1A6DF}" destId="{DD6EC4E1-919D-4208-8E67-431A1661F515}" srcOrd="3" destOrd="0" parTransId="{FD1C201F-FAB3-4028-B07C-95DB5AC5E711}" sibTransId="{645876D2-6C5A-459A-AE70-AF66B501C865}"/>
    <dgm:cxn modelId="{6BBD672B-CC03-4963-81A6-EFCAB198A391}" type="presOf" srcId="{EAE4E986-5990-4EBB-992B-53F015E70CA9}" destId="{7957899B-11E6-473C-9F27-F73FE524F026}" srcOrd="0" destOrd="2" presId="urn:microsoft.com/office/officeart/2005/8/layout/hProcess4"/>
    <dgm:cxn modelId="{5F65A62B-F1A6-4C52-9629-F7D4ED17C068}" type="presOf" srcId="{6385BD78-6B5B-43CC-AE59-4CDC68FF49D0}" destId="{B33DFE6F-3FAE-438E-9E94-EC755F6A73CE}" srcOrd="0" destOrd="0" presId="urn:microsoft.com/office/officeart/2005/8/layout/hProcess4"/>
    <dgm:cxn modelId="{99FFBB2B-A9A7-442A-96B4-25469BB7B8F7}" type="presOf" srcId="{C4466124-B626-4ECA-940B-28C87DA1A6DF}" destId="{2E86EF98-6211-41F8-811F-6A8E60EB648B}" srcOrd="0" destOrd="0" presId="urn:microsoft.com/office/officeart/2005/8/layout/hProcess4"/>
    <dgm:cxn modelId="{1178DD37-D12A-4441-BD61-52430E6F4984}" srcId="{0207C16A-6F21-4B28-81C2-29A0A25FE730}" destId="{D73013C1-87F7-4640-998A-A5099226B02B}" srcOrd="1" destOrd="0" parTransId="{0F3E6680-718F-4E32-A7DB-197DC544D713}" sibTransId="{6696A154-13C5-4359-9C66-8A08B36D5696}"/>
    <dgm:cxn modelId="{516B2E42-56C0-4C7D-8104-2305EEE3FF86}" srcId="{DD6EC4E1-919D-4208-8E67-431A1661F515}" destId="{AF53F112-BA91-4278-BB93-11E581648C73}" srcOrd="1" destOrd="0" parTransId="{C13A26F7-69DB-4C47-9199-F01698987BB9}" sibTransId="{227F152A-6852-4890-9FEE-8D733241C0F6}"/>
    <dgm:cxn modelId="{917BA242-9486-477B-A0B3-3C78278C9109}" type="presOf" srcId="{0207C16A-6F21-4B28-81C2-29A0A25FE730}" destId="{593A01D9-0856-431C-A9CA-11BFD80E7E8C}" srcOrd="0" destOrd="0" presId="urn:microsoft.com/office/officeart/2005/8/layout/hProcess4"/>
    <dgm:cxn modelId="{04018C46-4B5D-4A48-B64A-87C4F1C5E799}" srcId="{FAC34828-64CB-4C17-AACE-D3BEBBEB1491}" destId="{EAE4E986-5990-4EBB-992B-53F015E70CA9}" srcOrd="2" destOrd="0" parTransId="{D37460F9-39D4-4C1B-99A5-53741444620B}" sibTransId="{51668C56-A4FA-4955-A975-960AB9554E5D}"/>
    <dgm:cxn modelId="{A9B90068-02C3-496B-8A79-E5970A3A6A02}" type="presOf" srcId="{CEA1B8F0-F7C4-4C14-8E6C-D33323ECC059}" destId="{7957899B-11E6-473C-9F27-F73FE524F026}" srcOrd="0" destOrd="1" presId="urn:microsoft.com/office/officeart/2005/8/layout/hProcess4"/>
    <dgm:cxn modelId="{A5EB0B4C-4F7C-44E0-89C5-3BADA33F26E7}" type="presOf" srcId="{D73013C1-87F7-4640-998A-A5099226B02B}" destId="{F9DF714C-600F-4B32-BDDF-BEF83AADD752}" srcOrd="0" destOrd="1" presId="urn:microsoft.com/office/officeart/2005/8/layout/hProcess4"/>
    <dgm:cxn modelId="{FE46826D-B5A7-488E-8F94-F932CE9481F2}" type="presOf" srcId="{F3025FAE-65B7-4CDD-8412-DDEDE9F7A956}" destId="{16EF5F72-8776-4714-9287-4E99084DB96E}" srcOrd="1" destOrd="1" presId="urn:microsoft.com/office/officeart/2005/8/layout/hProcess4"/>
    <dgm:cxn modelId="{DEA3E650-D6EB-4A3F-93EE-09F9C2B8330A}" type="presOf" srcId="{3D41142D-8B5F-4376-A833-C72D54F94237}" destId="{16EF5F72-8776-4714-9287-4E99084DB96E}" srcOrd="1" destOrd="0" presId="urn:microsoft.com/office/officeart/2005/8/layout/hProcess4"/>
    <dgm:cxn modelId="{8E9EAE72-B099-46B0-8242-86F28660E75F}" type="presOf" srcId="{AF53F112-BA91-4278-BB93-11E581648C73}" destId="{76B58258-0AA8-4E0F-86A7-68EF71279ABB}" srcOrd="0" destOrd="1" presId="urn:microsoft.com/office/officeart/2005/8/layout/hProcess4"/>
    <dgm:cxn modelId="{621D8476-1D78-4615-A910-5BE359EFFE1B}" type="presOf" srcId="{F3025FAE-65B7-4CDD-8412-DDEDE9F7A956}" destId="{43823A6E-2DEC-4F64-9161-E039DD73D811}" srcOrd="0" destOrd="1" presId="urn:microsoft.com/office/officeart/2005/8/layout/hProcess4"/>
    <dgm:cxn modelId="{F6972577-693C-4329-8BEE-307AF0C89DA0}" srcId="{DD6EC4E1-919D-4208-8E67-431A1661F515}" destId="{56A85DAB-7CC9-46DC-9A5C-32375B5CEF79}" srcOrd="0" destOrd="0" parTransId="{00BD159A-1574-49BD-897B-9B517C24F715}" sibTransId="{A9F46F07-C0EC-4E0F-85AF-F98A7E61393A}"/>
    <dgm:cxn modelId="{3BD48B77-7147-4F4E-A31E-6BECF30E2538}" srcId="{C4466124-B626-4ECA-940B-28C87DA1A6DF}" destId="{FAC34828-64CB-4C17-AACE-D3BEBBEB1491}" srcOrd="0" destOrd="0" parTransId="{18C9D796-2AA6-4420-ACD2-28A158E90C8D}" sibTransId="{2DB38027-37D6-445E-A120-DA03B90D6DAF}"/>
    <dgm:cxn modelId="{6540E678-EC6C-45F5-8DD0-E846373B9465}" type="presOf" srcId="{2F817010-AC77-4873-B37E-4D8EDC1DC5A3}" destId="{7957899B-11E6-473C-9F27-F73FE524F026}" srcOrd="0" destOrd="0" presId="urn:microsoft.com/office/officeart/2005/8/layout/hProcess4"/>
    <dgm:cxn modelId="{6966F458-30DA-4D0D-BEFE-C572B359847C}" type="presOf" srcId="{DD6EC4E1-919D-4208-8E67-431A1661F515}" destId="{BAE97650-0443-4523-B122-E5121A6B802B}" srcOrd="0" destOrd="0" presId="urn:microsoft.com/office/officeart/2005/8/layout/hProcess4"/>
    <dgm:cxn modelId="{0370889C-4DEE-4C6D-9A76-63753BC970B1}" type="presOf" srcId="{CE1B9C06-03DB-4A65-A3B5-0C1A52E81B51}" destId="{7957899B-11E6-473C-9F27-F73FE524F026}" srcOrd="0" destOrd="3" presId="urn:microsoft.com/office/officeart/2005/8/layout/hProcess4"/>
    <dgm:cxn modelId="{FE33CA9E-2DC6-4A1E-B820-F14B25B15CDB}" type="presOf" srcId="{D73013C1-87F7-4640-998A-A5099226B02B}" destId="{29B50147-0DAC-4611-B178-E22A67C4D77A}" srcOrd="1" destOrd="1" presId="urn:microsoft.com/office/officeart/2005/8/layout/hProcess4"/>
    <dgm:cxn modelId="{77C3C8AA-0B5A-4B02-A9BA-BFCDDC629CE6}" type="presOf" srcId="{56A85DAB-7CC9-46DC-9A5C-32375B5CEF79}" destId="{7A863897-ACDE-49A3-B004-B32846A66705}" srcOrd="1" destOrd="0" presId="urn:microsoft.com/office/officeart/2005/8/layout/hProcess4"/>
    <dgm:cxn modelId="{2A8881AC-2F2B-4350-A5C8-210F50687570}" type="presOf" srcId="{3D41142D-8B5F-4376-A833-C72D54F94237}" destId="{43823A6E-2DEC-4F64-9161-E039DD73D811}" srcOrd="0" destOrd="0" presId="urn:microsoft.com/office/officeart/2005/8/layout/hProcess4"/>
    <dgm:cxn modelId="{BD4362B6-DD79-442A-9603-B77FDB058A9F}" srcId="{FAC34828-64CB-4C17-AACE-D3BEBBEB1491}" destId="{CEA1B8F0-F7C4-4C14-8E6C-D33323ECC059}" srcOrd="1" destOrd="0" parTransId="{8673E010-32F8-4544-A3BD-73B059B38171}" sibTransId="{DCD56AEF-EF5D-425F-B310-DB6DE5884C0E}"/>
    <dgm:cxn modelId="{CCF9FCC6-21E6-45FA-97D9-1F447F7860D7}" type="presOf" srcId="{FAC34828-64CB-4C17-AACE-D3BEBBEB1491}" destId="{A2A0D9C7-891C-4ED0-813E-5832FC118F84}" srcOrd="0" destOrd="0" presId="urn:microsoft.com/office/officeart/2005/8/layout/hProcess4"/>
    <dgm:cxn modelId="{0FE526C9-7731-4815-B93E-1E3CB15BFEA0}" srcId="{C4466124-B626-4ECA-940B-28C87DA1A6DF}" destId="{0207C16A-6F21-4B28-81C2-29A0A25FE730}" srcOrd="2" destOrd="0" parTransId="{C4B58513-A60E-4838-AF27-151EFCEC2D2F}" sibTransId="{6385BD78-6B5B-43CC-AE59-4CDC68FF49D0}"/>
    <dgm:cxn modelId="{650BDACD-012D-4E4D-BFE2-1A77436B3D28}" srcId="{850E10CC-451B-41BA-A0DD-AB6879BF928E}" destId="{F3025FAE-65B7-4CDD-8412-DDEDE9F7A956}" srcOrd="1" destOrd="0" parTransId="{71BE5B8C-053C-4BA1-9DCE-6AC276884EE3}" sibTransId="{2F110C25-2526-4903-B888-EB25BB72CE29}"/>
    <dgm:cxn modelId="{8F9DDDCD-90B9-4F6C-A693-D0707456768E}" type="presOf" srcId="{2F817010-AC77-4873-B37E-4D8EDC1DC5A3}" destId="{3B24B612-D028-4201-8246-0A0D592E24EA}" srcOrd="1" destOrd="0" presId="urn:microsoft.com/office/officeart/2005/8/layout/hProcess4"/>
    <dgm:cxn modelId="{93790DD5-DC96-4E0F-A1E4-F4638A86EF4A}" type="presOf" srcId="{850E10CC-451B-41BA-A0DD-AB6879BF928E}" destId="{FF8456C0-ADA1-4F16-8B88-9BA6305B7778}" srcOrd="0" destOrd="0" presId="urn:microsoft.com/office/officeart/2005/8/layout/hProcess4"/>
    <dgm:cxn modelId="{A91784E1-32C0-4A31-94BE-AD2A89121977}" srcId="{FAC34828-64CB-4C17-AACE-D3BEBBEB1491}" destId="{CE1B9C06-03DB-4A65-A3B5-0C1A52E81B51}" srcOrd="3" destOrd="0" parTransId="{DFC49D1D-F03A-4558-8367-8054B0F44D3A}" sibTransId="{0626138E-0765-4BCA-8F71-AC0F97BD3353}"/>
    <dgm:cxn modelId="{8D6BDCE2-EA9A-421D-9105-0FF1C82AAD75}" srcId="{C4466124-B626-4ECA-940B-28C87DA1A6DF}" destId="{850E10CC-451B-41BA-A0DD-AB6879BF928E}" srcOrd="1" destOrd="0" parTransId="{B77FE3C8-0B64-4241-B48C-B93FA27BBF9C}" sibTransId="{6A853520-8712-4835-83C1-03956E668728}"/>
    <dgm:cxn modelId="{C0C5D0E3-8E51-423D-B2AE-D6326381FCD4}" type="presOf" srcId="{06E29006-5975-4667-A4A6-EE833BCEBABA}" destId="{29B50147-0DAC-4611-B178-E22A67C4D77A}" srcOrd="1" destOrd="2" presId="urn:microsoft.com/office/officeart/2005/8/layout/hProcess4"/>
    <dgm:cxn modelId="{854412E7-56F0-4FDA-967A-C20D2D35C02F}" type="presOf" srcId="{CE1B9C06-03DB-4A65-A3B5-0C1A52E81B51}" destId="{3B24B612-D028-4201-8246-0A0D592E24EA}" srcOrd="1" destOrd="3" presId="urn:microsoft.com/office/officeart/2005/8/layout/hProcess4"/>
    <dgm:cxn modelId="{E5EDB9E7-4C12-4CCF-911A-B459D9322197}" srcId="{0207C16A-6F21-4B28-81C2-29A0A25FE730}" destId="{2C23B914-8D31-4697-AF4A-0AADD91ED80F}" srcOrd="0" destOrd="0" parTransId="{6D8F6F73-ED40-4E9A-9C25-32832CF6CDB0}" sibTransId="{53E186AD-E478-41D7-8701-7681AA05C897}"/>
    <dgm:cxn modelId="{7724BCE9-354B-4A75-97FA-9C0D0AC563A0}" type="presOf" srcId="{06E29006-5975-4667-A4A6-EE833BCEBABA}" destId="{F9DF714C-600F-4B32-BDDF-BEF83AADD752}" srcOrd="0" destOrd="2" presId="urn:microsoft.com/office/officeart/2005/8/layout/hProcess4"/>
    <dgm:cxn modelId="{FF3224EB-EBD6-4092-B2C0-D0EAEDE7EDD6}" type="presOf" srcId="{2C23B914-8D31-4697-AF4A-0AADD91ED80F}" destId="{F9DF714C-600F-4B32-BDDF-BEF83AADD752}" srcOrd="0" destOrd="0" presId="urn:microsoft.com/office/officeart/2005/8/layout/hProcess4"/>
    <dgm:cxn modelId="{5F1B40ED-1C07-493E-8A2D-392E068D1DA3}" srcId="{FAC34828-64CB-4C17-AACE-D3BEBBEB1491}" destId="{2F817010-AC77-4873-B37E-4D8EDC1DC5A3}" srcOrd="0" destOrd="0" parTransId="{65AB393D-9D40-4A0B-BB0F-2681914E4CC2}" sibTransId="{5C587C9C-C4C3-4A69-94E1-9B63C96D56E1}"/>
    <dgm:cxn modelId="{A54F68F7-AEBA-4FAD-8BEB-974CFABD55C1}" type="presOf" srcId="{EAE4E986-5990-4EBB-992B-53F015E70CA9}" destId="{3B24B612-D028-4201-8246-0A0D592E24EA}" srcOrd="1" destOrd="2" presId="urn:microsoft.com/office/officeart/2005/8/layout/hProcess4"/>
    <dgm:cxn modelId="{B6D4A8FD-E1B9-4A69-A3E8-1D1E20D9F521}" type="presOf" srcId="{56A85DAB-7CC9-46DC-9A5C-32375B5CEF79}" destId="{76B58258-0AA8-4E0F-86A7-68EF71279ABB}" srcOrd="0" destOrd="0" presId="urn:microsoft.com/office/officeart/2005/8/layout/hProcess4"/>
    <dgm:cxn modelId="{62E97093-9571-4C2C-B1E4-E1BE79428497}" type="presParOf" srcId="{2E86EF98-6211-41F8-811F-6A8E60EB648B}" destId="{2F6A2F7B-48A8-4071-ACD7-4BFB311926F3}" srcOrd="0" destOrd="0" presId="urn:microsoft.com/office/officeart/2005/8/layout/hProcess4"/>
    <dgm:cxn modelId="{E8FFB1D4-F465-4709-B8F0-22DDAABDF25D}" type="presParOf" srcId="{2E86EF98-6211-41F8-811F-6A8E60EB648B}" destId="{9DBCC4DB-2D92-4D13-81F9-CD15E7428431}" srcOrd="1" destOrd="0" presId="urn:microsoft.com/office/officeart/2005/8/layout/hProcess4"/>
    <dgm:cxn modelId="{87A64A19-D2B8-4DF3-9899-D6ECDE50C6D4}" type="presParOf" srcId="{2E86EF98-6211-41F8-811F-6A8E60EB648B}" destId="{BDEA8D4B-D9FF-4AB5-A9D8-8D520A0FF60E}" srcOrd="2" destOrd="0" presId="urn:microsoft.com/office/officeart/2005/8/layout/hProcess4"/>
    <dgm:cxn modelId="{CDAE1295-C3A2-4E3C-B749-F7E03CBADCD2}" type="presParOf" srcId="{BDEA8D4B-D9FF-4AB5-A9D8-8D520A0FF60E}" destId="{9B9030BD-3494-4201-82EF-B35193B30A11}" srcOrd="0" destOrd="0" presId="urn:microsoft.com/office/officeart/2005/8/layout/hProcess4"/>
    <dgm:cxn modelId="{8FB09DEC-E82F-40BA-8287-67D7A3E298F8}" type="presParOf" srcId="{9B9030BD-3494-4201-82EF-B35193B30A11}" destId="{58A78ED2-F56F-4FD2-BB25-9AEC5F9B77EA}" srcOrd="0" destOrd="0" presId="urn:microsoft.com/office/officeart/2005/8/layout/hProcess4"/>
    <dgm:cxn modelId="{5DCDF8D6-26C5-4B46-A486-0BB4A9D7B4C9}" type="presParOf" srcId="{9B9030BD-3494-4201-82EF-B35193B30A11}" destId="{7957899B-11E6-473C-9F27-F73FE524F026}" srcOrd="1" destOrd="0" presId="urn:microsoft.com/office/officeart/2005/8/layout/hProcess4"/>
    <dgm:cxn modelId="{62D75A6F-61CC-4012-89C1-AF08C1EB1D05}" type="presParOf" srcId="{9B9030BD-3494-4201-82EF-B35193B30A11}" destId="{3B24B612-D028-4201-8246-0A0D592E24EA}" srcOrd="2" destOrd="0" presId="urn:microsoft.com/office/officeart/2005/8/layout/hProcess4"/>
    <dgm:cxn modelId="{C74A59F5-2C5B-4997-801E-5490253804B8}" type="presParOf" srcId="{9B9030BD-3494-4201-82EF-B35193B30A11}" destId="{A2A0D9C7-891C-4ED0-813E-5832FC118F84}" srcOrd="3" destOrd="0" presId="urn:microsoft.com/office/officeart/2005/8/layout/hProcess4"/>
    <dgm:cxn modelId="{94C9F4C7-BE61-46C6-80D6-CA4523CBC51D}" type="presParOf" srcId="{9B9030BD-3494-4201-82EF-B35193B30A11}" destId="{4E0CD631-9E69-4CA9-A2EC-6EE0E0C398CC}" srcOrd="4" destOrd="0" presId="urn:microsoft.com/office/officeart/2005/8/layout/hProcess4"/>
    <dgm:cxn modelId="{B254620E-787E-449E-8EC0-B3669D6DA285}" type="presParOf" srcId="{BDEA8D4B-D9FF-4AB5-A9D8-8D520A0FF60E}" destId="{992E28CD-5A9D-4D93-ABB6-2750B0CA1C4C}" srcOrd="1" destOrd="0" presId="urn:microsoft.com/office/officeart/2005/8/layout/hProcess4"/>
    <dgm:cxn modelId="{6B640736-846E-41D5-9387-27933A51FD28}" type="presParOf" srcId="{BDEA8D4B-D9FF-4AB5-A9D8-8D520A0FF60E}" destId="{7EF4F03C-048C-4BCF-A5D7-AF085F88ECBE}" srcOrd="2" destOrd="0" presId="urn:microsoft.com/office/officeart/2005/8/layout/hProcess4"/>
    <dgm:cxn modelId="{52FAA562-8D95-4842-A1E6-8597B5AFE780}" type="presParOf" srcId="{7EF4F03C-048C-4BCF-A5D7-AF085F88ECBE}" destId="{7D10E767-8047-423C-A467-CE7856BDD07C}" srcOrd="0" destOrd="0" presId="urn:microsoft.com/office/officeart/2005/8/layout/hProcess4"/>
    <dgm:cxn modelId="{8C3B5C5A-1EA1-4042-82BE-EEBA084AD59A}" type="presParOf" srcId="{7EF4F03C-048C-4BCF-A5D7-AF085F88ECBE}" destId="{43823A6E-2DEC-4F64-9161-E039DD73D811}" srcOrd="1" destOrd="0" presId="urn:microsoft.com/office/officeart/2005/8/layout/hProcess4"/>
    <dgm:cxn modelId="{5D0C8783-CA50-41B1-850B-ACC836E1EDA6}" type="presParOf" srcId="{7EF4F03C-048C-4BCF-A5D7-AF085F88ECBE}" destId="{16EF5F72-8776-4714-9287-4E99084DB96E}" srcOrd="2" destOrd="0" presId="urn:microsoft.com/office/officeart/2005/8/layout/hProcess4"/>
    <dgm:cxn modelId="{5C3E7BEE-A389-4784-82FE-84F11BAEEC60}" type="presParOf" srcId="{7EF4F03C-048C-4BCF-A5D7-AF085F88ECBE}" destId="{FF8456C0-ADA1-4F16-8B88-9BA6305B7778}" srcOrd="3" destOrd="0" presId="urn:microsoft.com/office/officeart/2005/8/layout/hProcess4"/>
    <dgm:cxn modelId="{968A3CBD-02D8-4B0A-8171-8811DF802989}" type="presParOf" srcId="{7EF4F03C-048C-4BCF-A5D7-AF085F88ECBE}" destId="{4E6E0EA6-C64B-4D9A-9710-6748D1EE586F}" srcOrd="4" destOrd="0" presId="urn:microsoft.com/office/officeart/2005/8/layout/hProcess4"/>
    <dgm:cxn modelId="{EF281FB5-D078-4495-8EB8-516A1A969E7E}" type="presParOf" srcId="{BDEA8D4B-D9FF-4AB5-A9D8-8D520A0FF60E}" destId="{E706316F-33ED-409F-A0F6-DD17526AD715}" srcOrd="3" destOrd="0" presId="urn:microsoft.com/office/officeart/2005/8/layout/hProcess4"/>
    <dgm:cxn modelId="{DA0EB24F-F80E-45AE-8814-DFDCF3A55943}" type="presParOf" srcId="{BDEA8D4B-D9FF-4AB5-A9D8-8D520A0FF60E}" destId="{4C35261A-6CBD-4B9D-B3A7-263FAD36A7D4}" srcOrd="4" destOrd="0" presId="urn:microsoft.com/office/officeart/2005/8/layout/hProcess4"/>
    <dgm:cxn modelId="{929D7132-BFFD-4C92-A4F0-C66D1E6126E9}" type="presParOf" srcId="{4C35261A-6CBD-4B9D-B3A7-263FAD36A7D4}" destId="{B7B7DB57-5708-4C48-8DC7-B564BA28C39D}" srcOrd="0" destOrd="0" presId="urn:microsoft.com/office/officeart/2005/8/layout/hProcess4"/>
    <dgm:cxn modelId="{4ED28C9E-8D5E-405E-BC58-7E58CE208EF4}" type="presParOf" srcId="{4C35261A-6CBD-4B9D-B3A7-263FAD36A7D4}" destId="{F9DF714C-600F-4B32-BDDF-BEF83AADD752}" srcOrd="1" destOrd="0" presId="urn:microsoft.com/office/officeart/2005/8/layout/hProcess4"/>
    <dgm:cxn modelId="{41959B62-8999-4E6C-A59E-A37BB02883CA}" type="presParOf" srcId="{4C35261A-6CBD-4B9D-B3A7-263FAD36A7D4}" destId="{29B50147-0DAC-4611-B178-E22A67C4D77A}" srcOrd="2" destOrd="0" presId="urn:microsoft.com/office/officeart/2005/8/layout/hProcess4"/>
    <dgm:cxn modelId="{BD14B8F5-6810-4004-8279-F45836A143F6}" type="presParOf" srcId="{4C35261A-6CBD-4B9D-B3A7-263FAD36A7D4}" destId="{593A01D9-0856-431C-A9CA-11BFD80E7E8C}" srcOrd="3" destOrd="0" presId="urn:microsoft.com/office/officeart/2005/8/layout/hProcess4"/>
    <dgm:cxn modelId="{44D29E6D-E40F-43CD-BA37-E2C6BB1AD0E4}" type="presParOf" srcId="{4C35261A-6CBD-4B9D-B3A7-263FAD36A7D4}" destId="{EF64FC88-92B5-4F3E-BCEB-857FFE950C99}" srcOrd="4" destOrd="0" presId="urn:microsoft.com/office/officeart/2005/8/layout/hProcess4"/>
    <dgm:cxn modelId="{B08A29A9-00A6-40B3-8972-5795B9316067}" type="presParOf" srcId="{BDEA8D4B-D9FF-4AB5-A9D8-8D520A0FF60E}" destId="{B33DFE6F-3FAE-438E-9E94-EC755F6A73CE}" srcOrd="5" destOrd="0" presId="urn:microsoft.com/office/officeart/2005/8/layout/hProcess4"/>
    <dgm:cxn modelId="{7495552A-FA58-402C-B750-887F3FAC0F56}" type="presParOf" srcId="{BDEA8D4B-D9FF-4AB5-A9D8-8D520A0FF60E}" destId="{A7E00760-AEA4-442E-98D2-008D12936292}" srcOrd="6" destOrd="0" presId="urn:microsoft.com/office/officeart/2005/8/layout/hProcess4"/>
    <dgm:cxn modelId="{FFADF365-E2C5-42DB-8023-DECBBC4953EB}" type="presParOf" srcId="{A7E00760-AEA4-442E-98D2-008D12936292}" destId="{71487C18-EDE3-4A3D-99EE-8C06347CEDBD}" srcOrd="0" destOrd="0" presId="urn:microsoft.com/office/officeart/2005/8/layout/hProcess4"/>
    <dgm:cxn modelId="{F0099E43-7E17-4833-874D-DC0C98BFFA0E}" type="presParOf" srcId="{A7E00760-AEA4-442E-98D2-008D12936292}" destId="{76B58258-0AA8-4E0F-86A7-68EF71279ABB}" srcOrd="1" destOrd="0" presId="urn:microsoft.com/office/officeart/2005/8/layout/hProcess4"/>
    <dgm:cxn modelId="{F1B8DFEF-6F02-4614-9AA7-DFC01C50D440}" type="presParOf" srcId="{A7E00760-AEA4-442E-98D2-008D12936292}" destId="{7A863897-ACDE-49A3-B004-B32846A66705}" srcOrd="2" destOrd="0" presId="urn:microsoft.com/office/officeart/2005/8/layout/hProcess4"/>
    <dgm:cxn modelId="{6A94D8DD-DF06-4F63-B1AB-D0205C8E4B3B}" type="presParOf" srcId="{A7E00760-AEA4-442E-98D2-008D12936292}" destId="{BAE97650-0443-4523-B122-E5121A6B802B}" srcOrd="3" destOrd="0" presId="urn:microsoft.com/office/officeart/2005/8/layout/hProcess4"/>
    <dgm:cxn modelId="{68BA0FD0-5A92-4886-95B5-6FCCEBCCBB4A}" type="presParOf" srcId="{A7E00760-AEA4-442E-98D2-008D12936292}" destId="{E80CACD4-092A-4B0F-B76C-53CE6FA2D7D4}"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7899B-11E6-473C-9F27-F73FE524F026}">
      <dsp:nvSpPr>
        <dsp:cNvPr id="0" name=""/>
        <dsp:cNvSpPr/>
      </dsp:nvSpPr>
      <dsp:spPr>
        <a:xfrm>
          <a:off x="2734" y="2529778"/>
          <a:ext cx="1533774" cy="12650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rtl="0">
            <a:lnSpc>
              <a:spcPct val="90000"/>
            </a:lnSpc>
            <a:spcBef>
              <a:spcPct val="0"/>
            </a:spcBef>
            <a:spcAft>
              <a:spcPct val="15000"/>
            </a:spcAft>
            <a:buChar char="•"/>
          </a:pPr>
          <a:endParaRPr lang="en-US" sz="1200" kern="1200">
            <a:latin typeface="Arial" panose="020B0604020202020204" pitchFamily="34" charset="0"/>
            <a:cs typeface="Arial" panose="020B0604020202020204" pitchFamily="34" charset="0"/>
          </a:endParaRPr>
        </a:p>
        <a:p>
          <a:pPr marL="114300" lvl="1" indent="-114300" algn="l" defTabSz="533400" rtl="0">
            <a:lnSpc>
              <a:spcPct val="90000"/>
            </a:lnSpc>
            <a:spcBef>
              <a:spcPct val="0"/>
            </a:spcBef>
            <a:spcAft>
              <a:spcPct val="15000"/>
            </a:spcAft>
            <a:buChar char="•"/>
          </a:pPr>
          <a:r>
            <a:rPr lang="en-US" sz="1200" kern="1200">
              <a:latin typeface="Arial"/>
              <a:cs typeface="Arial"/>
            </a:rPr>
            <a:t>Community leaders.</a:t>
          </a:r>
        </a:p>
        <a:p>
          <a:pPr marL="114300" lvl="1" indent="-114300" algn="l" defTabSz="533400" rtl="0">
            <a:lnSpc>
              <a:spcPct val="90000"/>
            </a:lnSpc>
            <a:spcBef>
              <a:spcPct val="0"/>
            </a:spcBef>
            <a:spcAft>
              <a:spcPct val="15000"/>
            </a:spcAft>
            <a:buChar char="•"/>
          </a:pPr>
          <a:r>
            <a:rPr lang="en-US" sz="1200" kern="1200">
              <a:latin typeface="Arial"/>
              <a:cs typeface="Arial"/>
            </a:rPr>
            <a:t>Partner agencies.</a:t>
          </a:r>
        </a:p>
        <a:p>
          <a:pPr marL="114300" lvl="1" indent="-114300" algn="l" defTabSz="533400" rtl="0">
            <a:lnSpc>
              <a:spcPct val="90000"/>
            </a:lnSpc>
            <a:spcBef>
              <a:spcPct val="0"/>
            </a:spcBef>
            <a:spcAft>
              <a:spcPct val="15000"/>
            </a:spcAft>
            <a:buChar char="•"/>
          </a:pPr>
          <a:r>
            <a:rPr lang="en-US" sz="1200" kern="1200">
              <a:latin typeface="Arial"/>
              <a:cs typeface="Arial"/>
            </a:rPr>
            <a:t>Research.</a:t>
          </a:r>
        </a:p>
      </dsp:txBody>
      <dsp:txXfrm>
        <a:off x="31846" y="2558890"/>
        <a:ext cx="1475550" cy="935738"/>
      </dsp:txXfrm>
    </dsp:sp>
    <dsp:sp modelId="{992E28CD-5A9D-4D93-ABB6-2750B0CA1C4C}">
      <dsp:nvSpPr>
        <dsp:cNvPr id="0" name=""/>
        <dsp:cNvSpPr/>
      </dsp:nvSpPr>
      <dsp:spPr>
        <a:xfrm>
          <a:off x="896664" y="2945959"/>
          <a:ext cx="1521746" cy="1521746"/>
        </a:xfrm>
        <a:prstGeom prst="leftCircularArrow">
          <a:avLst>
            <a:gd name="adj1" fmla="val 2047"/>
            <a:gd name="adj2" fmla="val 245492"/>
            <a:gd name="adj3" fmla="val 2021003"/>
            <a:gd name="adj4" fmla="val 9024489"/>
            <a:gd name="adj5" fmla="val 2388"/>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A0D9C7-891C-4ED0-813E-5832FC118F84}">
      <dsp:nvSpPr>
        <dsp:cNvPr id="0" name=""/>
        <dsp:cNvSpPr/>
      </dsp:nvSpPr>
      <dsp:spPr>
        <a:xfrm>
          <a:off x="343573" y="3523741"/>
          <a:ext cx="1363355" cy="54216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rial"/>
              <a:cs typeface="Arial"/>
            </a:rPr>
            <a:t>Coordination</a:t>
          </a:r>
        </a:p>
      </dsp:txBody>
      <dsp:txXfrm>
        <a:off x="359452" y="3539620"/>
        <a:ext cx="1331597" cy="510403"/>
      </dsp:txXfrm>
    </dsp:sp>
    <dsp:sp modelId="{43823A6E-2DEC-4F64-9161-E039DD73D811}">
      <dsp:nvSpPr>
        <dsp:cNvPr id="0" name=""/>
        <dsp:cNvSpPr/>
      </dsp:nvSpPr>
      <dsp:spPr>
        <a:xfrm>
          <a:off x="1855254" y="2529778"/>
          <a:ext cx="1533774" cy="12650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rtl="0">
            <a:lnSpc>
              <a:spcPct val="90000"/>
            </a:lnSpc>
            <a:spcBef>
              <a:spcPct val="0"/>
            </a:spcBef>
            <a:spcAft>
              <a:spcPct val="15000"/>
            </a:spcAft>
            <a:buChar char="•"/>
          </a:pPr>
          <a:r>
            <a:rPr lang="en-US" sz="1200" kern="1200">
              <a:latin typeface="Arial"/>
              <a:cs typeface="Arial"/>
            </a:rPr>
            <a:t>Address pollution sources in the basin.</a:t>
          </a:r>
        </a:p>
        <a:p>
          <a:pPr marL="114300" lvl="1" indent="-114300" algn="l" defTabSz="533400" rtl="0">
            <a:lnSpc>
              <a:spcPct val="90000"/>
            </a:lnSpc>
            <a:spcBef>
              <a:spcPct val="0"/>
            </a:spcBef>
            <a:spcAft>
              <a:spcPct val="15000"/>
            </a:spcAft>
            <a:buChar char="•"/>
          </a:pPr>
          <a:r>
            <a:rPr lang="en-US" sz="1200" kern="1200">
              <a:latin typeface="Arial"/>
              <a:cs typeface="Arial"/>
            </a:rPr>
            <a:t>Identify priorities and funding.</a:t>
          </a:r>
        </a:p>
      </dsp:txBody>
      <dsp:txXfrm>
        <a:off x="1884366" y="2829970"/>
        <a:ext cx="1475550" cy="935738"/>
      </dsp:txXfrm>
    </dsp:sp>
    <dsp:sp modelId="{E706316F-33ED-409F-A0F6-DD17526AD715}">
      <dsp:nvSpPr>
        <dsp:cNvPr id="0" name=""/>
        <dsp:cNvSpPr/>
      </dsp:nvSpPr>
      <dsp:spPr>
        <a:xfrm>
          <a:off x="2727435" y="1977141"/>
          <a:ext cx="1717728" cy="1717728"/>
        </a:xfrm>
        <a:prstGeom prst="circularArrow">
          <a:avLst>
            <a:gd name="adj1" fmla="val 1813"/>
            <a:gd name="adj2" fmla="val 216327"/>
            <a:gd name="adj3" fmla="val 19608162"/>
            <a:gd name="adj4" fmla="val 12575511"/>
            <a:gd name="adj5" fmla="val 2116"/>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8456C0-ADA1-4F16-8B88-9BA6305B7778}">
      <dsp:nvSpPr>
        <dsp:cNvPr id="0" name=""/>
        <dsp:cNvSpPr/>
      </dsp:nvSpPr>
      <dsp:spPr>
        <a:xfrm>
          <a:off x="2196092" y="2258697"/>
          <a:ext cx="1363355" cy="54216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rial"/>
              <a:cs typeface="Arial"/>
            </a:rPr>
            <a:t>Restoration plans</a:t>
          </a:r>
        </a:p>
      </dsp:txBody>
      <dsp:txXfrm>
        <a:off x="2211971" y="2274576"/>
        <a:ext cx="1331597" cy="510403"/>
      </dsp:txXfrm>
    </dsp:sp>
    <dsp:sp modelId="{F9DF714C-600F-4B32-BDDF-BEF83AADD752}">
      <dsp:nvSpPr>
        <dsp:cNvPr id="0" name=""/>
        <dsp:cNvSpPr/>
      </dsp:nvSpPr>
      <dsp:spPr>
        <a:xfrm>
          <a:off x="3707773" y="2529778"/>
          <a:ext cx="1533774" cy="12650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rtl="0">
            <a:lnSpc>
              <a:spcPct val="90000"/>
            </a:lnSpc>
            <a:spcBef>
              <a:spcPct val="0"/>
            </a:spcBef>
            <a:spcAft>
              <a:spcPct val="15000"/>
            </a:spcAft>
            <a:buChar char="•"/>
          </a:pPr>
          <a:endParaRPr lang="en-US" sz="1200" kern="1200">
            <a:latin typeface="Arial" panose="020B0604020202020204" pitchFamily="34" charset="0"/>
            <a:cs typeface="Arial" panose="020B0604020202020204" pitchFamily="34" charset="0"/>
          </a:endParaRPr>
        </a:p>
        <a:p>
          <a:pPr marL="114300" lvl="1" indent="-114300" algn="l" defTabSz="533400" rtl="0">
            <a:lnSpc>
              <a:spcPct val="90000"/>
            </a:lnSpc>
            <a:spcBef>
              <a:spcPct val="0"/>
            </a:spcBef>
            <a:spcAft>
              <a:spcPct val="15000"/>
            </a:spcAft>
            <a:buChar char="•"/>
          </a:pPr>
          <a:r>
            <a:rPr lang="en-US" sz="1200" kern="1200">
              <a:latin typeface="Arial"/>
              <a:cs typeface="Arial"/>
            </a:rPr>
            <a:t>Regular updates</a:t>
          </a:r>
        </a:p>
        <a:p>
          <a:pPr marL="114300" lvl="1" indent="-114300" algn="l" defTabSz="533400" rtl="0">
            <a:lnSpc>
              <a:spcPct val="90000"/>
            </a:lnSpc>
            <a:spcBef>
              <a:spcPct val="0"/>
            </a:spcBef>
            <a:spcAft>
              <a:spcPct val="15000"/>
            </a:spcAft>
            <a:buChar char="•"/>
          </a:pPr>
          <a:r>
            <a:rPr lang="en-US" sz="1200" kern="1200">
              <a:latin typeface="Arial"/>
              <a:cs typeface="Arial"/>
            </a:rPr>
            <a:t>Statewide Annual Report (STAR).</a:t>
          </a:r>
        </a:p>
      </dsp:txBody>
      <dsp:txXfrm>
        <a:off x="3736885" y="2558890"/>
        <a:ext cx="1475550" cy="935738"/>
      </dsp:txXfrm>
    </dsp:sp>
    <dsp:sp modelId="{B33DFE6F-3FAE-438E-9E94-EC755F6A73CE}">
      <dsp:nvSpPr>
        <dsp:cNvPr id="0" name=""/>
        <dsp:cNvSpPr/>
      </dsp:nvSpPr>
      <dsp:spPr>
        <a:xfrm>
          <a:off x="4601703" y="2945959"/>
          <a:ext cx="1521746" cy="1521746"/>
        </a:xfrm>
        <a:prstGeom prst="leftCircularArrow">
          <a:avLst>
            <a:gd name="adj1" fmla="val 2047"/>
            <a:gd name="adj2" fmla="val 245492"/>
            <a:gd name="adj3" fmla="val 2021003"/>
            <a:gd name="adj4" fmla="val 9024489"/>
            <a:gd name="adj5" fmla="val 2388"/>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3A01D9-0856-431C-A9CA-11BFD80E7E8C}">
      <dsp:nvSpPr>
        <dsp:cNvPr id="0" name=""/>
        <dsp:cNvSpPr/>
      </dsp:nvSpPr>
      <dsp:spPr>
        <a:xfrm>
          <a:off x="4048612" y="3523741"/>
          <a:ext cx="1363355" cy="54216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rial"/>
              <a:cs typeface="Arial"/>
            </a:rPr>
            <a:t>Measure success and adapt.</a:t>
          </a:r>
        </a:p>
      </dsp:txBody>
      <dsp:txXfrm>
        <a:off x="4064491" y="3539620"/>
        <a:ext cx="1331597" cy="510403"/>
      </dsp:txXfrm>
    </dsp:sp>
    <dsp:sp modelId="{76B58258-0AA8-4E0F-86A7-68EF71279ABB}">
      <dsp:nvSpPr>
        <dsp:cNvPr id="0" name=""/>
        <dsp:cNvSpPr/>
      </dsp:nvSpPr>
      <dsp:spPr>
        <a:xfrm>
          <a:off x="5560293" y="2529778"/>
          <a:ext cx="1533774" cy="126504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rtl="0">
            <a:lnSpc>
              <a:spcPct val="90000"/>
            </a:lnSpc>
            <a:spcBef>
              <a:spcPct val="0"/>
            </a:spcBef>
            <a:spcAft>
              <a:spcPct val="15000"/>
            </a:spcAft>
            <a:buChar char="•"/>
          </a:pPr>
          <a:endParaRPr lang="en-US" sz="1200" kern="1200">
            <a:latin typeface="Arial" panose="020B0604020202020204" pitchFamily="34" charset="0"/>
            <a:cs typeface="Arial" panose="020B0604020202020204" pitchFamily="34" charset="0"/>
          </a:endParaRPr>
        </a:p>
        <a:p>
          <a:pPr marL="114300" lvl="1" indent="-114300" algn="l" defTabSz="533400" rtl="0">
            <a:lnSpc>
              <a:spcPct val="90000"/>
            </a:lnSpc>
            <a:spcBef>
              <a:spcPct val="0"/>
            </a:spcBef>
            <a:spcAft>
              <a:spcPct val="15000"/>
            </a:spcAft>
            <a:buChar char="•"/>
          </a:pPr>
          <a:r>
            <a:rPr lang="en-US" sz="1200" kern="1200">
              <a:latin typeface="Arial"/>
              <a:cs typeface="Arial"/>
            </a:rPr>
            <a:t>Attain water quality standards.</a:t>
          </a:r>
        </a:p>
      </dsp:txBody>
      <dsp:txXfrm>
        <a:off x="5589405" y="2829970"/>
        <a:ext cx="1475550" cy="935738"/>
      </dsp:txXfrm>
    </dsp:sp>
    <dsp:sp modelId="{BAE97650-0443-4523-B122-E5121A6B802B}">
      <dsp:nvSpPr>
        <dsp:cNvPr id="0" name=""/>
        <dsp:cNvSpPr/>
      </dsp:nvSpPr>
      <dsp:spPr>
        <a:xfrm>
          <a:off x="5901131" y="2258697"/>
          <a:ext cx="1363355" cy="54216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Arial"/>
              <a:cs typeface="Arial"/>
            </a:rPr>
            <a:t>Restoration</a:t>
          </a:r>
        </a:p>
      </dsp:txBody>
      <dsp:txXfrm>
        <a:off x="5917010" y="2274576"/>
        <a:ext cx="1331597" cy="5104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9CE519-548E-4100-A4C4-0A3B8083AD20}" type="datetimeFigureOut">
              <a:rPr lang="en-US" smtClean="0"/>
              <a:t>6/28/2024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901B0-2573-4BC1-85F3-88D548BE3AA9}" type="slidenum">
              <a:rPr lang="en-US" smtClean="0"/>
              <a:t>‹#›</a:t>
            </a:fld>
            <a:endParaRPr lang="en-US"/>
          </a:p>
        </p:txBody>
      </p:sp>
    </p:spTree>
    <p:extLst>
      <p:ext uri="{BB962C8B-B14F-4D97-AF65-F5344CB8AC3E}">
        <p14:creationId xmlns:p14="http://schemas.microsoft.com/office/powerpoint/2010/main" val="2182379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1901B0-2573-4BC1-85F3-88D548BE3AA9}" type="slidenum">
              <a:rPr lang="en-US" smtClean="0"/>
              <a:t>2</a:t>
            </a:fld>
            <a:endParaRPr lang="en-US"/>
          </a:p>
        </p:txBody>
      </p:sp>
    </p:spTree>
    <p:extLst>
      <p:ext uri="{BB962C8B-B14F-4D97-AF65-F5344CB8AC3E}">
        <p14:creationId xmlns:p14="http://schemas.microsoft.com/office/powerpoint/2010/main" val="3601825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Preliminary numbers </a:t>
            </a:r>
          </a:p>
        </p:txBody>
      </p:sp>
      <p:sp>
        <p:nvSpPr>
          <p:cNvPr id="4" name="Slide Number Placeholder 3"/>
          <p:cNvSpPr>
            <a:spLocks noGrp="1"/>
          </p:cNvSpPr>
          <p:nvPr>
            <p:ph type="sldNum" sz="quarter" idx="5"/>
          </p:nvPr>
        </p:nvSpPr>
        <p:spPr/>
        <p:txBody>
          <a:bodyPr/>
          <a:lstStyle/>
          <a:p>
            <a:fld id="{3C1901B0-2573-4BC1-85F3-88D548BE3AA9}" type="slidenum">
              <a:rPr lang="en-US" smtClean="0"/>
              <a:t>12</a:t>
            </a:fld>
            <a:endParaRPr lang="en-US"/>
          </a:p>
        </p:txBody>
      </p:sp>
    </p:spTree>
    <p:extLst>
      <p:ext uri="{BB962C8B-B14F-4D97-AF65-F5344CB8AC3E}">
        <p14:creationId xmlns:p14="http://schemas.microsoft.com/office/powerpoint/2010/main" val="1368233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Preliminary numbers </a:t>
            </a:r>
          </a:p>
        </p:txBody>
      </p:sp>
      <p:sp>
        <p:nvSpPr>
          <p:cNvPr id="4" name="Slide Number Placeholder 3"/>
          <p:cNvSpPr>
            <a:spLocks noGrp="1"/>
          </p:cNvSpPr>
          <p:nvPr>
            <p:ph type="sldNum" sz="quarter" idx="5"/>
          </p:nvPr>
        </p:nvSpPr>
        <p:spPr/>
        <p:txBody>
          <a:bodyPr/>
          <a:lstStyle/>
          <a:p>
            <a:fld id="{3C1901B0-2573-4BC1-85F3-88D548BE3AA9}" type="slidenum">
              <a:rPr lang="en-US" smtClean="0"/>
              <a:t>13</a:t>
            </a:fld>
            <a:endParaRPr lang="en-US"/>
          </a:p>
        </p:txBody>
      </p:sp>
    </p:spTree>
    <p:extLst>
      <p:ext uri="{BB962C8B-B14F-4D97-AF65-F5344CB8AC3E}">
        <p14:creationId xmlns:p14="http://schemas.microsoft.com/office/powerpoint/2010/main" val="330428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Springs shoreline stabilization and </a:t>
            </a:r>
            <a:r>
              <a:rPr lang="en-US" err="1"/>
              <a:t>SAVplantings</a:t>
            </a:r>
            <a:r>
              <a:rPr lang="en-US"/>
              <a:t> </a:t>
            </a:r>
          </a:p>
          <a:p>
            <a:pPr marL="914400" lvl="1" indent="-457200">
              <a:lnSpc>
                <a:spcPct val="107000"/>
              </a:lnSpc>
              <a:spcAft>
                <a:spcPts val="800"/>
              </a:spcAft>
              <a:buFont typeface="Arial" panose="020B0604020202020204" pitchFamily="34" charset="0"/>
              <a:buChar char="•"/>
            </a:pPr>
            <a:r>
              <a:rPr lang="en-US">
                <a:solidFill>
                  <a:schemeClr val="bg1"/>
                </a:solidFill>
                <a:latin typeface="Arial"/>
                <a:cs typeface="Arial"/>
              </a:rPr>
              <a:t>Fanning Springs</a:t>
            </a:r>
          </a:p>
          <a:p>
            <a:pPr marL="914400" lvl="1" indent="-457200">
              <a:lnSpc>
                <a:spcPct val="107000"/>
              </a:lnSpc>
              <a:spcAft>
                <a:spcPts val="800"/>
              </a:spcAft>
              <a:buFont typeface="Arial" panose="020B0604020202020204" pitchFamily="34" charset="0"/>
              <a:buChar char="•"/>
            </a:pPr>
            <a:r>
              <a:rPr lang="en-US">
                <a:solidFill>
                  <a:schemeClr val="bg1"/>
                </a:solidFill>
                <a:latin typeface="Arial"/>
                <a:cs typeface="Arial"/>
              </a:rPr>
              <a:t>Manatee</a:t>
            </a:r>
            <a:r>
              <a:rPr lang="en-US" sz="1200">
                <a:solidFill>
                  <a:schemeClr val="bg1"/>
                </a:solidFill>
                <a:latin typeface="Arial"/>
                <a:cs typeface="Arial"/>
              </a:rPr>
              <a:t> Springs</a:t>
            </a:r>
            <a:endParaRPr lang="en-US"/>
          </a:p>
          <a:p>
            <a:pPr marL="914400" lvl="1" indent="-457200">
              <a:lnSpc>
                <a:spcPct val="107000"/>
              </a:lnSpc>
              <a:spcAft>
                <a:spcPts val="800"/>
              </a:spcAft>
              <a:buFont typeface="Arial" panose="020B0604020202020204" pitchFamily="34" charset="0"/>
              <a:buChar char="•"/>
            </a:pPr>
            <a:r>
              <a:rPr lang="en-US" sz="1200">
                <a:solidFill>
                  <a:schemeClr val="bg1"/>
                </a:solidFill>
                <a:latin typeface="Arial"/>
                <a:cs typeface="Arial"/>
              </a:rPr>
              <a:t>Gilchrist Blue</a:t>
            </a:r>
          </a:p>
          <a:p>
            <a:pPr marL="914400" lvl="1" indent="-457200">
              <a:lnSpc>
                <a:spcPct val="107000"/>
              </a:lnSpc>
              <a:spcAft>
                <a:spcPts val="800"/>
              </a:spcAft>
              <a:buFont typeface="Arial" panose="020B0604020202020204" pitchFamily="34" charset="0"/>
              <a:buChar char="•"/>
            </a:pPr>
            <a:r>
              <a:rPr lang="en-US" sz="1200">
                <a:solidFill>
                  <a:schemeClr val="bg1"/>
                </a:solidFill>
                <a:latin typeface="Arial"/>
                <a:cs typeface="Arial"/>
              </a:rPr>
              <a:t>Troy Spring</a:t>
            </a:r>
          </a:p>
          <a:p>
            <a:pPr marL="914400" lvl="1" indent="-457200">
              <a:lnSpc>
                <a:spcPct val="107000"/>
              </a:lnSpc>
              <a:spcAft>
                <a:spcPts val="800"/>
              </a:spcAft>
              <a:buFont typeface="Arial" panose="020B0604020202020204" pitchFamily="34" charset="0"/>
              <a:buChar char="•"/>
            </a:pPr>
            <a:r>
              <a:rPr lang="en-US" sz="1200" err="1">
                <a:solidFill>
                  <a:schemeClr val="bg1"/>
                </a:solidFill>
                <a:latin typeface="Arial"/>
                <a:cs typeface="Arial"/>
              </a:rPr>
              <a:t>Ichetucknee</a:t>
            </a:r>
            <a:r>
              <a:rPr lang="en-US" sz="1200">
                <a:solidFill>
                  <a:schemeClr val="bg1"/>
                </a:solidFill>
                <a:latin typeface="Arial"/>
                <a:cs typeface="Arial"/>
              </a:rPr>
              <a:t> Springs</a:t>
            </a:r>
          </a:p>
          <a:p>
            <a:pPr marL="914400" lvl="1" indent="-457200">
              <a:lnSpc>
                <a:spcPct val="107000"/>
              </a:lnSpc>
              <a:spcAft>
                <a:spcPts val="800"/>
              </a:spcAft>
              <a:buFont typeface="Arial" panose="020B0604020202020204" pitchFamily="34" charset="0"/>
              <a:buChar char="•"/>
            </a:pPr>
            <a:r>
              <a:rPr lang="en-US" sz="1200">
                <a:solidFill>
                  <a:schemeClr val="bg1"/>
                </a:solidFill>
                <a:latin typeface="Arial"/>
                <a:cs typeface="Arial"/>
              </a:rPr>
              <a:t>Volusia Blue</a:t>
            </a:r>
          </a:p>
          <a:p>
            <a:pPr marL="914400" lvl="1" indent="-457200">
              <a:lnSpc>
                <a:spcPct val="107000"/>
              </a:lnSpc>
              <a:spcAft>
                <a:spcPts val="800"/>
              </a:spcAft>
              <a:buFont typeface="Arial" panose="020B0604020202020204" pitchFamily="34" charset="0"/>
              <a:buChar char="•"/>
            </a:pPr>
            <a:r>
              <a:rPr lang="en-US">
                <a:solidFill>
                  <a:srgbClr val="FFFFFF"/>
                </a:solidFill>
                <a:latin typeface="Arial"/>
                <a:cs typeface="Arial"/>
              </a:rPr>
              <a:t>Lafayette Blue</a:t>
            </a: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1C5CDEB3-BA9B-460B-BD15-670E8F29E78A}" type="slidenum">
              <a:rPr lang="en-US" smtClean="0"/>
              <a:t>14</a:t>
            </a:fld>
            <a:endParaRPr lang="en-US"/>
          </a:p>
        </p:txBody>
      </p:sp>
    </p:spTree>
    <p:extLst>
      <p:ext uri="{BB962C8B-B14F-4D97-AF65-F5344CB8AC3E}">
        <p14:creationId xmlns:p14="http://schemas.microsoft.com/office/powerpoint/2010/main" val="653853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Along with visiting the STAR website for information on projects and progress you can also visit the BMAP </a:t>
            </a:r>
            <a:r>
              <a:rPr lang="en-US" err="1">
                <a:cs typeface="Calibri"/>
              </a:rPr>
              <a:t>storymaps</a:t>
            </a:r>
            <a:r>
              <a:rPr lang="en-US">
                <a:cs typeface="Calibri"/>
              </a:rPr>
              <a:t> for more information on the BMAP and water quality monitoring. </a:t>
            </a:r>
          </a:p>
          <a:p>
            <a:endParaRPr lang="en-US">
              <a:cs typeface="Calibri"/>
            </a:endParaRPr>
          </a:p>
          <a:p>
            <a:r>
              <a:rPr lang="en-US">
                <a:cs typeface="Calibri"/>
              </a:rPr>
              <a:t>Stations Used: Silver- Mammoth</a:t>
            </a:r>
          </a:p>
          <a:p>
            <a:r>
              <a:rPr lang="en-US">
                <a:cs typeface="Calibri"/>
              </a:rPr>
              <a:t>                          Rainbow- RR1</a:t>
            </a:r>
          </a:p>
        </p:txBody>
      </p:sp>
      <p:sp>
        <p:nvSpPr>
          <p:cNvPr id="4" name="Slide Number Placeholder 3"/>
          <p:cNvSpPr>
            <a:spLocks noGrp="1"/>
          </p:cNvSpPr>
          <p:nvPr>
            <p:ph type="sldNum" sz="quarter" idx="5"/>
          </p:nvPr>
        </p:nvSpPr>
        <p:spPr/>
        <p:txBody>
          <a:bodyPr/>
          <a:lstStyle/>
          <a:p>
            <a:fld id="{3C1901B0-2573-4BC1-85F3-88D548BE3AA9}" type="slidenum">
              <a:rPr lang="en-US" smtClean="0"/>
              <a:t>15</a:t>
            </a:fld>
            <a:endParaRPr lang="en-US"/>
          </a:p>
        </p:txBody>
      </p:sp>
    </p:spTree>
    <p:extLst>
      <p:ext uri="{BB962C8B-B14F-4D97-AF65-F5344CB8AC3E}">
        <p14:creationId xmlns:p14="http://schemas.microsoft.com/office/powerpoint/2010/main" val="2125522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Along with visiting the STAR website for information on projects and progress you can also visit the BMAP </a:t>
            </a:r>
            <a:r>
              <a:rPr lang="en-US" err="1">
                <a:cs typeface="Calibri"/>
              </a:rPr>
              <a:t>storymaps</a:t>
            </a:r>
            <a:r>
              <a:rPr lang="en-US">
                <a:cs typeface="Calibri"/>
              </a:rPr>
              <a:t> for more information on the BMAP and water quality monitoring. </a:t>
            </a:r>
          </a:p>
        </p:txBody>
      </p:sp>
      <p:sp>
        <p:nvSpPr>
          <p:cNvPr id="4" name="Slide Number Placeholder 3"/>
          <p:cNvSpPr>
            <a:spLocks noGrp="1"/>
          </p:cNvSpPr>
          <p:nvPr>
            <p:ph type="sldNum" sz="quarter" idx="5"/>
          </p:nvPr>
        </p:nvSpPr>
        <p:spPr/>
        <p:txBody>
          <a:bodyPr/>
          <a:lstStyle/>
          <a:p>
            <a:fld id="{3C1901B0-2573-4BC1-85F3-88D548BE3AA9}" type="slidenum">
              <a:rPr lang="en-US" smtClean="0"/>
              <a:t>16</a:t>
            </a:fld>
            <a:endParaRPr lang="en-US"/>
          </a:p>
        </p:txBody>
      </p:sp>
    </p:spTree>
    <p:extLst>
      <p:ext uri="{BB962C8B-B14F-4D97-AF65-F5344CB8AC3E}">
        <p14:creationId xmlns:p14="http://schemas.microsoft.com/office/powerpoint/2010/main" val="6338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presenter may want to note that the TMDL expressions are on a different time scale than the TMDL limit expression. It is still a usual data presentation, just need to be caveat any conclusions. This is especially true where the waterbody is close to meeting the TMDL limit.</a:t>
            </a:r>
          </a:p>
        </p:txBody>
      </p:sp>
      <p:sp>
        <p:nvSpPr>
          <p:cNvPr id="4" name="Slide Number Placeholder 3"/>
          <p:cNvSpPr>
            <a:spLocks noGrp="1"/>
          </p:cNvSpPr>
          <p:nvPr>
            <p:ph type="sldNum" sz="quarter" idx="5"/>
          </p:nvPr>
        </p:nvSpPr>
        <p:spPr/>
        <p:txBody>
          <a:bodyPr/>
          <a:lstStyle/>
          <a:p>
            <a:fld id="{3C1901B0-2573-4BC1-85F3-88D548BE3AA9}" type="slidenum">
              <a:rPr lang="en-US" smtClean="0"/>
              <a:t>17</a:t>
            </a:fld>
            <a:endParaRPr lang="en-US"/>
          </a:p>
        </p:txBody>
      </p:sp>
    </p:spTree>
    <p:extLst>
      <p:ext uri="{BB962C8B-B14F-4D97-AF65-F5344CB8AC3E}">
        <p14:creationId xmlns:p14="http://schemas.microsoft.com/office/powerpoint/2010/main" val="3855582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1901B0-2573-4BC1-85F3-88D548BE3AA9}" type="slidenum">
              <a:rPr lang="en-US" smtClean="0"/>
              <a:t>18</a:t>
            </a:fld>
            <a:endParaRPr lang="en-US"/>
          </a:p>
        </p:txBody>
      </p:sp>
    </p:spTree>
    <p:extLst>
      <p:ext uri="{BB962C8B-B14F-4D97-AF65-F5344CB8AC3E}">
        <p14:creationId xmlns:p14="http://schemas.microsoft.com/office/powerpoint/2010/main" val="565281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Subsection 373.026(2), F.S.</a:t>
            </a:r>
          </a:p>
          <a:p>
            <a:r>
              <a:rPr lang="en-US" b="1"/>
              <a:t>Chapter 62-40.540(3), Florida Administrative Code (F.A.C.)</a:t>
            </a:r>
            <a:endParaRPr lang="en-US" b="1">
              <a:cs typeface="Calibri"/>
            </a:endParaRPr>
          </a:p>
          <a:p>
            <a:r>
              <a:rPr lang="en-US" b="1"/>
              <a:t>Chapter 62-303, F.A.C., Identification of Impaired Surface Waters</a:t>
            </a:r>
            <a:endParaRPr lang="en-US"/>
          </a:p>
        </p:txBody>
      </p:sp>
      <p:sp>
        <p:nvSpPr>
          <p:cNvPr id="4" name="Slide Number Placeholder 3"/>
          <p:cNvSpPr>
            <a:spLocks noGrp="1"/>
          </p:cNvSpPr>
          <p:nvPr>
            <p:ph type="sldNum" sz="quarter" idx="5"/>
          </p:nvPr>
        </p:nvSpPr>
        <p:spPr/>
        <p:txBody>
          <a:bodyPr/>
          <a:lstStyle/>
          <a:p>
            <a:fld id="{3C1901B0-2573-4BC1-85F3-88D548BE3AA9}" type="slidenum">
              <a:rPr lang="en-US" smtClean="0"/>
              <a:t>19</a:t>
            </a:fld>
            <a:endParaRPr lang="en-US"/>
          </a:p>
        </p:txBody>
      </p:sp>
    </p:spTree>
    <p:extLst>
      <p:ext uri="{BB962C8B-B14F-4D97-AF65-F5344CB8AC3E}">
        <p14:creationId xmlns:p14="http://schemas.microsoft.com/office/powerpoint/2010/main" val="2463259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20</a:t>
            </a:fld>
            <a:endParaRPr lang="en-US"/>
          </a:p>
        </p:txBody>
      </p:sp>
    </p:spTree>
    <p:extLst>
      <p:ext uri="{BB962C8B-B14F-4D97-AF65-F5344CB8AC3E}">
        <p14:creationId xmlns:p14="http://schemas.microsoft.com/office/powerpoint/2010/main" val="10598972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diagram that shows the general processes evaluated by the NSILT. We first attempt to estimate loading to land surface from various sources. In addition to the above listed sources, we also included biosolids as a source loading category evaluated in this tool. To provide additional detail we have broken some of the sources into subcategories such as dairies for livestock waste, but this is a general overview of the sources evaluated by the tool. Once we have estimated loading to the ground surface, we evaluate the impact of the processes that control the transformation in soils and the subsurface. The processes listed in the brown bar describe the attenuation or how the environment is able to process and take up nitrogen. For NSILT estimates, we are interested in the bar labeled “Leaching of Non-attenuated N”. This is the nitrogen which is not utilized by the environment and has the potential to reach ground water. </a:t>
            </a:r>
            <a:r>
              <a:rPr lang="en-US" err="1"/>
              <a:t>Hyrdogeological</a:t>
            </a:r>
            <a:r>
              <a:rPr lang="en-US"/>
              <a:t> factors impact the amount of non-attenuated N that ultimately reach the Upper Floridan Aquifer, so a location specific recharge factor is also applied to estimate total loading to groundwater.</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22</a:t>
            </a:fld>
            <a:endParaRPr lang="en-US"/>
          </a:p>
        </p:txBody>
      </p:sp>
    </p:spTree>
    <p:extLst>
      <p:ext uri="{BB962C8B-B14F-4D97-AF65-F5344CB8AC3E}">
        <p14:creationId xmlns:p14="http://schemas.microsoft.com/office/powerpoint/2010/main" val="2504035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ct val="90000"/>
              <a:defRPr/>
            </a:pPr>
            <a:r>
              <a:rPr lang="en-US"/>
              <a:t>DEAR is charged with monitoring and assessing Florida's surface water and groundwater quality; identifying, verifying and prioritizing pollution problems; developing strategies to resolve the problems; and implementing those strategies through comprehensive restoration actions in partnership with local stakeholders. BMAP and restoration are steps within the larger cycle of evaluation and assessment of water quality standards where the ultimate goal is to achieve water quality. DEP may develop a basin management action plan for some of the waterbodies that have TMDL.</a:t>
            </a:r>
            <a:endParaRPr lang="en-US">
              <a:cs typeface="Calibri" panose="020F0502020204030204"/>
            </a:endParaRPr>
          </a:p>
          <a:p>
            <a:pPr marR="0" lvl="1" indent="-180975" algn="l" defTabSz="914400">
              <a:lnSpc>
                <a:spcPct val="100000"/>
              </a:lnSpc>
              <a:spcBef>
                <a:spcPts val="0"/>
              </a:spcBef>
              <a:spcAft>
                <a:spcPts val="0"/>
              </a:spcAft>
              <a:buClrTx/>
              <a:buSzPct val="90000"/>
              <a:buFont typeface="Arial" panose="020B0604020202020204" pitchFamily="34" charset="0"/>
              <a:buChar char="•"/>
              <a:tabLst/>
              <a:defRPr/>
            </a:pPr>
            <a:r>
              <a:rPr lang="en-US" sz="1100">
                <a:ea typeface="Calibri" panose="020F0502020204030204" pitchFamily="34" charset="0"/>
                <a:cs typeface="Calibri"/>
              </a:rPr>
              <a:t>TMDL is a restoration target. It represents how much of a pollutant can be introduced into a waterbody without causing exceedances in the water quality standards</a:t>
            </a:r>
            <a:endParaRPr lang="en-US" sz="1100">
              <a:cs typeface="Calibri"/>
            </a:endParaRPr>
          </a:p>
          <a:p>
            <a:pPr lvl="1" indent="-180975">
              <a:buSzPct val="90000"/>
              <a:buFont typeface="Arial" panose="020B0604020202020204" pitchFamily="34" charset="0"/>
              <a:buChar char="•"/>
            </a:pPr>
            <a:r>
              <a:rPr lang="en-US" sz="1100"/>
              <a:t>When developing a BMAP, numerous meetings are held with the public and local stakeholders to come to agreement on the best approach for restoration in the watershed. Coming to consensus during BMAP development allows for better success during implementation.</a:t>
            </a:r>
            <a:endParaRPr lang="en-US" sz="1100">
              <a:cs typeface="Calibri" panose="020F0502020204030204"/>
            </a:endParaRPr>
          </a:p>
          <a:p>
            <a:pPr lvl="1" indent="-180975">
              <a:buSzPct val="90000"/>
              <a:buFont typeface="Arial" panose="020B0604020202020204" pitchFamily="34" charset="0"/>
              <a:buChar char="•"/>
            </a:pPr>
            <a:r>
              <a:rPr lang="en-US" sz="1100"/>
              <a:t>Once agreement is reached, the BMAP is presented to the DEP Secretary to be signed and adopted, which makes BMAP legally enforceable</a:t>
            </a:r>
            <a:endParaRPr lang="en-US" sz="1100">
              <a:cs typeface="Calibri" panose="020F0502020204030204"/>
            </a:endParaRPr>
          </a:p>
          <a:p>
            <a:pPr marL="1095375" marR="0" lvl="2" indent="-180975" algn="l" defTabSz="931774" rtl="0" eaLnBrk="1" fontAlgn="auto" latinLnBrk="0" hangingPunct="1">
              <a:lnSpc>
                <a:spcPct val="100000"/>
              </a:lnSpc>
              <a:spcBef>
                <a:spcPts val="0"/>
              </a:spcBef>
              <a:spcAft>
                <a:spcPts val="0"/>
              </a:spcAft>
              <a:buClrTx/>
              <a:buSzPct val="90000"/>
              <a:buFont typeface="Arial" panose="020B0604020202020204" pitchFamily="34" charset="0"/>
              <a:buChar char="•"/>
              <a:tabLst/>
              <a:defRPr/>
            </a:pPr>
            <a:r>
              <a:rPr lang="en-US" sz="1100"/>
              <a:t>Legal requirements can be enforced through National Pollutant Discharge Elimination System (NPDES) wastewater treatment facility (WWTF) permits, NPDES municipal separate storm sewer system (MS4) permits, or through the authority of the adopted BMAP itself </a:t>
            </a:r>
            <a:endParaRPr lang="en-US" sz="1100">
              <a:cs typeface="Calibri" panose="020F0502020204030204"/>
            </a:endParaRPr>
          </a:p>
          <a:p>
            <a:pPr lvl="1" indent="-180975" defTabSz="931774">
              <a:buSzPct val="90000"/>
              <a:buFont typeface="Arial" panose="020B0604020202020204" pitchFamily="34" charset="0"/>
              <a:buChar char="•"/>
            </a:pPr>
            <a:r>
              <a:rPr lang="en-US" sz="1100"/>
              <a:t>The FWRA (Florida Watershed Restoration Act) directs us to integrate appropriate management strategies (aka projects) and establish a schedule to implement the strategies. </a:t>
            </a:r>
            <a:endParaRPr lang="en-US" sz="1100">
              <a:cs typeface="Calibri" panose="020F0502020204030204"/>
            </a:endParaRPr>
          </a:p>
          <a:p>
            <a:pPr lvl="1" indent="-180975">
              <a:buSzPct val="90000"/>
              <a:buFont typeface="Arial" panose="020B0604020202020204" pitchFamily="34" charset="0"/>
              <a:buChar char="•"/>
            </a:pPr>
            <a:r>
              <a:rPr lang="en-US" sz="1100"/>
              <a:t>BMAPs are implemented with a phased approach and using adaptive management, so that new information can be incorporated as needed.</a:t>
            </a:r>
            <a:endParaRPr lang="en-US" sz="1100">
              <a:cs typeface="Calibri" panose="020F0502020204030204"/>
            </a:endParaRPr>
          </a:p>
          <a:p>
            <a:pPr lvl="1" indent="-180975">
              <a:buSzPct val="90000"/>
              <a:buFont typeface="Arial" panose="020B0604020202020204" pitchFamily="34" charset="0"/>
              <a:buChar char="•"/>
            </a:pPr>
            <a:r>
              <a:rPr lang="en-US" sz="1100"/>
              <a:t>Reviewed annually.</a:t>
            </a:r>
            <a:endParaRPr lang="en-US" sz="1100">
              <a:cs typeface="Calibri" panose="020F0502020204030204"/>
            </a:endParaRPr>
          </a:p>
          <a:p>
            <a:pPr marL="180975" indent="-180975">
              <a:buSzPct val="90000"/>
              <a:buFont typeface="Arial" panose="020B0604020202020204" pitchFamily="34" charset="0"/>
              <a:buChar char="•"/>
            </a:pPr>
            <a:endParaRPr lang="en-US" sz="1100">
              <a:cs typeface="Calibri" panose="020F0502020204030204"/>
            </a:endParaRPr>
          </a:p>
          <a:p>
            <a:pPr marL="342900" indent="-342900">
              <a:buSzPct val="90000"/>
              <a:buFont typeface="Arial,Sans-Serif" panose="020B0604020202020204" pitchFamily="34" charset="0"/>
              <a:buChar char="•"/>
            </a:pPr>
            <a:r>
              <a:rPr lang="en-US"/>
              <a:t>Work with community leaders.</a:t>
            </a:r>
            <a:endParaRPr lang="en-US">
              <a:cs typeface="Calibri"/>
            </a:endParaRPr>
          </a:p>
          <a:p>
            <a:pPr marL="342900" indent="-342900">
              <a:buFont typeface="Arial,Sans-Serif" panose="020B0604020202020204" pitchFamily="34" charset="0"/>
              <a:buChar char="•"/>
            </a:pPr>
            <a:r>
              <a:rPr lang="en-US"/>
              <a:t>Develop and implement restoration plans.</a:t>
            </a:r>
            <a:endParaRPr lang="en-US">
              <a:cs typeface="Calibri"/>
            </a:endParaRPr>
          </a:p>
          <a:p>
            <a:pPr marL="342900" indent="-342900">
              <a:buFont typeface="Arial,Sans-Serif" panose="020B0604020202020204" pitchFamily="34" charset="0"/>
              <a:buChar char="•"/>
            </a:pPr>
            <a:r>
              <a:rPr lang="en-US"/>
              <a:t>Measure success and adapt.</a:t>
            </a:r>
            <a:endParaRPr lang="en-US">
              <a:cs typeface="Calibri"/>
            </a:endParaRPr>
          </a:p>
          <a:p>
            <a:pPr marL="342900" indent="-342900">
              <a:buFont typeface="Arial,Sans-Serif" panose="020B0604020202020204" pitchFamily="34" charset="0"/>
              <a:buChar char="•"/>
            </a:pPr>
            <a:r>
              <a:rPr lang="en-US"/>
              <a:t>Restoration – attain water quality standards.</a:t>
            </a:r>
            <a:endParaRPr lang="en-US">
              <a:cs typeface="Calibri"/>
            </a:endParaRPr>
          </a:p>
          <a:p>
            <a:pPr>
              <a:buSzPct val="90000"/>
            </a:pPr>
            <a:endParaRPr lang="en-US" altLang="en-US" sz="1100">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7CA5A838-D303-4E3F-BC5B-098ADA8FEB1B}" type="slidenum">
              <a:rPr lang="en-US" smtClean="0"/>
              <a:t>3</a:t>
            </a:fld>
            <a:endParaRPr lang="en-US"/>
          </a:p>
        </p:txBody>
      </p:sp>
    </p:spTree>
    <p:extLst>
      <p:ext uri="{BB962C8B-B14F-4D97-AF65-F5344CB8AC3E}">
        <p14:creationId xmlns:p14="http://schemas.microsoft.com/office/powerpoint/2010/main" val="4186940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2018 NSILT load was 1,541,216 </a:t>
            </a:r>
            <a:r>
              <a:rPr lang="en-US" err="1">
                <a:cs typeface="Calibri"/>
              </a:rPr>
              <a:t>lbs</a:t>
            </a:r>
            <a:r>
              <a:rPr lang="en-US">
                <a:cs typeface="Calibri"/>
              </a:rPr>
              <a:t>-N/</a:t>
            </a:r>
            <a:r>
              <a:rPr lang="en-US" err="1">
                <a:cs typeface="Calibri"/>
              </a:rPr>
              <a:t>yr</a:t>
            </a:r>
            <a:endParaRPr lang="en-US">
              <a:cs typeface="Calibri"/>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23</a:t>
            </a:fld>
            <a:endParaRPr lang="en-US"/>
          </a:p>
        </p:txBody>
      </p:sp>
    </p:spTree>
    <p:extLst>
      <p:ext uri="{BB962C8B-B14F-4D97-AF65-F5344CB8AC3E}">
        <p14:creationId xmlns:p14="http://schemas.microsoft.com/office/powerpoint/2010/main" val="3050674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2018 NSILT load was 572,646 </a:t>
            </a:r>
            <a:r>
              <a:rPr lang="en-US" err="1">
                <a:cs typeface="Calibri"/>
              </a:rPr>
              <a:t>lbs</a:t>
            </a:r>
            <a:r>
              <a:rPr lang="en-US">
                <a:cs typeface="Calibri"/>
              </a:rPr>
              <a:t>-N/</a:t>
            </a:r>
            <a:r>
              <a:rPr lang="en-US" err="1">
                <a:cs typeface="Calibri"/>
              </a:rPr>
              <a:t>yr</a:t>
            </a:r>
            <a:endParaRPr lang="en-US">
              <a:cs typeface="Calibri"/>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24</a:t>
            </a:fld>
            <a:endParaRPr lang="en-US"/>
          </a:p>
        </p:txBody>
      </p:sp>
    </p:spTree>
    <p:extLst>
      <p:ext uri="{BB962C8B-B14F-4D97-AF65-F5344CB8AC3E}">
        <p14:creationId xmlns:p14="http://schemas.microsoft.com/office/powerpoint/2010/main" val="349867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2018 NSILT load was 572,646 </a:t>
            </a:r>
            <a:r>
              <a:rPr lang="en-US" err="1">
                <a:cs typeface="Calibri"/>
              </a:rPr>
              <a:t>lbs</a:t>
            </a:r>
            <a:r>
              <a:rPr lang="en-US">
                <a:cs typeface="Calibri"/>
              </a:rPr>
              <a:t>-N/</a:t>
            </a:r>
            <a:r>
              <a:rPr lang="en-US" err="1">
                <a:cs typeface="Calibri"/>
              </a:rPr>
              <a:t>yr</a:t>
            </a:r>
            <a:endParaRPr lang="en-US">
              <a:cs typeface="Calibri"/>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25</a:t>
            </a:fld>
            <a:endParaRPr lang="en-US"/>
          </a:p>
        </p:txBody>
      </p:sp>
    </p:spTree>
    <p:extLst>
      <p:ext uri="{BB962C8B-B14F-4D97-AF65-F5344CB8AC3E}">
        <p14:creationId xmlns:p14="http://schemas.microsoft.com/office/powerpoint/2010/main" val="3112853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2018 NSILT load was 572,646 </a:t>
            </a:r>
            <a:r>
              <a:rPr lang="en-US" err="1">
                <a:cs typeface="Calibri"/>
              </a:rPr>
              <a:t>lbs</a:t>
            </a:r>
            <a:r>
              <a:rPr lang="en-US">
                <a:cs typeface="Calibri"/>
              </a:rPr>
              <a:t>-N/</a:t>
            </a:r>
            <a:r>
              <a:rPr lang="en-US" err="1">
                <a:cs typeface="Calibri"/>
              </a:rPr>
              <a:t>yr</a:t>
            </a:r>
            <a:endParaRPr lang="en-US">
              <a:cs typeface="Calibri"/>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26</a:t>
            </a:fld>
            <a:endParaRPr lang="en-US"/>
          </a:p>
        </p:txBody>
      </p:sp>
    </p:spTree>
    <p:extLst>
      <p:ext uri="{BB962C8B-B14F-4D97-AF65-F5344CB8AC3E}">
        <p14:creationId xmlns:p14="http://schemas.microsoft.com/office/powerpoint/2010/main" val="3424034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2018 NSILT load was 572,646 </a:t>
            </a:r>
            <a:r>
              <a:rPr lang="en-US" err="1">
                <a:cs typeface="Calibri"/>
              </a:rPr>
              <a:t>lbs</a:t>
            </a:r>
            <a:r>
              <a:rPr lang="en-US">
                <a:cs typeface="Calibri"/>
              </a:rPr>
              <a:t>-N/</a:t>
            </a:r>
            <a:r>
              <a:rPr lang="en-US" err="1">
                <a:cs typeface="Calibri"/>
              </a:rPr>
              <a:t>yr</a:t>
            </a:r>
            <a:endParaRPr lang="en-US">
              <a:cs typeface="Calibri"/>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27</a:t>
            </a:fld>
            <a:endParaRPr lang="en-US"/>
          </a:p>
        </p:txBody>
      </p:sp>
    </p:spTree>
    <p:extLst>
      <p:ext uri="{BB962C8B-B14F-4D97-AF65-F5344CB8AC3E}">
        <p14:creationId xmlns:p14="http://schemas.microsoft.com/office/powerpoint/2010/main" val="2577244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95% Upper Confidence Interval was used for current load calculations. </a:t>
            </a:r>
          </a:p>
        </p:txBody>
      </p:sp>
      <p:sp>
        <p:nvSpPr>
          <p:cNvPr id="4" name="Slide Number Placeholder 3"/>
          <p:cNvSpPr>
            <a:spLocks noGrp="1"/>
          </p:cNvSpPr>
          <p:nvPr>
            <p:ph type="sldNum" sz="quarter" idx="5"/>
          </p:nvPr>
        </p:nvSpPr>
        <p:spPr/>
        <p:txBody>
          <a:bodyPr/>
          <a:lstStyle/>
          <a:p>
            <a:fld id="{3C1901B0-2573-4BC1-85F3-88D548BE3AA9}" type="slidenum">
              <a:rPr lang="en-US" smtClean="0"/>
              <a:t>28</a:t>
            </a:fld>
            <a:endParaRPr lang="en-US"/>
          </a:p>
        </p:txBody>
      </p:sp>
    </p:spTree>
    <p:extLst>
      <p:ext uri="{BB962C8B-B14F-4D97-AF65-F5344CB8AC3E}">
        <p14:creationId xmlns:p14="http://schemas.microsoft.com/office/powerpoint/2010/main" val="2816328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Verbal discussion of flow data because different methodology for KING, data gaps for Chass</a:t>
            </a:r>
            <a:endParaRPr lang="en-US">
              <a:cs typeface="Calibri" panose="020F0502020204030204"/>
            </a:endParaRPr>
          </a:p>
          <a:p>
            <a:r>
              <a:rPr lang="en-US">
                <a:cs typeface="Calibri" panose="020F0502020204030204"/>
              </a:rPr>
              <a:t>These are all estimates. </a:t>
            </a:r>
          </a:p>
          <a:p>
            <a:r>
              <a:rPr lang="en-US">
                <a:cs typeface="Calibri" panose="020F0502020204030204"/>
              </a:rPr>
              <a:t>The total load is based on the upper 95% confidence interval for the </a:t>
            </a:r>
          </a:p>
        </p:txBody>
      </p:sp>
      <p:sp>
        <p:nvSpPr>
          <p:cNvPr id="4" name="Slide Number Placeholder 3"/>
          <p:cNvSpPr>
            <a:spLocks noGrp="1"/>
          </p:cNvSpPr>
          <p:nvPr>
            <p:ph type="sldNum" sz="quarter" idx="5"/>
          </p:nvPr>
        </p:nvSpPr>
        <p:spPr/>
        <p:txBody>
          <a:bodyPr/>
          <a:lstStyle/>
          <a:p>
            <a:fld id="{3C1901B0-2573-4BC1-85F3-88D548BE3AA9}" type="slidenum">
              <a:rPr lang="en-US" smtClean="0"/>
              <a:t>30</a:t>
            </a:fld>
            <a:endParaRPr lang="en-US"/>
          </a:p>
        </p:txBody>
      </p:sp>
    </p:spTree>
    <p:extLst>
      <p:ext uri="{BB962C8B-B14F-4D97-AF65-F5344CB8AC3E}">
        <p14:creationId xmlns:p14="http://schemas.microsoft.com/office/powerpoint/2010/main" val="1631952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fine to keep this slide as is, but as you are presenting I would mention that we may revise these percentages. </a:t>
            </a:r>
          </a:p>
        </p:txBody>
      </p:sp>
      <p:sp>
        <p:nvSpPr>
          <p:cNvPr id="4" name="Slide Number Placeholder 3"/>
          <p:cNvSpPr>
            <a:spLocks noGrp="1"/>
          </p:cNvSpPr>
          <p:nvPr>
            <p:ph type="sldNum" sz="quarter" idx="5"/>
          </p:nvPr>
        </p:nvSpPr>
        <p:spPr/>
        <p:txBody>
          <a:bodyPr/>
          <a:lstStyle/>
          <a:p>
            <a:fld id="{3C1901B0-2573-4BC1-85F3-88D548BE3AA9}" type="slidenum">
              <a:rPr lang="en-US" smtClean="0"/>
              <a:t>33</a:t>
            </a:fld>
            <a:endParaRPr lang="en-US"/>
          </a:p>
        </p:txBody>
      </p:sp>
    </p:spTree>
    <p:extLst>
      <p:ext uri="{BB962C8B-B14F-4D97-AF65-F5344CB8AC3E}">
        <p14:creationId xmlns:p14="http://schemas.microsoft.com/office/powerpoint/2010/main" val="4273272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Estimated loading has been updated to 10 </a:t>
            </a:r>
            <a:r>
              <a:rPr lang="en-US" err="1">
                <a:cs typeface="Calibri"/>
              </a:rPr>
              <a:t>lb</a:t>
            </a:r>
            <a:r>
              <a:rPr lang="en-US">
                <a:cs typeface="Calibri"/>
              </a:rPr>
              <a:t>-N/year from 9.012 </a:t>
            </a:r>
            <a:r>
              <a:rPr lang="en-US" err="1">
                <a:cs typeface="Calibri"/>
              </a:rPr>
              <a:t>lb</a:t>
            </a:r>
            <a:r>
              <a:rPr lang="en-US">
                <a:cs typeface="Calibri"/>
              </a:rPr>
              <a:t>-N/year. No longer adjust for time away from home as this is captured in the estimated loading rate.</a:t>
            </a:r>
          </a:p>
        </p:txBody>
      </p:sp>
      <p:sp>
        <p:nvSpPr>
          <p:cNvPr id="4" name="Slide Number Placeholder 3"/>
          <p:cNvSpPr>
            <a:spLocks noGrp="1"/>
          </p:cNvSpPr>
          <p:nvPr>
            <p:ph type="sldNum" sz="quarter" idx="5"/>
          </p:nvPr>
        </p:nvSpPr>
        <p:spPr/>
        <p:txBody>
          <a:bodyPr/>
          <a:lstStyle/>
          <a:p>
            <a:fld id="{3C1901B0-2573-4BC1-85F3-88D548BE3AA9}" type="slidenum">
              <a:rPr lang="en-US" smtClean="0"/>
              <a:t>34</a:t>
            </a:fld>
            <a:endParaRPr lang="en-US"/>
          </a:p>
        </p:txBody>
      </p:sp>
    </p:spTree>
    <p:extLst>
      <p:ext uri="{BB962C8B-B14F-4D97-AF65-F5344CB8AC3E}">
        <p14:creationId xmlns:p14="http://schemas.microsoft.com/office/powerpoint/2010/main" val="10626590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Estimated loading has been updated to 10 </a:t>
            </a:r>
            <a:r>
              <a:rPr lang="en-US" err="1">
                <a:cs typeface="Calibri"/>
              </a:rPr>
              <a:t>lb</a:t>
            </a:r>
            <a:r>
              <a:rPr lang="en-US">
                <a:cs typeface="Calibri"/>
              </a:rPr>
              <a:t>-N/year from 9.012 </a:t>
            </a:r>
            <a:r>
              <a:rPr lang="en-US" err="1">
                <a:cs typeface="Calibri"/>
              </a:rPr>
              <a:t>lb</a:t>
            </a:r>
            <a:r>
              <a:rPr lang="en-US">
                <a:cs typeface="Calibri"/>
              </a:rPr>
              <a:t>-N/year. No longer adjust for time away from home as this is captured in the estimated loading rate.</a:t>
            </a:r>
          </a:p>
        </p:txBody>
      </p:sp>
      <p:sp>
        <p:nvSpPr>
          <p:cNvPr id="4" name="Slide Number Placeholder 3"/>
          <p:cNvSpPr>
            <a:spLocks noGrp="1"/>
          </p:cNvSpPr>
          <p:nvPr>
            <p:ph type="sldNum" sz="quarter" idx="5"/>
          </p:nvPr>
        </p:nvSpPr>
        <p:spPr/>
        <p:txBody>
          <a:bodyPr/>
          <a:lstStyle/>
          <a:p>
            <a:fld id="{3C1901B0-2573-4BC1-85F3-88D548BE3AA9}" type="slidenum">
              <a:rPr lang="en-US" smtClean="0"/>
              <a:t>35</a:t>
            </a:fld>
            <a:endParaRPr lang="en-US"/>
          </a:p>
        </p:txBody>
      </p:sp>
    </p:spTree>
    <p:extLst>
      <p:ext uri="{BB962C8B-B14F-4D97-AF65-F5344CB8AC3E}">
        <p14:creationId xmlns:p14="http://schemas.microsoft.com/office/powerpoint/2010/main" val="100647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E7A2E5-E5E8-FB4E-A161-A016226BC9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455575E5-6FAA-9F4E-B7E3-32196BC760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a:r>
              <a:rPr lang="en-US">
                <a:ea typeface="Calibri" panose="020F0502020204030204" pitchFamily="34" charset="0"/>
                <a:cs typeface="Calibri"/>
              </a:rPr>
              <a:t>Regardless of the type of BMAP, the plans all contain some similar elements. They discuss the geographic area and specific TMDLs that are being addressed. All BMAPs feature some sort of analysis or mechanism to address future growth and other impacts. </a:t>
            </a:r>
          </a:p>
          <a:p>
            <a:r>
              <a:rPr lang="en-US">
                <a:ea typeface="Calibri" panose="020F0502020204030204" pitchFamily="34" charset="0"/>
                <a:cs typeface="Calibri"/>
              </a:rPr>
              <a:t>The main component of the BMAPs consists of two parts: the projects identified to achieve pollutant reductions, and the process that will be followed to monitor and assess progress.</a:t>
            </a:r>
          </a:p>
        </p:txBody>
      </p:sp>
      <p:sp>
        <p:nvSpPr>
          <p:cNvPr id="4" name="Slide Number Placeholder 3">
            <a:extLst>
              <a:ext uri="{FF2B5EF4-FFF2-40B4-BE49-F238E27FC236}">
                <a16:creationId xmlns:a16="http://schemas.microsoft.com/office/drawing/2014/main" id="{750B94DF-90B9-4196-9F5B-A50E26B09C6F}"/>
              </a:ext>
            </a:extLst>
          </p:cNvPr>
          <p:cNvSpPr>
            <a:spLocks noGrp="1"/>
          </p:cNvSpPr>
          <p:nvPr>
            <p:ph type="sldNum" sz="quarter" idx="5"/>
          </p:nvPr>
        </p:nvSpPr>
        <p:spPr/>
        <p:txBody>
          <a:bodyPr/>
          <a:lstStyle/>
          <a:p>
            <a:pPr>
              <a:defRPr/>
            </a:pPr>
            <a:fld id="{A9DB9B84-09A1-E149-AEDC-BBC9C85D5738}" type="slidenum">
              <a:rPr lang="en-US" smtClean="0"/>
              <a:pPr>
                <a:defRPr/>
              </a:pPr>
              <a:t>4</a:t>
            </a:fld>
            <a:endParaRPr lang="en-US"/>
          </a:p>
        </p:txBody>
      </p:sp>
    </p:spTree>
    <p:extLst>
      <p:ext uri="{BB962C8B-B14F-4D97-AF65-F5344CB8AC3E}">
        <p14:creationId xmlns:p14="http://schemas.microsoft.com/office/powerpoint/2010/main" val="3382485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1D63A-3FB1-21E3-F4AE-F2D729F9C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FA92E-5A4D-7DED-6EDD-48E7C78C8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8B96F4-21CA-D379-C02F-AA182E3E461A}"/>
              </a:ext>
            </a:extLst>
          </p:cNvPr>
          <p:cNvSpPr>
            <a:spLocks noGrp="1"/>
          </p:cNvSpPr>
          <p:nvPr>
            <p:ph type="body" idx="1"/>
          </p:nvPr>
        </p:nvSpPr>
        <p:spPr/>
        <p:txBody>
          <a:bodyPr/>
          <a:lstStyle/>
          <a:p>
            <a:r>
              <a:rPr lang="en-US">
                <a:cs typeface="Calibri"/>
              </a:rPr>
              <a:t>Estimated loading has been updated to 10 </a:t>
            </a:r>
            <a:r>
              <a:rPr lang="en-US" err="1">
                <a:cs typeface="Calibri"/>
              </a:rPr>
              <a:t>lb</a:t>
            </a:r>
            <a:r>
              <a:rPr lang="en-US">
                <a:cs typeface="Calibri"/>
              </a:rPr>
              <a:t>-N/year from 9.012 </a:t>
            </a:r>
            <a:r>
              <a:rPr lang="en-US" err="1">
                <a:cs typeface="Calibri"/>
              </a:rPr>
              <a:t>lb</a:t>
            </a:r>
            <a:r>
              <a:rPr lang="en-US">
                <a:cs typeface="Calibri"/>
              </a:rPr>
              <a:t>-N/year. No longer adjust for time away from home as this is captured in the estimated loading rate.</a:t>
            </a:r>
          </a:p>
        </p:txBody>
      </p:sp>
      <p:sp>
        <p:nvSpPr>
          <p:cNvPr id="4" name="Slide Number Placeholder 3">
            <a:extLst>
              <a:ext uri="{FF2B5EF4-FFF2-40B4-BE49-F238E27FC236}">
                <a16:creationId xmlns:a16="http://schemas.microsoft.com/office/drawing/2014/main" id="{0EC9F629-E365-B68B-72BB-B644A1A32A00}"/>
              </a:ext>
            </a:extLst>
          </p:cNvPr>
          <p:cNvSpPr>
            <a:spLocks noGrp="1"/>
          </p:cNvSpPr>
          <p:nvPr>
            <p:ph type="sldNum" sz="quarter" idx="5"/>
          </p:nvPr>
        </p:nvSpPr>
        <p:spPr/>
        <p:txBody>
          <a:bodyPr/>
          <a:lstStyle/>
          <a:p>
            <a:fld id="{3C1901B0-2573-4BC1-85F3-88D548BE3AA9}" type="slidenum">
              <a:rPr lang="en-US" smtClean="0"/>
              <a:t>36</a:t>
            </a:fld>
            <a:endParaRPr lang="en-US"/>
          </a:p>
        </p:txBody>
      </p:sp>
    </p:spTree>
    <p:extLst>
      <p:ext uri="{BB962C8B-B14F-4D97-AF65-F5344CB8AC3E}">
        <p14:creationId xmlns:p14="http://schemas.microsoft.com/office/powerpoint/2010/main" val="1715842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DEP provides opportunities for local governments and eligible entities to submit proposal for funding to protect and restore Florida's natural resources. Open May1- June 30 2024.</a:t>
            </a:r>
          </a:p>
        </p:txBody>
      </p:sp>
      <p:sp>
        <p:nvSpPr>
          <p:cNvPr id="4" name="Slide Number Placeholder 3"/>
          <p:cNvSpPr>
            <a:spLocks noGrp="1"/>
          </p:cNvSpPr>
          <p:nvPr>
            <p:ph type="sldNum" sz="quarter" idx="5"/>
          </p:nvPr>
        </p:nvSpPr>
        <p:spPr/>
        <p:txBody>
          <a:bodyPr/>
          <a:lstStyle/>
          <a:p>
            <a:fld id="{3C1901B0-2573-4BC1-85F3-88D548BE3AA9}" type="slidenum">
              <a:rPr lang="en-US" smtClean="0"/>
              <a:t>37</a:t>
            </a:fld>
            <a:endParaRPr lang="en-US"/>
          </a:p>
        </p:txBody>
      </p:sp>
    </p:spTree>
    <p:extLst>
      <p:ext uri="{BB962C8B-B14F-4D97-AF65-F5344CB8AC3E}">
        <p14:creationId xmlns:p14="http://schemas.microsoft.com/office/powerpoint/2010/main" val="9692115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0FD4597-0D7B-4DE3-9F0B-84661A6A0900}" type="slidenum">
              <a:rPr lang="en-US" smtClean="0"/>
              <a:t>38</a:t>
            </a:fld>
            <a:endParaRPr lang="en-US"/>
          </a:p>
        </p:txBody>
      </p:sp>
    </p:spTree>
    <p:extLst>
      <p:ext uri="{BB962C8B-B14F-4D97-AF65-F5344CB8AC3E}">
        <p14:creationId xmlns:p14="http://schemas.microsoft.com/office/powerpoint/2010/main" val="4098255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identified as an Outstanding Florida Spring (OFS) by the 2016 Florida Springs and Aquifer Protection Act (Chapter 373, Florida Statutes [F.S.]). </a:t>
            </a:r>
            <a:r>
              <a:rPr lang="en-US" sz="1800">
                <a:effectLst/>
                <a:latin typeface="Times New Roman"/>
                <a:ea typeface="Times New Roman" panose="02020603050405020304" pitchFamily="18" charset="0"/>
                <a:cs typeface="Times New Roman"/>
              </a:rPr>
              <a:t>The Silver Springs</a:t>
            </a:r>
            <a:r>
              <a:rPr lang="en-US" sz="1800" spc="-1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and Upper Silver River BMAP</a:t>
            </a:r>
            <a:r>
              <a:rPr lang="en-US" sz="1800" spc="-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area (989 square miles [mi</a:t>
            </a:r>
            <a:r>
              <a:rPr lang="en-US" sz="1800" baseline="30000">
                <a:effectLst/>
                <a:latin typeface="Times New Roman"/>
                <a:ea typeface="Times New Roman" panose="02020603050405020304" pitchFamily="18" charset="0"/>
                <a:cs typeface="Times New Roman"/>
              </a:rPr>
              <a:t>2</a:t>
            </a:r>
            <a:r>
              <a:rPr lang="en-US" sz="1800">
                <a:effectLst/>
                <a:latin typeface="Times New Roman"/>
                <a:ea typeface="Times New Roman" panose="02020603050405020304" pitchFamily="18" charset="0"/>
                <a:cs typeface="Times New Roman"/>
              </a:rPr>
              <a:t>]) includes Silver Springs, Silver Springs Group, and</a:t>
            </a:r>
            <a:r>
              <a:rPr lang="en-US" sz="1800" spc="-1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the Upper Silver River along with</a:t>
            </a:r>
            <a:r>
              <a:rPr lang="en-US" sz="1800" spc="-1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the groundwater contributing</a:t>
            </a:r>
            <a:r>
              <a:rPr lang="en-US" sz="1800" spc="-5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area for the</a:t>
            </a:r>
            <a:r>
              <a:rPr lang="en-US" sz="1800" spc="-2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springs.</a:t>
            </a:r>
            <a:r>
              <a:rPr lang="en-US" sz="1800" spc="-40">
                <a:effectLst/>
                <a:latin typeface="Times New Roman"/>
                <a:ea typeface="Times New Roman" panose="02020603050405020304" pitchFamily="18" charset="0"/>
                <a:cs typeface="Times New Roman"/>
              </a:rPr>
              <a:t> For our purposes, t</a:t>
            </a:r>
            <a:r>
              <a:rPr lang="en-US" sz="1800">
                <a:effectLst/>
                <a:latin typeface="Times New Roman"/>
                <a:ea typeface="Times New Roman" panose="02020603050405020304" pitchFamily="18" charset="0"/>
                <a:cs typeface="Times New Roman"/>
              </a:rPr>
              <a:t>he</a:t>
            </a:r>
            <a:r>
              <a:rPr lang="en-US" sz="1800" spc="-2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waterbodies</a:t>
            </a:r>
            <a:r>
              <a:rPr lang="en-US" sz="1800" spc="-3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delineated</a:t>
            </a:r>
            <a:r>
              <a:rPr lang="en-US" sz="1800" spc="-5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as</a:t>
            </a:r>
            <a:r>
              <a:rPr lang="en-US" sz="1800" spc="-3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Silver Springs</a:t>
            </a:r>
            <a:r>
              <a:rPr lang="en-US" sz="1800" spc="-6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and</a:t>
            </a:r>
            <a:r>
              <a:rPr lang="en-US" sz="1800" spc="-2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Silver Springs</a:t>
            </a:r>
            <a:r>
              <a:rPr lang="en-US" sz="1800" spc="-7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Group</a:t>
            </a:r>
            <a:r>
              <a:rPr lang="en-US" sz="1800" spc="-3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are</a:t>
            </a:r>
            <a:r>
              <a:rPr lang="en-US" sz="1800" spc="-3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collectively</a:t>
            </a:r>
            <a:r>
              <a:rPr lang="en-US" sz="1800" spc="-3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referred</a:t>
            </a:r>
            <a:r>
              <a:rPr lang="en-US" sz="1800" spc="-3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to</a:t>
            </a:r>
            <a:r>
              <a:rPr lang="en-US" sz="1800" spc="-4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as</a:t>
            </a:r>
            <a:r>
              <a:rPr lang="en-US" sz="1800" spc="-5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Silver</a:t>
            </a:r>
            <a:r>
              <a:rPr lang="en-US" sz="1800" spc="-2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Springs</a:t>
            </a:r>
            <a:r>
              <a:rPr lang="en-US" sz="1800" spc="-5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and</a:t>
            </a:r>
            <a:r>
              <a:rPr lang="en-US" sz="1800" spc="-3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together include</a:t>
            </a:r>
            <a:r>
              <a:rPr lang="en-US" sz="1800" spc="-15">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at least 30 named springs that contribute flow to</a:t>
            </a:r>
            <a:r>
              <a:rPr lang="en-US" sz="1800" spc="-10">
                <a:effectLst/>
                <a:latin typeface="Times New Roman"/>
                <a:ea typeface="Times New Roman" panose="02020603050405020304" pitchFamily="18" charset="0"/>
                <a:cs typeface="Times New Roman"/>
              </a:rPr>
              <a:t> </a:t>
            </a:r>
            <a:r>
              <a:rPr lang="en-US" sz="1800">
                <a:effectLst/>
                <a:latin typeface="Times New Roman"/>
                <a:ea typeface="Times New Roman" panose="02020603050405020304" pitchFamily="18" charset="0"/>
                <a:cs typeface="Times New Roman"/>
              </a:rPr>
              <a:t>the Upper Silver River.</a:t>
            </a:r>
          </a:p>
          <a:p>
            <a:endParaRPr lang="en-US" sz="1800">
              <a:latin typeface="Times New Roman"/>
              <a:cs typeface="Times New Roman"/>
            </a:endParaRPr>
          </a:p>
          <a:p>
            <a:r>
              <a:rPr lang="en-US"/>
              <a:t>The decision to merge the two adopted BMAPs was based on the following considerations: </a:t>
            </a:r>
          </a:p>
          <a:p>
            <a:r>
              <a:rPr lang="en-US"/>
              <a:t>• The two spring systems have a zone of interaction that influences the movement and direction of groundwater flow. There is no clear delineation between the two systems' groundwater contributing areas (Section 1.4.2). </a:t>
            </a:r>
          </a:p>
          <a:p>
            <a:r>
              <a:rPr lang="en-US"/>
              <a:t>• Management policies implemented to address pollutant sources are largely the same for both spring systems. Two plans are not needed to implement most of these policies. </a:t>
            </a:r>
            <a:endParaRPr lang="en-US">
              <a:cs typeface="Calibri" panose="020F0502020204030204"/>
            </a:endParaRPr>
          </a:p>
          <a:p>
            <a:r>
              <a:rPr lang="en-US"/>
              <a:t>• Marion County has the largest land area within both BMAP areas—60 % of Silver Springs and 65 % of the Rainbow Spring Group. The City of Ocala spans both BMAP areas. Upgrades to Ocala Utilities wastewater treatment facilities (WWTFs) allow the transfer of wastewater between portions of Ocala east and west of Interstate 75 (I-75). A single BMAP provides greater consistency in local jurisdiction planning and policy making. </a:t>
            </a:r>
          </a:p>
          <a:p>
            <a:r>
              <a:rPr lang="en-US"/>
              <a:t>• Two distinct BMAP areas are maintained for the calculation of loadings and identification of sources. They are separated by I-75, because the interstate separates the area overseen by the St. Johns River Water Management District (SJRWMD) from that of the Southwest Florida Water Management District (SWFWMD). One BMAP provides an opportunity for increased coordination and consistency in the programs and policies implemented by the two water management districts (WMDs).</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6</a:t>
            </a:fld>
            <a:endParaRPr lang="en-US"/>
          </a:p>
        </p:txBody>
      </p:sp>
    </p:spTree>
    <p:extLst>
      <p:ext uri="{BB962C8B-B14F-4D97-AF65-F5344CB8AC3E}">
        <p14:creationId xmlns:p14="http://schemas.microsoft.com/office/powerpoint/2010/main" val="985426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panose="020F0502020204030204"/>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7</a:t>
            </a:fld>
            <a:endParaRPr lang="en-US"/>
          </a:p>
        </p:txBody>
      </p:sp>
    </p:spTree>
    <p:extLst>
      <p:ext uri="{BB962C8B-B14F-4D97-AF65-F5344CB8AC3E}">
        <p14:creationId xmlns:p14="http://schemas.microsoft.com/office/powerpoint/2010/main" val="985426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panose="020F0502020204030204"/>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8</a:t>
            </a:fld>
            <a:endParaRPr lang="en-US"/>
          </a:p>
        </p:txBody>
      </p:sp>
    </p:spTree>
    <p:extLst>
      <p:ext uri="{BB962C8B-B14F-4D97-AF65-F5344CB8AC3E}">
        <p14:creationId xmlns:p14="http://schemas.microsoft.com/office/powerpoint/2010/main" val="1186036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panose="020F0502020204030204"/>
            </a:endParaRPr>
          </a:p>
        </p:txBody>
      </p:sp>
      <p:sp>
        <p:nvSpPr>
          <p:cNvPr id="4" name="Slide Number Placeholder 3"/>
          <p:cNvSpPr>
            <a:spLocks noGrp="1"/>
          </p:cNvSpPr>
          <p:nvPr>
            <p:ph type="sldNum" sz="quarter" idx="5"/>
          </p:nvPr>
        </p:nvSpPr>
        <p:spPr/>
        <p:txBody>
          <a:bodyPr/>
          <a:lstStyle/>
          <a:p>
            <a:fld id="{3C1901B0-2573-4BC1-85F3-88D548BE3AA9}" type="slidenum">
              <a:rPr lang="en-US" smtClean="0"/>
              <a:t>9</a:t>
            </a:fld>
            <a:endParaRPr lang="en-US"/>
          </a:p>
        </p:txBody>
      </p:sp>
    </p:spTree>
    <p:extLst>
      <p:ext uri="{BB962C8B-B14F-4D97-AF65-F5344CB8AC3E}">
        <p14:creationId xmlns:p14="http://schemas.microsoft.com/office/powerpoint/2010/main" val="4105150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6E7A2E5-E5E8-FB4E-A161-A016226BC9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455575E5-6FAA-9F4E-B7E3-32196BC760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a:endParaRPr lang="en-US">
              <a:ea typeface="Calibri" panose="020F0502020204030204" pitchFamily="34" charset="0"/>
              <a:cs typeface="Calibri"/>
            </a:endParaRPr>
          </a:p>
        </p:txBody>
      </p:sp>
      <p:sp>
        <p:nvSpPr>
          <p:cNvPr id="4" name="Slide Number Placeholder 3">
            <a:extLst>
              <a:ext uri="{FF2B5EF4-FFF2-40B4-BE49-F238E27FC236}">
                <a16:creationId xmlns:a16="http://schemas.microsoft.com/office/drawing/2014/main" id="{750B94DF-90B9-4196-9F5B-A50E26B09C6F}"/>
              </a:ext>
            </a:extLst>
          </p:cNvPr>
          <p:cNvSpPr>
            <a:spLocks noGrp="1"/>
          </p:cNvSpPr>
          <p:nvPr>
            <p:ph type="sldNum" sz="quarter" idx="5"/>
          </p:nvPr>
        </p:nvSpPr>
        <p:spPr/>
        <p:txBody>
          <a:bodyPr/>
          <a:lstStyle/>
          <a:p>
            <a:pPr>
              <a:defRPr/>
            </a:pPr>
            <a:fld id="{A9DB9B84-09A1-E149-AEDC-BBC9C85D5738}" type="slidenum">
              <a:rPr lang="en-US" smtClean="0"/>
              <a:pPr>
                <a:defRPr/>
              </a:pPr>
              <a:t>10</a:t>
            </a:fld>
            <a:endParaRPr lang="en-US"/>
          </a:p>
        </p:txBody>
      </p:sp>
    </p:spTree>
    <p:extLst>
      <p:ext uri="{BB962C8B-B14F-4D97-AF65-F5344CB8AC3E}">
        <p14:creationId xmlns:p14="http://schemas.microsoft.com/office/powerpoint/2010/main" val="2870486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a:t>Under Section 403.0675 Florida Statutes (F.S.) we are required to provide an annual update to the Governor and Legislature - STAR</a:t>
            </a:r>
          </a:p>
          <a:p>
            <a:pPr marL="174625" indent="-174625">
              <a:buFont typeface="Arial" panose="020B0604020202020204" pitchFamily="34" charset="0"/>
              <a:buChar char="•"/>
            </a:pPr>
            <a:r>
              <a:rPr lang="en-US" altLang="en-US"/>
              <a:t>Reports on TMDLs, BMAPs, Minimum flows or minimum water levels, and recovery or prevention strategies</a:t>
            </a:r>
            <a:endParaRPr lang="en-US" altLang="en-US">
              <a:cs typeface="Calibri"/>
            </a:endParaRPr>
          </a:p>
          <a:p>
            <a:pPr marL="174625" indent="-174625">
              <a:buFont typeface="Arial" panose="020B0604020202020204" pitchFamily="34" charset="0"/>
              <a:buChar char="•"/>
            </a:pPr>
            <a:r>
              <a:rPr lang="en-US" altLang="en-US"/>
              <a:t>BMAPs: Reports on restoration projects and management strategies that are designed for nitrogen and phosphorus removal.</a:t>
            </a:r>
            <a:endParaRPr lang="en-US" altLang="en-US">
              <a:cs typeface="Calibri"/>
            </a:endParaRPr>
          </a:p>
          <a:p>
            <a:pPr marL="174625" indent="-174625">
              <a:buFont typeface="Arial" panose="020B0604020202020204" pitchFamily="34" charset="0"/>
              <a:buChar char="•"/>
            </a:pPr>
            <a:endParaRPr lang="en-US" altLang="en-US">
              <a:cs typeface="Calibri"/>
            </a:endParaRPr>
          </a:p>
          <a:p>
            <a:r>
              <a:rPr lang="en-US" altLang="en-US">
                <a:cs typeface="Calibri"/>
              </a:rPr>
              <a:t>Reminder about making sure entity has access to the portal and is uploading projects that have </a:t>
            </a:r>
            <a:r>
              <a:rPr lang="en-US" altLang="en-US" err="1">
                <a:cs typeface="Calibri"/>
              </a:rPr>
              <a:t>recieved</a:t>
            </a:r>
            <a:r>
              <a:rPr lang="en-US" altLang="en-US">
                <a:cs typeface="Calibri"/>
              </a:rPr>
              <a:t> grant funding. </a:t>
            </a:r>
          </a:p>
        </p:txBody>
      </p:sp>
      <p:sp>
        <p:nvSpPr>
          <p:cNvPr id="4" name="Slide Number Placeholder 3"/>
          <p:cNvSpPr>
            <a:spLocks noGrp="1"/>
          </p:cNvSpPr>
          <p:nvPr>
            <p:ph type="sldNum" sz="quarter" idx="5"/>
          </p:nvPr>
        </p:nvSpPr>
        <p:spPr/>
        <p:txBody>
          <a:bodyPr/>
          <a:lstStyle/>
          <a:p>
            <a:fld id="{6024AA10-6358-48B1-B5B0-AB1D6EBA06AD}" type="slidenum">
              <a:rPr lang="en-US" smtClean="0"/>
              <a:t>11</a:t>
            </a:fld>
            <a:endParaRPr lang="en-US"/>
          </a:p>
        </p:txBody>
      </p:sp>
    </p:spTree>
    <p:extLst>
      <p:ext uri="{BB962C8B-B14F-4D97-AF65-F5344CB8AC3E}">
        <p14:creationId xmlns:p14="http://schemas.microsoft.com/office/powerpoint/2010/main" val="2097753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81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192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792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2" cy="332516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2" cy="332516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2" cy="332516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84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2" cy="332516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2" cy="332516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2" cy="332516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711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78" y="1386289"/>
            <a:ext cx="3652269" cy="5332097"/>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39" y="1386290"/>
            <a:ext cx="3652269" cy="533209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639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5" y="1386290"/>
            <a:ext cx="3652269" cy="5332096"/>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7623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6" y="4143948"/>
            <a:ext cx="3652269" cy="2514674"/>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9419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89" y="1386289"/>
            <a:ext cx="3652269" cy="5332097"/>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6" y="1386290"/>
            <a:ext cx="3652269" cy="533209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3" y="1386290"/>
            <a:ext cx="3652269" cy="533209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406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4" y="1368440"/>
            <a:ext cx="5700155" cy="533209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2" y="1368440"/>
            <a:ext cx="5700155" cy="5332096"/>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172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0" y="1386368"/>
            <a:ext cx="5700155" cy="5332096"/>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42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4202830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4" y="1392344"/>
            <a:ext cx="5700155" cy="5332096"/>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050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6" y="1580865"/>
            <a:ext cx="9785267" cy="4943103"/>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289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88" y="1386368"/>
            <a:ext cx="11770425" cy="5332096"/>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874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09"/>
            <a:ext cx="11887200" cy="1118255"/>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3136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78" y="1719469"/>
            <a:ext cx="5695121" cy="5078313"/>
          </a:xfrm>
          <a:prstGeom prst="rect">
            <a:avLst/>
          </a:prstGeom>
          <a:noFill/>
        </p:spPr>
        <p:txBody>
          <a:bodyPr wrap="square" rtlCol="0">
            <a:spAutoFit/>
          </a:bodyPr>
          <a:lstStyle/>
          <a:p>
            <a:r>
              <a:rPr lang="en-US" b="1">
                <a:latin typeface="Verdana" panose="020B0604030504040204" pitchFamily="34" charset="0"/>
                <a:ea typeface="Verdana" panose="020B0604030504040204" pitchFamily="34" charset="0"/>
                <a:cs typeface="Verdana" panose="020B0604030504040204" pitchFamily="34" charset="0"/>
              </a:rPr>
              <a:t>VERDANA</a:t>
            </a:r>
          </a:p>
          <a:p>
            <a:endParaRPr lang="en-US" b="1">
              <a:latin typeface="Verdana" panose="020B0604030504040204" pitchFamily="34" charset="0"/>
              <a:ea typeface="Verdana" panose="020B0604030504040204" pitchFamily="34" charset="0"/>
              <a:cs typeface="Verdana" panose="020B0604030504040204" pitchFamily="34" charset="0"/>
            </a:endParaRPr>
          </a:p>
          <a:p>
            <a:r>
              <a:rPr lang="en-US" b="1">
                <a:latin typeface="Verdana" panose="020B0604030504040204" pitchFamily="34" charset="0"/>
                <a:ea typeface="Verdana" panose="020B0604030504040204" pitchFamily="34" charset="0"/>
                <a:cs typeface="Verdana" panose="020B0604030504040204" pitchFamily="34" charset="0"/>
              </a:rPr>
              <a:t>The Florida Department </a:t>
            </a:r>
          </a:p>
          <a:p>
            <a:r>
              <a:rPr lang="en-US" b="1">
                <a:latin typeface="Verdana" panose="020B0604030504040204" pitchFamily="34" charset="0"/>
                <a:ea typeface="Verdana" panose="020B0604030504040204" pitchFamily="34" charset="0"/>
                <a:cs typeface="Verdana" panose="020B0604030504040204" pitchFamily="34" charset="0"/>
              </a:rPr>
              <a:t>of Environmental Protection </a:t>
            </a:r>
            <a:endParaRPr lang="en-US">
              <a:latin typeface="Verdana" panose="020B0604030504040204" pitchFamily="34" charset="0"/>
              <a:ea typeface="Verdana" panose="020B0604030504040204" pitchFamily="34" charset="0"/>
              <a:cs typeface="Verdana" panose="020B0604030504040204" pitchFamily="34" charset="0"/>
            </a:endParaRPr>
          </a:p>
          <a:p>
            <a:endParaRPr lang="en-US">
              <a:latin typeface="Verdana" panose="020B0604030504040204" pitchFamily="34" charset="0"/>
              <a:ea typeface="Verdana" panose="020B0604030504040204" pitchFamily="34" charset="0"/>
              <a:cs typeface="Verdana" panose="020B0604030504040204" pitchFamily="34" charset="0"/>
            </a:endParaRPr>
          </a:p>
          <a:p>
            <a:r>
              <a:rPr lang="en-US">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a:latin typeface="Verdana" panose="020B0604030504040204" pitchFamily="34" charset="0"/>
              <a:ea typeface="Verdana" panose="020B0604030504040204" pitchFamily="34" charset="0"/>
              <a:cs typeface="Verdana" panose="020B0604030504040204" pitchFamily="34" charset="0"/>
            </a:endParaRPr>
          </a:p>
          <a:p>
            <a:r>
              <a:rPr lang="en-US">
                <a:latin typeface="Verdana" panose="020B0604030504040204" pitchFamily="34" charset="0"/>
                <a:ea typeface="Verdana" panose="020B0604030504040204" pitchFamily="34" charset="0"/>
                <a:cs typeface="Verdana" panose="020B0604030504040204" pitchFamily="34" charset="0"/>
              </a:rPr>
              <a:t>Header Font Size: 24 - 40</a:t>
            </a:r>
          </a:p>
          <a:p>
            <a:r>
              <a:rPr lang="en-US">
                <a:latin typeface="Verdana" panose="020B0604030504040204" pitchFamily="34" charset="0"/>
                <a:ea typeface="Verdana" panose="020B0604030504040204" pitchFamily="34" charset="0"/>
                <a:cs typeface="Verdana" panose="020B0604030504040204" pitchFamily="34" charset="0"/>
              </a:rPr>
              <a:t>Body Font Size: 18 - 24</a:t>
            </a:r>
          </a:p>
          <a:p>
            <a:endParaRPr lang="en-US">
              <a:latin typeface="Verdana" panose="020B0604030504040204" pitchFamily="34" charset="0"/>
              <a:ea typeface="Verdana" panose="020B0604030504040204" pitchFamily="34" charset="0"/>
              <a:cs typeface="Verdana" panose="020B0604030504040204" pitchFamily="34" charset="0"/>
            </a:endParaRPr>
          </a:p>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0" y="1719469"/>
            <a:ext cx="5695121" cy="5078313"/>
          </a:xfrm>
          <a:prstGeom prst="rect">
            <a:avLst/>
          </a:prstGeom>
          <a:noFill/>
        </p:spPr>
        <p:txBody>
          <a:bodyPr wrap="square" rtlCol="0">
            <a:spAutoFit/>
          </a:bodyPr>
          <a:lstStyle/>
          <a:p>
            <a:r>
              <a:rPr lang="en-US" b="1">
                <a:latin typeface="Arial" panose="020B0604020202020204" pitchFamily="34" charset="0"/>
                <a:ea typeface="Verdana" panose="020B0604030504040204" pitchFamily="34" charset="0"/>
                <a:cs typeface="Arial" panose="020B0604020202020204" pitchFamily="34" charset="0"/>
              </a:rPr>
              <a:t>ARIAL</a:t>
            </a:r>
          </a:p>
          <a:p>
            <a:endParaRPr lang="en-US" b="1">
              <a:latin typeface="Arial" panose="020B0604020202020204" pitchFamily="34" charset="0"/>
              <a:ea typeface="Verdana" panose="020B0604030504040204" pitchFamily="34" charset="0"/>
              <a:cs typeface="Arial" panose="020B0604020202020204" pitchFamily="34" charset="0"/>
            </a:endParaRPr>
          </a:p>
          <a:p>
            <a:r>
              <a:rPr lang="en-US" b="1">
                <a:latin typeface="Arial" panose="020B0604020202020204" pitchFamily="34" charset="0"/>
                <a:ea typeface="Verdana" panose="020B0604030504040204" pitchFamily="34" charset="0"/>
                <a:cs typeface="Arial" panose="020B0604020202020204" pitchFamily="34" charset="0"/>
              </a:rPr>
              <a:t>The Florida Department </a:t>
            </a:r>
          </a:p>
          <a:p>
            <a:r>
              <a:rPr lang="en-US" b="1">
                <a:latin typeface="Arial" panose="020B0604020202020204" pitchFamily="34" charset="0"/>
                <a:ea typeface="Verdana" panose="020B0604030504040204" pitchFamily="34" charset="0"/>
                <a:cs typeface="Arial" panose="020B0604020202020204" pitchFamily="34" charset="0"/>
              </a:rPr>
              <a:t>of Environmental Protection </a:t>
            </a:r>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a:p>
            <a:r>
              <a:rPr lang="en-US">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a:latin typeface="Arial" panose="020B0604020202020204" pitchFamily="34" charset="0"/>
              <a:ea typeface="Verdana" panose="020B0604030504040204" pitchFamily="34" charset="0"/>
              <a:cs typeface="Arial" panose="020B0604020202020204" pitchFamily="34" charset="0"/>
            </a:endParaRPr>
          </a:p>
          <a:p>
            <a:r>
              <a:rPr lang="en-US">
                <a:latin typeface="Arial" panose="020B0604020202020204" pitchFamily="34" charset="0"/>
                <a:ea typeface="Verdana" panose="020B0604030504040204" pitchFamily="34" charset="0"/>
                <a:cs typeface="Arial" panose="020B0604020202020204" pitchFamily="34" charset="0"/>
              </a:rPr>
              <a:t>Header Font Size: 24 - 40</a:t>
            </a:r>
          </a:p>
          <a:p>
            <a:r>
              <a:rPr lang="en-US">
                <a:latin typeface="Arial" panose="020B0604020202020204" pitchFamily="34" charset="0"/>
                <a:ea typeface="Verdana" panose="020B0604030504040204" pitchFamily="34" charset="0"/>
                <a:cs typeface="Arial" panose="020B0604020202020204" pitchFamily="34" charset="0"/>
              </a:rPr>
              <a:t>Body Font Size: 18 - 24</a:t>
            </a:r>
          </a:p>
          <a:p>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5" y="397741"/>
            <a:ext cx="7564581" cy="605294"/>
          </a:xfrm>
          <a:prstGeom prst="rect">
            <a:avLst/>
          </a:prstGeom>
          <a:noFill/>
        </p:spPr>
        <p:txBody>
          <a:bodyPr wrap="square" rtlCol="0">
            <a:spAutoFit/>
          </a:bodyPr>
          <a:lstStyle/>
          <a:p>
            <a:pPr>
              <a:lnSpc>
                <a:spcPts val="4000"/>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50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564953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D0FB6-EDC8-4FDD-8A70-71D774AD5E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DB5438-7869-417A-968B-1F9C4DE6D8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822337-4645-4B8A-8FC4-4FE28EC014AB}"/>
              </a:ext>
            </a:extLst>
          </p:cNvPr>
          <p:cNvSpPr>
            <a:spLocks noGrp="1"/>
          </p:cNvSpPr>
          <p:nvPr>
            <p:ph type="dt" sz="half" idx="10"/>
          </p:nvPr>
        </p:nvSpPr>
        <p:spPr/>
        <p:txBody>
          <a:bodyPr/>
          <a:lstStyle/>
          <a:p>
            <a:fld id="{322E8B49-BA23-45F3-8FF6-FE0365F6E02D}" type="datetimeFigureOut">
              <a:rPr lang="en-US" smtClean="0"/>
              <a:t>6/28/2024</a:t>
            </a:fld>
            <a:endParaRPr lang="en-US"/>
          </a:p>
        </p:txBody>
      </p:sp>
      <p:sp>
        <p:nvSpPr>
          <p:cNvPr id="5" name="Footer Placeholder 4">
            <a:extLst>
              <a:ext uri="{FF2B5EF4-FFF2-40B4-BE49-F238E27FC236}">
                <a16:creationId xmlns:a16="http://schemas.microsoft.com/office/drawing/2014/main" id="{786BFE58-3607-4FAE-AFBF-FAC6A3F25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5AC7FC-A6BC-4A4D-ADCC-22563D2C8ADD}"/>
              </a:ext>
            </a:extLst>
          </p:cNvPr>
          <p:cNvSpPr>
            <a:spLocks noGrp="1"/>
          </p:cNvSpPr>
          <p:nvPr>
            <p:ph type="sldNum" sz="quarter" idx="12"/>
          </p:nvPr>
        </p:nvSpPr>
        <p:spPr/>
        <p:txBody>
          <a:bodyPr/>
          <a:lstStyle/>
          <a:p>
            <a:fld id="{71470E39-CFBF-4D7A-8554-28D25E4F28CD}" type="slidenum">
              <a:rPr lang="en-US" smtClean="0"/>
              <a:t>‹#›</a:t>
            </a:fld>
            <a:endParaRPr lang="en-US"/>
          </a:p>
        </p:txBody>
      </p:sp>
    </p:spTree>
    <p:extLst>
      <p:ext uri="{BB962C8B-B14F-4D97-AF65-F5344CB8AC3E}">
        <p14:creationId xmlns:p14="http://schemas.microsoft.com/office/powerpoint/2010/main" val="40634804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26770" y="365125"/>
            <a:ext cx="9427029" cy="1325563"/>
          </a:xfrm>
          <a:prstGeom prst="rect">
            <a:avLst/>
          </a:prstGeom>
        </p:spPr>
        <p:txBody>
          <a:bodyPr/>
          <a:lstStyle>
            <a:lvl1pPr>
              <a:defRPr b="1" i="0">
                <a:latin typeface="Franklin Gothic Demi Cond" panose="020B060302010202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0153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54C82-957A-9DD9-0885-34622028CE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CF25ED-E22E-E3C7-90E3-97D9D84F4B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75330E-528C-B91A-C021-6DC2C879DBD2}"/>
              </a:ext>
            </a:extLst>
          </p:cNvPr>
          <p:cNvSpPr>
            <a:spLocks noGrp="1"/>
          </p:cNvSpPr>
          <p:nvPr>
            <p:ph type="dt" sz="half" idx="10"/>
          </p:nvPr>
        </p:nvSpPr>
        <p:spPr/>
        <p:txBody>
          <a:bodyPr/>
          <a:lstStyle/>
          <a:p>
            <a:fld id="{A1B97C7D-5EB4-4BDB-9F45-06C658895A8D}" type="datetimeFigureOut">
              <a:rPr lang="en-US" smtClean="0"/>
              <a:t>6/28/2024</a:t>
            </a:fld>
            <a:endParaRPr lang="en-US"/>
          </a:p>
        </p:txBody>
      </p:sp>
      <p:sp>
        <p:nvSpPr>
          <p:cNvPr id="5" name="Footer Placeholder 4">
            <a:extLst>
              <a:ext uri="{FF2B5EF4-FFF2-40B4-BE49-F238E27FC236}">
                <a16:creationId xmlns:a16="http://schemas.microsoft.com/office/drawing/2014/main" id="{367057DE-C34B-493D-E391-0C278A7CF1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AC428-FEC6-39D2-48AE-D713B9CE0BBC}"/>
              </a:ext>
            </a:extLst>
          </p:cNvPr>
          <p:cNvSpPr>
            <a:spLocks noGrp="1"/>
          </p:cNvSpPr>
          <p:nvPr>
            <p:ph type="sldNum" sz="quarter" idx="12"/>
          </p:nvPr>
        </p:nvSpPr>
        <p:spPr/>
        <p:txBody>
          <a:bodyPr/>
          <a:lstStyle/>
          <a:p>
            <a:fld id="{94962501-38CA-40CA-A912-7372C83545D0}" type="slidenum">
              <a:rPr lang="en-US" smtClean="0"/>
              <a:t>‹#›</a:t>
            </a:fld>
            <a:endParaRPr lang="en-US"/>
          </a:p>
        </p:txBody>
      </p:sp>
    </p:spTree>
    <p:extLst>
      <p:ext uri="{BB962C8B-B14F-4D97-AF65-F5344CB8AC3E}">
        <p14:creationId xmlns:p14="http://schemas.microsoft.com/office/powerpoint/2010/main" val="1323704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0" y="0"/>
            <a:ext cx="1469571" cy="1249314"/>
          </a:xfrm>
          <a:prstGeom prst="rect">
            <a:avLst/>
          </a:prstGeom>
          <a:solidFill>
            <a:srgbClr val="596A40">
              <a:alpha val="6977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8D8CAB-51FF-BF49-9097-35CC33F1964E}"/>
              </a:ext>
            </a:extLst>
          </p:cNvPr>
          <p:cNvSpPr/>
          <p:nvPr userDrawn="1"/>
        </p:nvSpPr>
        <p:spPr>
          <a:xfrm>
            <a:off x="0" y="1249312"/>
            <a:ext cx="1469571" cy="5608688"/>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2900210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2" y="1398242"/>
            <a:ext cx="7559252" cy="5332096"/>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17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8" y="1392265"/>
            <a:ext cx="7559251" cy="5332097"/>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7526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0" y="1371600"/>
            <a:ext cx="5509846" cy="5369169"/>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134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4" y="1371600"/>
            <a:ext cx="5509846" cy="5369169"/>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2"/>
            <a:ext cx="3215472" cy="5369169"/>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74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2"/>
            <a:ext cx="3215472" cy="5369169"/>
          </a:xfrm>
          <a:prstGeom prst="rect">
            <a:avLst/>
          </a:prstGeom>
          <a:solidFill>
            <a:srgbClr val="596A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9157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0" y="0"/>
            <a:ext cx="10722429" cy="1249314"/>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25C0050-FD7D-734A-87F6-0D9536EEA196}"/>
              </a:ext>
            </a:extLst>
          </p:cNvPr>
          <p:cNvSpPr/>
          <p:nvPr userDrawn="1"/>
        </p:nvSpPr>
        <p:spPr>
          <a:xfrm>
            <a:off x="0" y="0"/>
            <a:ext cx="1469571" cy="1249314"/>
          </a:xfrm>
          <a:prstGeom prst="rect">
            <a:avLst/>
          </a:prstGeom>
          <a:solidFill>
            <a:srgbClr val="596A40">
              <a:alpha val="6977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9"/>
          <a:stretch>
            <a:fillRect/>
          </a:stretch>
        </p:blipFill>
        <p:spPr>
          <a:xfrm>
            <a:off x="203568" y="93439"/>
            <a:ext cx="1062435" cy="1062435"/>
          </a:xfrm>
          <a:prstGeom prst="rect">
            <a:avLst/>
          </a:prstGeom>
        </p:spPr>
      </p:pic>
    </p:spTree>
    <p:extLst>
      <p:ext uri="{BB962C8B-B14F-4D97-AF65-F5344CB8AC3E}">
        <p14:creationId xmlns:p14="http://schemas.microsoft.com/office/powerpoint/2010/main" val="1166723968"/>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56" r:id="rId3"/>
    <p:sldLayoutId id="2147483759" r:id="rId4"/>
    <p:sldLayoutId id="2147483760" r:id="rId5"/>
    <p:sldLayoutId id="2147483745" r:id="rId6"/>
    <p:sldLayoutId id="2147483746" r:id="rId7"/>
    <p:sldLayoutId id="2147483747" r:id="rId8"/>
    <p:sldLayoutId id="2147483748" r:id="rId9"/>
    <p:sldLayoutId id="2147483749" r:id="rId10"/>
    <p:sldLayoutId id="2147483750" r:id="rId11"/>
    <p:sldLayoutId id="2147483752" r:id="rId12"/>
    <p:sldLayoutId id="2147483753" r:id="rId13"/>
    <p:sldLayoutId id="2147483754" r:id="rId14"/>
    <p:sldLayoutId id="2147483755" r:id="rId15"/>
    <p:sldLayoutId id="2147483761" r:id="rId16"/>
    <p:sldLayoutId id="2147483762" r:id="rId17"/>
    <p:sldLayoutId id="2147483763" r:id="rId18"/>
    <p:sldLayoutId id="2147483764" r:id="rId19"/>
    <p:sldLayoutId id="2147483765" r:id="rId20"/>
    <p:sldLayoutId id="2147483766" r:id="rId21"/>
    <p:sldLayoutId id="2147483768" r:id="rId22"/>
    <p:sldLayoutId id="2147483769" r:id="rId23"/>
    <p:sldLayoutId id="2147483771" r:id="rId24"/>
    <p:sldLayoutId id="2147483773" r:id="rId25"/>
    <p:sldLayoutId id="2147483774" r:id="rId26"/>
    <p:sldLayoutId id="214748377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userDrawn="1">
          <p15:clr>
            <a:srgbClr val="F26B43"/>
          </p15:clr>
        </p15:guide>
        <p15:guide id="2" orient="horz" pos="48" userDrawn="1">
          <p15:clr>
            <a:srgbClr val="F26B43"/>
          </p15:clr>
        </p15:guide>
        <p15:guide id="3" orient="horz" pos="4272" userDrawn="1">
          <p15:clr>
            <a:srgbClr val="F26B43"/>
          </p15:clr>
        </p15:guide>
        <p15:guide id="4" pos="75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89B_924FD38D.xm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mailto:Jason.Storrs@FloridaDEP.gov"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s://www.mysuwanneeriver.com/56/What-is-a-Spring" TargetMode="External"/><Relationship Id="rId2" Type="http://schemas.openxmlformats.org/officeDocument/2006/relationships/image" Target="../media/image45.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860_7F02F7EA.xml"/><Relationship Id="rId2" Type="http://schemas.openxmlformats.org/officeDocument/2006/relationships/notesSlide" Target="../notesSlides/notesSlide28.xml"/><Relationship Id="rId1" Type="http://schemas.openxmlformats.org/officeDocument/2006/relationships/slideLayout" Target="../slideLayouts/slideLayout25.xml"/><Relationship Id="rId5" Type="http://schemas.openxmlformats.org/officeDocument/2006/relationships/image" Target="../media/image48.png"/><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25.xml"/><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A body of water surrounded by trees&#10;&#10;Description automatically generated with medium confidence">
            <a:extLst>
              <a:ext uri="{FF2B5EF4-FFF2-40B4-BE49-F238E27FC236}">
                <a16:creationId xmlns:a16="http://schemas.microsoft.com/office/drawing/2014/main" id="{1CC4B1EE-B15A-8F48-8E6F-6D2A48232F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3" name="Rectangle 2">
            <a:extLst>
              <a:ext uri="{FF2B5EF4-FFF2-40B4-BE49-F238E27FC236}">
                <a16:creationId xmlns:a16="http://schemas.microsoft.com/office/drawing/2014/main" id="{A925AA31-70F1-B140-9426-76A413101196}"/>
              </a:ext>
            </a:extLst>
          </p:cNvPr>
          <p:cNvSpPr/>
          <p:nvPr/>
        </p:nvSpPr>
        <p:spPr>
          <a:xfrm>
            <a:off x="654424" y="1847222"/>
            <a:ext cx="10802470" cy="4876307"/>
          </a:xfrm>
          <a:prstGeom prst="rect">
            <a:avLst/>
          </a:prstGeom>
          <a:solidFill>
            <a:srgbClr val="435030">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75000"/>
                </a:schemeClr>
              </a:solidFill>
            </a:endParaRPr>
          </a:p>
        </p:txBody>
      </p:sp>
      <p:grpSp>
        <p:nvGrpSpPr>
          <p:cNvPr id="2" name="Group 1">
            <a:extLst>
              <a:ext uri="{FF2B5EF4-FFF2-40B4-BE49-F238E27FC236}">
                <a16:creationId xmlns:a16="http://schemas.microsoft.com/office/drawing/2014/main" id="{A75132E3-C54D-7C45-A661-8EC6D4150A55}"/>
              </a:ext>
            </a:extLst>
          </p:cNvPr>
          <p:cNvGrpSpPr/>
          <p:nvPr/>
        </p:nvGrpSpPr>
        <p:grpSpPr>
          <a:xfrm>
            <a:off x="889099" y="2142353"/>
            <a:ext cx="10802469" cy="4373733"/>
            <a:chOff x="1136821" y="2409075"/>
            <a:chExt cx="10802469" cy="4373733"/>
          </a:xfrm>
        </p:grpSpPr>
        <p:grpSp>
          <p:nvGrpSpPr>
            <p:cNvPr id="4" name="Group 3">
              <a:extLst>
                <a:ext uri="{FF2B5EF4-FFF2-40B4-BE49-F238E27FC236}">
                  <a16:creationId xmlns:a16="http://schemas.microsoft.com/office/drawing/2014/main" id="{2288C5C9-BC35-C341-BAD3-547146EF8919}"/>
                </a:ext>
              </a:extLst>
            </p:cNvPr>
            <p:cNvGrpSpPr/>
            <p:nvPr/>
          </p:nvGrpSpPr>
          <p:grpSpPr>
            <a:xfrm>
              <a:off x="1484852" y="2409075"/>
              <a:ext cx="10454438" cy="4373733"/>
              <a:chOff x="3913199" y="1235997"/>
              <a:chExt cx="5942237" cy="3576648"/>
            </a:xfrm>
          </p:grpSpPr>
          <p:sp>
            <p:nvSpPr>
              <p:cNvPr id="5" name="TextBox 4">
                <a:extLst>
                  <a:ext uri="{FF2B5EF4-FFF2-40B4-BE49-F238E27FC236}">
                    <a16:creationId xmlns:a16="http://schemas.microsoft.com/office/drawing/2014/main" id="{4179DE2E-FC20-4E41-A5E0-A31FCC7F2E39}"/>
                  </a:ext>
                </a:extLst>
              </p:cNvPr>
              <p:cNvSpPr txBox="1"/>
              <p:nvPr/>
            </p:nvSpPr>
            <p:spPr>
              <a:xfrm>
                <a:off x="5320130" y="1235997"/>
                <a:ext cx="4535306" cy="1208094"/>
              </a:xfrm>
              <a:prstGeom prst="rect">
                <a:avLst/>
              </a:prstGeom>
              <a:noFill/>
            </p:spPr>
            <p:txBody>
              <a:bodyPr wrap="square" lIns="91440" tIns="45720" rIns="91440" bIns="45720" rtlCol="0" anchor="t">
                <a:spAutoFit/>
              </a:bodyPr>
              <a:lstStyle/>
              <a:p>
                <a:r>
                  <a:rPr lang="en-US" sz="4500" b="1">
                    <a:solidFill>
                      <a:schemeClr val="bg1"/>
                    </a:solidFill>
                    <a:latin typeface="Arial"/>
                    <a:ea typeface="Verdana"/>
                    <a:cs typeface="Arial"/>
                  </a:rPr>
                  <a:t>BASIN MANAGEMENT ACTION PLAN UPDATES</a:t>
                </a:r>
                <a:endParaRPr lang="en-US" sz="4500">
                  <a:solidFill>
                    <a:schemeClr val="bg1"/>
                  </a:solidFill>
                  <a:cs typeface="Calibri"/>
                </a:endParaRPr>
              </a:p>
            </p:txBody>
          </p:sp>
          <p:sp>
            <p:nvSpPr>
              <p:cNvPr id="7" name="TextBox 6">
                <a:extLst>
                  <a:ext uri="{FF2B5EF4-FFF2-40B4-BE49-F238E27FC236}">
                    <a16:creationId xmlns:a16="http://schemas.microsoft.com/office/drawing/2014/main" id="{B6F30178-1174-AD49-AE26-BBEFFE40A5C8}"/>
                  </a:ext>
                </a:extLst>
              </p:cNvPr>
              <p:cNvSpPr txBox="1"/>
              <p:nvPr/>
            </p:nvSpPr>
            <p:spPr>
              <a:xfrm>
                <a:off x="3913199" y="3579382"/>
                <a:ext cx="5721321" cy="1233263"/>
              </a:xfrm>
              <a:prstGeom prst="rect">
                <a:avLst/>
              </a:prstGeom>
              <a:noFill/>
            </p:spPr>
            <p:txBody>
              <a:bodyPr wrap="square" lIns="91440" tIns="45720" rIns="91440" bIns="45720" rtlCol="0" anchor="t">
                <a:spAutoFit/>
              </a:bodyPr>
              <a:lstStyle/>
              <a:p>
                <a:pPr algn="r"/>
                <a:r>
                  <a:rPr lang="en-US" sz="2000">
                    <a:solidFill>
                      <a:schemeClr val="bg1">
                        <a:lumMod val="95000"/>
                      </a:schemeClr>
                    </a:solidFill>
                    <a:latin typeface="Arial"/>
                    <a:cs typeface="Arial"/>
                  </a:rPr>
                  <a:t>Chandler Keenan, Environmental Consultant</a:t>
                </a:r>
              </a:p>
              <a:p>
                <a:pPr algn="r"/>
                <a:r>
                  <a:rPr lang="en-US">
                    <a:solidFill>
                      <a:schemeClr val="bg1">
                        <a:lumMod val="95000"/>
                      </a:schemeClr>
                    </a:solidFill>
                    <a:latin typeface="Arial"/>
                    <a:cs typeface="Arial"/>
                  </a:rPr>
                  <a:t>Water Quality Restoration Program</a:t>
                </a:r>
              </a:p>
              <a:p>
                <a:pPr algn="r"/>
                <a:r>
                  <a:rPr lang="en-US">
                    <a:solidFill>
                      <a:schemeClr val="bg1">
                        <a:lumMod val="95000"/>
                      </a:schemeClr>
                    </a:solidFill>
                    <a:latin typeface="Arial"/>
                    <a:cs typeface="Arial"/>
                  </a:rPr>
                  <a:t>Florida Department of Environmental Protection</a:t>
                </a:r>
              </a:p>
              <a:p>
                <a:pPr algn="r"/>
                <a:endParaRPr lang="en-US">
                  <a:solidFill>
                    <a:schemeClr val="bg1">
                      <a:lumMod val="95000"/>
                    </a:schemeClr>
                  </a:solidFill>
                  <a:latin typeface="Arial"/>
                  <a:cs typeface="Arial"/>
                </a:endParaRPr>
              </a:p>
              <a:p>
                <a:pPr algn="r"/>
                <a:r>
                  <a:rPr lang="en-US">
                    <a:solidFill>
                      <a:schemeClr val="bg1">
                        <a:lumMod val="95000"/>
                      </a:schemeClr>
                    </a:solidFill>
                    <a:latin typeface="Arial"/>
                    <a:cs typeface="Arial"/>
                  </a:rPr>
                  <a:t>Southwest Florida Water Management District- Management Meeting | July 10, 2024</a:t>
                </a:r>
                <a:endParaRPr lang="en-US">
                  <a:solidFill>
                    <a:schemeClr val="bg1">
                      <a:lumMod val="95000"/>
                    </a:schemeClr>
                  </a:solidFill>
                  <a:cs typeface="Calibri"/>
                </a:endParaRPr>
              </a:p>
            </p:txBody>
          </p:sp>
        </p:grpSp>
        <p:pic>
          <p:nvPicPr>
            <p:cNvPr id="9" name="Picture 8" descr="Florida Department of Environmental Protection Logo">
              <a:extLst>
                <a:ext uri="{FF2B5EF4-FFF2-40B4-BE49-F238E27FC236}">
                  <a16:creationId xmlns:a16="http://schemas.microsoft.com/office/drawing/2014/main" id="{6EFACE86-3E6D-8B48-8858-F6F4EF9FDD0A}"/>
                </a:ext>
              </a:extLst>
            </p:cNvPr>
            <p:cNvPicPr>
              <a:picLocks noChangeAspect="1"/>
            </p:cNvPicPr>
            <p:nvPr/>
          </p:nvPicPr>
          <p:blipFill>
            <a:blip r:embed="rId3"/>
            <a:stretch>
              <a:fillRect/>
            </a:stretch>
          </p:blipFill>
          <p:spPr>
            <a:xfrm>
              <a:off x="1136821" y="3147739"/>
              <a:ext cx="2316129" cy="2316129"/>
            </a:xfrm>
            <a:prstGeom prst="rect">
              <a:avLst/>
            </a:prstGeom>
          </p:spPr>
        </p:pic>
      </p:grpSp>
    </p:spTree>
    <p:extLst>
      <p:ext uri="{BB962C8B-B14F-4D97-AF65-F5344CB8AC3E}">
        <p14:creationId xmlns:p14="http://schemas.microsoft.com/office/powerpoint/2010/main" val="2671289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41B7136D-93A3-F54D-A57F-E2B9D9050202}"/>
              </a:ext>
            </a:extLst>
          </p:cNvPr>
          <p:cNvGrpSpPr>
            <a:grpSpLocks/>
          </p:cNvGrpSpPr>
          <p:nvPr/>
        </p:nvGrpSpPr>
        <p:grpSpPr bwMode="auto">
          <a:xfrm>
            <a:off x="367048" y="1464273"/>
            <a:ext cx="5679678" cy="4541838"/>
            <a:chOff x="330351" y="1542537"/>
            <a:chExt cx="5026655" cy="5100720"/>
          </a:xfrm>
          <a:solidFill>
            <a:srgbClr val="596A40"/>
          </a:solidFill>
        </p:grpSpPr>
        <p:sp>
          <p:nvSpPr>
            <p:cNvPr id="10" name="Rectangle 9">
              <a:extLst>
                <a:ext uri="{FF2B5EF4-FFF2-40B4-BE49-F238E27FC236}">
                  <a16:creationId xmlns:a16="http://schemas.microsoft.com/office/drawing/2014/main" id="{C50FA878-A95B-104E-9FC7-E0E324815F00}"/>
                </a:ext>
              </a:extLst>
            </p:cNvPr>
            <p:cNvSpPr/>
            <p:nvPr/>
          </p:nvSpPr>
          <p:spPr>
            <a:xfrm>
              <a:off x="330351" y="1542537"/>
              <a:ext cx="5026655" cy="5100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500" b="1">
                <a:latin typeface="Franklin Gothic Demi Cond" panose="020B0603020102020204" pitchFamily="34" charset="0"/>
              </a:endParaRPr>
            </a:p>
          </p:txBody>
        </p:sp>
        <p:sp>
          <p:nvSpPr>
            <p:cNvPr id="12" name="Rectangle 2">
              <a:extLst>
                <a:ext uri="{FF2B5EF4-FFF2-40B4-BE49-F238E27FC236}">
                  <a16:creationId xmlns:a16="http://schemas.microsoft.com/office/drawing/2014/main" id="{21E61652-A2E9-CE4F-92D9-F39A80CCCF51}"/>
                </a:ext>
              </a:extLst>
            </p:cNvPr>
            <p:cNvSpPr>
              <a:spLocks noChangeArrowheads="1"/>
            </p:cNvSpPr>
            <p:nvPr/>
          </p:nvSpPr>
          <p:spPr bwMode="auto">
            <a:xfrm>
              <a:off x="2238011" y="5261819"/>
              <a:ext cx="184746" cy="4773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eaLnBrk="1" hangingPunct="1">
                <a:lnSpc>
                  <a:spcPct val="100000"/>
                </a:lnSpc>
                <a:spcBef>
                  <a:spcPts val="600"/>
                </a:spcBef>
                <a:spcAft>
                  <a:spcPts val="600"/>
                </a:spcAft>
                <a:buFontTx/>
                <a:buNone/>
              </a:pPr>
              <a:endParaRPr lang="en-US" altLang="en-US" sz="2500" b="1">
                <a:solidFill>
                  <a:schemeClr val="bg1"/>
                </a:solidFill>
                <a:latin typeface="Franklin Gothic Demi Cond" panose="020B0603020102020204" pitchFamily="34" charset="0"/>
                <a:ea typeface="League Gothic" pitchFamily="50" charset="0"/>
                <a:cs typeface="League Gothic" pitchFamily="50" charset="0"/>
              </a:endParaRPr>
            </a:p>
          </p:txBody>
        </p:sp>
      </p:grpSp>
      <p:sp>
        <p:nvSpPr>
          <p:cNvPr id="13" name="Rectangle 12">
            <a:extLst>
              <a:ext uri="{FF2B5EF4-FFF2-40B4-BE49-F238E27FC236}">
                <a16:creationId xmlns:a16="http://schemas.microsoft.com/office/drawing/2014/main" id="{68D623B1-825C-A14A-8481-C740C5A3A9BC}"/>
              </a:ext>
              <a:ext uri="{C183D7F6-B498-43B3-948B-1728B52AA6E4}">
                <adec:decorative xmlns:adec="http://schemas.microsoft.com/office/drawing/2017/decorative" val="1"/>
              </a:ext>
            </a:extLst>
          </p:cNvPr>
          <p:cNvSpPr/>
          <p:nvPr/>
        </p:nvSpPr>
        <p:spPr>
          <a:xfrm>
            <a:off x="6145276" y="1464272"/>
            <a:ext cx="5679676" cy="4541838"/>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TextBox 18">
            <a:extLst>
              <a:ext uri="{FF2B5EF4-FFF2-40B4-BE49-F238E27FC236}">
                <a16:creationId xmlns:a16="http://schemas.microsoft.com/office/drawing/2014/main" id="{58854CF5-0DD6-4EE9-8611-BC779C95451F}"/>
              </a:ext>
            </a:extLst>
          </p:cNvPr>
          <p:cNvSpPr txBox="1">
            <a:spLocks noChangeArrowheads="1"/>
          </p:cNvSpPr>
          <p:nvPr/>
        </p:nvSpPr>
        <p:spPr bwMode="auto">
          <a:xfrm>
            <a:off x="495300" y="1533267"/>
            <a:ext cx="5416581" cy="4875181"/>
          </a:xfrm>
          <a:prstGeom prst="rect">
            <a:avLst/>
          </a:prstGeom>
          <a:noFill/>
          <a:ln>
            <a:noFill/>
          </a:ln>
          <a:effectLst>
            <a:outerShdw blurRad="50800" dist="38100" dir="2700000" sx="1000" sy="1000" algn="tl"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marL="342900" indent="-342900">
              <a:spcBef>
                <a:spcPct val="15000"/>
              </a:spcBef>
              <a:defRPr/>
            </a:pPr>
            <a:r>
              <a:rPr lang="en-US" altLang="en-US" sz="2400">
                <a:solidFill>
                  <a:schemeClr val="bg1"/>
                </a:solidFill>
                <a:latin typeface="Arial"/>
                <a:cs typeface="Arial"/>
              </a:rPr>
              <a:t>Florida Watershed Protection Act, Section 403.067, Florida Statutes (F.S.). </a:t>
            </a:r>
          </a:p>
          <a:p>
            <a:pPr>
              <a:spcBef>
                <a:spcPct val="15000"/>
              </a:spcBef>
              <a:buNone/>
              <a:defRPr/>
            </a:pPr>
            <a:endParaRPr lang="en-US" altLang="en-US" sz="800">
              <a:solidFill>
                <a:schemeClr val="bg1"/>
              </a:solidFill>
              <a:latin typeface="Arial"/>
              <a:cs typeface="Arial"/>
            </a:endParaRPr>
          </a:p>
          <a:p>
            <a:pPr marL="342900" indent="-342900">
              <a:spcBef>
                <a:spcPct val="15000"/>
              </a:spcBef>
              <a:defRPr/>
            </a:pPr>
            <a:r>
              <a:rPr lang="en-US" altLang="en-US" sz="2400">
                <a:solidFill>
                  <a:schemeClr val="bg1"/>
                </a:solidFill>
                <a:latin typeface="Arial"/>
                <a:cs typeface="Arial"/>
              </a:rPr>
              <a:t>Florida Springs and Aquifer Protection Act, Part VIII of Chapter 373, F.S.</a:t>
            </a:r>
          </a:p>
          <a:p>
            <a:pPr>
              <a:spcBef>
                <a:spcPct val="15000"/>
              </a:spcBef>
              <a:buNone/>
              <a:defRPr/>
            </a:pPr>
            <a:endParaRPr lang="en-US" altLang="en-US" sz="800">
              <a:solidFill>
                <a:schemeClr val="bg1"/>
              </a:solidFill>
              <a:latin typeface="Arial"/>
              <a:cs typeface="Arial"/>
            </a:endParaRPr>
          </a:p>
          <a:p>
            <a:pPr marL="342900" indent="-342900">
              <a:spcBef>
                <a:spcPct val="15000"/>
              </a:spcBef>
              <a:defRPr/>
            </a:pPr>
            <a:r>
              <a:rPr lang="en-US" altLang="en-US" sz="2400">
                <a:solidFill>
                  <a:schemeClr val="bg1"/>
                </a:solidFill>
                <a:latin typeface="Arial"/>
                <a:cs typeface="Arial"/>
              </a:rPr>
              <a:t>Senate Bill (SB) 712 Clean Waterways Act.</a:t>
            </a:r>
          </a:p>
          <a:p>
            <a:pPr>
              <a:spcBef>
                <a:spcPct val="15000"/>
              </a:spcBef>
              <a:buNone/>
              <a:defRPr/>
            </a:pPr>
            <a:endParaRPr lang="en-US" altLang="en-US" sz="800">
              <a:solidFill>
                <a:schemeClr val="bg1"/>
              </a:solidFill>
              <a:latin typeface="Arial"/>
              <a:cs typeface="Arial"/>
            </a:endParaRPr>
          </a:p>
          <a:p>
            <a:pPr marL="342900" indent="-342900">
              <a:spcBef>
                <a:spcPct val="15000"/>
              </a:spcBef>
              <a:defRPr/>
            </a:pPr>
            <a:r>
              <a:rPr lang="en-US" altLang="en-US" sz="2400">
                <a:solidFill>
                  <a:schemeClr val="bg1"/>
                </a:solidFill>
                <a:latin typeface="Arial"/>
                <a:cs typeface="Arial"/>
              </a:rPr>
              <a:t>House Bill (HB) 1379 Environmental Protection.</a:t>
            </a:r>
          </a:p>
          <a:p>
            <a:pPr>
              <a:spcBef>
                <a:spcPct val="15000"/>
              </a:spcBef>
              <a:buNone/>
              <a:defRPr/>
            </a:pPr>
            <a:endParaRPr lang="en-US" altLang="en-US" sz="800">
              <a:solidFill>
                <a:schemeClr val="bg1"/>
              </a:solidFill>
              <a:latin typeface="Arial"/>
              <a:cs typeface="Arial"/>
            </a:endParaRPr>
          </a:p>
          <a:p>
            <a:pPr marL="342900" indent="-342900">
              <a:spcBef>
                <a:spcPct val="15000"/>
              </a:spcBef>
              <a:defRPr/>
            </a:pPr>
            <a:r>
              <a:rPr lang="en-US" altLang="en-US" sz="2400">
                <a:solidFill>
                  <a:schemeClr val="bg1"/>
                </a:solidFill>
                <a:latin typeface="Arial"/>
                <a:cs typeface="Arial"/>
              </a:rPr>
              <a:t>HB1557.</a:t>
            </a:r>
          </a:p>
          <a:p>
            <a:pPr marL="342900" indent="-342900">
              <a:spcBef>
                <a:spcPct val="15000"/>
              </a:spcBef>
              <a:defRPr/>
            </a:pPr>
            <a:endParaRPr lang="en-US" altLang="en-US" sz="2400">
              <a:solidFill>
                <a:schemeClr val="bg1"/>
              </a:solidFill>
              <a:latin typeface="Arial"/>
              <a:cs typeface="Arial"/>
            </a:endParaRPr>
          </a:p>
        </p:txBody>
      </p:sp>
      <p:sp>
        <p:nvSpPr>
          <p:cNvPr id="16" name="Title 3">
            <a:extLst>
              <a:ext uri="{FF2B5EF4-FFF2-40B4-BE49-F238E27FC236}">
                <a16:creationId xmlns:a16="http://schemas.microsoft.com/office/drawing/2014/main" id="{34D4ADCF-10AD-4763-B4BB-7EC78ABC3A4E}"/>
              </a:ext>
            </a:extLst>
          </p:cNvPr>
          <p:cNvSpPr txBox="1">
            <a:spLocks noChangeArrowheads="1"/>
          </p:cNvSpPr>
          <p:nvPr/>
        </p:nvSpPr>
        <p:spPr>
          <a:xfrm>
            <a:off x="1619219" y="272544"/>
            <a:ext cx="9321800"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b="1" i="0" kern="1200">
                <a:solidFill>
                  <a:schemeClr val="tx1"/>
                </a:solidFill>
                <a:latin typeface="Franklin Gothic Demi Cond" panose="020B0603020102020204" pitchFamily="34" charset="0"/>
                <a:ea typeface="+mj-ea"/>
                <a:cs typeface="+mj-cs"/>
              </a:defRPr>
            </a:lvl1pPr>
          </a:lstStyle>
          <a:p>
            <a:r>
              <a:rPr lang="en-US" altLang="en-US" sz="3500">
                <a:solidFill>
                  <a:schemeClr val="bg1"/>
                </a:solidFill>
                <a:latin typeface="Arial"/>
                <a:cs typeface="Arial"/>
              </a:rPr>
              <a:t>BILLS AND LEGISLATION</a:t>
            </a:r>
            <a:endParaRPr lang="en-US" sz="3500">
              <a:solidFill>
                <a:schemeClr val="bg1"/>
              </a:solidFill>
              <a:latin typeface="Arial"/>
              <a:cs typeface="Arial"/>
            </a:endParaRPr>
          </a:p>
        </p:txBody>
      </p:sp>
      <p:sp>
        <p:nvSpPr>
          <p:cNvPr id="2" name="TextBox 1">
            <a:extLst>
              <a:ext uri="{FF2B5EF4-FFF2-40B4-BE49-F238E27FC236}">
                <a16:creationId xmlns:a16="http://schemas.microsoft.com/office/drawing/2014/main" id="{7A0E5C5A-9908-4922-8DC3-533ED74BEA65}"/>
              </a:ext>
            </a:extLst>
          </p:cNvPr>
          <p:cNvSpPr txBox="1"/>
          <p:nvPr/>
        </p:nvSpPr>
        <p:spPr>
          <a:xfrm>
            <a:off x="6280119" y="1641707"/>
            <a:ext cx="5416581" cy="4739759"/>
          </a:xfrm>
          <a:prstGeom prst="rect">
            <a:avLst/>
          </a:prstGeom>
          <a:noFill/>
        </p:spPr>
        <p:txBody>
          <a:bodyPr wrap="square" lIns="91440" tIns="45720" rIns="91440" bIns="45720" rtlCol="0" anchor="t">
            <a:spAutoFit/>
          </a:bodyPr>
          <a:lstStyle/>
          <a:p>
            <a:pPr marL="342900" indent="-342900">
              <a:spcBef>
                <a:spcPct val="15000"/>
              </a:spcBef>
              <a:defRPr/>
            </a:pPr>
            <a:r>
              <a:rPr lang="en-US" altLang="en-US" sz="2400" b="1">
                <a:solidFill>
                  <a:srgbClr val="DBEAC6"/>
                </a:solidFill>
                <a:latin typeface="Arial"/>
                <a:cs typeface="Arial"/>
              </a:rPr>
              <a:t>Summary of latest updates:</a:t>
            </a:r>
          </a:p>
          <a:p>
            <a:pPr marL="342900" indent="-342900">
              <a:spcBef>
                <a:spcPct val="15000"/>
              </a:spcBef>
              <a:buFont typeface="Arial" panose="020B0604020202020204" pitchFamily="34" charset="0"/>
              <a:buChar char="•"/>
              <a:defRPr/>
            </a:pPr>
            <a:r>
              <a:rPr lang="en-US" altLang="en-US" sz="2000">
                <a:solidFill>
                  <a:schemeClr val="bg1"/>
                </a:solidFill>
                <a:latin typeface="Arial"/>
                <a:cs typeface="Arial"/>
              </a:rPr>
              <a:t>Wastewater and Onsite Sewage Treatment and Disposal System (OSTDS) remediation plans from local governments.</a:t>
            </a:r>
          </a:p>
          <a:p>
            <a:pPr marL="342900" indent="-342900">
              <a:spcBef>
                <a:spcPct val="15000"/>
              </a:spcBef>
              <a:buFont typeface="Arial" panose="020B0604020202020204" pitchFamily="34" charset="0"/>
              <a:buChar char="•"/>
              <a:defRPr/>
            </a:pPr>
            <a:r>
              <a:rPr lang="en-US" altLang="en-US" sz="2000">
                <a:solidFill>
                  <a:schemeClr val="bg1"/>
                </a:solidFill>
                <a:latin typeface="Arial"/>
                <a:cs typeface="Arial"/>
              </a:rPr>
              <a:t>List of identified project to meet five-year milestones.</a:t>
            </a:r>
          </a:p>
          <a:p>
            <a:pPr marL="342900" indent="-342900">
              <a:spcBef>
                <a:spcPct val="15000"/>
              </a:spcBef>
              <a:buFont typeface="Arial" panose="020B0604020202020204" pitchFamily="34" charset="0"/>
              <a:buChar char="•"/>
              <a:defRPr/>
            </a:pPr>
            <a:r>
              <a:rPr lang="en-US" altLang="en-US" sz="2000">
                <a:solidFill>
                  <a:schemeClr val="bg1"/>
                </a:solidFill>
                <a:latin typeface="Arial"/>
                <a:cs typeface="Arial"/>
              </a:rPr>
              <a:t>Agricultural Cooperative Regional Elements. </a:t>
            </a:r>
            <a:endParaRPr lang="en-US" altLang="en-US" sz="2000">
              <a:solidFill>
                <a:schemeClr val="bg1"/>
              </a:solidFill>
              <a:latin typeface="Arial" panose="020B0604020202020204" pitchFamily="34" charset="0"/>
              <a:cs typeface="Arial" panose="020B0604020202020204" pitchFamily="34" charset="0"/>
            </a:endParaRPr>
          </a:p>
          <a:p>
            <a:pPr marL="342900" indent="-342900">
              <a:spcBef>
                <a:spcPct val="15000"/>
              </a:spcBef>
              <a:buFont typeface="Arial" panose="020B0604020202020204" pitchFamily="34" charset="0"/>
              <a:buChar char="•"/>
              <a:defRPr/>
            </a:pPr>
            <a:r>
              <a:rPr lang="en-US" altLang="en-US" sz="2000">
                <a:solidFill>
                  <a:schemeClr val="bg1"/>
                </a:solidFill>
                <a:latin typeface="Arial"/>
                <a:cs typeface="Arial"/>
              </a:rPr>
              <a:t>Prohibitions expanded from priority focus area (PFA) to entire BMAP.</a:t>
            </a:r>
          </a:p>
          <a:p>
            <a:pPr marL="342900" indent="-342900">
              <a:spcBef>
                <a:spcPct val="15000"/>
              </a:spcBef>
              <a:buFont typeface="Arial" panose="020B0604020202020204" pitchFamily="34" charset="0"/>
              <a:buChar char="•"/>
              <a:defRPr/>
            </a:pPr>
            <a:r>
              <a:rPr lang="en-US" altLang="en-US" sz="2000">
                <a:solidFill>
                  <a:schemeClr val="bg1"/>
                </a:solidFill>
                <a:latin typeface="Arial"/>
                <a:cs typeface="Arial"/>
              </a:rPr>
              <a:t>Advanced waste treatment (AWT) required for more treatment effluent, including reclaimed water.</a:t>
            </a:r>
          </a:p>
          <a:p>
            <a:pPr marL="342900" indent="-342900">
              <a:spcBef>
                <a:spcPct val="15000"/>
              </a:spcBef>
              <a:defRPr/>
            </a:pPr>
            <a:endParaRPr lang="en-US" altLang="en-US" sz="2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455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F4594E-16F6-2EE2-138A-AA0A2B81DB3A}"/>
              </a:ext>
            </a:extLst>
          </p:cNvPr>
          <p:cNvPicPr>
            <a:picLocks noChangeAspect="1"/>
          </p:cNvPicPr>
          <p:nvPr/>
        </p:nvPicPr>
        <p:blipFill>
          <a:blip r:embed="rId3"/>
          <a:stretch>
            <a:fillRect/>
          </a:stretch>
        </p:blipFill>
        <p:spPr>
          <a:xfrm>
            <a:off x="4060786" y="1583998"/>
            <a:ext cx="7591063" cy="3969724"/>
          </a:xfrm>
          <a:prstGeom prst="rect">
            <a:avLst/>
          </a:prstGeom>
          <a:ln>
            <a:noFill/>
          </a:ln>
        </p:spPr>
      </p:pic>
      <p:sp>
        <p:nvSpPr>
          <p:cNvPr id="2" name="TextBox 1">
            <a:extLst>
              <a:ext uri="{FF2B5EF4-FFF2-40B4-BE49-F238E27FC236}">
                <a16:creationId xmlns:a16="http://schemas.microsoft.com/office/drawing/2014/main" id="{4469F90B-21C2-054B-9341-EA9AADA4C453}"/>
              </a:ext>
            </a:extLst>
          </p:cNvPr>
          <p:cNvSpPr txBox="1"/>
          <p:nvPr/>
        </p:nvSpPr>
        <p:spPr>
          <a:xfrm>
            <a:off x="300795" y="1475984"/>
            <a:ext cx="3511133" cy="4154984"/>
          </a:xfrm>
          <a:prstGeom prst="rect">
            <a:avLst/>
          </a:prstGeom>
          <a:noFill/>
        </p:spPr>
        <p:txBody>
          <a:bodyPr wrap="square" lIns="91440" tIns="45720" rIns="91440" bIns="45720" rtlCol="0" anchor="t">
            <a:spAutoFit/>
          </a:bodyPr>
          <a:lstStyle/>
          <a:p>
            <a:pPr>
              <a:spcAft>
                <a:spcPts val="600"/>
              </a:spcAft>
            </a:pPr>
            <a:r>
              <a:rPr lang="en-US" sz="2400" b="1" dirty="0">
                <a:solidFill>
                  <a:srgbClr val="DBEAC6"/>
                </a:solidFill>
                <a:latin typeface="Arial"/>
                <a:cs typeface="Arial"/>
              </a:rPr>
              <a:t>What is the STAR?</a:t>
            </a:r>
          </a:p>
          <a:p>
            <a:pPr marL="342900" indent="-342900">
              <a:spcAft>
                <a:spcPts val="600"/>
              </a:spcAft>
              <a:buFont typeface="Arial" panose="020B0604020202020204" pitchFamily="34" charset="0"/>
              <a:buChar char="•"/>
            </a:pPr>
            <a:r>
              <a:rPr lang="en-US" sz="2200" dirty="0">
                <a:solidFill>
                  <a:schemeClr val="bg1"/>
                </a:solidFill>
                <a:latin typeface="Arial"/>
                <a:cs typeface="Arial"/>
              </a:rPr>
              <a:t>Summarizes accomplishments in the BMAPs statewide.</a:t>
            </a:r>
          </a:p>
          <a:p>
            <a:pPr marL="342900" indent="-342900">
              <a:spcAft>
                <a:spcPts val="600"/>
              </a:spcAft>
              <a:buFont typeface="Arial" panose="020B0604020202020204" pitchFamily="34" charset="0"/>
              <a:buChar char="•"/>
            </a:pPr>
            <a:r>
              <a:rPr lang="en-US" sz="2200" dirty="0">
                <a:solidFill>
                  <a:schemeClr val="bg1"/>
                </a:solidFill>
                <a:latin typeface="Arial"/>
                <a:cs typeface="Arial"/>
              </a:rPr>
              <a:t>Reports on restoration projects and management strategies.</a:t>
            </a:r>
          </a:p>
          <a:p>
            <a:pPr marL="342900" indent="-342900">
              <a:spcAft>
                <a:spcPts val="600"/>
              </a:spcAft>
              <a:buFont typeface="Arial" panose="020B0604020202020204" pitchFamily="34" charset="0"/>
              <a:buChar char="•"/>
            </a:pPr>
            <a:r>
              <a:rPr lang="en-US" sz="2200" dirty="0">
                <a:solidFill>
                  <a:schemeClr val="bg1"/>
                </a:solidFill>
                <a:latin typeface="Arial"/>
                <a:cs typeface="Arial"/>
              </a:rPr>
              <a:t>Published July 1 of each year. </a:t>
            </a:r>
            <a:endParaRPr lang="en-US" sz="2200" dirty="0">
              <a:solidFill>
                <a:schemeClr val="bg1"/>
              </a:solidFill>
              <a:latin typeface="Arial" panose="020B0604020202020204" pitchFamily="34" charset="0"/>
              <a:cs typeface="Arial" panose="020B0604020202020204" pitchFamily="34" charset="0"/>
            </a:endParaRPr>
          </a:p>
          <a:p>
            <a:pPr marL="342900" indent="-342900">
              <a:spcAft>
                <a:spcPts val="600"/>
              </a:spcAft>
              <a:buFont typeface="Arial" panose="020B0604020202020204" pitchFamily="34" charset="0"/>
              <a:buChar char="•"/>
            </a:pPr>
            <a:endParaRPr lang="en-US" sz="22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C0CF7E0-1906-3F45-B280-3D3CFA81E007}"/>
              </a:ext>
            </a:extLst>
          </p:cNvPr>
          <p:cNvSpPr txBox="1"/>
          <p:nvPr/>
        </p:nvSpPr>
        <p:spPr>
          <a:xfrm>
            <a:off x="1515626" y="211370"/>
            <a:ext cx="10366247" cy="1158009"/>
          </a:xfrm>
          <a:prstGeom prst="rect">
            <a:avLst/>
          </a:prstGeom>
          <a:noFill/>
        </p:spPr>
        <p:txBody>
          <a:bodyPr wrap="square" lIns="91440" tIns="45720" rIns="91440" bIns="45720" rtlCol="0" anchor="t">
            <a:spAutoFit/>
          </a:bodyPr>
          <a:lstStyle/>
          <a:p>
            <a:pPr>
              <a:lnSpc>
                <a:spcPct val="64935"/>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STAR</a:t>
            </a:r>
            <a:endParaRPr lang="en-US"/>
          </a:p>
          <a:p>
            <a:pPr>
              <a:lnSpc>
                <a:spcPct val="94696"/>
              </a:lnSpc>
            </a:pPr>
            <a:r>
              <a:rPr lang="en-US" sz="2500" b="1">
                <a:solidFill>
                  <a:srgbClr val="DBEAC6"/>
                </a:solidFill>
                <a:latin typeface="Arial" panose="020B0604020202020204" pitchFamily="34" charset="0"/>
                <a:ea typeface="Verdana" panose="020B0604030504040204" pitchFamily="34" charset="0"/>
                <a:cs typeface="Arial" panose="020B0604020202020204" pitchFamily="34" charset="0"/>
              </a:rPr>
              <a:t>PROJECT REPORTING</a:t>
            </a:r>
          </a:p>
          <a:p>
            <a:pPr>
              <a:lnSpc>
                <a:spcPct val="90909"/>
              </a:lnSpc>
            </a:pPr>
            <a:endParaRPr lang="en-US" sz="2500" b="1">
              <a:solidFill>
                <a:srgbClr val="DBEAC6"/>
              </a:solidFill>
              <a:latin typeface="Arial" panose="020B0604020202020204" pitchFamily="34" charset="0"/>
              <a:ea typeface="Verdana" panose="020B060403050404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3064E14-D0DA-9EBD-6792-1A3E18E2905A}"/>
              </a:ext>
            </a:extLst>
          </p:cNvPr>
          <p:cNvPicPr>
            <a:picLocks noChangeAspect="1"/>
          </p:cNvPicPr>
          <p:nvPr/>
        </p:nvPicPr>
        <p:blipFill>
          <a:blip r:embed="rId4"/>
          <a:stretch>
            <a:fillRect/>
          </a:stretch>
        </p:blipFill>
        <p:spPr>
          <a:xfrm>
            <a:off x="10510156" y="5285012"/>
            <a:ext cx="1493159" cy="1493159"/>
          </a:xfrm>
          <a:prstGeom prst="rect">
            <a:avLst/>
          </a:prstGeom>
          <a:ln w="38100">
            <a:noFill/>
          </a:ln>
        </p:spPr>
      </p:pic>
      <p:pic>
        <p:nvPicPr>
          <p:cNvPr id="5" name="Graphic 4" descr="Arrow: Slight curve with solid fill">
            <a:extLst>
              <a:ext uri="{FF2B5EF4-FFF2-40B4-BE49-F238E27FC236}">
                <a16:creationId xmlns:a16="http://schemas.microsoft.com/office/drawing/2014/main" id="{B7EF7682-A27C-5624-05FD-67F2EF69AB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280000">
            <a:off x="9068219" y="5013369"/>
            <a:ext cx="1567542" cy="1567542"/>
          </a:xfrm>
          <a:prstGeom prst="rect">
            <a:avLst/>
          </a:prstGeom>
        </p:spPr>
      </p:pic>
    </p:spTree>
    <p:extLst>
      <p:ext uri="{BB962C8B-B14F-4D97-AF65-F5344CB8AC3E}">
        <p14:creationId xmlns:p14="http://schemas.microsoft.com/office/powerpoint/2010/main" val="4043560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BC4BA06-CD0A-E450-CF8B-99D470F8AC21}"/>
              </a:ext>
            </a:extLst>
          </p:cNvPr>
          <p:cNvSpPr txBox="1">
            <a:spLocks noChangeArrowheads="1"/>
          </p:cNvSpPr>
          <p:nvPr/>
        </p:nvSpPr>
        <p:spPr>
          <a:xfrm>
            <a:off x="1545719" y="374674"/>
            <a:ext cx="10391140" cy="422251"/>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500" b="1" dirty="0">
                <a:solidFill>
                  <a:schemeClr val="bg1"/>
                </a:solidFill>
                <a:latin typeface="Arial"/>
                <a:cs typeface="Arial"/>
              </a:rPr>
              <a:t>STAR RESULTS FOR 2023</a:t>
            </a:r>
            <a:endParaRPr lang="en-US" sz="3500" dirty="0">
              <a:solidFill>
                <a:schemeClr val="bg1"/>
              </a:solidFill>
            </a:endParaRPr>
          </a:p>
          <a:p>
            <a:endParaRPr lang="en-US" sz="2400" b="1" cap="all">
              <a:solidFill>
                <a:srgbClr val="DBEAC6"/>
              </a:solidFill>
              <a:latin typeface="Arial"/>
              <a:cs typeface="Arial"/>
            </a:endParaRPr>
          </a:p>
        </p:txBody>
      </p:sp>
      <p:grpSp>
        <p:nvGrpSpPr>
          <p:cNvPr id="22" name="Group 21">
            <a:extLst>
              <a:ext uri="{FF2B5EF4-FFF2-40B4-BE49-F238E27FC236}">
                <a16:creationId xmlns:a16="http://schemas.microsoft.com/office/drawing/2014/main" id="{16DE85FF-B8EA-C736-B99F-793ED0709898}"/>
              </a:ext>
            </a:extLst>
          </p:cNvPr>
          <p:cNvGrpSpPr/>
          <p:nvPr/>
        </p:nvGrpSpPr>
        <p:grpSpPr>
          <a:xfrm>
            <a:off x="112865" y="1785366"/>
            <a:ext cx="11966270" cy="4541095"/>
            <a:chOff x="112865" y="1368117"/>
            <a:chExt cx="11966270" cy="4541095"/>
          </a:xfrm>
        </p:grpSpPr>
        <p:grpSp>
          <p:nvGrpSpPr>
            <p:cNvPr id="21" name="Group 20">
              <a:extLst>
                <a:ext uri="{FF2B5EF4-FFF2-40B4-BE49-F238E27FC236}">
                  <a16:creationId xmlns:a16="http://schemas.microsoft.com/office/drawing/2014/main" id="{377DBF50-FB85-46C8-AA52-440AB458DAFE}"/>
                </a:ext>
              </a:extLst>
            </p:cNvPr>
            <p:cNvGrpSpPr/>
            <p:nvPr/>
          </p:nvGrpSpPr>
          <p:grpSpPr>
            <a:xfrm>
              <a:off x="112865" y="1368117"/>
              <a:ext cx="11966270" cy="3854493"/>
              <a:chOff x="112865" y="1368117"/>
              <a:chExt cx="11966270" cy="3854493"/>
            </a:xfrm>
          </p:grpSpPr>
          <p:pic>
            <p:nvPicPr>
              <p:cNvPr id="5" name="Picture 4">
                <a:extLst>
                  <a:ext uri="{FF2B5EF4-FFF2-40B4-BE49-F238E27FC236}">
                    <a16:creationId xmlns:a16="http://schemas.microsoft.com/office/drawing/2014/main" id="{70E63ED2-853E-B714-9095-13B991C3EE18}"/>
                  </a:ext>
                </a:extLst>
              </p:cNvPr>
              <p:cNvPicPr>
                <a:picLocks noChangeAspect="1"/>
              </p:cNvPicPr>
              <p:nvPr/>
            </p:nvPicPr>
            <p:blipFill>
              <a:blip r:embed="rId3"/>
              <a:stretch>
                <a:fillRect/>
              </a:stretch>
            </p:blipFill>
            <p:spPr>
              <a:xfrm>
                <a:off x="112865" y="1368117"/>
                <a:ext cx="11966270" cy="3854493"/>
              </a:xfrm>
              <a:prstGeom prst="rect">
                <a:avLst/>
              </a:prstGeom>
            </p:spPr>
          </p:pic>
          <p:grpSp>
            <p:nvGrpSpPr>
              <p:cNvPr id="14" name="Group 13">
                <a:extLst>
                  <a:ext uri="{FF2B5EF4-FFF2-40B4-BE49-F238E27FC236}">
                    <a16:creationId xmlns:a16="http://schemas.microsoft.com/office/drawing/2014/main" id="{D1007B73-BCDD-E5C7-02FA-A065E3020760}"/>
                  </a:ext>
                </a:extLst>
              </p:cNvPr>
              <p:cNvGrpSpPr/>
              <p:nvPr/>
            </p:nvGrpSpPr>
            <p:grpSpPr>
              <a:xfrm>
                <a:off x="296752" y="2893320"/>
                <a:ext cx="11410326" cy="622756"/>
                <a:chOff x="197155" y="6141518"/>
                <a:chExt cx="11410326" cy="622756"/>
              </a:xfrm>
            </p:grpSpPr>
            <p:sp>
              <p:nvSpPr>
                <p:cNvPr id="7" name="Rectangle 6">
                  <a:extLst>
                    <a:ext uri="{FF2B5EF4-FFF2-40B4-BE49-F238E27FC236}">
                      <a16:creationId xmlns:a16="http://schemas.microsoft.com/office/drawing/2014/main" id="{DFEB202B-7F6A-5FE8-65F4-9426FB6E15D5}"/>
                    </a:ext>
                  </a:extLst>
                </p:cNvPr>
                <p:cNvSpPr/>
                <p:nvPr/>
              </p:nvSpPr>
              <p:spPr>
                <a:xfrm>
                  <a:off x="197155" y="6141518"/>
                  <a:ext cx="2133802" cy="606210"/>
                </a:xfrm>
                <a:prstGeom prst="rect">
                  <a:avLst/>
                </a:prstGeom>
                <a:solidFill>
                  <a:srgbClr val="DEEAF6"/>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r>
                    <a:rPr lang="en-US" sz="2300" b="1">
                      <a:solidFill>
                        <a:schemeClr val="tx1">
                          <a:lumMod val="85000"/>
                          <a:lumOff val="15000"/>
                        </a:schemeClr>
                      </a:solidFill>
                    </a:rPr>
                    <a:t>Rainbow</a:t>
                  </a:r>
                </a:p>
              </p:txBody>
            </p:sp>
            <p:sp>
              <p:nvSpPr>
                <p:cNvPr id="8" name="Rectangle 7">
                  <a:extLst>
                    <a:ext uri="{FF2B5EF4-FFF2-40B4-BE49-F238E27FC236}">
                      <a16:creationId xmlns:a16="http://schemas.microsoft.com/office/drawing/2014/main" id="{1D9150EC-8331-07DD-DDC4-7338827692C0}"/>
                    </a:ext>
                  </a:extLst>
                </p:cNvPr>
                <p:cNvSpPr/>
                <p:nvPr/>
              </p:nvSpPr>
              <p:spPr>
                <a:xfrm>
                  <a:off x="2930831" y="6240466"/>
                  <a:ext cx="695526" cy="49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r>
                    <a:rPr lang="en-US">
                      <a:solidFill>
                        <a:schemeClr val="tx1">
                          <a:lumMod val="85000"/>
                          <a:lumOff val="15000"/>
                        </a:schemeClr>
                      </a:solidFill>
                      <a:latin typeface="Arial" panose="020B0604020202020204" pitchFamily="34" charset="0"/>
                      <a:cs typeface="Arial" panose="020B0604020202020204" pitchFamily="34" charset="0"/>
                    </a:rPr>
                    <a:t>21</a:t>
                  </a:r>
                </a:p>
              </p:txBody>
            </p:sp>
            <p:sp>
              <p:nvSpPr>
                <p:cNvPr id="9" name="Rectangle 8">
                  <a:extLst>
                    <a:ext uri="{FF2B5EF4-FFF2-40B4-BE49-F238E27FC236}">
                      <a16:creationId xmlns:a16="http://schemas.microsoft.com/office/drawing/2014/main" id="{BD584A6C-2753-D21B-9C3A-8BC9FBED963C}"/>
                    </a:ext>
                  </a:extLst>
                </p:cNvPr>
                <p:cNvSpPr/>
                <p:nvPr/>
              </p:nvSpPr>
              <p:spPr>
                <a:xfrm>
                  <a:off x="4383495" y="6259516"/>
                  <a:ext cx="695526" cy="49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r>
                    <a:rPr lang="en-US">
                      <a:solidFill>
                        <a:schemeClr val="tx1">
                          <a:lumMod val="85000"/>
                          <a:lumOff val="15000"/>
                        </a:schemeClr>
                      </a:solidFill>
                      <a:latin typeface="Arial" panose="020B0604020202020204" pitchFamily="34" charset="0"/>
                      <a:cs typeface="Arial" panose="020B0604020202020204" pitchFamily="34" charset="0"/>
                    </a:rPr>
                    <a:t>20</a:t>
                  </a:r>
                </a:p>
              </p:txBody>
            </p:sp>
            <p:sp>
              <p:nvSpPr>
                <p:cNvPr id="10" name="Rectangle 9">
                  <a:extLst>
                    <a:ext uri="{FF2B5EF4-FFF2-40B4-BE49-F238E27FC236}">
                      <a16:creationId xmlns:a16="http://schemas.microsoft.com/office/drawing/2014/main" id="{3A264DD5-8D42-EC35-2954-822584CAF43D}"/>
                    </a:ext>
                  </a:extLst>
                </p:cNvPr>
                <p:cNvSpPr/>
                <p:nvPr/>
              </p:nvSpPr>
              <p:spPr>
                <a:xfrm>
                  <a:off x="5860284" y="6271581"/>
                  <a:ext cx="695526" cy="49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r>
                    <a:rPr lang="en-US">
                      <a:solidFill>
                        <a:schemeClr val="tx1">
                          <a:lumMod val="85000"/>
                          <a:lumOff val="15000"/>
                        </a:schemeClr>
                      </a:solidFill>
                      <a:latin typeface="Arial" panose="020B0604020202020204" pitchFamily="34" charset="0"/>
                      <a:cs typeface="Arial" panose="020B0604020202020204" pitchFamily="34" charset="0"/>
                    </a:rPr>
                    <a:t>29</a:t>
                  </a:r>
                </a:p>
              </p:txBody>
            </p:sp>
            <p:sp>
              <p:nvSpPr>
                <p:cNvPr id="11" name="Rectangle 10">
                  <a:extLst>
                    <a:ext uri="{FF2B5EF4-FFF2-40B4-BE49-F238E27FC236}">
                      <a16:creationId xmlns:a16="http://schemas.microsoft.com/office/drawing/2014/main" id="{810A19E0-2319-F853-3D41-56A9626EAF5A}"/>
                    </a:ext>
                  </a:extLst>
                </p:cNvPr>
                <p:cNvSpPr/>
                <p:nvPr/>
              </p:nvSpPr>
              <p:spPr>
                <a:xfrm>
                  <a:off x="7308905" y="6271581"/>
                  <a:ext cx="695526" cy="49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r>
                    <a:rPr lang="en-US">
                      <a:solidFill>
                        <a:schemeClr val="tx1">
                          <a:lumMod val="85000"/>
                          <a:lumOff val="15000"/>
                        </a:schemeClr>
                      </a:solidFill>
                      <a:latin typeface="Arial" panose="020B0604020202020204" pitchFamily="34" charset="0"/>
                      <a:cs typeface="Arial" panose="020B0604020202020204" pitchFamily="34" charset="0"/>
                    </a:rPr>
                    <a:t>90</a:t>
                  </a:r>
                </a:p>
              </p:txBody>
            </p:sp>
            <p:sp>
              <p:nvSpPr>
                <p:cNvPr id="12" name="Rectangle 11">
                  <a:extLst>
                    <a:ext uri="{FF2B5EF4-FFF2-40B4-BE49-F238E27FC236}">
                      <a16:creationId xmlns:a16="http://schemas.microsoft.com/office/drawing/2014/main" id="{C98C4FB1-BAA4-619F-1402-8AEA3DC8FEAF}"/>
                    </a:ext>
                  </a:extLst>
                </p:cNvPr>
                <p:cNvSpPr/>
                <p:nvPr/>
              </p:nvSpPr>
              <p:spPr>
                <a:xfrm>
                  <a:off x="8604305" y="6273474"/>
                  <a:ext cx="695526" cy="49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r>
                    <a:rPr lang="en-US">
                      <a:solidFill>
                        <a:schemeClr val="tx1">
                          <a:lumMod val="85000"/>
                          <a:lumOff val="15000"/>
                        </a:schemeClr>
                      </a:solidFill>
                      <a:latin typeface="Arial" panose="020B0604020202020204" pitchFamily="34" charset="0"/>
                      <a:cs typeface="Arial" panose="020B0604020202020204" pitchFamily="34" charset="0"/>
                    </a:rPr>
                    <a:t>160</a:t>
                  </a:r>
                </a:p>
              </p:txBody>
            </p:sp>
            <p:sp>
              <p:nvSpPr>
                <p:cNvPr id="13" name="Rectangle 12">
                  <a:extLst>
                    <a:ext uri="{FF2B5EF4-FFF2-40B4-BE49-F238E27FC236}">
                      <a16:creationId xmlns:a16="http://schemas.microsoft.com/office/drawing/2014/main" id="{9C701774-77D6-2D51-2213-43B88E8B0E51}"/>
                    </a:ext>
                  </a:extLst>
                </p:cNvPr>
                <p:cNvSpPr/>
                <p:nvPr/>
              </p:nvSpPr>
              <p:spPr>
                <a:xfrm>
                  <a:off x="9755110" y="6240466"/>
                  <a:ext cx="1852371" cy="49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r>
                    <a:rPr lang="en-US">
                      <a:solidFill>
                        <a:schemeClr val="tx1">
                          <a:lumMod val="85000"/>
                          <a:lumOff val="15000"/>
                        </a:schemeClr>
                      </a:solidFill>
                      <a:latin typeface="Arial" panose="020B0604020202020204" pitchFamily="34" charset="0"/>
                      <a:cs typeface="Arial" panose="020B0604020202020204" pitchFamily="34" charset="0"/>
                    </a:rPr>
                    <a:t>42,519 lbs./yr.</a:t>
                  </a:r>
                </a:p>
              </p:txBody>
            </p:sp>
          </p:grpSp>
        </p:grpSp>
        <p:pic>
          <p:nvPicPr>
            <p:cNvPr id="19" name="Picture 18">
              <a:extLst>
                <a:ext uri="{FF2B5EF4-FFF2-40B4-BE49-F238E27FC236}">
                  <a16:creationId xmlns:a16="http://schemas.microsoft.com/office/drawing/2014/main" id="{5640883C-B7AD-6BD8-810C-692BCD1BF5B8}"/>
                </a:ext>
              </a:extLst>
            </p:cNvPr>
            <p:cNvPicPr>
              <a:picLocks noChangeAspect="1"/>
            </p:cNvPicPr>
            <p:nvPr/>
          </p:nvPicPr>
          <p:blipFill rotWithShape="1">
            <a:blip r:embed="rId3"/>
            <a:srcRect t="38648"/>
            <a:stretch/>
          </p:blipFill>
          <p:spPr>
            <a:xfrm>
              <a:off x="112865" y="3544410"/>
              <a:ext cx="11966270" cy="2364802"/>
            </a:xfrm>
            <a:prstGeom prst="rect">
              <a:avLst/>
            </a:prstGeom>
          </p:spPr>
        </p:pic>
      </p:grpSp>
    </p:spTree>
    <p:extLst>
      <p:ext uri="{BB962C8B-B14F-4D97-AF65-F5344CB8AC3E}">
        <p14:creationId xmlns:p14="http://schemas.microsoft.com/office/powerpoint/2010/main" val="161546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5BC4BA06-CD0A-E450-CF8B-99D470F8AC21}"/>
              </a:ext>
            </a:extLst>
          </p:cNvPr>
          <p:cNvSpPr txBox="1">
            <a:spLocks noChangeArrowheads="1"/>
          </p:cNvSpPr>
          <p:nvPr/>
        </p:nvSpPr>
        <p:spPr>
          <a:xfrm>
            <a:off x="1545719" y="374674"/>
            <a:ext cx="10391140" cy="422251"/>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500" b="1">
                <a:solidFill>
                  <a:schemeClr val="bg1"/>
                </a:solidFill>
                <a:latin typeface="Arial"/>
                <a:cs typeface="Arial"/>
              </a:rPr>
              <a:t>PROJECT HIGHLIGHTS</a:t>
            </a:r>
            <a:endParaRPr lang="en-US" sz="3500">
              <a:solidFill>
                <a:schemeClr val="bg1"/>
              </a:solidFill>
            </a:endParaRPr>
          </a:p>
          <a:p>
            <a:endParaRPr lang="en-US" sz="2400" b="1" cap="all">
              <a:solidFill>
                <a:srgbClr val="DBEAC6"/>
              </a:solidFill>
              <a:latin typeface="Arial"/>
              <a:cs typeface="Arial"/>
            </a:endParaRPr>
          </a:p>
        </p:txBody>
      </p:sp>
      <p:sp>
        <p:nvSpPr>
          <p:cNvPr id="4" name="TextBox 3">
            <a:extLst>
              <a:ext uri="{FF2B5EF4-FFF2-40B4-BE49-F238E27FC236}">
                <a16:creationId xmlns:a16="http://schemas.microsoft.com/office/drawing/2014/main" id="{19585846-276F-0CA3-D93D-5FAB456571E0}"/>
              </a:ext>
            </a:extLst>
          </p:cNvPr>
          <p:cNvSpPr txBox="1"/>
          <p:nvPr/>
        </p:nvSpPr>
        <p:spPr>
          <a:xfrm>
            <a:off x="6596009" y="2024417"/>
            <a:ext cx="4990217" cy="3315730"/>
          </a:xfrm>
          <a:prstGeom prst="rect">
            <a:avLst/>
          </a:prstGeom>
          <a:noFill/>
        </p:spPr>
        <p:txBody>
          <a:bodyPr wrap="square" lIns="91440" tIns="45720" rIns="91440" bIns="45720" anchor="t">
            <a:spAutoFit/>
          </a:bodyPr>
          <a:lstStyle/>
          <a:p>
            <a:pPr>
              <a:lnSpc>
                <a:spcPct val="107000"/>
              </a:lnSpc>
              <a:spcAft>
                <a:spcPts val="800"/>
              </a:spcAft>
            </a:pPr>
            <a:r>
              <a:rPr lang="en-US" sz="2400" b="1">
                <a:solidFill>
                  <a:srgbClr val="DBEAC6"/>
                </a:solidFill>
                <a:latin typeface="Arial"/>
                <a:cs typeface="Arial"/>
              </a:rPr>
              <a:t>Studies and Monitoring:</a:t>
            </a:r>
          </a:p>
          <a:p>
            <a:pPr marL="457200" indent="-457200">
              <a:lnSpc>
                <a:spcPct val="107000"/>
              </a:lnSpc>
              <a:spcAft>
                <a:spcPts val="800"/>
              </a:spcAft>
              <a:buFont typeface="Arial" panose="020B0604020202020204" pitchFamily="34" charset="0"/>
              <a:buChar char="•"/>
            </a:pPr>
            <a:r>
              <a:rPr lang="en-US" sz="2000">
                <a:solidFill>
                  <a:schemeClr val="bg1"/>
                </a:solidFill>
                <a:latin typeface="Arial"/>
                <a:cs typeface="Arial"/>
              </a:rPr>
              <a:t>Rainbow Spring algae growth and vegetation mapping.</a:t>
            </a:r>
          </a:p>
          <a:p>
            <a:pPr marL="457200" indent="-457200">
              <a:lnSpc>
                <a:spcPct val="107000"/>
              </a:lnSpc>
              <a:spcAft>
                <a:spcPts val="800"/>
              </a:spcAft>
              <a:buFont typeface="Arial" panose="020B0604020202020204" pitchFamily="34" charset="0"/>
              <a:buChar char="•"/>
            </a:pPr>
            <a:r>
              <a:rPr lang="en-US" sz="2000" err="1">
                <a:solidFill>
                  <a:schemeClr val="bg1"/>
                </a:solidFill>
                <a:latin typeface="Arial"/>
                <a:cs typeface="Arial"/>
              </a:rPr>
              <a:t>Weeki</a:t>
            </a:r>
            <a:r>
              <a:rPr lang="en-US" sz="2000">
                <a:solidFill>
                  <a:schemeClr val="bg1"/>
                </a:solidFill>
                <a:latin typeface="Arial"/>
                <a:cs typeface="Arial"/>
              </a:rPr>
              <a:t> </a:t>
            </a:r>
            <a:r>
              <a:rPr lang="en-US" sz="2000" err="1">
                <a:solidFill>
                  <a:schemeClr val="bg1"/>
                </a:solidFill>
                <a:latin typeface="Arial"/>
                <a:cs typeface="Arial"/>
              </a:rPr>
              <a:t>Wachee</a:t>
            </a:r>
            <a:r>
              <a:rPr lang="en-US" sz="2000">
                <a:solidFill>
                  <a:schemeClr val="bg1"/>
                </a:solidFill>
                <a:latin typeface="Arial"/>
                <a:cs typeface="Arial"/>
              </a:rPr>
              <a:t> vegetation mapping.</a:t>
            </a:r>
          </a:p>
          <a:p>
            <a:pPr marL="457200" indent="-457200">
              <a:lnSpc>
                <a:spcPct val="107000"/>
              </a:lnSpc>
              <a:spcAft>
                <a:spcPts val="800"/>
              </a:spcAft>
              <a:buFont typeface="Arial" panose="020B0604020202020204" pitchFamily="34" charset="0"/>
              <a:buChar char="•"/>
            </a:pPr>
            <a:r>
              <a:rPr lang="en-US" sz="2000">
                <a:solidFill>
                  <a:schemeClr val="bg1"/>
                </a:solidFill>
                <a:latin typeface="Arial"/>
                <a:cs typeface="Arial"/>
              </a:rPr>
              <a:t>Recently published work on three different ecological zones within the spring-fed </a:t>
            </a:r>
            <a:r>
              <a:rPr lang="en-US" sz="2000" err="1">
                <a:solidFill>
                  <a:schemeClr val="bg1"/>
                </a:solidFill>
                <a:latin typeface="Arial"/>
                <a:cs typeface="Arial"/>
              </a:rPr>
              <a:t>Chassahowitzka</a:t>
            </a:r>
            <a:r>
              <a:rPr lang="en-US" sz="2000">
                <a:solidFill>
                  <a:schemeClr val="bg1"/>
                </a:solidFill>
                <a:latin typeface="Arial"/>
                <a:cs typeface="Arial"/>
              </a:rPr>
              <a:t> River. </a:t>
            </a:r>
          </a:p>
          <a:p>
            <a:pPr marL="457200" indent="-457200">
              <a:lnSpc>
                <a:spcPct val="107000"/>
              </a:lnSpc>
              <a:spcAft>
                <a:spcPts val="800"/>
              </a:spcAft>
              <a:buFont typeface="Arial" panose="020B0604020202020204" pitchFamily="34" charset="0"/>
              <a:buChar char="•"/>
            </a:pPr>
            <a:endParaRPr lang="en-US" sz="2800">
              <a:latin typeface="Arial"/>
              <a:cs typeface="Arial"/>
            </a:endParaRPr>
          </a:p>
        </p:txBody>
      </p:sp>
      <p:sp>
        <p:nvSpPr>
          <p:cNvPr id="6" name="TextBox 5">
            <a:extLst>
              <a:ext uri="{FF2B5EF4-FFF2-40B4-BE49-F238E27FC236}">
                <a16:creationId xmlns:a16="http://schemas.microsoft.com/office/drawing/2014/main" id="{D481CD2C-38F5-906C-B40A-28D53A70E92E}"/>
              </a:ext>
            </a:extLst>
          </p:cNvPr>
          <p:cNvSpPr txBox="1"/>
          <p:nvPr/>
        </p:nvSpPr>
        <p:spPr>
          <a:xfrm>
            <a:off x="6596009" y="4956849"/>
            <a:ext cx="5435914" cy="1327415"/>
          </a:xfrm>
          <a:prstGeom prst="rect">
            <a:avLst/>
          </a:prstGeom>
          <a:noFill/>
        </p:spPr>
        <p:txBody>
          <a:bodyPr wrap="square" lIns="91440" tIns="45720" rIns="91440" bIns="45720" anchor="t">
            <a:spAutoFit/>
          </a:bodyPr>
          <a:lstStyle/>
          <a:p>
            <a:pPr>
              <a:lnSpc>
                <a:spcPct val="107000"/>
              </a:lnSpc>
              <a:spcAft>
                <a:spcPts val="800"/>
              </a:spcAft>
            </a:pPr>
            <a:r>
              <a:rPr lang="en-US" sz="2400" b="1">
                <a:solidFill>
                  <a:srgbClr val="DBEAC6"/>
                </a:solidFill>
                <a:latin typeface="Arial"/>
                <a:cs typeface="Arial"/>
              </a:rPr>
              <a:t>In Water:</a:t>
            </a:r>
          </a:p>
          <a:p>
            <a:pPr marL="457200" indent="-457200">
              <a:lnSpc>
                <a:spcPct val="107000"/>
              </a:lnSpc>
              <a:spcAft>
                <a:spcPts val="800"/>
              </a:spcAft>
              <a:buFont typeface="Arial" panose="020B0604020202020204" pitchFamily="34" charset="0"/>
              <a:buChar char="•"/>
            </a:pPr>
            <a:r>
              <a:rPr lang="en-US" sz="2000">
                <a:solidFill>
                  <a:schemeClr val="bg1"/>
                </a:solidFill>
                <a:latin typeface="Arial"/>
                <a:cs typeface="Arial"/>
              </a:rPr>
              <a:t>Muck removal.</a:t>
            </a:r>
          </a:p>
          <a:p>
            <a:pPr marL="457200" indent="-457200">
              <a:lnSpc>
                <a:spcPct val="107000"/>
              </a:lnSpc>
              <a:spcAft>
                <a:spcPts val="800"/>
              </a:spcAft>
              <a:buFont typeface="Arial" panose="020B0604020202020204" pitchFamily="34" charset="0"/>
              <a:buChar char="•"/>
            </a:pPr>
            <a:r>
              <a:rPr lang="en-US" sz="2000">
                <a:solidFill>
                  <a:schemeClr val="bg1"/>
                </a:solidFill>
                <a:latin typeface="Arial"/>
                <a:cs typeface="Arial"/>
              </a:rPr>
              <a:t>Wetland restoration.</a:t>
            </a:r>
          </a:p>
        </p:txBody>
      </p:sp>
      <p:pic>
        <p:nvPicPr>
          <p:cNvPr id="8" name="Picture 7">
            <a:extLst>
              <a:ext uri="{FF2B5EF4-FFF2-40B4-BE49-F238E27FC236}">
                <a16:creationId xmlns:a16="http://schemas.microsoft.com/office/drawing/2014/main" id="{FEA6F1A4-40D9-B7B6-AB39-7E50AAEC9AB8}"/>
              </a:ext>
            </a:extLst>
          </p:cNvPr>
          <p:cNvPicPr>
            <a:picLocks noChangeAspect="1"/>
          </p:cNvPicPr>
          <p:nvPr/>
        </p:nvPicPr>
        <p:blipFill>
          <a:blip r:embed="rId3"/>
          <a:stretch>
            <a:fillRect/>
          </a:stretch>
        </p:blipFill>
        <p:spPr>
          <a:xfrm>
            <a:off x="160077" y="1367922"/>
            <a:ext cx="4977098" cy="3758882"/>
          </a:xfrm>
          <a:prstGeom prst="rect">
            <a:avLst/>
          </a:prstGeom>
          <a:ln>
            <a:noFill/>
          </a:ln>
        </p:spPr>
      </p:pic>
      <p:pic>
        <p:nvPicPr>
          <p:cNvPr id="10" name="Picture 9">
            <a:extLst>
              <a:ext uri="{FF2B5EF4-FFF2-40B4-BE49-F238E27FC236}">
                <a16:creationId xmlns:a16="http://schemas.microsoft.com/office/drawing/2014/main" id="{2D904DAB-19C5-3ACD-483F-FC0C450EDB13}"/>
              </a:ext>
            </a:extLst>
          </p:cNvPr>
          <p:cNvPicPr>
            <a:picLocks noChangeAspect="1"/>
          </p:cNvPicPr>
          <p:nvPr/>
        </p:nvPicPr>
        <p:blipFill rotWithShape="1">
          <a:blip r:embed="rId4"/>
          <a:srcRect t="7871" b="11351"/>
          <a:stretch/>
        </p:blipFill>
        <p:spPr>
          <a:xfrm>
            <a:off x="2765711" y="4675201"/>
            <a:ext cx="3552592" cy="2137025"/>
          </a:xfrm>
          <a:prstGeom prst="rect">
            <a:avLst/>
          </a:prstGeom>
          <a:ln w="19050">
            <a:noFill/>
          </a:ln>
        </p:spPr>
      </p:pic>
      <p:sp>
        <p:nvSpPr>
          <p:cNvPr id="5" name="TextBox 4">
            <a:extLst>
              <a:ext uri="{FF2B5EF4-FFF2-40B4-BE49-F238E27FC236}">
                <a16:creationId xmlns:a16="http://schemas.microsoft.com/office/drawing/2014/main" id="{16BE9EB2-5D94-B23D-C74F-C3CF585C5BBD}"/>
              </a:ext>
            </a:extLst>
          </p:cNvPr>
          <p:cNvSpPr txBox="1"/>
          <p:nvPr/>
        </p:nvSpPr>
        <p:spPr>
          <a:xfrm>
            <a:off x="160188" y="5131111"/>
            <a:ext cx="19280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latin typeface="Arial" panose="020B0604020202020204" pitchFamily="34" charset="0"/>
                <a:cs typeface="Arial" panose="020B0604020202020204" pitchFamily="34" charset="0"/>
              </a:rPr>
              <a:t>Source: Southwest Florida Water Management District (SWFWMD)</a:t>
            </a:r>
          </a:p>
        </p:txBody>
      </p:sp>
    </p:spTree>
    <p:extLst>
      <p:ext uri="{BB962C8B-B14F-4D97-AF65-F5344CB8AC3E}">
        <p14:creationId xmlns:p14="http://schemas.microsoft.com/office/powerpoint/2010/main" val="4050679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BD44D1-8C16-4DED-A413-6B06D05BEFA3}"/>
              </a:ext>
            </a:extLst>
          </p:cNvPr>
          <p:cNvSpPr txBox="1"/>
          <p:nvPr/>
        </p:nvSpPr>
        <p:spPr>
          <a:xfrm>
            <a:off x="203584" y="1446944"/>
            <a:ext cx="5345569" cy="5220981"/>
          </a:xfrm>
          <a:prstGeom prst="rect">
            <a:avLst/>
          </a:prstGeom>
          <a:noFill/>
        </p:spPr>
        <p:txBody>
          <a:bodyPr wrap="square" lIns="91440" tIns="45720" rIns="91440" bIns="45720" anchor="t">
            <a:spAutoFit/>
          </a:bodyPr>
          <a:lstStyle/>
          <a:p>
            <a:pPr>
              <a:lnSpc>
                <a:spcPct val="107000"/>
              </a:lnSpc>
              <a:spcAft>
                <a:spcPts val="800"/>
              </a:spcAft>
            </a:pPr>
            <a:r>
              <a:rPr lang="en-US" sz="2400" b="1">
                <a:solidFill>
                  <a:srgbClr val="DBEAC6"/>
                </a:solidFill>
                <a:latin typeface="Arial"/>
                <a:cs typeface="Arial"/>
              </a:rPr>
              <a:t>Wastewater Improvements:</a:t>
            </a:r>
          </a:p>
          <a:p>
            <a:pPr marL="457200" indent="-457200">
              <a:lnSpc>
                <a:spcPct val="107000"/>
              </a:lnSpc>
              <a:spcAft>
                <a:spcPts val="800"/>
              </a:spcAft>
              <a:buFont typeface="Arial" panose="020B0604020202020204" pitchFamily="34" charset="0"/>
              <a:buChar char="•"/>
            </a:pPr>
            <a:r>
              <a:rPr lang="en-US" sz="2000">
                <a:solidFill>
                  <a:schemeClr val="bg1"/>
                </a:solidFill>
                <a:latin typeface="Arial"/>
                <a:cs typeface="Arial"/>
              </a:rPr>
              <a:t>Hernando County – Upgrade and consolidation of Wastewater Treatment Facilities (WWTFs), septic to sewer phase conversion.</a:t>
            </a:r>
          </a:p>
          <a:p>
            <a:pPr marL="457200" indent="-457200">
              <a:lnSpc>
                <a:spcPct val="107000"/>
              </a:lnSpc>
              <a:spcAft>
                <a:spcPts val="800"/>
              </a:spcAft>
              <a:buFont typeface="Arial" panose="020B0604020202020204" pitchFamily="34" charset="0"/>
              <a:buChar char="•"/>
            </a:pPr>
            <a:r>
              <a:rPr lang="en-US" sz="2000">
                <a:solidFill>
                  <a:schemeClr val="bg1"/>
                </a:solidFill>
                <a:latin typeface="Arial"/>
                <a:cs typeface="Arial"/>
              </a:rPr>
              <a:t>Citrus County - Upgrading </a:t>
            </a:r>
            <a:r>
              <a:rPr lang="en-US" sz="2000" err="1">
                <a:solidFill>
                  <a:schemeClr val="bg1"/>
                </a:solidFill>
                <a:latin typeface="Arial"/>
                <a:cs typeface="Arial"/>
              </a:rPr>
              <a:t>Meadowcrest</a:t>
            </a:r>
            <a:r>
              <a:rPr lang="en-US" sz="2000">
                <a:solidFill>
                  <a:schemeClr val="bg1"/>
                </a:solidFill>
                <a:latin typeface="Arial"/>
                <a:cs typeface="Arial"/>
              </a:rPr>
              <a:t> WWTF, sewer line expansion north, south and east of the bay. </a:t>
            </a:r>
          </a:p>
          <a:p>
            <a:pPr>
              <a:lnSpc>
                <a:spcPct val="107000"/>
              </a:lnSpc>
              <a:spcAft>
                <a:spcPts val="800"/>
              </a:spcAft>
              <a:buFont typeface="Arial" panose="020B0604020202020204" pitchFamily="34" charset="0"/>
            </a:pPr>
            <a:r>
              <a:rPr lang="en-US" sz="2400" b="1">
                <a:solidFill>
                  <a:srgbClr val="DBEAC6"/>
                </a:solidFill>
                <a:latin typeface="Arial"/>
                <a:cs typeface="Arial"/>
              </a:rPr>
              <a:t>OSTDS Enhancements:</a:t>
            </a:r>
          </a:p>
          <a:p>
            <a:pPr marL="457200" indent="-457200">
              <a:lnSpc>
                <a:spcPct val="107000"/>
              </a:lnSpc>
              <a:spcAft>
                <a:spcPts val="800"/>
              </a:spcAft>
              <a:buFont typeface="Arial" panose="020B0604020202020204" pitchFamily="34" charset="0"/>
              <a:buChar char="•"/>
            </a:pPr>
            <a:r>
              <a:rPr lang="en-US" sz="2000">
                <a:solidFill>
                  <a:schemeClr val="bg1"/>
                </a:solidFill>
                <a:latin typeface="Arial"/>
                <a:cs typeface="Arial"/>
              </a:rPr>
              <a:t>Hernando and Citrus utilizing Septic Upgrade Incentive Program grant funds to switch out conventional to Enhanced Nutrient Reducing OSTDS (ENR-OSTDS) where sewer isn't available.</a:t>
            </a:r>
          </a:p>
        </p:txBody>
      </p:sp>
      <p:sp>
        <p:nvSpPr>
          <p:cNvPr id="15" name="Title 3">
            <a:extLst>
              <a:ext uri="{FF2B5EF4-FFF2-40B4-BE49-F238E27FC236}">
                <a16:creationId xmlns:a16="http://schemas.microsoft.com/office/drawing/2014/main" id="{B049B8DF-A093-BC53-3FCA-436BC10EBAB6}"/>
              </a:ext>
            </a:extLst>
          </p:cNvPr>
          <p:cNvSpPr txBox="1">
            <a:spLocks noChangeArrowheads="1"/>
          </p:cNvSpPr>
          <p:nvPr/>
        </p:nvSpPr>
        <p:spPr>
          <a:xfrm>
            <a:off x="1545719" y="374674"/>
            <a:ext cx="10391140" cy="422251"/>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500" b="1">
                <a:solidFill>
                  <a:schemeClr val="bg1"/>
                </a:solidFill>
                <a:latin typeface="Arial"/>
                <a:cs typeface="Arial"/>
              </a:rPr>
              <a:t>PROJECT HIGHLIGHTS</a:t>
            </a:r>
            <a:endParaRPr lang="en-US" sz="3500">
              <a:solidFill>
                <a:schemeClr val="bg1"/>
              </a:solidFill>
            </a:endParaRPr>
          </a:p>
          <a:p>
            <a:endParaRPr lang="en-US" sz="2400" b="1" cap="all">
              <a:solidFill>
                <a:srgbClr val="DBEAC6"/>
              </a:solidFill>
              <a:latin typeface="Arial"/>
              <a:cs typeface="Arial"/>
            </a:endParaRPr>
          </a:p>
        </p:txBody>
      </p:sp>
      <p:pic>
        <p:nvPicPr>
          <p:cNvPr id="6" name="Picture 5">
            <a:extLst>
              <a:ext uri="{FF2B5EF4-FFF2-40B4-BE49-F238E27FC236}">
                <a16:creationId xmlns:a16="http://schemas.microsoft.com/office/drawing/2014/main" id="{A9870507-0667-75F4-5B51-DB05E628F8BC}"/>
              </a:ext>
            </a:extLst>
          </p:cNvPr>
          <p:cNvPicPr>
            <a:picLocks noChangeAspect="1"/>
          </p:cNvPicPr>
          <p:nvPr/>
        </p:nvPicPr>
        <p:blipFill rotWithShape="1">
          <a:blip r:embed="rId4"/>
          <a:srcRect l="134" t="12722" r="13298" b="14497"/>
          <a:stretch/>
        </p:blipFill>
        <p:spPr>
          <a:xfrm>
            <a:off x="5839956" y="1371793"/>
            <a:ext cx="6144804" cy="2346462"/>
          </a:xfrm>
          <a:prstGeom prst="rect">
            <a:avLst/>
          </a:prstGeom>
        </p:spPr>
      </p:pic>
      <p:pic>
        <p:nvPicPr>
          <p:cNvPr id="7" name="Picture 6">
            <a:extLst>
              <a:ext uri="{FF2B5EF4-FFF2-40B4-BE49-F238E27FC236}">
                <a16:creationId xmlns:a16="http://schemas.microsoft.com/office/drawing/2014/main" id="{D6051E0F-F22B-31F3-DAF5-8E77399535D9}"/>
              </a:ext>
            </a:extLst>
          </p:cNvPr>
          <p:cNvPicPr>
            <a:picLocks noChangeAspect="1"/>
          </p:cNvPicPr>
          <p:nvPr/>
        </p:nvPicPr>
        <p:blipFill rotWithShape="1">
          <a:blip r:embed="rId5"/>
          <a:srcRect l="4290" r="284" b="-658"/>
          <a:stretch/>
        </p:blipFill>
        <p:spPr>
          <a:xfrm>
            <a:off x="5839184" y="3723783"/>
            <a:ext cx="6149232" cy="2915917"/>
          </a:xfrm>
          <a:prstGeom prst="rect">
            <a:avLst/>
          </a:prstGeom>
        </p:spPr>
      </p:pic>
      <p:sp>
        <p:nvSpPr>
          <p:cNvPr id="4" name="TextBox 3">
            <a:extLst>
              <a:ext uri="{FF2B5EF4-FFF2-40B4-BE49-F238E27FC236}">
                <a16:creationId xmlns:a16="http://schemas.microsoft.com/office/drawing/2014/main" id="{D074C20D-04C7-65A2-217D-8FC8EF993655}"/>
              </a:ext>
            </a:extLst>
          </p:cNvPr>
          <p:cNvSpPr txBox="1"/>
          <p:nvPr/>
        </p:nvSpPr>
        <p:spPr>
          <a:xfrm>
            <a:off x="10261334" y="6599354"/>
            <a:ext cx="1928009"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cs typeface="Calibri"/>
              </a:rPr>
              <a:t>DEP Employee photographs</a:t>
            </a:r>
            <a:endParaRPr lang="en-US" sz="1100"/>
          </a:p>
        </p:txBody>
      </p:sp>
    </p:spTree>
    <p:extLst>
      <p:ext uri="{BB962C8B-B14F-4D97-AF65-F5344CB8AC3E}">
        <p14:creationId xmlns:p14="http://schemas.microsoft.com/office/powerpoint/2010/main" val="2454705037"/>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8E22E11-1628-BB75-7302-9668D77755F5}"/>
              </a:ext>
            </a:extLst>
          </p:cNvPr>
          <p:cNvSpPr txBox="1"/>
          <p:nvPr/>
        </p:nvSpPr>
        <p:spPr>
          <a:xfrm>
            <a:off x="1559876" y="124801"/>
            <a:ext cx="10389167" cy="1015663"/>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WATER QUALITY DATA</a:t>
            </a:r>
          </a:p>
          <a:p>
            <a:r>
              <a:rPr lang="en-US" sz="2500" b="1">
                <a:solidFill>
                  <a:srgbClr val="DBEAC6"/>
                </a:solidFill>
                <a:latin typeface="Arial"/>
                <a:cs typeface="Arial"/>
              </a:rPr>
              <a:t>RAINBOW NITRATE DATA</a:t>
            </a:r>
            <a:endParaRPr lang="en-US" sz="2500"/>
          </a:p>
        </p:txBody>
      </p:sp>
      <p:pic>
        <p:nvPicPr>
          <p:cNvPr id="3" name="Picture 2" descr="Chart&#10;&#10;Description automatically generated">
            <a:extLst>
              <a:ext uri="{FF2B5EF4-FFF2-40B4-BE49-F238E27FC236}">
                <a16:creationId xmlns:a16="http://schemas.microsoft.com/office/drawing/2014/main" id="{9FF44BB2-6707-3527-51E2-B0D17B862F39}"/>
              </a:ext>
            </a:extLst>
          </p:cNvPr>
          <p:cNvPicPr>
            <a:picLocks noChangeAspect="1"/>
          </p:cNvPicPr>
          <p:nvPr/>
        </p:nvPicPr>
        <p:blipFill>
          <a:blip r:embed="rId3"/>
          <a:stretch>
            <a:fillRect/>
          </a:stretch>
        </p:blipFill>
        <p:spPr>
          <a:xfrm>
            <a:off x="2469744" y="1478856"/>
            <a:ext cx="6558417" cy="3900288"/>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9699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8E22E11-1628-BB75-7302-9668D77755F5}"/>
              </a:ext>
            </a:extLst>
          </p:cNvPr>
          <p:cNvSpPr txBox="1"/>
          <p:nvPr/>
        </p:nvSpPr>
        <p:spPr>
          <a:xfrm>
            <a:off x="1559876" y="124801"/>
            <a:ext cx="10389167" cy="1015663"/>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WATER QUALITY DATA</a:t>
            </a:r>
          </a:p>
          <a:p>
            <a:r>
              <a:rPr lang="en-US" sz="2500" b="1">
                <a:solidFill>
                  <a:srgbClr val="DBEAC6"/>
                </a:solidFill>
                <a:latin typeface="Arial"/>
                <a:cs typeface="Arial"/>
              </a:rPr>
              <a:t>KINGS BAY NITRATE DATA</a:t>
            </a:r>
            <a:endParaRPr lang="en-US" sz="2500"/>
          </a:p>
        </p:txBody>
      </p:sp>
      <p:pic>
        <p:nvPicPr>
          <p:cNvPr id="4" name="Picture 3">
            <a:extLst>
              <a:ext uri="{FF2B5EF4-FFF2-40B4-BE49-F238E27FC236}">
                <a16:creationId xmlns:a16="http://schemas.microsoft.com/office/drawing/2014/main" id="{95CAA7A8-D15B-8812-A1B6-5BE8091AA2A3}"/>
              </a:ext>
            </a:extLst>
          </p:cNvPr>
          <p:cNvPicPr>
            <a:picLocks noChangeAspect="1"/>
          </p:cNvPicPr>
          <p:nvPr/>
        </p:nvPicPr>
        <p:blipFill>
          <a:blip r:embed="rId3"/>
          <a:stretch>
            <a:fillRect/>
          </a:stretch>
        </p:blipFill>
        <p:spPr>
          <a:xfrm>
            <a:off x="718766" y="1425106"/>
            <a:ext cx="3589688" cy="2643002"/>
          </a:xfrm>
          <a:prstGeom prst="rect">
            <a:avLst/>
          </a:prstGeom>
        </p:spPr>
      </p:pic>
      <p:pic>
        <p:nvPicPr>
          <p:cNvPr id="5" name="Picture 4">
            <a:extLst>
              <a:ext uri="{FF2B5EF4-FFF2-40B4-BE49-F238E27FC236}">
                <a16:creationId xmlns:a16="http://schemas.microsoft.com/office/drawing/2014/main" id="{6BADDA0D-6911-16A7-8DD2-7A9B96F69C89}"/>
              </a:ext>
            </a:extLst>
          </p:cNvPr>
          <p:cNvPicPr>
            <a:picLocks noChangeAspect="1"/>
          </p:cNvPicPr>
          <p:nvPr/>
        </p:nvPicPr>
        <p:blipFill>
          <a:blip r:embed="rId4"/>
          <a:stretch>
            <a:fillRect/>
          </a:stretch>
        </p:blipFill>
        <p:spPr>
          <a:xfrm>
            <a:off x="4301156" y="1425106"/>
            <a:ext cx="3589688" cy="2643002"/>
          </a:xfrm>
          <a:prstGeom prst="rect">
            <a:avLst/>
          </a:prstGeom>
        </p:spPr>
      </p:pic>
      <p:pic>
        <p:nvPicPr>
          <p:cNvPr id="6" name="Picture 5">
            <a:extLst>
              <a:ext uri="{FF2B5EF4-FFF2-40B4-BE49-F238E27FC236}">
                <a16:creationId xmlns:a16="http://schemas.microsoft.com/office/drawing/2014/main" id="{3442A429-907D-EE61-A799-C58D73A4F638}"/>
              </a:ext>
            </a:extLst>
          </p:cNvPr>
          <p:cNvPicPr>
            <a:picLocks noChangeAspect="1"/>
          </p:cNvPicPr>
          <p:nvPr/>
        </p:nvPicPr>
        <p:blipFill>
          <a:blip r:embed="rId5"/>
          <a:stretch>
            <a:fillRect/>
          </a:stretch>
        </p:blipFill>
        <p:spPr>
          <a:xfrm>
            <a:off x="7883546" y="1425106"/>
            <a:ext cx="3589688" cy="2643002"/>
          </a:xfrm>
          <a:prstGeom prst="rect">
            <a:avLst/>
          </a:prstGeom>
        </p:spPr>
      </p:pic>
      <p:pic>
        <p:nvPicPr>
          <p:cNvPr id="8" name="Picture 7">
            <a:extLst>
              <a:ext uri="{FF2B5EF4-FFF2-40B4-BE49-F238E27FC236}">
                <a16:creationId xmlns:a16="http://schemas.microsoft.com/office/drawing/2014/main" id="{8A77F32C-D664-3CAF-C23A-23857B5116CA}"/>
              </a:ext>
            </a:extLst>
          </p:cNvPr>
          <p:cNvPicPr>
            <a:picLocks noChangeAspect="1"/>
          </p:cNvPicPr>
          <p:nvPr/>
        </p:nvPicPr>
        <p:blipFill>
          <a:blip r:embed="rId6"/>
          <a:stretch>
            <a:fillRect/>
          </a:stretch>
        </p:blipFill>
        <p:spPr>
          <a:xfrm>
            <a:off x="2514724" y="4072499"/>
            <a:ext cx="3580163" cy="2652527"/>
          </a:xfrm>
          <a:prstGeom prst="rect">
            <a:avLst/>
          </a:prstGeom>
        </p:spPr>
      </p:pic>
      <p:pic>
        <p:nvPicPr>
          <p:cNvPr id="9" name="Picture 8">
            <a:extLst>
              <a:ext uri="{FF2B5EF4-FFF2-40B4-BE49-F238E27FC236}">
                <a16:creationId xmlns:a16="http://schemas.microsoft.com/office/drawing/2014/main" id="{683C1DDD-94AC-75D8-0412-3CC25679574D}"/>
              </a:ext>
            </a:extLst>
          </p:cNvPr>
          <p:cNvPicPr>
            <a:picLocks noChangeAspect="1"/>
          </p:cNvPicPr>
          <p:nvPr/>
        </p:nvPicPr>
        <p:blipFill>
          <a:blip r:embed="rId7"/>
          <a:stretch>
            <a:fillRect/>
          </a:stretch>
        </p:blipFill>
        <p:spPr>
          <a:xfrm>
            <a:off x="6092350" y="4067737"/>
            <a:ext cx="3589688" cy="2652156"/>
          </a:xfrm>
          <a:prstGeom prst="rect">
            <a:avLst/>
          </a:prstGeom>
        </p:spPr>
      </p:pic>
    </p:spTree>
    <p:extLst>
      <p:ext uri="{BB962C8B-B14F-4D97-AF65-F5344CB8AC3E}">
        <p14:creationId xmlns:p14="http://schemas.microsoft.com/office/powerpoint/2010/main" val="3520940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8E22E11-1628-BB75-7302-9668D77755F5}"/>
              </a:ext>
            </a:extLst>
          </p:cNvPr>
          <p:cNvSpPr txBox="1"/>
          <p:nvPr/>
        </p:nvSpPr>
        <p:spPr>
          <a:xfrm>
            <a:off x="1559876" y="124801"/>
            <a:ext cx="10389167" cy="1015663"/>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WATER QUALITY DATA</a:t>
            </a:r>
          </a:p>
          <a:p>
            <a:r>
              <a:rPr lang="en-US" sz="2500" b="1">
                <a:solidFill>
                  <a:srgbClr val="DBEAC6"/>
                </a:solidFill>
                <a:latin typeface="Arial"/>
                <a:cs typeface="Arial"/>
              </a:rPr>
              <a:t>HOMOSASSA/CHASSAHOWITZKA AND WEEKI WACHEE DATA</a:t>
            </a:r>
            <a:endParaRPr lang="en-US" sz="2500">
              <a:cs typeface="Calibri" panose="020F0502020204030204"/>
            </a:endParaRPr>
          </a:p>
        </p:txBody>
      </p:sp>
      <p:pic>
        <p:nvPicPr>
          <p:cNvPr id="2" name="Picture 1">
            <a:extLst>
              <a:ext uri="{FF2B5EF4-FFF2-40B4-BE49-F238E27FC236}">
                <a16:creationId xmlns:a16="http://schemas.microsoft.com/office/drawing/2014/main" id="{7407D382-90F9-9E68-7B20-F295574C3F9B}"/>
              </a:ext>
            </a:extLst>
          </p:cNvPr>
          <p:cNvPicPr>
            <a:picLocks noChangeAspect="1"/>
          </p:cNvPicPr>
          <p:nvPr/>
        </p:nvPicPr>
        <p:blipFill>
          <a:blip r:embed="rId3"/>
          <a:stretch>
            <a:fillRect/>
          </a:stretch>
        </p:blipFill>
        <p:spPr>
          <a:xfrm>
            <a:off x="3823314" y="4168293"/>
            <a:ext cx="4545371" cy="2654272"/>
          </a:xfrm>
          <a:prstGeom prst="rect">
            <a:avLst/>
          </a:prstGeom>
        </p:spPr>
      </p:pic>
      <p:pic>
        <p:nvPicPr>
          <p:cNvPr id="3" name="Picture 2">
            <a:extLst>
              <a:ext uri="{FF2B5EF4-FFF2-40B4-BE49-F238E27FC236}">
                <a16:creationId xmlns:a16="http://schemas.microsoft.com/office/drawing/2014/main" id="{62068666-D69E-9F31-F7AC-AB506611E902}"/>
              </a:ext>
            </a:extLst>
          </p:cNvPr>
          <p:cNvPicPr>
            <a:picLocks noChangeAspect="1"/>
          </p:cNvPicPr>
          <p:nvPr/>
        </p:nvPicPr>
        <p:blipFill>
          <a:blip r:embed="rId4"/>
          <a:stretch>
            <a:fillRect/>
          </a:stretch>
        </p:blipFill>
        <p:spPr>
          <a:xfrm>
            <a:off x="6131512" y="1362571"/>
            <a:ext cx="4545370" cy="2762723"/>
          </a:xfrm>
          <a:prstGeom prst="rect">
            <a:avLst/>
          </a:prstGeom>
        </p:spPr>
      </p:pic>
      <p:pic>
        <p:nvPicPr>
          <p:cNvPr id="4" name="Picture 3">
            <a:extLst>
              <a:ext uri="{FF2B5EF4-FFF2-40B4-BE49-F238E27FC236}">
                <a16:creationId xmlns:a16="http://schemas.microsoft.com/office/drawing/2014/main" id="{47F77D9F-36E4-1AE7-A803-89C005E9AD60}"/>
              </a:ext>
            </a:extLst>
          </p:cNvPr>
          <p:cNvPicPr>
            <a:picLocks noChangeAspect="1"/>
          </p:cNvPicPr>
          <p:nvPr/>
        </p:nvPicPr>
        <p:blipFill>
          <a:blip r:embed="rId5"/>
          <a:stretch>
            <a:fillRect/>
          </a:stretch>
        </p:blipFill>
        <p:spPr>
          <a:xfrm>
            <a:off x="1515118" y="1362571"/>
            <a:ext cx="4545370" cy="2759258"/>
          </a:xfrm>
          <a:prstGeom prst="rect">
            <a:avLst/>
          </a:prstGeom>
        </p:spPr>
      </p:pic>
    </p:spTree>
    <p:extLst>
      <p:ext uri="{BB962C8B-B14F-4D97-AF65-F5344CB8AC3E}">
        <p14:creationId xmlns:p14="http://schemas.microsoft.com/office/powerpoint/2010/main" val="4139888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99A5FC-801D-5596-C819-BF220D06776C}"/>
              </a:ext>
            </a:extLst>
          </p:cNvPr>
          <p:cNvSpPr txBox="1"/>
          <p:nvPr/>
        </p:nvSpPr>
        <p:spPr>
          <a:xfrm>
            <a:off x="1555636" y="300651"/>
            <a:ext cx="10241917" cy="630942"/>
          </a:xfrm>
          <a:prstGeom prst="rect">
            <a:avLst/>
          </a:prstGeom>
          <a:noFill/>
        </p:spPr>
        <p:txBody>
          <a:bodyPr wrap="square">
            <a:spAutoFit/>
          </a:bodyPr>
          <a:lstStyle/>
          <a:p>
            <a:r>
              <a:rPr lang="en-US" sz="3500" b="1">
                <a:solidFill>
                  <a:schemeClr val="bg1"/>
                </a:solidFill>
                <a:latin typeface="Arial" panose="020B0604020202020204" pitchFamily="34" charset="0"/>
                <a:cs typeface="Arial" panose="020B0604020202020204" pitchFamily="34" charset="0"/>
              </a:rPr>
              <a:t>SPRINGS BIOASSESSMENT WORKGROUP </a:t>
            </a:r>
            <a:endParaRPr lang="en-US" sz="3500"/>
          </a:p>
        </p:txBody>
      </p:sp>
      <p:sp>
        <p:nvSpPr>
          <p:cNvPr id="4" name="TextBox 3">
            <a:extLst>
              <a:ext uri="{FF2B5EF4-FFF2-40B4-BE49-F238E27FC236}">
                <a16:creationId xmlns:a16="http://schemas.microsoft.com/office/drawing/2014/main" id="{C66DCC07-BBD0-E8D8-F1D8-9F878EFB547A}"/>
              </a:ext>
            </a:extLst>
          </p:cNvPr>
          <p:cNvSpPr txBox="1"/>
          <p:nvPr/>
        </p:nvSpPr>
        <p:spPr>
          <a:xfrm>
            <a:off x="306057" y="1473152"/>
            <a:ext cx="3434530" cy="400110"/>
          </a:xfrm>
          <a:prstGeom prst="rect">
            <a:avLst/>
          </a:prstGeom>
          <a:noFill/>
        </p:spPr>
        <p:txBody>
          <a:bodyPr wrap="square" lIns="91440" tIns="45720" rIns="91440" bIns="45720" rtlCol="0" anchor="t">
            <a:spAutoFit/>
          </a:bodyPr>
          <a:lstStyle/>
          <a:p>
            <a:pPr algn="ctr"/>
            <a:r>
              <a:rPr lang="en-US" sz="2000" b="1">
                <a:solidFill>
                  <a:srgbClr val="DBEAC6"/>
                </a:solidFill>
                <a:latin typeface="Arial"/>
                <a:cs typeface="Arial"/>
              </a:rPr>
              <a:t>Working group members:</a:t>
            </a:r>
          </a:p>
        </p:txBody>
      </p:sp>
      <p:sp>
        <p:nvSpPr>
          <p:cNvPr id="6" name="TextBox 5">
            <a:extLst>
              <a:ext uri="{FF2B5EF4-FFF2-40B4-BE49-F238E27FC236}">
                <a16:creationId xmlns:a16="http://schemas.microsoft.com/office/drawing/2014/main" id="{8BAF8949-BC84-BDD5-AB61-62D06F8BDD0F}"/>
              </a:ext>
            </a:extLst>
          </p:cNvPr>
          <p:cNvSpPr txBox="1"/>
          <p:nvPr/>
        </p:nvSpPr>
        <p:spPr>
          <a:xfrm>
            <a:off x="133162" y="2073117"/>
            <a:ext cx="3817398" cy="1569660"/>
          </a:xfrm>
          <a:prstGeom prst="rect">
            <a:avLst/>
          </a:prstGeom>
          <a:noFill/>
        </p:spPr>
        <p:txBody>
          <a:bodyPr wrap="square" lIns="91440" tIns="45720" rIns="91440" bIns="45720" anchor="t">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bg1"/>
                </a:solidFill>
                <a:latin typeface="Arial"/>
                <a:cs typeface="Arial"/>
              </a:rPr>
              <a:t>DEP’s Division of Environmental Assessment and Restoration.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bg1"/>
                </a:solidFill>
                <a:latin typeface="Arial"/>
                <a:cs typeface="Arial"/>
              </a:rPr>
              <a:t>St. Johns River Water Management District (SJRWMD).</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bg1"/>
                </a:solidFill>
                <a:latin typeface="Arial"/>
                <a:cs typeface="Arial"/>
              </a:rPr>
              <a:t>Southwest Florida Water Management District (SWFWMD).</a:t>
            </a:r>
          </a:p>
        </p:txBody>
      </p:sp>
      <p:sp>
        <p:nvSpPr>
          <p:cNvPr id="7" name="TextBox 6">
            <a:extLst>
              <a:ext uri="{FF2B5EF4-FFF2-40B4-BE49-F238E27FC236}">
                <a16:creationId xmlns:a16="http://schemas.microsoft.com/office/drawing/2014/main" id="{7B87A143-930C-4490-7594-78E60E38BA89}"/>
              </a:ext>
            </a:extLst>
          </p:cNvPr>
          <p:cNvSpPr txBox="1"/>
          <p:nvPr/>
        </p:nvSpPr>
        <p:spPr>
          <a:xfrm>
            <a:off x="4593493" y="2396282"/>
            <a:ext cx="2758699" cy="461665"/>
          </a:xfrm>
          <a:prstGeom prst="rect">
            <a:avLst/>
          </a:prstGeom>
          <a:noFill/>
        </p:spPr>
        <p:txBody>
          <a:bodyPr wrap="square" lIns="91440" tIns="45720" rIns="91440" bIns="45720" rtlCol="0" anchor="t">
            <a:spAutoFit/>
          </a:bodyPr>
          <a:lstStyle/>
          <a:p>
            <a:pPr algn="ctr"/>
            <a:r>
              <a:rPr lang="en-US" sz="2400" b="1">
                <a:solidFill>
                  <a:srgbClr val="596A40"/>
                </a:solidFill>
                <a:latin typeface="Arial"/>
                <a:cs typeface="Arial"/>
              </a:rPr>
              <a:t>TASKS</a:t>
            </a:r>
          </a:p>
        </p:txBody>
      </p:sp>
      <p:sp>
        <p:nvSpPr>
          <p:cNvPr id="10" name="TextBox 9">
            <a:extLst>
              <a:ext uri="{FF2B5EF4-FFF2-40B4-BE49-F238E27FC236}">
                <a16:creationId xmlns:a16="http://schemas.microsoft.com/office/drawing/2014/main" id="{F9F536A3-FCE4-2CEC-93B6-E0A694349D37}"/>
              </a:ext>
            </a:extLst>
          </p:cNvPr>
          <p:cNvSpPr txBox="1"/>
          <p:nvPr/>
        </p:nvSpPr>
        <p:spPr>
          <a:xfrm>
            <a:off x="4128114" y="1873461"/>
            <a:ext cx="3935772" cy="2810449"/>
          </a:xfrm>
          <a:prstGeom prst="rect">
            <a:avLst/>
          </a:prstGeom>
          <a:noFill/>
        </p:spPr>
        <p:txBody>
          <a:bodyPr wrap="square">
            <a:spAutoFit/>
          </a:bodyPr>
          <a:lstStyle/>
          <a:p>
            <a:pPr marL="285750" lvl="0" indent="-285750">
              <a:lnSpc>
                <a:spcPct val="107000"/>
              </a:lnSpc>
              <a:spcBef>
                <a:spcPts val="0"/>
              </a:spcBef>
              <a:spcAft>
                <a:spcPts val="800"/>
              </a:spcAft>
              <a:buFont typeface="Arial" panose="020B0604020202020204" pitchFamily="34" charset="0"/>
              <a:buChar char="•"/>
            </a:pPr>
            <a:r>
              <a:rPr lang="en-US" sz="1600">
                <a:solidFill>
                  <a:schemeClr val="bg1"/>
                </a:solidFill>
                <a:latin typeface="Arial"/>
                <a:cs typeface="Arial"/>
              </a:rPr>
              <a:t>Provide recommendations for the use of bioassessment tools to support springs BMAP objectives.</a:t>
            </a:r>
          </a:p>
          <a:p>
            <a:pPr marL="285750" lvl="0" indent="-285750">
              <a:lnSpc>
                <a:spcPct val="107000"/>
              </a:lnSpc>
              <a:spcBef>
                <a:spcPts val="0"/>
              </a:spcBef>
              <a:spcAft>
                <a:spcPts val="800"/>
              </a:spcAft>
              <a:buFont typeface="Arial" panose="020B0604020202020204" pitchFamily="34" charset="0"/>
              <a:buChar char="•"/>
            </a:pPr>
            <a:r>
              <a:rPr lang="en-US" sz="1600">
                <a:solidFill>
                  <a:schemeClr val="bg1"/>
                </a:solidFill>
                <a:latin typeface="Arial"/>
                <a:cs typeface="Arial"/>
              </a:rPr>
              <a:t>Identify and track biological responses in spring systems to assist in determining if water quality restoration strategies implemented to reduce nitrate loading to groundwater are effective in restoring healthy biological conditions.</a:t>
            </a:r>
          </a:p>
        </p:txBody>
      </p:sp>
      <p:sp>
        <p:nvSpPr>
          <p:cNvPr id="12" name="TextBox 11">
            <a:extLst>
              <a:ext uri="{FF2B5EF4-FFF2-40B4-BE49-F238E27FC236}">
                <a16:creationId xmlns:a16="http://schemas.microsoft.com/office/drawing/2014/main" id="{0D2B5500-871B-2923-884B-58297AAD7B07}"/>
              </a:ext>
            </a:extLst>
          </p:cNvPr>
          <p:cNvSpPr txBox="1"/>
          <p:nvPr/>
        </p:nvSpPr>
        <p:spPr>
          <a:xfrm>
            <a:off x="8241440" y="1882389"/>
            <a:ext cx="3817398" cy="2283510"/>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600">
                <a:solidFill>
                  <a:schemeClr val="bg1"/>
                </a:solidFill>
                <a:latin typeface="Arial"/>
                <a:cs typeface="Arial"/>
              </a:rPr>
              <a:t>Need consistent bioassessment monitoring tools to assess condition and changes in plant and algal communities.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600">
                <a:solidFill>
                  <a:schemeClr val="bg1"/>
                </a:solidFill>
                <a:latin typeface="Arial"/>
                <a:cs typeface="Arial"/>
              </a:rPr>
              <a:t>Identify most appropriate tool or modification to assess unique conditions associated with spring systems.</a:t>
            </a:r>
          </a:p>
        </p:txBody>
      </p:sp>
      <p:sp>
        <p:nvSpPr>
          <p:cNvPr id="14" name="TextBox 13">
            <a:extLst>
              <a:ext uri="{FF2B5EF4-FFF2-40B4-BE49-F238E27FC236}">
                <a16:creationId xmlns:a16="http://schemas.microsoft.com/office/drawing/2014/main" id="{9F769F48-7131-474F-F71A-CD7C5187FEF1}"/>
              </a:ext>
            </a:extLst>
          </p:cNvPr>
          <p:cNvSpPr txBox="1"/>
          <p:nvPr/>
        </p:nvSpPr>
        <p:spPr>
          <a:xfrm>
            <a:off x="5441816" y="1482279"/>
            <a:ext cx="1308368" cy="400110"/>
          </a:xfrm>
          <a:prstGeom prst="rect">
            <a:avLst/>
          </a:prstGeom>
          <a:noFill/>
        </p:spPr>
        <p:txBody>
          <a:bodyPr wrap="square">
            <a:spAutoFit/>
          </a:bodyPr>
          <a:lstStyle/>
          <a:p>
            <a:pPr algn="ctr"/>
            <a:r>
              <a:rPr lang="en-US" sz="2000" b="1">
                <a:solidFill>
                  <a:srgbClr val="DBEAC6"/>
                </a:solidFill>
                <a:latin typeface="Arial"/>
                <a:cs typeface="Arial"/>
              </a:rPr>
              <a:t>Tasks:</a:t>
            </a:r>
            <a:endParaRPr lang="en-US" sz="2400"/>
          </a:p>
        </p:txBody>
      </p:sp>
      <p:sp>
        <p:nvSpPr>
          <p:cNvPr id="18" name="TextBox 17">
            <a:extLst>
              <a:ext uri="{FF2B5EF4-FFF2-40B4-BE49-F238E27FC236}">
                <a16:creationId xmlns:a16="http://schemas.microsoft.com/office/drawing/2014/main" id="{CC339930-1D4C-4980-3F8E-9E1CF299DB0E}"/>
              </a:ext>
            </a:extLst>
          </p:cNvPr>
          <p:cNvSpPr txBox="1"/>
          <p:nvPr/>
        </p:nvSpPr>
        <p:spPr>
          <a:xfrm>
            <a:off x="1287785" y="5075092"/>
            <a:ext cx="9206144" cy="853952"/>
          </a:xfrm>
          <a:prstGeom prst="rect">
            <a:avLst/>
          </a:prstGeom>
          <a:noFill/>
        </p:spPr>
        <p:txBody>
          <a:bodyPr wrap="square" lIns="91440" tIns="45720" rIns="91440" bIns="45720" anchor="t">
            <a:spAutoFit/>
          </a:bodyPr>
          <a:lstStyle/>
          <a:p>
            <a:pPr algn="ctr" defTabSz="914400">
              <a:lnSpc>
                <a:spcPct val="107000"/>
              </a:lnSpc>
              <a:spcAft>
                <a:spcPts val="800"/>
              </a:spcAft>
              <a:defRPr/>
            </a:pPr>
            <a:r>
              <a:rPr lang="en-US" sz="2400">
                <a:latin typeface="Arial"/>
                <a:cs typeface="Arial"/>
              </a:rPr>
              <a:t>Four pilot study springs were identified: Wakulla Springs, </a:t>
            </a:r>
            <a:r>
              <a:rPr lang="en-US" sz="2400" err="1">
                <a:latin typeface="Arial"/>
                <a:cs typeface="Arial"/>
              </a:rPr>
              <a:t>Wacissa</a:t>
            </a:r>
            <a:r>
              <a:rPr lang="en-US" sz="2400">
                <a:latin typeface="Arial"/>
                <a:cs typeface="Arial"/>
              </a:rPr>
              <a:t> Springs, </a:t>
            </a:r>
            <a:r>
              <a:rPr lang="en-US" sz="2400" err="1">
                <a:latin typeface="Arial"/>
                <a:cs typeface="Arial"/>
              </a:rPr>
              <a:t>Ichetucknee</a:t>
            </a:r>
            <a:r>
              <a:rPr lang="en-US" sz="2400">
                <a:latin typeface="Arial"/>
                <a:cs typeface="Arial"/>
              </a:rPr>
              <a:t> Springs and Wekiwa Springs.</a:t>
            </a:r>
          </a:p>
        </p:txBody>
      </p:sp>
      <p:sp>
        <p:nvSpPr>
          <p:cNvPr id="20" name="TextBox 19">
            <a:extLst>
              <a:ext uri="{FF2B5EF4-FFF2-40B4-BE49-F238E27FC236}">
                <a16:creationId xmlns:a16="http://schemas.microsoft.com/office/drawing/2014/main" id="{C36BBB02-E723-06C8-A3B7-86FE71AE4B6F}"/>
              </a:ext>
            </a:extLst>
          </p:cNvPr>
          <p:cNvSpPr txBox="1"/>
          <p:nvPr/>
        </p:nvSpPr>
        <p:spPr>
          <a:xfrm>
            <a:off x="9085928" y="1473152"/>
            <a:ext cx="2128422" cy="400110"/>
          </a:xfrm>
          <a:prstGeom prst="rect">
            <a:avLst/>
          </a:prstGeom>
          <a:noFill/>
        </p:spPr>
        <p:txBody>
          <a:bodyPr wrap="square">
            <a:spAutoFit/>
          </a:bodyPr>
          <a:lstStyle/>
          <a:p>
            <a:pPr algn="ctr"/>
            <a:r>
              <a:rPr lang="en-US" sz="2000" b="1">
                <a:solidFill>
                  <a:srgbClr val="DBEAC6"/>
                </a:solidFill>
                <a:latin typeface="Arial"/>
                <a:cs typeface="Arial"/>
              </a:rPr>
              <a:t>Challenges:</a:t>
            </a:r>
            <a:endParaRPr lang="en-US"/>
          </a:p>
        </p:txBody>
      </p:sp>
    </p:spTree>
    <p:extLst>
      <p:ext uri="{BB962C8B-B14F-4D97-AF65-F5344CB8AC3E}">
        <p14:creationId xmlns:p14="http://schemas.microsoft.com/office/powerpoint/2010/main" val="725708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F5E321-532B-AA7D-F0E4-6F7E2B5F2ABE}"/>
              </a:ext>
            </a:extLst>
          </p:cNvPr>
          <p:cNvSpPr txBox="1"/>
          <p:nvPr/>
        </p:nvSpPr>
        <p:spPr>
          <a:xfrm>
            <a:off x="1597279" y="121549"/>
            <a:ext cx="10389167" cy="1015663"/>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DATA UPLOAD</a:t>
            </a:r>
            <a:endParaRPr lang="en-US" sz="3500" b="1">
              <a:solidFill>
                <a:schemeClr val="bg1"/>
              </a:solidFill>
              <a:latin typeface="Arial" panose="020B0604020202020204" pitchFamily="34" charset="0"/>
              <a:cs typeface="Arial" panose="020B0604020202020204" pitchFamily="34" charset="0"/>
            </a:endParaRPr>
          </a:p>
          <a:p>
            <a:r>
              <a:rPr lang="en-US" sz="2500" b="1" cap="all">
                <a:solidFill>
                  <a:srgbClr val="DBEAC6"/>
                </a:solidFill>
                <a:latin typeface="Arial"/>
                <a:cs typeface="Arial"/>
              </a:rPr>
              <a:t>Watershed Information Network (WIN) </a:t>
            </a:r>
          </a:p>
        </p:txBody>
      </p:sp>
      <p:sp>
        <p:nvSpPr>
          <p:cNvPr id="2" name="TextBox 1">
            <a:extLst>
              <a:ext uri="{FF2B5EF4-FFF2-40B4-BE49-F238E27FC236}">
                <a16:creationId xmlns:a16="http://schemas.microsoft.com/office/drawing/2014/main" id="{E95B26C4-10EE-8610-2F9F-9D8055CE5EC5}"/>
              </a:ext>
            </a:extLst>
          </p:cNvPr>
          <p:cNvSpPr txBox="1"/>
          <p:nvPr/>
        </p:nvSpPr>
        <p:spPr>
          <a:xfrm>
            <a:off x="189571" y="1416206"/>
            <a:ext cx="11710637" cy="58477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200">
                <a:latin typeface="Arial"/>
                <a:cs typeface="Arial"/>
              </a:rPr>
              <a:t>Through both the WIN and Florida STORET (</a:t>
            </a:r>
            <a:r>
              <a:rPr lang="en-US" sz="2200" err="1">
                <a:latin typeface="Arial"/>
                <a:cs typeface="Arial"/>
              </a:rPr>
              <a:t>STOrage</a:t>
            </a:r>
            <a:r>
              <a:rPr lang="en-US" sz="2200">
                <a:latin typeface="Arial"/>
                <a:cs typeface="Arial"/>
              </a:rPr>
              <a:t> and </a:t>
            </a:r>
            <a:r>
              <a:rPr lang="en-US" sz="2200" err="1">
                <a:latin typeface="Arial"/>
                <a:cs typeface="Arial"/>
              </a:rPr>
              <a:t>RETrieval</a:t>
            </a:r>
            <a:r>
              <a:rPr lang="en-US" sz="2200">
                <a:latin typeface="Arial"/>
                <a:cs typeface="Arial"/>
              </a:rPr>
              <a:t>) data repositories, DEP implements Florida statutory requirements, DEP rule requirements and U.S. Environmental Protection Agency (EPA) funding requirements for management of environmental (non-regulatory) data for the state.</a:t>
            </a:r>
            <a:endParaRPr lang="en-US" sz="2200">
              <a:latin typeface="Arial"/>
              <a:cs typeface="Calibri"/>
            </a:endParaRPr>
          </a:p>
          <a:p>
            <a:pPr marL="342900" indent="-342900">
              <a:buFont typeface="Arial"/>
              <a:buChar char="•"/>
            </a:pPr>
            <a:endParaRPr lang="en-US" sz="2200">
              <a:latin typeface="Arial"/>
              <a:cs typeface="Arial"/>
            </a:endParaRPr>
          </a:p>
          <a:p>
            <a:pPr marL="342900" indent="-342900">
              <a:buFont typeface="Arial"/>
              <a:buChar char="•"/>
            </a:pPr>
            <a:r>
              <a:rPr lang="en-US" sz="2200">
                <a:latin typeface="Arial"/>
                <a:cs typeface="Arial"/>
              </a:rPr>
              <a:t>Data from WIN are used by DEP for standards development, Impaired Waters Rule assessments, TMDL development, reasonable assurance plans, alternative restoration plans, </a:t>
            </a:r>
            <a:r>
              <a:rPr lang="en-US" sz="2200" b="1">
                <a:latin typeface="Arial"/>
                <a:cs typeface="Arial"/>
              </a:rPr>
              <a:t>BMAP development and assessment</a:t>
            </a:r>
            <a:r>
              <a:rPr lang="en-US" sz="2200">
                <a:latin typeface="Arial"/>
                <a:cs typeface="Arial"/>
              </a:rPr>
              <a:t> and for providing data as required to EPA and to the public.</a:t>
            </a:r>
            <a:endParaRPr lang="en-US" sz="2200">
              <a:latin typeface="Arial"/>
              <a:cs typeface="Calibri"/>
            </a:endParaRPr>
          </a:p>
          <a:p>
            <a:pPr marL="342900" indent="-342900">
              <a:buFont typeface="Arial"/>
              <a:buChar char="•"/>
            </a:pPr>
            <a:endParaRPr lang="en-US" sz="2200">
              <a:latin typeface="Arial"/>
              <a:cs typeface="Arial"/>
            </a:endParaRPr>
          </a:p>
          <a:p>
            <a:pPr marL="342900" indent="-342900">
              <a:buFont typeface="Arial"/>
              <a:buChar char="•"/>
            </a:pPr>
            <a:r>
              <a:rPr lang="en-US" sz="2200">
                <a:latin typeface="Arial"/>
                <a:cs typeface="Arial"/>
              </a:rPr>
              <a:t>Data providers to WIN and STORET include DEP entities, water management districts (WMDs), cities, counties, other state agencies, universities, private and volunteer organizations.</a:t>
            </a:r>
          </a:p>
          <a:p>
            <a:pPr marL="342900" indent="-342900">
              <a:buFont typeface="Arial"/>
              <a:buChar char="•"/>
            </a:pPr>
            <a:endParaRPr lang="en-US" sz="2200">
              <a:latin typeface="Arial"/>
              <a:cs typeface="Arial"/>
            </a:endParaRPr>
          </a:p>
          <a:p>
            <a:pPr marL="342900" indent="-342900">
              <a:buFont typeface="Arial"/>
              <a:buChar char="•"/>
            </a:pPr>
            <a:r>
              <a:rPr lang="en-US" sz="2200">
                <a:latin typeface="Arial"/>
                <a:cs typeface="Calibri"/>
              </a:rPr>
              <a:t>For any assistance, contact WIN Coordinator </a:t>
            </a:r>
            <a:r>
              <a:rPr lang="en-US" sz="2200" u="sng" strike="noStrike">
                <a:effectLst/>
                <a:latin typeface="Arial"/>
                <a:cs typeface="Arial"/>
                <a:hlinkClick r:id="rId3"/>
              </a:rPr>
              <a:t>Jason.Storrs@FloridaDEP.gov</a:t>
            </a:r>
            <a:r>
              <a:rPr lang="en-US" sz="2200" u="sng" strike="noStrike">
                <a:effectLst/>
                <a:latin typeface="Arial"/>
                <a:cs typeface="Arial"/>
              </a:rPr>
              <a:t>.</a:t>
            </a:r>
            <a:endParaRPr lang="en-US" sz="2200">
              <a:latin typeface="Arial"/>
              <a:cs typeface="Arial"/>
            </a:endParaRPr>
          </a:p>
          <a:p>
            <a:pPr marL="342900" indent="-342900">
              <a:buFont typeface="Arial"/>
              <a:buChar char="•"/>
            </a:pPr>
            <a:endParaRPr lang="en-US" sz="2000">
              <a:latin typeface="Arial"/>
              <a:cs typeface="Arial"/>
            </a:endParaRPr>
          </a:p>
          <a:p>
            <a:endParaRPr lang="en-US" sz="2400">
              <a:latin typeface="Arial"/>
              <a:cs typeface="Arial"/>
            </a:endParaRPr>
          </a:p>
        </p:txBody>
      </p:sp>
    </p:spTree>
    <p:extLst>
      <p:ext uri="{BB962C8B-B14F-4D97-AF65-F5344CB8AC3E}">
        <p14:creationId xmlns:p14="http://schemas.microsoft.com/office/powerpoint/2010/main" val="2724763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059203-3230-F00E-E832-87212D002A09}"/>
              </a:ext>
            </a:extLst>
          </p:cNvPr>
          <p:cNvPicPr>
            <a:picLocks noChangeAspect="1"/>
          </p:cNvPicPr>
          <p:nvPr/>
        </p:nvPicPr>
        <p:blipFill rotWithShape="1">
          <a:blip r:embed="rId3"/>
          <a:srcRect l="19121" b="176"/>
          <a:stretch/>
        </p:blipFill>
        <p:spPr>
          <a:xfrm>
            <a:off x="5753866" y="1408707"/>
            <a:ext cx="6225932" cy="5314256"/>
          </a:xfrm>
          <a:prstGeom prst="rect">
            <a:avLst/>
          </a:prstGeom>
          <a:ln w="38100">
            <a:noFill/>
          </a:ln>
        </p:spPr>
      </p:pic>
      <p:sp>
        <p:nvSpPr>
          <p:cNvPr id="3" name="TextBox 2">
            <a:extLst>
              <a:ext uri="{FF2B5EF4-FFF2-40B4-BE49-F238E27FC236}">
                <a16:creationId xmlns:a16="http://schemas.microsoft.com/office/drawing/2014/main" id="{29869E96-8EB1-441D-AFCD-2A3697AF9D7F}"/>
              </a:ext>
            </a:extLst>
          </p:cNvPr>
          <p:cNvSpPr txBox="1"/>
          <p:nvPr/>
        </p:nvSpPr>
        <p:spPr>
          <a:xfrm>
            <a:off x="1656990" y="304584"/>
            <a:ext cx="5796793" cy="630942"/>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AGENDA</a:t>
            </a:r>
            <a:endParaRPr lang="en-US" sz="3500" b="1">
              <a:solidFill>
                <a:schemeClr val="bg1"/>
              </a:solidFill>
              <a:latin typeface="Arial" panose="020B0604020202020204" pitchFamily="34" charset="0"/>
              <a:cs typeface="Arial" panose="020B0604020202020204" pitchFamily="34" charset="0"/>
            </a:endParaRPr>
          </a:p>
        </p:txBody>
      </p:sp>
      <p:sp>
        <p:nvSpPr>
          <p:cNvPr id="5" name="TextBox 18">
            <a:extLst>
              <a:ext uri="{FF2B5EF4-FFF2-40B4-BE49-F238E27FC236}">
                <a16:creationId xmlns:a16="http://schemas.microsoft.com/office/drawing/2014/main" id="{B9559C0B-C7A0-AD09-6AA7-1FBB8B5E3D37}"/>
              </a:ext>
            </a:extLst>
          </p:cNvPr>
          <p:cNvSpPr txBox="1">
            <a:spLocks noChangeArrowheads="1"/>
          </p:cNvSpPr>
          <p:nvPr/>
        </p:nvSpPr>
        <p:spPr bwMode="auto">
          <a:xfrm>
            <a:off x="331267" y="1745199"/>
            <a:ext cx="4991117" cy="4641271"/>
          </a:xfrm>
          <a:prstGeom prst="rect">
            <a:avLst/>
          </a:prstGeom>
          <a:noFill/>
          <a:ln>
            <a:noFill/>
          </a:ln>
          <a:effectLst>
            <a:outerShdw blurRad="50800" dist="38100" dir="2700000" sx="1000" sy="1000" algn="tl"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marL="342900" indent="-342900">
              <a:spcBef>
                <a:spcPct val="15000"/>
              </a:spcBef>
              <a:spcAft>
                <a:spcPts val="600"/>
              </a:spcAft>
              <a:defRPr/>
            </a:pPr>
            <a:r>
              <a:rPr lang="en-US" altLang="en-US" sz="2400">
                <a:solidFill>
                  <a:schemeClr val="bg1"/>
                </a:solidFill>
                <a:latin typeface="Arial"/>
                <a:cs typeface="Arial"/>
              </a:rPr>
              <a:t>Basin Management Action Plan (BMAP) Overview:</a:t>
            </a:r>
          </a:p>
          <a:p>
            <a:pPr marL="1085850" lvl="1" indent="-342900">
              <a:spcBef>
                <a:spcPct val="15000"/>
              </a:spcBef>
              <a:spcAft>
                <a:spcPts val="600"/>
              </a:spcAft>
              <a:defRPr/>
            </a:pPr>
            <a:r>
              <a:rPr lang="en-US" altLang="en-US" sz="2000">
                <a:solidFill>
                  <a:schemeClr val="bg1"/>
                </a:solidFill>
                <a:latin typeface="Arial"/>
                <a:cs typeface="Arial"/>
              </a:rPr>
              <a:t>Project Highlights.</a:t>
            </a:r>
          </a:p>
          <a:p>
            <a:pPr marL="1085850" lvl="1" indent="-342900">
              <a:spcBef>
                <a:spcPct val="15000"/>
              </a:spcBef>
              <a:spcAft>
                <a:spcPts val="600"/>
              </a:spcAft>
              <a:defRPr/>
            </a:pPr>
            <a:r>
              <a:rPr lang="en-US" altLang="en-US" sz="2000">
                <a:solidFill>
                  <a:schemeClr val="bg1"/>
                </a:solidFill>
                <a:latin typeface="Arial"/>
                <a:cs typeface="Arial"/>
              </a:rPr>
              <a:t>Spring Vent Water Quality.</a:t>
            </a:r>
            <a:endParaRPr lang="en-US" altLang="en-US" sz="2000">
              <a:solidFill>
                <a:schemeClr val="bg1"/>
              </a:solidFill>
              <a:latin typeface="Arial" panose="020B0604020202020204" pitchFamily="34" charset="0"/>
              <a:cs typeface="Arial" panose="020B0604020202020204" pitchFamily="34" charset="0"/>
            </a:endParaRPr>
          </a:p>
          <a:p>
            <a:pPr marL="342900" indent="-342900">
              <a:spcBef>
                <a:spcPct val="15000"/>
              </a:spcBef>
              <a:spcAft>
                <a:spcPts val="600"/>
              </a:spcAft>
              <a:defRPr/>
            </a:pPr>
            <a:r>
              <a:rPr lang="en-US" altLang="en-US" sz="2400">
                <a:solidFill>
                  <a:schemeClr val="bg1"/>
                </a:solidFill>
                <a:latin typeface="Arial"/>
                <a:cs typeface="Arial"/>
              </a:rPr>
              <a:t>Basin Analyses:</a:t>
            </a:r>
          </a:p>
          <a:p>
            <a:pPr marL="1085850" lvl="1" indent="-342900">
              <a:spcBef>
                <a:spcPct val="15000"/>
              </a:spcBef>
              <a:spcAft>
                <a:spcPts val="600"/>
              </a:spcAft>
              <a:defRPr/>
            </a:pPr>
            <a:r>
              <a:rPr lang="en-US" altLang="en-US" sz="2000">
                <a:solidFill>
                  <a:schemeClr val="bg1"/>
                </a:solidFill>
                <a:latin typeface="Arial"/>
                <a:cs typeface="Arial"/>
              </a:rPr>
              <a:t>Nitrogen Source Inventory Loading Tool (NSILT) Draft Results.</a:t>
            </a:r>
            <a:endParaRPr lang="en-US" altLang="en-US" sz="1800">
              <a:solidFill>
                <a:schemeClr val="bg1"/>
              </a:solidFill>
              <a:latin typeface="Arial" panose="020B0604020202020204" pitchFamily="34" charset="0"/>
              <a:cs typeface="Arial" panose="020B0604020202020204" pitchFamily="34" charset="0"/>
            </a:endParaRPr>
          </a:p>
          <a:p>
            <a:pPr marL="1085850" lvl="1" indent="-342900">
              <a:spcBef>
                <a:spcPct val="15000"/>
              </a:spcBef>
              <a:spcAft>
                <a:spcPts val="600"/>
              </a:spcAft>
              <a:defRPr/>
            </a:pPr>
            <a:r>
              <a:rPr lang="en-US" altLang="en-US" sz="2000">
                <a:solidFill>
                  <a:schemeClr val="bg1"/>
                </a:solidFill>
                <a:latin typeface="Arial"/>
                <a:cs typeface="Arial"/>
              </a:rPr>
              <a:t>Spring Vent Load Analysis.</a:t>
            </a:r>
          </a:p>
          <a:p>
            <a:pPr marL="342900" indent="-342900">
              <a:spcBef>
                <a:spcPct val="15000"/>
              </a:spcBef>
              <a:spcAft>
                <a:spcPts val="600"/>
              </a:spcAft>
              <a:defRPr/>
            </a:pPr>
            <a:r>
              <a:rPr lang="en-US" altLang="en-US" sz="2400">
                <a:solidFill>
                  <a:schemeClr val="bg1"/>
                </a:solidFill>
                <a:latin typeface="Arial"/>
                <a:cs typeface="Arial"/>
              </a:rPr>
              <a:t>Next Steps for BMAP Updates:</a:t>
            </a:r>
          </a:p>
          <a:p>
            <a:pPr marL="1085850" lvl="1" indent="-342900">
              <a:spcBef>
                <a:spcPct val="15000"/>
              </a:spcBef>
              <a:spcAft>
                <a:spcPts val="600"/>
              </a:spcAft>
              <a:defRPr/>
            </a:pPr>
            <a:r>
              <a:rPr lang="en-US" altLang="en-US" sz="2000">
                <a:solidFill>
                  <a:schemeClr val="bg1"/>
                </a:solidFill>
                <a:latin typeface="Arial"/>
                <a:cs typeface="Arial"/>
              </a:rPr>
              <a:t>Project Prioritization.</a:t>
            </a:r>
          </a:p>
          <a:p>
            <a:pPr marL="1085850" lvl="1" indent="-342900">
              <a:spcBef>
                <a:spcPct val="15000"/>
              </a:spcBef>
              <a:spcAft>
                <a:spcPts val="600"/>
              </a:spcAft>
              <a:defRPr/>
            </a:pPr>
            <a:r>
              <a:rPr lang="en-US" altLang="en-US" sz="2000">
                <a:solidFill>
                  <a:schemeClr val="bg1"/>
                </a:solidFill>
                <a:latin typeface="Arial"/>
                <a:cs typeface="Arial"/>
              </a:rPr>
              <a:t>Timeline.</a:t>
            </a:r>
            <a:endParaRPr lang="en-US" altLang="en-US" sz="2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0710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C7C3B4-6AB3-4143-8B64-5C28F1968134}"/>
              </a:ext>
            </a:extLst>
          </p:cNvPr>
          <p:cNvSpPr txBox="1"/>
          <p:nvPr/>
        </p:nvSpPr>
        <p:spPr>
          <a:xfrm>
            <a:off x="455503" y="1441132"/>
            <a:ext cx="5429662" cy="5416868"/>
          </a:xfrm>
          <a:prstGeom prst="rect">
            <a:avLst/>
          </a:prstGeom>
          <a:noFill/>
        </p:spPr>
        <p:txBody>
          <a:bodyPr wrap="square" lIns="91440" tIns="45720" rIns="91440" bIns="45720" rtlCol="0" anchor="t">
            <a:spAutoFit/>
          </a:bodyPr>
          <a:lstStyle/>
          <a:p>
            <a:pPr marL="354965" marR="574040" indent="-342265">
              <a:spcBef>
                <a:spcPts val="600"/>
              </a:spcBef>
              <a:buChar char="•"/>
              <a:tabLst>
                <a:tab pos="354965" algn="l"/>
                <a:tab pos="355600" algn="l"/>
              </a:tabLst>
            </a:pPr>
            <a:r>
              <a:rPr lang="en-US" sz="2400">
                <a:solidFill>
                  <a:schemeClr val="bg1"/>
                </a:solidFill>
                <a:latin typeface="Arial"/>
                <a:cs typeface="Arial"/>
              </a:rPr>
              <a:t>NSILT updates. </a:t>
            </a:r>
          </a:p>
          <a:p>
            <a:pPr marL="354965" marR="574040" indent="-342265">
              <a:spcBef>
                <a:spcPts val="600"/>
              </a:spcBef>
              <a:buChar char="•"/>
              <a:tabLst>
                <a:tab pos="354965" algn="l"/>
                <a:tab pos="355600" algn="l"/>
              </a:tabLst>
            </a:pPr>
            <a:r>
              <a:rPr lang="en-US" sz="2400">
                <a:solidFill>
                  <a:schemeClr val="bg1"/>
                </a:solidFill>
                <a:latin typeface="Arial"/>
                <a:cs typeface="Arial"/>
              </a:rPr>
              <a:t>Spring vent load analyses.</a:t>
            </a:r>
          </a:p>
          <a:p>
            <a:pPr marL="354965" marR="574040" indent="-342265">
              <a:spcBef>
                <a:spcPts val="600"/>
              </a:spcBef>
              <a:buChar char="•"/>
              <a:tabLst>
                <a:tab pos="354965" algn="l"/>
                <a:tab pos="355600" algn="l"/>
              </a:tabLst>
            </a:pPr>
            <a:r>
              <a:rPr lang="en-US" sz="2400">
                <a:solidFill>
                  <a:schemeClr val="bg1"/>
                </a:solidFill>
                <a:latin typeface="Arial"/>
                <a:cs typeface="Arial"/>
              </a:rPr>
              <a:t>Entity allocation development.</a:t>
            </a:r>
          </a:p>
          <a:p>
            <a:pPr marL="354965" marR="574040" indent="-342265">
              <a:spcBef>
                <a:spcPts val="600"/>
              </a:spcBef>
              <a:buFontTx/>
              <a:buChar char="•"/>
              <a:tabLst>
                <a:tab pos="354965" algn="l"/>
                <a:tab pos="355600" algn="l"/>
              </a:tabLst>
            </a:pPr>
            <a:r>
              <a:rPr lang="en-US" sz="2400">
                <a:solidFill>
                  <a:schemeClr val="bg1"/>
                </a:solidFill>
                <a:latin typeface="Arial"/>
                <a:cs typeface="Arial"/>
              </a:rPr>
              <a:t>Future growth.</a:t>
            </a:r>
          </a:p>
          <a:p>
            <a:pPr marL="354965" marR="574040" lvl="1" indent="-342265">
              <a:spcBef>
                <a:spcPts val="600"/>
              </a:spcBef>
              <a:buFont typeface="Courier New,monospace"/>
              <a:buChar char="•"/>
              <a:tabLst>
                <a:tab pos="354965" algn="l"/>
                <a:tab pos="355600" algn="l"/>
              </a:tabLst>
            </a:pPr>
            <a:r>
              <a:rPr lang="en-US" sz="2400">
                <a:solidFill>
                  <a:schemeClr val="bg1"/>
                </a:solidFill>
                <a:latin typeface="Arial"/>
                <a:cs typeface="Arial"/>
              </a:rPr>
              <a:t>Establish five-year milestones for project implementation.</a:t>
            </a:r>
            <a:endParaRPr lang="en-US" sz="2400">
              <a:solidFill>
                <a:schemeClr val="bg1"/>
              </a:solidFill>
              <a:cs typeface="Calibri" panose="020F0502020204030204"/>
            </a:endParaRPr>
          </a:p>
          <a:p>
            <a:pPr marL="354965" marR="574040" lvl="1" indent="-342265">
              <a:spcBef>
                <a:spcPts val="600"/>
              </a:spcBef>
              <a:buFont typeface="Courier New,monospace"/>
              <a:buChar char="•"/>
            </a:pPr>
            <a:r>
              <a:rPr lang="en-US" sz="2400">
                <a:solidFill>
                  <a:schemeClr val="bg1"/>
                </a:solidFill>
                <a:latin typeface="Arial"/>
                <a:cs typeface="Arial"/>
              </a:rPr>
              <a:t>Incorporate additional projects.</a:t>
            </a:r>
          </a:p>
          <a:p>
            <a:pPr marL="354965" marR="574040" indent="-342265">
              <a:spcBef>
                <a:spcPts val="600"/>
              </a:spcBef>
              <a:buFont typeface="Arial,Sans-Serif"/>
              <a:buChar char="•"/>
            </a:pPr>
            <a:r>
              <a:rPr lang="en-US" sz="2400">
                <a:solidFill>
                  <a:schemeClr val="bg1"/>
                </a:solidFill>
                <a:latin typeface="Arial"/>
                <a:cs typeface="Arial"/>
              </a:rPr>
              <a:t>Incorporate Clean Waterways Act (SB 712) requirements. </a:t>
            </a:r>
          </a:p>
          <a:p>
            <a:pPr marL="354965" marR="574040" indent="-342265">
              <a:spcBef>
                <a:spcPts val="600"/>
              </a:spcBef>
              <a:buFont typeface="Arial,Sans-Serif"/>
              <a:buChar char="•"/>
            </a:pPr>
            <a:r>
              <a:rPr lang="en-US" sz="2400">
                <a:solidFill>
                  <a:schemeClr val="bg1"/>
                </a:solidFill>
                <a:latin typeface="Arial"/>
                <a:cs typeface="Arial"/>
              </a:rPr>
              <a:t>Incorporate HB 1379 requirements. </a:t>
            </a:r>
            <a:endParaRPr lang="en-US" sz="2400">
              <a:solidFill>
                <a:schemeClr val="bg1"/>
              </a:solidFill>
              <a:cs typeface="Calibri"/>
            </a:endParaRPr>
          </a:p>
          <a:p>
            <a:pPr marL="354965" marR="574040" lvl="1" indent="-342265">
              <a:spcBef>
                <a:spcPts val="600"/>
              </a:spcBef>
              <a:buFont typeface="Courier New,monospace"/>
              <a:buChar char="•"/>
            </a:pPr>
            <a:r>
              <a:rPr lang="en-US" sz="2400">
                <a:solidFill>
                  <a:schemeClr val="bg1"/>
                </a:solidFill>
                <a:latin typeface="Arial"/>
                <a:cs typeface="Arial"/>
              </a:rPr>
              <a:t>Incorporate regional projects.</a:t>
            </a:r>
          </a:p>
          <a:p>
            <a:endParaRPr lang="en-US"/>
          </a:p>
        </p:txBody>
      </p:sp>
      <p:sp>
        <p:nvSpPr>
          <p:cNvPr id="3" name="TextBox 2">
            <a:extLst>
              <a:ext uri="{FF2B5EF4-FFF2-40B4-BE49-F238E27FC236}">
                <a16:creationId xmlns:a16="http://schemas.microsoft.com/office/drawing/2014/main" id="{F8E1C306-CB6A-4D39-9108-89D511EEBEC9}"/>
              </a:ext>
            </a:extLst>
          </p:cNvPr>
          <p:cNvSpPr txBox="1"/>
          <p:nvPr/>
        </p:nvSpPr>
        <p:spPr>
          <a:xfrm>
            <a:off x="6543606" y="1709757"/>
            <a:ext cx="5192891" cy="5493812"/>
          </a:xfrm>
          <a:prstGeom prst="rect">
            <a:avLst/>
          </a:prstGeom>
          <a:noFill/>
        </p:spPr>
        <p:txBody>
          <a:bodyPr wrap="square" lIns="91440" tIns="45720" rIns="91440" bIns="45720" rtlCol="0" anchor="t">
            <a:spAutoFit/>
          </a:bodyPr>
          <a:lstStyle/>
          <a:p>
            <a:pPr marL="354965" indent="-342265">
              <a:spcBef>
                <a:spcPts val="600"/>
              </a:spcBef>
              <a:buFont typeface="Arial"/>
              <a:buChar char="•"/>
              <a:tabLst>
                <a:tab pos="354965" algn="l"/>
                <a:tab pos="355600" algn="l"/>
              </a:tabLst>
            </a:pPr>
            <a:r>
              <a:rPr lang="en-US" sz="2400">
                <a:solidFill>
                  <a:schemeClr val="bg1"/>
                </a:solidFill>
                <a:latin typeface="Arial"/>
                <a:cs typeface="Arial"/>
              </a:rPr>
              <a:t>Water quality data evaluation:</a:t>
            </a:r>
          </a:p>
          <a:p>
            <a:pPr marL="812165" lvl="1" indent="-342265">
              <a:spcBef>
                <a:spcPts val="600"/>
              </a:spcBef>
              <a:buFont typeface="Courier New" panose="02070309020205020404" pitchFamily="49" charset="0"/>
              <a:buChar char="o"/>
              <a:tabLst>
                <a:tab pos="354965" algn="l"/>
                <a:tab pos="355600" algn="l"/>
              </a:tabLst>
            </a:pPr>
            <a:r>
              <a:rPr lang="en-US" sz="2200">
                <a:solidFill>
                  <a:schemeClr val="bg1"/>
                </a:solidFill>
                <a:latin typeface="Arial"/>
                <a:cs typeface="Arial"/>
              </a:rPr>
              <a:t>Evaluation of the monitoring network (spring vent and groundwater).</a:t>
            </a:r>
          </a:p>
          <a:p>
            <a:pPr marL="812165" lvl="1" indent="-342265">
              <a:spcBef>
                <a:spcPts val="600"/>
              </a:spcBef>
              <a:buFont typeface="Courier New" panose="02070309020205020404" pitchFamily="49" charset="0"/>
              <a:buChar char="o"/>
              <a:tabLst>
                <a:tab pos="354965" algn="l"/>
                <a:tab pos="355600" algn="l"/>
              </a:tabLst>
            </a:pPr>
            <a:r>
              <a:rPr lang="en-US" sz="2200">
                <a:solidFill>
                  <a:schemeClr val="bg1"/>
                </a:solidFill>
                <a:latin typeface="Arial"/>
                <a:cs typeface="Arial"/>
              </a:rPr>
              <a:t>Water quality trend analyses. </a:t>
            </a:r>
            <a:endParaRPr lang="en-US" sz="2200">
              <a:solidFill>
                <a:schemeClr val="bg1"/>
              </a:solidFill>
              <a:cs typeface="Calibri"/>
            </a:endParaRPr>
          </a:p>
          <a:p>
            <a:pPr marL="354965" marR="574040" indent="-342265">
              <a:spcBef>
                <a:spcPts val="600"/>
              </a:spcBef>
              <a:buFontTx/>
              <a:buChar char="•"/>
              <a:tabLst>
                <a:tab pos="354965" algn="l"/>
                <a:tab pos="355600" algn="l"/>
              </a:tabLst>
            </a:pPr>
            <a:r>
              <a:rPr lang="en-US" sz="2400">
                <a:solidFill>
                  <a:schemeClr val="bg1"/>
                </a:solidFill>
                <a:latin typeface="Arial"/>
                <a:cs typeface="Arial"/>
              </a:rPr>
              <a:t>Evaluate additional OSTDS provisions. </a:t>
            </a:r>
          </a:p>
          <a:p>
            <a:pPr marL="354965" marR="574040" indent="-342265">
              <a:spcBef>
                <a:spcPts val="600"/>
              </a:spcBef>
              <a:buFontTx/>
              <a:buChar char="•"/>
              <a:tabLst>
                <a:tab pos="354965" algn="l"/>
                <a:tab pos="355600" algn="l"/>
              </a:tabLst>
            </a:pPr>
            <a:r>
              <a:rPr lang="en-US" sz="2400">
                <a:solidFill>
                  <a:schemeClr val="bg1"/>
                </a:solidFill>
                <a:latin typeface="Arial"/>
                <a:cs typeface="Arial"/>
              </a:rPr>
              <a:t>Evaluate AWT or other more stringent effluent limits.</a:t>
            </a:r>
          </a:p>
          <a:p>
            <a:pPr marL="354965" marR="574040" indent="-342265">
              <a:spcBef>
                <a:spcPts val="600"/>
              </a:spcBef>
              <a:buFontTx/>
              <a:buChar char="•"/>
              <a:tabLst>
                <a:tab pos="354965" algn="l"/>
                <a:tab pos="355600" algn="l"/>
              </a:tabLst>
            </a:pPr>
            <a:r>
              <a:rPr lang="en-US" sz="2400">
                <a:solidFill>
                  <a:schemeClr val="bg1"/>
                </a:solidFill>
                <a:latin typeface="Arial"/>
                <a:cs typeface="Arial"/>
              </a:rPr>
              <a:t>Update the BMAP documents.</a:t>
            </a:r>
          </a:p>
          <a:p>
            <a:pPr marL="354965" marR="574040" indent="-342265">
              <a:spcBef>
                <a:spcPts val="600"/>
              </a:spcBef>
              <a:buFontTx/>
              <a:buChar char="•"/>
              <a:tabLst>
                <a:tab pos="354965" algn="l"/>
                <a:tab pos="355600" algn="l"/>
              </a:tabLst>
            </a:pPr>
            <a:endParaRPr lang="en-US" sz="1700">
              <a:solidFill>
                <a:schemeClr val="bg1"/>
              </a:solidFill>
              <a:latin typeface="Arial"/>
              <a:cs typeface="Arial"/>
            </a:endParaRPr>
          </a:p>
          <a:p>
            <a:pPr marL="354965" marR="574040" indent="-342265">
              <a:spcBef>
                <a:spcPts val="600"/>
              </a:spcBef>
              <a:buChar char="•"/>
            </a:pPr>
            <a:endParaRPr lang="en-US" sz="1700">
              <a:solidFill>
                <a:srgbClr val="FFFFFF"/>
              </a:solidFill>
              <a:latin typeface="Arial"/>
              <a:cs typeface="Arial"/>
            </a:endParaRPr>
          </a:p>
          <a:p>
            <a:endParaRPr lang="en-US">
              <a:cs typeface="Calibri" panose="020F0502020204030204"/>
            </a:endParaRPr>
          </a:p>
        </p:txBody>
      </p:sp>
      <p:sp>
        <p:nvSpPr>
          <p:cNvPr id="8" name="TextBox 7">
            <a:extLst>
              <a:ext uri="{FF2B5EF4-FFF2-40B4-BE49-F238E27FC236}">
                <a16:creationId xmlns:a16="http://schemas.microsoft.com/office/drawing/2014/main" id="{4862AC22-14A8-480E-B0CE-4E97387D4253}"/>
              </a:ext>
            </a:extLst>
          </p:cNvPr>
          <p:cNvSpPr txBox="1"/>
          <p:nvPr/>
        </p:nvSpPr>
        <p:spPr>
          <a:xfrm>
            <a:off x="1515872" y="132020"/>
            <a:ext cx="9853335" cy="1000274"/>
          </a:xfrm>
          <a:prstGeom prst="rect">
            <a:avLst/>
          </a:prstGeom>
          <a:noFill/>
        </p:spPr>
        <p:txBody>
          <a:bodyPr wrap="square" lIns="91440" tIns="45720" rIns="91440" bIns="45720" rtlCol="0" anchor="t">
            <a:spAutoFit/>
          </a:bodyPr>
          <a:lstStyle/>
          <a:p>
            <a:pPr algn="l" rtl="0" fontAlgn="base"/>
            <a:r>
              <a:rPr lang="en-US" sz="3500" b="1" i="0" u="none" strike="noStrike">
                <a:solidFill>
                  <a:srgbClr val="FFFFFF"/>
                </a:solidFill>
                <a:effectLst/>
                <a:latin typeface="Arial"/>
                <a:cs typeface="Arial"/>
              </a:rPr>
              <a:t>BMAP UPDATES</a:t>
            </a:r>
            <a:r>
              <a:rPr lang="en-US" sz="3500" b="0" i="0">
                <a:solidFill>
                  <a:srgbClr val="FFFFFF"/>
                </a:solidFill>
                <a:effectLst/>
                <a:latin typeface="Arial"/>
                <a:cs typeface="Arial"/>
              </a:rPr>
              <a:t>​</a:t>
            </a:r>
            <a:endParaRPr lang="en-US" sz="3500" b="0" i="0">
              <a:solidFill>
                <a:srgbClr val="000000"/>
              </a:solidFill>
              <a:effectLst/>
              <a:latin typeface="Arial"/>
              <a:cs typeface="Arial"/>
            </a:endParaRPr>
          </a:p>
          <a:p>
            <a:pPr algn="l" rtl="0" fontAlgn="base"/>
            <a:r>
              <a:rPr lang="en-US" sz="2400" b="1" i="0" u="none" strike="noStrike">
                <a:solidFill>
                  <a:srgbClr val="DBEAC6"/>
                </a:solidFill>
                <a:effectLst/>
                <a:latin typeface="Arial"/>
                <a:cs typeface="Arial"/>
              </a:rPr>
              <a:t>ADOPTED BY JULY 1, 2025</a:t>
            </a:r>
            <a:endParaRPr lang="en-US" sz="2400" b="0" i="0">
              <a:solidFill>
                <a:srgbClr val="000000"/>
              </a:solidFill>
              <a:effectLst/>
              <a:latin typeface="Arial"/>
              <a:cs typeface="Arial"/>
            </a:endParaRPr>
          </a:p>
        </p:txBody>
      </p:sp>
      <p:sp>
        <p:nvSpPr>
          <p:cNvPr id="4" name="Rectangle 3">
            <a:extLst>
              <a:ext uri="{FF2B5EF4-FFF2-40B4-BE49-F238E27FC236}">
                <a16:creationId xmlns:a16="http://schemas.microsoft.com/office/drawing/2014/main" id="{84C4413A-A0A1-36CD-3CE3-28E46446364F}"/>
              </a:ext>
            </a:extLst>
          </p:cNvPr>
          <p:cNvSpPr/>
          <p:nvPr/>
        </p:nvSpPr>
        <p:spPr>
          <a:xfrm>
            <a:off x="455503" y="1441132"/>
            <a:ext cx="5421433" cy="2575055"/>
          </a:xfrm>
          <a:prstGeom prst="rect">
            <a:avLst/>
          </a:prstGeom>
          <a:noFill/>
          <a:ln w="28575">
            <a:solidFill>
              <a:srgbClr val="DBEAC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381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C3FD0C-F85B-47C6-8E18-50412CE6E0DE}"/>
              </a:ext>
            </a:extLst>
          </p:cNvPr>
          <p:cNvSpPr txBox="1"/>
          <p:nvPr/>
        </p:nvSpPr>
        <p:spPr>
          <a:xfrm>
            <a:off x="1650274" y="180786"/>
            <a:ext cx="10413225" cy="630942"/>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NSILT GENERAL PROCESS SUMMARY</a:t>
            </a:r>
            <a:endParaRPr lang="en-US" sz="3500" b="1">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1640C01-1F7A-40F4-AB98-8D1E6DCCC28F}"/>
              </a:ext>
            </a:extLst>
          </p:cNvPr>
          <p:cNvSpPr txBox="1"/>
          <p:nvPr/>
        </p:nvSpPr>
        <p:spPr>
          <a:xfrm>
            <a:off x="394283" y="1789117"/>
            <a:ext cx="3187816" cy="1200329"/>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Estimate loading to land surface for each source category.</a:t>
            </a:r>
          </a:p>
        </p:txBody>
      </p:sp>
      <p:sp>
        <p:nvSpPr>
          <p:cNvPr id="4" name="TextBox 3">
            <a:extLst>
              <a:ext uri="{FF2B5EF4-FFF2-40B4-BE49-F238E27FC236}">
                <a16:creationId xmlns:a16="http://schemas.microsoft.com/office/drawing/2014/main" id="{6CBEB8BB-1457-4B92-8387-4B4FDA62D70D}"/>
              </a:ext>
            </a:extLst>
          </p:cNvPr>
          <p:cNvSpPr txBox="1"/>
          <p:nvPr/>
        </p:nvSpPr>
        <p:spPr>
          <a:xfrm>
            <a:off x="4380451" y="1789117"/>
            <a:ext cx="3431097" cy="1938992"/>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Apply a source specific, literature derived biochemical attenuation factor to surface loading estimate.</a:t>
            </a:r>
          </a:p>
        </p:txBody>
      </p:sp>
      <p:sp>
        <p:nvSpPr>
          <p:cNvPr id="5" name="TextBox 4">
            <a:extLst>
              <a:ext uri="{FF2B5EF4-FFF2-40B4-BE49-F238E27FC236}">
                <a16:creationId xmlns:a16="http://schemas.microsoft.com/office/drawing/2014/main" id="{FF4795E0-61DD-4314-879D-6566FE7C5CB8}"/>
              </a:ext>
            </a:extLst>
          </p:cNvPr>
          <p:cNvSpPr txBox="1"/>
          <p:nvPr/>
        </p:nvSpPr>
        <p:spPr>
          <a:xfrm>
            <a:off x="8489659" y="1793822"/>
            <a:ext cx="3308058" cy="1569660"/>
          </a:xfrm>
          <a:prstGeom prst="rect">
            <a:avLst/>
          </a:prstGeom>
          <a:noFill/>
        </p:spPr>
        <p:txBody>
          <a:bodyPr wrap="square" rtlCol="0">
            <a:spAutoFit/>
          </a:bodyPr>
          <a:lstStyle/>
          <a:p>
            <a:pPr algn="ctr"/>
            <a:r>
              <a:rPr lang="en-US" sz="2400">
                <a:solidFill>
                  <a:schemeClr val="bg1"/>
                </a:solidFill>
                <a:latin typeface="Arial" panose="020B0604020202020204" pitchFamily="34" charset="0"/>
                <a:cs typeface="Arial" panose="020B0604020202020204" pitchFamily="34" charset="0"/>
              </a:rPr>
              <a:t>Apply a location specific recharge factor to surface loading estimate.</a:t>
            </a:r>
          </a:p>
        </p:txBody>
      </p:sp>
      <p:sp>
        <p:nvSpPr>
          <p:cNvPr id="6" name="TextBox 5">
            <a:extLst>
              <a:ext uri="{FF2B5EF4-FFF2-40B4-BE49-F238E27FC236}">
                <a16:creationId xmlns:a16="http://schemas.microsoft.com/office/drawing/2014/main" id="{C3EE2B5F-523C-40C5-AAED-6A4418F70446}"/>
              </a:ext>
            </a:extLst>
          </p:cNvPr>
          <p:cNvSpPr txBox="1"/>
          <p:nvPr/>
        </p:nvSpPr>
        <p:spPr>
          <a:xfrm>
            <a:off x="2328206" y="5172075"/>
            <a:ext cx="7496961" cy="461665"/>
          </a:xfrm>
          <a:prstGeom prst="rect">
            <a:avLst/>
          </a:prstGeom>
          <a:noFill/>
        </p:spPr>
        <p:txBody>
          <a:bodyPr wrap="square" lIns="91440" tIns="45720" rIns="91440" bIns="45720" rtlCol="0" anchor="t">
            <a:spAutoFit/>
          </a:bodyPr>
          <a:lstStyle/>
          <a:p>
            <a:pPr algn="ctr"/>
            <a:r>
              <a:rPr lang="en-US" sz="2400" b="1">
                <a:solidFill>
                  <a:srgbClr val="596A40"/>
                </a:solidFill>
                <a:latin typeface="Arial"/>
                <a:cs typeface="Arial"/>
              </a:rPr>
              <a:t>LOADING TO GROUNDWATER.</a:t>
            </a:r>
            <a:endParaRPr lang="en-US" sz="2400" b="1">
              <a:solidFill>
                <a:srgbClr val="596A4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573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F27E87FA-E6C6-0204-44BD-15EEEB69AF55}"/>
              </a:ext>
            </a:extLst>
          </p:cNvPr>
          <p:cNvSpPr txBox="1">
            <a:spLocks noChangeArrowheads="1"/>
          </p:cNvSpPr>
          <p:nvPr/>
        </p:nvSpPr>
        <p:spPr>
          <a:xfrm>
            <a:off x="1613235" y="287040"/>
            <a:ext cx="10281409"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b="1" i="0" kern="1200">
                <a:solidFill>
                  <a:schemeClr val="tx1"/>
                </a:solidFill>
                <a:latin typeface="Franklin Gothic Demi Cond" panose="020B0603020102020204" pitchFamily="34" charset="0"/>
                <a:ea typeface="+mj-ea"/>
                <a:cs typeface="+mj-cs"/>
              </a:defRPr>
            </a:lvl1pPr>
          </a:lstStyle>
          <a:p>
            <a:r>
              <a:rPr lang="en-US" altLang="en-US" sz="3500">
                <a:solidFill>
                  <a:schemeClr val="bg1"/>
                </a:solidFill>
                <a:latin typeface="Arial"/>
                <a:cs typeface="Arial"/>
              </a:rPr>
              <a:t>NITROGEN CYCLE AND ATTENUATION</a:t>
            </a:r>
            <a:endParaRPr lang="en-US" sz="350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CD1BF78-88BB-3A83-175C-1E7BF6F6475D}"/>
              </a:ext>
            </a:extLst>
          </p:cNvPr>
          <p:cNvPicPr>
            <a:picLocks noChangeAspect="1"/>
          </p:cNvPicPr>
          <p:nvPr/>
        </p:nvPicPr>
        <p:blipFill>
          <a:blip r:embed="rId3"/>
          <a:stretch>
            <a:fillRect/>
          </a:stretch>
        </p:blipFill>
        <p:spPr>
          <a:xfrm>
            <a:off x="146054" y="1299266"/>
            <a:ext cx="11754574" cy="5454273"/>
          </a:xfrm>
          <a:prstGeom prst="rect">
            <a:avLst/>
          </a:prstGeom>
        </p:spPr>
      </p:pic>
      <p:pic>
        <p:nvPicPr>
          <p:cNvPr id="5" name="Picture 4" descr="Herd of goats">
            <a:extLst>
              <a:ext uri="{FF2B5EF4-FFF2-40B4-BE49-F238E27FC236}">
                <a16:creationId xmlns:a16="http://schemas.microsoft.com/office/drawing/2014/main" id="{70624F5A-5894-BC01-F7B4-284D6A48BED6}"/>
              </a:ext>
            </a:extLst>
          </p:cNvPr>
          <p:cNvPicPr>
            <a:picLocks noChangeAspect="1"/>
          </p:cNvPicPr>
          <p:nvPr/>
        </p:nvPicPr>
        <p:blipFill>
          <a:blip r:embed="rId4"/>
          <a:stretch>
            <a:fillRect/>
          </a:stretch>
        </p:blipFill>
        <p:spPr>
          <a:xfrm>
            <a:off x="5422006" y="1924318"/>
            <a:ext cx="2707481" cy="1578770"/>
          </a:xfrm>
          <a:prstGeom prst="rect">
            <a:avLst/>
          </a:prstGeom>
        </p:spPr>
      </p:pic>
      <p:pic>
        <p:nvPicPr>
          <p:cNvPr id="6" name="Picture 5" descr="Water Supply and Sewage/Wastewater Disposal | EC&amp;M">
            <a:extLst>
              <a:ext uri="{FF2B5EF4-FFF2-40B4-BE49-F238E27FC236}">
                <a16:creationId xmlns:a16="http://schemas.microsoft.com/office/drawing/2014/main" id="{B314E4C6-37FB-8D92-8E23-2E58D56780C7}"/>
              </a:ext>
            </a:extLst>
          </p:cNvPr>
          <p:cNvPicPr>
            <a:picLocks noChangeAspect="1"/>
          </p:cNvPicPr>
          <p:nvPr/>
        </p:nvPicPr>
        <p:blipFill rotWithShape="1">
          <a:blip r:embed="rId5"/>
          <a:srcRect l="11082" r="10554" b="502"/>
          <a:stretch/>
        </p:blipFill>
        <p:spPr>
          <a:xfrm>
            <a:off x="1766886" y="2024030"/>
            <a:ext cx="1775908" cy="1481175"/>
          </a:xfrm>
          <a:prstGeom prst="rect">
            <a:avLst/>
          </a:prstGeom>
        </p:spPr>
      </p:pic>
    </p:spTree>
    <p:extLst>
      <p:ext uri="{BB962C8B-B14F-4D97-AF65-F5344CB8AC3E}">
        <p14:creationId xmlns:p14="http://schemas.microsoft.com/office/powerpoint/2010/main" val="2938075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0723-DB5D-43AD-826E-9DAFF04481B8}"/>
              </a:ext>
            </a:extLst>
          </p:cNvPr>
          <p:cNvSpPr txBox="1"/>
          <p:nvPr/>
        </p:nvSpPr>
        <p:spPr>
          <a:xfrm>
            <a:off x="1695689" y="97260"/>
            <a:ext cx="6191075" cy="630942"/>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DRAFT NSILT LOADING</a:t>
            </a:r>
          </a:p>
        </p:txBody>
      </p:sp>
      <p:pic>
        <p:nvPicPr>
          <p:cNvPr id="3" name="Picture 2">
            <a:extLst>
              <a:ext uri="{FF2B5EF4-FFF2-40B4-BE49-F238E27FC236}">
                <a16:creationId xmlns:a16="http://schemas.microsoft.com/office/drawing/2014/main" id="{44930EB1-0DFE-3E58-25DB-A1F4F0E849AA}"/>
              </a:ext>
            </a:extLst>
          </p:cNvPr>
          <p:cNvPicPr>
            <a:picLocks noChangeAspect="1"/>
          </p:cNvPicPr>
          <p:nvPr/>
        </p:nvPicPr>
        <p:blipFill rotWithShape="1">
          <a:blip r:embed="rId3"/>
          <a:srcRect l="1066" t="1603" r="8703" b="4409"/>
          <a:stretch/>
        </p:blipFill>
        <p:spPr>
          <a:xfrm>
            <a:off x="6096000" y="1292046"/>
            <a:ext cx="5800724" cy="5389466"/>
          </a:xfrm>
          <a:prstGeom prst="rect">
            <a:avLst/>
          </a:prstGeom>
        </p:spPr>
      </p:pic>
      <p:sp>
        <p:nvSpPr>
          <p:cNvPr id="4" name="TextBox 3">
            <a:extLst>
              <a:ext uri="{FF2B5EF4-FFF2-40B4-BE49-F238E27FC236}">
                <a16:creationId xmlns:a16="http://schemas.microsoft.com/office/drawing/2014/main" id="{2D46199F-1DD8-1097-0C2A-36F99E5ADA5A}"/>
              </a:ext>
            </a:extLst>
          </p:cNvPr>
          <p:cNvSpPr txBox="1"/>
          <p:nvPr/>
        </p:nvSpPr>
        <p:spPr>
          <a:xfrm>
            <a:off x="1695689" y="633105"/>
            <a:ext cx="5655022"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500" b="1">
                <a:solidFill>
                  <a:srgbClr val="DBEAC6"/>
                </a:solidFill>
                <a:latin typeface="Arial"/>
                <a:ea typeface="+mj-ea"/>
                <a:cs typeface="Arial"/>
              </a:rPr>
              <a:t>RAINBOW SPRINGS BMAP</a:t>
            </a:r>
          </a:p>
        </p:txBody>
      </p:sp>
      <p:pic>
        <p:nvPicPr>
          <p:cNvPr id="6" name="Picture 5">
            <a:extLst>
              <a:ext uri="{FF2B5EF4-FFF2-40B4-BE49-F238E27FC236}">
                <a16:creationId xmlns:a16="http://schemas.microsoft.com/office/drawing/2014/main" id="{70020944-97C4-6571-7BB8-D5BFCA706613}"/>
              </a:ext>
            </a:extLst>
          </p:cNvPr>
          <p:cNvPicPr>
            <a:picLocks noChangeAspect="1"/>
          </p:cNvPicPr>
          <p:nvPr/>
        </p:nvPicPr>
        <p:blipFill>
          <a:blip r:embed="rId4"/>
          <a:stretch>
            <a:fillRect/>
          </a:stretch>
        </p:blipFill>
        <p:spPr>
          <a:xfrm>
            <a:off x="212045" y="1718403"/>
            <a:ext cx="5800725" cy="4733925"/>
          </a:xfrm>
          <a:prstGeom prst="rect">
            <a:avLst/>
          </a:prstGeom>
        </p:spPr>
      </p:pic>
    </p:spTree>
    <p:extLst>
      <p:ext uri="{BB962C8B-B14F-4D97-AF65-F5344CB8AC3E}">
        <p14:creationId xmlns:p14="http://schemas.microsoft.com/office/powerpoint/2010/main" val="2252759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0723-DB5D-43AD-826E-9DAFF04481B8}"/>
              </a:ext>
            </a:extLst>
          </p:cNvPr>
          <p:cNvSpPr txBox="1"/>
          <p:nvPr/>
        </p:nvSpPr>
        <p:spPr>
          <a:xfrm>
            <a:off x="1677237" y="178517"/>
            <a:ext cx="8077932" cy="1015663"/>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DRAFT NSILT LOADING RESULTS</a:t>
            </a:r>
          </a:p>
          <a:p>
            <a:r>
              <a:rPr lang="en-US" sz="2500" b="1">
                <a:solidFill>
                  <a:srgbClr val="DBEAC6"/>
                </a:solidFill>
                <a:latin typeface="Arial"/>
                <a:cs typeface="Arial"/>
              </a:rPr>
              <a:t>KINGS BAY/CRYSTAL RIVER</a:t>
            </a:r>
            <a:endParaRPr lang="en-US" sz="2500">
              <a:cs typeface="Calibri"/>
            </a:endParaRPr>
          </a:p>
        </p:txBody>
      </p:sp>
      <p:graphicFrame>
        <p:nvGraphicFramePr>
          <p:cNvPr id="3" name="Chart 2">
            <a:extLst>
              <a:ext uri="{FF2B5EF4-FFF2-40B4-BE49-F238E27FC236}">
                <a16:creationId xmlns:a16="http://schemas.microsoft.com/office/drawing/2014/main" id="{4F6760E5-188E-473D-92D5-4A9561DA47E6}"/>
              </a:ext>
              <a:ext uri="{147F2762-F138-4A5C-976F-8EAC2B608ADB}">
                <a16:predDERef xmlns:a16="http://schemas.microsoft.com/office/drawing/2014/main" pred="{8C52A0D0-052B-4DDF-BE66-AD787DAF500E}"/>
              </a:ext>
            </a:extLst>
          </p:cNvPr>
          <p:cNvGraphicFramePr>
            <a:graphicFrameLocks/>
          </p:cNvGraphicFramePr>
          <p:nvPr>
            <p:extLst>
              <p:ext uri="{D42A27DB-BD31-4B8C-83A1-F6EECF244321}">
                <p14:modId xmlns:p14="http://schemas.microsoft.com/office/powerpoint/2010/main" val="2506677217"/>
              </p:ext>
            </p:extLst>
          </p:nvPr>
        </p:nvGraphicFramePr>
        <p:xfrm>
          <a:off x="5721804" y="1239612"/>
          <a:ext cx="6466795" cy="562043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79518C54-2C19-491C-7EB7-D60919E054F9}"/>
              </a:ext>
            </a:extLst>
          </p:cNvPr>
          <p:cNvPicPr>
            <a:picLocks noChangeAspect="1"/>
          </p:cNvPicPr>
          <p:nvPr/>
        </p:nvPicPr>
        <p:blipFill>
          <a:blip r:embed="rId4"/>
          <a:stretch>
            <a:fillRect/>
          </a:stretch>
        </p:blipFill>
        <p:spPr>
          <a:xfrm>
            <a:off x="269067" y="2555208"/>
            <a:ext cx="5826245" cy="2977192"/>
          </a:xfrm>
          <a:prstGeom prst="rect">
            <a:avLst/>
          </a:prstGeom>
        </p:spPr>
      </p:pic>
    </p:spTree>
    <p:extLst>
      <p:ext uri="{BB962C8B-B14F-4D97-AF65-F5344CB8AC3E}">
        <p14:creationId xmlns:p14="http://schemas.microsoft.com/office/powerpoint/2010/main" val="2116585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0723-DB5D-43AD-826E-9DAFF04481B8}"/>
              </a:ext>
            </a:extLst>
          </p:cNvPr>
          <p:cNvSpPr txBox="1"/>
          <p:nvPr/>
        </p:nvSpPr>
        <p:spPr>
          <a:xfrm>
            <a:off x="1677237" y="178517"/>
            <a:ext cx="8077932" cy="1015663"/>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DRAFT NSILT LOADING RESULTS</a:t>
            </a:r>
          </a:p>
          <a:p>
            <a:r>
              <a:rPr lang="en-US" sz="2500" b="1">
                <a:solidFill>
                  <a:srgbClr val="DBEAC6"/>
                </a:solidFill>
                <a:latin typeface="Arial"/>
                <a:cs typeface="Arial"/>
              </a:rPr>
              <a:t>HOMOSASSA/CHASSAHOWITZKA</a:t>
            </a:r>
          </a:p>
        </p:txBody>
      </p:sp>
      <p:pic>
        <p:nvPicPr>
          <p:cNvPr id="4" name="Picture 3">
            <a:extLst>
              <a:ext uri="{FF2B5EF4-FFF2-40B4-BE49-F238E27FC236}">
                <a16:creationId xmlns:a16="http://schemas.microsoft.com/office/drawing/2014/main" id="{F2CB03E8-51BD-62A8-ACC5-BBFD4B6C2AD0}"/>
              </a:ext>
            </a:extLst>
          </p:cNvPr>
          <p:cNvPicPr>
            <a:picLocks noChangeAspect="1"/>
          </p:cNvPicPr>
          <p:nvPr/>
        </p:nvPicPr>
        <p:blipFill>
          <a:blip r:embed="rId3"/>
          <a:stretch>
            <a:fillRect/>
          </a:stretch>
        </p:blipFill>
        <p:spPr>
          <a:xfrm>
            <a:off x="290429" y="2507609"/>
            <a:ext cx="5805428" cy="2655305"/>
          </a:xfrm>
          <a:prstGeom prst="rect">
            <a:avLst/>
          </a:prstGeom>
        </p:spPr>
      </p:pic>
      <p:graphicFrame>
        <p:nvGraphicFramePr>
          <p:cNvPr id="7" name="Chart 6">
            <a:extLst>
              <a:ext uri="{FF2B5EF4-FFF2-40B4-BE49-F238E27FC236}">
                <a16:creationId xmlns:a16="http://schemas.microsoft.com/office/drawing/2014/main" id="{A60E6884-BB2B-48B7-BA2E-74B75986A199}"/>
              </a:ext>
              <a:ext uri="{147F2762-F138-4A5C-976F-8EAC2B608ADB}">
                <a16:predDERef xmlns:a16="http://schemas.microsoft.com/office/drawing/2014/main" pred="{05CC7E21-8970-42C8-AE9B-A12C157FB957}"/>
              </a:ext>
            </a:extLst>
          </p:cNvPr>
          <p:cNvGraphicFramePr>
            <a:graphicFrameLocks/>
          </p:cNvGraphicFramePr>
          <p:nvPr>
            <p:extLst>
              <p:ext uri="{D42A27DB-BD31-4B8C-83A1-F6EECF244321}">
                <p14:modId xmlns:p14="http://schemas.microsoft.com/office/powerpoint/2010/main" val="1243893620"/>
              </p:ext>
            </p:extLst>
          </p:nvPr>
        </p:nvGraphicFramePr>
        <p:xfrm>
          <a:off x="5951016" y="1239818"/>
          <a:ext cx="6236765" cy="56181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0391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0723-DB5D-43AD-826E-9DAFF04481B8}"/>
              </a:ext>
            </a:extLst>
          </p:cNvPr>
          <p:cNvSpPr txBox="1"/>
          <p:nvPr/>
        </p:nvSpPr>
        <p:spPr>
          <a:xfrm>
            <a:off x="1677237" y="178517"/>
            <a:ext cx="8077932" cy="1015663"/>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DRAFT NSILT LOADING RESULTS</a:t>
            </a:r>
          </a:p>
          <a:p>
            <a:r>
              <a:rPr lang="en-US" sz="2500" b="1">
                <a:solidFill>
                  <a:srgbClr val="DBEAC6"/>
                </a:solidFill>
                <a:latin typeface="Arial"/>
                <a:cs typeface="Arial"/>
              </a:rPr>
              <a:t>HOMOSASSA/CHASSAHOWITZKA</a:t>
            </a:r>
          </a:p>
        </p:txBody>
      </p:sp>
      <p:pic>
        <p:nvPicPr>
          <p:cNvPr id="3" name="Picture 2">
            <a:extLst>
              <a:ext uri="{FF2B5EF4-FFF2-40B4-BE49-F238E27FC236}">
                <a16:creationId xmlns:a16="http://schemas.microsoft.com/office/drawing/2014/main" id="{35E320F1-CFB7-E9E3-F8A5-961FD29F6B6E}"/>
              </a:ext>
            </a:extLst>
          </p:cNvPr>
          <p:cNvPicPr>
            <a:picLocks noChangeAspect="1"/>
          </p:cNvPicPr>
          <p:nvPr/>
        </p:nvPicPr>
        <p:blipFill>
          <a:blip r:embed="rId3"/>
          <a:stretch>
            <a:fillRect/>
          </a:stretch>
        </p:blipFill>
        <p:spPr>
          <a:xfrm>
            <a:off x="292781" y="2550205"/>
            <a:ext cx="5800725" cy="3000375"/>
          </a:xfrm>
          <a:prstGeom prst="rect">
            <a:avLst/>
          </a:prstGeom>
        </p:spPr>
      </p:pic>
      <p:graphicFrame>
        <p:nvGraphicFramePr>
          <p:cNvPr id="5" name="Chart 4">
            <a:extLst>
              <a:ext uri="{FF2B5EF4-FFF2-40B4-BE49-F238E27FC236}">
                <a16:creationId xmlns:a16="http://schemas.microsoft.com/office/drawing/2014/main" id="{090EE5D2-E6E2-4111-971E-CAEFEE4A1A83}"/>
              </a:ext>
              <a:ext uri="{147F2762-F138-4A5C-976F-8EAC2B608ADB}">
                <a16:predDERef xmlns:a16="http://schemas.microsoft.com/office/drawing/2014/main" pred="{19444054-FA19-4227-ADA8-D2CF928275C1}"/>
              </a:ext>
            </a:extLst>
          </p:cNvPr>
          <p:cNvGraphicFramePr>
            <a:graphicFrameLocks/>
          </p:cNvGraphicFramePr>
          <p:nvPr>
            <p:extLst>
              <p:ext uri="{D42A27DB-BD31-4B8C-83A1-F6EECF244321}">
                <p14:modId xmlns:p14="http://schemas.microsoft.com/office/powerpoint/2010/main" val="587678524"/>
              </p:ext>
            </p:extLst>
          </p:nvPr>
        </p:nvGraphicFramePr>
        <p:xfrm>
          <a:off x="5942920" y="1240972"/>
          <a:ext cx="6242277" cy="561770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05913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0723-DB5D-43AD-826E-9DAFF04481B8}"/>
              </a:ext>
            </a:extLst>
          </p:cNvPr>
          <p:cNvSpPr txBox="1"/>
          <p:nvPr/>
        </p:nvSpPr>
        <p:spPr>
          <a:xfrm>
            <a:off x="1677237" y="178517"/>
            <a:ext cx="8077932" cy="1015663"/>
          </a:xfrm>
          <a:prstGeom prst="rect">
            <a:avLst/>
          </a:prstGeom>
          <a:noFill/>
        </p:spPr>
        <p:txBody>
          <a:bodyPr wrap="square" lIns="91440" tIns="45720" rIns="91440" bIns="45720" rtlCol="0" anchor="t">
            <a:spAutoFit/>
          </a:bodyPr>
          <a:lstStyle/>
          <a:p>
            <a:r>
              <a:rPr lang="en-US" sz="3500" b="1">
                <a:solidFill>
                  <a:schemeClr val="bg1"/>
                </a:solidFill>
                <a:latin typeface="Arial"/>
                <a:cs typeface="Arial"/>
              </a:rPr>
              <a:t>DRAFT NSILT LOADING RESULTS</a:t>
            </a:r>
          </a:p>
          <a:p>
            <a:r>
              <a:rPr lang="en-US" sz="2500" b="1">
                <a:solidFill>
                  <a:srgbClr val="DBEAC6"/>
                </a:solidFill>
                <a:latin typeface="Arial"/>
                <a:cs typeface="Arial"/>
              </a:rPr>
              <a:t>WEEKI WACHEE</a:t>
            </a:r>
          </a:p>
        </p:txBody>
      </p:sp>
      <p:graphicFrame>
        <p:nvGraphicFramePr>
          <p:cNvPr id="3" name="Chart 2">
            <a:extLst>
              <a:ext uri="{FF2B5EF4-FFF2-40B4-BE49-F238E27FC236}">
                <a16:creationId xmlns:a16="http://schemas.microsoft.com/office/drawing/2014/main" id="{D7E6CDD6-3537-4361-A7A7-0347779EF343}"/>
              </a:ext>
              <a:ext uri="{147F2762-F138-4A5C-976F-8EAC2B608ADB}">
                <a16:predDERef xmlns:a16="http://schemas.microsoft.com/office/drawing/2014/main" pred="{3E081FC3-5611-4789-A086-18D07510D92D}"/>
              </a:ext>
            </a:extLst>
          </p:cNvPr>
          <p:cNvGraphicFramePr>
            <a:graphicFrameLocks/>
          </p:cNvGraphicFramePr>
          <p:nvPr>
            <p:extLst>
              <p:ext uri="{D42A27DB-BD31-4B8C-83A1-F6EECF244321}">
                <p14:modId xmlns:p14="http://schemas.microsoft.com/office/powerpoint/2010/main" val="740756697"/>
              </p:ext>
            </p:extLst>
          </p:nvPr>
        </p:nvGraphicFramePr>
        <p:xfrm>
          <a:off x="5861505" y="1289958"/>
          <a:ext cx="6477681" cy="5628596"/>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B891311C-ECCE-3B1B-3BDF-5A8362AAA0E3}"/>
              </a:ext>
            </a:extLst>
          </p:cNvPr>
          <p:cNvPicPr>
            <a:picLocks noChangeAspect="1"/>
          </p:cNvPicPr>
          <p:nvPr/>
        </p:nvPicPr>
        <p:blipFill>
          <a:blip r:embed="rId4"/>
          <a:stretch>
            <a:fillRect/>
          </a:stretch>
        </p:blipFill>
        <p:spPr>
          <a:xfrm>
            <a:off x="125448" y="2612289"/>
            <a:ext cx="5841341" cy="2994444"/>
          </a:xfrm>
          <a:prstGeom prst="rect">
            <a:avLst/>
          </a:prstGeom>
        </p:spPr>
      </p:pic>
    </p:spTree>
    <p:extLst>
      <p:ext uri="{BB962C8B-B14F-4D97-AF65-F5344CB8AC3E}">
        <p14:creationId xmlns:p14="http://schemas.microsoft.com/office/powerpoint/2010/main" val="1441637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9A4C35E8-207D-777B-D787-A2CA3CBEE508}"/>
              </a:ext>
            </a:extLst>
          </p:cNvPr>
          <p:cNvSpPr txBox="1">
            <a:spLocks noChangeArrowheads="1"/>
          </p:cNvSpPr>
          <p:nvPr/>
        </p:nvSpPr>
        <p:spPr>
          <a:xfrm>
            <a:off x="1584120" y="177009"/>
            <a:ext cx="9321800"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b="1" i="0" kern="1200">
                <a:solidFill>
                  <a:schemeClr val="tx1"/>
                </a:solidFill>
                <a:latin typeface="Franklin Gothic Demi Cond" panose="020B0603020102020204" pitchFamily="34" charset="0"/>
                <a:ea typeface="+mj-ea"/>
                <a:cs typeface="+mj-cs"/>
              </a:defRPr>
            </a:lvl1pPr>
          </a:lstStyle>
          <a:p>
            <a:r>
              <a:rPr lang="en-US" sz="3500" b="1">
                <a:solidFill>
                  <a:schemeClr val="bg1"/>
                </a:solidFill>
                <a:latin typeface="Arial"/>
                <a:cs typeface="Arial"/>
              </a:rPr>
              <a:t>BMAP UPDATES </a:t>
            </a:r>
            <a:endParaRPr lang="en-US" altLang="en-US" sz="3500" b="0">
              <a:solidFill>
                <a:schemeClr val="bg1"/>
              </a:solidFill>
              <a:latin typeface="Arial"/>
              <a:cs typeface="Arial"/>
            </a:endParaRPr>
          </a:p>
          <a:p>
            <a:r>
              <a:rPr lang="en-US" altLang="en-US" sz="2500">
                <a:solidFill>
                  <a:srgbClr val="DBEAC6"/>
                </a:solidFill>
                <a:latin typeface="Arial"/>
                <a:ea typeface="+mn-ea"/>
                <a:cs typeface="Arial"/>
              </a:rPr>
              <a:t>SPRING VENT LOAD ANALYSIS</a:t>
            </a:r>
            <a:endParaRPr lang="en-US" sz="2500">
              <a:solidFill>
                <a:srgbClr val="DBEAC6"/>
              </a:solidFill>
              <a:latin typeface="Arial"/>
              <a:ea typeface="+mn-ea"/>
              <a:cs typeface="Arial"/>
            </a:endParaRPr>
          </a:p>
        </p:txBody>
      </p:sp>
      <p:sp>
        <p:nvSpPr>
          <p:cNvPr id="6" name="TextBox 5">
            <a:extLst>
              <a:ext uri="{FF2B5EF4-FFF2-40B4-BE49-F238E27FC236}">
                <a16:creationId xmlns:a16="http://schemas.microsoft.com/office/drawing/2014/main" id="{2AF714EB-7A88-BB1C-F577-5221E57B50E4}"/>
              </a:ext>
            </a:extLst>
          </p:cNvPr>
          <p:cNvSpPr txBox="1"/>
          <p:nvPr/>
        </p:nvSpPr>
        <p:spPr>
          <a:xfrm>
            <a:off x="521191" y="1810548"/>
            <a:ext cx="3441209" cy="2877711"/>
          </a:xfrm>
          <a:prstGeom prst="rect">
            <a:avLst/>
          </a:prstGeom>
          <a:noFill/>
        </p:spPr>
        <p:txBody>
          <a:bodyPr wrap="square" lIns="91440" tIns="45720" rIns="91440" bIns="45720" anchor="t">
            <a:spAutoFit/>
          </a:bodyPr>
          <a:lstStyle/>
          <a:p>
            <a:pPr marL="12700" marR="574040" algn="ctr">
              <a:spcBef>
                <a:spcPts val="600"/>
              </a:spcBef>
              <a:tabLst>
                <a:tab pos="354965" algn="l"/>
                <a:tab pos="355600" algn="l"/>
              </a:tabLst>
            </a:pPr>
            <a:r>
              <a:rPr lang="en-US" sz="2400">
                <a:solidFill>
                  <a:schemeClr val="bg1"/>
                </a:solidFill>
                <a:latin typeface="Arial"/>
                <a:cs typeface="Arial"/>
              </a:rPr>
              <a:t> Calculated the current loading using the most recent 10 years of nitrate and discharge data.</a:t>
            </a:r>
          </a:p>
          <a:p>
            <a:pPr marL="12700" marR="574040" algn="ctr">
              <a:spcBef>
                <a:spcPts val="600"/>
              </a:spcBef>
              <a:tabLst>
                <a:tab pos="354965" algn="l"/>
                <a:tab pos="355600" algn="l"/>
              </a:tabLst>
            </a:pPr>
            <a:endParaRPr lang="en-US" sz="3200">
              <a:solidFill>
                <a:schemeClr val="bg1"/>
              </a:solidFill>
              <a:latin typeface="Arial"/>
              <a:cs typeface="Arial"/>
            </a:endParaRPr>
          </a:p>
        </p:txBody>
      </p:sp>
      <p:sp>
        <p:nvSpPr>
          <p:cNvPr id="8" name="TextBox 7">
            <a:extLst>
              <a:ext uri="{FF2B5EF4-FFF2-40B4-BE49-F238E27FC236}">
                <a16:creationId xmlns:a16="http://schemas.microsoft.com/office/drawing/2014/main" id="{DBB29A32-9A15-63A3-210D-263C6188CF36}"/>
              </a:ext>
            </a:extLst>
          </p:cNvPr>
          <p:cNvSpPr txBox="1"/>
          <p:nvPr/>
        </p:nvSpPr>
        <p:spPr>
          <a:xfrm>
            <a:off x="909637" y="5133118"/>
            <a:ext cx="10372725" cy="461665"/>
          </a:xfrm>
          <a:prstGeom prst="rect">
            <a:avLst/>
          </a:prstGeom>
          <a:noFill/>
        </p:spPr>
        <p:txBody>
          <a:bodyPr wrap="square" lIns="91440" tIns="45720" rIns="91440" bIns="45720" rtlCol="0" anchor="t">
            <a:spAutoFit/>
          </a:bodyPr>
          <a:lstStyle/>
          <a:p>
            <a:pPr algn="ctr"/>
            <a:r>
              <a:rPr lang="en-US" sz="2400">
                <a:solidFill>
                  <a:srgbClr val="596A40"/>
                </a:solidFill>
                <a:latin typeface="Arial"/>
                <a:cs typeface="Arial"/>
              </a:rPr>
              <a:t>Estimate the total reduction needed to meet the TMDL.</a:t>
            </a:r>
            <a:endParaRPr lang="en-US" sz="2400">
              <a:solidFill>
                <a:srgbClr val="596A4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45F5141-ABD9-1500-A681-50D927D19C05}"/>
              </a:ext>
            </a:extLst>
          </p:cNvPr>
          <p:cNvSpPr txBox="1"/>
          <p:nvPr/>
        </p:nvSpPr>
        <p:spPr>
          <a:xfrm>
            <a:off x="4651095" y="1833631"/>
            <a:ext cx="3330855" cy="2508379"/>
          </a:xfrm>
          <a:prstGeom prst="rect">
            <a:avLst/>
          </a:prstGeom>
          <a:noFill/>
        </p:spPr>
        <p:txBody>
          <a:bodyPr wrap="square" lIns="91440" tIns="45720" rIns="91440" bIns="45720" anchor="t">
            <a:spAutoFit/>
          </a:bodyPr>
          <a:lstStyle/>
          <a:p>
            <a:pPr marL="12700" marR="574040" algn="ctr">
              <a:spcBef>
                <a:spcPts val="600"/>
              </a:spcBef>
              <a:tabLst>
                <a:tab pos="354965" algn="l"/>
                <a:tab pos="355600" algn="l"/>
              </a:tabLst>
            </a:pPr>
            <a:r>
              <a:rPr lang="en-US" sz="2400">
                <a:solidFill>
                  <a:schemeClr val="bg1"/>
                </a:solidFill>
                <a:latin typeface="Arial"/>
                <a:cs typeface="Arial"/>
              </a:rPr>
              <a:t>Calculated the percent reduction using the TMDL and current loading.</a:t>
            </a:r>
          </a:p>
          <a:p>
            <a:pPr marL="12700" marR="574040" algn="ctr">
              <a:spcBef>
                <a:spcPts val="600"/>
              </a:spcBef>
              <a:tabLst>
                <a:tab pos="354965" algn="l"/>
                <a:tab pos="355600" algn="l"/>
              </a:tabLst>
            </a:pPr>
            <a:endParaRPr lang="en-US" sz="3200">
              <a:solidFill>
                <a:schemeClr val="bg1"/>
              </a:solidFill>
              <a:latin typeface="Arial"/>
              <a:cs typeface="Arial"/>
            </a:endParaRPr>
          </a:p>
        </p:txBody>
      </p:sp>
      <p:sp>
        <p:nvSpPr>
          <p:cNvPr id="10" name="TextBox 9">
            <a:extLst>
              <a:ext uri="{FF2B5EF4-FFF2-40B4-BE49-F238E27FC236}">
                <a16:creationId xmlns:a16="http://schemas.microsoft.com/office/drawing/2014/main" id="{947036D8-1DAD-53E8-592C-ECC97A1116D8}"/>
              </a:ext>
            </a:extLst>
          </p:cNvPr>
          <p:cNvSpPr txBox="1"/>
          <p:nvPr/>
        </p:nvSpPr>
        <p:spPr>
          <a:xfrm>
            <a:off x="8670645" y="1833631"/>
            <a:ext cx="3383536" cy="2508379"/>
          </a:xfrm>
          <a:prstGeom prst="rect">
            <a:avLst/>
          </a:prstGeom>
          <a:noFill/>
        </p:spPr>
        <p:txBody>
          <a:bodyPr wrap="square" lIns="91440" tIns="45720" rIns="91440" bIns="45720" anchor="t">
            <a:spAutoFit/>
          </a:bodyPr>
          <a:lstStyle/>
          <a:p>
            <a:pPr marL="12700" marR="574040" algn="ctr">
              <a:spcBef>
                <a:spcPts val="600"/>
              </a:spcBef>
              <a:tabLst>
                <a:tab pos="354965" algn="l"/>
                <a:tab pos="355600" algn="l"/>
              </a:tabLst>
            </a:pPr>
            <a:r>
              <a:rPr lang="en-US" sz="2400">
                <a:solidFill>
                  <a:schemeClr val="bg1"/>
                </a:solidFill>
                <a:latin typeface="Arial"/>
                <a:cs typeface="Arial"/>
              </a:rPr>
              <a:t>Applied the spring vent percent reduction to the updated NSILT loading. </a:t>
            </a:r>
          </a:p>
          <a:p>
            <a:pPr marL="12700" marR="574040" algn="ctr">
              <a:spcBef>
                <a:spcPts val="600"/>
              </a:spcBef>
              <a:tabLst>
                <a:tab pos="354965" algn="l"/>
                <a:tab pos="355600" algn="l"/>
              </a:tabLst>
            </a:pPr>
            <a:endParaRPr lang="en-US" sz="3200">
              <a:solidFill>
                <a:schemeClr val="bg1"/>
              </a:solidFill>
              <a:latin typeface="Arial"/>
              <a:cs typeface="Arial"/>
            </a:endParaRPr>
          </a:p>
        </p:txBody>
      </p:sp>
    </p:spTree>
    <p:extLst>
      <p:ext uri="{BB962C8B-B14F-4D97-AF65-F5344CB8AC3E}">
        <p14:creationId xmlns:p14="http://schemas.microsoft.com/office/powerpoint/2010/main" val="2741523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8E8095-54CE-6B7D-9202-B7A3B2A3A3E9}"/>
              </a:ext>
            </a:extLst>
          </p:cNvPr>
          <p:cNvPicPr>
            <a:picLocks noChangeAspect="1"/>
          </p:cNvPicPr>
          <p:nvPr/>
        </p:nvPicPr>
        <p:blipFill>
          <a:blip r:embed="rId2"/>
          <a:stretch>
            <a:fillRect/>
          </a:stretch>
        </p:blipFill>
        <p:spPr>
          <a:xfrm>
            <a:off x="203201" y="1605721"/>
            <a:ext cx="10049932" cy="5212892"/>
          </a:xfrm>
          <a:prstGeom prst="rect">
            <a:avLst/>
          </a:prstGeom>
        </p:spPr>
      </p:pic>
      <p:sp>
        <p:nvSpPr>
          <p:cNvPr id="5" name="TextBox 2">
            <a:extLst>
              <a:ext uri="{FF2B5EF4-FFF2-40B4-BE49-F238E27FC236}">
                <a16:creationId xmlns:a16="http://schemas.microsoft.com/office/drawing/2014/main" id="{C8F31B93-B6CC-0D54-749C-2771BCB2F98F}"/>
              </a:ext>
            </a:extLst>
          </p:cNvPr>
          <p:cNvSpPr txBox="1"/>
          <p:nvPr/>
        </p:nvSpPr>
        <p:spPr>
          <a:xfrm>
            <a:off x="6280150" y="1358900"/>
            <a:ext cx="5727700"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b="1">
                <a:solidFill>
                  <a:srgbClr val="FF0000"/>
                </a:solidFill>
                <a:latin typeface="Arial"/>
                <a:cs typeface="Arial"/>
              </a:rPr>
              <a:t>Load from Vent </a:t>
            </a:r>
            <a:r>
              <a:rPr lang="en-US">
                <a:latin typeface="Arial"/>
                <a:cs typeface="Arial"/>
              </a:rPr>
              <a:t>– </a:t>
            </a:r>
            <a:r>
              <a:rPr lang="en-US" b="1">
                <a:solidFill>
                  <a:srgbClr val="FF0000"/>
                </a:solidFill>
                <a:latin typeface="Arial"/>
                <a:cs typeface="Arial"/>
              </a:rPr>
              <a:t>Target Load </a:t>
            </a:r>
            <a:r>
              <a:rPr lang="en-US">
                <a:latin typeface="Arial"/>
                <a:cs typeface="Arial"/>
              </a:rPr>
              <a:t>= Reduction Goal </a:t>
            </a:r>
          </a:p>
        </p:txBody>
      </p:sp>
      <p:sp>
        <p:nvSpPr>
          <p:cNvPr id="6" name="TextBox 3">
            <a:extLst>
              <a:ext uri="{FF2B5EF4-FFF2-40B4-BE49-F238E27FC236}">
                <a16:creationId xmlns:a16="http://schemas.microsoft.com/office/drawing/2014/main" id="{C60082D7-A65B-2CD1-66C0-6B86065A9141}"/>
              </a:ext>
            </a:extLst>
          </p:cNvPr>
          <p:cNvSpPr txBox="1"/>
          <p:nvPr/>
        </p:nvSpPr>
        <p:spPr>
          <a:xfrm>
            <a:off x="5825613" y="1949966"/>
            <a:ext cx="6366387"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atin typeface="Arial"/>
                <a:cs typeface="Arial"/>
              </a:rPr>
              <a:t>% Reduction at vent x </a:t>
            </a:r>
            <a:r>
              <a:rPr lang="en-US" b="1">
                <a:solidFill>
                  <a:srgbClr val="92D050"/>
                </a:solidFill>
                <a:latin typeface="Arial"/>
                <a:cs typeface="Arial"/>
              </a:rPr>
              <a:t>Load to GW </a:t>
            </a:r>
            <a:r>
              <a:rPr lang="en-US">
                <a:latin typeface="Arial"/>
                <a:cs typeface="Arial"/>
              </a:rPr>
              <a:t>= Required Reductions</a:t>
            </a:r>
          </a:p>
        </p:txBody>
      </p:sp>
      <p:sp>
        <p:nvSpPr>
          <p:cNvPr id="7" name="TextBox 4">
            <a:extLst>
              <a:ext uri="{FF2B5EF4-FFF2-40B4-BE49-F238E27FC236}">
                <a16:creationId xmlns:a16="http://schemas.microsoft.com/office/drawing/2014/main" id="{4E718CD5-A89A-DD06-0150-4F0F6328D065}"/>
              </a:ext>
            </a:extLst>
          </p:cNvPr>
          <p:cNvSpPr txBox="1"/>
          <p:nvPr/>
        </p:nvSpPr>
        <p:spPr>
          <a:xfrm>
            <a:off x="9861345" y="2216077"/>
            <a:ext cx="2089150"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a:latin typeface="Arial" panose="020B0604020202020204" pitchFamily="34" charset="0"/>
                <a:cs typeface="Arial" panose="020B0604020202020204" pitchFamily="34" charset="0"/>
              </a:rPr>
              <a:t>(from sources)</a:t>
            </a:r>
            <a:endParaRPr lang="en-US" sz="1400"/>
          </a:p>
        </p:txBody>
      </p:sp>
      <p:sp>
        <p:nvSpPr>
          <p:cNvPr id="8" name="TextBox 5">
            <a:extLst>
              <a:ext uri="{FF2B5EF4-FFF2-40B4-BE49-F238E27FC236}">
                <a16:creationId xmlns:a16="http://schemas.microsoft.com/office/drawing/2014/main" id="{BF4FF1DC-CE92-1C52-AA87-B31934891920}"/>
              </a:ext>
            </a:extLst>
          </p:cNvPr>
          <p:cNvSpPr txBox="1"/>
          <p:nvPr/>
        </p:nvSpPr>
        <p:spPr>
          <a:xfrm>
            <a:off x="9789652" y="1607937"/>
            <a:ext cx="2167602"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a:latin typeface="Arial"/>
                <a:cs typeface="Arial"/>
              </a:rPr>
              <a:t>(at vent)</a:t>
            </a:r>
          </a:p>
        </p:txBody>
      </p:sp>
      <p:sp>
        <p:nvSpPr>
          <p:cNvPr id="10" name="Title 3">
            <a:extLst>
              <a:ext uri="{FF2B5EF4-FFF2-40B4-BE49-F238E27FC236}">
                <a16:creationId xmlns:a16="http://schemas.microsoft.com/office/drawing/2014/main" id="{AFAE2244-6641-944C-CCDA-33FA5BD341A5}"/>
              </a:ext>
            </a:extLst>
          </p:cNvPr>
          <p:cNvSpPr txBox="1">
            <a:spLocks noChangeArrowheads="1"/>
          </p:cNvSpPr>
          <p:nvPr/>
        </p:nvSpPr>
        <p:spPr>
          <a:xfrm>
            <a:off x="1584120" y="177009"/>
            <a:ext cx="9321800" cy="962994"/>
          </a:xfrm>
          <a:prstGeom prst="rect">
            <a:avLst/>
          </a:prstGeom>
        </p:spPr>
        <p:txBody>
          <a:bodyPr lIns="91440" tIns="45720" rIns="91440" bIns="45720" anchor="t"/>
          <a:lstStyle>
            <a:lvl1pPr algn="l" defTabSz="914400" rtl="0" eaLnBrk="1" latinLnBrk="0" hangingPunct="1">
              <a:lnSpc>
                <a:spcPct val="90000"/>
              </a:lnSpc>
              <a:spcBef>
                <a:spcPct val="0"/>
              </a:spcBef>
              <a:buNone/>
              <a:defRPr sz="4400" b="1" i="0" kern="1200">
                <a:solidFill>
                  <a:schemeClr val="tx1"/>
                </a:solidFill>
                <a:latin typeface="Franklin Gothic Demi Cond" panose="020B0603020102020204" pitchFamily="34" charset="0"/>
                <a:ea typeface="+mj-ea"/>
                <a:cs typeface="+mj-cs"/>
              </a:defRPr>
            </a:lvl1pPr>
          </a:lstStyle>
          <a:p>
            <a:r>
              <a:rPr lang="en-US" sz="3500" b="1">
                <a:solidFill>
                  <a:schemeClr val="bg1"/>
                </a:solidFill>
                <a:latin typeface="Arial"/>
                <a:cs typeface="Arial"/>
              </a:rPr>
              <a:t>BMAP UPDATES </a:t>
            </a:r>
            <a:endParaRPr lang="en-US" altLang="en-US" sz="3500" b="0">
              <a:solidFill>
                <a:schemeClr val="bg1"/>
              </a:solidFill>
              <a:latin typeface="Arial"/>
              <a:cs typeface="Arial"/>
            </a:endParaRPr>
          </a:p>
          <a:p>
            <a:r>
              <a:rPr lang="en-US" altLang="en-US" sz="2500">
                <a:solidFill>
                  <a:srgbClr val="DBEAC6"/>
                </a:solidFill>
                <a:latin typeface="Arial"/>
                <a:ea typeface="+mn-ea"/>
                <a:cs typeface="Arial"/>
              </a:rPr>
              <a:t>SPRING VENT LOAD ANALYSIS</a:t>
            </a:r>
            <a:endParaRPr lang="en-US" sz="2500">
              <a:solidFill>
                <a:srgbClr val="DBEAC6"/>
              </a:solidFill>
              <a:latin typeface="Arial"/>
              <a:ea typeface="+mn-ea"/>
              <a:cs typeface="Arial"/>
            </a:endParaRPr>
          </a:p>
        </p:txBody>
      </p:sp>
      <p:sp>
        <p:nvSpPr>
          <p:cNvPr id="3" name="TextBox 2">
            <a:extLst>
              <a:ext uri="{FF2B5EF4-FFF2-40B4-BE49-F238E27FC236}">
                <a16:creationId xmlns:a16="http://schemas.microsoft.com/office/drawing/2014/main" id="{BD54225F-49ED-BD02-B734-B94986FE02A0}"/>
              </a:ext>
            </a:extLst>
          </p:cNvPr>
          <p:cNvSpPr txBox="1"/>
          <p:nvPr/>
        </p:nvSpPr>
        <p:spPr>
          <a:xfrm>
            <a:off x="250581" y="5684713"/>
            <a:ext cx="2270369"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a:latin typeface="Arial"/>
                <a:cs typeface="Calibri"/>
              </a:rPr>
              <a:t>Source: Suwannee River WMD </a:t>
            </a:r>
            <a:r>
              <a:rPr lang="en-US" sz="900">
                <a:latin typeface="Arial"/>
                <a:cs typeface="Calibri"/>
                <a:hlinkClick r:id="rId3"/>
              </a:rPr>
              <a:t>What is a Spring?</a:t>
            </a:r>
            <a:endParaRPr lang="en-US" sz="900">
              <a:latin typeface="Arial"/>
            </a:endParaRPr>
          </a:p>
        </p:txBody>
      </p:sp>
    </p:spTree>
    <p:extLst>
      <p:ext uri="{BB962C8B-B14F-4D97-AF65-F5344CB8AC3E}">
        <p14:creationId xmlns:p14="http://schemas.microsoft.com/office/powerpoint/2010/main" val="3932201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BF809C-3AD7-48C8-8AF7-50630C236D3C}"/>
              </a:ext>
            </a:extLst>
          </p:cNvPr>
          <p:cNvSpPr txBox="1">
            <a:spLocks noChangeArrowheads="1"/>
          </p:cNvSpPr>
          <p:nvPr/>
        </p:nvSpPr>
        <p:spPr>
          <a:xfrm>
            <a:off x="1628140" y="304564"/>
            <a:ext cx="10391140"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500" b="1">
                <a:solidFill>
                  <a:schemeClr val="bg1"/>
                </a:solidFill>
                <a:latin typeface="Arial"/>
                <a:cs typeface="Arial"/>
              </a:rPr>
              <a:t>BMAPs</a:t>
            </a:r>
            <a:endParaRPr lang="en-US" sz="3500" b="1">
              <a:solidFill>
                <a:schemeClr val="bg1"/>
              </a:solidFill>
              <a:latin typeface="Arial"/>
              <a:cs typeface="Arial"/>
            </a:endParaRPr>
          </a:p>
        </p:txBody>
      </p:sp>
      <p:sp>
        <p:nvSpPr>
          <p:cNvPr id="6" name="Content Placeholder 2">
            <a:extLst>
              <a:ext uri="{FF2B5EF4-FFF2-40B4-BE49-F238E27FC236}">
                <a16:creationId xmlns:a16="http://schemas.microsoft.com/office/drawing/2014/main" id="{BCAFD625-B5B3-41D5-A40E-7F5A370B3077}"/>
              </a:ext>
            </a:extLst>
          </p:cNvPr>
          <p:cNvSpPr txBox="1">
            <a:spLocks/>
          </p:cNvSpPr>
          <p:nvPr/>
        </p:nvSpPr>
        <p:spPr>
          <a:xfrm>
            <a:off x="184680" y="5000654"/>
            <a:ext cx="3185760" cy="137756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ct val="90000"/>
              <a:buNone/>
            </a:pPr>
            <a:r>
              <a:rPr lang="en-US" sz="2000">
                <a:solidFill>
                  <a:schemeClr val="bg1"/>
                </a:solidFill>
                <a:latin typeface="Arial"/>
                <a:cs typeface="Arial"/>
              </a:rPr>
              <a:t>One of DEP’s methods for </a:t>
            </a:r>
            <a:r>
              <a:rPr lang="en-US" sz="2000" b="1">
                <a:solidFill>
                  <a:schemeClr val="bg1"/>
                </a:solidFill>
                <a:latin typeface="Arial"/>
                <a:cs typeface="Arial"/>
              </a:rPr>
              <a:t>restoring water quality </a:t>
            </a:r>
            <a:r>
              <a:rPr lang="en-US" sz="2000">
                <a:solidFill>
                  <a:schemeClr val="bg1"/>
                </a:solidFill>
                <a:latin typeface="Arial"/>
                <a:cs typeface="Arial"/>
              </a:rPr>
              <a:t>in an impaired waterbody.</a:t>
            </a:r>
            <a:endParaRPr lang="en-US" sz="2400"/>
          </a:p>
        </p:txBody>
      </p:sp>
      <p:sp>
        <p:nvSpPr>
          <p:cNvPr id="7" name="Content Placeholder 2">
            <a:extLst>
              <a:ext uri="{FF2B5EF4-FFF2-40B4-BE49-F238E27FC236}">
                <a16:creationId xmlns:a16="http://schemas.microsoft.com/office/drawing/2014/main" id="{00C4E547-AB0C-41BE-9AA8-A00297B64979}"/>
              </a:ext>
            </a:extLst>
          </p:cNvPr>
          <p:cNvSpPr txBox="1">
            <a:spLocks/>
          </p:cNvSpPr>
          <p:nvPr/>
        </p:nvSpPr>
        <p:spPr>
          <a:xfrm>
            <a:off x="4751845" y="1345972"/>
            <a:ext cx="6822686" cy="434346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ct val="90000"/>
              <a:buNone/>
            </a:pPr>
            <a:r>
              <a:rPr lang="en-US" sz="2000" b="1">
                <a:latin typeface="Arial"/>
                <a:cs typeface="Arial"/>
              </a:rPr>
              <a:t>BMAPs are: </a:t>
            </a:r>
            <a:endParaRPr lang="en-US" sz="2000" b="1">
              <a:latin typeface="Arial" panose="020B0604020202020204" pitchFamily="34" charset="0"/>
              <a:cs typeface="Arial" panose="020B0604020202020204" pitchFamily="34" charset="0"/>
            </a:endParaRPr>
          </a:p>
          <a:p>
            <a:pPr lvl="1">
              <a:buSzPct val="90000"/>
            </a:pPr>
            <a:r>
              <a:rPr lang="en-US" sz="2000">
                <a:latin typeface="Arial"/>
                <a:cs typeface="Arial"/>
              </a:rPr>
              <a:t>Developed with stakeholder input.</a:t>
            </a:r>
          </a:p>
          <a:p>
            <a:pPr lvl="1">
              <a:buSzPct val="90000"/>
            </a:pPr>
            <a:r>
              <a:rPr lang="en-US" sz="2000">
                <a:latin typeface="Arial"/>
                <a:cs typeface="Arial"/>
              </a:rPr>
              <a:t>Adopted by The Florida Department of Environmental Protection’s (DEP) Secretarial Order.</a:t>
            </a:r>
          </a:p>
          <a:p>
            <a:pPr lvl="1">
              <a:buSzPct val="90000"/>
            </a:pPr>
            <a:r>
              <a:rPr lang="en-US" sz="2000">
                <a:latin typeface="Arial"/>
                <a:cs typeface="Arial"/>
              </a:rPr>
              <a:t>Enforceable.</a:t>
            </a:r>
          </a:p>
          <a:p>
            <a:pPr lvl="1">
              <a:buSzPct val="90000"/>
            </a:pPr>
            <a:r>
              <a:rPr lang="en-US" sz="2000">
                <a:latin typeface="Arial"/>
                <a:cs typeface="Arial"/>
              </a:rPr>
              <a:t>Implemented through a phased approach.</a:t>
            </a:r>
          </a:p>
          <a:p>
            <a:pPr lvl="1">
              <a:buSzPct val="90000"/>
            </a:pPr>
            <a:r>
              <a:rPr lang="en-US" sz="2000">
                <a:latin typeface="Arial"/>
                <a:cs typeface="Arial"/>
              </a:rPr>
              <a:t>Reported on annually.</a:t>
            </a:r>
          </a:p>
          <a:p>
            <a:pPr lvl="1">
              <a:buSzPct val="90000"/>
            </a:pPr>
            <a:r>
              <a:rPr lang="en-US" sz="2000">
                <a:latin typeface="Arial"/>
                <a:cs typeface="Arial"/>
              </a:rPr>
              <a:t>Updated regularly.</a:t>
            </a:r>
          </a:p>
        </p:txBody>
      </p:sp>
      <p:pic>
        <p:nvPicPr>
          <p:cNvPr id="8" name="Picture 7">
            <a:extLst>
              <a:ext uri="{FF2B5EF4-FFF2-40B4-BE49-F238E27FC236}">
                <a16:creationId xmlns:a16="http://schemas.microsoft.com/office/drawing/2014/main" id="{929D5021-C63B-4D4D-8DE7-65012A8AC794}"/>
              </a:ext>
            </a:extLst>
          </p:cNvPr>
          <p:cNvPicPr>
            <a:picLocks noChangeAspect="1"/>
          </p:cNvPicPr>
          <p:nvPr/>
        </p:nvPicPr>
        <p:blipFill>
          <a:blip r:embed="rId3"/>
          <a:stretch>
            <a:fillRect/>
          </a:stretch>
        </p:blipFill>
        <p:spPr>
          <a:xfrm>
            <a:off x="242100" y="1503671"/>
            <a:ext cx="4443308" cy="2830417"/>
          </a:xfrm>
          <a:prstGeom prst="rect">
            <a:avLst/>
          </a:prstGeom>
          <a:ln w="38100">
            <a:noFill/>
          </a:ln>
          <a:effectLst>
            <a:outerShdw blurRad="292100" dist="139700" dir="2700000" algn="tl" rotWithShape="0">
              <a:srgbClr val="333333">
                <a:alpha val="65000"/>
              </a:srgbClr>
            </a:outerShdw>
          </a:effectLst>
        </p:spPr>
      </p:pic>
      <p:graphicFrame>
        <p:nvGraphicFramePr>
          <p:cNvPr id="10" name="Diagram 9">
            <a:extLst>
              <a:ext uri="{FF2B5EF4-FFF2-40B4-BE49-F238E27FC236}">
                <a16:creationId xmlns:a16="http://schemas.microsoft.com/office/drawing/2014/main" id="{A7A6B327-4D76-30A5-2EA2-4C159F0E97A6}"/>
              </a:ext>
            </a:extLst>
          </p:cNvPr>
          <p:cNvGraphicFramePr/>
          <p:nvPr>
            <p:extLst>
              <p:ext uri="{D42A27DB-BD31-4B8C-83A1-F6EECF244321}">
                <p14:modId xmlns:p14="http://schemas.microsoft.com/office/powerpoint/2010/main" val="4056326570"/>
              </p:ext>
            </p:extLst>
          </p:nvPr>
        </p:nvGraphicFramePr>
        <p:xfrm>
          <a:off x="4219222" y="2164644"/>
          <a:ext cx="7267222" cy="6324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53732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F68D24D8-A1A5-307E-A9F2-1DFB5E4F1963}"/>
              </a:ext>
            </a:extLst>
          </p:cNvPr>
          <p:cNvSpPr txBox="1">
            <a:spLocks noChangeArrowheads="1"/>
          </p:cNvSpPr>
          <p:nvPr/>
        </p:nvSpPr>
        <p:spPr>
          <a:xfrm>
            <a:off x="1584120" y="177009"/>
            <a:ext cx="9321800" cy="962994"/>
          </a:xfrm>
          <a:prstGeom prst="rect">
            <a:avLst/>
          </a:prstGeom>
        </p:spPr>
        <p:txBody>
          <a:bodyPr lIns="91440" tIns="45720" rIns="91440" bIns="45720" anchor="t"/>
          <a:lstStyle>
            <a:lvl1pPr algn="l" defTabSz="914400" rtl="0" eaLnBrk="1" latinLnBrk="0" hangingPunct="1">
              <a:lnSpc>
                <a:spcPct val="90000"/>
              </a:lnSpc>
              <a:spcBef>
                <a:spcPct val="0"/>
              </a:spcBef>
              <a:buNone/>
              <a:defRPr sz="4400" b="1" i="0" kern="1200">
                <a:solidFill>
                  <a:schemeClr val="tx1"/>
                </a:solidFill>
                <a:latin typeface="Franklin Gothic Demi Cond" panose="020B0603020102020204" pitchFamily="34" charset="0"/>
                <a:ea typeface="+mj-ea"/>
                <a:cs typeface="+mj-cs"/>
              </a:defRPr>
            </a:lvl1pPr>
          </a:lstStyle>
          <a:p>
            <a:r>
              <a:rPr lang="en-US" sz="3500" b="1">
                <a:solidFill>
                  <a:schemeClr val="bg1"/>
                </a:solidFill>
                <a:latin typeface="Arial"/>
                <a:cs typeface="Arial"/>
              </a:rPr>
              <a:t>BMAP UPDATES</a:t>
            </a:r>
            <a:r>
              <a:rPr lang="en-US" sz="3500">
                <a:solidFill>
                  <a:schemeClr val="bg1"/>
                </a:solidFill>
                <a:latin typeface="Arial"/>
                <a:cs typeface="Arial"/>
              </a:rPr>
              <a:t> </a:t>
            </a:r>
            <a:endParaRPr lang="en-US" altLang="en-US" sz="3500" b="0">
              <a:solidFill>
                <a:schemeClr val="bg1"/>
              </a:solidFill>
              <a:latin typeface="Arial"/>
              <a:cs typeface="Arial"/>
            </a:endParaRPr>
          </a:p>
          <a:p>
            <a:r>
              <a:rPr lang="en-US" altLang="en-US" sz="2500" cap="all">
                <a:solidFill>
                  <a:srgbClr val="DBEAC6"/>
                </a:solidFill>
                <a:latin typeface="Arial"/>
                <a:ea typeface="+mn-ea"/>
                <a:cs typeface="Arial"/>
              </a:rPr>
              <a:t>Spring Vent Load Analysis</a:t>
            </a:r>
            <a:endParaRPr lang="en-US" sz="2500" cap="all">
              <a:solidFill>
                <a:srgbClr val="DBEAC6"/>
              </a:solidFill>
              <a:latin typeface="Arial"/>
              <a:ea typeface="+mn-ea"/>
              <a:cs typeface="Arial"/>
            </a:endParaRPr>
          </a:p>
        </p:txBody>
      </p:sp>
      <p:pic>
        <p:nvPicPr>
          <p:cNvPr id="4" name="Picture 3">
            <a:extLst>
              <a:ext uri="{FF2B5EF4-FFF2-40B4-BE49-F238E27FC236}">
                <a16:creationId xmlns:a16="http://schemas.microsoft.com/office/drawing/2014/main" id="{0781AC69-1321-B488-FB9B-5ED0C0221600}"/>
              </a:ext>
            </a:extLst>
          </p:cNvPr>
          <p:cNvPicPr>
            <a:picLocks noChangeAspect="1"/>
          </p:cNvPicPr>
          <p:nvPr/>
        </p:nvPicPr>
        <p:blipFill>
          <a:blip r:embed="rId3"/>
          <a:stretch>
            <a:fillRect/>
          </a:stretch>
        </p:blipFill>
        <p:spPr>
          <a:xfrm>
            <a:off x="438150" y="2475235"/>
            <a:ext cx="11315700" cy="2466975"/>
          </a:xfrm>
          <a:prstGeom prst="rect">
            <a:avLst/>
          </a:prstGeom>
          <a:ln>
            <a:noFill/>
          </a:ln>
        </p:spPr>
      </p:pic>
      <p:graphicFrame>
        <p:nvGraphicFramePr>
          <p:cNvPr id="6" name="Table 5">
            <a:extLst>
              <a:ext uri="{FF2B5EF4-FFF2-40B4-BE49-F238E27FC236}">
                <a16:creationId xmlns:a16="http://schemas.microsoft.com/office/drawing/2014/main" id="{6F48E9CB-310A-9B0E-03FA-007F1CEE445D}"/>
              </a:ext>
            </a:extLst>
          </p:cNvPr>
          <p:cNvGraphicFramePr>
            <a:graphicFrameLocks noGrp="1"/>
          </p:cNvGraphicFramePr>
          <p:nvPr>
            <p:extLst>
              <p:ext uri="{D42A27DB-BD31-4B8C-83A1-F6EECF244321}">
                <p14:modId xmlns:p14="http://schemas.microsoft.com/office/powerpoint/2010/main" val="3004036484"/>
              </p:ext>
            </p:extLst>
          </p:nvPr>
        </p:nvGraphicFramePr>
        <p:xfrm>
          <a:off x="434854" y="4994535"/>
          <a:ext cx="7588352" cy="750570"/>
        </p:xfrm>
        <a:graphic>
          <a:graphicData uri="http://schemas.openxmlformats.org/drawingml/2006/table">
            <a:tbl>
              <a:tblPr bandRow="1">
                <a:tableStyleId>{5C22544A-7EE6-4342-B048-85BDC9FD1C3A}</a:tableStyleId>
              </a:tblPr>
              <a:tblGrid>
                <a:gridCol w="7588352">
                  <a:extLst>
                    <a:ext uri="{9D8B030D-6E8A-4147-A177-3AD203B41FA5}">
                      <a16:colId xmlns:a16="http://schemas.microsoft.com/office/drawing/2014/main" val="3818334478"/>
                    </a:ext>
                  </a:extLst>
                </a:gridCol>
              </a:tblGrid>
              <a:tr h="190500">
                <a:tc>
                  <a:txBody>
                    <a:bodyPr/>
                    <a:lstStyle/>
                    <a:p>
                      <a:pPr algn="l" fontAlgn="b"/>
                      <a:r>
                        <a:rPr lang="en-US" sz="1200" b="0" i="0" u="none" strike="noStrike">
                          <a:solidFill>
                            <a:srgbClr val="000000"/>
                          </a:solidFill>
                          <a:effectLst/>
                          <a:highlight>
                            <a:srgbClr val="FFFFFF"/>
                          </a:highlight>
                          <a:latin typeface="Arial"/>
                        </a:rPr>
                        <a:t>Upper 95% confidence interval - nitrate data from 2012 to 2022.</a:t>
                      </a:r>
                    </a:p>
                    <a:p>
                      <a:pPr lvl="0" algn="l">
                        <a:buNone/>
                      </a:pPr>
                      <a:r>
                        <a:rPr lang="en-US" sz="1200" b="0" i="0" u="none" strike="noStrike" baseline="30000">
                          <a:solidFill>
                            <a:srgbClr val="000000"/>
                          </a:solidFill>
                          <a:effectLst/>
                          <a:highlight>
                            <a:srgbClr val="FFFFFF"/>
                          </a:highlight>
                          <a:latin typeface="Arial"/>
                        </a:rPr>
                        <a:t>1 </a:t>
                      </a:r>
                      <a:r>
                        <a:rPr lang="en-US" sz="1200" b="0" i="0" u="none" strike="noStrike">
                          <a:solidFill>
                            <a:srgbClr val="000000"/>
                          </a:solidFill>
                          <a:effectLst/>
                          <a:highlight>
                            <a:srgbClr val="FFFFFF"/>
                          </a:highlight>
                          <a:latin typeface="Arial"/>
                        </a:rPr>
                        <a:t>TMDL target is 0.35 mg/L</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1527515585"/>
                  </a:ext>
                </a:extLst>
              </a:tr>
              <a:tr h="190500">
                <a:tc>
                  <a:txBody>
                    <a:bodyPr/>
                    <a:lstStyle/>
                    <a:p>
                      <a:pPr algn="l" fontAlgn="b"/>
                      <a:r>
                        <a:rPr lang="en-US" sz="1200" b="0" i="0" u="none" strike="noStrike" baseline="30000">
                          <a:solidFill>
                            <a:srgbClr val="000000"/>
                          </a:solidFill>
                          <a:effectLst/>
                          <a:highlight>
                            <a:srgbClr val="FFFFFF"/>
                          </a:highlight>
                          <a:latin typeface="Arial"/>
                        </a:rPr>
                        <a:t>2</a:t>
                      </a:r>
                      <a:r>
                        <a:rPr lang="en-US" sz="1200" b="0" i="0" u="none" strike="noStrike">
                          <a:solidFill>
                            <a:srgbClr val="000000"/>
                          </a:solidFill>
                          <a:effectLst/>
                          <a:highlight>
                            <a:srgbClr val="FFFFFF"/>
                          </a:highlight>
                          <a:latin typeface="Arial"/>
                        </a:rPr>
                        <a:t>TMDL target is 0.23 mg/L </a:t>
                      </a:r>
                    </a:p>
                    <a:p>
                      <a:pPr lvl="0" algn="l">
                        <a:buNone/>
                      </a:pPr>
                      <a:r>
                        <a:rPr lang="en-US" sz="1200" b="0" i="0" u="none" strike="noStrike" baseline="30000">
                          <a:solidFill>
                            <a:srgbClr val="000000"/>
                          </a:solidFill>
                          <a:effectLst/>
                          <a:highlight>
                            <a:srgbClr val="FFFFFF"/>
                          </a:highlight>
                          <a:latin typeface="Arial"/>
                        </a:rPr>
                        <a:t>3 </a:t>
                      </a:r>
                      <a:r>
                        <a:rPr lang="en-US" sz="1200" b="0" i="0" u="none" strike="noStrike">
                          <a:solidFill>
                            <a:srgbClr val="000000"/>
                          </a:solidFill>
                          <a:effectLst/>
                          <a:highlight>
                            <a:srgbClr val="FFFFFF"/>
                          </a:highlight>
                          <a:latin typeface="Arial"/>
                        </a:rPr>
                        <a:t>TMDL target is 0.28 mg/L</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214973663"/>
                  </a:ext>
                </a:extLst>
              </a:tr>
            </a:tbl>
          </a:graphicData>
        </a:graphic>
      </p:graphicFrame>
      <p:sp>
        <p:nvSpPr>
          <p:cNvPr id="8" name="TextBox 7">
            <a:extLst>
              <a:ext uri="{FF2B5EF4-FFF2-40B4-BE49-F238E27FC236}">
                <a16:creationId xmlns:a16="http://schemas.microsoft.com/office/drawing/2014/main" id="{42E9CCB7-33D8-6065-EE8A-F19DD075CDA5}"/>
              </a:ext>
            </a:extLst>
          </p:cNvPr>
          <p:cNvSpPr txBox="1"/>
          <p:nvPr/>
        </p:nvSpPr>
        <p:spPr>
          <a:xfrm>
            <a:off x="2861733" y="3168650"/>
            <a:ext cx="330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Arial"/>
              </a:rPr>
              <a:t>1</a:t>
            </a:r>
            <a:endParaRPr lang="en-US"/>
          </a:p>
        </p:txBody>
      </p:sp>
      <p:sp>
        <p:nvSpPr>
          <p:cNvPr id="9" name="TextBox 8">
            <a:extLst>
              <a:ext uri="{FF2B5EF4-FFF2-40B4-BE49-F238E27FC236}">
                <a16:creationId xmlns:a16="http://schemas.microsoft.com/office/drawing/2014/main" id="{D15B9B36-90BB-6F8F-A9BA-DE13D5F7EDC1}"/>
              </a:ext>
            </a:extLst>
          </p:cNvPr>
          <p:cNvSpPr txBox="1"/>
          <p:nvPr/>
        </p:nvSpPr>
        <p:spPr>
          <a:xfrm>
            <a:off x="2935816" y="3818787"/>
            <a:ext cx="330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Arial"/>
              </a:rPr>
              <a:t>2</a:t>
            </a:r>
            <a:endParaRPr lang="en-US" baseline="30000">
              <a:latin typeface="Arial"/>
              <a:cs typeface="Arial"/>
            </a:endParaRPr>
          </a:p>
        </p:txBody>
      </p:sp>
      <p:sp>
        <p:nvSpPr>
          <p:cNvPr id="10" name="TextBox 9">
            <a:extLst>
              <a:ext uri="{FF2B5EF4-FFF2-40B4-BE49-F238E27FC236}">
                <a16:creationId xmlns:a16="http://schemas.microsoft.com/office/drawing/2014/main" id="{AEC4A6FB-FD6E-2373-4643-33310C39D515}"/>
              </a:ext>
            </a:extLst>
          </p:cNvPr>
          <p:cNvSpPr txBox="1"/>
          <p:nvPr/>
        </p:nvSpPr>
        <p:spPr>
          <a:xfrm>
            <a:off x="3431357" y="4189204"/>
            <a:ext cx="330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Arial"/>
              </a:rPr>
              <a:t>2</a:t>
            </a:r>
            <a:endParaRPr lang="en-US" baseline="30000">
              <a:latin typeface="Arial"/>
              <a:cs typeface="Arial"/>
            </a:endParaRPr>
          </a:p>
        </p:txBody>
      </p:sp>
      <p:sp>
        <p:nvSpPr>
          <p:cNvPr id="11" name="TextBox 10">
            <a:extLst>
              <a:ext uri="{FF2B5EF4-FFF2-40B4-BE49-F238E27FC236}">
                <a16:creationId xmlns:a16="http://schemas.microsoft.com/office/drawing/2014/main" id="{99519B23-DE8B-2290-6A62-FBC265A265EE}"/>
              </a:ext>
            </a:extLst>
          </p:cNvPr>
          <p:cNvSpPr txBox="1"/>
          <p:nvPr/>
        </p:nvSpPr>
        <p:spPr>
          <a:xfrm>
            <a:off x="3271670" y="4569266"/>
            <a:ext cx="330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Arial"/>
              </a:rPr>
              <a:t>3</a:t>
            </a:r>
            <a:endParaRPr lang="en-US" baseline="30000">
              <a:latin typeface="Arial"/>
              <a:cs typeface="Arial"/>
            </a:endParaRPr>
          </a:p>
        </p:txBody>
      </p:sp>
      <p:pic>
        <p:nvPicPr>
          <p:cNvPr id="3" name="Picture 2">
            <a:extLst>
              <a:ext uri="{FF2B5EF4-FFF2-40B4-BE49-F238E27FC236}">
                <a16:creationId xmlns:a16="http://schemas.microsoft.com/office/drawing/2014/main" id="{1870E808-96C8-CB70-5B82-DB377D1295D0}"/>
              </a:ext>
            </a:extLst>
          </p:cNvPr>
          <p:cNvPicPr>
            <a:picLocks noChangeAspect="1"/>
          </p:cNvPicPr>
          <p:nvPr/>
        </p:nvPicPr>
        <p:blipFill rotWithShape="1">
          <a:blip r:embed="rId3"/>
          <a:srcRect r="-85" b="44026"/>
          <a:stretch/>
        </p:blipFill>
        <p:spPr>
          <a:xfrm>
            <a:off x="438150" y="2099057"/>
            <a:ext cx="11325352" cy="1380855"/>
          </a:xfrm>
          <a:prstGeom prst="rect">
            <a:avLst/>
          </a:prstGeom>
          <a:ln>
            <a:noFill/>
          </a:ln>
        </p:spPr>
      </p:pic>
      <p:sp>
        <p:nvSpPr>
          <p:cNvPr id="5" name="TextBox 4">
            <a:extLst>
              <a:ext uri="{FF2B5EF4-FFF2-40B4-BE49-F238E27FC236}">
                <a16:creationId xmlns:a16="http://schemas.microsoft.com/office/drawing/2014/main" id="{A9D627CC-B859-70F8-0B9F-1FFE76732130}"/>
              </a:ext>
            </a:extLst>
          </p:cNvPr>
          <p:cNvSpPr txBox="1"/>
          <p:nvPr/>
        </p:nvSpPr>
        <p:spPr>
          <a:xfrm>
            <a:off x="2858650" y="3452255"/>
            <a:ext cx="330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Arial"/>
                <a:cs typeface="Arial"/>
              </a:rPr>
              <a:t>2</a:t>
            </a:r>
          </a:p>
        </p:txBody>
      </p:sp>
      <p:sp>
        <p:nvSpPr>
          <p:cNvPr id="7" name="TextBox 4">
            <a:extLst>
              <a:ext uri="{FF2B5EF4-FFF2-40B4-BE49-F238E27FC236}">
                <a16:creationId xmlns:a16="http://schemas.microsoft.com/office/drawing/2014/main" id="{A9D627CC-B859-70F8-0B9F-1FFE76732130}"/>
              </a:ext>
            </a:extLst>
          </p:cNvPr>
          <p:cNvSpPr txBox="1"/>
          <p:nvPr/>
        </p:nvSpPr>
        <p:spPr>
          <a:xfrm>
            <a:off x="2858650" y="3452255"/>
            <a:ext cx="330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aseline="30000">
                <a:latin typeface="Arial"/>
                <a:cs typeface="Arial"/>
              </a:rPr>
              <a:t>2</a:t>
            </a:r>
          </a:p>
        </p:txBody>
      </p:sp>
      <p:sp>
        <p:nvSpPr>
          <p:cNvPr id="14" name="Rectangle 13">
            <a:extLst>
              <a:ext uri="{FF2B5EF4-FFF2-40B4-BE49-F238E27FC236}">
                <a16:creationId xmlns:a16="http://schemas.microsoft.com/office/drawing/2014/main" id="{471A08D0-4315-DBB9-D381-04DDF0986AEB}"/>
              </a:ext>
            </a:extLst>
          </p:cNvPr>
          <p:cNvSpPr/>
          <p:nvPr/>
        </p:nvSpPr>
        <p:spPr>
          <a:xfrm>
            <a:off x="510662" y="3165885"/>
            <a:ext cx="2423169" cy="258971"/>
          </a:xfrm>
          <a:prstGeom prst="rect">
            <a:avLst/>
          </a:prstGeom>
          <a:solidFill>
            <a:srgbClr val="DEEAF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ctr"/>
          <a:lstStyle/>
          <a:p>
            <a:r>
              <a:rPr lang="en-US" b="1">
                <a:solidFill>
                  <a:schemeClr val="tx1">
                    <a:lumMod val="85000"/>
                    <a:lumOff val="15000"/>
                  </a:schemeClr>
                </a:solidFill>
                <a:latin typeface="Arial"/>
                <a:cs typeface="Arial"/>
              </a:rPr>
              <a:t>Rainbow</a:t>
            </a:r>
          </a:p>
        </p:txBody>
      </p:sp>
      <p:sp>
        <p:nvSpPr>
          <p:cNvPr id="12" name="TextBox 11">
            <a:extLst>
              <a:ext uri="{FF2B5EF4-FFF2-40B4-BE49-F238E27FC236}">
                <a16:creationId xmlns:a16="http://schemas.microsoft.com/office/drawing/2014/main" id="{A20632CA-921D-631D-D82F-C8790ECF7BF0}"/>
              </a:ext>
            </a:extLst>
          </p:cNvPr>
          <p:cNvSpPr txBox="1"/>
          <p:nvPr/>
        </p:nvSpPr>
        <p:spPr>
          <a:xfrm>
            <a:off x="1420560" y="3079192"/>
            <a:ext cx="330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Arial"/>
                <a:cs typeface="Arial"/>
              </a:rPr>
              <a:t>1</a:t>
            </a:r>
          </a:p>
        </p:txBody>
      </p:sp>
      <p:sp>
        <p:nvSpPr>
          <p:cNvPr id="16" name="Rectangle 15">
            <a:extLst>
              <a:ext uri="{FF2B5EF4-FFF2-40B4-BE49-F238E27FC236}">
                <a16:creationId xmlns:a16="http://schemas.microsoft.com/office/drawing/2014/main" id="{465618C3-C730-34F9-8439-74DF3384FCA3}"/>
              </a:ext>
            </a:extLst>
          </p:cNvPr>
          <p:cNvSpPr/>
          <p:nvPr/>
        </p:nvSpPr>
        <p:spPr>
          <a:xfrm>
            <a:off x="4154377" y="3143882"/>
            <a:ext cx="1157490" cy="288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ctr"/>
          <a:lstStyle/>
          <a:p>
            <a:pPr algn="ctr"/>
            <a:r>
              <a:rPr lang="en-US" sz="1700">
                <a:solidFill>
                  <a:schemeClr val="tx1">
                    <a:lumMod val="85000"/>
                    <a:lumOff val="15000"/>
                  </a:schemeClr>
                </a:solidFill>
                <a:latin typeface="Arial"/>
                <a:cs typeface="Arial"/>
              </a:rPr>
              <a:t>1,461,175</a:t>
            </a:r>
          </a:p>
        </p:txBody>
      </p:sp>
      <p:sp>
        <p:nvSpPr>
          <p:cNvPr id="21" name="Rectangle 20">
            <a:extLst>
              <a:ext uri="{FF2B5EF4-FFF2-40B4-BE49-F238E27FC236}">
                <a16:creationId xmlns:a16="http://schemas.microsoft.com/office/drawing/2014/main" id="{BEBFD09B-B572-9F99-F703-FA5EBD49836D}"/>
              </a:ext>
            </a:extLst>
          </p:cNvPr>
          <p:cNvSpPr/>
          <p:nvPr/>
        </p:nvSpPr>
        <p:spPr>
          <a:xfrm>
            <a:off x="6011752" y="3143882"/>
            <a:ext cx="959052" cy="256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ctr"/>
          <a:lstStyle/>
          <a:p>
            <a:pPr algn="ctr"/>
            <a:r>
              <a:rPr lang="en-US" sz="1700">
                <a:solidFill>
                  <a:schemeClr val="tx1">
                    <a:lumMod val="85000"/>
                    <a:lumOff val="15000"/>
                  </a:schemeClr>
                </a:solidFill>
                <a:latin typeface="Arial"/>
                <a:cs typeface="Arial"/>
              </a:rPr>
              <a:t>420,139</a:t>
            </a:r>
            <a:endParaRPr lang="en-US" sz="1700">
              <a:solidFill>
                <a:schemeClr val="tx1">
                  <a:lumMod val="85000"/>
                  <a:lumOff val="15000"/>
                </a:schemeClr>
              </a:solidFill>
            </a:endParaRPr>
          </a:p>
        </p:txBody>
      </p:sp>
      <p:sp>
        <p:nvSpPr>
          <p:cNvPr id="22" name="Rectangle 21">
            <a:extLst>
              <a:ext uri="{FF2B5EF4-FFF2-40B4-BE49-F238E27FC236}">
                <a16:creationId xmlns:a16="http://schemas.microsoft.com/office/drawing/2014/main" id="{9F673773-F364-654C-4B84-6F2F4BCCA1D4}"/>
              </a:ext>
            </a:extLst>
          </p:cNvPr>
          <p:cNvSpPr/>
          <p:nvPr/>
        </p:nvSpPr>
        <p:spPr>
          <a:xfrm>
            <a:off x="7940564" y="3151819"/>
            <a:ext cx="1062240" cy="2807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ctr"/>
          <a:lstStyle/>
          <a:p>
            <a:pPr algn="ctr"/>
            <a:r>
              <a:rPr lang="en-US" sz="1700">
                <a:solidFill>
                  <a:schemeClr val="tx1">
                    <a:lumMod val="85000"/>
                    <a:lumOff val="15000"/>
                  </a:schemeClr>
                </a:solidFill>
                <a:latin typeface="Arial"/>
                <a:cs typeface="Arial"/>
              </a:rPr>
              <a:t>1,041,036</a:t>
            </a:r>
            <a:endParaRPr lang="en-US" sz="1700">
              <a:solidFill>
                <a:schemeClr val="tx1">
                  <a:lumMod val="85000"/>
                  <a:lumOff val="15000"/>
                </a:schemeClr>
              </a:solidFill>
            </a:endParaRPr>
          </a:p>
        </p:txBody>
      </p:sp>
      <p:sp>
        <p:nvSpPr>
          <p:cNvPr id="23" name="Rectangle 22">
            <a:extLst>
              <a:ext uri="{FF2B5EF4-FFF2-40B4-BE49-F238E27FC236}">
                <a16:creationId xmlns:a16="http://schemas.microsoft.com/office/drawing/2014/main" id="{ECF56A82-C107-F9F8-D4DA-D9DF72118B27}"/>
              </a:ext>
            </a:extLst>
          </p:cNvPr>
          <p:cNvSpPr/>
          <p:nvPr/>
        </p:nvSpPr>
        <p:spPr>
          <a:xfrm>
            <a:off x="10218627" y="3167694"/>
            <a:ext cx="792365" cy="256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91440" bIns="45720" rtlCol="0" anchor="ctr"/>
          <a:lstStyle/>
          <a:p>
            <a:pPr algn="ctr"/>
            <a:r>
              <a:rPr lang="en-US" sz="1700">
                <a:solidFill>
                  <a:schemeClr val="tx1">
                    <a:lumMod val="85000"/>
                    <a:lumOff val="15000"/>
                  </a:schemeClr>
                </a:solidFill>
                <a:latin typeface="Arial"/>
                <a:cs typeface="Arial"/>
              </a:rPr>
              <a:t>71%</a:t>
            </a:r>
          </a:p>
        </p:txBody>
      </p:sp>
    </p:spTree>
    <p:extLst>
      <p:ext uri="{BB962C8B-B14F-4D97-AF65-F5344CB8AC3E}">
        <p14:creationId xmlns:p14="http://schemas.microsoft.com/office/powerpoint/2010/main" val="3084763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02ACCD-68B5-7D77-3990-389783D6E489}"/>
              </a:ext>
            </a:extLst>
          </p:cNvPr>
          <p:cNvSpPr txBox="1"/>
          <p:nvPr/>
        </p:nvSpPr>
        <p:spPr>
          <a:xfrm>
            <a:off x="1561959" y="103649"/>
            <a:ext cx="9534806" cy="1015663"/>
          </a:xfrm>
          <a:prstGeom prst="rect">
            <a:avLst/>
          </a:prstGeom>
          <a:noFill/>
        </p:spPr>
        <p:txBody>
          <a:bodyPr wrap="square" lIns="91440" tIns="45720" rIns="91440" bIns="45720" anchor="t">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a:ln>
                  <a:noFill/>
                </a:ln>
                <a:solidFill>
                  <a:srgbClr val="FFFFFF"/>
                </a:solidFill>
                <a:effectLst/>
                <a:uLnTx/>
                <a:uFillTx/>
                <a:latin typeface="Arial"/>
                <a:ea typeface="+mn-ea"/>
                <a:cs typeface="Arial"/>
              </a:rPr>
              <a:t>BMAP UPDATES</a:t>
            </a:r>
          </a:p>
          <a:p>
            <a:pPr>
              <a:defRPr/>
            </a:pPr>
            <a:r>
              <a:rPr lang="en-US" sz="2500" b="1" cap="all">
                <a:solidFill>
                  <a:srgbClr val="DBEAC6"/>
                </a:solidFill>
                <a:latin typeface="Arial"/>
                <a:cs typeface="Arial"/>
              </a:rPr>
              <a:t>Allocation And reduction Approach </a:t>
            </a:r>
            <a:endParaRPr lang="en-US" sz="2500" b="1" i="0" u="none" strike="noStrike" kern="1200" cap="all" spc="0" normalizeH="0" baseline="0" noProof="0">
              <a:ln>
                <a:noFill/>
              </a:ln>
              <a:solidFill>
                <a:srgbClr val="DBEAC6"/>
              </a:solidFill>
              <a:effectLst/>
              <a:uLnTx/>
              <a:uFillTx/>
              <a:latin typeface="Arial"/>
              <a:cs typeface="Arial"/>
            </a:endParaRPr>
          </a:p>
        </p:txBody>
      </p:sp>
      <p:sp>
        <p:nvSpPr>
          <p:cNvPr id="6" name="TextBox 5">
            <a:extLst>
              <a:ext uri="{FF2B5EF4-FFF2-40B4-BE49-F238E27FC236}">
                <a16:creationId xmlns:a16="http://schemas.microsoft.com/office/drawing/2014/main" id="{7E019092-53C9-4DE2-DFD9-F1A1870663E0}"/>
              </a:ext>
            </a:extLst>
          </p:cNvPr>
          <p:cNvSpPr txBox="1"/>
          <p:nvPr/>
        </p:nvSpPr>
        <p:spPr>
          <a:xfrm>
            <a:off x="993210" y="1797492"/>
            <a:ext cx="9969499"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latin typeface="Arial"/>
                <a:cs typeface="Arial"/>
              </a:rPr>
              <a:t>The percent reduction calculated from the spring vent analysis is applied to the estimated NSILT load to determine the overall required reduction needed in the basin. </a:t>
            </a:r>
          </a:p>
          <a:p>
            <a:pPr marL="342900" indent="-342900">
              <a:buFont typeface="Arial"/>
              <a:buChar char="•"/>
            </a:pPr>
            <a:endParaRPr lang="en-US" sz="2400">
              <a:latin typeface="Arial"/>
              <a:cs typeface="Arial"/>
            </a:endParaRPr>
          </a:p>
          <a:p>
            <a:pPr marL="342900" indent="-342900">
              <a:buFont typeface="Arial"/>
              <a:buChar char="•"/>
            </a:pPr>
            <a:r>
              <a:rPr lang="en-US" sz="2400">
                <a:latin typeface="Arial"/>
                <a:cs typeface="Arial"/>
              </a:rPr>
              <a:t>Each source will be evaluated for a reduction strategy. </a:t>
            </a:r>
          </a:p>
          <a:p>
            <a:pPr marL="342900" indent="-342900">
              <a:buFont typeface="Arial"/>
              <a:buChar char="•"/>
            </a:pPr>
            <a:endParaRPr lang="en-US" sz="2400">
              <a:latin typeface="Arial"/>
              <a:cs typeface="Arial"/>
            </a:endParaRPr>
          </a:p>
          <a:p>
            <a:pPr marL="342900" indent="-342900">
              <a:buFont typeface="Arial"/>
              <a:buChar char="•"/>
            </a:pPr>
            <a:r>
              <a:rPr lang="en-US" sz="2400">
                <a:latin typeface="Arial"/>
                <a:cs typeface="Segoe UI"/>
              </a:rPr>
              <a:t>Responsible entities will receive an allocation based on the combined necessary reductions estimated by source for their area based on the NSILT loading.</a:t>
            </a:r>
          </a:p>
        </p:txBody>
      </p:sp>
    </p:spTree>
    <p:extLst>
      <p:ext uri="{BB962C8B-B14F-4D97-AF65-F5344CB8AC3E}">
        <p14:creationId xmlns:p14="http://schemas.microsoft.com/office/powerpoint/2010/main" val="2869085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B1A5B791-4FFF-6D38-0D96-1D56C9DA437B}"/>
              </a:ext>
            </a:extLst>
          </p:cNvPr>
          <p:cNvSpPr txBox="1">
            <a:spLocks noChangeArrowheads="1"/>
          </p:cNvSpPr>
          <p:nvPr/>
        </p:nvSpPr>
        <p:spPr>
          <a:xfrm>
            <a:off x="1584120" y="177009"/>
            <a:ext cx="9321800"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b="1" i="0" kern="1200">
                <a:solidFill>
                  <a:schemeClr val="tx1"/>
                </a:solidFill>
                <a:latin typeface="Franklin Gothic Demi Cond" panose="020B0603020102020204" pitchFamily="34" charset="0"/>
                <a:ea typeface="+mj-ea"/>
                <a:cs typeface="+mj-cs"/>
              </a:defRPr>
            </a:lvl1pPr>
          </a:lstStyle>
          <a:p>
            <a:r>
              <a:rPr lang="en-US" sz="3500" b="1">
                <a:solidFill>
                  <a:schemeClr val="bg1"/>
                </a:solidFill>
                <a:latin typeface="Arial"/>
                <a:cs typeface="Arial"/>
              </a:rPr>
              <a:t>BMAP UPDATES</a:t>
            </a:r>
            <a:r>
              <a:rPr lang="en-US" sz="3500">
                <a:solidFill>
                  <a:schemeClr val="bg1"/>
                </a:solidFill>
                <a:latin typeface="Arial"/>
                <a:cs typeface="Arial"/>
              </a:rPr>
              <a:t> </a:t>
            </a:r>
            <a:endParaRPr lang="en-US" altLang="en-US" sz="3500" b="0">
              <a:solidFill>
                <a:schemeClr val="bg1"/>
              </a:solidFill>
              <a:latin typeface="Arial"/>
              <a:cs typeface="Arial"/>
            </a:endParaRPr>
          </a:p>
          <a:p>
            <a:r>
              <a:rPr lang="en-US" altLang="en-US" sz="2500" cap="all">
                <a:solidFill>
                  <a:srgbClr val="DBEAC6"/>
                </a:solidFill>
                <a:latin typeface="Arial"/>
                <a:ea typeface="+mn-ea"/>
                <a:cs typeface="Arial"/>
              </a:rPr>
              <a:t>Future Growth</a:t>
            </a:r>
            <a:endParaRPr lang="en-US" altLang="en-US" sz="2500" cap="all">
              <a:solidFill>
                <a:srgbClr val="DBEAC6"/>
              </a:solidFill>
              <a:highlight>
                <a:srgbClr val="FFFF00"/>
              </a:highlight>
              <a:latin typeface="Arial"/>
              <a:ea typeface="+mn-ea"/>
              <a:cs typeface="Arial"/>
            </a:endParaRPr>
          </a:p>
        </p:txBody>
      </p:sp>
      <p:sp>
        <p:nvSpPr>
          <p:cNvPr id="4" name="TextBox 3">
            <a:extLst>
              <a:ext uri="{FF2B5EF4-FFF2-40B4-BE49-F238E27FC236}">
                <a16:creationId xmlns:a16="http://schemas.microsoft.com/office/drawing/2014/main" id="{61CF8CB1-B4B3-EBCF-0EBD-18012AD2EE16}"/>
              </a:ext>
            </a:extLst>
          </p:cNvPr>
          <p:cNvSpPr txBox="1"/>
          <p:nvPr/>
        </p:nvSpPr>
        <p:spPr>
          <a:xfrm>
            <a:off x="662959" y="1470959"/>
            <a:ext cx="11018052"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b="1">
                <a:latin typeface="Arial"/>
                <a:cs typeface="Arial"/>
              </a:rPr>
              <a:t>Domestic Wastewater Projections:</a:t>
            </a:r>
          </a:p>
          <a:p>
            <a:pPr marL="800100" lvl="1" indent="-342900">
              <a:buFont typeface="Arial"/>
              <a:buChar char="•"/>
            </a:pPr>
            <a:r>
              <a:rPr lang="en-US" sz="2200">
                <a:latin typeface="Arial"/>
                <a:cs typeface="Arial"/>
              </a:rPr>
              <a:t>Use wastewater to estimate future growth projections. </a:t>
            </a:r>
          </a:p>
          <a:p>
            <a:pPr marL="800100" lvl="1" indent="-342900">
              <a:buFont typeface="Arial"/>
              <a:buChar char="•"/>
            </a:pPr>
            <a:r>
              <a:rPr lang="en-US" sz="2200">
                <a:latin typeface="Arial"/>
                <a:cs typeface="Calibri"/>
              </a:rPr>
              <a:t>Start with population growth for each county from Bureau of Economic and Business Research:</a:t>
            </a:r>
            <a:endParaRPr lang="en-US" sz="2200">
              <a:latin typeface="Arial"/>
              <a:cs typeface="Arial"/>
            </a:endParaRPr>
          </a:p>
          <a:p>
            <a:pPr marL="1257300" lvl="2" indent="-342900">
              <a:buFont typeface="Courier New" panose="02070309020205020404" pitchFamily="49" charset="0"/>
              <a:buChar char="o"/>
            </a:pPr>
            <a:r>
              <a:rPr lang="en-US" sz="2000">
                <a:latin typeface="Arial"/>
                <a:cs typeface="Calibri"/>
              </a:rPr>
              <a:t>2040 Medium Growth Projections. </a:t>
            </a:r>
            <a:endParaRPr lang="en-US" sz="2000">
              <a:latin typeface="Arial"/>
              <a:cs typeface="Arial"/>
            </a:endParaRPr>
          </a:p>
          <a:p>
            <a:pPr marL="800100" lvl="1" indent="-342900">
              <a:buFont typeface="Arial"/>
              <a:buChar char="•"/>
            </a:pPr>
            <a:r>
              <a:rPr lang="en-US" sz="2200">
                <a:latin typeface="Arial"/>
                <a:cs typeface="Calibri"/>
              </a:rPr>
              <a:t>Proportion growth for each entity</a:t>
            </a:r>
            <a:r>
              <a:rPr lang="en-US" sz="2200">
                <a:solidFill>
                  <a:srgbClr val="FF0000"/>
                </a:solidFill>
                <a:latin typeface="Arial"/>
                <a:cs typeface="Calibri"/>
              </a:rPr>
              <a:t> </a:t>
            </a:r>
            <a:r>
              <a:rPr lang="en-US" sz="2200">
                <a:latin typeface="Arial"/>
                <a:cs typeface="Calibri"/>
              </a:rPr>
              <a:t>based on land area.</a:t>
            </a:r>
            <a:endParaRPr lang="en-US" sz="2200">
              <a:latin typeface="Arial"/>
              <a:cs typeface="Arial"/>
            </a:endParaRPr>
          </a:p>
          <a:p>
            <a:pPr marL="800100" lvl="1" indent="-342900">
              <a:buFont typeface="Arial"/>
              <a:buChar char="•"/>
            </a:pPr>
            <a:r>
              <a:rPr lang="en-US" sz="2200">
                <a:latin typeface="Arial"/>
                <a:cs typeface="Calibri"/>
              </a:rPr>
              <a:t>Distinguish the future population expected to be served by sewer versus those with OSTDS based on the most recent</a:t>
            </a:r>
            <a:r>
              <a:rPr lang="en-US" sz="2200">
                <a:latin typeface="Arial"/>
                <a:cs typeface="Arial"/>
              </a:rPr>
              <a:t> Florida Water Management Inventory</a:t>
            </a:r>
            <a:r>
              <a:rPr lang="en-US" sz="2200">
                <a:latin typeface="Arial"/>
                <a:cs typeface="Calibri"/>
              </a:rPr>
              <a:t> for each BMAP county.</a:t>
            </a:r>
          </a:p>
          <a:p>
            <a:pPr marL="800100" lvl="1" indent="-342900">
              <a:buFont typeface="Arial"/>
              <a:buChar char="•"/>
            </a:pPr>
            <a:r>
              <a:rPr lang="en-US" sz="2200">
                <a:latin typeface="Arial"/>
                <a:cs typeface="Calibri"/>
              </a:rPr>
              <a:t>Use per person calculations to estimate future loads from WWTF and OSTDS.</a:t>
            </a:r>
          </a:p>
          <a:p>
            <a:pPr marL="342900" indent="-342900">
              <a:buFont typeface="Arial"/>
              <a:buChar char="•"/>
            </a:pPr>
            <a:endParaRPr lang="en-US" sz="2000">
              <a:latin typeface="Arial"/>
              <a:cs typeface="Calibri"/>
            </a:endParaRPr>
          </a:p>
          <a:p>
            <a:pPr marL="285750" indent="-285750">
              <a:buFont typeface="Arial"/>
              <a:buChar char="•"/>
            </a:pPr>
            <a:r>
              <a:rPr lang="en-US" sz="2400" b="1">
                <a:latin typeface="Arial"/>
                <a:cs typeface="Arial"/>
              </a:rPr>
              <a:t>Agriculture Projections: </a:t>
            </a:r>
            <a:endParaRPr lang="en-US" sz="2400">
              <a:latin typeface="Arial"/>
              <a:cs typeface="Arial"/>
            </a:endParaRPr>
          </a:p>
          <a:p>
            <a:pPr marL="800100" lvl="1" indent="-342900">
              <a:buFont typeface="Arial,Sans-Serif"/>
              <a:buChar char="•"/>
            </a:pPr>
            <a:r>
              <a:rPr lang="en-US" sz="2200">
                <a:latin typeface="Arial"/>
                <a:cs typeface="Arial"/>
              </a:rPr>
              <a:t>Exploring different tools to estimate future changes in agricultural acreage in the BMAPs to estimate changes in agricultural loading.  </a:t>
            </a:r>
            <a:endParaRPr lang="en-US" sz="2200"/>
          </a:p>
        </p:txBody>
      </p:sp>
    </p:spTree>
    <p:extLst>
      <p:ext uri="{BB962C8B-B14F-4D97-AF65-F5344CB8AC3E}">
        <p14:creationId xmlns:p14="http://schemas.microsoft.com/office/powerpoint/2010/main" val="42057108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016C840-5A8B-5952-5DC1-2913E019DB9E}"/>
              </a:ext>
            </a:extLst>
          </p:cNvPr>
          <p:cNvSpPr txBox="1">
            <a:spLocks noChangeArrowheads="1"/>
          </p:cNvSpPr>
          <p:nvPr/>
        </p:nvSpPr>
        <p:spPr>
          <a:xfrm>
            <a:off x="1584119" y="177009"/>
            <a:ext cx="10491339"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b="1" i="0" kern="1200">
                <a:solidFill>
                  <a:schemeClr val="tx1"/>
                </a:solidFill>
                <a:latin typeface="Franklin Gothic Demi Cond" panose="020B0603020102020204" pitchFamily="34" charset="0"/>
                <a:ea typeface="+mj-ea"/>
                <a:cs typeface="+mj-cs"/>
              </a:defRPr>
            </a:lvl1pPr>
          </a:lstStyle>
          <a:p>
            <a:r>
              <a:rPr lang="en-US" sz="3500" b="1">
                <a:solidFill>
                  <a:schemeClr val="bg1"/>
                </a:solidFill>
                <a:latin typeface="Arial"/>
                <a:cs typeface="Arial"/>
              </a:rPr>
              <a:t>BMAP UPDATES </a:t>
            </a:r>
            <a:endParaRPr lang="en-US" altLang="en-US" sz="3500" b="0">
              <a:solidFill>
                <a:schemeClr val="bg1"/>
              </a:solidFill>
              <a:latin typeface="Arial"/>
              <a:cs typeface="Arial"/>
            </a:endParaRPr>
          </a:p>
          <a:p>
            <a:r>
              <a:rPr lang="en-US" altLang="en-US" sz="2500">
                <a:solidFill>
                  <a:srgbClr val="DBEAC6"/>
                </a:solidFill>
                <a:latin typeface="Arial"/>
                <a:ea typeface="+mn-ea"/>
                <a:cs typeface="Arial"/>
              </a:rPr>
              <a:t>5-, 10- AND 15-YEAR MILESTONES/REDUCTION SCHEDULE</a:t>
            </a:r>
            <a:endParaRPr lang="en-US" sz="2500">
              <a:solidFill>
                <a:srgbClr val="DBEAC6"/>
              </a:solidFill>
              <a:latin typeface="Arial"/>
              <a:ea typeface="+mn-ea"/>
              <a:cs typeface="Arial"/>
            </a:endParaRPr>
          </a:p>
        </p:txBody>
      </p:sp>
      <p:sp>
        <p:nvSpPr>
          <p:cNvPr id="4" name="TextBox 3">
            <a:extLst>
              <a:ext uri="{FF2B5EF4-FFF2-40B4-BE49-F238E27FC236}">
                <a16:creationId xmlns:a16="http://schemas.microsoft.com/office/drawing/2014/main" id="{6F33D4DC-654B-0851-BC54-BA4A958AEBC6}"/>
              </a:ext>
            </a:extLst>
          </p:cNvPr>
          <p:cNvSpPr txBox="1"/>
          <p:nvPr/>
        </p:nvSpPr>
        <p:spPr>
          <a:xfrm>
            <a:off x="497961" y="1773692"/>
            <a:ext cx="3634056" cy="2446824"/>
          </a:xfrm>
          <a:prstGeom prst="rect">
            <a:avLst/>
          </a:prstGeom>
          <a:noFill/>
        </p:spPr>
        <p:txBody>
          <a:bodyPr wrap="square" lIns="91440" tIns="45720" rIns="91440" bIns="45720" anchor="t">
            <a:spAutoFit/>
          </a:bodyPr>
          <a:lstStyle/>
          <a:p>
            <a:pPr marL="12700" marR="574040" algn="ctr">
              <a:spcBef>
                <a:spcPts val="600"/>
              </a:spcBef>
              <a:tabLst>
                <a:tab pos="354965" algn="l"/>
                <a:tab pos="355600" algn="l"/>
              </a:tabLst>
            </a:pPr>
            <a:r>
              <a:rPr lang="en-US" sz="2000">
                <a:solidFill>
                  <a:schemeClr val="bg1"/>
                </a:solidFill>
                <a:latin typeface="Arial"/>
                <a:cs typeface="Arial"/>
              </a:rPr>
              <a:t> 5-year Milestone </a:t>
            </a:r>
          </a:p>
          <a:p>
            <a:pPr marL="12700" marR="574040" algn="ctr">
              <a:spcBef>
                <a:spcPts val="600"/>
              </a:spcBef>
              <a:tabLst>
                <a:tab pos="354965" algn="l"/>
                <a:tab pos="355600" algn="l"/>
              </a:tabLst>
            </a:pPr>
            <a:endParaRPr lang="en-US" sz="2000">
              <a:solidFill>
                <a:schemeClr val="bg1"/>
              </a:solidFill>
              <a:latin typeface="Arial"/>
              <a:cs typeface="Arial"/>
            </a:endParaRPr>
          </a:p>
          <a:p>
            <a:pPr marL="12700" marR="574040" algn="ctr">
              <a:spcBef>
                <a:spcPts val="600"/>
              </a:spcBef>
              <a:tabLst>
                <a:tab pos="354965" algn="l"/>
                <a:tab pos="355600" algn="l"/>
              </a:tabLst>
            </a:pPr>
            <a:r>
              <a:rPr lang="en-US" sz="2000">
                <a:solidFill>
                  <a:schemeClr val="bg1"/>
                </a:solidFill>
                <a:latin typeface="Arial"/>
                <a:cs typeface="Arial"/>
              </a:rPr>
              <a:t>2028</a:t>
            </a:r>
          </a:p>
          <a:p>
            <a:pPr marL="12700" marR="574040" algn="ctr">
              <a:spcBef>
                <a:spcPts val="600"/>
              </a:spcBef>
              <a:tabLst>
                <a:tab pos="354965" algn="l"/>
                <a:tab pos="355600" algn="l"/>
              </a:tabLst>
            </a:pPr>
            <a:endParaRPr lang="en-US" sz="2000">
              <a:solidFill>
                <a:schemeClr val="bg1"/>
              </a:solidFill>
              <a:latin typeface="Arial"/>
              <a:cs typeface="Arial"/>
            </a:endParaRPr>
          </a:p>
          <a:p>
            <a:pPr marL="12700" marR="574040" algn="ctr">
              <a:spcBef>
                <a:spcPts val="600"/>
              </a:spcBef>
              <a:tabLst>
                <a:tab pos="354965" algn="l"/>
                <a:tab pos="355600" algn="l"/>
              </a:tabLst>
            </a:pPr>
            <a:r>
              <a:rPr lang="en-US" sz="2000">
                <a:solidFill>
                  <a:schemeClr val="bg1"/>
                </a:solidFill>
                <a:latin typeface="Arial"/>
                <a:cs typeface="Arial"/>
              </a:rPr>
              <a:t>30%</a:t>
            </a:r>
          </a:p>
          <a:p>
            <a:pPr marL="12700" marR="574040" algn="ctr">
              <a:spcBef>
                <a:spcPts val="600"/>
              </a:spcBef>
              <a:tabLst>
                <a:tab pos="354965" algn="l"/>
                <a:tab pos="355600" algn="l"/>
              </a:tabLst>
            </a:pPr>
            <a:endParaRPr lang="en-US" sz="2800">
              <a:solidFill>
                <a:schemeClr val="bg1"/>
              </a:solidFill>
              <a:latin typeface="Arial"/>
              <a:cs typeface="Arial"/>
            </a:endParaRPr>
          </a:p>
        </p:txBody>
      </p:sp>
      <p:sp>
        <p:nvSpPr>
          <p:cNvPr id="5" name="Rectangle: Rounded Corners 4">
            <a:extLst>
              <a:ext uri="{FF2B5EF4-FFF2-40B4-BE49-F238E27FC236}">
                <a16:creationId xmlns:a16="http://schemas.microsoft.com/office/drawing/2014/main" id="{237CC81A-EE43-515A-2814-DBBD4AAF8661}"/>
              </a:ext>
            </a:extLst>
          </p:cNvPr>
          <p:cNvSpPr/>
          <p:nvPr/>
        </p:nvSpPr>
        <p:spPr>
          <a:xfrm>
            <a:off x="8705571" y="1993391"/>
            <a:ext cx="2145710" cy="637563"/>
          </a:xfrm>
          <a:prstGeom prst="round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b="1">
                <a:solidFill>
                  <a:schemeClr val="tx1"/>
                </a:solidFill>
                <a:latin typeface="Arial" panose="020B0604020202020204" pitchFamily="34" charset="0"/>
                <a:cs typeface="Arial" panose="020B0604020202020204" pitchFamily="34" charset="0"/>
              </a:rPr>
              <a:t>End of BMAP</a:t>
            </a:r>
          </a:p>
        </p:txBody>
      </p:sp>
      <p:grpSp>
        <p:nvGrpSpPr>
          <p:cNvPr id="7" name="Group 6">
            <a:extLst>
              <a:ext uri="{FF2B5EF4-FFF2-40B4-BE49-F238E27FC236}">
                <a16:creationId xmlns:a16="http://schemas.microsoft.com/office/drawing/2014/main" id="{2FF2AEBE-1DC6-9599-3D9A-78C3438EA05C}"/>
              </a:ext>
            </a:extLst>
          </p:cNvPr>
          <p:cNvGrpSpPr/>
          <p:nvPr/>
        </p:nvGrpSpPr>
        <p:grpSpPr>
          <a:xfrm>
            <a:off x="541390" y="1976609"/>
            <a:ext cx="11109219" cy="3518646"/>
            <a:chOff x="621813" y="1993391"/>
            <a:chExt cx="11109219" cy="3518646"/>
          </a:xfrm>
        </p:grpSpPr>
        <p:sp>
          <p:nvSpPr>
            <p:cNvPr id="9" name="Rectangle 8">
              <a:extLst>
                <a:ext uri="{FF2B5EF4-FFF2-40B4-BE49-F238E27FC236}">
                  <a16:creationId xmlns:a16="http://schemas.microsoft.com/office/drawing/2014/main" id="{3FA9710D-CB2E-BC57-64C7-617DE4F7E36F}"/>
                </a:ext>
              </a:extLst>
            </p:cNvPr>
            <p:cNvSpPr/>
            <p:nvPr/>
          </p:nvSpPr>
          <p:spPr>
            <a:xfrm>
              <a:off x="621813" y="1993391"/>
              <a:ext cx="11109219" cy="3518436"/>
            </a:xfrm>
            <a:prstGeom prst="rect">
              <a:avLst/>
            </a:prstGeom>
            <a:solidFill>
              <a:schemeClr val="accent3">
                <a:lumMod val="60000"/>
                <a:lumOff val="40000"/>
                <a:alpha val="50000"/>
              </a:schemeClr>
            </a:solidFill>
            <a:ln w="38100">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B13895E-8299-2CDF-4D66-0C458E25E6F0}"/>
                </a:ext>
              </a:extLst>
            </p:cNvPr>
            <p:cNvGrpSpPr/>
            <p:nvPr/>
          </p:nvGrpSpPr>
          <p:grpSpPr>
            <a:xfrm>
              <a:off x="621813" y="2429514"/>
              <a:ext cx="10795264" cy="637563"/>
              <a:chOff x="621813" y="2429514"/>
              <a:chExt cx="10795264" cy="637563"/>
            </a:xfrm>
          </p:grpSpPr>
          <p:cxnSp>
            <p:nvCxnSpPr>
              <p:cNvPr id="27" name="Straight Arrow Connector 26">
                <a:extLst>
                  <a:ext uri="{FF2B5EF4-FFF2-40B4-BE49-F238E27FC236}">
                    <a16:creationId xmlns:a16="http://schemas.microsoft.com/office/drawing/2014/main" id="{FA5A26CA-51BF-8A0B-9A6E-939D576EDAD7}"/>
                  </a:ext>
                </a:extLst>
              </p:cNvPr>
              <p:cNvCxnSpPr>
                <a:cxnSpLocks/>
              </p:cNvCxnSpPr>
              <p:nvPr/>
            </p:nvCxnSpPr>
            <p:spPr>
              <a:xfrm>
                <a:off x="621813" y="2731518"/>
                <a:ext cx="10795264" cy="0"/>
              </a:xfrm>
              <a:prstGeom prst="straightConnector1">
                <a:avLst/>
              </a:prstGeom>
              <a:ln w="38100">
                <a:noFill/>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786D004E-8A6F-C048-2B0E-CD339FC648AB}"/>
                  </a:ext>
                </a:extLst>
              </p:cNvPr>
              <p:cNvSpPr/>
              <p:nvPr/>
            </p:nvSpPr>
            <p:spPr>
              <a:xfrm>
                <a:off x="3597139" y="2429514"/>
                <a:ext cx="1483454" cy="637563"/>
              </a:xfrm>
              <a:prstGeom prst="roundRect">
                <a:avLst/>
              </a:prstGeom>
              <a:solidFill>
                <a:schemeClr val="accent6"/>
              </a:solidFill>
              <a:ln w="38100">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3200">
                    <a:latin typeface="Arial" panose="020B0604020202020204" pitchFamily="34" charset="0"/>
                    <a:cs typeface="Arial" panose="020B0604020202020204" pitchFamily="34" charset="0"/>
                  </a:rPr>
                  <a:t>2028</a:t>
                </a:r>
              </a:p>
            </p:txBody>
          </p:sp>
          <p:sp>
            <p:nvSpPr>
              <p:cNvPr id="29" name="Rectangle: Rounded Corners 28">
                <a:extLst>
                  <a:ext uri="{FF2B5EF4-FFF2-40B4-BE49-F238E27FC236}">
                    <a16:creationId xmlns:a16="http://schemas.microsoft.com/office/drawing/2014/main" id="{7BA93EBB-C700-214B-62F9-46508647A7B9}"/>
                  </a:ext>
                </a:extLst>
              </p:cNvPr>
              <p:cNvSpPr/>
              <p:nvPr/>
            </p:nvSpPr>
            <p:spPr>
              <a:xfrm>
                <a:off x="6316919" y="2429514"/>
                <a:ext cx="1483454" cy="637563"/>
              </a:xfrm>
              <a:prstGeom prst="roundRect">
                <a:avLst/>
              </a:prstGeom>
              <a:solidFill>
                <a:schemeClr val="accent6"/>
              </a:solidFill>
              <a:ln w="38100">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3200">
                    <a:latin typeface="Arial" panose="020B0604020202020204" pitchFamily="34" charset="0"/>
                    <a:cs typeface="Arial" panose="020B0604020202020204" pitchFamily="34" charset="0"/>
                  </a:rPr>
                  <a:t>2033</a:t>
                </a:r>
              </a:p>
            </p:txBody>
          </p:sp>
          <p:sp>
            <p:nvSpPr>
              <p:cNvPr id="30" name="Rectangle: Rounded Corners 29">
                <a:extLst>
                  <a:ext uri="{FF2B5EF4-FFF2-40B4-BE49-F238E27FC236}">
                    <a16:creationId xmlns:a16="http://schemas.microsoft.com/office/drawing/2014/main" id="{A839993A-4C64-532C-20AF-DAB4932A0055}"/>
                  </a:ext>
                </a:extLst>
              </p:cNvPr>
              <p:cNvSpPr/>
              <p:nvPr/>
            </p:nvSpPr>
            <p:spPr>
              <a:xfrm>
                <a:off x="9036699" y="2429514"/>
                <a:ext cx="1483454" cy="637563"/>
              </a:xfrm>
              <a:prstGeom prst="roundRect">
                <a:avLst/>
              </a:prstGeom>
              <a:solidFill>
                <a:schemeClr val="accent6"/>
              </a:solidFill>
              <a:ln w="38100">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3200">
                    <a:latin typeface="Arial" panose="020B0604020202020204" pitchFamily="34" charset="0"/>
                    <a:cs typeface="Arial" panose="020B0604020202020204" pitchFamily="34" charset="0"/>
                  </a:rPr>
                  <a:t>2038</a:t>
                </a:r>
              </a:p>
            </p:txBody>
          </p:sp>
        </p:grpSp>
        <p:grpSp>
          <p:nvGrpSpPr>
            <p:cNvPr id="11" name="Group 10">
              <a:extLst>
                <a:ext uri="{FF2B5EF4-FFF2-40B4-BE49-F238E27FC236}">
                  <a16:creationId xmlns:a16="http://schemas.microsoft.com/office/drawing/2014/main" id="{BA60B0E3-0701-9D71-58C9-2709FB155A18}"/>
                </a:ext>
              </a:extLst>
            </p:cNvPr>
            <p:cNvGrpSpPr/>
            <p:nvPr/>
          </p:nvGrpSpPr>
          <p:grpSpPr>
            <a:xfrm>
              <a:off x="945838" y="1993601"/>
              <a:ext cx="2147740" cy="3518436"/>
              <a:chOff x="945838" y="1993601"/>
              <a:chExt cx="2147740" cy="3518436"/>
            </a:xfrm>
          </p:grpSpPr>
          <p:sp>
            <p:nvSpPr>
              <p:cNvPr id="24" name="Rectangle 23">
                <a:extLst>
                  <a:ext uri="{FF2B5EF4-FFF2-40B4-BE49-F238E27FC236}">
                    <a16:creationId xmlns:a16="http://schemas.microsoft.com/office/drawing/2014/main" id="{7435BEA8-180D-F11C-78B0-0AA09E15664E}"/>
                  </a:ext>
                </a:extLst>
              </p:cNvPr>
              <p:cNvSpPr/>
              <p:nvPr/>
            </p:nvSpPr>
            <p:spPr>
              <a:xfrm>
                <a:off x="947868" y="1993601"/>
                <a:ext cx="2145710" cy="3518436"/>
              </a:xfrm>
              <a:prstGeom prst="rect">
                <a:avLst/>
              </a:prstGeom>
              <a:ln w="381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04EAE44C-7833-017A-C675-068B2CCA0B79}"/>
                  </a:ext>
                </a:extLst>
              </p:cNvPr>
              <p:cNvSpPr/>
              <p:nvPr/>
            </p:nvSpPr>
            <p:spPr>
              <a:xfrm>
                <a:off x="945838" y="2412737"/>
                <a:ext cx="2145710" cy="637563"/>
              </a:xfrm>
              <a:prstGeom prst="roundRect">
                <a:avLst/>
              </a:prstGeom>
              <a:noFill/>
              <a:ln w="38100">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2400" b="1">
                    <a:latin typeface="Arial" panose="020B0604020202020204" pitchFamily="34" charset="0"/>
                    <a:cs typeface="Arial" panose="020B0604020202020204" pitchFamily="34" charset="0"/>
                  </a:rPr>
                  <a:t>YEAR</a:t>
                </a:r>
              </a:p>
            </p:txBody>
          </p:sp>
          <p:sp>
            <p:nvSpPr>
              <p:cNvPr id="26" name="Rectangle: Rounded Corners 25">
                <a:extLst>
                  <a:ext uri="{FF2B5EF4-FFF2-40B4-BE49-F238E27FC236}">
                    <a16:creationId xmlns:a16="http://schemas.microsoft.com/office/drawing/2014/main" id="{8F613011-7F58-94E7-8451-9DB23CBDCF97}"/>
                  </a:ext>
                </a:extLst>
              </p:cNvPr>
              <p:cNvSpPr/>
              <p:nvPr/>
            </p:nvSpPr>
            <p:spPr>
              <a:xfrm>
                <a:off x="945838" y="4470653"/>
                <a:ext cx="2147740" cy="637563"/>
              </a:xfrm>
              <a:prstGeom prst="roundRect">
                <a:avLst/>
              </a:prstGeom>
              <a:noFill/>
              <a:ln w="38100">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2400" b="1">
                    <a:latin typeface="Arial" panose="020B0604020202020204" pitchFamily="34" charset="0"/>
                    <a:cs typeface="Arial" panose="020B0604020202020204" pitchFamily="34" charset="0"/>
                  </a:rPr>
                  <a:t>MILESTONE</a:t>
                </a:r>
              </a:p>
            </p:txBody>
          </p:sp>
        </p:grpSp>
        <p:grpSp>
          <p:nvGrpSpPr>
            <p:cNvPr id="12" name="Group 11">
              <a:extLst>
                <a:ext uri="{FF2B5EF4-FFF2-40B4-BE49-F238E27FC236}">
                  <a16:creationId xmlns:a16="http://schemas.microsoft.com/office/drawing/2014/main" id="{2528E2B5-7CED-9A82-71C9-63C8B712C0E4}"/>
                </a:ext>
              </a:extLst>
            </p:cNvPr>
            <p:cNvGrpSpPr/>
            <p:nvPr/>
          </p:nvGrpSpPr>
          <p:grpSpPr>
            <a:xfrm>
              <a:off x="3597139" y="3133031"/>
              <a:ext cx="6923014" cy="1975185"/>
              <a:chOff x="3597139" y="3133031"/>
              <a:chExt cx="6923014" cy="1975185"/>
            </a:xfrm>
          </p:grpSpPr>
          <p:sp>
            <p:nvSpPr>
              <p:cNvPr id="13" name="Rectangle: Rounded Corners 12">
                <a:extLst>
                  <a:ext uri="{FF2B5EF4-FFF2-40B4-BE49-F238E27FC236}">
                    <a16:creationId xmlns:a16="http://schemas.microsoft.com/office/drawing/2014/main" id="{D3B24F27-71A7-DC2A-B7D1-CF5C0D62693B}"/>
                  </a:ext>
                </a:extLst>
              </p:cNvPr>
              <p:cNvSpPr/>
              <p:nvPr/>
            </p:nvSpPr>
            <p:spPr>
              <a:xfrm>
                <a:off x="3597139" y="4470653"/>
                <a:ext cx="1483454" cy="637563"/>
              </a:xfrm>
              <a:prstGeom prst="roundRect">
                <a:avLst/>
              </a:prstGeom>
              <a:noFill/>
              <a:ln w="38100">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3600" b="1">
                    <a:solidFill>
                      <a:srgbClr val="2E5270"/>
                    </a:solidFill>
                    <a:latin typeface="Arial" panose="020B0604020202020204" pitchFamily="34" charset="0"/>
                    <a:cs typeface="Arial" panose="020B0604020202020204" pitchFamily="34" charset="0"/>
                  </a:rPr>
                  <a:t>30%</a:t>
                </a:r>
              </a:p>
            </p:txBody>
          </p:sp>
          <p:sp>
            <p:nvSpPr>
              <p:cNvPr id="14" name="Rectangle: Rounded Corners 13">
                <a:extLst>
                  <a:ext uri="{FF2B5EF4-FFF2-40B4-BE49-F238E27FC236}">
                    <a16:creationId xmlns:a16="http://schemas.microsoft.com/office/drawing/2014/main" id="{DB9E51A1-3A55-195B-FBEF-7B3C3BC52CDD}"/>
                  </a:ext>
                </a:extLst>
              </p:cNvPr>
              <p:cNvSpPr/>
              <p:nvPr/>
            </p:nvSpPr>
            <p:spPr>
              <a:xfrm>
                <a:off x="6316919" y="4470653"/>
                <a:ext cx="1483454" cy="637563"/>
              </a:xfrm>
              <a:prstGeom prst="roundRect">
                <a:avLst/>
              </a:prstGeom>
              <a:noFill/>
              <a:ln w="38100">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3600" b="1">
                    <a:solidFill>
                      <a:srgbClr val="2E5270"/>
                    </a:solidFill>
                    <a:latin typeface="Arial"/>
                    <a:cs typeface="Arial"/>
                  </a:rPr>
                  <a:t>80%</a:t>
                </a:r>
              </a:p>
            </p:txBody>
          </p:sp>
          <p:sp>
            <p:nvSpPr>
              <p:cNvPr id="15" name="Rectangle: Rounded Corners 14">
                <a:extLst>
                  <a:ext uri="{FF2B5EF4-FFF2-40B4-BE49-F238E27FC236}">
                    <a16:creationId xmlns:a16="http://schemas.microsoft.com/office/drawing/2014/main" id="{AF77372F-DC3F-494E-08F1-B58CDA0DE3CE}"/>
                  </a:ext>
                </a:extLst>
              </p:cNvPr>
              <p:cNvSpPr/>
              <p:nvPr/>
            </p:nvSpPr>
            <p:spPr>
              <a:xfrm>
                <a:off x="9036699" y="4470653"/>
                <a:ext cx="1483454" cy="637563"/>
              </a:xfrm>
              <a:prstGeom prst="roundRect">
                <a:avLst/>
              </a:prstGeom>
              <a:noFill/>
              <a:ln w="38100">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3600" b="1">
                    <a:solidFill>
                      <a:srgbClr val="2E5270"/>
                    </a:solidFill>
                    <a:latin typeface="Arial"/>
                    <a:cs typeface="Arial"/>
                  </a:rPr>
                  <a:t>100%</a:t>
                </a:r>
              </a:p>
            </p:txBody>
          </p:sp>
          <p:sp>
            <p:nvSpPr>
              <p:cNvPr id="16" name="Partial Circle 15">
                <a:extLst>
                  <a:ext uri="{FF2B5EF4-FFF2-40B4-BE49-F238E27FC236}">
                    <a16:creationId xmlns:a16="http://schemas.microsoft.com/office/drawing/2014/main" id="{E9C69E0F-9D65-88C6-B5AD-410443D314F5}"/>
                  </a:ext>
                </a:extLst>
              </p:cNvPr>
              <p:cNvSpPr/>
              <p:nvPr/>
            </p:nvSpPr>
            <p:spPr>
              <a:xfrm>
                <a:off x="3725245" y="3133031"/>
                <a:ext cx="1231784" cy="1231784"/>
              </a:xfrm>
              <a:prstGeom prst="pie">
                <a:avLst>
                  <a:gd name="adj1" fmla="val 9214105"/>
                  <a:gd name="adj2" fmla="val 16200000"/>
                </a:avLst>
              </a:prstGeom>
              <a:solidFill>
                <a:schemeClr val="accent1"/>
              </a:solidFill>
              <a:ln w="381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grpSp>
            <p:nvGrpSpPr>
              <p:cNvPr id="17" name="Group 16">
                <a:extLst>
                  <a:ext uri="{FF2B5EF4-FFF2-40B4-BE49-F238E27FC236}">
                    <a16:creationId xmlns:a16="http://schemas.microsoft.com/office/drawing/2014/main" id="{E4AC1543-9BE8-61C0-09A1-5CE696EEC964}"/>
                  </a:ext>
                </a:extLst>
              </p:cNvPr>
              <p:cNvGrpSpPr/>
              <p:nvPr/>
            </p:nvGrpSpPr>
            <p:grpSpPr>
              <a:xfrm>
                <a:off x="6451300" y="3133031"/>
                <a:ext cx="1246465" cy="1233193"/>
                <a:chOff x="6622216" y="2157366"/>
                <a:chExt cx="1246465" cy="1233193"/>
              </a:xfrm>
            </p:grpSpPr>
            <p:sp>
              <p:nvSpPr>
                <p:cNvPr id="22" name="Partial Circle 21">
                  <a:extLst>
                    <a:ext uri="{FF2B5EF4-FFF2-40B4-BE49-F238E27FC236}">
                      <a16:creationId xmlns:a16="http://schemas.microsoft.com/office/drawing/2014/main" id="{5D8AE1CA-49D3-98E4-6F0D-29B1BDE99440}"/>
                    </a:ext>
                  </a:extLst>
                </p:cNvPr>
                <p:cNvSpPr/>
                <p:nvPr/>
              </p:nvSpPr>
              <p:spPr>
                <a:xfrm rot="1195314">
                  <a:off x="6622216" y="2157366"/>
                  <a:ext cx="1231784" cy="1231784"/>
                </a:xfrm>
                <a:prstGeom prst="pie">
                  <a:avLst>
                    <a:gd name="adj1" fmla="val 18790500"/>
                    <a:gd name="adj2" fmla="val 8012593"/>
                  </a:avLst>
                </a:prstGeom>
                <a:solidFill>
                  <a:schemeClr val="accent1">
                    <a:lumMod val="75000"/>
                  </a:schemeClr>
                </a:solidFill>
                <a:ln w="381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23" name="Partial Circle 22">
                  <a:extLst>
                    <a:ext uri="{FF2B5EF4-FFF2-40B4-BE49-F238E27FC236}">
                      <a16:creationId xmlns:a16="http://schemas.microsoft.com/office/drawing/2014/main" id="{A2FA08A6-630E-D0EA-9303-76B6C5FF5066}"/>
                    </a:ext>
                  </a:extLst>
                </p:cNvPr>
                <p:cNvSpPr/>
                <p:nvPr/>
              </p:nvSpPr>
              <p:spPr>
                <a:xfrm>
                  <a:off x="6636897" y="2158775"/>
                  <a:ext cx="1231784" cy="1231784"/>
                </a:xfrm>
                <a:prstGeom prst="pie">
                  <a:avLst>
                    <a:gd name="adj1" fmla="val 9214105"/>
                    <a:gd name="adj2" fmla="val 16200000"/>
                  </a:avLst>
                </a:prstGeom>
                <a:solidFill>
                  <a:schemeClr val="accent1"/>
                </a:solidFill>
                <a:ln w="381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grpSp>
          <p:grpSp>
            <p:nvGrpSpPr>
              <p:cNvPr id="18" name="Group 17">
                <a:extLst>
                  <a:ext uri="{FF2B5EF4-FFF2-40B4-BE49-F238E27FC236}">
                    <a16:creationId xmlns:a16="http://schemas.microsoft.com/office/drawing/2014/main" id="{2FCB495B-133B-30B7-BD86-002D762CCAAE}"/>
                  </a:ext>
                </a:extLst>
              </p:cNvPr>
              <p:cNvGrpSpPr/>
              <p:nvPr/>
            </p:nvGrpSpPr>
            <p:grpSpPr>
              <a:xfrm>
                <a:off x="9171404" y="3140403"/>
                <a:ext cx="1241684" cy="1238569"/>
                <a:chOff x="9342320" y="2017077"/>
                <a:chExt cx="1241684" cy="1238569"/>
              </a:xfrm>
            </p:grpSpPr>
            <p:sp>
              <p:nvSpPr>
                <p:cNvPr id="19" name="Partial Circle 18">
                  <a:extLst>
                    <a:ext uri="{FF2B5EF4-FFF2-40B4-BE49-F238E27FC236}">
                      <a16:creationId xmlns:a16="http://schemas.microsoft.com/office/drawing/2014/main" id="{AC0CB079-3C46-03F5-19D9-68BB12039BF2}"/>
                    </a:ext>
                  </a:extLst>
                </p:cNvPr>
                <p:cNvSpPr/>
                <p:nvPr/>
              </p:nvSpPr>
              <p:spPr>
                <a:xfrm>
                  <a:off x="9342320" y="2017077"/>
                  <a:ext cx="1231784" cy="1231784"/>
                </a:xfrm>
                <a:prstGeom prst="pie">
                  <a:avLst>
                    <a:gd name="adj1" fmla="val 16228151"/>
                    <a:gd name="adj2" fmla="val 19990385"/>
                  </a:avLst>
                </a:prstGeom>
                <a:solidFill>
                  <a:schemeClr val="accent1">
                    <a:lumMod val="50000"/>
                  </a:schemeClr>
                </a:solidFill>
                <a:ln w="381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20" name="Partial Circle 19">
                  <a:extLst>
                    <a:ext uri="{FF2B5EF4-FFF2-40B4-BE49-F238E27FC236}">
                      <a16:creationId xmlns:a16="http://schemas.microsoft.com/office/drawing/2014/main" id="{1B8602DD-BC6A-573D-4F1F-5713195A9243}"/>
                    </a:ext>
                  </a:extLst>
                </p:cNvPr>
                <p:cNvSpPr/>
                <p:nvPr/>
              </p:nvSpPr>
              <p:spPr>
                <a:xfrm rot="1195314">
                  <a:off x="9352220" y="2023862"/>
                  <a:ext cx="1231784" cy="1231784"/>
                </a:xfrm>
                <a:prstGeom prst="pie">
                  <a:avLst>
                    <a:gd name="adj1" fmla="val 18790500"/>
                    <a:gd name="adj2" fmla="val 8012593"/>
                  </a:avLst>
                </a:prstGeom>
                <a:solidFill>
                  <a:schemeClr val="accent1">
                    <a:lumMod val="75000"/>
                  </a:schemeClr>
                </a:solidFill>
                <a:ln w="381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21" name="Partial Circle 20">
                  <a:extLst>
                    <a:ext uri="{FF2B5EF4-FFF2-40B4-BE49-F238E27FC236}">
                      <a16:creationId xmlns:a16="http://schemas.microsoft.com/office/drawing/2014/main" id="{C82B7B78-8595-D905-11B6-77FA37C3F293}"/>
                    </a:ext>
                  </a:extLst>
                </p:cNvPr>
                <p:cNvSpPr/>
                <p:nvPr/>
              </p:nvSpPr>
              <p:spPr>
                <a:xfrm>
                  <a:off x="9350514" y="2017078"/>
                  <a:ext cx="1231784" cy="1231784"/>
                </a:xfrm>
                <a:prstGeom prst="pie">
                  <a:avLst>
                    <a:gd name="adj1" fmla="val 9214105"/>
                    <a:gd name="adj2" fmla="val 16200000"/>
                  </a:avLst>
                </a:prstGeom>
                <a:solidFill>
                  <a:schemeClr val="accent1"/>
                </a:solidFill>
                <a:ln w="381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grpSp>
        </p:grpSp>
      </p:grpSp>
      <p:sp>
        <p:nvSpPr>
          <p:cNvPr id="33" name="Rectangle: Rounded Corners 32">
            <a:extLst>
              <a:ext uri="{FF2B5EF4-FFF2-40B4-BE49-F238E27FC236}">
                <a16:creationId xmlns:a16="http://schemas.microsoft.com/office/drawing/2014/main" id="{BFF4963D-12D2-21CC-6563-4FB62CE9BFDF}"/>
              </a:ext>
            </a:extLst>
          </p:cNvPr>
          <p:cNvSpPr/>
          <p:nvPr/>
        </p:nvSpPr>
        <p:spPr>
          <a:xfrm>
            <a:off x="967141" y="3426796"/>
            <a:ext cx="2106773" cy="645756"/>
          </a:xfrm>
          <a:prstGeom prst="roundRect">
            <a:avLst/>
          </a:prstGeom>
          <a:noFill/>
          <a:ln>
            <a:noFill/>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p>
            <a:pPr algn="ctr"/>
            <a:r>
              <a:rPr lang="en-US" sz="2400" b="1">
                <a:latin typeface="Arial"/>
                <a:cs typeface="Arial"/>
              </a:rPr>
              <a:t>PROGRESS</a:t>
            </a:r>
            <a:endParaRPr lang="en-US"/>
          </a:p>
        </p:txBody>
      </p:sp>
    </p:spTree>
    <p:extLst>
      <p:ext uri="{BB962C8B-B14F-4D97-AF65-F5344CB8AC3E}">
        <p14:creationId xmlns:p14="http://schemas.microsoft.com/office/powerpoint/2010/main" val="2888818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862B4-F169-408C-BCB1-A84A4E453F8C}"/>
              </a:ext>
            </a:extLst>
          </p:cNvPr>
          <p:cNvSpPr>
            <a:spLocks noGrp="1"/>
          </p:cNvSpPr>
          <p:nvPr>
            <p:ph type="title"/>
          </p:nvPr>
        </p:nvSpPr>
        <p:spPr>
          <a:xfrm>
            <a:off x="1610951" y="328573"/>
            <a:ext cx="10431511" cy="744298"/>
          </a:xfrm>
        </p:spPr>
        <p:txBody>
          <a:bodyPr lIns="91440" tIns="45720" rIns="91440" bIns="45720" anchor="b">
            <a:normAutofit fontScale="90000"/>
          </a:bodyPr>
          <a:lstStyle/>
          <a:p>
            <a:r>
              <a:rPr lang="en-US" sz="3900" b="1">
                <a:solidFill>
                  <a:schemeClr val="bg1"/>
                </a:solidFill>
                <a:latin typeface="Arial"/>
                <a:cs typeface="Arial"/>
              </a:rPr>
              <a:t>OSTDS</a:t>
            </a:r>
            <a:br>
              <a:rPr lang="en-US" sz="3500" b="1">
                <a:solidFill>
                  <a:schemeClr val="bg1"/>
                </a:solidFill>
                <a:latin typeface="Arial"/>
                <a:cs typeface="Arial"/>
              </a:rPr>
            </a:br>
            <a:r>
              <a:rPr lang="en-US" sz="2800" b="1">
                <a:solidFill>
                  <a:srgbClr val="DBEAC6"/>
                </a:solidFill>
                <a:latin typeface="Arial"/>
                <a:cs typeface="Arial"/>
              </a:rPr>
              <a:t>PROJECT IMPORTANCE</a:t>
            </a:r>
          </a:p>
        </p:txBody>
      </p:sp>
      <p:sp>
        <p:nvSpPr>
          <p:cNvPr id="4" name="TextBox 3">
            <a:extLst>
              <a:ext uri="{FF2B5EF4-FFF2-40B4-BE49-F238E27FC236}">
                <a16:creationId xmlns:a16="http://schemas.microsoft.com/office/drawing/2014/main" id="{F9E54AD3-8D38-77F4-F141-7E97DDE51374}"/>
              </a:ext>
            </a:extLst>
          </p:cNvPr>
          <p:cNvSpPr txBox="1"/>
          <p:nvPr/>
        </p:nvSpPr>
        <p:spPr>
          <a:xfrm>
            <a:off x="0" y="6466196"/>
            <a:ext cx="553843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panose="020B0604020202020204" pitchFamily="34" charset="0"/>
                <a:cs typeface="Arial" panose="020B0604020202020204" pitchFamily="34" charset="0"/>
              </a:rPr>
              <a:t>*Density is per 300-meter by 300-meter grid cell.</a:t>
            </a:r>
          </a:p>
        </p:txBody>
      </p:sp>
      <p:pic>
        <p:nvPicPr>
          <p:cNvPr id="7" name="Picture 6">
            <a:extLst>
              <a:ext uri="{FF2B5EF4-FFF2-40B4-BE49-F238E27FC236}">
                <a16:creationId xmlns:a16="http://schemas.microsoft.com/office/drawing/2014/main" id="{0A3BA8DC-9010-7FCF-833C-50244797A64A}"/>
              </a:ext>
            </a:extLst>
          </p:cNvPr>
          <p:cNvPicPr>
            <a:picLocks noChangeAspect="1"/>
          </p:cNvPicPr>
          <p:nvPr/>
        </p:nvPicPr>
        <p:blipFill>
          <a:blip r:embed="rId4"/>
          <a:stretch>
            <a:fillRect/>
          </a:stretch>
        </p:blipFill>
        <p:spPr>
          <a:xfrm>
            <a:off x="6826706" y="1881816"/>
            <a:ext cx="4482962" cy="4512944"/>
          </a:xfrm>
          <a:prstGeom prst="rect">
            <a:avLst/>
          </a:prstGeom>
          <a:ln>
            <a:noFill/>
          </a:ln>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4DA384DD-DCF8-81C1-05CB-B8969F54810B}"/>
              </a:ext>
            </a:extLst>
          </p:cNvPr>
          <p:cNvSpPr txBox="1"/>
          <p:nvPr/>
        </p:nvSpPr>
        <p:spPr>
          <a:xfrm>
            <a:off x="6554986" y="1420151"/>
            <a:ext cx="5026401" cy="461665"/>
          </a:xfrm>
          <a:prstGeom prst="rect">
            <a:avLst/>
          </a:prstGeom>
          <a:noFill/>
        </p:spPr>
        <p:txBody>
          <a:bodyPr wrap="square">
            <a:spAutoFit/>
          </a:bodyPr>
          <a:lstStyle/>
          <a:p>
            <a:pPr algn="ctr"/>
            <a:r>
              <a:rPr lang="en-US" altLang="en-US" sz="2400" b="1">
                <a:latin typeface="Arial"/>
                <a:cs typeface="Arial"/>
              </a:rPr>
              <a:t>Kings Bay/Crystal River BMAP</a:t>
            </a:r>
          </a:p>
        </p:txBody>
      </p:sp>
      <p:pic>
        <p:nvPicPr>
          <p:cNvPr id="1026" name="Picture 2">
            <a:extLst>
              <a:ext uri="{FF2B5EF4-FFF2-40B4-BE49-F238E27FC236}">
                <a16:creationId xmlns:a16="http://schemas.microsoft.com/office/drawing/2014/main" id="{72EA3999-E985-F8C2-7054-DD2F60402D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8103" y="1881816"/>
            <a:ext cx="4552952" cy="4512944"/>
          </a:xfrm>
          <a:prstGeom prst="rect">
            <a:avLst/>
          </a:prstGeom>
          <a:noFill/>
          <a:ln>
            <a:noFill/>
          </a:ln>
          <a:effectLst/>
          <a:extLst>
            <a:ext uri="{909E8E84-426E-40DD-AFC4-6F175D3DCCD1}">
              <a14:hiddenFill xmlns:a14="http://schemas.microsoft.com/office/drawing/2010/main">
                <a:solidFill>
                  <a:srgbClr val="FFFFFF"/>
                </a:solidFill>
              </a14:hiddenFill>
            </a:ext>
          </a:extLst>
        </p:spPr>
      </p:pic>
      <p:sp>
        <p:nvSpPr>
          <p:cNvPr id="9" name="TextBox 6">
            <a:extLst>
              <a:ext uri="{FF2B5EF4-FFF2-40B4-BE49-F238E27FC236}">
                <a16:creationId xmlns:a16="http://schemas.microsoft.com/office/drawing/2014/main" id="{652EF967-FA05-AC3E-ECAB-B8F0B1D5AB8E}"/>
              </a:ext>
            </a:extLst>
          </p:cNvPr>
          <p:cNvSpPr txBox="1"/>
          <p:nvPr/>
        </p:nvSpPr>
        <p:spPr>
          <a:xfrm>
            <a:off x="115729" y="1441049"/>
            <a:ext cx="6517701" cy="46166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b="1">
                <a:latin typeface="Arial"/>
                <a:cs typeface="Arial"/>
              </a:rPr>
              <a:t>Rainbow Springs BMAP</a:t>
            </a:r>
            <a:endParaRPr lang="en-US" sz="24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0900970"/>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69E845-EC2A-8C3D-67AD-8E09D061BD3E}"/>
              </a:ext>
            </a:extLst>
          </p:cNvPr>
          <p:cNvPicPr>
            <a:picLocks noChangeAspect="1"/>
          </p:cNvPicPr>
          <p:nvPr/>
        </p:nvPicPr>
        <p:blipFill>
          <a:blip r:embed="rId3"/>
          <a:stretch>
            <a:fillRect/>
          </a:stretch>
        </p:blipFill>
        <p:spPr>
          <a:xfrm>
            <a:off x="6826706" y="1881815"/>
            <a:ext cx="4482959" cy="4512943"/>
          </a:xfrm>
          <a:prstGeom prst="rect">
            <a:avLst/>
          </a:prstGeom>
          <a:ln>
            <a:no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AB5AA500-773B-1653-3950-0656C51AE8F3}"/>
              </a:ext>
            </a:extLst>
          </p:cNvPr>
          <p:cNvPicPr>
            <a:picLocks noChangeAspect="1"/>
          </p:cNvPicPr>
          <p:nvPr/>
        </p:nvPicPr>
        <p:blipFill>
          <a:blip r:embed="rId4"/>
          <a:stretch>
            <a:fillRect/>
          </a:stretch>
        </p:blipFill>
        <p:spPr>
          <a:xfrm>
            <a:off x="924959" y="2041213"/>
            <a:ext cx="4440336" cy="4470035"/>
          </a:xfrm>
          <a:prstGeom prst="rect">
            <a:avLst/>
          </a:prstGeom>
          <a:ln>
            <a:no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37862B4-F169-408C-BCB1-A84A4E453F8C}"/>
              </a:ext>
            </a:extLst>
          </p:cNvPr>
          <p:cNvSpPr>
            <a:spLocks noGrp="1"/>
          </p:cNvSpPr>
          <p:nvPr>
            <p:ph type="title"/>
          </p:nvPr>
        </p:nvSpPr>
        <p:spPr>
          <a:xfrm>
            <a:off x="1610951" y="256001"/>
            <a:ext cx="10431511" cy="744298"/>
          </a:xfrm>
        </p:spPr>
        <p:txBody>
          <a:bodyPr lIns="91440" tIns="45720" rIns="91440" bIns="45720" anchor="b">
            <a:normAutofit fontScale="90000"/>
          </a:bodyPr>
          <a:lstStyle/>
          <a:p>
            <a:r>
              <a:rPr lang="en-US" sz="3900" b="1">
                <a:solidFill>
                  <a:schemeClr val="bg1"/>
                </a:solidFill>
                <a:latin typeface="Arial"/>
                <a:cs typeface="Arial"/>
              </a:rPr>
              <a:t>OSTDS</a:t>
            </a:r>
            <a:br>
              <a:rPr lang="en-US" sz="3500" b="1">
                <a:solidFill>
                  <a:schemeClr val="bg1"/>
                </a:solidFill>
                <a:latin typeface="Arial"/>
                <a:cs typeface="Arial"/>
              </a:rPr>
            </a:br>
            <a:r>
              <a:rPr lang="en-US" sz="2800" b="1">
                <a:solidFill>
                  <a:srgbClr val="DBEAC6"/>
                </a:solidFill>
                <a:latin typeface="Arial"/>
                <a:cs typeface="Arial"/>
              </a:rPr>
              <a:t>PROJECT IMPORTANCE</a:t>
            </a:r>
            <a:endParaRPr lang="en-US" sz="2800" b="1">
              <a:solidFill>
                <a:schemeClr val="bg1"/>
              </a:solidFill>
              <a:latin typeface="Arial"/>
              <a:cs typeface="Arial"/>
            </a:endParaRPr>
          </a:p>
        </p:txBody>
      </p:sp>
      <p:sp>
        <p:nvSpPr>
          <p:cNvPr id="4" name="TextBox 3">
            <a:extLst>
              <a:ext uri="{FF2B5EF4-FFF2-40B4-BE49-F238E27FC236}">
                <a16:creationId xmlns:a16="http://schemas.microsoft.com/office/drawing/2014/main" id="{F9E54AD3-8D38-77F4-F141-7E97DDE51374}"/>
              </a:ext>
            </a:extLst>
          </p:cNvPr>
          <p:cNvSpPr txBox="1"/>
          <p:nvPr/>
        </p:nvSpPr>
        <p:spPr>
          <a:xfrm>
            <a:off x="0" y="6581001"/>
            <a:ext cx="553843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panose="020B0604020202020204" pitchFamily="34" charset="0"/>
                <a:cs typeface="Arial" panose="020B0604020202020204" pitchFamily="34" charset="0"/>
              </a:rPr>
              <a:t>*Density is per 300-meter by 300-meter grid cell.</a:t>
            </a:r>
          </a:p>
        </p:txBody>
      </p:sp>
      <p:sp>
        <p:nvSpPr>
          <p:cNvPr id="3" name="TextBox 2">
            <a:extLst>
              <a:ext uri="{FF2B5EF4-FFF2-40B4-BE49-F238E27FC236}">
                <a16:creationId xmlns:a16="http://schemas.microsoft.com/office/drawing/2014/main" id="{4DA384DD-DCF8-81C1-05CB-B8969F54810B}"/>
              </a:ext>
            </a:extLst>
          </p:cNvPr>
          <p:cNvSpPr txBox="1"/>
          <p:nvPr/>
        </p:nvSpPr>
        <p:spPr>
          <a:xfrm>
            <a:off x="7075953" y="1394881"/>
            <a:ext cx="3722724" cy="461665"/>
          </a:xfrm>
          <a:prstGeom prst="rect">
            <a:avLst/>
          </a:prstGeom>
          <a:noFill/>
        </p:spPr>
        <p:txBody>
          <a:bodyPr wrap="square">
            <a:spAutoFit/>
          </a:bodyPr>
          <a:lstStyle/>
          <a:p>
            <a:pPr algn="ctr"/>
            <a:r>
              <a:rPr lang="en-US" altLang="en-US" sz="2400" b="1" err="1">
                <a:latin typeface="Arial"/>
                <a:cs typeface="Arial"/>
              </a:rPr>
              <a:t>Weeki</a:t>
            </a:r>
            <a:r>
              <a:rPr lang="en-US" altLang="en-US" sz="2400" b="1">
                <a:latin typeface="Arial"/>
                <a:cs typeface="Arial"/>
              </a:rPr>
              <a:t> </a:t>
            </a:r>
            <a:r>
              <a:rPr lang="en-US" altLang="en-US" sz="2400" b="1" err="1">
                <a:latin typeface="Arial"/>
                <a:cs typeface="Arial"/>
              </a:rPr>
              <a:t>Wachee</a:t>
            </a:r>
            <a:r>
              <a:rPr lang="en-US" altLang="en-US" sz="2400" b="1">
                <a:latin typeface="Arial"/>
                <a:cs typeface="Arial"/>
              </a:rPr>
              <a:t> BMAP </a:t>
            </a:r>
            <a:endParaRPr lang="en-US" sz="2400" b="1">
              <a:latin typeface="Arial"/>
              <a:cs typeface="Arial"/>
            </a:endParaRPr>
          </a:p>
        </p:txBody>
      </p:sp>
      <p:sp>
        <p:nvSpPr>
          <p:cNvPr id="9" name="TextBox 6">
            <a:extLst>
              <a:ext uri="{FF2B5EF4-FFF2-40B4-BE49-F238E27FC236}">
                <a16:creationId xmlns:a16="http://schemas.microsoft.com/office/drawing/2014/main" id="{652EF967-FA05-AC3E-ECAB-B8F0B1D5AB8E}"/>
              </a:ext>
            </a:extLst>
          </p:cNvPr>
          <p:cNvSpPr txBox="1"/>
          <p:nvPr/>
        </p:nvSpPr>
        <p:spPr>
          <a:xfrm>
            <a:off x="743258" y="1210216"/>
            <a:ext cx="4967259" cy="83099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en-US" sz="2400" b="1">
                <a:latin typeface="Arial"/>
                <a:cs typeface="Arial"/>
              </a:rPr>
              <a:t>Homosassa/</a:t>
            </a:r>
            <a:r>
              <a:rPr lang="en-US" altLang="en-US" sz="2400" b="1" err="1">
                <a:latin typeface="Arial"/>
                <a:cs typeface="Arial"/>
              </a:rPr>
              <a:t>Chassahowitzka</a:t>
            </a:r>
            <a:r>
              <a:rPr lang="en-US" altLang="en-US" sz="2400" b="1">
                <a:latin typeface="Arial"/>
                <a:cs typeface="Arial"/>
              </a:rPr>
              <a:t> Springs BMAP </a:t>
            </a:r>
            <a:endParaRPr lang="en-US" sz="2400" b="1">
              <a:latin typeface="Arial"/>
              <a:cs typeface="Arial"/>
            </a:endParaRPr>
          </a:p>
        </p:txBody>
      </p:sp>
    </p:spTree>
    <p:extLst>
      <p:ext uri="{BB962C8B-B14F-4D97-AF65-F5344CB8AC3E}">
        <p14:creationId xmlns:p14="http://schemas.microsoft.com/office/powerpoint/2010/main" val="1103900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CC82F-B177-8356-5544-46936F846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E1B128-13F6-7AEA-B205-62F545F6A05F}"/>
              </a:ext>
            </a:extLst>
          </p:cNvPr>
          <p:cNvSpPr>
            <a:spLocks noGrp="1"/>
          </p:cNvSpPr>
          <p:nvPr>
            <p:ph type="title"/>
          </p:nvPr>
        </p:nvSpPr>
        <p:spPr>
          <a:xfrm>
            <a:off x="1574909" y="278346"/>
            <a:ext cx="10431511" cy="820715"/>
          </a:xfrm>
        </p:spPr>
        <p:txBody>
          <a:bodyPr lIns="91440" tIns="45720" rIns="91440" bIns="45720" anchor="b">
            <a:noAutofit/>
          </a:bodyPr>
          <a:lstStyle/>
          <a:p>
            <a:r>
              <a:rPr lang="en-US" sz="3500" b="1">
                <a:solidFill>
                  <a:schemeClr val="bg1"/>
                </a:solidFill>
                <a:latin typeface="Arial"/>
                <a:cs typeface="Arial"/>
              </a:rPr>
              <a:t>OSTDS</a:t>
            </a:r>
            <a:br>
              <a:rPr lang="en-US" sz="2800" b="1">
                <a:latin typeface="Arial"/>
                <a:cs typeface="Arial"/>
              </a:rPr>
            </a:br>
            <a:r>
              <a:rPr lang="en-US" sz="2500" b="1">
                <a:solidFill>
                  <a:srgbClr val="DBEAC6"/>
                </a:solidFill>
                <a:latin typeface="Arial"/>
                <a:cs typeface="Arial"/>
              </a:rPr>
              <a:t>PROJECT IMPORTANCE</a:t>
            </a:r>
            <a:endParaRPr lang="en-US" sz="2500" b="1">
              <a:solidFill>
                <a:schemeClr val="bg1"/>
              </a:solidFill>
              <a:latin typeface="Arial"/>
              <a:cs typeface="Arial"/>
            </a:endParaRPr>
          </a:p>
        </p:txBody>
      </p:sp>
      <p:graphicFrame>
        <p:nvGraphicFramePr>
          <p:cNvPr id="11" name="Table 10">
            <a:extLst>
              <a:ext uri="{FF2B5EF4-FFF2-40B4-BE49-F238E27FC236}">
                <a16:creationId xmlns:a16="http://schemas.microsoft.com/office/drawing/2014/main" id="{5D97F900-488A-F677-6D41-86DDC8B2FB14}"/>
              </a:ext>
            </a:extLst>
          </p:cNvPr>
          <p:cNvGraphicFramePr>
            <a:graphicFrameLocks noGrp="1"/>
          </p:cNvGraphicFramePr>
          <p:nvPr>
            <p:extLst>
              <p:ext uri="{D42A27DB-BD31-4B8C-83A1-F6EECF244321}">
                <p14:modId xmlns:p14="http://schemas.microsoft.com/office/powerpoint/2010/main" val="3199517132"/>
              </p:ext>
            </p:extLst>
          </p:nvPr>
        </p:nvGraphicFramePr>
        <p:xfrm>
          <a:off x="1570530" y="2141972"/>
          <a:ext cx="9050939" cy="4349034"/>
        </p:xfrm>
        <a:graphic>
          <a:graphicData uri="http://schemas.openxmlformats.org/drawingml/2006/table">
            <a:tbl>
              <a:tblPr firstRow="1" bandRow="1"/>
              <a:tblGrid>
                <a:gridCol w="2141315">
                  <a:extLst>
                    <a:ext uri="{9D8B030D-6E8A-4147-A177-3AD203B41FA5}">
                      <a16:colId xmlns:a16="http://schemas.microsoft.com/office/drawing/2014/main" val="2444966466"/>
                    </a:ext>
                  </a:extLst>
                </a:gridCol>
                <a:gridCol w="1488523">
                  <a:extLst>
                    <a:ext uri="{9D8B030D-6E8A-4147-A177-3AD203B41FA5}">
                      <a16:colId xmlns:a16="http://schemas.microsoft.com/office/drawing/2014/main" val="1337899269"/>
                    </a:ext>
                  </a:extLst>
                </a:gridCol>
                <a:gridCol w="1692567">
                  <a:extLst>
                    <a:ext uri="{9D8B030D-6E8A-4147-A177-3AD203B41FA5}">
                      <a16:colId xmlns:a16="http://schemas.microsoft.com/office/drawing/2014/main" val="3497512552"/>
                    </a:ext>
                  </a:extLst>
                </a:gridCol>
                <a:gridCol w="1893093">
                  <a:extLst>
                    <a:ext uri="{9D8B030D-6E8A-4147-A177-3AD203B41FA5}">
                      <a16:colId xmlns:a16="http://schemas.microsoft.com/office/drawing/2014/main" val="4091561208"/>
                    </a:ext>
                  </a:extLst>
                </a:gridCol>
                <a:gridCol w="1835441">
                  <a:extLst>
                    <a:ext uri="{9D8B030D-6E8A-4147-A177-3AD203B41FA5}">
                      <a16:colId xmlns:a16="http://schemas.microsoft.com/office/drawing/2014/main" val="1673090805"/>
                    </a:ext>
                  </a:extLst>
                </a:gridCol>
              </a:tblGrid>
              <a:tr h="1324840">
                <a:tc>
                  <a:txBody>
                    <a:bodyPr/>
                    <a:lstStyle/>
                    <a:p>
                      <a:pPr lvl="0" algn="ctr">
                        <a:buNone/>
                      </a:pPr>
                      <a:r>
                        <a:rPr lang="en-US" sz="2000" b="1" err="1">
                          <a:solidFill>
                            <a:srgbClr val="000000"/>
                          </a:solidFill>
                          <a:latin typeface="Arial"/>
                        </a:rPr>
                        <a:t>Springshed</a:t>
                      </a:r>
                      <a:endParaRPr lang="en-US" sz="2000" b="1">
                        <a:solidFill>
                          <a:srgbClr val="000000"/>
                        </a:solidFill>
                        <a:latin typeface="Arial"/>
                      </a:endParaRPr>
                    </a:p>
                  </a:txBody>
                  <a:tcPr anchor="ctr">
                    <a:solidFill>
                      <a:schemeClr val="accent1">
                        <a:lumMod val="20000"/>
                        <a:lumOff val="80000"/>
                      </a:schemeClr>
                    </a:solidFill>
                  </a:tcPr>
                </a:tc>
                <a:tc>
                  <a:txBody>
                    <a:bodyPr/>
                    <a:lstStyle/>
                    <a:p>
                      <a:pPr lvl="0" algn="ctr">
                        <a:buNone/>
                      </a:pPr>
                      <a:r>
                        <a:rPr lang="en-US" sz="2000" b="1">
                          <a:solidFill>
                            <a:srgbClr val="000000"/>
                          </a:solidFill>
                          <a:latin typeface="Arial"/>
                        </a:rPr>
                        <a:t>Number of OSTDS</a:t>
                      </a:r>
                    </a:p>
                  </a:txBody>
                  <a:tcPr anchor="ctr">
                    <a:solidFill>
                      <a:schemeClr val="accent1">
                        <a:lumMod val="20000"/>
                        <a:lumOff val="80000"/>
                      </a:schemeClr>
                    </a:solidFill>
                  </a:tcPr>
                </a:tc>
                <a:tc>
                  <a:txBody>
                    <a:bodyPr/>
                    <a:lstStyle/>
                    <a:p>
                      <a:pPr lvl="0" algn="ctr">
                        <a:buNone/>
                      </a:pPr>
                      <a:r>
                        <a:rPr lang="en-US" sz="2000" b="1">
                          <a:solidFill>
                            <a:srgbClr val="000000"/>
                          </a:solidFill>
                          <a:latin typeface="Arial"/>
                        </a:rPr>
                        <a:t>Number of enhanced OSTDS</a:t>
                      </a:r>
                    </a:p>
                  </a:txBody>
                  <a:tcPr anchor="ctr">
                    <a:solidFill>
                      <a:schemeClr val="accent1">
                        <a:lumMod val="20000"/>
                        <a:lumOff val="80000"/>
                      </a:schemeClr>
                    </a:solidFill>
                  </a:tcPr>
                </a:tc>
                <a:tc>
                  <a:txBody>
                    <a:bodyPr/>
                    <a:lstStyle/>
                    <a:p>
                      <a:pPr algn="ctr"/>
                      <a:r>
                        <a:rPr lang="en-US" sz="2000" b="1">
                          <a:solidFill>
                            <a:srgbClr val="000000"/>
                          </a:solidFill>
                          <a:latin typeface="Arial"/>
                        </a:rPr>
                        <a:t>Est. Load to Drain Fields </a:t>
                      </a:r>
                    </a:p>
                    <a:p>
                      <a:pPr lvl="0" algn="ctr">
                        <a:buNone/>
                      </a:pPr>
                      <a:r>
                        <a:rPr lang="en-US" sz="2000" b="1">
                          <a:solidFill>
                            <a:srgbClr val="000000"/>
                          </a:solidFill>
                          <a:latin typeface="Arial"/>
                        </a:rPr>
                        <a:t>(lbs.-N/yr.)</a:t>
                      </a:r>
                    </a:p>
                  </a:txBody>
                  <a:tcPr anchor="ctr">
                    <a:solidFill>
                      <a:schemeClr val="accent1">
                        <a:lumMod val="20000"/>
                        <a:lumOff val="80000"/>
                      </a:schemeClr>
                    </a:solidFill>
                  </a:tcPr>
                </a:tc>
                <a:tc>
                  <a:txBody>
                    <a:bodyPr/>
                    <a:lstStyle/>
                    <a:p>
                      <a:pPr lvl="0" algn="ctr">
                        <a:buNone/>
                      </a:pPr>
                      <a:r>
                        <a:rPr lang="en-US" sz="2000" b="1" u="none" strike="noStrike" noProof="0">
                          <a:solidFill>
                            <a:srgbClr val="000000"/>
                          </a:solidFill>
                          <a:latin typeface="Arial"/>
                        </a:rPr>
                        <a:t>Est. Load to </a:t>
                      </a:r>
                      <a:endParaRPr lang="en-US" sz="2000" b="1">
                        <a:solidFill>
                          <a:srgbClr val="000000"/>
                        </a:solidFill>
                        <a:latin typeface="Arial"/>
                      </a:endParaRPr>
                    </a:p>
                    <a:p>
                      <a:pPr lvl="0" algn="ctr">
                        <a:buNone/>
                      </a:pPr>
                      <a:r>
                        <a:rPr lang="en-US" sz="2000" b="1" u="none" strike="noStrike" noProof="0">
                          <a:solidFill>
                            <a:srgbClr val="000000"/>
                          </a:solidFill>
                          <a:latin typeface="Arial"/>
                        </a:rPr>
                        <a:t>Groundwater</a:t>
                      </a:r>
                    </a:p>
                    <a:p>
                      <a:pPr lvl="0" algn="ctr">
                        <a:buNone/>
                      </a:pPr>
                      <a:r>
                        <a:rPr lang="en-US" sz="2000" b="1" u="none" strike="noStrike" noProof="0">
                          <a:solidFill>
                            <a:srgbClr val="000000"/>
                          </a:solidFill>
                          <a:latin typeface="Arial"/>
                        </a:rPr>
                        <a:t>(lbs.-N/yr.)</a:t>
                      </a:r>
                      <a:endParaRPr lang="en-US" sz="2000" b="1">
                        <a:solidFill>
                          <a:srgbClr val="000000"/>
                        </a:solidFill>
                        <a:latin typeface="Arial"/>
                      </a:endParaRPr>
                    </a:p>
                  </a:txBody>
                  <a:tcPr anchor="ctr">
                    <a:solidFill>
                      <a:schemeClr val="accent1">
                        <a:lumMod val="20000"/>
                        <a:lumOff val="80000"/>
                      </a:schemeClr>
                    </a:solidFill>
                  </a:tcPr>
                </a:tc>
                <a:extLst>
                  <a:ext uri="{0D108BD9-81ED-4DB2-BD59-A6C34878D82A}">
                    <a16:rowId xmlns:a16="http://schemas.microsoft.com/office/drawing/2014/main" val="1289663716"/>
                  </a:ext>
                </a:extLst>
              </a:tr>
              <a:tr h="588818">
                <a:tc>
                  <a:txBody>
                    <a:bodyPr/>
                    <a:lstStyle/>
                    <a:p>
                      <a:pPr lvl="0">
                        <a:buNone/>
                      </a:pPr>
                      <a:r>
                        <a:rPr lang="en-US" sz="2000">
                          <a:solidFill>
                            <a:srgbClr val="000000"/>
                          </a:solidFill>
                          <a:effectLst/>
                          <a:latin typeface="Arial"/>
                        </a:rPr>
                        <a:t>Rainbow</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34,569</a:t>
                      </a:r>
                    </a:p>
                  </a:txBody>
                  <a:tcPr anchor="ctr"/>
                </a:tc>
                <a:tc>
                  <a:txBody>
                    <a:bodyPr/>
                    <a:lstStyle/>
                    <a:p>
                      <a:pPr lvl="0" algn="ctr">
                        <a:buNone/>
                      </a:pPr>
                      <a:r>
                        <a:rPr lang="en-US" sz="2000" u="none" strike="noStrike" baseline="0" noProof="0">
                          <a:solidFill>
                            <a:srgbClr val="000000"/>
                          </a:solidFill>
                          <a:latin typeface="Arial"/>
                        </a:rPr>
                        <a:t>13</a:t>
                      </a:r>
                    </a:p>
                  </a:txBody>
                  <a:tcPr anchor="ctr"/>
                </a:tc>
                <a:tc>
                  <a:txBody>
                    <a:bodyPr/>
                    <a:lstStyle/>
                    <a:p>
                      <a:pPr lvl="0" algn="ctr">
                        <a:lnSpc>
                          <a:spcPct val="100000"/>
                        </a:lnSpc>
                        <a:spcBef>
                          <a:spcPts val="0"/>
                        </a:spcBef>
                        <a:spcAft>
                          <a:spcPts val="0"/>
                        </a:spcAft>
                        <a:buNone/>
                      </a:pPr>
                      <a:r>
                        <a:rPr lang="en-US" sz="2000" u="none" strike="noStrike" baseline="0" noProof="0">
                          <a:solidFill>
                            <a:srgbClr val="000000"/>
                          </a:solidFill>
                          <a:latin typeface="Arial"/>
                        </a:rPr>
                        <a:t>1,682,149</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784,228</a:t>
                      </a:r>
                      <a:endParaRPr lang="en-US" sz="2000">
                        <a:solidFill>
                          <a:srgbClr val="000000"/>
                        </a:solidFill>
                        <a:latin typeface="Arial"/>
                      </a:endParaRPr>
                    </a:p>
                  </a:txBody>
                  <a:tcPr anchor="ctr"/>
                </a:tc>
                <a:extLst>
                  <a:ext uri="{0D108BD9-81ED-4DB2-BD59-A6C34878D82A}">
                    <a16:rowId xmlns:a16="http://schemas.microsoft.com/office/drawing/2014/main" val="1189127499"/>
                  </a:ext>
                </a:extLst>
              </a:tr>
              <a:tr h="608844">
                <a:tc>
                  <a:txBody>
                    <a:bodyPr/>
                    <a:lstStyle/>
                    <a:p>
                      <a:pPr lvl="0">
                        <a:buNone/>
                      </a:pPr>
                      <a:r>
                        <a:rPr lang="en-US" sz="2000">
                          <a:solidFill>
                            <a:srgbClr val="000000"/>
                          </a:solidFill>
                          <a:effectLst/>
                          <a:latin typeface="Arial"/>
                        </a:rPr>
                        <a:t>Kings Bay</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30,256</a:t>
                      </a:r>
                    </a:p>
                  </a:txBody>
                  <a:tcPr anchor="ctr"/>
                </a:tc>
                <a:tc>
                  <a:txBody>
                    <a:bodyPr/>
                    <a:lstStyle/>
                    <a:p>
                      <a:pPr lvl="0" algn="ctr">
                        <a:buNone/>
                      </a:pPr>
                      <a:r>
                        <a:rPr lang="en-US" sz="2000" u="none" strike="noStrike" baseline="0" noProof="0">
                          <a:solidFill>
                            <a:srgbClr val="000000"/>
                          </a:solidFill>
                          <a:latin typeface="Arial"/>
                        </a:rPr>
                        <a:t>638</a:t>
                      </a:r>
                    </a:p>
                  </a:txBody>
                  <a:tcPr anchor="ctr"/>
                </a:tc>
                <a:tc>
                  <a:txBody>
                    <a:bodyPr/>
                    <a:lstStyle/>
                    <a:p>
                      <a:pPr lvl="0" algn="ctr">
                        <a:lnSpc>
                          <a:spcPct val="100000"/>
                        </a:lnSpc>
                        <a:spcBef>
                          <a:spcPts val="0"/>
                        </a:spcBef>
                        <a:spcAft>
                          <a:spcPts val="0"/>
                        </a:spcAft>
                        <a:buNone/>
                      </a:pPr>
                      <a:r>
                        <a:rPr lang="en-US" sz="2000" u="none" strike="noStrike" baseline="0" noProof="0">
                          <a:solidFill>
                            <a:srgbClr val="000000"/>
                          </a:solidFill>
                          <a:latin typeface="Arial"/>
                        </a:rPr>
                        <a:t>673,211</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413,555</a:t>
                      </a:r>
                      <a:endParaRPr lang="en-US" sz="2000">
                        <a:solidFill>
                          <a:srgbClr val="000000"/>
                        </a:solidFill>
                        <a:latin typeface="Arial"/>
                      </a:endParaRPr>
                    </a:p>
                  </a:txBody>
                  <a:tcPr anchor="ctr"/>
                </a:tc>
                <a:extLst>
                  <a:ext uri="{0D108BD9-81ED-4DB2-BD59-A6C34878D82A}">
                    <a16:rowId xmlns:a16="http://schemas.microsoft.com/office/drawing/2014/main" val="304465344"/>
                  </a:ext>
                </a:extLst>
              </a:tr>
              <a:tr h="608844">
                <a:tc>
                  <a:txBody>
                    <a:bodyPr/>
                    <a:lstStyle/>
                    <a:p>
                      <a:pPr lvl="0">
                        <a:buNone/>
                      </a:pPr>
                      <a:r>
                        <a:rPr lang="en-US" sz="2000">
                          <a:solidFill>
                            <a:srgbClr val="000000"/>
                          </a:solidFill>
                          <a:effectLst/>
                          <a:latin typeface="Arial"/>
                        </a:rPr>
                        <a:t>Homosassa</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16,947</a:t>
                      </a:r>
                    </a:p>
                  </a:txBody>
                  <a:tcPr anchor="ctr"/>
                </a:tc>
                <a:tc>
                  <a:txBody>
                    <a:bodyPr/>
                    <a:lstStyle/>
                    <a:p>
                      <a:pPr lvl="0" algn="ctr">
                        <a:buNone/>
                      </a:pPr>
                      <a:r>
                        <a:rPr lang="en-US" sz="2000" u="none" strike="noStrike" baseline="0" noProof="0">
                          <a:solidFill>
                            <a:srgbClr val="000000"/>
                          </a:solidFill>
                          <a:latin typeface="Arial"/>
                        </a:rPr>
                        <a:t>56</a:t>
                      </a:r>
                    </a:p>
                  </a:txBody>
                  <a:tcPr anchor="ctr"/>
                </a:tc>
                <a:tc>
                  <a:txBody>
                    <a:bodyPr/>
                    <a:lstStyle/>
                    <a:p>
                      <a:pPr lvl="0" algn="ctr">
                        <a:buNone/>
                      </a:pPr>
                      <a:r>
                        <a:rPr lang="en-US" sz="2000" u="none" strike="noStrike" baseline="0" noProof="0">
                          <a:solidFill>
                            <a:srgbClr val="000000"/>
                          </a:solidFill>
                          <a:latin typeface="Arial"/>
                        </a:rPr>
                        <a:t>364,522</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215,178</a:t>
                      </a:r>
                      <a:endParaRPr lang="en-US" sz="2000">
                        <a:solidFill>
                          <a:srgbClr val="000000"/>
                        </a:solidFill>
                        <a:latin typeface="Arial"/>
                      </a:endParaRPr>
                    </a:p>
                  </a:txBody>
                  <a:tcPr anchor="ctr"/>
                </a:tc>
                <a:extLst>
                  <a:ext uri="{0D108BD9-81ED-4DB2-BD59-A6C34878D82A}">
                    <a16:rowId xmlns:a16="http://schemas.microsoft.com/office/drawing/2014/main" val="3321915802"/>
                  </a:ext>
                </a:extLst>
              </a:tr>
              <a:tr h="608844">
                <a:tc>
                  <a:txBody>
                    <a:bodyPr/>
                    <a:lstStyle/>
                    <a:p>
                      <a:pPr lvl="0" algn="l">
                        <a:lnSpc>
                          <a:spcPct val="100000"/>
                        </a:lnSpc>
                        <a:spcBef>
                          <a:spcPts val="0"/>
                        </a:spcBef>
                        <a:spcAft>
                          <a:spcPts val="0"/>
                        </a:spcAft>
                        <a:buNone/>
                      </a:pPr>
                      <a:r>
                        <a:rPr lang="en-US" sz="2000" u="none" strike="noStrike" noProof="0" err="1">
                          <a:solidFill>
                            <a:srgbClr val="000000"/>
                          </a:solidFill>
                          <a:effectLst/>
                          <a:latin typeface="Arial"/>
                        </a:rPr>
                        <a:t>Chassahowitzka</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5,598</a:t>
                      </a:r>
                    </a:p>
                  </a:txBody>
                  <a:tcPr anchor="ctr"/>
                </a:tc>
                <a:tc>
                  <a:txBody>
                    <a:bodyPr/>
                    <a:lstStyle/>
                    <a:p>
                      <a:pPr lvl="0" algn="ctr">
                        <a:buNone/>
                      </a:pPr>
                      <a:r>
                        <a:rPr lang="en-US" sz="2000" u="none" strike="noStrike" baseline="0" noProof="0">
                          <a:solidFill>
                            <a:srgbClr val="000000"/>
                          </a:solidFill>
                          <a:latin typeface="Arial"/>
                        </a:rPr>
                        <a:t>199</a:t>
                      </a:r>
                    </a:p>
                  </a:txBody>
                  <a:tcPr anchor="ctr"/>
                </a:tc>
                <a:tc>
                  <a:txBody>
                    <a:bodyPr/>
                    <a:lstStyle/>
                    <a:p>
                      <a:pPr lvl="0" algn="ctr">
                        <a:buNone/>
                      </a:pPr>
                      <a:r>
                        <a:rPr lang="en-US" sz="2000" u="none" strike="noStrike" baseline="0" noProof="0">
                          <a:solidFill>
                            <a:srgbClr val="000000"/>
                          </a:solidFill>
                          <a:latin typeface="Arial"/>
                        </a:rPr>
                        <a:t>132,376</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81,452</a:t>
                      </a:r>
                      <a:endParaRPr lang="en-US" sz="2000">
                        <a:solidFill>
                          <a:srgbClr val="000000"/>
                        </a:solidFill>
                        <a:latin typeface="Arial"/>
                      </a:endParaRPr>
                    </a:p>
                  </a:txBody>
                  <a:tcPr anchor="ctr"/>
                </a:tc>
                <a:extLst>
                  <a:ext uri="{0D108BD9-81ED-4DB2-BD59-A6C34878D82A}">
                    <a16:rowId xmlns:a16="http://schemas.microsoft.com/office/drawing/2014/main" val="2839558867"/>
                  </a:ext>
                </a:extLst>
              </a:tr>
              <a:tr h="608844">
                <a:tc>
                  <a:txBody>
                    <a:bodyPr/>
                    <a:lstStyle/>
                    <a:p>
                      <a:pPr lvl="0">
                        <a:buNone/>
                      </a:pPr>
                      <a:r>
                        <a:rPr lang="en-US" sz="2000" kern="1200">
                          <a:solidFill>
                            <a:srgbClr val="000000"/>
                          </a:solidFill>
                          <a:effectLst/>
                          <a:latin typeface="Arial"/>
                        </a:rPr>
                        <a:t>Weeki Wachee</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44,726</a:t>
                      </a:r>
                    </a:p>
                  </a:txBody>
                  <a:tcPr anchor="ctr"/>
                </a:tc>
                <a:tc>
                  <a:txBody>
                    <a:bodyPr/>
                    <a:lstStyle/>
                    <a:p>
                      <a:pPr lvl="0" algn="ctr">
                        <a:buNone/>
                      </a:pPr>
                      <a:r>
                        <a:rPr lang="en-US" sz="2000" u="none" strike="noStrike" baseline="0" noProof="0">
                          <a:solidFill>
                            <a:srgbClr val="000000"/>
                          </a:solidFill>
                          <a:latin typeface="Arial"/>
                        </a:rPr>
                        <a:t>1,114</a:t>
                      </a:r>
                    </a:p>
                  </a:txBody>
                  <a:tcPr anchor="ctr"/>
                </a:tc>
                <a:tc>
                  <a:txBody>
                    <a:bodyPr/>
                    <a:lstStyle/>
                    <a:p>
                      <a:pPr lvl="0" algn="ctr">
                        <a:buNone/>
                      </a:pPr>
                      <a:r>
                        <a:rPr lang="en-US" sz="2000" u="none" strike="noStrike" baseline="0" noProof="0">
                          <a:solidFill>
                            <a:srgbClr val="000000"/>
                          </a:solidFill>
                          <a:latin typeface="Arial"/>
                        </a:rPr>
                        <a:t>1,048,663</a:t>
                      </a:r>
                      <a:endParaRPr lang="en-US" sz="2000">
                        <a:solidFill>
                          <a:srgbClr val="000000"/>
                        </a:solidFill>
                        <a:latin typeface="Arial"/>
                      </a:endParaRPr>
                    </a:p>
                  </a:txBody>
                  <a:tcPr anchor="ctr"/>
                </a:tc>
                <a:tc>
                  <a:txBody>
                    <a:bodyPr/>
                    <a:lstStyle/>
                    <a:p>
                      <a:pPr lvl="0" algn="ctr">
                        <a:buNone/>
                      </a:pPr>
                      <a:r>
                        <a:rPr lang="en-US" sz="2000" u="none" strike="noStrike" baseline="0" noProof="0">
                          <a:solidFill>
                            <a:srgbClr val="000000"/>
                          </a:solidFill>
                          <a:latin typeface="Arial"/>
                        </a:rPr>
                        <a:t>641,621</a:t>
                      </a:r>
                    </a:p>
                  </a:txBody>
                  <a:tcPr anchor="ctr"/>
                </a:tc>
                <a:extLst>
                  <a:ext uri="{0D108BD9-81ED-4DB2-BD59-A6C34878D82A}">
                    <a16:rowId xmlns:a16="http://schemas.microsoft.com/office/drawing/2014/main" val="2270925008"/>
                  </a:ext>
                </a:extLst>
              </a:tr>
            </a:tbl>
          </a:graphicData>
        </a:graphic>
      </p:graphicFrame>
      <p:sp>
        <p:nvSpPr>
          <p:cNvPr id="4" name="TextBox 3">
            <a:extLst>
              <a:ext uri="{FF2B5EF4-FFF2-40B4-BE49-F238E27FC236}">
                <a16:creationId xmlns:a16="http://schemas.microsoft.com/office/drawing/2014/main" id="{F1644806-8ABC-C2DC-92AC-AB3CD9ED278B}"/>
              </a:ext>
            </a:extLst>
          </p:cNvPr>
          <p:cNvSpPr txBox="1"/>
          <p:nvPr/>
        </p:nvSpPr>
        <p:spPr>
          <a:xfrm>
            <a:off x="370759" y="1310975"/>
            <a:ext cx="10990732" cy="830997"/>
          </a:xfrm>
          <a:prstGeom prst="rect">
            <a:avLst/>
          </a:prstGeom>
          <a:noFill/>
        </p:spPr>
        <p:txBody>
          <a:bodyPr wrap="square" lIns="91440" tIns="45720" rIns="91440" bIns="45720" rtlCol="0" anchor="t">
            <a:spAutoFit/>
          </a:bodyPr>
          <a:lstStyle/>
          <a:p>
            <a:pPr algn="ctr"/>
            <a:r>
              <a:rPr lang="en-US" sz="2400">
                <a:latin typeface="Arial"/>
                <a:cs typeface="Arial"/>
              </a:rPr>
              <a:t>The results of the NSILT analysis for OSTDS in all five </a:t>
            </a:r>
            <a:r>
              <a:rPr lang="en-US" sz="2400" err="1">
                <a:latin typeface="Arial"/>
                <a:cs typeface="Arial"/>
              </a:rPr>
              <a:t>springsheds</a:t>
            </a:r>
            <a:r>
              <a:rPr lang="en-US" sz="2400">
                <a:latin typeface="Arial"/>
                <a:cs typeface="Arial"/>
              </a:rPr>
              <a:t> are presented in the table below.</a:t>
            </a:r>
            <a:endParaRPr lang="en-US" sz="2000"/>
          </a:p>
        </p:txBody>
      </p:sp>
    </p:spTree>
    <p:extLst>
      <p:ext uri="{BB962C8B-B14F-4D97-AF65-F5344CB8AC3E}">
        <p14:creationId xmlns:p14="http://schemas.microsoft.com/office/powerpoint/2010/main" val="28111877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BC82F8-DF82-E779-899C-1C327FFABFF1}"/>
              </a:ext>
            </a:extLst>
          </p:cNvPr>
          <p:cNvPicPr>
            <a:picLocks noChangeAspect="1"/>
          </p:cNvPicPr>
          <p:nvPr/>
        </p:nvPicPr>
        <p:blipFill>
          <a:blip r:embed="rId3"/>
          <a:stretch>
            <a:fillRect/>
          </a:stretch>
        </p:blipFill>
        <p:spPr>
          <a:xfrm>
            <a:off x="2293387" y="1305400"/>
            <a:ext cx="7614296" cy="5515429"/>
          </a:xfrm>
          <a:prstGeom prst="rect">
            <a:avLst/>
          </a:prstGeom>
        </p:spPr>
      </p:pic>
      <p:sp>
        <p:nvSpPr>
          <p:cNvPr id="4" name="TextBox 3">
            <a:extLst>
              <a:ext uri="{FF2B5EF4-FFF2-40B4-BE49-F238E27FC236}">
                <a16:creationId xmlns:a16="http://schemas.microsoft.com/office/drawing/2014/main" id="{CCD3B99E-7DF1-BC87-9A5E-7D37B5B44B99}"/>
              </a:ext>
            </a:extLst>
          </p:cNvPr>
          <p:cNvSpPr txBox="1"/>
          <p:nvPr/>
        </p:nvSpPr>
        <p:spPr>
          <a:xfrm>
            <a:off x="1515626" y="211370"/>
            <a:ext cx="10366247" cy="1246495"/>
          </a:xfrm>
          <a:prstGeom prst="rect">
            <a:avLst/>
          </a:prstGeom>
          <a:noFill/>
        </p:spPr>
        <p:txBody>
          <a:bodyPr wrap="square" lIns="91440" tIns="45720" rIns="91440" bIns="45720" rtlCol="0" anchor="t">
            <a:spAutoFit/>
          </a:bodyPr>
          <a:lstStyle/>
          <a:p>
            <a:pPr>
              <a:lnSpc>
                <a:spcPct val="72332"/>
              </a:lnSpc>
            </a:pPr>
            <a:r>
              <a:rPr lang="en-US" sz="3500" b="1">
                <a:solidFill>
                  <a:schemeClr val="bg1"/>
                </a:solidFill>
                <a:latin typeface="Arial"/>
                <a:ea typeface="Verdana"/>
                <a:cs typeface="Arial"/>
              </a:rPr>
              <a:t>RESOURCES</a:t>
            </a:r>
            <a:endParaRPr lang="en-US" sz="3500" b="1">
              <a:solidFill>
                <a:schemeClr val="bg1"/>
              </a:solidFill>
              <a:latin typeface="Arial" panose="020B0604020202020204" pitchFamily="34" charset="0"/>
              <a:ea typeface="Verdana" panose="020B0604030504040204" pitchFamily="34" charset="0"/>
              <a:cs typeface="Arial" panose="020B0604020202020204" pitchFamily="34" charset="0"/>
            </a:endParaRPr>
          </a:p>
          <a:p>
            <a:pPr>
              <a:lnSpc>
                <a:spcPct val="101265"/>
              </a:lnSpc>
            </a:pPr>
            <a:r>
              <a:rPr lang="en-US" sz="2500" b="1" cap="all">
                <a:solidFill>
                  <a:srgbClr val="DBEAC6"/>
                </a:solidFill>
                <a:latin typeface="Arial"/>
                <a:ea typeface="Verdana"/>
                <a:cs typeface="Arial"/>
              </a:rPr>
              <a:t>FUNDING OPPORTUNITIES</a:t>
            </a:r>
            <a:endParaRPr lang="en-US" sz="2500" b="1" cap="all">
              <a:solidFill>
                <a:srgbClr val="DBEAC6"/>
              </a:solidFill>
              <a:latin typeface="Arial" panose="020B0604020202020204" pitchFamily="34" charset="0"/>
              <a:ea typeface="Verdana" panose="020B0604030504040204" pitchFamily="34" charset="0"/>
              <a:cs typeface="Arial" panose="020B0604020202020204" pitchFamily="34" charset="0"/>
            </a:endParaRPr>
          </a:p>
          <a:p>
            <a:pPr>
              <a:lnSpc>
                <a:spcPct val="101265"/>
              </a:lnSpc>
            </a:pPr>
            <a:endParaRPr lang="en-US" sz="2500" b="1">
              <a:solidFill>
                <a:srgbClr val="DBEAC6"/>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527836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ardrop 4">
            <a:extLst>
              <a:ext uri="{FF2B5EF4-FFF2-40B4-BE49-F238E27FC236}">
                <a16:creationId xmlns:a16="http://schemas.microsoft.com/office/drawing/2014/main" id="{8A787184-A504-4FF4-B717-09518717C39A}"/>
              </a:ext>
            </a:extLst>
          </p:cNvPr>
          <p:cNvSpPr/>
          <p:nvPr/>
        </p:nvSpPr>
        <p:spPr>
          <a:xfrm rot="8132395">
            <a:off x="746500" y="1482539"/>
            <a:ext cx="1108364" cy="1145309"/>
          </a:xfrm>
          <a:prstGeom prst="teardrop">
            <a:avLst/>
          </a:prstGeom>
          <a:solidFill>
            <a:srgbClr val="BCCAA9"/>
          </a:solidFill>
          <a:ln>
            <a:solidFill>
              <a:srgbClr val="435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a:extLst>
              <a:ext uri="{FF2B5EF4-FFF2-40B4-BE49-F238E27FC236}">
                <a16:creationId xmlns:a16="http://schemas.microsoft.com/office/drawing/2014/main" id="{9110AE0D-9892-4159-8AD9-16D2229CB350}"/>
              </a:ext>
            </a:extLst>
          </p:cNvPr>
          <p:cNvSpPr/>
          <p:nvPr/>
        </p:nvSpPr>
        <p:spPr>
          <a:xfrm rot="8132395">
            <a:off x="4387268" y="1482537"/>
            <a:ext cx="1108364" cy="1145309"/>
          </a:xfrm>
          <a:prstGeom prst="teardrop">
            <a:avLst/>
          </a:prstGeom>
          <a:solidFill>
            <a:srgbClr val="BCCAA9"/>
          </a:solidFill>
          <a:ln>
            <a:solidFill>
              <a:srgbClr val="4246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a16="http://schemas.microsoft.com/office/drawing/2014/main" id="{0D419D37-2D85-456B-AFED-453F94D625B2}"/>
              </a:ext>
            </a:extLst>
          </p:cNvPr>
          <p:cNvSpPr/>
          <p:nvPr/>
        </p:nvSpPr>
        <p:spPr>
          <a:xfrm rot="8132395">
            <a:off x="7857841" y="1738009"/>
            <a:ext cx="1108364" cy="1145309"/>
          </a:xfrm>
          <a:prstGeom prst="teardrop">
            <a:avLst/>
          </a:prstGeom>
          <a:solidFill>
            <a:srgbClr val="BCCAA9"/>
          </a:solidFill>
          <a:ln>
            <a:solidFill>
              <a:srgbClr val="435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id="{86AF0FA5-FF5C-444F-BFBA-2B5952640338}"/>
              </a:ext>
            </a:extLst>
          </p:cNvPr>
          <p:cNvSpPr/>
          <p:nvPr/>
        </p:nvSpPr>
        <p:spPr>
          <a:xfrm rot="8132395">
            <a:off x="2309566" y="3487799"/>
            <a:ext cx="1108364" cy="1145309"/>
          </a:xfrm>
          <a:prstGeom prst="teardrop">
            <a:avLst/>
          </a:prstGeom>
          <a:solidFill>
            <a:srgbClr val="BCCAA9"/>
          </a:solidFill>
          <a:ln>
            <a:solidFill>
              <a:srgbClr val="435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ardrop 9">
            <a:extLst>
              <a:ext uri="{FF2B5EF4-FFF2-40B4-BE49-F238E27FC236}">
                <a16:creationId xmlns:a16="http://schemas.microsoft.com/office/drawing/2014/main" id="{4B97498B-AFDB-4E55-8579-CA539D552CD5}"/>
              </a:ext>
            </a:extLst>
          </p:cNvPr>
          <p:cNvSpPr/>
          <p:nvPr/>
        </p:nvSpPr>
        <p:spPr>
          <a:xfrm rot="18976757">
            <a:off x="10052261" y="5488460"/>
            <a:ext cx="1108364" cy="1145309"/>
          </a:xfrm>
          <a:prstGeom prst="teardrop">
            <a:avLst/>
          </a:prstGeom>
          <a:solidFill>
            <a:srgbClr val="BCCAA9"/>
          </a:solidFill>
          <a:ln>
            <a:solidFill>
              <a:srgbClr val="435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2" descr="Curvy line">
            <a:extLst>
              <a:ext uri="{FF2B5EF4-FFF2-40B4-BE49-F238E27FC236}">
                <a16:creationId xmlns:a16="http://schemas.microsoft.com/office/drawing/2014/main" id="{65BDB798-9989-41F6-ADC7-8A1EBFAA6BCA}"/>
              </a:ext>
            </a:extLst>
          </p:cNvPr>
          <p:cNvSpPr/>
          <p:nvPr/>
        </p:nvSpPr>
        <p:spPr>
          <a:xfrm>
            <a:off x="-217060" y="1824934"/>
            <a:ext cx="11023606" cy="4289540"/>
          </a:xfrm>
          <a:custGeom>
            <a:avLst/>
            <a:gdLst>
              <a:gd name="connsiteX0" fmla="*/ 0 w 685800"/>
              <a:gd name="connsiteY0" fmla="*/ 0 h 3781425"/>
              <a:gd name="connsiteX1" fmla="*/ 685800 w 685800"/>
              <a:gd name="connsiteY1" fmla="*/ 0 h 3781425"/>
              <a:gd name="connsiteX2" fmla="*/ 685800 w 685800"/>
              <a:gd name="connsiteY2" fmla="*/ 3781425 h 3781425"/>
              <a:gd name="connsiteX3" fmla="*/ 0 w 685800"/>
              <a:gd name="connsiteY3" fmla="*/ 3781425 h 3781425"/>
              <a:gd name="connsiteX4" fmla="*/ 0 w 685800"/>
              <a:gd name="connsiteY4" fmla="*/ 0 h 3781425"/>
              <a:gd name="connsiteX0" fmla="*/ 0 w 705125"/>
              <a:gd name="connsiteY0" fmla="*/ 0 h 3781425"/>
              <a:gd name="connsiteX1" fmla="*/ 685800 w 705125"/>
              <a:gd name="connsiteY1" fmla="*/ 0 h 3781425"/>
              <a:gd name="connsiteX2" fmla="*/ 704850 w 705125"/>
              <a:gd name="connsiteY2" fmla="*/ 809625 h 3781425"/>
              <a:gd name="connsiteX3" fmla="*/ 685800 w 705125"/>
              <a:gd name="connsiteY3" fmla="*/ 3781425 h 3781425"/>
              <a:gd name="connsiteX4" fmla="*/ 0 w 705125"/>
              <a:gd name="connsiteY4" fmla="*/ 3781425 h 3781425"/>
              <a:gd name="connsiteX5" fmla="*/ 0 w 705125"/>
              <a:gd name="connsiteY5" fmla="*/ 0 h 3781425"/>
              <a:gd name="connsiteX0" fmla="*/ 104775 w 809900"/>
              <a:gd name="connsiteY0" fmla="*/ 0 h 3781425"/>
              <a:gd name="connsiteX1" fmla="*/ 790575 w 809900"/>
              <a:gd name="connsiteY1" fmla="*/ 0 h 3781425"/>
              <a:gd name="connsiteX2" fmla="*/ 809625 w 809900"/>
              <a:gd name="connsiteY2" fmla="*/ 809625 h 3781425"/>
              <a:gd name="connsiteX3" fmla="*/ 790575 w 809900"/>
              <a:gd name="connsiteY3" fmla="*/ 3781425 h 3781425"/>
              <a:gd name="connsiteX4" fmla="*/ 104775 w 809900"/>
              <a:gd name="connsiteY4" fmla="*/ 3781425 h 3781425"/>
              <a:gd name="connsiteX5" fmla="*/ 0 w 809900"/>
              <a:gd name="connsiteY5" fmla="*/ 809625 h 3781425"/>
              <a:gd name="connsiteX6" fmla="*/ 104775 w 809900"/>
              <a:gd name="connsiteY6" fmla="*/ 0 h 3781425"/>
              <a:gd name="connsiteX0" fmla="*/ 104775 w 866775"/>
              <a:gd name="connsiteY0" fmla="*/ 0 h 3781425"/>
              <a:gd name="connsiteX1" fmla="*/ 790575 w 866775"/>
              <a:gd name="connsiteY1" fmla="*/ 0 h 3781425"/>
              <a:gd name="connsiteX2" fmla="*/ 809625 w 866775"/>
              <a:gd name="connsiteY2" fmla="*/ 809625 h 3781425"/>
              <a:gd name="connsiteX3" fmla="*/ 866775 w 866775"/>
              <a:gd name="connsiteY3" fmla="*/ 2171700 h 3781425"/>
              <a:gd name="connsiteX4" fmla="*/ 790575 w 866775"/>
              <a:gd name="connsiteY4" fmla="*/ 3781425 h 3781425"/>
              <a:gd name="connsiteX5" fmla="*/ 104775 w 866775"/>
              <a:gd name="connsiteY5" fmla="*/ 3781425 h 3781425"/>
              <a:gd name="connsiteX6" fmla="*/ 0 w 866775"/>
              <a:gd name="connsiteY6" fmla="*/ 809625 h 3781425"/>
              <a:gd name="connsiteX7" fmla="*/ 104775 w 866775"/>
              <a:gd name="connsiteY7" fmla="*/ 0 h 3781425"/>
              <a:gd name="connsiteX0" fmla="*/ 107604 w 869604"/>
              <a:gd name="connsiteY0" fmla="*/ 0 h 3781425"/>
              <a:gd name="connsiteX1" fmla="*/ 793404 w 869604"/>
              <a:gd name="connsiteY1" fmla="*/ 0 h 3781425"/>
              <a:gd name="connsiteX2" fmla="*/ 812454 w 869604"/>
              <a:gd name="connsiteY2" fmla="*/ 809625 h 3781425"/>
              <a:gd name="connsiteX3" fmla="*/ 869604 w 869604"/>
              <a:gd name="connsiteY3" fmla="*/ 2171700 h 3781425"/>
              <a:gd name="connsiteX4" fmla="*/ 793404 w 869604"/>
              <a:gd name="connsiteY4" fmla="*/ 3781425 h 3781425"/>
              <a:gd name="connsiteX5" fmla="*/ 107604 w 869604"/>
              <a:gd name="connsiteY5" fmla="*/ 3781425 h 3781425"/>
              <a:gd name="connsiteX6" fmla="*/ 21879 w 869604"/>
              <a:gd name="connsiteY6" fmla="*/ 2219325 h 3781425"/>
              <a:gd name="connsiteX7" fmla="*/ 2829 w 869604"/>
              <a:gd name="connsiteY7" fmla="*/ 809625 h 3781425"/>
              <a:gd name="connsiteX8" fmla="*/ 107604 w 869604"/>
              <a:gd name="connsiteY8" fmla="*/ 0 h 3781425"/>
              <a:gd name="connsiteX0" fmla="*/ 107604 w 2222159"/>
              <a:gd name="connsiteY0" fmla="*/ 0 h 3781425"/>
              <a:gd name="connsiteX1" fmla="*/ 793404 w 2222159"/>
              <a:gd name="connsiteY1" fmla="*/ 0 h 3781425"/>
              <a:gd name="connsiteX2" fmla="*/ 2222154 w 2222159"/>
              <a:gd name="connsiteY2" fmla="*/ 1009650 h 3781425"/>
              <a:gd name="connsiteX3" fmla="*/ 869604 w 2222159"/>
              <a:gd name="connsiteY3" fmla="*/ 2171700 h 3781425"/>
              <a:gd name="connsiteX4" fmla="*/ 793404 w 2222159"/>
              <a:gd name="connsiteY4" fmla="*/ 3781425 h 3781425"/>
              <a:gd name="connsiteX5" fmla="*/ 107604 w 2222159"/>
              <a:gd name="connsiteY5" fmla="*/ 3781425 h 3781425"/>
              <a:gd name="connsiteX6" fmla="*/ 21879 w 2222159"/>
              <a:gd name="connsiteY6" fmla="*/ 2219325 h 3781425"/>
              <a:gd name="connsiteX7" fmla="*/ 2829 w 2222159"/>
              <a:gd name="connsiteY7" fmla="*/ 809625 h 3781425"/>
              <a:gd name="connsiteX8" fmla="*/ 107604 w 2222159"/>
              <a:gd name="connsiteY8" fmla="*/ 0 h 3781425"/>
              <a:gd name="connsiteX0" fmla="*/ 85837 w 2200392"/>
              <a:gd name="connsiteY0" fmla="*/ 0 h 3781425"/>
              <a:gd name="connsiteX1" fmla="*/ 771637 w 2200392"/>
              <a:gd name="connsiteY1" fmla="*/ 0 h 3781425"/>
              <a:gd name="connsiteX2" fmla="*/ 2200387 w 2200392"/>
              <a:gd name="connsiteY2" fmla="*/ 1009650 h 3781425"/>
              <a:gd name="connsiteX3" fmla="*/ 847837 w 2200392"/>
              <a:gd name="connsiteY3" fmla="*/ 2171700 h 3781425"/>
              <a:gd name="connsiteX4" fmla="*/ 771637 w 2200392"/>
              <a:gd name="connsiteY4" fmla="*/ 3781425 h 3781425"/>
              <a:gd name="connsiteX5" fmla="*/ 85837 w 2200392"/>
              <a:gd name="connsiteY5" fmla="*/ 3781425 h 3781425"/>
              <a:gd name="connsiteX6" fmla="*/ 112 w 2200392"/>
              <a:gd name="connsiteY6" fmla="*/ 2219325 h 3781425"/>
              <a:gd name="connsiteX7" fmla="*/ 2038462 w 2200392"/>
              <a:gd name="connsiteY7" fmla="*/ 1000125 h 3781425"/>
              <a:gd name="connsiteX8" fmla="*/ 85837 w 2200392"/>
              <a:gd name="connsiteY8" fmla="*/ 0 h 3781425"/>
              <a:gd name="connsiteX0" fmla="*/ 266812 w 2200392"/>
              <a:gd name="connsiteY0" fmla="*/ 800100 h 3781425"/>
              <a:gd name="connsiteX1" fmla="*/ 771637 w 2200392"/>
              <a:gd name="connsiteY1" fmla="*/ 0 h 3781425"/>
              <a:gd name="connsiteX2" fmla="*/ 2200387 w 2200392"/>
              <a:gd name="connsiteY2" fmla="*/ 1009650 h 3781425"/>
              <a:gd name="connsiteX3" fmla="*/ 847837 w 2200392"/>
              <a:gd name="connsiteY3" fmla="*/ 2171700 h 3781425"/>
              <a:gd name="connsiteX4" fmla="*/ 771637 w 2200392"/>
              <a:gd name="connsiteY4" fmla="*/ 3781425 h 3781425"/>
              <a:gd name="connsiteX5" fmla="*/ 85837 w 2200392"/>
              <a:gd name="connsiteY5" fmla="*/ 3781425 h 3781425"/>
              <a:gd name="connsiteX6" fmla="*/ 112 w 2200392"/>
              <a:gd name="connsiteY6" fmla="*/ 2219325 h 3781425"/>
              <a:gd name="connsiteX7" fmla="*/ 2038462 w 2200392"/>
              <a:gd name="connsiteY7" fmla="*/ 1000125 h 3781425"/>
              <a:gd name="connsiteX8" fmla="*/ 266812 w 2200392"/>
              <a:gd name="connsiteY8" fmla="*/ 800100 h 3781425"/>
              <a:gd name="connsiteX0" fmla="*/ 266812 w 2200392"/>
              <a:gd name="connsiteY0" fmla="*/ 657225 h 3638550"/>
              <a:gd name="connsiteX1" fmla="*/ 704962 w 2200392"/>
              <a:gd name="connsiteY1" fmla="*/ 0 h 3638550"/>
              <a:gd name="connsiteX2" fmla="*/ 2200387 w 2200392"/>
              <a:gd name="connsiteY2" fmla="*/ 866775 h 3638550"/>
              <a:gd name="connsiteX3" fmla="*/ 847837 w 2200392"/>
              <a:gd name="connsiteY3" fmla="*/ 2028825 h 3638550"/>
              <a:gd name="connsiteX4" fmla="*/ 771637 w 2200392"/>
              <a:gd name="connsiteY4" fmla="*/ 3638550 h 3638550"/>
              <a:gd name="connsiteX5" fmla="*/ 85837 w 2200392"/>
              <a:gd name="connsiteY5" fmla="*/ 3638550 h 3638550"/>
              <a:gd name="connsiteX6" fmla="*/ 112 w 2200392"/>
              <a:gd name="connsiteY6" fmla="*/ 2076450 h 3638550"/>
              <a:gd name="connsiteX7" fmla="*/ 2038462 w 2200392"/>
              <a:gd name="connsiteY7" fmla="*/ 857250 h 3638550"/>
              <a:gd name="connsiteX8" fmla="*/ 266812 w 2200392"/>
              <a:gd name="connsiteY8" fmla="*/ 657225 h 3638550"/>
              <a:gd name="connsiteX0" fmla="*/ 266812 w 2200392"/>
              <a:gd name="connsiteY0" fmla="*/ 590550 h 3571875"/>
              <a:gd name="connsiteX1" fmla="*/ 704962 w 2200392"/>
              <a:gd name="connsiteY1" fmla="*/ 0 h 3571875"/>
              <a:gd name="connsiteX2" fmla="*/ 2200387 w 2200392"/>
              <a:gd name="connsiteY2" fmla="*/ 800100 h 3571875"/>
              <a:gd name="connsiteX3" fmla="*/ 847837 w 2200392"/>
              <a:gd name="connsiteY3" fmla="*/ 1962150 h 3571875"/>
              <a:gd name="connsiteX4" fmla="*/ 771637 w 2200392"/>
              <a:gd name="connsiteY4" fmla="*/ 3571875 h 3571875"/>
              <a:gd name="connsiteX5" fmla="*/ 85837 w 2200392"/>
              <a:gd name="connsiteY5" fmla="*/ 3571875 h 3571875"/>
              <a:gd name="connsiteX6" fmla="*/ 112 w 2200392"/>
              <a:gd name="connsiteY6" fmla="*/ 2009775 h 3571875"/>
              <a:gd name="connsiteX7" fmla="*/ 2038462 w 2200392"/>
              <a:gd name="connsiteY7" fmla="*/ 790575 h 3571875"/>
              <a:gd name="connsiteX8" fmla="*/ 266812 w 2200392"/>
              <a:gd name="connsiteY8" fmla="*/ 590550 h 3571875"/>
              <a:gd name="connsiteX0" fmla="*/ 266812 w 2200393"/>
              <a:gd name="connsiteY0" fmla="*/ 590550 h 3571875"/>
              <a:gd name="connsiteX1" fmla="*/ 704962 w 2200393"/>
              <a:gd name="connsiteY1" fmla="*/ 0 h 3571875"/>
              <a:gd name="connsiteX2" fmla="*/ 2200387 w 2200393"/>
              <a:gd name="connsiteY2" fmla="*/ 800100 h 3571875"/>
              <a:gd name="connsiteX3" fmla="*/ 847837 w 2200393"/>
              <a:gd name="connsiteY3" fmla="*/ 1962150 h 3571875"/>
              <a:gd name="connsiteX4" fmla="*/ 771637 w 2200393"/>
              <a:gd name="connsiteY4" fmla="*/ 3571875 h 3571875"/>
              <a:gd name="connsiteX5" fmla="*/ 85837 w 2200393"/>
              <a:gd name="connsiteY5" fmla="*/ 3571875 h 3571875"/>
              <a:gd name="connsiteX6" fmla="*/ 112 w 2200393"/>
              <a:gd name="connsiteY6" fmla="*/ 2009775 h 3571875"/>
              <a:gd name="connsiteX7" fmla="*/ 2038462 w 2200393"/>
              <a:gd name="connsiteY7" fmla="*/ 790575 h 3571875"/>
              <a:gd name="connsiteX8" fmla="*/ 266812 w 2200393"/>
              <a:gd name="connsiteY8" fmla="*/ 590550 h 3571875"/>
              <a:gd name="connsiteX0" fmla="*/ 266812 w 2200392"/>
              <a:gd name="connsiteY0" fmla="*/ 123825 h 3105150"/>
              <a:gd name="connsiteX1" fmla="*/ 390637 w 2200392"/>
              <a:gd name="connsiteY1" fmla="*/ 0 h 3105150"/>
              <a:gd name="connsiteX2" fmla="*/ 2200387 w 2200392"/>
              <a:gd name="connsiteY2" fmla="*/ 333375 h 3105150"/>
              <a:gd name="connsiteX3" fmla="*/ 847837 w 2200392"/>
              <a:gd name="connsiteY3" fmla="*/ 1495425 h 3105150"/>
              <a:gd name="connsiteX4" fmla="*/ 771637 w 2200392"/>
              <a:gd name="connsiteY4" fmla="*/ 3105150 h 3105150"/>
              <a:gd name="connsiteX5" fmla="*/ 85837 w 2200392"/>
              <a:gd name="connsiteY5" fmla="*/ 3105150 h 3105150"/>
              <a:gd name="connsiteX6" fmla="*/ 112 w 2200392"/>
              <a:gd name="connsiteY6" fmla="*/ 1543050 h 3105150"/>
              <a:gd name="connsiteX7" fmla="*/ 2038462 w 2200392"/>
              <a:gd name="connsiteY7" fmla="*/ 323850 h 3105150"/>
              <a:gd name="connsiteX8" fmla="*/ 266812 w 2200392"/>
              <a:gd name="connsiteY8" fmla="*/ 123825 h 3105150"/>
              <a:gd name="connsiteX0" fmla="*/ 266812 w 2200392"/>
              <a:gd name="connsiteY0" fmla="*/ 123825 h 3105150"/>
              <a:gd name="connsiteX1" fmla="*/ 238237 w 2200392"/>
              <a:gd name="connsiteY1" fmla="*/ 0 h 3105150"/>
              <a:gd name="connsiteX2" fmla="*/ 2200387 w 2200392"/>
              <a:gd name="connsiteY2" fmla="*/ 333375 h 3105150"/>
              <a:gd name="connsiteX3" fmla="*/ 847837 w 2200392"/>
              <a:gd name="connsiteY3" fmla="*/ 1495425 h 3105150"/>
              <a:gd name="connsiteX4" fmla="*/ 771637 w 2200392"/>
              <a:gd name="connsiteY4" fmla="*/ 3105150 h 3105150"/>
              <a:gd name="connsiteX5" fmla="*/ 85837 w 2200392"/>
              <a:gd name="connsiteY5" fmla="*/ 3105150 h 3105150"/>
              <a:gd name="connsiteX6" fmla="*/ 112 w 2200392"/>
              <a:gd name="connsiteY6" fmla="*/ 1543050 h 3105150"/>
              <a:gd name="connsiteX7" fmla="*/ 2038462 w 2200392"/>
              <a:gd name="connsiteY7" fmla="*/ 323850 h 3105150"/>
              <a:gd name="connsiteX8" fmla="*/ 266812 w 2200392"/>
              <a:gd name="connsiteY8" fmla="*/ 123825 h 3105150"/>
              <a:gd name="connsiteX0" fmla="*/ 266812 w 2200392"/>
              <a:gd name="connsiteY0" fmla="*/ 133350 h 3114675"/>
              <a:gd name="connsiteX1" fmla="*/ 266812 w 2200392"/>
              <a:gd name="connsiteY1" fmla="*/ 0 h 3114675"/>
              <a:gd name="connsiteX2" fmla="*/ 2200387 w 2200392"/>
              <a:gd name="connsiteY2" fmla="*/ 342900 h 3114675"/>
              <a:gd name="connsiteX3" fmla="*/ 847837 w 2200392"/>
              <a:gd name="connsiteY3" fmla="*/ 1504950 h 3114675"/>
              <a:gd name="connsiteX4" fmla="*/ 771637 w 2200392"/>
              <a:gd name="connsiteY4" fmla="*/ 3114675 h 3114675"/>
              <a:gd name="connsiteX5" fmla="*/ 85837 w 2200392"/>
              <a:gd name="connsiteY5" fmla="*/ 3114675 h 3114675"/>
              <a:gd name="connsiteX6" fmla="*/ 112 w 2200392"/>
              <a:gd name="connsiteY6" fmla="*/ 1552575 h 3114675"/>
              <a:gd name="connsiteX7" fmla="*/ 2038462 w 2200392"/>
              <a:gd name="connsiteY7" fmla="*/ 333375 h 3114675"/>
              <a:gd name="connsiteX8" fmla="*/ 266812 w 2200392"/>
              <a:gd name="connsiteY8" fmla="*/ 133350 h 3114675"/>
              <a:gd name="connsiteX0" fmla="*/ 266812 w 2200392"/>
              <a:gd name="connsiteY0" fmla="*/ 76200 h 3057525"/>
              <a:gd name="connsiteX1" fmla="*/ 276337 w 2200392"/>
              <a:gd name="connsiteY1" fmla="*/ 0 h 3057525"/>
              <a:gd name="connsiteX2" fmla="*/ 2200387 w 2200392"/>
              <a:gd name="connsiteY2" fmla="*/ 285750 h 3057525"/>
              <a:gd name="connsiteX3" fmla="*/ 847837 w 2200392"/>
              <a:gd name="connsiteY3" fmla="*/ 1447800 h 3057525"/>
              <a:gd name="connsiteX4" fmla="*/ 771637 w 2200392"/>
              <a:gd name="connsiteY4" fmla="*/ 3057525 h 3057525"/>
              <a:gd name="connsiteX5" fmla="*/ 85837 w 2200392"/>
              <a:gd name="connsiteY5" fmla="*/ 3057525 h 3057525"/>
              <a:gd name="connsiteX6" fmla="*/ 112 w 2200392"/>
              <a:gd name="connsiteY6" fmla="*/ 1495425 h 3057525"/>
              <a:gd name="connsiteX7" fmla="*/ 2038462 w 2200392"/>
              <a:gd name="connsiteY7" fmla="*/ 276225 h 3057525"/>
              <a:gd name="connsiteX8" fmla="*/ 266812 w 2200392"/>
              <a:gd name="connsiteY8" fmla="*/ 76200 h 3057525"/>
              <a:gd name="connsiteX0" fmla="*/ 266812 w 2200392"/>
              <a:gd name="connsiteY0" fmla="*/ 76200 h 3057525"/>
              <a:gd name="connsiteX1" fmla="*/ 276337 w 2200392"/>
              <a:gd name="connsiteY1" fmla="*/ 0 h 3057525"/>
              <a:gd name="connsiteX2" fmla="*/ 2200387 w 2200392"/>
              <a:gd name="connsiteY2" fmla="*/ 285750 h 3057525"/>
              <a:gd name="connsiteX3" fmla="*/ 847837 w 2200392"/>
              <a:gd name="connsiteY3" fmla="*/ 1447800 h 3057525"/>
              <a:gd name="connsiteX4" fmla="*/ 771637 w 2200392"/>
              <a:gd name="connsiteY4" fmla="*/ 3057525 h 3057525"/>
              <a:gd name="connsiteX5" fmla="*/ 85837 w 2200392"/>
              <a:gd name="connsiteY5" fmla="*/ 3057525 h 3057525"/>
              <a:gd name="connsiteX6" fmla="*/ 112 w 2200392"/>
              <a:gd name="connsiteY6" fmla="*/ 1495425 h 3057525"/>
              <a:gd name="connsiteX7" fmla="*/ 2038462 w 2200392"/>
              <a:gd name="connsiteY7" fmla="*/ 276225 h 3057525"/>
              <a:gd name="connsiteX8" fmla="*/ 266812 w 2200392"/>
              <a:gd name="connsiteY8" fmla="*/ 76200 h 3057525"/>
              <a:gd name="connsiteX0" fmla="*/ 266812 w 2200392"/>
              <a:gd name="connsiteY0" fmla="*/ 76200 h 3057525"/>
              <a:gd name="connsiteX1" fmla="*/ 276337 w 2200392"/>
              <a:gd name="connsiteY1" fmla="*/ 0 h 3057525"/>
              <a:gd name="connsiteX2" fmla="*/ 2200387 w 2200392"/>
              <a:gd name="connsiteY2" fmla="*/ 285750 h 3057525"/>
              <a:gd name="connsiteX3" fmla="*/ 847837 w 2200392"/>
              <a:gd name="connsiteY3" fmla="*/ 1447800 h 3057525"/>
              <a:gd name="connsiteX4" fmla="*/ 771637 w 2200392"/>
              <a:gd name="connsiteY4" fmla="*/ 3057525 h 3057525"/>
              <a:gd name="connsiteX5" fmla="*/ 85837 w 2200392"/>
              <a:gd name="connsiteY5" fmla="*/ 3057525 h 3057525"/>
              <a:gd name="connsiteX6" fmla="*/ 112 w 2200392"/>
              <a:gd name="connsiteY6" fmla="*/ 1495425 h 3057525"/>
              <a:gd name="connsiteX7" fmla="*/ 2038462 w 2200392"/>
              <a:gd name="connsiteY7" fmla="*/ 276225 h 3057525"/>
              <a:gd name="connsiteX8" fmla="*/ 266812 w 2200392"/>
              <a:gd name="connsiteY8" fmla="*/ 76200 h 3057525"/>
              <a:gd name="connsiteX0" fmla="*/ 266811 w 2200391"/>
              <a:gd name="connsiteY0" fmla="*/ 76200 h 3057525"/>
              <a:gd name="connsiteX1" fmla="*/ 276336 w 2200391"/>
              <a:gd name="connsiteY1" fmla="*/ 0 h 3057525"/>
              <a:gd name="connsiteX2" fmla="*/ 2200386 w 2200391"/>
              <a:gd name="connsiteY2" fmla="*/ 285750 h 3057525"/>
              <a:gd name="connsiteX3" fmla="*/ 847836 w 2200391"/>
              <a:gd name="connsiteY3" fmla="*/ 1447800 h 3057525"/>
              <a:gd name="connsiteX4" fmla="*/ 771636 w 2200391"/>
              <a:gd name="connsiteY4" fmla="*/ 3057525 h 3057525"/>
              <a:gd name="connsiteX5" fmla="*/ 85836 w 2200391"/>
              <a:gd name="connsiteY5" fmla="*/ 3057525 h 3057525"/>
              <a:gd name="connsiteX6" fmla="*/ 111 w 2200391"/>
              <a:gd name="connsiteY6" fmla="*/ 1495425 h 3057525"/>
              <a:gd name="connsiteX7" fmla="*/ 2042090 w 2200391"/>
              <a:gd name="connsiteY7" fmla="*/ 272588 h 3057525"/>
              <a:gd name="connsiteX8" fmla="*/ 266811 w 2200391"/>
              <a:gd name="connsiteY8" fmla="*/ 76200 h 3057525"/>
              <a:gd name="connsiteX0" fmla="*/ 266811 w 2200391"/>
              <a:gd name="connsiteY0" fmla="*/ 76200 h 3057525"/>
              <a:gd name="connsiteX1" fmla="*/ 276336 w 2200391"/>
              <a:gd name="connsiteY1" fmla="*/ 0 h 3057525"/>
              <a:gd name="connsiteX2" fmla="*/ 2200386 w 2200391"/>
              <a:gd name="connsiteY2" fmla="*/ 285750 h 3057525"/>
              <a:gd name="connsiteX3" fmla="*/ 847836 w 2200391"/>
              <a:gd name="connsiteY3" fmla="*/ 1447800 h 3057525"/>
              <a:gd name="connsiteX4" fmla="*/ 771636 w 2200391"/>
              <a:gd name="connsiteY4" fmla="*/ 3057525 h 3057525"/>
              <a:gd name="connsiteX5" fmla="*/ 85836 w 2200391"/>
              <a:gd name="connsiteY5" fmla="*/ 3057525 h 3057525"/>
              <a:gd name="connsiteX6" fmla="*/ 111 w 2200391"/>
              <a:gd name="connsiteY6" fmla="*/ 1495425 h 3057525"/>
              <a:gd name="connsiteX7" fmla="*/ 2042090 w 2200391"/>
              <a:gd name="connsiteY7" fmla="*/ 272588 h 3057525"/>
              <a:gd name="connsiteX8" fmla="*/ 266811 w 2200391"/>
              <a:gd name="connsiteY8" fmla="*/ 76200 h 3057525"/>
              <a:gd name="connsiteX0" fmla="*/ 364775 w 2200391"/>
              <a:gd name="connsiteY0" fmla="*/ 76200 h 3057525"/>
              <a:gd name="connsiteX1" fmla="*/ 276336 w 2200391"/>
              <a:gd name="connsiteY1" fmla="*/ 0 h 3057525"/>
              <a:gd name="connsiteX2" fmla="*/ 2200386 w 2200391"/>
              <a:gd name="connsiteY2" fmla="*/ 285750 h 3057525"/>
              <a:gd name="connsiteX3" fmla="*/ 847836 w 2200391"/>
              <a:gd name="connsiteY3" fmla="*/ 1447800 h 3057525"/>
              <a:gd name="connsiteX4" fmla="*/ 771636 w 2200391"/>
              <a:gd name="connsiteY4" fmla="*/ 3057525 h 3057525"/>
              <a:gd name="connsiteX5" fmla="*/ 85836 w 2200391"/>
              <a:gd name="connsiteY5" fmla="*/ 3057525 h 3057525"/>
              <a:gd name="connsiteX6" fmla="*/ 111 w 2200391"/>
              <a:gd name="connsiteY6" fmla="*/ 1495425 h 3057525"/>
              <a:gd name="connsiteX7" fmla="*/ 2042090 w 2200391"/>
              <a:gd name="connsiteY7" fmla="*/ 272588 h 3057525"/>
              <a:gd name="connsiteX8" fmla="*/ 364775 w 2200391"/>
              <a:gd name="connsiteY8" fmla="*/ 76200 h 3057525"/>
              <a:gd name="connsiteX0" fmla="*/ 364775 w 2200391"/>
              <a:gd name="connsiteY0" fmla="*/ 79836 h 3061161"/>
              <a:gd name="connsiteX1" fmla="*/ 363415 w 2200391"/>
              <a:gd name="connsiteY1" fmla="*/ 0 h 3061161"/>
              <a:gd name="connsiteX2" fmla="*/ 2200386 w 2200391"/>
              <a:gd name="connsiteY2" fmla="*/ 289386 h 3061161"/>
              <a:gd name="connsiteX3" fmla="*/ 847836 w 2200391"/>
              <a:gd name="connsiteY3" fmla="*/ 1451436 h 3061161"/>
              <a:gd name="connsiteX4" fmla="*/ 771636 w 2200391"/>
              <a:gd name="connsiteY4" fmla="*/ 3061161 h 3061161"/>
              <a:gd name="connsiteX5" fmla="*/ 85836 w 2200391"/>
              <a:gd name="connsiteY5" fmla="*/ 3061161 h 3061161"/>
              <a:gd name="connsiteX6" fmla="*/ 111 w 2200391"/>
              <a:gd name="connsiteY6" fmla="*/ 1499061 h 3061161"/>
              <a:gd name="connsiteX7" fmla="*/ 2042090 w 2200391"/>
              <a:gd name="connsiteY7" fmla="*/ 276224 h 3061161"/>
              <a:gd name="connsiteX8" fmla="*/ 364775 w 2200391"/>
              <a:gd name="connsiteY8" fmla="*/ 79836 h 3061161"/>
              <a:gd name="connsiteX0" fmla="*/ 364775 w 2200391"/>
              <a:gd name="connsiteY0" fmla="*/ 79836 h 3061161"/>
              <a:gd name="connsiteX1" fmla="*/ 348902 w 2200391"/>
              <a:gd name="connsiteY1" fmla="*/ 0 h 3061161"/>
              <a:gd name="connsiteX2" fmla="*/ 2200386 w 2200391"/>
              <a:gd name="connsiteY2" fmla="*/ 289386 h 3061161"/>
              <a:gd name="connsiteX3" fmla="*/ 847836 w 2200391"/>
              <a:gd name="connsiteY3" fmla="*/ 1451436 h 3061161"/>
              <a:gd name="connsiteX4" fmla="*/ 771636 w 2200391"/>
              <a:gd name="connsiteY4" fmla="*/ 3061161 h 3061161"/>
              <a:gd name="connsiteX5" fmla="*/ 85836 w 2200391"/>
              <a:gd name="connsiteY5" fmla="*/ 3061161 h 3061161"/>
              <a:gd name="connsiteX6" fmla="*/ 111 w 2200391"/>
              <a:gd name="connsiteY6" fmla="*/ 1499061 h 3061161"/>
              <a:gd name="connsiteX7" fmla="*/ 2042090 w 2200391"/>
              <a:gd name="connsiteY7" fmla="*/ 276224 h 3061161"/>
              <a:gd name="connsiteX8" fmla="*/ 364775 w 2200391"/>
              <a:gd name="connsiteY8" fmla="*/ 79836 h 3061161"/>
              <a:gd name="connsiteX0" fmla="*/ 335748 w 2200391"/>
              <a:gd name="connsiteY0" fmla="*/ 79836 h 3061161"/>
              <a:gd name="connsiteX1" fmla="*/ 348902 w 2200391"/>
              <a:gd name="connsiteY1" fmla="*/ 0 h 3061161"/>
              <a:gd name="connsiteX2" fmla="*/ 2200386 w 2200391"/>
              <a:gd name="connsiteY2" fmla="*/ 289386 h 3061161"/>
              <a:gd name="connsiteX3" fmla="*/ 847836 w 2200391"/>
              <a:gd name="connsiteY3" fmla="*/ 1451436 h 3061161"/>
              <a:gd name="connsiteX4" fmla="*/ 771636 w 2200391"/>
              <a:gd name="connsiteY4" fmla="*/ 3061161 h 3061161"/>
              <a:gd name="connsiteX5" fmla="*/ 85836 w 2200391"/>
              <a:gd name="connsiteY5" fmla="*/ 3061161 h 3061161"/>
              <a:gd name="connsiteX6" fmla="*/ 111 w 2200391"/>
              <a:gd name="connsiteY6" fmla="*/ 1499061 h 3061161"/>
              <a:gd name="connsiteX7" fmla="*/ 2042090 w 2200391"/>
              <a:gd name="connsiteY7" fmla="*/ 276224 h 3061161"/>
              <a:gd name="connsiteX8" fmla="*/ 335748 w 2200391"/>
              <a:gd name="connsiteY8" fmla="*/ 79836 h 3061161"/>
              <a:gd name="connsiteX0" fmla="*/ 350261 w 2200391"/>
              <a:gd name="connsiteY0" fmla="*/ 76199 h 3061161"/>
              <a:gd name="connsiteX1" fmla="*/ 348902 w 2200391"/>
              <a:gd name="connsiteY1" fmla="*/ 0 h 3061161"/>
              <a:gd name="connsiteX2" fmla="*/ 2200386 w 2200391"/>
              <a:gd name="connsiteY2" fmla="*/ 289386 h 3061161"/>
              <a:gd name="connsiteX3" fmla="*/ 847836 w 2200391"/>
              <a:gd name="connsiteY3" fmla="*/ 1451436 h 3061161"/>
              <a:gd name="connsiteX4" fmla="*/ 771636 w 2200391"/>
              <a:gd name="connsiteY4" fmla="*/ 3061161 h 3061161"/>
              <a:gd name="connsiteX5" fmla="*/ 85836 w 2200391"/>
              <a:gd name="connsiteY5" fmla="*/ 3061161 h 3061161"/>
              <a:gd name="connsiteX6" fmla="*/ 111 w 2200391"/>
              <a:gd name="connsiteY6" fmla="*/ 1499061 h 3061161"/>
              <a:gd name="connsiteX7" fmla="*/ 2042090 w 2200391"/>
              <a:gd name="connsiteY7" fmla="*/ 276224 h 3061161"/>
              <a:gd name="connsiteX8" fmla="*/ 350261 w 2200391"/>
              <a:gd name="connsiteY8" fmla="*/ 76199 h 3061161"/>
              <a:gd name="connsiteX0" fmla="*/ 350261 w 2200391"/>
              <a:gd name="connsiteY0" fmla="*/ 43468 h 3028430"/>
              <a:gd name="connsiteX1" fmla="*/ 345273 w 2200391"/>
              <a:gd name="connsiteY1" fmla="*/ 0 h 3028430"/>
              <a:gd name="connsiteX2" fmla="*/ 2200386 w 2200391"/>
              <a:gd name="connsiteY2" fmla="*/ 256655 h 3028430"/>
              <a:gd name="connsiteX3" fmla="*/ 847836 w 2200391"/>
              <a:gd name="connsiteY3" fmla="*/ 1418705 h 3028430"/>
              <a:gd name="connsiteX4" fmla="*/ 771636 w 2200391"/>
              <a:gd name="connsiteY4" fmla="*/ 3028430 h 3028430"/>
              <a:gd name="connsiteX5" fmla="*/ 85836 w 2200391"/>
              <a:gd name="connsiteY5" fmla="*/ 3028430 h 3028430"/>
              <a:gd name="connsiteX6" fmla="*/ 111 w 2200391"/>
              <a:gd name="connsiteY6" fmla="*/ 1466330 h 3028430"/>
              <a:gd name="connsiteX7" fmla="*/ 2042090 w 2200391"/>
              <a:gd name="connsiteY7" fmla="*/ 243493 h 3028430"/>
              <a:gd name="connsiteX8" fmla="*/ 350261 w 2200391"/>
              <a:gd name="connsiteY8" fmla="*/ 43468 h 3028430"/>
              <a:gd name="connsiteX0" fmla="*/ 350261 w 2200390"/>
              <a:gd name="connsiteY0" fmla="*/ 43468 h 3028430"/>
              <a:gd name="connsiteX1" fmla="*/ 345273 w 2200390"/>
              <a:gd name="connsiteY1" fmla="*/ 0 h 3028430"/>
              <a:gd name="connsiteX2" fmla="*/ 2200386 w 2200390"/>
              <a:gd name="connsiteY2" fmla="*/ 256655 h 3028430"/>
              <a:gd name="connsiteX3" fmla="*/ 201998 w 2200390"/>
              <a:gd name="connsiteY3" fmla="*/ 1487805 h 3028430"/>
              <a:gd name="connsiteX4" fmla="*/ 771636 w 2200390"/>
              <a:gd name="connsiteY4" fmla="*/ 3028430 h 3028430"/>
              <a:gd name="connsiteX5" fmla="*/ 85836 w 2200390"/>
              <a:gd name="connsiteY5" fmla="*/ 3028430 h 3028430"/>
              <a:gd name="connsiteX6" fmla="*/ 111 w 2200390"/>
              <a:gd name="connsiteY6" fmla="*/ 1466330 h 3028430"/>
              <a:gd name="connsiteX7" fmla="*/ 2042090 w 2200390"/>
              <a:gd name="connsiteY7" fmla="*/ 243493 h 3028430"/>
              <a:gd name="connsiteX8" fmla="*/ 350261 w 2200390"/>
              <a:gd name="connsiteY8" fmla="*/ 43468 h 3028430"/>
              <a:gd name="connsiteX0" fmla="*/ 350261 w 2200390"/>
              <a:gd name="connsiteY0" fmla="*/ 43468 h 3028430"/>
              <a:gd name="connsiteX1" fmla="*/ 345273 w 2200390"/>
              <a:gd name="connsiteY1" fmla="*/ 0 h 3028430"/>
              <a:gd name="connsiteX2" fmla="*/ 2200386 w 2200390"/>
              <a:gd name="connsiteY2" fmla="*/ 256655 h 3028430"/>
              <a:gd name="connsiteX3" fmla="*/ 201998 w 2200390"/>
              <a:gd name="connsiteY3" fmla="*/ 1487805 h 3028430"/>
              <a:gd name="connsiteX4" fmla="*/ 771636 w 2200390"/>
              <a:gd name="connsiteY4" fmla="*/ 3028430 h 3028430"/>
              <a:gd name="connsiteX5" fmla="*/ 85836 w 2200390"/>
              <a:gd name="connsiteY5" fmla="*/ 3028430 h 3028430"/>
              <a:gd name="connsiteX6" fmla="*/ 111 w 2200390"/>
              <a:gd name="connsiteY6" fmla="*/ 1466330 h 3028430"/>
              <a:gd name="connsiteX7" fmla="*/ 2042090 w 2200390"/>
              <a:gd name="connsiteY7" fmla="*/ 243493 h 3028430"/>
              <a:gd name="connsiteX8" fmla="*/ 350261 w 2200390"/>
              <a:gd name="connsiteY8" fmla="*/ 43468 h 3028430"/>
              <a:gd name="connsiteX0" fmla="*/ 350257 w 2200386"/>
              <a:gd name="connsiteY0" fmla="*/ 43468 h 3028430"/>
              <a:gd name="connsiteX1" fmla="*/ 345269 w 2200386"/>
              <a:gd name="connsiteY1" fmla="*/ 0 h 3028430"/>
              <a:gd name="connsiteX2" fmla="*/ 2200382 w 2200386"/>
              <a:gd name="connsiteY2" fmla="*/ 256655 h 3028430"/>
              <a:gd name="connsiteX3" fmla="*/ 201994 w 2200386"/>
              <a:gd name="connsiteY3" fmla="*/ 1487805 h 3028430"/>
              <a:gd name="connsiteX4" fmla="*/ 771632 w 2200386"/>
              <a:gd name="connsiteY4" fmla="*/ 3028430 h 3028430"/>
              <a:gd name="connsiteX5" fmla="*/ 85832 w 2200386"/>
              <a:gd name="connsiteY5" fmla="*/ 3028430 h 3028430"/>
              <a:gd name="connsiteX6" fmla="*/ 107 w 2200386"/>
              <a:gd name="connsiteY6" fmla="*/ 1466330 h 3028430"/>
              <a:gd name="connsiteX7" fmla="*/ 2042086 w 2200386"/>
              <a:gd name="connsiteY7" fmla="*/ 243493 h 3028430"/>
              <a:gd name="connsiteX8" fmla="*/ 350257 w 2200386"/>
              <a:gd name="connsiteY8" fmla="*/ 43468 h 3028430"/>
              <a:gd name="connsiteX0" fmla="*/ 350257 w 2564013"/>
              <a:gd name="connsiteY0" fmla="*/ 43468 h 3028430"/>
              <a:gd name="connsiteX1" fmla="*/ 345269 w 2564013"/>
              <a:gd name="connsiteY1" fmla="*/ 0 h 3028430"/>
              <a:gd name="connsiteX2" fmla="*/ 2200382 w 2564013"/>
              <a:gd name="connsiteY2" fmla="*/ 256655 h 3028430"/>
              <a:gd name="connsiteX3" fmla="*/ 201994 w 2564013"/>
              <a:gd name="connsiteY3" fmla="*/ 1487805 h 3028430"/>
              <a:gd name="connsiteX4" fmla="*/ 2564013 w 2564013"/>
              <a:gd name="connsiteY4" fmla="*/ 2333802 h 3028430"/>
              <a:gd name="connsiteX5" fmla="*/ 85832 w 2564013"/>
              <a:gd name="connsiteY5" fmla="*/ 3028430 h 3028430"/>
              <a:gd name="connsiteX6" fmla="*/ 107 w 2564013"/>
              <a:gd name="connsiteY6" fmla="*/ 1466330 h 3028430"/>
              <a:gd name="connsiteX7" fmla="*/ 2042086 w 2564013"/>
              <a:gd name="connsiteY7" fmla="*/ 243493 h 3028430"/>
              <a:gd name="connsiteX8" fmla="*/ 350257 w 2564013"/>
              <a:gd name="connsiteY8" fmla="*/ 43468 h 3028430"/>
              <a:gd name="connsiteX0" fmla="*/ 350257 w 2564013"/>
              <a:gd name="connsiteY0" fmla="*/ 43468 h 2435633"/>
              <a:gd name="connsiteX1" fmla="*/ 345269 w 2564013"/>
              <a:gd name="connsiteY1" fmla="*/ 0 h 2435633"/>
              <a:gd name="connsiteX2" fmla="*/ 2200382 w 2564013"/>
              <a:gd name="connsiteY2" fmla="*/ 256655 h 2435633"/>
              <a:gd name="connsiteX3" fmla="*/ 201994 w 2564013"/>
              <a:gd name="connsiteY3" fmla="*/ 1487805 h 2435633"/>
              <a:gd name="connsiteX4" fmla="*/ 2564013 w 2564013"/>
              <a:gd name="connsiteY4" fmla="*/ 2333802 h 2435633"/>
              <a:gd name="connsiteX5" fmla="*/ 2353520 w 2564013"/>
              <a:gd name="connsiteY5" fmla="*/ 2435633 h 2435633"/>
              <a:gd name="connsiteX6" fmla="*/ 107 w 2564013"/>
              <a:gd name="connsiteY6" fmla="*/ 1466330 h 2435633"/>
              <a:gd name="connsiteX7" fmla="*/ 2042086 w 2564013"/>
              <a:gd name="connsiteY7" fmla="*/ 243493 h 2435633"/>
              <a:gd name="connsiteX8" fmla="*/ 350257 w 2564013"/>
              <a:gd name="connsiteY8" fmla="*/ 43468 h 2435633"/>
              <a:gd name="connsiteX0" fmla="*/ 350257 w 2564013"/>
              <a:gd name="connsiteY0" fmla="*/ 43468 h 2435633"/>
              <a:gd name="connsiteX1" fmla="*/ 345269 w 2564013"/>
              <a:gd name="connsiteY1" fmla="*/ 0 h 2435633"/>
              <a:gd name="connsiteX2" fmla="*/ 2200382 w 2564013"/>
              <a:gd name="connsiteY2" fmla="*/ 256655 h 2435633"/>
              <a:gd name="connsiteX3" fmla="*/ 201994 w 2564013"/>
              <a:gd name="connsiteY3" fmla="*/ 1487805 h 2435633"/>
              <a:gd name="connsiteX4" fmla="*/ 2564013 w 2564013"/>
              <a:gd name="connsiteY4" fmla="*/ 2333802 h 2435633"/>
              <a:gd name="connsiteX5" fmla="*/ 2353520 w 2564013"/>
              <a:gd name="connsiteY5" fmla="*/ 2435633 h 2435633"/>
              <a:gd name="connsiteX6" fmla="*/ 107 w 2564013"/>
              <a:gd name="connsiteY6" fmla="*/ 1466330 h 2435633"/>
              <a:gd name="connsiteX7" fmla="*/ 2042086 w 2564013"/>
              <a:gd name="connsiteY7" fmla="*/ 243493 h 2435633"/>
              <a:gd name="connsiteX8" fmla="*/ 350257 w 2564013"/>
              <a:gd name="connsiteY8" fmla="*/ 43468 h 2435633"/>
              <a:gd name="connsiteX0" fmla="*/ 350257 w 2564013"/>
              <a:gd name="connsiteY0" fmla="*/ 43468 h 2435633"/>
              <a:gd name="connsiteX1" fmla="*/ 345269 w 2564013"/>
              <a:gd name="connsiteY1" fmla="*/ 0 h 2435633"/>
              <a:gd name="connsiteX2" fmla="*/ 2200382 w 2564013"/>
              <a:gd name="connsiteY2" fmla="*/ 256655 h 2435633"/>
              <a:gd name="connsiteX3" fmla="*/ 201994 w 2564013"/>
              <a:gd name="connsiteY3" fmla="*/ 1487805 h 2435633"/>
              <a:gd name="connsiteX4" fmla="*/ 2564013 w 2564013"/>
              <a:gd name="connsiteY4" fmla="*/ 2333802 h 2435633"/>
              <a:gd name="connsiteX5" fmla="*/ 2353520 w 2564013"/>
              <a:gd name="connsiteY5" fmla="*/ 2435633 h 2435633"/>
              <a:gd name="connsiteX6" fmla="*/ 107 w 2564013"/>
              <a:gd name="connsiteY6" fmla="*/ 1466330 h 2435633"/>
              <a:gd name="connsiteX7" fmla="*/ 2042086 w 2564013"/>
              <a:gd name="connsiteY7" fmla="*/ 243493 h 2435633"/>
              <a:gd name="connsiteX8" fmla="*/ 350257 w 2564013"/>
              <a:gd name="connsiteY8" fmla="*/ 43468 h 2435633"/>
              <a:gd name="connsiteX0" fmla="*/ 350257 w 2564013"/>
              <a:gd name="connsiteY0" fmla="*/ 43468 h 2435633"/>
              <a:gd name="connsiteX1" fmla="*/ 345269 w 2564013"/>
              <a:gd name="connsiteY1" fmla="*/ 0 h 2435633"/>
              <a:gd name="connsiteX2" fmla="*/ 2200382 w 2564013"/>
              <a:gd name="connsiteY2" fmla="*/ 256655 h 2435633"/>
              <a:gd name="connsiteX3" fmla="*/ 201994 w 2564013"/>
              <a:gd name="connsiteY3" fmla="*/ 1487805 h 2435633"/>
              <a:gd name="connsiteX4" fmla="*/ 2564013 w 2564013"/>
              <a:gd name="connsiteY4" fmla="*/ 2333802 h 2435633"/>
              <a:gd name="connsiteX5" fmla="*/ 2353520 w 2564013"/>
              <a:gd name="connsiteY5" fmla="*/ 2435633 h 2435633"/>
              <a:gd name="connsiteX6" fmla="*/ 107 w 2564013"/>
              <a:gd name="connsiteY6" fmla="*/ 1466330 h 2435633"/>
              <a:gd name="connsiteX7" fmla="*/ 2042086 w 2564013"/>
              <a:gd name="connsiteY7" fmla="*/ 243493 h 2435633"/>
              <a:gd name="connsiteX8" fmla="*/ 350257 w 2564013"/>
              <a:gd name="connsiteY8" fmla="*/ 43468 h 2435633"/>
              <a:gd name="connsiteX0" fmla="*/ 350257 w 2505960"/>
              <a:gd name="connsiteY0" fmla="*/ 43468 h 2435633"/>
              <a:gd name="connsiteX1" fmla="*/ 345269 w 2505960"/>
              <a:gd name="connsiteY1" fmla="*/ 0 h 2435633"/>
              <a:gd name="connsiteX2" fmla="*/ 2200382 w 2505960"/>
              <a:gd name="connsiteY2" fmla="*/ 256655 h 2435633"/>
              <a:gd name="connsiteX3" fmla="*/ 201994 w 2505960"/>
              <a:gd name="connsiteY3" fmla="*/ 1487805 h 2435633"/>
              <a:gd name="connsiteX4" fmla="*/ 2505960 w 2505960"/>
              <a:gd name="connsiteY4" fmla="*/ 2308345 h 2435633"/>
              <a:gd name="connsiteX5" fmla="*/ 2353520 w 2505960"/>
              <a:gd name="connsiteY5" fmla="*/ 2435633 h 2435633"/>
              <a:gd name="connsiteX6" fmla="*/ 107 w 2505960"/>
              <a:gd name="connsiteY6" fmla="*/ 1466330 h 2435633"/>
              <a:gd name="connsiteX7" fmla="*/ 2042086 w 2505960"/>
              <a:gd name="connsiteY7" fmla="*/ 243493 h 2435633"/>
              <a:gd name="connsiteX8" fmla="*/ 350257 w 2505960"/>
              <a:gd name="connsiteY8" fmla="*/ 43468 h 2435633"/>
              <a:gd name="connsiteX0" fmla="*/ 350257 w 2505960"/>
              <a:gd name="connsiteY0" fmla="*/ 43468 h 2435633"/>
              <a:gd name="connsiteX1" fmla="*/ 345269 w 2505960"/>
              <a:gd name="connsiteY1" fmla="*/ 0 h 2435633"/>
              <a:gd name="connsiteX2" fmla="*/ 2200382 w 2505960"/>
              <a:gd name="connsiteY2" fmla="*/ 256655 h 2435633"/>
              <a:gd name="connsiteX3" fmla="*/ 1068560 w 2505960"/>
              <a:gd name="connsiteY3" fmla="*/ 1363981 h 2435633"/>
              <a:gd name="connsiteX4" fmla="*/ 2505960 w 2505960"/>
              <a:gd name="connsiteY4" fmla="*/ 2308345 h 2435633"/>
              <a:gd name="connsiteX5" fmla="*/ 2353520 w 2505960"/>
              <a:gd name="connsiteY5" fmla="*/ 2435633 h 2435633"/>
              <a:gd name="connsiteX6" fmla="*/ 107 w 2505960"/>
              <a:gd name="connsiteY6" fmla="*/ 1466330 h 2435633"/>
              <a:gd name="connsiteX7" fmla="*/ 2042086 w 2505960"/>
              <a:gd name="connsiteY7" fmla="*/ 243493 h 2435633"/>
              <a:gd name="connsiteX8" fmla="*/ 350257 w 2505960"/>
              <a:gd name="connsiteY8" fmla="*/ 43468 h 2435633"/>
              <a:gd name="connsiteX0" fmla="*/ 4988 w 2160691"/>
              <a:gd name="connsiteY0" fmla="*/ 43468 h 2435633"/>
              <a:gd name="connsiteX1" fmla="*/ 0 w 2160691"/>
              <a:gd name="connsiteY1" fmla="*/ 0 h 2435633"/>
              <a:gd name="connsiteX2" fmla="*/ 1855113 w 2160691"/>
              <a:gd name="connsiteY2" fmla="*/ 256655 h 2435633"/>
              <a:gd name="connsiteX3" fmla="*/ 723291 w 2160691"/>
              <a:gd name="connsiteY3" fmla="*/ 1363981 h 2435633"/>
              <a:gd name="connsiteX4" fmla="*/ 2160691 w 2160691"/>
              <a:gd name="connsiteY4" fmla="*/ 2308345 h 2435633"/>
              <a:gd name="connsiteX5" fmla="*/ 2008251 w 2160691"/>
              <a:gd name="connsiteY5" fmla="*/ 2435633 h 2435633"/>
              <a:gd name="connsiteX6" fmla="*/ 502358 w 2160691"/>
              <a:gd name="connsiteY6" fmla="*/ 1342505 h 2435633"/>
              <a:gd name="connsiteX7" fmla="*/ 1696817 w 2160691"/>
              <a:gd name="connsiteY7" fmla="*/ 243493 h 2435633"/>
              <a:gd name="connsiteX8" fmla="*/ 4988 w 2160691"/>
              <a:gd name="connsiteY8" fmla="*/ 43468 h 2435633"/>
              <a:gd name="connsiteX0" fmla="*/ 4988 w 2160691"/>
              <a:gd name="connsiteY0" fmla="*/ 43468 h 2435633"/>
              <a:gd name="connsiteX1" fmla="*/ 0 w 2160691"/>
              <a:gd name="connsiteY1" fmla="*/ 0 h 2435633"/>
              <a:gd name="connsiteX2" fmla="*/ 1855113 w 2160691"/>
              <a:gd name="connsiteY2" fmla="*/ 256655 h 2435633"/>
              <a:gd name="connsiteX3" fmla="*/ 723291 w 2160691"/>
              <a:gd name="connsiteY3" fmla="*/ 1363981 h 2435633"/>
              <a:gd name="connsiteX4" fmla="*/ 2160691 w 2160691"/>
              <a:gd name="connsiteY4" fmla="*/ 2308345 h 2435633"/>
              <a:gd name="connsiteX5" fmla="*/ 2008251 w 2160691"/>
              <a:gd name="connsiteY5" fmla="*/ 2435633 h 2435633"/>
              <a:gd name="connsiteX6" fmla="*/ 502358 w 2160691"/>
              <a:gd name="connsiteY6" fmla="*/ 1342505 h 2435633"/>
              <a:gd name="connsiteX7" fmla="*/ 1696817 w 2160691"/>
              <a:gd name="connsiteY7" fmla="*/ 243493 h 2435633"/>
              <a:gd name="connsiteX8" fmla="*/ 4988 w 2160691"/>
              <a:gd name="connsiteY8" fmla="*/ 43468 h 2435633"/>
              <a:gd name="connsiteX0" fmla="*/ 4988 w 2236873"/>
              <a:gd name="connsiteY0" fmla="*/ 43468 h 2435633"/>
              <a:gd name="connsiteX1" fmla="*/ 0 w 2236873"/>
              <a:gd name="connsiteY1" fmla="*/ 0 h 2435633"/>
              <a:gd name="connsiteX2" fmla="*/ 1855113 w 2236873"/>
              <a:gd name="connsiteY2" fmla="*/ 256655 h 2435633"/>
              <a:gd name="connsiteX3" fmla="*/ 723291 w 2236873"/>
              <a:gd name="connsiteY3" fmla="*/ 1363981 h 2435633"/>
              <a:gd name="connsiteX4" fmla="*/ 2236873 w 2236873"/>
              <a:gd name="connsiteY4" fmla="*/ 1974971 h 2435633"/>
              <a:gd name="connsiteX5" fmla="*/ 2008251 w 2236873"/>
              <a:gd name="connsiteY5" fmla="*/ 2435633 h 2435633"/>
              <a:gd name="connsiteX6" fmla="*/ 502358 w 2236873"/>
              <a:gd name="connsiteY6" fmla="*/ 1342505 h 2435633"/>
              <a:gd name="connsiteX7" fmla="*/ 1696817 w 2236873"/>
              <a:gd name="connsiteY7" fmla="*/ 243493 h 2435633"/>
              <a:gd name="connsiteX8" fmla="*/ 4988 w 2236873"/>
              <a:gd name="connsiteY8" fmla="*/ 43468 h 2435633"/>
              <a:gd name="connsiteX0" fmla="*/ 4988 w 2236873"/>
              <a:gd name="connsiteY0" fmla="*/ 43468 h 2159408"/>
              <a:gd name="connsiteX1" fmla="*/ 0 w 2236873"/>
              <a:gd name="connsiteY1" fmla="*/ 0 h 2159408"/>
              <a:gd name="connsiteX2" fmla="*/ 1855113 w 2236873"/>
              <a:gd name="connsiteY2" fmla="*/ 256655 h 2159408"/>
              <a:gd name="connsiteX3" fmla="*/ 723291 w 2236873"/>
              <a:gd name="connsiteY3" fmla="*/ 1363981 h 2159408"/>
              <a:gd name="connsiteX4" fmla="*/ 2236873 w 2236873"/>
              <a:gd name="connsiteY4" fmla="*/ 1974971 h 2159408"/>
              <a:gd name="connsiteX5" fmla="*/ 2208228 w 2236873"/>
              <a:gd name="connsiteY5" fmla="*/ 2159408 h 2159408"/>
              <a:gd name="connsiteX6" fmla="*/ 502358 w 2236873"/>
              <a:gd name="connsiteY6" fmla="*/ 1342505 h 2159408"/>
              <a:gd name="connsiteX7" fmla="*/ 1696817 w 2236873"/>
              <a:gd name="connsiteY7" fmla="*/ 243493 h 2159408"/>
              <a:gd name="connsiteX8" fmla="*/ 4988 w 2236873"/>
              <a:gd name="connsiteY8" fmla="*/ 43468 h 2159408"/>
              <a:gd name="connsiteX0" fmla="*/ 4988 w 2255918"/>
              <a:gd name="connsiteY0" fmla="*/ 43468 h 2159408"/>
              <a:gd name="connsiteX1" fmla="*/ 0 w 2255918"/>
              <a:gd name="connsiteY1" fmla="*/ 0 h 2159408"/>
              <a:gd name="connsiteX2" fmla="*/ 1855113 w 2255918"/>
              <a:gd name="connsiteY2" fmla="*/ 256655 h 2159408"/>
              <a:gd name="connsiteX3" fmla="*/ 723291 w 2255918"/>
              <a:gd name="connsiteY3" fmla="*/ 1363981 h 2159408"/>
              <a:gd name="connsiteX4" fmla="*/ 2255918 w 2255918"/>
              <a:gd name="connsiteY4" fmla="*/ 1641597 h 2159408"/>
              <a:gd name="connsiteX5" fmla="*/ 2208228 w 2255918"/>
              <a:gd name="connsiteY5" fmla="*/ 2159408 h 2159408"/>
              <a:gd name="connsiteX6" fmla="*/ 502358 w 2255918"/>
              <a:gd name="connsiteY6" fmla="*/ 1342505 h 2159408"/>
              <a:gd name="connsiteX7" fmla="*/ 1696817 w 2255918"/>
              <a:gd name="connsiteY7" fmla="*/ 243493 h 2159408"/>
              <a:gd name="connsiteX8" fmla="*/ 4988 w 2255918"/>
              <a:gd name="connsiteY8" fmla="*/ 43468 h 2159408"/>
              <a:gd name="connsiteX0" fmla="*/ 4988 w 2265365"/>
              <a:gd name="connsiteY0" fmla="*/ 43468 h 1778409"/>
              <a:gd name="connsiteX1" fmla="*/ 0 w 2265365"/>
              <a:gd name="connsiteY1" fmla="*/ 0 h 1778409"/>
              <a:gd name="connsiteX2" fmla="*/ 1855113 w 2265365"/>
              <a:gd name="connsiteY2" fmla="*/ 256655 h 1778409"/>
              <a:gd name="connsiteX3" fmla="*/ 723291 w 2265365"/>
              <a:gd name="connsiteY3" fmla="*/ 1363981 h 1778409"/>
              <a:gd name="connsiteX4" fmla="*/ 2255918 w 2265365"/>
              <a:gd name="connsiteY4" fmla="*/ 1641597 h 1778409"/>
              <a:gd name="connsiteX5" fmla="*/ 2265365 w 2265365"/>
              <a:gd name="connsiteY5" fmla="*/ 1778409 h 1778409"/>
              <a:gd name="connsiteX6" fmla="*/ 502358 w 2265365"/>
              <a:gd name="connsiteY6" fmla="*/ 1342505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723291 w 2265365"/>
              <a:gd name="connsiteY3" fmla="*/ 1363981 h 1778409"/>
              <a:gd name="connsiteX4" fmla="*/ 2255918 w 2265365"/>
              <a:gd name="connsiteY4" fmla="*/ 1641597 h 1778409"/>
              <a:gd name="connsiteX5" fmla="*/ 2265365 w 2265365"/>
              <a:gd name="connsiteY5" fmla="*/ 1778409 h 1778409"/>
              <a:gd name="connsiteX6" fmla="*/ 502358 w 2265365"/>
              <a:gd name="connsiteY6" fmla="*/ 1342505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723291 w 2265365"/>
              <a:gd name="connsiteY3" fmla="*/ 1363981 h 1778409"/>
              <a:gd name="connsiteX4" fmla="*/ 2255918 w 2265365"/>
              <a:gd name="connsiteY4" fmla="*/ 1641597 h 1778409"/>
              <a:gd name="connsiteX5" fmla="*/ 2265365 w 2265365"/>
              <a:gd name="connsiteY5" fmla="*/ 1778409 h 1778409"/>
              <a:gd name="connsiteX6" fmla="*/ 502358 w 2265365"/>
              <a:gd name="connsiteY6" fmla="*/ 1342505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83004 w 2265365"/>
              <a:gd name="connsiteY3" fmla="*/ 1256818 h 1778409"/>
              <a:gd name="connsiteX4" fmla="*/ 2255918 w 2265365"/>
              <a:gd name="connsiteY4" fmla="*/ 1641597 h 1778409"/>
              <a:gd name="connsiteX5" fmla="*/ 2265365 w 2265365"/>
              <a:gd name="connsiteY5" fmla="*/ 1778409 h 1778409"/>
              <a:gd name="connsiteX6" fmla="*/ 502358 w 2265365"/>
              <a:gd name="connsiteY6" fmla="*/ 1342505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83004 w 2265365"/>
              <a:gd name="connsiteY3" fmla="*/ 1256818 h 1778409"/>
              <a:gd name="connsiteX4" fmla="*/ 2255918 w 2265365"/>
              <a:gd name="connsiteY4" fmla="*/ 1641597 h 1778409"/>
              <a:gd name="connsiteX5" fmla="*/ 2265365 w 2265365"/>
              <a:gd name="connsiteY5" fmla="*/ 1778409 h 1778409"/>
              <a:gd name="connsiteX6" fmla="*/ 854571 w 2265365"/>
              <a:gd name="connsiteY6" fmla="*/ 1274636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83004 w 2265365"/>
              <a:gd name="connsiteY3" fmla="*/ 1256818 h 1778409"/>
              <a:gd name="connsiteX4" fmla="*/ 2255918 w 2265365"/>
              <a:gd name="connsiteY4" fmla="*/ 1641597 h 1778409"/>
              <a:gd name="connsiteX5" fmla="*/ 2265365 w 2265365"/>
              <a:gd name="connsiteY5" fmla="*/ 1778409 h 1778409"/>
              <a:gd name="connsiteX6" fmla="*/ 829668 w 2265365"/>
              <a:gd name="connsiteY6" fmla="*/ 1028161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18965 w 2265365"/>
              <a:gd name="connsiteY3" fmla="*/ 1049637 h 1778409"/>
              <a:gd name="connsiteX4" fmla="*/ 2255918 w 2265365"/>
              <a:gd name="connsiteY4" fmla="*/ 1641597 h 1778409"/>
              <a:gd name="connsiteX5" fmla="*/ 2265365 w 2265365"/>
              <a:gd name="connsiteY5" fmla="*/ 1778409 h 1778409"/>
              <a:gd name="connsiteX6" fmla="*/ 829668 w 2265365"/>
              <a:gd name="connsiteY6" fmla="*/ 1028161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18965 w 2265365"/>
              <a:gd name="connsiteY3" fmla="*/ 1049637 h 1778409"/>
              <a:gd name="connsiteX4" fmla="*/ 2255918 w 2265365"/>
              <a:gd name="connsiteY4" fmla="*/ 1641597 h 1778409"/>
              <a:gd name="connsiteX5" fmla="*/ 2265365 w 2265365"/>
              <a:gd name="connsiteY5" fmla="*/ 1778409 h 1778409"/>
              <a:gd name="connsiteX6" fmla="*/ 829668 w 2265365"/>
              <a:gd name="connsiteY6" fmla="*/ 1028161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29639 w 2265365"/>
              <a:gd name="connsiteY3" fmla="*/ 1046065 h 1778409"/>
              <a:gd name="connsiteX4" fmla="*/ 2255918 w 2265365"/>
              <a:gd name="connsiteY4" fmla="*/ 1641597 h 1778409"/>
              <a:gd name="connsiteX5" fmla="*/ 2265365 w 2265365"/>
              <a:gd name="connsiteY5" fmla="*/ 1778409 h 1778409"/>
              <a:gd name="connsiteX6" fmla="*/ 829668 w 2265365"/>
              <a:gd name="connsiteY6" fmla="*/ 1028161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29639 w 2265365"/>
              <a:gd name="connsiteY3" fmla="*/ 1046065 h 1778409"/>
              <a:gd name="connsiteX4" fmla="*/ 2255918 w 2265365"/>
              <a:gd name="connsiteY4" fmla="*/ 1641597 h 1778409"/>
              <a:gd name="connsiteX5" fmla="*/ 2265365 w 2265365"/>
              <a:gd name="connsiteY5" fmla="*/ 1778409 h 1778409"/>
              <a:gd name="connsiteX6" fmla="*/ 829668 w 2265365"/>
              <a:gd name="connsiteY6" fmla="*/ 1028161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29639 w 2265365"/>
              <a:gd name="connsiteY3" fmla="*/ 1046065 h 1778409"/>
              <a:gd name="connsiteX4" fmla="*/ 2252361 w 2265365"/>
              <a:gd name="connsiteY4" fmla="*/ 1677318 h 1778409"/>
              <a:gd name="connsiteX5" fmla="*/ 2265365 w 2265365"/>
              <a:gd name="connsiteY5" fmla="*/ 1778409 h 1778409"/>
              <a:gd name="connsiteX6" fmla="*/ 829668 w 2265365"/>
              <a:gd name="connsiteY6" fmla="*/ 1028161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29639 w 2265365"/>
              <a:gd name="connsiteY3" fmla="*/ 1046065 h 1778409"/>
              <a:gd name="connsiteX4" fmla="*/ 2252361 w 2265365"/>
              <a:gd name="connsiteY4" fmla="*/ 1677318 h 1778409"/>
              <a:gd name="connsiteX5" fmla="*/ 2265365 w 2265365"/>
              <a:gd name="connsiteY5" fmla="*/ 1778409 h 1778409"/>
              <a:gd name="connsiteX6" fmla="*/ 829668 w 2265365"/>
              <a:gd name="connsiteY6" fmla="*/ 1028161 h 1778409"/>
              <a:gd name="connsiteX7" fmla="*/ 1696817 w 2265365"/>
              <a:gd name="connsiteY7" fmla="*/ 24349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29639 w 2265365"/>
              <a:gd name="connsiteY3" fmla="*/ 1046065 h 1778409"/>
              <a:gd name="connsiteX4" fmla="*/ 2252361 w 2265365"/>
              <a:gd name="connsiteY4" fmla="*/ 1677318 h 1778409"/>
              <a:gd name="connsiteX5" fmla="*/ 2265365 w 2265365"/>
              <a:gd name="connsiteY5" fmla="*/ 1778409 h 1778409"/>
              <a:gd name="connsiteX6" fmla="*/ 829668 w 2265365"/>
              <a:gd name="connsiteY6" fmla="*/ 1028161 h 1778409"/>
              <a:gd name="connsiteX7" fmla="*/ 1753740 w 2265365"/>
              <a:gd name="connsiteY7" fmla="*/ 261353 h 1778409"/>
              <a:gd name="connsiteX8" fmla="*/ 4988 w 2265365"/>
              <a:gd name="connsiteY8" fmla="*/ 43468 h 1778409"/>
              <a:gd name="connsiteX0" fmla="*/ 4988 w 2265365"/>
              <a:gd name="connsiteY0" fmla="*/ 43468 h 1778409"/>
              <a:gd name="connsiteX1" fmla="*/ 0 w 2265365"/>
              <a:gd name="connsiteY1" fmla="*/ 0 h 1778409"/>
              <a:gd name="connsiteX2" fmla="*/ 1855113 w 2265365"/>
              <a:gd name="connsiteY2" fmla="*/ 256655 h 1778409"/>
              <a:gd name="connsiteX3" fmla="*/ 929639 w 2265365"/>
              <a:gd name="connsiteY3" fmla="*/ 1046065 h 1778409"/>
              <a:gd name="connsiteX4" fmla="*/ 2252361 w 2265365"/>
              <a:gd name="connsiteY4" fmla="*/ 1677318 h 1778409"/>
              <a:gd name="connsiteX5" fmla="*/ 2265365 w 2265365"/>
              <a:gd name="connsiteY5" fmla="*/ 1778409 h 1778409"/>
              <a:gd name="connsiteX6" fmla="*/ 829668 w 2265365"/>
              <a:gd name="connsiteY6" fmla="*/ 1028161 h 1778409"/>
              <a:gd name="connsiteX7" fmla="*/ 1753740 w 2265365"/>
              <a:gd name="connsiteY7" fmla="*/ 261353 h 1778409"/>
              <a:gd name="connsiteX8" fmla="*/ 4988 w 2265365"/>
              <a:gd name="connsiteY8" fmla="*/ 43468 h 1778409"/>
              <a:gd name="connsiteX0" fmla="*/ 4988 w 2284380"/>
              <a:gd name="connsiteY0" fmla="*/ 43468 h 1778409"/>
              <a:gd name="connsiteX1" fmla="*/ 0 w 2284380"/>
              <a:gd name="connsiteY1" fmla="*/ 0 h 1778409"/>
              <a:gd name="connsiteX2" fmla="*/ 1855113 w 2284380"/>
              <a:gd name="connsiteY2" fmla="*/ 256655 h 1778409"/>
              <a:gd name="connsiteX3" fmla="*/ 929639 w 2284380"/>
              <a:gd name="connsiteY3" fmla="*/ 1046065 h 1778409"/>
              <a:gd name="connsiteX4" fmla="*/ 2284380 w 2284380"/>
              <a:gd name="connsiteY4" fmla="*/ 1441560 h 1778409"/>
              <a:gd name="connsiteX5" fmla="*/ 2265365 w 2284380"/>
              <a:gd name="connsiteY5" fmla="*/ 1778409 h 1778409"/>
              <a:gd name="connsiteX6" fmla="*/ 829668 w 2284380"/>
              <a:gd name="connsiteY6" fmla="*/ 1028161 h 1778409"/>
              <a:gd name="connsiteX7" fmla="*/ 1753740 w 2284380"/>
              <a:gd name="connsiteY7" fmla="*/ 261353 h 1778409"/>
              <a:gd name="connsiteX8" fmla="*/ 4988 w 2284380"/>
              <a:gd name="connsiteY8" fmla="*/ 43468 h 1778409"/>
              <a:gd name="connsiteX0" fmla="*/ 4988 w 2286710"/>
              <a:gd name="connsiteY0" fmla="*/ 43468 h 1503358"/>
              <a:gd name="connsiteX1" fmla="*/ 0 w 2286710"/>
              <a:gd name="connsiteY1" fmla="*/ 0 h 1503358"/>
              <a:gd name="connsiteX2" fmla="*/ 1855113 w 2286710"/>
              <a:gd name="connsiteY2" fmla="*/ 256655 h 1503358"/>
              <a:gd name="connsiteX3" fmla="*/ 929639 w 2286710"/>
              <a:gd name="connsiteY3" fmla="*/ 1046065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4988 w 2286710"/>
              <a:gd name="connsiteY0" fmla="*/ 43468 h 1503358"/>
              <a:gd name="connsiteX1" fmla="*/ 0 w 2286710"/>
              <a:gd name="connsiteY1" fmla="*/ 0 h 1503358"/>
              <a:gd name="connsiteX2" fmla="*/ 1855113 w 2286710"/>
              <a:gd name="connsiteY2" fmla="*/ 256655 h 1503358"/>
              <a:gd name="connsiteX3" fmla="*/ 929639 w 2286710"/>
              <a:gd name="connsiteY3" fmla="*/ 1046065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4988 w 2286710"/>
              <a:gd name="connsiteY0" fmla="*/ 43468 h 1503358"/>
              <a:gd name="connsiteX1" fmla="*/ 0 w 2286710"/>
              <a:gd name="connsiteY1" fmla="*/ 0 h 1503358"/>
              <a:gd name="connsiteX2" fmla="*/ 1855113 w 2286710"/>
              <a:gd name="connsiteY2" fmla="*/ 256655 h 1503358"/>
              <a:gd name="connsiteX3" fmla="*/ 929639 w 2286710"/>
              <a:gd name="connsiteY3" fmla="*/ 1046065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4988 w 2286710"/>
              <a:gd name="connsiteY0" fmla="*/ 43468 h 1503358"/>
              <a:gd name="connsiteX1" fmla="*/ 0 w 2286710"/>
              <a:gd name="connsiteY1" fmla="*/ 0 h 1503358"/>
              <a:gd name="connsiteX2" fmla="*/ 1855113 w 2286710"/>
              <a:gd name="connsiteY2" fmla="*/ 256655 h 1503358"/>
              <a:gd name="connsiteX3" fmla="*/ 929639 w 2286710"/>
              <a:gd name="connsiteY3" fmla="*/ 1046065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4988 w 2286710"/>
              <a:gd name="connsiteY0" fmla="*/ 43468 h 1503358"/>
              <a:gd name="connsiteX1" fmla="*/ 0 w 2286710"/>
              <a:gd name="connsiteY1" fmla="*/ 0 h 1503358"/>
              <a:gd name="connsiteX2" fmla="*/ 1855113 w 2286710"/>
              <a:gd name="connsiteY2" fmla="*/ 256655 h 1503358"/>
              <a:gd name="connsiteX3" fmla="*/ 929639 w 2286710"/>
              <a:gd name="connsiteY3" fmla="*/ 1046065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4988 w 2286710"/>
              <a:gd name="connsiteY0" fmla="*/ 43468 h 1503358"/>
              <a:gd name="connsiteX1" fmla="*/ 0 w 2286710"/>
              <a:gd name="connsiteY1" fmla="*/ 0 h 1503358"/>
              <a:gd name="connsiteX2" fmla="*/ 1855113 w 2286710"/>
              <a:gd name="connsiteY2" fmla="*/ 256655 h 1503358"/>
              <a:gd name="connsiteX3" fmla="*/ 929639 w 2286710"/>
              <a:gd name="connsiteY3" fmla="*/ 1046065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4988 w 2286710"/>
              <a:gd name="connsiteY0" fmla="*/ 43468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4988 w 2286710"/>
              <a:gd name="connsiteY0" fmla="*/ 43468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4988 w 2286710"/>
              <a:gd name="connsiteY0" fmla="*/ 43468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4988 w 2286710"/>
              <a:gd name="connsiteY8" fmla="*/ 43468 h 1503358"/>
              <a:gd name="connsiteX0" fmla="*/ 14 w 2295966"/>
              <a:gd name="connsiteY0" fmla="*/ 39896 h 1503358"/>
              <a:gd name="connsiteX1" fmla="*/ 9256 w 2295966"/>
              <a:gd name="connsiteY1" fmla="*/ 0 h 1503358"/>
              <a:gd name="connsiteX2" fmla="*/ 1864369 w 2295966"/>
              <a:gd name="connsiteY2" fmla="*/ 256655 h 1503358"/>
              <a:gd name="connsiteX3" fmla="*/ 921106 w 2295966"/>
              <a:gd name="connsiteY3" fmla="*/ 1038920 h 1503358"/>
              <a:gd name="connsiteX4" fmla="*/ 2293636 w 2295966"/>
              <a:gd name="connsiteY4" fmla="*/ 1441560 h 1503358"/>
              <a:gd name="connsiteX5" fmla="*/ 2295966 w 2295966"/>
              <a:gd name="connsiteY5" fmla="*/ 1503358 h 1503358"/>
              <a:gd name="connsiteX6" fmla="*/ 838924 w 2295966"/>
              <a:gd name="connsiteY6" fmla="*/ 1028161 h 1503358"/>
              <a:gd name="connsiteX7" fmla="*/ 1762996 w 2295966"/>
              <a:gd name="connsiteY7" fmla="*/ 261353 h 1503358"/>
              <a:gd name="connsiteX8" fmla="*/ 14 w 2295966"/>
              <a:gd name="connsiteY8" fmla="*/ 39896 h 1503358"/>
              <a:gd name="connsiteX0" fmla="*/ 1431 w 2286710"/>
              <a:gd name="connsiteY0" fmla="*/ 32752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1431 w 2286710"/>
              <a:gd name="connsiteY8" fmla="*/ 32752 h 1503358"/>
              <a:gd name="connsiteX0" fmla="*/ 1431 w 2286710"/>
              <a:gd name="connsiteY0" fmla="*/ 32752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29668 w 2286710"/>
              <a:gd name="connsiteY6" fmla="*/ 1028161 h 1503358"/>
              <a:gd name="connsiteX7" fmla="*/ 1753740 w 2286710"/>
              <a:gd name="connsiteY7" fmla="*/ 261353 h 1503358"/>
              <a:gd name="connsiteX8" fmla="*/ 1431 w 2286710"/>
              <a:gd name="connsiteY8" fmla="*/ 32752 h 1503358"/>
              <a:gd name="connsiteX0" fmla="*/ 1431 w 2286710"/>
              <a:gd name="connsiteY0" fmla="*/ 32752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08322 w 2286710"/>
              <a:gd name="connsiteY6" fmla="*/ 1028161 h 1503358"/>
              <a:gd name="connsiteX7" fmla="*/ 1753740 w 2286710"/>
              <a:gd name="connsiteY7" fmla="*/ 261353 h 1503358"/>
              <a:gd name="connsiteX8" fmla="*/ 1431 w 2286710"/>
              <a:gd name="connsiteY8" fmla="*/ 32752 h 1503358"/>
              <a:gd name="connsiteX0" fmla="*/ 1431 w 2286710"/>
              <a:gd name="connsiteY0" fmla="*/ 32752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08322 w 2286710"/>
              <a:gd name="connsiteY6" fmla="*/ 1028161 h 1503358"/>
              <a:gd name="connsiteX7" fmla="*/ 1775087 w 2286710"/>
              <a:gd name="connsiteY7" fmla="*/ 243492 h 1503358"/>
              <a:gd name="connsiteX8" fmla="*/ 1431 w 2286710"/>
              <a:gd name="connsiteY8" fmla="*/ 32752 h 1503358"/>
              <a:gd name="connsiteX0" fmla="*/ 1431 w 2286710"/>
              <a:gd name="connsiteY0" fmla="*/ 32752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08322 w 2286710"/>
              <a:gd name="connsiteY6" fmla="*/ 1028161 h 1503358"/>
              <a:gd name="connsiteX7" fmla="*/ 1775087 w 2286710"/>
              <a:gd name="connsiteY7" fmla="*/ 243492 h 1503358"/>
              <a:gd name="connsiteX8" fmla="*/ 1431 w 2286710"/>
              <a:gd name="connsiteY8" fmla="*/ 32752 h 1503358"/>
              <a:gd name="connsiteX0" fmla="*/ 1431 w 2286710"/>
              <a:gd name="connsiteY0" fmla="*/ 32752 h 1503358"/>
              <a:gd name="connsiteX1" fmla="*/ 0 w 2286710"/>
              <a:gd name="connsiteY1" fmla="*/ 0 h 1503358"/>
              <a:gd name="connsiteX2" fmla="*/ 1855113 w 2286710"/>
              <a:gd name="connsiteY2" fmla="*/ 256655 h 1503358"/>
              <a:gd name="connsiteX3" fmla="*/ 911850 w 2286710"/>
              <a:gd name="connsiteY3" fmla="*/ 1038920 h 1503358"/>
              <a:gd name="connsiteX4" fmla="*/ 2284380 w 2286710"/>
              <a:gd name="connsiteY4" fmla="*/ 1441560 h 1503358"/>
              <a:gd name="connsiteX5" fmla="*/ 2286710 w 2286710"/>
              <a:gd name="connsiteY5" fmla="*/ 1503358 h 1503358"/>
              <a:gd name="connsiteX6" fmla="*/ 808322 w 2286710"/>
              <a:gd name="connsiteY6" fmla="*/ 1028161 h 1503358"/>
              <a:gd name="connsiteX7" fmla="*/ 1775087 w 2286710"/>
              <a:gd name="connsiteY7" fmla="*/ 243492 h 1503358"/>
              <a:gd name="connsiteX8" fmla="*/ 1431 w 2286710"/>
              <a:gd name="connsiteY8" fmla="*/ 32752 h 1503358"/>
              <a:gd name="connsiteX0" fmla="*/ 1431 w 2286710"/>
              <a:gd name="connsiteY0" fmla="*/ 22036 h 1492642"/>
              <a:gd name="connsiteX1" fmla="*/ 0 w 2286710"/>
              <a:gd name="connsiteY1" fmla="*/ 0 h 1492642"/>
              <a:gd name="connsiteX2" fmla="*/ 1855113 w 2286710"/>
              <a:gd name="connsiteY2" fmla="*/ 245939 h 1492642"/>
              <a:gd name="connsiteX3" fmla="*/ 911850 w 2286710"/>
              <a:gd name="connsiteY3" fmla="*/ 1028204 h 1492642"/>
              <a:gd name="connsiteX4" fmla="*/ 2284380 w 2286710"/>
              <a:gd name="connsiteY4" fmla="*/ 1430844 h 1492642"/>
              <a:gd name="connsiteX5" fmla="*/ 2286710 w 2286710"/>
              <a:gd name="connsiteY5" fmla="*/ 1492642 h 1492642"/>
              <a:gd name="connsiteX6" fmla="*/ 808322 w 2286710"/>
              <a:gd name="connsiteY6" fmla="*/ 1017445 h 1492642"/>
              <a:gd name="connsiteX7" fmla="*/ 1775087 w 2286710"/>
              <a:gd name="connsiteY7" fmla="*/ 232776 h 1492642"/>
              <a:gd name="connsiteX8" fmla="*/ 1431 w 2286710"/>
              <a:gd name="connsiteY8" fmla="*/ 22036 h 1492642"/>
              <a:gd name="connsiteX0" fmla="*/ 1431 w 2286710"/>
              <a:gd name="connsiteY0" fmla="*/ 22036 h 1492642"/>
              <a:gd name="connsiteX1" fmla="*/ 0 w 2286710"/>
              <a:gd name="connsiteY1" fmla="*/ 0 h 1492642"/>
              <a:gd name="connsiteX2" fmla="*/ 1855113 w 2286710"/>
              <a:gd name="connsiteY2" fmla="*/ 245939 h 1492642"/>
              <a:gd name="connsiteX3" fmla="*/ 911850 w 2286710"/>
              <a:gd name="connsiteY3" fmla="*/ 1028204 h 1492642"/>
              <a:gd name="connsiteX4" fmla="*/ 2284380 w 2286710"/>
              <a:gd name="connsiteY4" fmla="*/ 1430844 h 1492642"/>
              <a:gd name="connsiteX5" fmla="*/ 2286710 w 2286710"/>
              <a:gd name="connsiteY5" fmla="*/ 1492642 h 1492642"/>
              <a:gd name="connsiteX6" fmla="*/ 808322 w 2286710"/>
              <a:gd name="connsiteY6" fmla="*/ 1017445 h 1492642"/>
              <a:gd name="connsiteX7" fmla="*/ 1775087 w 2286710"/>
              <a:gd name="connsiteY7" fmla="*/ 232776 h 1492642"/>
              <a:gd name="connsiteX8" fmla="*/ 1431 w 2286710"/>
              <a:gd name="connsiteY8" fmla="*/ 22036 h 1492642"/>
              <a:gd name="connsiteX0" fmla="*/ 1431 w 2286710"/>
              <a:gd name="connsiteY0" fmla="*/ 22036 h 1492642"/>
              <a:gd name="connsiteX1" fmla="*/ 0 w 2286710"/>
              <a:gd name="connsiteY1" fmla="*/ 0 h 1492642"/>
              <a:gd name="connsiteX2" fmla="*/ 1855113 w 2286710"/>
              <a:gd name="connsiteY2" fmla="*/ 245939 h 1492642"/>
              <a:gd name="connsiteX3" fmla="*/ 911850 w 2286710"/>
              <a:gd name="connsiteY3" fmla="*/ 1028204 h 1492642"/>
              <a:gd name="connsiteX4" fmla="*/ 2280822 w 2286710"/>
              <a:gd name="connsiteY4" fmla="*/ 1412983 h 1492642"/>
              <a:gd name="connsiteX5" fmla="*/ 2286710 w 2286710"/>
              <a:gd name="connsiteY5" fmla="*/ 1492642 h 1492642"/>
              <a:gd name="connsiteX6" fmla="*/ 808322 w 2286710"/>
              <a:gd name="connsiteY6" fmla="*/ 1017445 h 1492642"/>
              <a:gd name="connsiteX7" fmla="*/ 1775087 w 2286710"/>
              <a:gd name="connsiteY7" fmla="*/ 232776 h 1492642"/>
              <a:gd name="connsiteX8" fmla="*/ 1431 w 2286710"/>
              <a:gd name="connsiteY8" fmla="*/ 22036 h 1492642"/>
              <a:gd name="connsiteX0" fmla="*/ 1431 w 2286710"/>
              <a:gd name="connsiteY0" fmla="*/ 22036 h 1492642"/>
              <a:gd name="connsiteX1" fmla="*/ 0 w 2286710"/>
              <a:gd name="connsiteY1" fmla="*/ 0 h 1492642"/>
              <a:gd name="connsiteX2" fmla="*/ 1855113 w 2286710"/>
              <a:gd name="connsiteY2" fmla="*/ 245939 h 1492642"/>
              <a:gd name="connsiteX3" fmla="*/ 911850 w 2286710"/>
              <a:gd name="connsiteY3" fmla="*/ 1028204 h 1492642"/>
              <a:gd name="connsiteX4" fmla="*/ 2280822 w 2286710"/>
              <a:gd name="connsiteY4" fmla="*/ 1412983 h 1492642"/>
              <a:gd name="connsiteX5" fmla="*/ 2286710 w 2286710"/>
              <a:gd name="connsiteY5" fmla="*/ 1492642 h 1492642"/>
              <a:gd name="connsiteX6" fmla="*/ 808322 w 2286710"/>
              <a:gd name="connsiteY6" fmla="*/ 1017445 h 1492642"/>
              <a:gd name="connsiteX7" fmla="*/ 1775087 w 2286710"/>
              <a:gd name="connsiteY7" fmla="*/ 232776 h 1492642"/>
              <a:gd name="connsiteX8" fmla="*/ 1431 w 2286710"/>
              <a:gd name="connsiteY8" fmla="*/ 22036 h 1492642"/>
              <a:gd name="connsiteX0" fmla="*/ 1431 w 2286710"/>
              <a:gd name="connsiteY0" fmla="*/ 22036 h 1492642"/>
              <a:gd name="connsiteX1" fmla="*/ 0 w 2286710"/>
              <a:gd name="connsiteY1" fmla="*/ 0 h 1492642"/>
              <a:gd name="connsiteX2" fmla="*/ 1855113 w 2286710"/>
              <a:gd name="connsiteY2" fmla="*/ 245939 h 1492642"/>
              <a:gd name="connsiteX3" fmla="*/ 911850 w 2286710"/>
              <a:gd name="connsiteY3" fmla="*/ 1028204 h 1492642"/>
              <a:gd name="connsiteX4" fmla="*/ 2277264 w 2286710"/>
              <a:gd name="connsiteY4" fmla="*/ 1402266 h 1492642"/>
              <a:gd name="connsiteX5" fmla="*/ 2286710 w 2286710"/>
              <a:gd name="connsiteY5" fmla="*/ 1492642 h 1492642"/>
              <a:gd name="connsiteX6" fmla="*/ 808322 w 2286710"/>
              <a:gd name="connsiteY6" fmla="*/ 1017445 h 1492642"/>
              <a:gd name="connsiteX7" fmla="*/ 1775087 w 2286710"/>
              <a:gd name="connsiteY7" fmla="*/ 232776 h 1492642"/>
              <a:gd name="connsiteX8" fmla="*/ 1431 w 2286710"/>
              <a:gd name="connsiteY8" fmla="*/ 22036 h 1492642"/>
              <a:gd name="connsiteX0" fmla="*/ 1431 w 2288075"/>
              <a:gd name="connsiteY0" fmla="*/ 22036 h 1492642"/>
              <a:gd name="connsiteX1" fmla="*/ 0 w 2288075"/>
              <a:gd name="connsiteY1" fmla="*/ 0 h 1492642"/>
              <a:gd name="connsiteX2" fmla="*/ 1855113 w 2288075"/>
              <a:gd name="connsiteY2" fmla="*/ 245939 h 1492642"/>
              <a:gd name="connsiteX3" fmla="*/ 911850 w 2288075"/>
              <a:gd name="connsiteY3" fmla="*/ 1028204 h 1492642"/>
              <a:gd name="connsiteX4" fmla="*/ 2287937 w 2288075"/>
              <a:gd name="connsiteY4" fmla="*/ 1402266 h 1492642"/>
              <a:gd name="connsiteX5" fmla="*/ 2286710 w 2288075"/>
              <a:gd name="connsiteY5" fmla="*/ 1492642 h 1492642"/>
              <a:gd name="connsiteX6" fmla="*/ 808322 w 2288075"/>
              <a:gd name="connsiteY6" fmla="*/ 1017445 h 1492642"/>
              <a:gd name="connsiteX7" fmla="*/ 1775087 w 2288075"/>
              <a:gd name="connsiteY7" fmla="*/ 232776 h 1492642"/>
              <a:gd name="connsiteX8" fmla="*/ 1431 w 2288075"/>
              <a:gd name="connsiteY8" fmla="*/ 22036 h 1492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8075" h="1492642">
                <a:moveTo>
                  <a:pt x="1431" y="22036"/>
                </a:moveTo>
                <a:cubicBezTo>
                  <a:pt x="978" y="-4576"/>
                  <a:pt x="453" y="26612"/>
                  <a:pt x="0" y="0"/>
                </a:cubicBezTo>
                <a:cubicBezTo>
                  <a:pt x="320288" y="1618"/>
                  <a:pt x="1801364" y="-2503"/>
                  <a:pt x="1855113" y="245939"/>
                </a:cubicBezTo>
                <a:cubicBezTo>
                  <a:pt x="1858288" y="699964"/>
                  <a:pt x="855310" y="577751"/>
                  <a:pt x="911850" y="1028204"/>
                </a:cubicBezTo>
                <a:cubicBezTo>
                  <a:pt x="941724" y="1250752"/>
                  <a:pt x="1326933" y="1391642"/>
                  <a:pt x="2287937" y="1402266"/>
                </a:cubicBezTo>
                <a:cubicBezTo>
                  <a:pt x="2288714" y="1422865"/>
                  <a:pt x="2285933" y="1472043"/>
                  <a:pt x="2286710" y="1492642"/>
                </a:cubicBezTo>
                <a:cubicBezTo>
                  <a:pt x="1907428" y="1478956"/>
                  <a:pt x="825785" y="1512745"/>
                  <a:pt x="808322" y="1017445"/>
                </a:cubicBezTo>
                <a:cubicBezTo>
                  <a:pt x="790860" y="522145"/>
                  <a:pt x="1907383" y="588771"/>
                  <a:pt x="1775087" y="232776"/>
                </a:cubicBezTo>
                <a:cubicBezTo>
                  <a:pt x="1753996" y="75765"/>
                  <a:pt x="740741" y="41433"/>
                  <a:pt x="1431" y="22036"/>
                </a:cubicBezTo>
                <a:close/>
              </a:path>
            </a:pathLst>
          </a:custGeom>
          <a:solidFill>
            <a:schemeClr val="tx1">
              <a:lumMod val="65000"/>
              <a:lumOff val="35000"/>
            </a:schemeClr>
          </a:solidFill>
          <a:ln>
            <a:noFill/>
          </a:ln>
          <a:scene3d>
            <a:camera prst="perspectiveRelaxed">
              <a:rot lat="17973601"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9" name="Teardrop 8">
            <a:extLst>
              <a:ext uri="{FF2B5EF4-FFF2-40B4-BE49-F238E27FC236}">
                <a16:creationId xmlns:a16="http://schemas.microsoft.com/office/drawing/2014/main" id="{E84B75E1-A5F2-4073-8817-C0CD81B3E4D5}"/>
              </a:ext>
            </a:extLst>
          </p:cNvPr>
          <p:cNvSpPr/>
          <p:nvPr/>
        </p:nvSpPr>
        <p:spPr>
          <a:xfrm rot="8132395">
            <a:off x="8121861" y="3493535"/>
            <a:ext cx="1108364" cy="1145309"/>
          </a:xfrm>
          <a:prstGeom prst="teardrop">
            <a:avLst/>
          </a:prstGeom>
          <a:solidFill>
            <a:srgbClr val="BCCAA9"/>
          </a:solidFill>
          <a:ln>
            <a:solidFill>
              <a:srgbClr val="435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descr="Arrow pointing rightward">
            <a:extLst>
              <a:ext uri="{FF2B5EF4-FFF2-40B4-BE49-F238E27FC236}">
                <a16:creationId xmlns:a16="http://schemas.microsoft.com/office/drawing/2014/main" id="{84A45CAB-66B7-4660-B1E4-7BE570D2EFC1}"/>
              </a:ext>
            </a:extLst>
          </p:cNvPr>
          <p:cNvSpPr/>
          <p:nvPr/>
        </p:nvSpPr>
        <p:spPr>
          <a:xfrm rot="5400000">
            <a:off x="10755802" y="4702769"/>
            <a:ext cx="1519157" cy="876621"/>
          </a:xfrm>
          <a:prstGeom prst="triangle">
            <a:avLst/>
          </a:prstGeom>
          <a:solidFill>
            <a:schemeClr val="tx1">
              <a:lumMod val="75000"/>
              <a:lumOff val="25000"/>
            </a:schemeClr>
          </a:solidFill>
          <a:ln>
            <a:noFill/>
          </a:ln>
          <a:scene3d>
            <a:camera prst="perspectiveRelaxed">
              <a:rot lat="17973601"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7" name="TextBox 26">
            <a:extLst>
              <a:ext uri="{FF2B5EF4-FFF2-40B4-BE49-F238E27FC236}">
                <a16:creationId xmlns:a16="http://schemas.microsoft.com/office/drawing/2014/main" id="{9B91EA20-05BE-4152-9C59-F1C23F550A3D}"/>
              </a:ext>
            </a:extLst>
          </p:cNvPr>
          <p:cNvSpPr txBox="1"/>
          <p:nvPr/>
        </p:nvSpPr>
        <p:spPr>
          <a:xfrm>
            <a:off x="852515" y="1649295"/>
            <a:ext cx="889973" cy="923330"/>
          </a:xfrm>
          <a:prstGeom prst="rect">
            <a:avLst/>
          </a:prstGeom>
          <a:noFill/>
        </p:spPr>
        <p:txBody>
          <a:bodyPr wrap="square" lIns="91440" tIns="45720" rIns="91440" bIns="45720" rtlCol="0" anchor="t">
            <a:spAutoFit/>
          </a:bodyPr>
          <a:lstStyle/>
          <a:p>
            <a:pPr algn="ctr"/>
            <a:r>
              <a:rPr lang="en-US">
                <a:latin typeface="Arial"/>
                <a:cs typeface="Arial"/>
              </a:rPr>
              <a:t>May- Aug. 2024</a:t>
            </a:r>
          </a:p>
        </p:txBody>
      </p:sp>
      <p:sp>
        <p:nvSpPr>
          <p:cNvPr id="30" name="TextBox 29">
            <a:extLst>
              <a:ext uri="{FF2B5EF4-FFF2-40B4-BE49-F238E27FC236}">
                <a16:creationId xmlns:a16="http://schemas.microsoft.com/office/drawing/2014/main" id="{2B0D8C43-7098-40A6-B5E5-49428F650CE5}"/>
              </a:ext>
            </a:extLst>
          </p:cNvPr>
          <p:cNvSpPr txBox="1"/>
          <p:nvPr/>
        </p:nvSpPr>
        <p:spPr>
          <a:xfrm>
            <a:off x="5658712" y="1510238"/>
            <a:ext cx="2123234" cy="1323439"/>
          </a:xfrm>
          <a:prstGeom prst="rect">
            <a:avLst/>
          </a:prstGeom>
          <a:noFill/>
        </p:spPr>
        <p:txBody>
          <a:bodyPr wrap="square" rtlCol="0">
            <a:spAutoFit/>
          </a:bodyPr>
          <a:lstStyle/>
          <a:p>
            <a:r>
              <a:rPr lang="en-US" sz="2000">
                <a:solidFill>
                  <a:schemeClr val="bg2"/>
                </a:solidFill>
                <a:latin typeface="Arial" panose="020B0604020202020204" pitchFamily="34" charset="0"/>
                <a:cs typeface="Arial" panose="020B0604020202020204" pitchFamily="34" charset="0"/>
              </a:rPr>
              <a:t>Final wastewater and OSTDS plans due from stakeholders.</a:t>
            </a:r>
          </a:p>
        </p:txBody>
      </p:sp>
      <p:sp>
        <p:nvSpPr>
          <p:cNvPr id="31" name="TextBox 30">
            <a:extLst>
              <a:ext uri="{FF2B5EF4-FFF2-40B4-BE49-F238E27FC236}">
                <a16:creationId xmlns:a16="http://schemas.microsoft.com/office/drawing/2014/main" id="{C1A12F75-C26A-460E-8179-924D8C2170F7}"/>
              </a:ext>
            </a:extLst>
          </p:cNvPr>
          <p:cNvSpPr txBox="1"/>
          <p:nvPr/>
        </p:nvSpPr>
        <p:spPr>
          <a:xfrm>
            <a:off x="8312142" y="3740128"/>
            <a:ext cx="809958" cy="646331"/>
          </a:xfrm>
          <a:prstGeom prst="rect">
            <a:avLst/>
          </a:prstGeom>
          <a:noFill/>
        </p:spPr>
        <p:txBody>
          <a:bodyPr wrap="square" lIns="91440" tIns="45720" rIns="91440" bIns="45720" rtlCol="0" anchor="t">
            <a:spAutoFit/>
          </a:bodyPr>
          <a:lstStyle/>
          <a:p>
            <a:pPr algn="ctr"/>
            <a:r>
              <a:rPr lang="en-US">
                <a:latin typeface="Arial"/>
                <a:cs typeface="Arial"/>
              </a:rPr>
              <a:t>Dec. 2024</a:t>
            </a:r>
          </a:p>
        </p:txBody>
      </p:sp>
      <p:sp>
        <p:nvSpPr>
          <p:cNvPr id="32" name="TextBox 31">
            <a:extLst>
              <a:ext uri="{FF2B5EF4-FFF2-40B4-BE49-F238E27FC236}">
                <a16:creationId xmlns:a16="http://schemas.microsoft.com/office/drawing/2014/main" id="{394DCD20-14F9-4546-B00C-A2C8441D1173}"/>
              </a:ext>
            </a:extLst>
          </p:cNvPr>
          <p:cNvSpPr txBox="1"/>
          <p:nvPr/>
        </p:nvSpPr>
        <p:spPr>
          <a:xfrm>
            <a:off x="5882433" y="4078521"/>
            <a:ext cx="2249953" cy="707886"/>
          </a:xfrm>
          <a:prstGeom prst="rect">
            <a:avLst/>
          </a:prstGeom>
          <a:noFill/>
        </p:spPr>
        <p:txBody>
          <a:bodyPr wrap="square" lIns="91440" tIns="45720" rIns="91440" bIns="45720" rtlCol="0" anchor="t">
            <a:spAutoFit/>
          </a:bodyPr>
          <a:lstStyle/>
          <a:p>
            <a:r>
              <a:rPr lang="en-US" sz="2000">
                <a:solidFill>
                  <a:schemeClr val="bg2"/>
                </a:solidFill>
                <a:latin typeface="Arial"/>
                <a:cs typeface="Arial"/>
              </a:rPr>
              <a:t>Final Draft BMAP documents. </a:t>
            </a:r>
            <a:endParaRPr lang="en-US" sz="2000">
              <a:solidFill>
                <a:schemeClr val="bg2"/>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27BAB65A-CA45-40FF-99EF-516EAC4AD477}"/>
              </a:ext>
            </a:extLst>
          </p:cNvPr>
          <p:cNvSpPr txBox="1"/>
          <p:nvPr/>
        </p:nvSpPr>
        <p:spPr>
          <a:xfrm>
            <a:off x="10163818" y="5686239"/>
            <a:ext cx="876621" cy="646331"/>
          </a:xfrm>
          <a:prstGeom prst="rect">
            <a:avLst/>
          </a:prstGeom>
          <a:noFill/>
        </p:spPr>
        <p:txBody>
          <a:bodyPr wrap="square" lIns="91440" tIns="45720" rIns="91440" bIns="45720" rtlCol="0" anchor="t">
            <a:spAutoFit/>
          </a:bodyPr>
          <a:lstStyle/>
          <a:p>
            <a:pPr algn="ctr"/>
            <a:r>
              <a:rPr lang="en-US">
                <a:latin typeface="Arial"/>
                <a:cs typeface="Arial"/>
              </a:rPr>
              <a:t>July 1, 2025</a:t>
            </a:r>
          </a:p>
        </p:txBody>
      </p:sp>
      <p:sp>
        <p:nvSpPr>
          <p:cNvPr id="34" name="TextBox 33">
            <a:extLst>
              <a:ext uri="{FF2B5EF4-FFF2-40B4-BE49-F238E27FC236}">
                <a16:creationId xmlns:a16="http://schemas.microsoft.com/office/drawing/2014/main" id="{2F280885-8DE2-429C-89B2-DF96DB431E1F}"/>
              </a:ext>
            </a:extLst>
          </p:cNvPr>
          <p:cNvSpPr txBox="1"/>
          <p:nvPr/>
        </p:nvSpPr>
        <p:spPr>
          <a:xfrm>
            <a:off x="7785582" y="5443278"/>
            <a:ext cx="2721669" cy="1015663"/>
          </a:xfrm>
          <a:prstGeom prst="rect">
            <a:avLst/>
          </a:prstGeom>
          <a:noFill/>
        </p:spPr>
        <p:txBody>
          <a:bodyPr wrap="square" lIns="91440" tIns="45720" rIns="91440" bIns="45720" rtlCol="0" anchor="t">
            <a:spAutoFit/>
          </a:bodyPr>
          <a:lstStyle/>
          <a:p>
            <a:r>
              <a:rPr lang="en-US" sz="2000">
                <a:solidFill>
                  <a:schemeClr val="bg2"/>
                </a:solidFill>
                <a:latin typeface="Arial"/>
                <a:cs typeface="Arial"/>
              </a:rPr>
              <a:t>Statutory deadline for updated nutrient BMAPs.</a:t>
            </a:r>
          </a:p>
        </p:txBody>
      </p:sp>
      <p:sp>
        <p:nvSpPr>
          <p:cNvPr id="35" name="TextBox 34">
            <a:extLst>
              <a:ext uri="{FF2B5EF4-FFF2-40B4-BE49-F238E27FC236}">
                <a16:creationId xmlns:a16="http://schemas.microsoft.com/office/drawing/2014/main" id="{77937AAF-F068-4849-BDA5-F38B95DA9BD9}"/>
              </a:ext>
            </a:extLst>
          </p:cNvPr>
          <p:cNvSpPr txBox="1"/>
          <p:nvPr/>
        </p:nvSpPr>
        <p:spPr>
          <a:xfrm>
            <a:off x="1587444" y="458785"/>
            <a:ext cx="10366247" cy="787844"/>
          </a:xfrm>
          <a:prstGeom prst="rect">
            <a:avLst/>
          </a:prstGeom>
          <a:noFill/>
        </p:spPr>
        <p:txBody>
          <a:bodyPr wrap="square" lIns="91440" tIns="45720" rIns="91440" bIns="45720" rtlCol="0" anchor="t">
            <a:spAutoFit/>
          </a:bodyPr>
          <a:lstStyle/>
          <a:p>
            <a:pPr>
              <a:lnSpc>
                <a:spcPct val="63291"/>
              </a:lnSpc>
            </a:pPr>
            <a:r>
              <a:rPr lang="en-US" sz="3500" b="1">
                <a:solidFill>
                  <a:schemeClr val="bg1"/>
                </a:solidFill>
                <a:latin typeface="Arial"/>
                <a:ea typeface="Verdana"/>
                <a:cs typeface="Arial"/>
              </a:rPr>
              <a:t>SPRINGS BMAP UPDATES TIMELINE</a:t>
            </a:r>
            <a:endParaRPr lang="en-US" sz="3500"/>
          </a:p>
          <a:p>
            <a:pPr>
              <a:lnSpc>
                <a:spcPct val="115074"/>
              </a:lnSpc>
            </a:pPr>
            <a:endParaRPr lang="en-US" sz="2200" b="1">
              <a:solidFill>
                <a:srgbClr val="DBEAC6"/>
              </a:solidFill>
              <a:latin typeface="Arial"/>
              <a:ea typeface="Verdana"/>
              <a:cs typeface="Arial"/>
            </a:endParaRPr>
          </a:p>
        </p:txBody>
      </p:sp>
      <p:sp>
        <p:nvSpPr>
          <p:cNvPr id="2" name="TextBox 1">
            <a:extLst>
              <a:ext uri="{FF2B5EF4-FFF2-40B4-BE49-F238E27FC236}">
                <a16:creationId xmlns:a16="http://schemas.microsoft.com/office/drawing/2014/main" id="{B4906305-8A3C-A821-7E03-EEE64CF2D2FC}"/>
              </a:ext>
            </a:extLst>
          </p:cNvPr>
          <p:cNvSpPr txBox="1"/>
          <p:nvPr/>
        </p:nvSpPr>
        <p:spPr>
          <a:xfrm>
            <a:off x="1851268" y="1516790"/>
            <a:ext cx="2706213" cy="1538883"/>
          </a:xfrm>
          <a:prstGeom prst="rect">
            <a:avLst/>
          </a:prstGeom>
          <a:noFill/>
        </p:spPr>
        <p:txBody>
          <a:bodyPr wrap="square" lIns="91440" tIns="45720" rIns="91440" bIns="45720" rtlCol="0" anchor="t">
            <a:spAutoFit/>
          </a:bodyPr>
          <a:lstStyle/>
          <a:p>
            <a:r>
              <a:rPr lang="en-US" sz="2000">
                <a:solidFill>
                  <a:schemeClr val="bg2"/>
                </a:solidFill>
                <a:latin typeface="Arial"/>
                <a:cs typeface="Arial"/>
              </a:rPr>
              <a:t>Individual meetings on allocations and milestones with BMAP stakeholders. </a:t>
            </a:r>
            <a:endParaRPr lang="en-US" sz="2000">
              <a:solidFill>
                <a:schemeClr val="bg2"/>
              </a:solidFill>
              <a:latin typeface="Arial" panose="020B0604020202020204" pitchFamily="34" charset="0"/>
              <a:cs typeface="Arial" panose="020B0604020202020204" pitchFamily="34" charset="0"/>
            </a:endParaRPr>
          </a:p>
          <a:p>
            <a:endParaRPr lang="en-US" sz="1400">
              <a:solidFill>
                <a:schemeClr val="bg2"/>
              </a:solidFill>
              <a:latin typeface="Arial" panose="020B0604020202020204" pitchFamily="34" charset="0"/>
              <a:cs typeface="Arial" panose="020B0604020202020204" pitchFamily="34" charset="0"/>
            </a:endParaRPr>
          </a:p>
        </p:txBody>
      </p:sp>
      <p:sp>
        <p:nvSpPr>
          <p:cNvPr id="3" name="TextBox 28">
            <a:extLst>
              <a:ext uri="{FF2B5EF4-FFF2-40B4-BE49-F238E27FC236}">
                <a16:creationId xmlns:a16="http://schemas.microsoft.com/office/drawing/2014/main" id="{6CD479F2-FD4D-499B-BC70-B2BA0014196F}"/>
              </a:ext>
            </a:extLst>
          </p:cNvPr>
          <p:cNvSpPr txBox="1"/>
          <p:nvPr/>
        </p:nvSpPr>
        <p:spPr>
          <a:xfrm>
            <a:off x="4291896" y="1717847"/>
            <a:ext cx="1306792"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atin typeface="Arial"/>
                <a:cs typeface="Arial"/>
              </a:rPr>
              <a:t>Aug.1, 2024</a:t>
            </a:r>
          </a:p>
        </p:txBody>
      </p:sp>
      <p:sp>
        <p:nvSpPr>
          <p:cNvPr id="12" name="TextBox 11">
            <a:extLst>
              <a:ext uri="{FF2B5EF4-FFF2-40B4-BE49-F238E27FC236}">
                <a16:creationId xmlns:a16="http://schemas.microsoft.com/office/drawing/2014/main" id="{41161666-BC56-2572-8BDB-AB86063B56AF}"/>
              </a:ext>
            </a:extLst>
          </p:cNvPr>
          <p:cNvSpPr txBox="1"/>
          <p:nvPr/>
        </p:nvSpPr>
        <p:spPr>
          <a:xfrm>
            <a:off x="9024211" y="1637237"/>
            <a:ext cx="2812661" cy="1631216"/>
          </a:xfrm>
          <a:prstGeom prst="rect">
            <a:avLst/>
          </a:prstGeom>
          <a:noFill/>
        </p:spPr>
        <p:txBody>
          <a:bodyPr wrap="square" lIns="91440" tIns="45720" rIns="91440" bIns="45720" rtlCol="0" anchor="t">
            <a:spAutoFit/>
          </a:bodyPr>
          <a:lstStyle/>
          <a:p>
            <a:r>
              <a:rPr lang="en-US" sz="2000">
                <a:solidFill>
                  <a:schemeClr val="bg2"/>
                </a:solidFill>
                <a:latin typeface="Arial"/>
                <a:cs typeface="Arial"/>
              </a:rPr>
              <a:t>Two more public meetings on allocations, milestones and the draft BMAP document.</a:t>
            </a:r>
            <a:endParaRPr lang="en-US" sz="2000">
              <a:solidFill>
                <a:schemeClr val="bg2"/>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DF154D9-ECB6-B603-1211-958499DB5871}"/>
              </a:ext>
            </a:extLst>
          </p:cNvPr>
          <p:cNvSpPr txBox="1"/>
          <p:nvPr/>
        </p:nvSpPr>
        <p:spPr>
          <a:xfrm>
            <a:off x="7676724" y="1867443"/>
            <a:ext cx="1473587" cy="646331"/>
          </a:xfrm>
          <a:prstGeom prst="rect">
            <a:avLst/>
          </a:prstGeom>
          <a:noFill/>
        </p:spPr>
        <p:txBody>
          <a:bodyPr wrap="square" lIns="91440" tIns="45720" rIns="91440" bIns="45720" rtlCol="0" anchor="t">
            <a:spAutoFit/>
          </a:bodyPr>
          <a:lstStyle/>
          <a:p>
            <a:pPr algn="ctr"/>
            <a:r>
              <a:rPr lang="en-US">
                <a:latin typeface="Arial"/>
                <a:cs typeface="Arial"/>
              </a:rPr>
              <a:t>June- Sept. 2024</a:t>
            </a:r>
          </a:p>
        </p:txBody>
      </p:sp>
      <p:sp>
        <p:nvSpPr>
          <p:cNvPr id="14" name="TextBox 13">
            <a:extLst>
              <a:ext uri="{FF2B5EF4-FFF2-40B4-BE49-F238E27FC236}">
                <a16:creationId xmlns:a16="http://schemas.microsoft.com/office/drawing/2014/main" id="{71EB4032-920D-BD70-A6D2-1EB58D487949}"/>
              </a:ext>
            </a:extLst>
          </p:cNvPr>
          <p:cNvSpPr txBox="1"/>
          <p:nvPr/>
        </p:nvSpPr>
        <p:spPr>
          <a:xfrm>
            <a:off x="2125009" y="3636371"/>
            <a:ext cx="1473587" cy="664473"/>
          </a:xfrm>
          <a:prstGeom prst="rect">
            <a:avLst/>
          </a:prstGeom>
          <a:noFill/>
        </p:spPr>
        <p:txBody>
          <a:bodyPr wrap="square" lIns="91440" tIns="45720" rIns="91440" bIns="45720" rtlCol="0" anchor="t">
            <a:spAutoFit/>
          </a:bodyPr>
          <a:lstStyle/>
          <a:p>
            <a:pPr algn="ctr"/>
            <a:r>
              <a:rPr lang="en-US">
                <a:latin typeface="Arial"/>
                <a:cs typeface="Arial"/>
              </a:rPr>
              <a:t>June- Dec. 2024</a:t>
            </a:r>
          </a:p>
        </p:txBody>
      </p:sp>
      <p:sp>
        <p:nvSpPr>
          <p:cNvPr id="15" name="TextBox 14">
            <a:extLst>
              <a:ext uri="{FF2B5EF4-FFF2-40B4-BE49-F238E27FC236}">
                <a16:creationId xmlns:a16="http://schemas.microsoft.com/office/drawing/2014/main" id="{4E5E6F50-9C1C-F0F8-DE2E-4B3B5D050682}"/>
              </a:ext>
            </a:extLst>
          </p:cNvPr>
          <p:cNvSpPr txBox="1"/>
          <p:nvPr/>
        </p:nvSpPr>
        <p:spPr>
          <a:xfrm>
            <a:off x="348861" y="4051306"/>
            <a:ext cx="2032239" cy="1631216"/>
          </a:xfrm>
          <a:prstGeom prst="rect">
            <a:avLst/>
          </a:prstGeom>
          <a:noFill/>
        </p:spPr>
        <p:txBody>
          <a:bodyPr wrap="square" lIns="91440" tIns="45720" rIns="91440" bIns="45720" rtlCol="0" anchor="t">
            <a:spAutoFit/>
          </a:bodyPr>
          <a:lstStyle/>
          <a:p>
            <a:r>
              <a:rPr lang="en-US" sz="2000">
                <a:solidFill>
                  <a:schemeClr val="bg2"/>
                </a:solidFill>
                <a:latin typeface="Arial"/>
                <a:cs typeface="Arial"/>
              </a:rPr>
              <a:t>Technical analysis and drafting the BMAP documents. </a:t>
            </a:r>
            <a:endParaRPr lang="en-US" sz="200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23819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ody of water surrounded by trees&#10;&#10;Description automatically generated with medium confidence">
            <a:extLst>
              <a:ext uri="{FF2B5EF4-FFF2-40B4-BE49-F238E27FC236}">
                <a16:creationId xmlns:a16="http://schemas.microsoft.com/office/drawing/2014/main" id="{626E2840-F34C-7947-BC4E-6D9E93FB1F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12192000" cy="6857999"/>
          </a:xfrm>
          <a:prstGeom prst="rect">
            <a:avLst/>
          </a:prstGeom>
        </p:spPr>
      </p:pic>
      <p:grpSp>
        <p:nvGrpSpPr>
          <p:cNvPr id="2" name="Group 1">
            <a:extLst>
              <a:ext uri="{FF2B5EF4-FFF2-40B4-BE49-F238E27FC236}">
                <a16:creationId xmlns:a16="http://schemas.microsoft.com/office/drawing/2014/main" id="{EFAD8294-54E0-6C4A-A4DA-5FD558AA258E}"/>
              </a:ext>
            </a:extLst>
          </p:cNvPr>
          <p:cNvGrpSpPr/>
          <p:nvPr/>
        </p:nvGrpSpPr>
        <p:grpSpPr>
          <a:xfrm>
            <a:off x="582706" y="1622612"/>
            <a:ext cx="10926264" cy="4186518"/>
            <a:chOff x="366771" y="1306564"/>
            <a:chExt cx="11493536" cy="4186518"/>
          </a:xfrm>
        </p:grpSpPr>
        <p:sp>
          <p:nvSpPr>
            <p:cNvPr id="7" name="Rectangle 6">
              <a:extLst>
                <a:ext uri="{FF2B5EF4-FFF2-40B4-BE49-F238E27FC236}">
                  <a16:creationId xmlns:a16="http://schemas.microsoft.com/office/drawing/2014/main" id="{65072387-9470-DA47-AF3A-570BDC75D3C4}"/>
                </a:ext>
              </a:extLst>
            </p:cNvPr>
            <p:cNvSpPr/>
            <p:nvPr/>
          </p:nvSpPr>
          <p:spPr>
            <a:xfrm>
              <a:off x="366771" y="1306564"/>
              <a:ext cx="11493536" cy="4186518"/>
            </a:xfrm>
            <a:prstGeom prst="rect">
              <a:avLst/>
            </a:prstGeom>
            <a:solidFill>
              <a:srgbClr val="435030">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31A7523-D528-7547-8E87-8DC1C815F909}"/>
                </a:ext>
              </a:extLst>
            </p:cNvPr>
            <p:cNvGrpSpPr/>
            <p:nvPr/>
          </p:nvGrpSpPr>
          <p:grpSpPr>
            <a:xfrm>
              <a:off x="472304" y="1556324"/>
              <a:ext cx="9012349" cy="3579264"/>
              <a:chOff x="-395639" y="1701652"/>
              <a:chExt cx="9012349" cy="3579264"/>
            </a:xfrm>
          </p:grpSpPr>
          <p:grpSp>
            <p:nvGrpSpPr>
              <p:cNvPr id="9" name="Group 8">
                <a:extLst>
                  <a:ext uri="{FF2B5EF4-FFF2-40B4-BE49-F238E27FC236}">
                    <a16:creationId xmlns:a16="http://schemas.microsoft.com/office/drawing/2014/main" id="{CF482474-7996-9E40-98BD-C79F83FFFFC4}"/>
                  </a:ext>
                </a:extLst>
              </p:cNvPr>
              <p:cNvGrpSpPr/>
              <p:nvPr/>
            </p:nvGrpSpPr>
            <p:grpSpPr>
              <a:xfrm>
                <a:off x="2176352" y="1701652"/>
                <a:ext cx="6440358" cy="2375034"/>
                <a:chOff x="4306245" y="657499"/>
                <a:chExt cx="3660659" cy="1942202"/>
              </a:xfrm>
            </p:grpSpPr>
            <p:sp>
              <p:nvSpPr>
                <p:cNvPr id="11" name="TextBox 10">
                  <a:extLst>
                    <a:ext uri="{FF2B5EF4-FFF2-40B4-BE49-F238E27FC236}">
                      <a16:creationId xmlns:a16="http://schemas.microsoft.com/office/drawing/2014/main" id="{B1DB169D-2475-3642-824C-13E842041D07}"/>
                    </a:ext>
                  </a:extLst>
                </p:cNvPr>
                <p:cNvSpPr txBox="1"/>
                <p:nvPr/>
              </p:nvSpPr>
              <p:spPr>
                <a:xfrm>
                  <a:off x="5651506" y="657499"/>
                  <a:ext cx="2315398" cy="553186"/>
                </a:xfrm>
                <a:prstGeom prst="rect">
                  <a:avLst/>
                </a:prstGeom>
                <a:noFill/>
              </p:spPr>
              <p:txBody>
                <a:bodyPr wrap="square" lIns="91440" tIns="45720" rIns="91440" bIns="45720" rtlCol="0" anchor="t">
                  <a:spAutoFit/>
                </a:bodyPr>
                <a:lstStyle/>
                <a:p>
                  <a:pPr algn="ctr">
                    <a:lnSpc>
                      <a:spcPct val="84388"/>
                    </a:lnSpc>
                  </a:pPr>
                  <a:r>
                    <a:rPr lang="en-US" sz="4500" b="1">
                      <a:solidFill>
                        <a:schemeClr val="bg1"/>
                      </a:solidFill>
                      <a:latin typeface="Arial" panose="020B0604020202020204" pitchFamily="34" charset="0"/>
                      <a:ea typeface="Verdana" panose="020B0604030504040204" pitchFamily="34" charset="0"/>
                      <a:cs typeface="Arial" panose="020B0604020202020204" pitchFamily="34" charset="0"/>
                    </a:rPr>
                    <a:t>THANK YOU</a:t>
                  </a:r>
                  <a:endParaRPr lang="en-US"/>
                </a:p>
              </p:txBody>
            </p:sp>
            <p:sp>
              <p:nvSpPr>
                <p:cNvPr id="12" name="TextBox 11">
                  <a:extLst>
                    <a:ext uri="{FF2B5EF4-FFF2-40B4-BE49-F238E27FC236}">
                      <a16:creationId xmlns:a16="http://schemas.microsoft.com/office/drawing/2014/main" id="{A80C45ED-A6DD-F64D-9328-ECBAB298B1E0}"/>
                    </a:ext>
                  </a:extLst>
                </p:cNvPr>
                <p:cNvSpPr txBox="1"/>
                <p:nvPr/>
              </p:nvSpPr>
              <p:spPr>
                <a:xfrm>
                  <a:off x="4306245" y="1366437"/>
                  <a:ext cx="2449894" cy="1233264"/>
                </a:xfrm>
                <a:prstGeom prst="rect">
                  <a:avLst/>
                </a:prstGeom>
                <a:noFill/>
              </p:spPr>
              <p:txBody>
                <a:bodyPr wrap="square" lIns="91440" tIns="45720" rIns="91440" bIns="45720" rtlCol="0" anchor="t">
                  <a:spAutoFit/>
                </a:bodyPr>
                <a:lstStyle/>
                <a:p>
                  <a:pPr algn="ctr"/>
                  <a:r>
                    <a:rPr lang="en-US" sz="2000" b="1">
                      <a:solidFill>
                        <a:schemeClr val="bg1">
                          <a:lumMod val="95000"/>
                        </a:schemeClr>
                      </a:solidFill>
                      <a:latin typeface="Arial"/>
                      <a:cs typeface="Arial"/>
                    </a:rPr>
                    <a:t>Chandler Keenan</a:t>
                  </a:r>
                  <a:endParaRPr lang="en-US" sz="2000">
                    <a:solidFill>
                      <a:schemeClr val="bg1">
                        <a:lumMod val="95000"/>
                      </a:schemeClr>
                    </a:solidFill>
                    <a:cs typeface="Calibri"/>
                  </a:endParaRPr>
                </a:p>
                <a:p>
                  <a:pPr algn="ctr"/>
                  <a:r>
                    <a:rPr lang="en-US">
                      <a:solidFill>
                        <a:schemeClr val="bg1">
                          <a:lumMod val="95000"/>
                        </a:schemeClr>
                      </a:solidFill>
                      <a:latin typeface="Arial"/>
                      <a:cs typeface="Arial"/>
                    </a:rPr>
                    <a:t>Environmental Consultant </a:t>
                  </a:r>
                </a:p>
                <a:p>
                  <a:pPr algn="ctr"/>
                  <a:r>
                    <a:rPr lang="en-US">
                      <a:solidFill>
                        <a:schemeClr val="bg1">
                          <a:lumMod val="95000"/>
                        </a:schemeClr>
                      </a:solidFill>
                      <a:latin typeface="Arial"/>
                      <a:cs typeface="Arial"/>
                    </a:rPr>
                    <a:t>850-245-8555</a:t>
                  </a:r>
                  <a:endParaRPr lang="en-US">
                    <a:solidFill>
                      <a:schemeClr val="bg1">
                        <a:lumMod val="95000"/>
                      </a:schemeClr>
                    </a:solidFill>
                    <a:latin typeface="Arial" panose="020B0604020202020204" pitchFamily="34" charset="0"/>
                    <a:cs typeface="Arial" panose="020B0604020202020204" pitchFamily="34" charset="0"/>
                  </a:endParaRPr>
                </a:p>
                <a:p>
                  <a:pPr algn="ctr"/>
                  <a:r>
                    <a:rPr lang="en-US">
                      <a:solidFill>
                        <a:schemeClr val="bg1">
                          <a:lumMod val="95000"/>
                        </a:schemeClr>
                      </a:solidFill>
                      <a:latin typeface="Arial"/>
                      <a:cs typeface="Arial"/>
                    </a:rPr>
                    <a:t>Chandler.B.Keenan@FloridaDEP.gov</a:t>
                  </a:r>
                  <a:endParaRPr lang="en-US">
                    <a:solidFill>
                      <a:schemeClr val="bg1">
                        <a:lumMod val="95000"/>
                      </a:schemeClr>
                    </a:solidFill>
                    <a:latin typeface="Arial" panose="020B0604020202020204" pitchFamily="34" charset="0"/>
                    <a:cs typeface="Arial" panose="020B0604020202020204" pitchFamily="34" charset="0"/>
                  </a:endParaRPr>
                </a:p>
                <a:p>
                  <a:pPr algn="ctr"/>
                  <a:endParaRPr lang="en-US"/>
                </a:p>
              </p:txBody>
            </p:sp>
          </p:grpSp>
          <p:pic>
            <p:nvPicPr>
              <p:cNvPr id="10" name="Picture 9" descr="Florida Department of Environmental Protection Logo">
                <a:extLst>
                  <a:ext uri="{FF2B5EF4-FFF2-40B4-BE49-F238E27FC236}">
                    <a16:creationId xmlns:a16="http://schemas.microsoft.com/office/drawing/2014/main" id="{E3162F9E-12DC-1D42-983F-5C41312E0474}"/>
                  </a:ext>
                </a:extLst>
              </p:cNvPr>
              <p:cNvPicPr>
                <a:picLocks noChangeAspect="1"/>
              </p:cNvPicPr>
              <p:nvPr/>
            </p:nvPicPr>
            <p:blipFill>
              <a:blip r:embed="rId3"/>
              <a:stretch>
                <a:fillRect/>
              </a:stretch>
            </p:blipFill>
            <p:spPr>
              <a:xfrm>
                <a:off x="-395639" y="2964787"/>
                <a:ext cx="2316129" cy="2316129"/>
              </a:xfrm>
              <a:prstGeom prst="rect">
                <a:avLst/>
              </a:prstGeom>
            </p:spPr>
          </p:pic>
        </p:grpSp>
      </p:grpSp>
      <p:sp>
        <p:nvSpPr>
          <p:cNvPr id="6" name="TextBox 5">
            <a:extLst>
              <a:ext uri="{FF2B5EF4-FFF2-40B4-BE49-F238E27FC236}">
                <a16:creationId xmlns:a16="http://schemas.microsoft.com/office/drawing/2014/main" id="{BDBCCF9C-BE3B-29C7-EAFF-E0847CDCBF88}"/>
              </a:ext>
            </a:extLst>
          </p:cNvPr>
          <p:cNvSpPr txBox="1"/>
          <p:nvPr/>
        </p:nvSpPr>
        <p:spPr>
          <a:xfrm>
            <a:off x="7468783" y="2739300"/>
            <a:ext cx="4246483" cy="1508105"/>
          </a:xfrm>
          <a:prstGeom prst="rect">
            <a:avLst/>
          </a:prstGeom>
          <a:noFill/>
        </p:spPr>
        <p:txBody>
          <a:bodyPr wrap="square" lIns="91440" tIns="45720" rIns="91440" bIns="45720" rtlCol="0" anchor="t">
            <a:spAutoFit/>
          </a:bodyPr>
          <a:lstStyle/>
          <a:p>
            <a:pPr algn="ctr"/>
            <a:r>
              <a:rPr lang="en-US" sz="2000" b="1">
                <a:solidFill>
                  <a:schemeClr val="bg1">
                    <a:lumMod val="95000"/>
                  </a:schemeClr>
                </a:solidFill>
                <a:latin typeface="Arial"/>
                <a:cs typeface="Arial"/>
              </a:rPr>
              <a:t>Jessica </a:t>
            </a:r>
            <a:r>
              <a:rPr lang="en-US" sz="2000" b="1" err="1">
                <a:solidFill>
                  <a:schemeClr val="bg1">
                    <a:lumMod val="95000"/>
                  </a:schemeClr>
                </a:solidFill>
                <a:latin typeface="Arial"/>
                <a:cs typeface="Arial"/>
              </a:rPr>
              <a:t>Fetgatter</a:t>
            </a:r>
            <a:endParaRPr lang="en-US" sz="2000">
              <a:solidFill>
                <a:schemeClr val="bg1">
                  <a:lumMod val="95000"/>
                </a:schemeClr>
              </a:solidFill>
              <a:cs typeface="Calibri"/>
            </a:endParaRPr>
          </a:p>
          <a:p>
            <a:pPr algn="ctr"/>
            <a:r>
              <a:rPr lang="en-US">
                <a:solidFill>
                  <a:schemeClr val="bg1">
                    <a:lumMod val="95000"/>
                  </a:schemeClr>
                </a:solidFill>
                <a:latin typeface="Arial"/>
                <a:cs typeface="Arial"/>
              </a:rPr>
              <a:t> Environmental Consultant </a:t>
            </a:r>
            <a:endParaRPr lang="en-US">
              <a:solidFill>
                <a:schemeClr val="bg1">
                  <a:lumMod val="95000"/>
                </a:schemeClr>
              </a:solidFill>
              <a:latin typeface="Arial" panose="020B0604020202020204" pitchFamily="34" charset="0"/>
              <a:cs typeface="Arial" panose="020B0604020202020204" pitchFamily="34" charset="0"/>
            </a:endParaRPr>
          </a:p>
          <a:p>
            <a:pPr algn="ctr"/>
            <a:r>
              <a:rPr lang="en-US">
                <a:solidFill>
                  <a:schemeClr val="bg1"/>
                </a:solidFill>
                <a:latin typeface="Arial"/>
                <a:cs typeface="Arial"/>
              </a:rPr>
              <a:t>850-245-8107</a:t>
            </a:r>
            <a:endParaRPr lang="en-US">
              <a:solidFill>
                <a:schemeClr val="bg1"/>
              </a:solidFill>
              <a:cs typeface="Calibri"/>
            </a:endParaRPr>
          </a:p>
          <a:p>
            <a:pPr algn="ctr"/>
            <a:r>
              <a:rPr lang="en-US">
                <a:solidFill>
                  <a:schemeClr val="bg1"/>
                </a:solidFill>
                <a:latin typeface="Arial"/>
                <a:cs typeface="Arial"/>
              </a:rPr>
              <a:t>Jessica.Fetgetter@FloridaDEP.gov </a:t>
            </a:r>
            <a:endParaRPr lang="en-US">
              <a:solidFill>
                <a:schemeClr val="bg1"/>
              </a:solidFill>
            </a:endParaRPr>
          </a:p>
          <a:p>
            <a:pPr algn="ctr"/>
            <a:endParaRPr lang="en-US"/>
          </a:p>
        </p:txBody>
      </p:sp>
      <p:sp>
        <p:nvSpPr>
          <p:cNvPr id="3" name="TextBox 4">
            <a:extLst>
              <a:ext uri="{FF2B5EF4-FFF2-40B4-BE49-F238E27FC236}">
                <a16:creationId xmlns:a16="http://schemas.microsoft.com/office/drawing/2014/main" id="{36AB48F1-5CBC-6CB6-A236-89D6C6AA3555}"/>
              </a:ext>
            </a:extLst>
          </p:cNvPr>
          <p:cNvSpPr txBox="1"/>
          <p:nvPr/>
        </p:nvSpPr>
        <p:spPr>
          <a:xfrm>
            <a:off x="5378041" y="4222022"/>
            <a:ext cx="3872527" cy="150810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a:solidFill>
                  <a:schemeClr val="bg1">
                    <a:lumMod val="95000"/>
                  </a:schemeClr>
                </a:solidFill>
                <a:latin typeface="Arial"/>
                <a:cs typeface="Arial"/>
              </a:rPr>
              <a:t>Lauren Campbell, Ph.D.</a:t>
            </a:r>
            <a:endParaRPr lang="en-US" sz="2000">
              <a:solidFill>
                <a:schemeClr val="bg1">
                  <a:lumMod val="95000"/>
                </a:schemeClr>
              </a:solidFill>
              <a:cs typeface="Calibri"/>
            </a:endParaRPr>
          </a:p>
          <a:p>
            <a:pPr algn="ctr"/>
            <a:r>
              <a:rPr lang="en-US">
                <a:solidFill>
                  <a:schemeClr val="bg1">
                    <a:lumMod val="95000"/>
                  </a:schemeClr>
                </a:solidFill>
                <a:latin typeface="Arial"/>
                <a:cs typeface="Arial"/>
              </a:rPr>
              <a:t>Environmental Administrator</a:t>
            </a:r>
            <a:endParaRPr lang="en-US" sz="2800">
              <a:solidFill>
                <a:schemeClr val="bg1">
                  <a:lumMod val="95000"/>
                </a:schemeClr>
              </a:solidFill>
            </a:endParaRPr>
          </a:p>
          <a:p>
            <a:pPr algn="ctr"/>
            <a:r>
              <a:rPr lang="en-US">
                <a:solidFill>
                  <a:schemeClr val="bg1">
                    <a:lumMod val="95000"/>
                  </a:schemeClr>
                </a:solidFill>
                <a:latin typeface="Arial"/>
                <a:cs typeface="Arial"/>
              </a:rPr>
              <a:t>850-245-8083</a:t>
            </a:r>
          </a:p>
          <a:p>
            <a:pPr algn="ctr"/>
            <a:r>
              <a:rPr lang="en-US">
                <a:solidFill>
                  <a:schemeClr val="bg1">
                    <a:lumMod val="95000"/>
                  </a:schemeClr>
                </a:solidFill>
                <a:latin typeface="Arial"/>
                <a:cs typeface="Arial"/>
              </a:rPr>
              <a:t>Lauren.Campbell@FloridaDEP.gov</a:t>
            </a:r>
            <a:endParaRPr lang="en-US">
              <a:solidFill>
                <a:schemeClr val="bg1">
                  <a:lumMod val="95000"/>
                </a:schemeClr>
              </a:solidFill>
              <a:latin typeface="Arial" panose="020B0604020202020204" pitchFamily="34" charset="0"/>
              <a:cs typeface="Arial" panose="020B0604020202020204" pitchFamily="34" charset="0"/>
            </a:endParaRPr>
          </a:p>
          <a:p>
            <a:pPr algn="ctr"/>
            <a:endParaRPr lang="en-US"/>
          </a:p>
        </p:txBody>
      </p:sp>
    </p:spTree>
    <p:extLst>
      <p:ext uri="{BB962C8B-B14F-4D97-AF65-F5344CB8AC3E}">
        <p14:creationId xmlns:p14="http://schemas.microsoft.com/office/powerpoint/2010/main" val="2776514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41B7136D-93A3-F54D-A57F-E2B9D9050202}"/>
              </a:ext>
            </a:extLst>
          </p:cNvPr>
          <p:cNvGrpSpPr>
            <a:grpSpLocks/>
          </p:cNvGrpSpPr>
          <p:nvPr/>
        </p:nvGrpSpPr>
        <p:grpSpPr bwMode="auto">
          <a:xfrm>
            <a:off x="367048" y="1464273"/>
            <a:ext cx="5679678" cy="4541838"/>
            <a:chOff x="330351" y="1542537"/>
            <a:chExt cx="5026655" cy="5100720"/>
          </a:xfrm>
          <a:solidFill>
            <a:srgbClr val="596A40"/>
          </a:solidFill>
        </p:grpSpPr>
        <p:sp>
          <p:nvSpPr>
            <p:cNvPr id="10" name="Rectangle 9">
              <a:extLst>
                <a:ext uri="{FF2B5EF4-FFF2-40B4-BE49-F238E27FC236}">
                  <a16:creationId xmlns:a16="http://schemas.microsoft.com/office/drawing/2014/main" id="{C50FA878-A95B-104E-9FC7-E0E324815F00}"/>
                </a:ext>
              </a:extLst>
            </p:cNvPr>
            <p:cNvSpPr/>
            <p:nvPr/>
          </p:nvSpPr>
          <p:spPr>
            <a:xfrm>
              <a:off x="330351" y="1542537"/>
              <a:ext cx="5026655" cy="5100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500" b="1">
                <a:latin typeface="Franklin Gothic Demi Cond" panose="020B0603020102020204" pitchFamily="34" charset="0"/>
              </a:endParaRPr>
            </a:p>
          </p:txBody>
        </p:sp>
        <p:sp>
          <p:nvSpPr>
            <p:cNvPr id="12" name="Rectangle 2">
              <a:extLst>
                <a:ext uri="{FF2B5EF4-FFF2-40B4-BE49-F238E27FC236}">
                  <a16:creationId xmlns:a16="http://schemas.microsoft.com/office/drawing/2014/main" id="{21E61652-A2E9-CE4F-92D9-F39A80CCCF51}"/>
                </a:ext>
              </a:extLst>
            </p:cNvPr>
            <p:cNvSpPr>
              <a:spLocks noChangeArrowheads="1"/>
            </p:cNvSpPr>
            <p:nvPr/>
          </p:nvSpPr>
          <p:spPr bwMode="auto">
            <a:xfrm>
              <a:off x="2238011" y="5261819"/>
              <a:ext cx="184746" cy="4773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eaLnBrk="1" hangingPunct="1">
                <a:lnSpc>
                  <a:spcPct val="100000"/>
                </a:lnSpc>
                <a:spcBef>
                  <a:spcPts val="600"/>
                </a:spcBef>
                <a:spcAft>
                  <a:spcPts val="600"/>
                </a:spcAft>
                <a:buFontTx/>
                <a:buNone/>
              </a:pPr>
              <a:endParaRPr lang="en-US" altLang="en-US" sz="2500" b="1">
                <a:solidFill>
                  <a:schemeClr val="bg1"/>
                </a:solidFill>
                <a:latin typeface="Franklin Gothic Demi Cond" panose="020B0603020102020204" pitchFamily="34" charset="0"/>
                <a:ea typeface="League Gothic" pitchFamily="50" charset="0"/>
                <a:cs typeface="League Gothic" pitchFamily="50" charset="0"/>
              </a:endParaRPr>
            </a:p>
          </p:txBody>
        </p:sp>
      </p:grpSp>
      <p:sp>
        <p:nvSpPr>
          <p:cNvPr id="13" name="Rectangle 12">
            <a:extLst>
              <a:ext uri="{FF2B5EF4-FFF2-40B4-BE49-F238E27FC236}">
                <a16:creationId xmlns:a16="http://schemas.microsoft.com/office/drawing/2014/main" id="{68D623B1-825C-A14A-8481-C740C5A3A9BC}"/>
              </a:ext>
              <a:ext uri="{C183D7F6-B498-43B3-948B-1728B52AA6E4}">
                <adec:decorative xmlns:adec="http://schemas.microsoft.com/office/drawing/2017/decorative" val="1"/>
              </a:ext>
            </a:extLst>
          </p:cNvPr>
          <p:cNvSpPr/>
          <p:nvPr/>
        </p:nvSpPr>
        <p:spPr>
          <a:xfrm>
            <a:off x="6145276" y="1464272"/>
            <a:ext cx="5679676" cy="4541838"/>
          </a:xfrm>
          <a:prstGeom prst="rect">
            <a:avLst/>
          </a:prstGeom>
          <a:solidFill>
            <a:srgbClr val="596A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TextBox 18">
            <a:extLst>
              <a:ext uri="{FF2B5EF4-FFF2-40B4-BE49-F238E27FC236}">
                <a16:creationId xmlns:a16="http://schemas.microsoft.com/office/drawing/2014/main" id="{58854CF5-0DD6-4EE9-8611-BC779C95451F}"/>
              </a:ext>
            </a:extLst>
          </p:cNvPr>
          <p:cNvSpPr txBox="1">
            <a:spLocks noChangeArrowheads="1"/>
          </p:cNvSpPr>
          <p:nvPr/>
        </p:nvSpPr>
        <p:spPr bwMode="auto">
          <a:xfrm>
            <a:off x="603752" y="1694632"/>
            <a:ext cx="4991117" cy="4081117"/>
          </a:xfrm>
          <a:prstGeom prst="rect">
            <a:avLst/>
          </a:prstGeom>
          <a:noFill/>
          <a:ln>
            <a:noFill/>
          </a:ln>
          <a:effectLst>
            <a:outerShdw blurRad="50800" dist="38100" dir="2700000" sx="1000" sy="1000" algn="tl"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marL="342900" indent="-342900">
              <a:spcBef>
                <a:spcPct val="15000"/>
              </a:spcBef>
              <a:defRPr/>
            </a:pPr>
            <a:r>
              <a:rPr lang="en-US" altLang="en-US" sz="2400">
                <a:solidFill>
                  <a:schemeClr val="bg1"/>
                </a:solidFill>
                <a:latin typeface="Arial"/>
                <a:cs typeface="Arial"/>
              </a:rPr>
              <a:t>Total maximum daily loads (TMDLs) being addressed.</a:t>
            </a:r>
          </a:p>
          <a:p>
            <a:pPr marL="342900" indent="-342900">
              <a:spcBef>
                <a:spcPct val="15000"/>
              </a:spcBef>
              <a:defRPr/>
            </a:pPr>
            <a:r>
              <a:rPr lang="en-US" altLang="en-US" sz="2400">
                <a:solidFill>
                  <a:schemeClr val="bg1"/>
                </a:solidFill>
                <a:latin typeface="Arial"/>
                <a:cs typeface="Arial"/>
              </a:rPr>
              <a:t>Area addressed by the restoration plan.</a:t>
            </a:r>
          </a:p>
          <a:p>
            <a:pPr marL="342900" indent="-342900">
              <a:spcBef>
                <a:spcPct val="15000"/>
              </a:spcBef>
              <a:defRPr/>
            </a:pPr>
            <a:r>
              <a:rPr lang="en-US" altLang="en-US" sz="2400">
                <a:solidFill>
                  <a:schemeClr val="bg1"/>
                </a:solidFill>
                <a:latin typeface="Arial"/>
                <a:cs typeface="Arial"/>
              </a:rPr>
              <a:t>Identify sources. </a:t>
            </a:r>
            <a:endParaRPr lang="en-US" altLang="en-US" sz="2400">
              <a:solidFill>
                <a:schemeClr val="bg1"/>
              </a:solidFill>
              <a:latin typeface="Arial" panose="020B0604020202020204" pitchFamily="34" charset="0"/>
              <a:cs typeface="Arial" panose="020B0604020202020204" pitchFamily="34" charset="0"/>
            </a:endParaRPr>
          </a:p>
          <a:p>
            <a:pPr marL="342900" indent="-342900">
              <a:spcBef>
                <a:spcPct val="15000"/>
              </a:spcBef>
              <a:defRPr/>
            </a:pPr>
            <a:r>
              <a:rPr lang="en-US" altLang="en-US" sz="2400">
                <a:solidFill>
                  <a:schemeClr val="bg1"/>
                </a:solidFill>
                <a:latin typeface="Arial"/>
                <a:cs typeface="Arial"/>
              </a:rPr>
              <a:t>Phased implementation approach.</a:t>
            </a:r>
          </a:p>
          <a:p>
            <a:pPr marL="342900" indent="-342900">
              <a:spcBef>
                <a:spcPct val="15000"/>
              </a:spcBef>
              <a:defRPr/>
            </a:pPr>
            <a:r>
              <a:rPr lang="en-US" altLang="en-US" sz="2400">
                <a:solidFill>
                  <a:schemeClr val="bg1"/>
                </a:solidFill>
                <a:latin typeface="Arial"/>
                <a:cs typeface="Arial"/>
              </a:rPr>
              <a:t>Milestones.</a:t>
            </a:r>
          </a:p>
          <a:p>
            <a:pPr marL="342900" indent="-342900">
              <a:spcBef>
                <a:spcPct val="15000"/>
              </a:spcBef>
              <a:defRPr/>
            </a:pPr>
            <a:r>
              <a:rPr lang="en-US" altLang="en-US" sz="2400">
                <a:solidFill>
                  <a:schemeClr val="bg1"/>
                </a:solidFill>
                <a:latin typeface="Arial"/>
                <a:cs typeface="Arial"/>
              </a:rPr>
              <a:t>Projects and management strategies.</a:t>
            </a:r>
          </a:p>
          <a:p>
            <a:pPr marL="342900" indent="-342900">
              <a:spcBef>
                <a:spcPct val="15000"/>
              </a:spcBef>
              <a:defRPr/>
            </a:pPr>
            <a:r>
              <a:rPr lang="en-US" altLang="en-US" sz="2400">
                <a:solidFill>
                  <a:schemeClr val="bg1"/>
                </a:solidFill>
                <a:latin typeface="Arial"/>
                <a:cs typeface="Arial"/>
              </a:rPr>
              <a:t>Future growth impacts.</a:t>
            </a:r>
          </a:p>
        </p:txBody>
      </p:sp>
      <p:sp>
        <p:nvSpPr>
          <p:cNvPr id="16" name="Title 3">
            <a:extLst>
              <a:ext uri="{FF2B5EF4-FFF2-40B4-BE49-F238E27FC236}">
                <a16:creationId xmlns:a16="http://schemas.microsoft.com/office/drawing/2014/main" id="{34D4ADCF-10AD-4763-B4BB-7EC78ABC3A4E}"/>
              </a:ext>
            </a:extLst>
          </p:cNvPr>
          <p:cNvSpPr txBox="1">
            <a:spLocks noChangeArrowheads="1"/>
          </p:cNvSpPr>
          <p:nvPr/>
        </p:nvSpPr>
        <p:spPr>
          <a:xfrm>
            <a:off x="1547502" y="432407"/>
            <a:ext cx="9321800"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b="1" i="0" kern="1200">
                <a:solidFill>
                  <a:schemeClr val="tx1"/>
                </a:solidFill>
                <a:latin typeface="Franklin Gothic Demi Cond" panose="020B0603020102020204" pitchFamily="34" charset="0"/>
                <a:ea typeface="+mj-ea"/>
                <a:cs typeface="+mj-cs"/>
              </a:defRPr>
            </a:lvl1pPr>
          </a:lstStyle>
          <a:p>
            <a:r>
              <a:rPr lang="en-US" altLang="en-US" sz="3500">
                <a:solidFill>
                  <a:schemeClr val="bg1"/>
                </a:solidFill>
                <a:latin typeface="Arial"/>
                <a:cs typeface="Arial"/>
              </a:rPr>
              <a:t>KEY BMAP COMPONENTS</a:t>
            </a:r>
            <a:endParaRPr lang="en-US" sz="3500">
              <a:solidFill>
                <a:schemeClr val="bg1"/>
              </a:solidFill>
              <a:latin typeface="Arial"/>
              <a:cs typeface="Arial"/>
            </a:endParaRPr>
          </a:p>
        </p:txBody>
      </p:sp>
      <p:sp>
        <p:nvSpPr>
          <p:cNvPr id="2" name="TextBox 1">
            <a:extLst>
              <a:ext uri="{FF2B5EF4-FFF2-40B4-BE49-F238E27FC236}">
                <a16:creationId xmlns:a16="http://schemas.microsoft.com/office/drawing/2014/main" id="{7A0E5C5A-9908-4922-8DC3-533ED74BEA65}"/>
              </a:ext>
            </a:extLst>
          </p:cNvPr>
          <p:cNvSpPr txBox="1"/>
          <p:nvPr/>
        </p:nvSpPr>
        <p:spPr>
          <a:xfrm>
            <a:off x="6280119" y="1641707"/>
            <a:ext cx="5679676" cy="4359655"/>
          </a:xfrm>
          <a:prstGeom prst="rect">
            <a:avLst/>
          </a:prstGeom>
          <a:noFill/>
        </p:spPr>
        <p:txBody>
          <a:bodyPr wrap="square" lIns="91440" tIns="45720" rIns="91440" bIns="45720" rtlCol="0" anchor="t">
            <a:spAutoFit/>
          </a:bodyPr>
          <a:lstStyle/>
          <a:p>
            <a:pPr marL="342900" indent="-342900">
              <a:spcBef>
                <a:spcPct val="15000"/>
              </a:spcBef>
              <a:defRPr/>
            </a:pPr>
            <a:r>
              <a:rPr lang="en-US" altLang="en-US" sz="2400" b="1">
                <a:solidFill>
                  <a:srgbClr val="DBEAC6"/>
                </a:solidFill>
                <a:latin typeface="Arial" panose="020B0604020202020204" pitchFamily="34" charset="0"/>
                <a:cs typeface="Arial" panose="020B0604020202020204" pitchFamily="34" charset="0"/>
              </a:rPr>
              <a:t>Projects to meet the TMDL:</a:t>
            </a:r>
          </a:p>
          <a:p>
            <a:pPr marL="342900" indent="-342900">
              <a:spcBef>
                <a:spcPct val="15000"/>
              </a:spcBef>
              <a:buFont typeface="Arial" panose="020B0604020202020204" pitchFamily="34" charset="0"/>
              <a:buChar char="•"/>
              <a:defRPr/>
            </a:pPr>
            <a:r>
              <a:rPr lang="en-US" altLang="en-US" sz="2000">
                <a:solidFill>
                  <a:schemeClr val="bg1"/>
                </a:solidFill>
                <a:latin typeface="Arial"/>
                <a:cs typeface="Arial"/>
              </a:rPr>
              <a:t>Implementation timeline.</a:t>
            </a:r>
          </a:p>
          <a:p>
            <a:pPr marL="342900" indent="-342900">
              <a:spcBef>
                <a:spcPct val="15000"/>
              </a:spcBef>
              <a:buFont typeface="Arial" panose="020B0604020202020204" pitchFamily="34" charset="0"/>
              <a:buChar char="•"/>
              <a:defRPr/>
            </a:pPr>
            <a:r>
              <a:rPr lang="en-US" altLang="en-US" sz="2000">
                <a:solidFill>
                  <a:schemeClr val="bg1"/>
                </a:solidFill>
                <a:latin typeface="Arial"/>
                <a:cs typeface="Arial"/>
              </a:rPr>
              <a:t>Commitment to projects.</a:t>
            </a:r>
          </a:p>
          <a:p>
            <a:pPr marL="342900" indent="-342900">
              <a:spcBef>
                <a:spcPct val="15000"/>
              </a:spcBef>
              <a:buFont typeface="Arial" panose="020B0604020202020204" pitchFamily="34" charset="0"/>
              <a:buChar char="•"/>
              <a:defRPr/>
            </a:pPr>
            <a:r>
              <a:rPr lang="en-US" altLang="en-US" sz="2000">
                <a:solidFill>
                  <a:schemeClr val="bg1"/>
                </a:solidFill>
                <a:latin typeface="Arial"/>
                <a:cs typeface="Arial"/>
              </a:rPr>
              <a:t>Expected water quality improvement from projects and management strategies.</a:t>
            </a:r>
          </a:p>
          <a:p>
            <a:pPr>
              <a:spcBef>
                <a:spcPct val="15000"/>
              </a:spcBef>
              <a:defRPr/>
            </a:pPr>
            <a:endParaRPr lang="en-US" altLang="en-US">
              <a:solidFill>
                <a:schemeClr val="bg1"/>
              </a:solidFill>
            </a:endParaRPr>
          </a:p>
          <a:p>
            <a:pPr>
              <a:spcBef>
                <a:spcPct val="15000"/>
              </a:spcBef>
              <a:defRPr/>
            </a:pPr>
            <a:r>
              <a:rPr lang="en-US" altLang="en-US" sz="2400" b="1">
                <a:solidFill>
                  <a:srgbClr val="DBEAC6"/>
                </a:solidFill>
                <a:latin typeface="Arial" panose="020B0604020202020204" pitchFamily="34" charset="0"/>
                <a:cs typeface="Arial" panose="020B0604020202020204" pitchFamily="34" charset="0"/>
              </a:rPr>
              <a:t>Process to assess progress toward achieving the TMDL:</a:t>
            </a:r>
          </a:p>
          <a:p>
            <a:pPr marL="342900" indent="-342900">
              <a:spcBef>
                <a:spcPct val="15000"/>
              </a:spcBef>
              <a:buFont typeface="Arial" panose="020B0604020202020204" pitchFamily="34" charset="0"/>
              <a:buChar char="•"/>
              <a:defRPr/>
            </a:pPr>
            <a:r>
              <a:rPr lang="en-US" altLang="en-US" sz="2000">
                <a:solidFill>
                  <a:schemeClr val="bg1"/>
                </a:solidFill>
                <a:latin typeface="Arial" panose="020B0604020202020204" pitchFamily="34" charset="0"/>
                <a:cs typeface="Arial" panose="020B0604020202020204" pitchFamily="34" charset="0"/>
              </a:rPr>
              <a:t>Monitoring plan.</a:t>
            </a:r>
          </a:p>
          <a:p>
            <a:pPr marL="342900" indent="-342900">
              <a:spcBef>
                <a:spcPct val="15000"/>
              </a:spcBef>
              <a:buFont typeface="Arial" panose="020B0604020202020204" pitchFamily="34" charset="0"/>
              <a:buChar char="•"/>
              <a:defRPr/>
            </a:pPr>
            <a:r>
              <a:rPr lang="en-US" altLang="en-US" sz="2000">
                <a:solidFill>
                  <a:schemeClr val="bg1"/>
                </a:solidFill>
                <a:latin typeface="Arial" panose="020B0604020202020204" pitchFamily="34" charset="0"/>
                <a:cs typeface="Arial" panose="020B0604020202020204" pitchFamily="34" charset="0"/>
              </a:rPr>
              <a:t>Project reporting. </a:t>
            </a:r>
          </a:p>
          <a:p>
            <a:pPr marL="342900" indent="-342900">
              <a:spcBef>
                <a:spcPct val="15000"/>
              </a:spcBef>
              <a:buFont typeface="Arial" panose="020B0604020202020204" pitchFamily="34" charset="0"/>
              <a:buChar char="•"/>
              <a:defRPr/>
            </a:pPr>
            <a:r>
              <a:rPr lang="en-US" altLang="en-US" sz="2000">
                <a:solidFill>
                  <a:schemeClr val="bg1"/>
                </a:solidFill>
                <a:latin typeface="Arial" panose="020B0604020202020204" pitchFamily="34" charset="0"/>
                <a:cs typeface="Arial" panose="020B0604020202020204" pitchFamily="34" charset="0"/>
              </a:rPr>
              <a:t>Periodic follow-up meetings.</a:t>
            </a:r>
          </a:p>
          <a:p>
            <a:pPr marL="342900" indent="-342900">
              <a:spcBef>
                <a:spcPct val="15000"/>
              </a:spcBef>
              <a:buFont typeface="Arial" panose="020B0604020202020204" pitchFamily="34" charset="0"/>
              <a:buChar char="•"/>
              <a:defRPr/>
            </a:pPr>
            <a:r>
              <a:rPr lang="en-US" altLang="en-US" sz="2000">
                <a:solidFill>
                  <a:schemeClr val="bg1"/>
                </a:solidFill>
                <a:latin typeface="Arial" panose="020B0604020202020204" pitchFamily="34" charset="0"/>
                <a:cs typeface="Arial" panose="020B0604020202020204" pitchFamily="34" charset="0"/>
              </a:rPr>
              <a:t>Water quality analyses.</a:t>
            </a:r>
          </a:p>
        </p:txBody>
      </p:sp>
    </p:spTree>
    <p:extLst>
      <p:ext uri="{BB962C8B-B14F-4D97-AF65-F5344CB8AC3E}">
        <p14:creationId xmlns:p14="http://schemas.microsoft.com/office/powerpoint/2010/main" val="1982890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D8B009AB-533F-E6FD-FB9E-56F18BF79500}"/>
              </a:ext>
            </a:extLst>
          </p:cNvPr>
          <p:cNvPicPr>
            <a:picLocks noChangeAspect="1"/>
          </p:cNvPicPr>
          <p:nvPr/>
        </p:nvPicPr>
        <p:blipFill rotWithShape="1">
          <a:blip r:embed="rId2"/>
          <a:srcRect l="34038" r="29334" b="5145"/>
          <a:stretch/>
        </p:blipFill>
        <p:spPr>
          <a:xfrm>
            <a:off x="2862574" y="1411502"/>
            <a:ext cx="2757583" cy="5283720"/>
          </a:xfrm>
          <a:prstGeom prst="rect">
            <a:avLst/>
          </a:prstGeom>
          <a:ln w="12700">
            <a:noFill/>
          </a:ln>
        </p:spPr>
      </p:pic>
      <p:sp>
        <p:nvSpPr>
          <p:cNvPr id="2" name="TextBox 1">
            <a:extLst>
              <a:ext uri="{FF2B5EF4-FFF2-40B4-BE49-F238E27FC236}">
                <a16:creationId xmlns:a16="http://schemas.microsoft.com/office/drawing/2014/main" id="{4469F90B-21C2-054B-9341-EA9AADA4C453}"/>
              </a:ext>
            </a:extLst>
          </p:cNvPr>
          <p:cNvSpPr txBox="1"/>
          <p:nvPr/>
        </p:nvSpPr>
        <p:spPr>
          <a:xfrm>
            <a:off x="5988453" y="1520177"/>
            <a:ext cx="5862652" cy="4770537"/>
          </a:xfrm>
          <a:prstGeom prst="rect">
            <a:avLst/>
          </a:prstGeom>
          <a:noFill/>
        </p:spPr>
        <p:txBody>
          <a:bodyPr wrap="square" lIns="91440" tIns="45720" rIns="91440" bIns="45720" rtlCol="0" anchor="t">
            <a:spAutoFit/>
          </a:bodyPr>
          <a:lstStyle/>
          <a:p>
            <a:pPr>
              <a:spcAft>
                <a:spcPts val="1200"/>
              </a:spcAft>
            </a:pPr>
            <a:r>
              <a:rPr lang="en-US" sz="2400" b="1">
                <a:solidFill>
                  <a:srgbClr val="2D516F"/>
                </a:solidFill>
                <a:latin typeface="Arial" panose="020B0604020202020204" pitchFamily="34" charset="0"/>
                <a:ea typeface="Verdana" panose="020B0604030504040204" pitchFamily="34" charset="0"/>
                <a:cs typeface="Arial" panose="020B0604020202020204" pitchFamily="34" charset="0"/>
              </a:rPr>
              <a:t>Background</a:t>
            </a:r>
            <a:endParaRPr lang="en-US" sz="2400">
              <a:latin typeface="Arial" panose="020B0604020202020204" pitchFamily="34" charset="0"/>
              <a:ea typeface="Verdana" panose="020B0604030504040204" pitchFamily="34" charset="0"/>
              <a:cs typeface="Arial" panose="020B0604020202020204" pitchFamily="34" charset="0"/>
            </a:endParaRPr>
          </a:p>
          <a:p>
            <a:pPr lvl="1"/>
            <a:r>
              <a:rPr lang="en-US" b="1">
                <a:latin typeface="Arial" panose="020B0604020202020204" pitchFamily="34" charset="0"/>
                <a:ea typeface="Verdana" panose="020B0604030504040204" pitchFamily="34" charset="0"/>
                <a:cs typeface="Arial" panose="020B0604020202020204" pitchFamily="34" charset="0"/>
              </a:rPr>
              <a:t>Early 2000s - </a:t>
            </a:r>
            <a:r>
              <a:rPr lang="en-US">
                <a:latin typeface="Arial" panose="020B0604020202020204" pitchFamily="34" charset="0"/>
                <a:ea typeface="Verdana" panose="020B0604030504040204" pitchFamily="34" charset="0"/>
                <a:cs typeface="Arial" panose="020B0604020202020204" pitchFamily="34" charset="0"/>
              </a:rPr>
              <a:t>Many of Florida’s freshwater springs determined to be impaired for nutrients.</a:t>
            </a:r>
          </a:p>
          <a:p>
            <a:pPr lvl="1"/>
            <a:endParaRPr lang="en-US" b="1">
              <a:latin typeface="Arial" panose="020B0604020202020204" pitchFamily="34" charset="0"/>
              <a:ea typeface="Verdana" panose="020B0604030504040204" pitchFamily="34" charset="0"/>
              <a:cs typeface="Arial" panose="020B0604020202020204" pitchFamily="34" charset="0"/>
            </a:endParaRPr>
          </a:p>
          <a:p>
            <a:pPr lvl="1"/>
            <a:r>
              <a:rPr lang="en-US" b="1">
                <a:latin typeface="Arial" panose="020B0604020202020204" pitchFamily="34" charset="0"/>
                <a:ea typeface="Verdana" panose="020B0604030504040204" pitchFamily="34" charset="0"/>
                <a:cs typeface="Arial" panose="020B0604020202020204" pitchFamily="34" charset="0"/>
              </a:rPr>
              <a:t>2014 - </a:t>
            </a:r>
            <a:r>
              <a:rPr lang="en-US">
                <a:latin typeface="Arial" panose="020B0604020202020204" pitchFamily="34" charset="0"/>
                <a:ea typeface="Verdana" panose="020B0604030504040204" pitchFamily="34" charset="0"/>
                <a:cs typeface="Arial" panose="020B0604020202020204" pitchFamily="34" charset="0"/>
              </a:rPr>
              <a:t>DEP</a:t>
            </a:r>
            <a:r>
              <a:rPr lang="en-US" b="1">
                <a:latin typeface="Arial" panose="020B0604020202020204" pitchFamily="34" charset="0"/>
                <a:ea typeface="Verdana" panose="020B0604030504040204" pitchFamily="34" charset="0"/>
                <a:cs typeface="Arial" panose="020B0604020202020204" pitchFamily="34" charset="0"/>
              </a:rPr>
              <a:t> </a:t>
            </a:r>
            <a:r>
              <a:rPr lang="en-US">
                <a:latin typeface="Arial" panose="020B0604020202020204" pitchFamily="34" charset="0"/>
                <a:ea typeface="Verdana" panose="020B0604030504040204" pitchFamily="34" charset="0"/>
                <a:cs typeface="Arial" panose="020B0604020202020204" pitchFamily="34" charset="0"/>
              </a:rPr>
              <a:t>adopted TMDLs for many waterbodies in Springs Coast basin.</a:t>
            </a:r>
          </a:p>
          <a:p>
            <a:pPr lvl="1"/>
            <a:endParaRPr lang="en-US">
              <a:latin typeface="Arial" panose="020B0604020202020204" pitchFamily="34" charset="0"/>
              <a:ea typeface="Verdana" panose="020B0604030504040204" pitchFamily="34" charset="0"/>
              <a:cs typeface="Arial" panose="020B0604020202020204" pitchFamily="34" charset="0"/>
            </a:endParaRPr>
          </a:p>
          <a:p>
            <a:pPr lvl="1"/>
            <a:r>
              <a:rPr lang="en-US" b="1">
                <a:solidFill>
                  <a:srgbClr val="000000"/>
                </a:solidFill>
                <a:latin typeface="Arial"/>
                <a:cs typeface="Arial"/>
              </a:rPr>
              <a:t>2016 - </a:t>
            </a:r>
            <a:r>
              <a:rPr lang="en-US">
                <a:solidFill>
                  <a:srgbClr val="000000"/>
                </a:solidFill>
                <a:latin typeface="Arial"/>
                <a:cs typeface="Arial"/>
              </a:rPr>
              <a:t>Florida Legislature designated </a:t>
            </a:r>
            <a:r>
              <a:rPr lang="en-US">
                <a:latin typeface="Arial"/>
                <a:cs typeface="Arial"/>
              </a:rPr>
              <a:t>30 Outstanding Florida Springs (OFS) </a:t>
            </a:r>
            <a:r>
              <a:rPr lang="en-US">
                <a:solidFill>
                  <a:srgbClr val="000000"/>
                </a:solidFill>
                <a:latin typeface="Arial"/>
                <a:cs typeface="Arial"/>
              </a:rPr>
              <a:t>to require additional protections.</a:t>
            </a:r>
            <a:endParaRPr lang="en-US">
              <a:latin typeface="Arial"/>
              <a:ea typeface="Verdana"/>
              <a:cs typeface="Arial"/>
            </a:endParaRPr>
          </a:p>
          <a:p>
            <a:pPr lvl="1"/>
            <a:endParaRPr lang="en-US" b="1">
              <a:latin typeface="Arial" panose="020B0604020202020204" pitchFamily="34" charset="0"/>
              <a:ea typeface="Verdana" panose="020B0604030504040204" pitchFamily="34" charset="0"/>
              <a:cs typeface="Arial" panose="020B0604020202020204" pitchFamily="34" charset="0"/>
            </a:endParaRPr>
          </a:p>
          <a:p>
            <a:pPr lvl="1"/>
            <a:r>
              <a:rPr lang="en-US" b="1">
                <a:latin typeface="Arial" panose="020B0604020202020204" pitchFamily="34" charset="0"/>
                <a:ea typeface="Verdana" panose="020B0604030504040204" pitchFamily="34" charset="0"/>
                <a:cs typeface="Arial" panose="020B0604020202020204" pitchFamily="34" charset="0"/>
              </a:rPr>
              <a:t>2018 - </a:t>
            </a:r>
            <a:r>
              <a:rPr lang="en-US">
                <a:latin typeface="Arial"/>
                <a:ea typeface="Verdana"/>
                <a:cs typeface="Arial"/>
              </a:rPr>
              <a:t>BMAPs adopted as restoration framework to meet TMDLs.</a:t>
            </a:r>
          </a:p>
          <a:p>
            <a:pPr lvl="1"/>
            <a:endParaRPr lang="en-US">
              <a:latin typeface="Arial"/>
              <a:ea typeface="Verdana"/>
              <a:cs typeface="Arial"/>
            </a:endParaRPr>
          </a:p>
          <a:p>
            <a:pPr lvl="1"/>
            <a:r>
              <a:rPr lang="en-US" b="1">
                <a:latin typeface="Arial"/>
                <a:ea typeface="Verdana"/>
                <a:cs typeface="Arial"/>
              </a:rPr>
              <a:t>Today - </a:t>
            </a:r>
            <a:r>
              <a:rPr lang="en-US">
                <a:latin typeface="Arial"/>
                <a:ea typeface="Verdana"/>
                <a:cs typeface="Arial"/>
              </a:rPr>
              <a:t>Working on updates to the Springs BMAPs to be adopted by 2025.</a:t>
            </a:r>
          </a:p>
        </p:txBody>
      </p:sp>
      <p:sp>
        <p:nvSpPr>
          <p:cNvPr id="4" name="TextBox 3">
            <a:extLst>
              <a:ext uri="{FF2B5EF4-FFF2-40B4-BE49-F238E27FC236}">
                <a16:creationId xmlns:a16="http://schemas.microsoft.com/office/drawing/2014/main" id="{5C0CF7E0-1906-3F45-B280-3D3CFA81E007}"/>
              </a:ext>
            </a:extLst>
          </p:cNvPr>
          <p:cNvSpPr txBox="1"/>
          <p:nvPr/>
        </p:nvSpPr>
        <p:spPr>
          <a:xfrm>
            <a:off x="1564067" y="193406"/>
            <a:ext cx="10366247" cy="1041375"/>
          </a:xfrm>
          <a:prstGeom prst="rect">
            <a:avLst/>
          </a:prstGeom>
          <a:noFill/>
        </p:spPr>
        <p:txBody>
          <a:bodyPr wrap="square" lIns="91440" tIns="45720" rIns="91440" bIns="45720" rtlCol="0" anchor="t">
            <a:spAutoFit/>
          </a:bodyPr>
          <a:lstStyle/>
          <a:p>
            <a:pPr>
              <a:lnSpc>
                <a:spcPct val="92764"/>
              </a:lnSpc>
            </a:pPr>
            <a:r>
              <a:rPr lang="en-US" sz="3500" b="1">
                <a:solidFill>
                  <a:schemeClr val="bg1"/>
                </a:solidFill>
                <a:latin typeface="Arial"/>
                <a:ea typeface="Verdana"/>
                <a:cs typeface="Arial"/>
              </a:rPr>
              <a:t>BMAPs</a:t>
            </a:r>
            <a:endParaRPr lang="en-US">
              <a:solidFill>
                <a:schemeClr val="bg1"/>
              </a:solidFill>
              <a:latin typeface="Arial"/>
              <a:ea typeface="Verdana"/>
              <a:cs typeface="Arial"/>
            </a:endParaRPr>
          </a:p>
          <a:p>
            <a:pPr>
              <a:lnSpc>
                <a:spcPct val="129870"/>
              </a:lnSpc>
            </a:pPr>
            <a:r>
              <a:rPr lang="en-US" sz="2500" b="1">
                <a:solidFill>
                  <a:srgbClr val="DBEAC6"/>
                </a:solidFill>
                <a:latin typeface="Arial"/>
                <a:ea typeface="Verdana"/>
                <a:cs typeface="Arial"/>
              </a:rPr>
              <a:t>SPRINGS COAST OVERVIEW</a:t>
            </a:r>
          </a:p>
        </p:txBody>
      </p:sp>
      <p:pic>
        <p:nvPicPr>
          <p:cNvPr id="7" name="Picture 6">
            <a:extLst>
              <a:ext uri="{FF2B5EF4-FFF2-40B4-BE49-F238E27FC236}">
                <a16:creationId xmlns:a16="http://schemas.microsoft.com/office/drawing/2014/main" id="{7B192E8F-CCA1-52EC-3B33-AB1BCCAB39D7}"/>
              </a:ext>
            </a:extLst>
          </p:cNvPr>
          <p:cNvPicPr>
            <a:picLocks noChangeAspect="1"/>
          </p:cNvPicPr>
          <p:nvPr/>
        </p:nvPicPr>
        <p:blipFill rotWithShape="1">
          <a:blip r:embed="rId3"/>
          <a:srcRect l="3003" b="4411"/>
          <a:stretch/>
        </p:blipFill>
        <p:spPr>
          <a:xfrm>
            <a:off x="867176" y="2791107"/>
            <a:ext cx="1893730" cy="1246792"/>
          </a:xfrm>
          <a:prstGeom prst="rect">
            <a:avLst/>
          </a:prstGeom>
          <a:ln w="12700" cap="sq">
            <a:noFill/>
            <a:prstDash val="solid"/>
            <a:miter lim="800000"/>
          </a:ln>
          <a:effectLst/>
        </p:spPr>
      </p:pic>
      <p:pic>
        <p:nvPicPr>
          <p:cNvPr id="9" name="Picture 8">
            <a:extLst>
              <a:ext uri="{FF2B5EF4-FFF2-40B4-BE49-F238E27FC236}">
                <a16:creationId xmlns:a16="http://schemas.microsoft.com/office/drawing/2014/main" id="{2CAC12A9-79BC-D596-5FD4-69815E99415C}"/>
              </a:ext>
            </a:extLst>
          </p:cNvPr>
          <p:cNvPicPr>
            <a:picLocks noChangeAspect="1"/>
          </p:cNvPicPr>
          <p:nvPr/>
        </p:nvPicPr>
        <p:blipFill rotWithShape="1">
          <a:blip r:embed="rId4"/>
          <a:srcRect l="3661" t="22950" r="3156" b="30959"/>
          <a:stretch/>
        </p:blipFill>
        <p:spPr>
          <a:xfrm>
            <a:off x="863074" y="4116739"/>
            <a:ext cx="1893731" cy="1246792"/>
          </a:xfrm>
          <a:prstGeom prst="rect">
            <a:avLst/>
          </a:prstGeom>
          <a:ln w="12700" cap="sq">
            <a:noFill/>
            <a:prstDash val="solid"/>
            <a:miter lim="800000"/>
          </a:ln>
          <a:effectLst/>
        </p:spPr>
      </p:pic>
      <p:cxnSp>
        <p:nvCxnSpPr>
          <p:cNvPr id="11" name="Straight Connector 10">
            <a:extLst>
              <a:ext uri="{FF2B5EF4-FFF2-40B4-BE49-F238E27FC236}">
                <a16:creationId xmlns:a16="http://schemas.microsoft.com/office/drawing/2014/main" id="{AD3361D7-5104-1647-E3C5-C6A573C56DCA}"/>
              </a:ext>
            </a:extLst>
          </p:cNvPr>
          <p:cNvCxnSpPr>
            <a:cxnSpLocks/>
            <a:stCxn id="7" idx="3"/>
          </p:cNvCxnSpPr>
          <p:nvPr/>
        </p:nvCxnSpPr>
        <p:spPr>
          <a:xfrm flipV="1">
            <a:off x="2760906" y="2282447"/>
            <a:ext cx="1454061" cy="1132056"/>
          </a:xfrm>
          <a:prstGeom prst="line">
            <a:avLst/>
          </a:prstGeom>
          <a:ln>
            <a:solidFill>
              <a:schemeClr val="accent6"/>
            </a:solidFill>
          </a:ln>
        </p:spPr>
        <p:style>
          <a:lnRef idx="3">
            <a:schemeClr val="dk1"/>
          </a:lnRef>
          <a:fillRef idx="0">
            <a:schemeClr val="dk1"/>
          </a:fillRef>
          <a:effectRef idx="2">
            <a:schemeClr val="dk1"/>
          </a:effectRef>
          <a:fontRef idx="minor">
            <a:schemeClr val="tx1"/>
          </a:fontRef>
        </p:style>
      </p:cxnSp>
      <p:cxnSp>
        <p:nvCxnSpPr>
          <p:cNvPr id="12" name="Straight Connector 11">
            <a:extLst>
              <a:ext uri="{FF2B5EF4-FFF2-40B4-BE49-F238E27FC236}">
                <a16:creationId xmlns:a16="http://schemas.microsoft.com/office/drawing/2014/main" id="{3261103C-3C51-3754-1280-56EBFBA984B0}"/>
              </a:ext>
            </a:extLst>
          </p:cNvPr>
          <p:cNvCxnSpPr>
            <a:cxnSpLocks/>
            <a:stCxn id="9" idx="3"/>
          </p:cNvCxnSpPr>
          <p:nvPr/>
        </p:nvCxnSpPr>
        <p:spPr>
          <a:xfrm flipV="1">
            <a:off x="2756805" y="3065521"/>
            <a:ext cx="1531975" cy="1674614"/>
          </a:xfrm>
          <a:prstGeom prst="line">
            <a:avLst/>
          </a:prstGeom>
          <a:ln>
            <a:solidFill>
              <a:schemeClr val="accent6"/>
            </a:solidFill>
          </a:ln>
        </p:spPr>
        <p:style>
          <a:lnRef idx="3">
            <a:schemeClr val="dk1"/>
          </a:lnRef>
          <a:fillRef idx="0">
            <a:schemeClr val="dk1"/>
          </a:fillRef>
          <a:effectRef idx="2">
            <a:schemeClr val="dk1"/>
          </a:effectRef>
          <a:fontRef idx="minor">
            <a:schemeClr val="tx1"/>
          </a:fontRef>
        </p:style>
      </p:cxnSp>
      <p:pic>
        <p:nvPicPr>
          <p:cNvPr id="18" name="Picture 17">
            <a:extLst>
              <a:ext uri="{FF2B5EF4-FFF2-40B4-BE49-F238E27FC236}">
                <a16:creationId xmlns:a16="http://schemas.microsoft.com/office/drawing/2014/main" id="{9C03B0D4-2D43-6DD0-D21F-7285E2253CD5}"/>
              </a:ext>
            </a:extLst>
          </p:cNvPr>
          <p:cNvPicPr>
            <a:picLocks noChangeAspect="1"/>
          </p:cNvPicPr>
          <p:nvPr/>
        </p:nvPicPr>
        <p:blipFill rotWithShape="1">
          <a:blip r:embed="rId5"/>
          <a:srcRect l="297" t="4813" r="4683" b="12440"/>
          <a:stretch/>
        </p:blipFill>
        <p:spPr>
          <a:xfrm>
            <a:off x="870829" y="5417802"/>
            <a:ext cx="1890077" cy="1246792"/>
          </a:xfrm>
          <a:prstGeom prst="rect">
            <a:avLst/>
          </a:prstGeom>
          <a:ln w="12700" cap="sq">
            <a:noFill/>
            <a:prstDash val="solid"/>
            <a:miter lim="800000"/>
          </a:ln>
          <a:effectLst/>
        </p:spPr>
      </p:pic>
      <p:cxnSp>
        <p:nvCxnSpPr>
          <p:cNvPr id="19" name="Straight Connector 18">
            <a:extLst>
              <a:ext uri="{FF2B5EF4-FFF2-40B4-BE49-F238E27FC236}">
                <a16:creationId xmlns:a16="http://schemas.microsoft.com/office/drawing/2014/main" id="{271055C2-1836-5B1C-E937-67ABD6AAA658}"/>
              </a:ext>
            </a:extLst>
          </p:cNvPr>
          <p:cNvCxnSpPr>
            <a:cxnSpLocks/>
            <a:stCxn id="18" idx="3"/>
          </p:cNvCxnSpPr>
          <p:nvPr/>
        </p:nvCxnSpPr>
        <p:spPr>
          <a:xfrm flipV="1">
            <a:off x="2760906" y="5268142"/>
            <a:ext cx="1643950" cy="773056"/>
          </a:xfrm>
          <a:prstGeom prst="line">
            <a:avLst/>
          </a:prstGeom>
          <a:ln>
            <a:solidFill>
              <a:schemeClr val="accent6"/>
            </a:solidFill>
          </a:ln>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E4AE3D4C-4165-27CD-C2FD-4AFF09655AE5}"/>
              </a:ext>
            </a:extLst>
          </p:cNvPr>
          <p:cNvSpPr txBox="1"/>
          <p:nvPr/>
        </p:nvSpPr>
        <p:spPr>
          <a:xfrm>
            <a:off x="151184" y="3747407"/>
            <a:ext cx="715992" cy="369332"/>
          </a:xfrm>
          <a:prstGeom prst="rect">
            <a:avLst/>
          </a:prstGeom>
          <a:noFill/>
        </p:spPr>
        <p:txBody>
          <a:bodyPr wrap="square" rtlCol="0">
            <a:spAutoFit/>
          </a:bodyPr>
          <a:lstStyle/>
          <a:p>
            <a:r>
              <a:rPr lang="en-US" b="1">
                <a:solidFill>
                  <a:schemeClr val="bg1"/>
                </a:solidFill>
                <a:latin typeface="Arial" panose="020B0604020202020204" pitchFamily="34" charset="0"/>
                <a:cs typeface="Arial" panose="020B0604020202020204" pitchFamily="34" charset="0"/>
              </a:rPr>
              <a:t>2010</a:t>
            </a:r>
          </a:p>
        </p:txBody>
      </p:sp>
      <p:sp>
        <p:nvSpPr>
          <p:cNvPr id="23" name="TextBox 22">
            <a:extLst>
              <a:ext uri="{FF2B5EF4-FFF2-40B4-BE49-F238E27FC236}">
                <a16:creationId xmlns:a16="http://schemas.microsoft.com/office/drawing/2014/main" id="{1A4ADDD3-DC05-F745-EFFE-B39A821B2364}"/>
              </a:ext>
            </a:extLst>
          </p:cNvPr>
          <p:cNvSpPr txBox="1"/>
          <p:nvPr/>
        </p:nvSpPr>
        <p:spPr>
          <a:xfrm>
            <a:off x="182789" y="5073016"/>
            <a:ext cx="715992" cy="369332"/>
          </a:xfrm>
          <a:prstGeom prst="rect">
            <a:avLst/>
          </a:prstGeom>
          <a:noFill/>
        </p:spPr>
        <p:txBody>
          <a:bodyPr wrap="square" rtlCol="0">
            <a:spAutoFit/>
          </a:bodyPr>
          <a:lstStyle/>
          <a:p>
            <a:r>
              <a:rPr lang="en-US" b="1">
                <a:solidFill>
                  <a:schemeClr val="bg1"/>
                </a:solidFill>
                <a:latin typeface="Arial" panose="020B0604020202020204" pitchFamily="34" charset="0"/>
                <a:cs typeface="Arial" panose="020B0604020202020204" pitchFamily="34" charset="0"/>
              </a:rPr>
              <a:t>2010</a:t>
            </a:r>
          </a:p>
        </p:txBody>
      </p:sp>
      <p:sp>
        <p:nvSpPr>
          <p:cNvPr id="24" name="TextBox 23">
            <a:extLst>
              <a:ext uri="{FF2B5EF4-FFF2-40B4-BE49-F238E27FC236}">
                <a16:creationId xmlns:a16="http://schemas.microsoft.com/office/drawing/2014/main" id="{3785C5BE-55C3-BC90-B2C8-1525628A1B31}"/>
              </a:ext>
            </a:extLst>
          </p:cNvPr>
          <p:cNvSpPr txBox="1"/>
          <p:nvPr/>
        </p:nvSpPr>
        <p:spPr>
          <a:xfrm>
            <a:off x="182789" y="6346055"/>
            <a:ext cx="715992" cy="369332"/>
          </a:xfrm>
          <a:prstGeom prst="rect">
            <a:avLst/>
          </a:prstGeom>
          <a:noFill/>
        </p:spPr>
        <p:txBody>
          <a:bodyPr wrap="square" rtlCol="0">
            <a:spAutoFit/>
          </a:bodyPr>
          <a:lstStyle/>
          <a:p>
            <a:r>
              <a:rPr lang="en-US" b="1">
                <a:solidFill>
                  <a:schemeClr val="bg1"/>
                </a:solidFill>
                <a:latin typeface="Arial" panose="020B0604020202020204" pitchFamily="34" charset="0"/>
                <a:cs typeface="Arial" panose="020B0604020202020204" pitchFamily="34" charset="0"/>
              </a:rPr>
              <a:t>2006</a:t>
            </a:r>
          </a:p>
        </p:txBody>
      </p:sp>
      <p:sp>
        <p:nvSpPr>
          <p:cNvPr id="35" name="Arrow: Down 34">
            <a:extLst>
              <a:ext uri="{FF2B5EF4-FFF2-40B4-BE49-F238E27FC236}">
                <a16:creationId xmlns:a16="http://schemas.microsoft.com/office/drawing/2014/main" id="{AD2E9FC5-6E14-F037-5102-3D2157C8E58C}"/>
              </a:ext>
            </a:extLst>
          </p:cNvPr>
          <p:cNvSpPr/>
          <p:nvPr/>
        </p:nvSpPr>
        <p:spPr>
          <a:xfrm>
            <a:off x="5917721" y="1923692"/>
            <a:ext cx="517585" cy="4637367"/>
          </a:xfrm>
          <a:prstGeom prst="downArrow">
            <a:avLst>
              <a:gd name="adj1" fmla="val 31537"/>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795D63-9AEB-6E08-1E0A-5F2A233BCC88}"/>
              </a:ext>
            </a:extLst>
          </p:cNvPr>
          <p:cNvSpPr txBox="1"/>
          <p:nvPr/>
        </p:nvSpPr>
        <p:spPr>
          <a:xfrm>
            <a:off x="734508" y="2758797"/>
            <a:ext cx="20772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a:solidFill>
                  <a:schemeClr val="bg1"/>
                </a:solidFill>
                <a:highlight>
                  <a:srgbClr val="435030"/>
                </a:highlight>
                <a:latin typeface="Arial"/>
                <a:cs typeface="Calibri"/>
              </a:rPr>
              <a:t>Kings Bay Final TMDL Report</a:t>
            </a:r>
            <a:endParaRPr lang="en-US" sz="900">
              <a:solidFill>
                <a:schemeClr val="bg1"/>
              </a:solidFill>
              <a:highlight>
                <a:srgbClr val="435030"/>
              </a:highlight>
              <a:latin typeface="Arial"/>
              <a:cs typeface="Arial"/>
            </a:endParaRPr>
          </a:p>
        </p:txBody>
      </p:sp>
      <p:sp>
        <p:nvSpPr>
          <p:cNvPr id="5" name="TextBox 4">
            <a:extLst>
              <a:ext uri="{FF2B5EF4-FFF2-40B4-BE49-F238E27FC236}">
                <a16:creationId xmlns:a16="http://schemas.microsoft.com/office/drawing/2014/main" id="{82129385-647A-0ACF-6A9C-9E255DC0A0AC}"/>
              </a:ext>
            </a:extLst>
          </p:cNvPr>
          <p:cNvSpPr txBox="1"/>
          <p:nvPr/>
        </p:nvSpPr>
        <p:spPr>
          <a:xfrm>
            <a:off x="732458" y="4092803"/>
            <a:ext cx="20772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a:solidFill>
                  <a:schemeClr val="bg1"/>
                </a:solidFill>
                <a:highlight>
                  <a:srgbClr val="435030"/>
                </a:highlight>
                <a:latin typeface="Arial"/>
                <a:cs typeface="Calibri"/>
              </a:rPr>
              <a:t>Homosassa Final TMDL Report</a:t>
            </a:r>
            <a:endParaRPr lang="en-US" sz="900">
              <a:solidFill>
                <a:schemeClr val="bg1"/>
              </a:solidFill>
              <a:highlight>
                <a:srgbClr val="435030"/>
              </a:highlight>
              <a:latin typeface="Arial"/>
              <a:cs typeface="Arial"/>
            </a:endParaRPr>
          </a:p>
        </p:txBody>
      </p:sp>
      <p:sp>
        <p:nvSpPr>
          <p:cNvPr id="6" name="TextBox 5">
            <a:extLst>
              <a:ext uri="{FF2B5EF4-FFF2-40B4-BE49-F238E27FC236}">
                <a16:creationId xmlns:a16="http://schemas.microsoft.com/office/drawing/2014/main" id="{2F0010BA-CB95-7092-160B-5EE587738291}"/>
              </a:ext>
            </a:extLst>
          </p:cNvPr>
          <p:cNvSpPr txBox="1"/>
          <p:nvPr/>
        </p:nvSpPr>
        <p:spPr>
          <a:xfrm>
            <a:off x="743512" y="5423112"/>
            <a:ext cx="20772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err="1">
                <a:solidFill>
                  <a:schemeClr val="bg1"/>
                </a:solidFill>
                <a:highlight>
                  <a:srgbClr val="435030"/>
                </a:highlight>
                <a:latin typeface="Arial"/>
                <a:cs typeface="Calibri"/>
              </a:rPr>
              <a:t>Weeki</a:t>
            </a:r>
            <a:r>
              <a:rPr lang="en-US" sz="900">
                <a:solidFill>
                  <a:schemeClr val="bg1"/>
                </a:solidFill>
                <a:highlight>
                  <a:srgbClr val="435030"/>
                </a:highlight>
                <a:latin typeface="Arial"/>
                <a:cs typeface="Calibri"/>
              </a:rPr>
              <a:t> </a:t>
            </a:r>
            <a:r>
              <a:rPr lang="en-US" sz="900" err="1">
                <a:solidFill>
                  <a:schemeClr val="bg1"/>
                </a:solidFill>
                <a:highlight>
                  <a:srgbClr val="435030"/>
                </a:highlight>
                <a:latin typeface="Arial"/>
                <a:cs typeface="Calibri"/>
              </a:rPr>
              <a:t>Wachee</a:t>
            </a:r>
            <a:r>
              <a:rPr lang="en-US" sz="900">
                <a:solidFill>
                  <a:schemeClr val="bg1"/>
                </a:solidFill>
                <a:highlight>
                  <a:srgbClr val="435030"/>
                </a:highlight>
                <a:latin typeface="Arial"/>
                <a:cs typeface="Calibri"/>
              </a:rPr>
              <a:t> Final TMDL Report</a:t>
            </a:r>
            <a:endParaRPr lang="en-US" sz="900">
              <a:solidFill>
                <a:schemeClr val="bg1"/>
              </a:solidFill>
              <a:highlight>
                <a:srgbClr val="435030"/>
              </a:highlight>
              <a:latin typeface="Arial"/>
            </a:endParaRPr>
          </a:p>
        </p:txBody>
      </p:sp>
      <p:pic>
        <p:nvPicPr>
          <p:cNvPr id="10" name="Picture 9">
            <a:extLst>
              <a:ext uri="{FF2B5EF4-FFF2-40B4-BE49-F238E27FC236}">
                <a16:creationId xmlns:a16="http://schemas.microsoft.com/office/drawing/2014/main" id="{72969BC9-84BC-6891-DBA8-E7884E453759}"/>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Effect>
                      <a14:brightnessContrast contrast="-20000"/>
                    </a14:imgEffect>
                  </a14:imgLayer>
                </a14:imgProps>
              </a:ext>
            </a:extLst>
          </a:blip>
          <a:srcRect l="1142" t="28144" r="578" b="20463"/>
          <a:stretch/>
        </p:blipFill>
        <p:spPr>
          <a:xfrm>
            <a:off x="887243" y="1466728"/>
            <a:ext cx="1882929" cy="1243434"/>
          </a:xfrm>
          <a:prstGeom prst="rect">
            <a:avLst/>
          </a:prstGeom>
          <a:ln>
            <a:noFill/>
          </a:ln>
        </p:spPr>
      </p:pic>
      <p:sp>
        <p:nvSpPr>
          <p:cNvPr id="20" name="TextBox 19">
            <a:extLst>
              <a:ext uri="{FF2B5EF4-FFF2-40B4-BE49-F238E27FC236}">
                <a16:creationId xmlns:a16="http://schemas.microsoft.com/office/drawing/2014/main" id="{E1AF011A-6239-B364-9B22-69A97A0A044A}"/>
              </a:ext>
            </a:extLst>
          </p:cNvPr>
          <p:cNvSpPr txBox="1"/>
          <p:nvPr/>
        </p:nvSpPr>
        <p:spPr>
          <a:xfrm>
            <a:off x="1209603" y="1435092"/>
            <a:ext cx="2077232"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bg1"/>
                </a:solidFill>
                <a:highlight>
                  <a:srgbClr val="435030"/>
                </a:highlight>
                <a:latin typeface="Arial"/>
                <a:cs typeface="Calibri"/>
              </a:rPr>
              <a:t>Rainbow Final TMDL Report</a:t>
            </a:r>
            <a:endParaRPr lang="en-US" sz="900">
              <a:solidFill>
                <a:schemeClr val="bg1"/>
              </a:solidFill>
              <a:highlight>
                <a:srgbClr val="435030"/>
              </a:highlight>
              <a:latin typeface="Arial"/>
              <a:cs typeface="Arial"/>
            </a:endParaRPr>
          </a:p>
        </p:txBody>
      </p:sp>
      <p:sp>
        <p:nvSpPr>
          <p:cNvPr id="21" name="TextBox 20">
            <a:extLst>
              <a:ext uri="{FF2B5EF4-FFF2-40B4-BE49-F238E27FC236}">
                <a16:creationId xmlns:a16="http://schemas.microsoft.com/office/drawing/2014/main" id="{B5995C1D-5B0C-11E5-9441-4CA16B1D8079}"/>
              </a:ext>
            </a:extLst>
          </p:cNvPr>
          <p:cNvSpPr txBox="1"/>
          <p:nvPr/>
        </p:nvSpPr>
        <p:spPr>
          <a:xfrm>
            <a:off x="171251" y="2445825"/>
            <a:ext cx="715992" cy="369332"/>
          </a:xfrm>
          <a:prstGeom prst="rect">
            <a:avLst/>
          </a:prstGeom>
          <a:noFill/>
        </p:spPr>
        <p:txBody>
          <a:bodyPr wrap="square" rtlCol="0">
            <a:spAutoFit/>
          </a:bodyPr>
          <a:lstStyle/>
          <a:p>
            <a:r>
              <a:rPr lang="en-US" b="1">
                <a:solidFill>
                  <a:schemeClr val="bg1"/>
                </a:solidFill>
                <a:latin typeface="Arial" panose="020B0604020202020204" pitchFamily="34" charset="0"/>
                <a:cs typeface="Arial" panose="020B0604020202020204" pitchFamily="34" charset="0"/>
              </a:rPr>
              <a:t>2009</a:t>
            </a:r>
          </a:p>
        </p:txBody>
      </p:sp>
    </p:spTree>
    <p:extLst>
      <p:ext uri="{BB962C8B-B14F-4D97-AF65-F5344CB8AC3E}">
        <p14:creationId xmlns:p14="http://schemas.microsoft.com/office/powerpoint/2010/main" val="1668601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ED633FD-4A2D-FEE7-3784-87903BA6965E}"/>
              </a:ext>
            </a:extLst>
          </p:cNvPr>
          <p:cNvSpPr txBox="1">
            <a:spLocks noChangeArrowheads="1"/>
          </p:cNvSpPr>
          <p:nvPr/>
        </p:nvSpPr>
        <p:spPr>
          <a:xfrm>
            <a:off x="1590040" y="371239"/>
            <a:ext cx="10391140"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500" b="1">
                <a:solidFill>
                  <a:schemeClr val="bg1"/>
                </a:solidFill>
                <a:latin typeface="Arial"/>
                <a:cs typeface="Arial"/>
              </a:rPr>
              <a:t>RAINBOW SPRINGS AND RIVER BMAP AREA</a:t>
            </a:r>
            <a:endParaRPr lang="en-US" sz="3500" b="1">
              <a:solidFill>
                <a:schemeClr val="bg1"/>
              </a:solidFill>
              <a:latin typeface="Arial"/>
              <a:cs typeface="Arial"/>
            </a:endParaRPr>
          </a:p>
        </p:txBody>
      </p:sp>
      <p:sp>
        <p:nvSpPr>
          <p:cNvPr id="4" name="Content Placeholder 2">
            <a:extLst>
              <a:ext uri="{FF2B5EF4-FFF2-40B4-BE49-F238E27FC236}">
                <a16:creationId xmlns:a16="http://schemas.microsoft.com/office/drawing/2014/main" id="{26C26070-E7CC-DE80-1955-8CF1E49D455F}"/>
              </a:ext>
            </a:extLst>
          </p:cNvPr>
          <p:cNvSpPr txBox="1">
            <a:spLocks/>
          </p:cNvSpPr>
          <p:nvPr/>
        </p:nvSpPr>
        <p:spPr>
          <a:xfrm>
            <a:off x="163709" y="1540958"/>
            <a:ext cx="5933436" cy="2919938"/>
          </a:xfrm>
        </p:spPr>
        <p:txBody>
          <a:bodyPr lIns="91440" tIns="45720" rIns="91440" bIns="45720" anchor="t">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spcAft>
                <a:spcPts val="1800"/>
              </a:spcAft>
              <a:buFont typeface="Arial"/>
              <a:buChar char="•"/>
            </a:pPr>
            <a:r>
              <a:rPr lang="en-US" sz="2000">
                <a:latin typeface="Arial"/>
                <a:cs typeface="Arial"/>
              </a:rPr>
              <a:t>The Rainbow Spring Group and Rainbow River BMAP area is approximately 679 square miles.</a:t>
            </a:r>
            <a:endParaRPr lang="en-US" sz="2000">
              <a:latin typeface="Arial"/>
              <a:cs typeface="Calibri"/>
            </a:endParaRPr>
          </a:p>
          <a:p>
            <a:pPr marL="342900" indent="-342900">
              <a:spcAft>
                <a:spcPts val="1800"/>
              </a:spcAft>
              <a:buFont typeface="Arial"/>
              <a:buChar char="•"/>
            </a:pPr>
            <a:r>
              <a:rPr lang="en-US" sz="2000">
                <a:latin typeface="Arial"/>
                <a:cs typeface="Calibri"/>
              </a:rPr>
              <a:t>Impaired for the nitrate form of nitrogen.</a:t>
            </a:r>
          </a:p>
          <a:p>
            <a:pPr marL="342900" indent="-342900">
              <a:spcAft>
                <a:spcPts val="1800"/>
              </a:spcAft>
              <a:buFont typeface="Arial"/>
              <a:buChar char="•"/>
            </a:pPr>
            <a:r>
              <a:rPr lang="en-US" sz="2000">
                <a:latin typeface="Arial"/>
                <a:cs typeface="Calibri"/>
              </a:rPr>
              <a:t>TMDL is 0.35 mg/L of nitrate, as monthly arithmetic mean target. </a:t>
            </a:r>
          </a:p>
          <a:p>
            <a:endParaRPr lang="en-US" sz="1800">
              <a:latin typeface="Arial"/>
              <a:cs typeface="Arial"/>
            </a:endParaRPr>
          </a:p>
          <a:p>
            <a:endParaRPr lang="en-US" sz="2400">
              <a:latin typeface="Calibri" panose="020F0502020204030204"/>
              <a:cs typeface="Calibri"/>
            </a:endParaRPr>
          </a:p>
        </p:txBody>
      </p:sp>
      <p:pic>
        <p:nvPicPr>
          <p:cNvPr id="3" name="Picture 2">
            <a:extLst>
              <a:ext uri="{FF2B5EF4-FFF2-40B4-BE49-F238E27FC236}">
                <a16:creationId xmlns:a16="http://schemas.microsoft.com/office/drawing/2014/main" id="{6D0DFE10-817A-C5F6-3C28-EFAAB0D01330}"/>
              </a:ext>
            </a:extLst>
          </p:cNvPr>
          <p:cNvPicPr>
            <a:picLocks noChangeAspect="1"/>
          </p:cNvPicPr>
          <p:nvPr/>
        </p:nvPicPr>
        <p:blipFill>
          <a:blip r:embed="rId3"/>
          <a:stretch>
            <a:fillRect/>
          </a:stretch>
        </p:blipFill>
        <p:spPr>
          <a:xfrm>
            <a:off x="6096301" y="1336563"/>
            <a:ext cx="5454372" cy="5430779"/>
          </a:xfrm>
          <a:prstGeom prst="rect">
            <a:avLst/>
          </a:prstGeom>
          <a:ln>
            <a:noFill/>
          </a:ln>
        </p:spPr>
      </p:pic>
      <p:pic>
        <p:nvPicPr>
          <p:cNvPr id="5" name="Picture 4">
            <a:extLst>
              <a:ext uri="{FF2B5EF4-FFF2-40B4-BE49-F238E27FC236}">
                <a16:creationId xmlns:a16="http://schemas.microsoft.com/office/drawing/2014/main" id="{AF4338CB-96FF-A6BC-0DB2-20D1607B381B}"/>
              </a:ext>
            </a:extLst>
          </p:cNvPr>
          <p:cNvPicPr>
            <a:picLocks noChangeAspect="1"/>
          </p:cNvPicPr>
          <p:nvPr/>
        </p:nvPicPr>
        <p:blipFill>
          <a:blip r:embed="rId4"/>
          <a:stretch>
            <a:fillRect/>
          </a:stretch>
        </p:blipFill>
        <p:spPr>
          <a:xfrm>
            <a:off x="160298" y="3949391"/>
            <a:ext cx="5775404" cy="2713464"/>
          </a:xfrm>
          <a:prstGeom prst="rect">
            <a:avLst/>
          </a:prstGeom>
        </p:spPr>
      </p:pic>
    </p:spTree>
    <p:extLst>
      <p:ext uri="{BB962C8B-B14F-4D97-AF65-F5344CB8AC3E}">
        <p14:creationId xmlns:p14="http://schemas.microsoft.com/office/powerpoint/2010/main" val="218315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ED633FD-4A2D-FEE7-3784-87903BA6965E}"/>
              </a:ext>
            </a:extLst>
          </p:cNvPr>
          <p:cNvSpPr txBox="1">
            <a:spLocks noChangeArrowheads="1"/>
          </p:cNvSpPr>
          <p:nvPr/>
        </p:nvSpPr>
        <p:spPr>
          <a:xfrm>
            <a:off x="1517468" y="280525"/>
            <a:ext cx="10391140"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500" b="1">
                <a:solidFill>
                  <a:schemeClr val="bg1"/>
                </a:solidFill>
                <a:latin typeface="Arial"/>
                <a:cs typeface="Arial"/>
              </a:rPr>
              <a:t>CRYSTAL RIVER/KINGS BAY BMAP</a:t>
            </a:r>
          </a:p>
        </p:txBody>
      </p:sp>
      <p:pic>
        <p:nvPicPr>
          <p:cNvPr id="3" name="Picture 2">
            <a:extLst>
              <a:ext uri="{FF2B5EF4-FFF2-40B4-BE49-F238E27FC236}">
                <a16:creationId xmlns:a16="http://schemas.microsoft.com/office/drawing/2014/main" id="{FD3A400F-729B-7293-A5EE-39F022160A73}"/>
              </a:ext>
            </a:extLst>
          </p:cNvPr>
          <p:cNvPicPr>
            <a:picLocks noChangeAspect="1"/>
          </p:cNvPicPr>
          <p:nvPr/>
        </p:nvPicPr>
        <p:blipFill>
          <a:blip r:embed="rId3"/>
          <a:stretch>
            <a:fillRect/>
          </a:stretch>
        </p:blipFill>
        <p:spPr>
          <a:xfrm>
            <a:off x="7334353" y="1782750"/>
            <a:ext cx="4574634" cy="4606384"/>
          </a:xfrm>
          <a:prstGeom prst="rect">
            <a:avLst/>
          </a:prstGeom>
          <a:ln>
            <a:noFill/>
          </a:ln>
        </p:spPr>
      </p:pic>
      <p:sp>
        <p:nvSpPr>
          <p:cNvPr id="6" name="Content Placeholder 2">
            <a:extLst>
              <a:ext uri="{FF2B5EF4-FFF2-40B4-BE49-F238E27FC236}">
                <a16:creationId xmlns:a16="http://schemas.microsoft.com/office/drawing/2014/main" id="{CDFB95A8-67CB-6954-3C92-F96371A0A27C}"/>
              </a:ext>
            </a:extLst>
          </p:cNvPr>
          <p:cNvSpPr txBox="1">
            <a:spLocks/>
          </p:cNvSpPr>
          <p:nvPr/>
        </p:nvSpPr>
        <p:spPr>
          <a:xfrm>
            <a:off x="37358" y="1256147"/>
            <a:ext cx="7307034" cy="3487335"/>
          </a:xfrm>
        </p:spPr>
        <p:txBody>
          <a:bodyPr lIns="91440" tIns="45720" rIns="91440" bIns="4572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spcAft>
                <a:spcPts val="500"/>
              </a:spcAft>
              <a:buFont typeface="Arial"/>
              <a:buChar char="•"/>
            </a:pPr>
            <a:r>
              <a:rPr lang="en-US">
                <a:latin typeface="Arial"/>
                <a:ea typeface="+mn-lt"/>
                <a:cs typeface="+mn-lt"/>
              </a:rPr>
              <a:t>BMAP area is approximately </a:t>
            </a:r>
            <a:r>
              <a:rPr lang="en-US">
                <a:latin typeface="Arial"/>
                <a:ea typeface="+mn-lt"/>
                <a:cs typeface="Arial"/>
              </a:rPr>
              <a:t>178,753 acres and includes OFS including Kings Bay Group (Hunter, House, Black, Idiot’s Delight and Tarpon Hole Springs).</a:t>
            </a:r>
            <a:endParaRPr lang="en-US">
              <a:latin typeface="Arial"/>
              <a:cs typeface="Calibri" panose="020F0502020204030204"/>
            </a:endParaRPr>
          </a:p>
          <a:p>
            <a:pPr marL="342900" indent="-342900">
              <a:spcAft>
                <a:spcPts val="500"/>
              </a:spcAft>
              <a:buFont typeface="Arial"/>
              <a:buChar char="•"/>
            </a:pPr>
            <a:r>
              <a:rPr lang="en-US">
                <a:latin typeface="Arial"/>
                <a:cs typeface="Calibri" panose="020F0502020204030204"/>
              </a:rPr>
              <a:t>Impaired for the nitrate form of nitrogen and orthophosphate.</a:t>
            </a:r>
          </a:p>
          <a:p>
            <a:pPr marL="342900" indent="-342900">
              <a:spcAft>
                <a:spcPts val="500"/>
              </a:spcAft>
              <a:buFont typeface="Arial"/>
              <a:buChar char="•"/>
            </a:pPr>
            <a:r>
              <a:rPr lang="en-US">
                <a:latin typeface="Arial"/>
                <a:cs typeface="Calibri" panose="020F0502020204030204"/>
              </a:rPr>
              <a:t>TMDLs:</a:t>
            </a:r>
          </a:p>
          <a:p>
            <a:pPr marL="800100" lvl="1" indent="-342900">
              <a:spcAft>
                <a:spcPts val="500"/>
              </a:spcAft>
              <a:buFont typeface="Arial"/>
              <a:buChar char="•"/>
            </a:pPr>
            <a:r>
              <a:rPr lang="en-US">
                <a:latin typeface="Arial"/>
                <a:cs typeface="Calibri" panose="020F0502020204030204"/>
              </a:rPr>
              <a:t>Springs 0.23 mg/L nitrate as an annual average.</a:t>
            </a:r>
            <a:endParaRPr lang="en-US">
              <a:cs typeface="Calibri" panose="020F0502020204030204"/>
            </a:endParaRPr>
          </a:p>
          <a:p>
            <a:pPr marL="800100" lvl="1" indent="-342900">
              <a:spcAft>
                <a:spcPts val="500"/>
              </a:spcAft>
              <a:buFont typeface="Arial"/>
              <a:buChar char="•"/>
            </a:pPr>
            <a:r>
              <a:rPr lang="en-US">
                <a:latin typeface="Arial"/>
                <a:cs typeface="Calibri" panose="020F0502020204030204"/>
              </a:rPr>
              <a:t>Kings Bay 0.28 mg/L nitrate as an annual average.</a:t>
            </a:r>
          </a:p>
          <a:p>
            <a:pPr marL="800100" lvl="1" indent="-342900">
              <a:spcAft>
                <a:spcPts val="500"/>
              </a:spcAft>
              <a:buFont typeface="Arial"/>
              <a:buChar char="•"/>
            </a:pPr>
            <a:r>
              <a:rPr lang="en-US">
                <a:latin typeface="Arial"/>
                <a:cs typeface="Calibri" panose="020F0502020204030204"/>
              </a:rPr>
              <a:t>Springs 0.028 mg/L orthophosphate as an annual average.</a:t>
            </a:r>
          </a:p>
          <a:p>
            <a:pPr marL="800100" lvl="1" indent="-342900">
              <a:spcAft>
                <a:spcPts val="500"/>
              </a:spcAft>
              <a:buFont typeface="Arial"/>
              <a:buChar char="•"/>
            </a:pPr>
            <a:r>
              <a:rPr lang="en-US">
                <a:latin typeface="Arial"/>
                <a:cs typeface="Calibri" panose="020F0502020204030204"/>
              </a:rPr>
              <a:t>Kings Bay 0.032 mg/L orthophosphate as an annual average.</a:t>
            </a:r>
          </a:p>
          <a:p>
            <a:pPr marL="342900" indent="-342900">
              <a:spcAft>
                <a:spcPts val="1800"/>
              </a:spcAft>
              <a:buFont typeface="Arial"/>
              <a:buChar char="•"/>
            </a:pPr>
            <a:endParaRPr lang="en-US">
              <a:latin typeface="Arial"/>
              <a:cs typeface="Arial"/>
            </a:endParaRPr>
          </a:p>
          <a:p>
            <a:endParaRPr lang="en-US">
              <a:latin typeface="Arial"/>
              <a:cs typeface="Arial"/>
            </a:endParaRPr>
          </a:p>
          <a:p>
            <a:endParaRPr lang="en-US" sz="2400">
              <a:latin typeface="Calibri" panose="020F0502020204030204"/>
              <a:cs typeface="Calibri"/>
            </a:endParaRPr>
          </a:p>
        </p:txBody>
      </p:sp>
      <p:pic>
        <p:nvPicPr>
          <p:cNvPr id="8" name="Picture 7">
            <a:extLst>
              <a:ext uri="{FF2B5EF4-FFF2-40B4-BE49-F238E27FC236}">
                <a16:creationId xmlns:a16="http://schemas.microsoft.com/office/drawing/2014/main" id="{9C2D6BB3-E464-5446-5D67-0A35B24471F7}"/>
              </a:ext>
            </a:extLst>
          </p:cNvPr>
          <p:cNvPicPr>
            <a:picLocks noChangeAspect="1"/>
          </p:cNvPicPr>
          <p:nvPr/>
        </p:nvPicPr>
        <p:blipFill>
          <a:blip r:embed="rId4"/>
          <a:stretch>
            <a:fillRect/>
          </a:stretch>
        </p:blipFill>
        <p:spPr>
          <a:xfrm>
            <a:off x="1234796" y="4173649"/>
            <a:ext cx="4458166" cy="2581974"/>
          </a:xfrm>
          <a:prstGeom prst="rect">
            <a:avLst/>
          </a:prstGeom>
        </p:spPr>
      </p:pic>
    </p:spTree>
    <p:extLst>
      <p:ext uri="{BB962C8B-B14F-4D97-AF65-F5344CB8AC3E}">
        <p14:creationId xmlns:p14="http://schemas.microsoft.com/office/powerpoint/2010/main" val="3652853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ED633FD-4A2D-FEE7-3784-87903BA6965E}"/>
              </a:ext>
            </a:extLst>
          </p:cNvPr>
          <p:cNvSpPr txBox="1">
            <a:spLocks noChangeArrowheads="1"/>
          </p:cNvSpPr>
          <p:nvPr/>
        </p:nvSpPr>
        <p:spPr>
          <a:xfrm>
            <a:off x="1592307" y="98582"/>
            <a:ext cx="8986046"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500" b="1">
                <a:solidFill>
                  <a:schemeClr val="bg1"/>
                </a:solidFill>
                <a:latin typeface="Arial"/>
                <a:cs typeface="Arial"/>
              </a:rPr>
              <a:t>HOMOSASSA/CHASSAHOWITZKA SPRINGS BMAP</a:t>
            </a:r>
          </a:p>
        </p:txBody>
      </p:sp>
      <p:pic>
        <p:nvPicPr>
          <p:cNvPr id="3" name="Picture 2">
            <a:extLst>
              <a:ext uri="{FF2B5EF4-FFF2-40B4-BE49-F238E27FC236}">
                <a16:creationId xmlns:a16="http://schemas.microsoft.com/office/drawing/2014/main" id="{3F210B62-250B-B7DA-40BE-1FFDB83E250A}"/>
              </a:ext>
            </a:extLst>
          </p:cNvPr>
          <p:cNvPicPr>
            <a:picLocks noChangeAspect="1"/>
          </p:cNvPicPr>
          <p:nvPr/>
        </p:nvPicPr>
        <p:blipFill>
          <a:blip r:embed="rId3"/>
          <a:stretch>
            <a:fillRect/>
          </a:stretch>
        </p:blipFill>
        <p:spPr>
          <a:xfrm>
            <a:off x="6593682" y="1247775"/>
            <a:ext cx="5600699" cy="5612606"/>
          </a:xfrm>
          <a:prstGeom prst="rect">
            <a:avLst/>
          </a:prstGeom>
        </p:spPr>
      </p:pic>
      <p:pic>
        <p:nvPicPr>
          <p:cNvPr id="9" name="Picture 8">
            <a:extLst>
              <a:ext uri="{FF2B5EF4-FFF2-40B4-BE49-F238E27FC236}">
                <a16:creationId xmlns:a16="http://schemas.microsoft.com/office/drawing/2014/main" id="{E934E706-2126-1DB4-968D-FED0DAB6FA7B}"/>
              </a:ext>
            </a:extLst>
          </p:cNvPr>
          <p:cNvPicPr>
            <a:picLocks noChangeAspect="1"/>
          </p:cNvPicPr>
          <p:nvPr/>
        </p:nvPicPr>
        <p:blipFill>
          <a:blip r:embed="rId4"/>
          <a:stretch>
            <a:fillRect/>
          </a:stretch>
        </p:blipFill>
        <p:spPr>
          <a:xfrm>
            <a:off x="985837" y="3905250"/>
            <a:ext cx="5112545" cy="2714626"/>
          </a:xfrm>
          <a:prstGeom prst="rect">
            <a:avLst/>
          </a:prstGeom>
        </p:spPr>
      </p:pic>
      <p:sp>
        <p:nvSpPr>
          <p:cNvPr id="11" name="Content Placeholder 2">
            <a:extLst>
              <a:ext uri="{FF2B5EF4-FFF2-40B4-BE49-F238E27FC236}">
                <a16:creationId xmlns:a16="http://schemas.microsoft.com/office/drawing/2014/main" id="{7578BE24-E8FA-C733-B94B-1528A4DBE5E4}"/>
              </a:ext>
            </a:extLst>
          </p:cNvPr>
          <p:cNvSpPr txBox="1">
            <a:spLocks/>
          </p:cNvSpPr>
          <p:nvPr/>
        </p:nvSpPr>
        <p:spPr>
          <a:xfrm>
            <a:off x="193758" y="1577700"/>
            <a:ext cx="6402887" cy="5042650"/>
          </a:xfrm>
        </p:spPr>
        <p:txBody>
          <a:bodyPr lIns="91440" tIns="45720" rIns="91440" bIns="45720" anchor="t">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spcAft>
                <a:spcPts val="1800"/>
              </a:spcAft>
              <a:buFont typeface="Arial"/>
              <a:buChar char="•"/>
            </a:pPr>
            <a:r>
              <a:rPr lang="en-US">
                <a:latin typeface="Arial"/>
                <a:ea typeface="+mn-lt"/>
                <a:cs typeface="+mn-lt"/>
              </a:rPr>
              <a:t>BMAP area is approximately </a:t>
            </a:r>
            <a:r>
              <a:rPr lang="en-US">
                <a:latin typeface="Arial"/>
                <a:ea typeface="+mn-lt"/>
                <a:cs typeface="Arial"/>
              </a:rPr>
              <a:t>340,609 acres and include OFS Homosassa and </a:t>
            </a:r>
            <a:r>
              <a:rPr lang="en-US" err="1">
                <a:latin typeface="Arial"/>
                <a:ea typeface="+mn-lt"/>
                <a:cs typeface="Arial"/>
              </a:rPr>
              <a:t>Chassahowitzka</a:t>
            </a:r>
            <a:r>
              <a:rPr lang="en-US">
                <a:latin typeface="Arial"/>
                <a:ea typeface="+mn-lt"/>
                <a:cs typeface="Arial"/>
              </a:rPr>
              <a:t> Springs Groups.</a:t>
            </a:r>
            <a:endParaRPr lang="en-US">
              <a:latin typeface="Arial"/>
              <a:cs typeface="Calibri" panose="020F0502020204030204"/>
            </a:endParaRPr>
          </a:p>
          <a:p>
            <a:pPr marL="342900" indent="-342900">
              <a:spcAft>
                <a:spcPts val="1800"/>
              </a:spcAft>
              <a:buFont typeface="Arial"/>
              <a:buChar char="•"/>
            </a:pPr>
            <a:r>
              <a:rPr lang="en-US">
                <a:latin typeface="Arial"/>
                <a:cs typeface="Calibri" panose="020F0502020204030204"/>
              </a:rPr>
              <a:t>Impaired for the nitrate form of nitrogen.</a:t>
            </a:r>
          </a:p>
          <a:p>
            <a:pPr marL="342900" indent="-342900">
              <a:spcAft>
                <a:spcPts val="1800"/>
              </a:spcAft>
              <a:buFont typeface="Arial"/>
              <a:buChar char="•"/>
            </a:pPr>
            <a:r>
              <a:rPr lang="en-US">
                <a:latin typeface="Arial"/>
                <a:cs typeface="Calibri" panose="020F0502020204030204"/>
              </a:rPr>
              <a:t>TMDLs are nitrate annual averages of 0.23 mg/L for the springs and 0.25 mg/L for the rivers.</a:t>
            </a:r>
          </a:p>
          <a:p>
            <a:endParaRPr lang="en-US">
              <a:latin typeface="Arial"/>
              <a:cs typeface="Arial"/>
            </a:endParaRPr>
          </a:p>
          <a:p>
            <a:endParaRPr lang="en-US" sz="2400">
              <a:latin typeface="Calibri" panose="020F0502020204030204"/>
              <a:cs typeface="Calibri"/>
            </a:endParaRPr>
          </a:p>
        </p:txBody>
      </p:sp>
    </p:spTree>
    <p:extLst>
      <p:ext uri="{BB962C8B-B14F-4D97-AF65-F5344CB8AC3E}">
        <p14:creationId xmlns:p14="http://schemas.microsoft.com/office/powerpoint/2010/main" val="1469543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AED633FD-4A2D-FEE7-3784-87903BA6965E}"/>
              </a:ext>
            </a:extLst>
          </p:cNvPr>
          <p:cNvSpPr txBox="1">
            <a:spLocks noChangeArrowheads="1"/>
          </p:cNvSpPr>
          <p:nvPr/>
        </p:nvSpPr>
        <p:spPr>
          <a:xfrm>
            <a:off x="1544682" y="298668"/>
            <a:ext cx="10391140" cy="649844"/>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500" b="1">
                <a:solidFill>
                  <a:schemeClr val="bg1"/>
                </a:solidFill>
                <a:latin typeface="Arial"/>
                <a:cs typeface="Arial"/>
              </a:rPr>
              <a:t>WEEKI WACHEE BMAP</a:t>
            </a:r>
            <a:endParaRPr lang="en-US" sz="3500" b="1">
              <a:solidFill>
                <a:schemeClr val="bg1"/>
              </a:solidFill>
              <a:latin typeface="Arial"/>
              <a:cs typeface="Arial"/>
            </a:endParaRPr>
          </a:p>
        </p:txBody>
      </p:sp>
      <p:pic>
        <p:nvPicPr>
          <p:cNvPr id="3" name="Picture 2">
            <a:extLst>
              <a:ext uri="{FF2B5EF4-FFF2-40B4-BE49-F238E27FC236}">
                <a16:creationId xmlns:a16="http://schemas.microsoft.com/office/drawing/2014/main" id="{FEA245D1-8315-2692-DFAB-A643EBB9FAB8}"/>
              </a:ext>
            </a:extLst>
          </p:cNvPr>
          <p:cNvPicPr>
            <a:picLocks noChangeAspect="1"/>
          </p:cNvPicPr>
          <p:nvPr/>
        </p:nvPicPr>
        <p:blipFill>
          <a:blip r:embed="rId3"/>
          <a:stretch>
            <a:fillRect/>
          </a:stretch>
        </p:blipFill>
        <p:spPr>
          <a:xfrm>
            <a:off x="6557963" y="1271587"/>
            <a:ext cx="5636418" cy="5588793"/>
          </a:xfrm>
          <a:prstGeom prst="rect">
            <a:avLst/>
          </a:prstGeom>
          <a:ln>
            <a:noFill/>
          </a:ln>
        </p:spPr>
      </p:pic>
      <p:pic>
        <p:nvPicPr>
          <p:cNvPr id="5" name="Picture 4">
            <a:extLst>
              <a:ext uri="{FF2B5EF4-FFF2-40B4-BE49-F238E27FC236}">
                <a16:creationId xmlns:a16="http://schemas.microsoft.com/office/drawing/2014/main" id="{E26861EB-07D3-3094-1D45-F9AA692743B0}"/>
              </a:ext>
            </a:extLst>
          </p:cNvPr>
          <p:cNvPicPr>
            <a:picLocks noChangeAspect="1"/>
          </p:cNvPicPr>
          <p:nvPr/>
        </p:nvPicPr>
        <p:blipFill>
          <a:blip r:embed="rId4"/>
          <a:stretch>
            <a:fillRect/>
          </a:stretch>
        </p:blipFill>
        <p:spPr>
          <a:xfrm>
            <a:off x="592930" y="4063458"/>
            <a:ext cx="5422107" cy="2683669"/>
          </a:xfrm>
          <a:prstGeom prst="rect">
            <a:avLst/>
          </a:prstGeom>
        </p:spPr>
      </p:pic>
      <p:sp>
        <p:nvSpPr>
          <p:cNvPr id="7" name="Content Placeholder 2">
            <a:extLst>
              <a:ext uri="{FF2B5EF4-FFF2-40B4-BE49-F238E27FC236}">
                <a16:creationId xmlns:a16="http://schemas.microsoft.com/office/drawing/2014/main" id="{E90DB0A3-89A0-1C77-AFF7-72930D2130B0}"/>
              </a:ext>
            </a:extLst>
          </p:cNvPr>
          <p:cNvSpPr txBox="1">
            <a:spLocks/>
          </p:cNvSpPr>
          <p:nvPr/>
        </p:nvSpPr>
        <p:spPr>
          <a:xfrm>
            <a:off x="119417" y="1391846"/>
            <a:ext cx="6365716" cy="5042650"/>
          </a:xfrm>
        </p:spPr>
        <p:txBody>
          <a:bodyPr lIns="91440" tIns="45720" rIns="91440" bIns="45720" anchor="t">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spcAft>
                <a:spcPts val="1800"/>
              </a:spcAft>
              <a:buFont typeface="Arial"/>
              <a:buChar char="•"/>
            </a:pPr>
            <a:r>
              <a:rPr lang="en-US">
                <a:latin typeface="Arial"/>
                <a:ea typeface="+mn-lt"/>
                <a:cs typeface="+mn-lt"/>
              </a:rPr>
              <a:t>BMAP area is approximately </a:t>
            </a:r>
            <a:r>
              <a:rPr lang="en-US">
                <a:latin typeface="Arial"/>
                <a:ea typeface="+mn-lt"/>
                <a:cs typeface="Arial"/>
              </a:rPr>
              <a:t>200,474 acres and includes the Weeki Wachee OFS.</a:t>
            </a:r>
            <a:endParaRPr lang="en-US">
              <a:latin typeface="Arial"/>
              <a:cs typeface="Calibri" panose="020F0502020204030204"/>
            </a:endParaRPr>
          </a:p>
          <a:p>
            <a:pPr marL="342900" indent="-342900">
              <a:spcAft>
                <a:spcPts val="1800"/>
              </a:spcAft>
              <a:buFont typeface="Arial"/>
              <a:buChar char="•"/>
            </a:pPr>
            <a:r>
              <a:rPr lang="en-US">
                <a:latin typeface="Arial"/>
                <a:cs typeface="Calibri" panose="020F0502020204030204"/>
              </a:rPr>
              <a:t>Impaired for the nitrate form of nitrogen.</a:t>
            </a:r>
          </a:p>
          <a:p>
            <a:pPr marL="342900" indent="-342900">
              <a:spcAft>
                <a:spcPts val="1800"/>
              </a:spcAft>
              <a:buFont typeface="Arial"/>
              <a:buChar char="•"/>
            </a:pPr>
            <a:r>
              <a:rPr lang="en-US">
                <a:latin typeface="Arial"/>
                <a:cs typeface="Calibri" panose="020F0502020204030204"/>
              </a:rPr>
              <a:t>TMDLs are nitrate annual averages of 0.28 mg/L for Weeki Wachee Spring, 0.23 mg/L for the Magnolia-</a:t>
            </a:r>
            <a:r>
              <a:rPr lang="en-US" err="1">
                <a:latin typeface="Arial"/>
                <a:cs typeface="Calibri" panose="020F0502020204030204"/>
              </a:rPr>
              <a:t>Apripeka</a:t>
            </a:r>
            <a:r>
              <a:rPr lang="en-US">
                <a:latin typeface="Arial"/>
                <a:cs typeface="Calibri" panose="020F0502020204030204"/>
              </a:rPr>
              <a:t> Spring Groups and 0.20 mg/L for the Weeki Wachee River.</a:t>
            </a:r>
          </a:p>
          <a:p>
            <a:endParaRPr lang="en-US">
              <a:latin typeface="Arial"/>
              <a:cs typeface="Arial"/>
            </a:endParaRPr>
          </a:p>
          <a:p>
            <a:endParaRPr lang="en-US" sz="2400">
              <a:latin typeface="Calibri" panose="020F0502020204030204"/>
              <a:cs typeface="Calibri"/>
            </a:endParaRPr>
          </a:p>
        </p:txBody>
      </p:sp>
    </p:spTree>
    <p:extLst>
      <p:ext uri="{BB962C8B-B14F-4D97-AF65-F5344CB8AC3E}">
        <p14:creationId xmlns:p14="http://schemas.microsoft.com/office/powerpoint/2010/main" val="668829704"/>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green-template" id="{3F08B2C0-2FF6-4997-9059-B648B570E958}" vid="{62CF2560-06A3-4187-A1CA-7C8CF47ACA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4008B7F987C14C96D8E4F0CB9C1B92" ma:contentTypeVersion="15" ma:contentTypeDescription="Create a new document." ma:contentTypeScope="" ma:versionID="93b76748c6d17d67a5337bde73ad1d2e">
  <xsd:schema xmlns:xsd="http://www.w3.org/2001/XMLSchema" xmlns:xs="http://www.w3.org/2001/XMLSchema" xmlns:p="http://schemas.microsoft.com/office/2006/metadata/properties" xmlns:ns2="e8f18764-95a0-43ac-809f-d7a2d88dc902" xmlns:ns3="8f86abcd-8b29-470d-a083-263790f8059b" targetNamespace="http://schemas.microsoft.com/office/2006/metadata/properties" ma:root="true" ma:fieldsID="602992c4970211d704e32debb5d4ed0e" ns2:_="" ns3:_="">
    <xsd:import namespace="e8f18764-95a0-43ac-809f-d7a2d88dc902"/>
    <xsd:import namespace="8f86abcd-8b29-470d-a083-263790f8059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f18764-95a0-43ac-809f-d7a2d88dc9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d22a39-e768-4485-83bb-9ac52943c32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f86abcd-8b29-470d-a083-263790f805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0f8f20f-f079-40a3-b2ad-fc8fa7942f85}" ma:internalName="TaxCatchAll" ma:showField="CatchAllData" ma:web="8f86abcd-8b29-470d-a083-263790f8059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f86abcd-8b29-470d-a083-263790f8059b">
      <UserInfo>
        <DisplayName>Lahera-Aument, Rommy</DisplayName>
        <AccountId>395</AccountId>
        <AccountType/>
      </UserInfo>
      <UserInfo>
        <DisplayName>Rivera, Hector</DisplayName>
        <AccountId>619</AccountId>
        <AccountType/>
      </UserInfo>
      <UserInfo>
        <DisplayName>Godbey, Steve</DisplayName>
        <AccountId>35</AccountId>
        <AccountType/>
      </UserInfo>
      <UserInfo>
        <DisplayName>CommsReview</DisplayName>
        <AccountId>24849</AccountId>
        <AccountType/>
      </UserInfo>
      <UserInfo>
        <DisplayName>Taylor, Stacie L</DisplayName>
        <AccountId>34842</AccountId>
        <AccountType/>
      </UserInfo>
    </SharedWithUsers>
    <lcf76f155ced4ddcb4097134ff3c332f xmlns="e8f18764-95a0-43ac-809f-d7a2d88dc902">
      <Terms xmlns="http://schemas.microsoft.com/office/infopath/2007/PartnerControls"/>
    </lcf76f155ced4ddcb4097134ff3c332f>
    <TaxCatchAll xmlns="8f86abcd-8b29-470d-a083-263790f8059b" xsi:nil="true"/>
  </documentManagement>
</p:properties>
</file>

<file path=customXml/itemProps1.xml><?xml version="1.0" encoding="utf-8"?>
<ds:datastoreItem xmlns:ds="http://schemas.openxmlformats.org/officeDocument/2006/customXml" ds:itemID="{A5468B7C-8C3D-4C58-B77F-22188548FA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f18764-95a0-43ac-809f-d7a2d88dc902"/>
    <ds:schemaRef ds:uri="8f86abcd-8b29-470d-a083-263790f805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955A9F-5B66-4964-BB2C-A5F1AEA3C92E}">
  <ds:schemaRefs>
    <ds:schemaRef ds:uri="http://schemas.microsoft.com/sharepoint/v3/contenttype/forms"/>
  </ds:schemaRefs>
</ds:datastoreItem>
</file>

<file path=customXml/itemProps3.xml><?xml version="1.0" encoding="utf-8"?>
<ds:datastoreItem xmlns:ds="http://schemas.openxmlformats.org/officeDocument/2006/customXml" ds:itemID="{4D60EC88-B1D0-4561-ADA0-78999C7AA7A8}">
  <ds:schemaRefs>
    <ds:schemaRef ds:uri="e2faf751-2ecb-4fec-83e0-2cc700396097"/>
    <ds:schemaRef ds:uri="ed83551b-1c74-4eb0-a689-e3b00317a30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8f86abcd-8b29-470d-a083-263790f8059b"/>
    <ds:schemaRef ds:uri="e8f18764-95a0-43ac-809f-d7a2d88dc902"/>
  </ds:schemaRefs>
</ds:datastoreItem>
</file>

<file path=docProps/app.xml><?xml version="1.0" encoding="utf-8"?>
<Properties xmlns="http://schemas.openxmlformats.org/officeDocument/2006/extended-properties" xmlns:vt="http://schemas.openxmlformats.org/officeDocument/2006/docPropsVTypes">
  <Template>DEP_powerpoint-green-template</Template>
  <Application>Microsoft Office PowerPoint</Application>
  <PresentationFormat>Widescreen</PresentationFormat>
  <Slides>39</Slides>
  <Notes>32</Notes>
  <HiddenSlides>0</HiddenSlide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OSTDS PROJECT IMPORTANCE</vt:lpstr>
      <vt:lpstr>OSTDS PROJECT IMPORTANCE</vt:lpstr>
      <vt:lpstr>OSTDS PROJECT IMPORTANCE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Hankinson, Samuel</dc:creator>
  <cp:revision>4</cp:revision>
  <dcterms:created xsi:type="dcterms:W3CDTF">2023-09-14T20:50:41Z</dcterms:created>
  <dcterms:modified xsi:type="dcterms:W3CDTF">2024-06-28T18:34:12Z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0x010100374008B7F987C14C96D8E4F0CB9C1B92</vt:lpwstr>
  </property>
  <property fmtid="{D5CDD505-2E9C-101B-9397-08002B2CF9AE}" pid="3" name="_dlc_DocIdItemGuid">
    <vt:lpwstr>99fe34ab-42d1-4653-abd3-9b2d5d40123f</vt:lpwstr>
  </property>
  <property fmtid="{D5CDD505-2E9C-101B-9397-08002B2CF9AE}" pid="4" name="MediaServiceImageTags">
    <vt:lpwstr/>
  </property>
</Properties>
</file>