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7" r:id="rId3"/>
    <p:sldId id="298" r:id="rId4"/>
    <p:sldId id="300" r:id="rId5"/>
    <p:sldId id="301" r:id="rId6"/>
    <p:sldId id="296" r:id="rId7"/>
    <p:sldId id="302" r:id="rId8"/>
    <p:sldId id="282" r:id="rId9"/>
    <p:sldId id="293" r:id="rId10"/>
    <p:sldId id="303" r:id="rId11"/>
    <p:sldId id="319" r:id="rId12"/>
    <p:sldId id="304" r:id="rId13"/>
    <p:sldId id="320" r:id="rId14"/>
    <p:sldId id="305" r:id="rId15"/>
    <p:sldId id="321" r:id="rId16"/>
    <p:sldId id="306" r:id="rId17"/>
    <p:sldId id="322"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294" r:id="rId31"/>
    <p:sldId id="258"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04"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8/14/2014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8/14/2014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8/14/2014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8/14/2014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07FA4F-822C-4568-9C36-EDD69CA38E53}" type="datetimeFigureOut">
              <a:rPr lang="en-US" smtClean="0"/>
              <a:pPr/>
              <a:t>8/14/2014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07FA4F-822C-4568-9C36-EDD69CA38E53}" type="datetimeFigureOut">
              <a:rPr lang="en-US" smtClean="0"/>
              <a:pPr/>
              <a:t>8/14/2014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07FA4F-822C-4568-9C36-EDD69CA38E53}" type="datetimeFigureOut">
              <a:rPr lang="en-US" smtClean="0"/>
              <a:pPr/>
              <a:t>8/14/2014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07FA4F-822C-4568-9C36-EDD69CA38E53}" type="datetimeFigureOut">
              <a:rPr lang="en-US" smtClean="0"/>
              <a:pPr/>
              <a:t>8/14/2014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7FA4F-822C-4568-9C36-EDD69CA38E53}" type="datetimeFigureOut">
              <a:rPr lang="en-US" smtClean="0"/>
              <a:pPr/>
              <a:t>8/14/2014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8/14/2014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8/14/2014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7FA4F-822C-4568-9C36-EDD69CA38E53}" type="datetimeFigureOut">
              <a:rPr lang="en-US" smtClean="0"/>
              <a:pPr/>
              <a:t>8/14/2014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CABDF-0C78-44F4-BBF1-DCE0CB674A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floridaagwaterpolicy.com/"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AgBMPHelp@FreshFromFlorida.com" TargetMode="External"/><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hyperlink" Target="mailto:JessicaLea.Stempien@freshfromflorida.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1447800" y="762000"/>
            <a:ext cx="6324600" cy="3170099"/>
          </a:xfrm>
          <a:prstGeom prst="rect">
            <a:avLst/>
          </a:prstGeom>
          <a:noFill/>
        </p:spPr>
        <p:txBody>
          <a:bodyPr wrap="square" rtlCol="0">
            <a:spAutoFit/>
          </a:bodyPr>
          <a:lstStyle/>
          <a:p>
            <a:pPr algn="ctr"/>
            <a:r>
              <a:rPr lang="en-US" sz="4000" b="1" dirty="0" smtClean="0">
                <a:solidFill>
                  <a:schemeClr val="accent5">
                    <a:lumMod val="50000"/>
                  </a:schemeClr>
                </a:solidFill>
                <a:latin typeface="Franklin Gothic Book" pitchFamily="34" charset="0"/>
              </a:rPr>
              <a:t>Agricultural Best Management Practices </a:t>
            </a:r>
            <a:r>
              <a:rPr lang="en-US" sz="4000" dirty="0" smtClean="0">
                <a:solidFill>
                  <a:schemeClr val="accent5">
                    <a:lumMod val="50000"/>
                  </a:schemeClr>
                </a:solidFill>
                <a:latin typeface="Franklin Gothic Book" pitchFamily="34" charset="0"/>
              </a:rPr>
              <a:t>(</a:t>
            </a:r>
            <a:r>
              <a:rPr lang="en-US" sz="4000" b="1" dirty="0" smtClean="0">
                <a:solidFill>
                  <a:schemeClr val="accent5">
                    <a:lumMod val="50000"/>
                  </a:schemeClr>
                </a:solidFill>
                <a:latin typeface="Franklin Gothic Book" pitchFamily="34" charset="0"/>
              </a:rPr>
              <a:t>BMPs</a:t>
            </a:r>
            <a:r>
              <a:rPr lang="en-US" sz="4000" dirty="0" smtClean="0">
                <a:solidFill>
                  <a:schemeClr val="accent5">
                    <a:lumMod val="50000"/>
                  </a:schemeClr>
                </a:solidFill>
                <a:latin typeface="Franklin Gothic Book" pitchFamily="34" charset="0"/>
              </a:rPr>
              <a:t>)</a:t>
            </a:r>
          </a:p>
          <a:p>
            <a:pPr algn="ctr"/>
            <a:r>
              <a:rPr lang="en-US" sz="4000" b="1" dirty="0" smtClean="0">
                <a:solidFill>
                  <a:schemeClr val="accent5">
                    <a:lumMod val="50000"/>
                  </a:schemeClr>
                </a:solidFill>
                <a:latin typeface="Franklin Gothic Book" pitchFamily="34" charset="0"/>
              </a:rPr>
              <a:t>In the Springs Coast BMAP Areas</a:t>
            </a:r>
            <a:endParaRPr lang="en-US" sz="4000" b="1" dirty="0">
              <a:solidFill>
                <a:schemeClr val="tx2"/>
              </a:solidFill>
              <a:latin typeface="Franklin Gothic Medium Cond" pitchFamily="34" charset="0"/>
            </a:endParaRP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71600" y="4074349"/>
            <a:ext cx="5867400" cy="1031051"/>
          </a:xfrm>
          <a:prstGeom prst="rect">
            <a:avLst/>
          </a:prstGeom>
          <a:noFill/>
        </p:spPr>
        <p:txBody>
          <a:bodyPr wrap="square" rtlCol="0">
            <a:spAutoFit/>
          </a:bodyPr>
          <a:lstStyle/>
          <a:p>
            <a:pPr algn="ctr">
              <a:spcAft>
                <a:spcPts val="600"/>
              </a:spcAft>
            </a:pPr>
            <a:r>
              <a:rPr lang="en-US" sz="2800" dirty="0" smtClean="0">
                <a:solidFill>
                  <a:schemeClr val="tx2"/>
                </a:solidFill>
                <a:latin typeface="Franklin Gothic Medium Cond" pitchFamily="34" charset="0"/>
              </a:rPr>
              <a:t>Holly Edmond</a:t>
            </a:r>
            <a:endParaRPr lang="en-US" sz="2800" dirty="0">
              <a:solidFill>
                <a:schemeClr val="tx2"/>
              </a:solidFill>
              <a:latin typeface="Franklin Gothic Medium Cond" pitchFamily="34" charset="0"/>
            </a:endParaRPr>
          </a:p>
          <a:p>
            <a:pPr algn="ctr"/>
            <a:r>
              <a:rPr lang="en-US" sz="2800" dirty="0" smtClean="0">
                <a:solidFill>
                  <a:schemeClr val="tx2"/>
                </a:solidFill>
                <a:latin typeface="Franklin Gothic Medium Cond" pitchFamily="34" charset="0"/>
              </a:rPr>
              <a:t>Office of Agricultural Water Policy</a:t>
            </a:r>
          </a:p>
        </p:txBody>
      </p:sp>
      <p:sp>
        <p:nvSpPr>
          <p:cNvPr id="16" name="TextBox 15"/>
          <p:cNvSpPr txBox="1"/>
          <p:nvPr/>
        </p:nvSpPr>
        <p:spPr>
          <a:xfrm>
            <a:off x="2514600" y="5162490"/>
            <a:ext cx="3581400" cy="400110"/>
          </a:xfrm>
          <a:prstGeom prst="rect">
            <a:avLst/>
          </a:prstGeom>
          <a:noFill/>
        </p:spPr>
        <p:txBody>
          <a:bodyPr wrap="square" rtlCol="0">
            <a:spAutoFit/>
          </a:bodyPr>
          <a:lstStyle/>
          <a:p>
            <a:pPr algn="ctr"/>
            <a:r>
              <a:rPr lang="en-US" sz="2000" dirty="0" smtClean="0">
                <a:solidFill>
                  <a:schemeClr val="tx2"/>
                </a:solidFill>
                <a:latin typeface="Franklin Gothic Medium Cond" pitchFamily="34" charset="0"/>
              </a:rPr>
              <a:t>August 2014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70859" y="609600"/>
            <a:ext cx="8554137" cy="461665"/>
          </a:xfrm>
          <a:prstGeom prst="rect">
            <a:avLst/>
          </a:prstGeom>
        </p:spPr>
        <p:txBody>
          <a:bodyPr wrap="none">
            <a:spAutoFit/>
          </a:bodyPr>
          <a:lstStyle/>
          <a:p>
            <a:pPr algn="ctr"/>
            <a:r>
              <a:rPr lang="en-US" sz="2400" b="1" dirty="0" smtClean="0">
                <a:solidFill>
                  <a:schemeClr val="accent5">
                    <a:lumMod val="50000"/>
                  </a:schemeClr>
                </a:solidFill>
                <a:latin typeface="Franklin Gothic Book" pitchFamily="34" charset="0"/>
              </a:rPr>
              <a:t>Agricultural Land Use in the Proposed </a:t>
            </a:r>
            <a:r>
              <a:rPr lang="en-US" sz="2400" b="1" dirty="0" err="1" smtClean="0">
                <a:solidFill>
                  <a:schemeClr val="accent5">
                    <a:lumMod val="50000"/>
                  </a:schemeClr>
                </a:solidFill>
                <a:latin typeface="Franklin Gothic Book" pitchFamily="34" charset="0"/>
              </a:rPr>
              <a:t>Weeki</a:t>
            </a:r>
            <a:r>
              <a:rPr lang="en-US" sz="2400" b="1" dirty="0" smtClean="0">
                <a:solidFill>
                  <a:schemeClr val="accent5">
                    <a:lumMod val="50000"/>
                  </a:schemeClr>
                </a:solidFill>
                <a:latin typeface="Franklin Gothic Book" pitchFamily="34" charset="0"/>
              </a:rPr>
              <a:t> </a:t>
            </a:r>
            <a:r>
              <a:rPr lang="en-US" sz="2400" b="1" dirty="0" err="1" smtClean="0">
                <a:solidFill>
                  <a:schemeClr val="accent5">
                    <a:lumMod val="50000"/>
                  </a:schemeClr>
                </a:solidFill>
                <a:latin typeface="Franklin Gothic Book" pitchFamily="34" charset="0"/>
              </a:rPr>
              <a:t>Wachee</a:t>
            </a:r>
            <a:r>
              <a:rPr lang="en-US" sz="2400" b="1" dirty="0" smtClean="0">
                <a:solidFill>
                  <a:schemeClr val="accent5">
                    <a:lumMod val="50000"/>
                  </a:schemeClr>
                </a:solidFill>
                <a:latin typeface="Franklin Gothic Book" pitchFamily="34" charset="0"/>
              </a:rPr>
              <a:t> BMAP Area</a:t>
            </a:r>
          </a:p>
        </p:txBody>
      </p:sp>
      <p:graphicFrame>
        <p:nvGraphicFramePr>
          <p:cNvPr id="12" name="Table 11"/>
          <p:cNvGraphicFramePr>
            <a:graphicFrameLocks noGrp="1"/>
          </p:cNvGraphicFramePr>
          <p:nvPr/>
        </p:nvGraphicFramePr>
        <p:xfrm>
          <a:off x="1828800" y="1295400"/>
          <a:ext cx="5486400" cy="4038598"/>
        </p:xfrm>
        <a:graphic>
          <a:graphicData uri="http://schemas.openxmlformats.org/drawingml/2006/table">
            <a:tbl>
              <a:tblPr/>
              <a:tblGrid>
                <a:gridCol w="3646843"/>
                <a:gridCol w="1839557"/>
              </a:tblGrid>
              <a:tr h="360556">
                <a:tc>
                  <a:txBody>
                    <a:bodyPr/>
                    <a:lstStyle/>
                    <a:p>
                      <a:pPr algn="ctr" fontAlgn="b"/>
                      <a:r>
                        <a:rPr lang="en-US" sz="2000" b="1" i="0" u="none" strike="noStrike" dirty="0">
                          <a:solidFill>
                            <a:srgbClr val="000000"/>
                          </a:solidFill>
                          <a:latin typeface="Calibri"/>
                        </a:rPr>
                        <a:t>2009 SWFWMD Land Use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2009 Acres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E5F1"/>
                    </a:solidFill>
                  </a:tcPr>
                </a:tc>
              </a:tr>
              <a:tr h="377646">
                <a:tc>
                  <a:txBody>
                    <a:bodyPr/>
                    <a:lstStyle/>
                    <a:p>
                      <a:pPr algn="just" fontAlgn="ctr"/>
                      <a:r>
                        <a:rPr lang="en-US" sz="2400" b="0" i="0" u="none" strike="noStrike" dirty="0">
                          <a:solidFill>
                            <a:srgbClr val="000000"/>
                          </a:solidFill>
                          <a:latin typeface="Calibri"/>
                        </a:rPr>
                        <a:t>Cropland and Pastureland</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29,167.3</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Rangeland</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3,900.6</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Specialty Farms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1,228.7</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a:solidFill>
                            <a:srgbClr val="000000"/>
                          </a:solidFill>
                          <a:latin typeface="Calibri"/>
                        </a:rPr>
                        <a:t>Row Crops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118.3</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646">
                <a:tc>
                  <a:txBody>
                    <a:bodyPr/>
                    <a:lstStyle/>
                    <a:p>
                      <a:pPr algn="just" fontAlgn="ctr"/>
                      <a:r>
                        <a:rPr lang="en-US" sz="2400" b="0" i="0" u="none" strike="noStrike">
                          <a:solidFill>
                            <a:srgbClr val="000000"/>
                          </a:solidFill>
                          <a:latin typeface="Calibri"/>
                        </a:rPr>
                        <a:t>Tree Crops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1,503.6</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646">
                <a:tc>
                  <a:txBody>
                    <a:bodyPr/>
                    <a:lstStyle/>
                    <a:p>
                      <a:pPr algn="l" fontAlgn="ctr"/>
                      <a:r>
                        <a:rPr lang="en-US" sz="2400" b="0" i="0" u="none" strike="noStrike">
                          <a:solidFill>
                            <a:srgbClr val="000000"/>
                          </a:solidFill>
                          <a:latin typeface="Calibri"/>
                        </a:rPr>
                        <a:t>Nurseries and Vineyards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601.8</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a:solidFill>
                            <a:srgbClr val="000000"/>
                          </a:solidFill>
                          <a:latin typeface="Calibri"/>
                        </a:rPr>
                        <a:t>Feeding Operations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206.2</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Other Open Lands </a:t>
                      </a:r>
                      <a:r>
                        <a:rPr lang="en-US" sz="2400" b="0" i="0" u="none" strike="noStrike" dirty="0" smtClean="0">
                          <a:solidFill>
                            <a:srgbClr val="000000"/>
                          </a:solidFill>
                          <a:latin typeface="Calibri"/>
                        </a:rPr>
                        <a:t>(Rural)*</a:t>
                      </a:r>
                      <a:endParaRPr lang="en-US" sz="24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3,856.7</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1" i="0" u="none" strike="noStrike" dirty="0" smtClean="0">
                          <a:solidFill>
                            <a:srgbClr val="000000"/>
                          </a:solidFill>
                          <a:latin typeface="Calibri"/>
                        </a:rPr>
                        <a:t>TOTAL</a:t>
                      </a:r>
                      <a:endParaRPr lang="en-US" sz="2400" b="1"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sz="2400" b="1" i="0" u="none" strike="noStrike" dirty="0" smtClean="0">
                          <a:solidFill>
                            <a:srgbClr val="000000"/>
                          </a:solidFill>
                          <a:latin typeface="Calibri"/>
                        </a:rPr>
                        <a:t>40,583.2</a:t>
                      </a:r>
                      <a:endParaRPr lang="en-US" sz="2400" b="1"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bl>
          </a:graphicData>
        </a:graphic>
      </p:graphicFrame>
      <p:sp>
        <p:nvSpPr>
          <p:cNvPr id="13" name="TextBox 12"/>
          <p:cNvSpPr txBox="1"/>
          <p:nvPr/>
        </p:nvSpPr>
        <p:spPr>
          <a:xfrm>
            <a:off x="1905000" y="5486400"/>
            <a:ext cx="5715000" cy="646331"/>
          </a:xfrm>
          <a:prstGeom prst="rect">
            <a:avLst/>
          </a:prstGeom>
          <a:noFill/>
        </p:spPr>
        <p:txBody>
          <a:bodyPr wrap="square" rtlCol="0">
            <a:spAutoFit/>
          </a:bodyPr>
          <a:lstStyle/>
          <a:p>
            <a:r>
              <a:rPr lang="en-US" dirty="0" smtClean="0"/>
              <a:t>* Land in this category may not need to be enrolled as it is possible that there is no agricultural production on the land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175656" y="457200"/>
            <a:ext cx="6544549" cy="830997"/>
          </a:xfrm>
          <a:prstGeom prst="rect">
            <a:avLst/>
          </a:prstGeom>
        </p:spPr>
        <p:txBody>
          <a:bodyPr wrap="none">
            <a:spAutoFit/>
          </a:bodyPr>
          <a:lstStyle/>
          <a:p>
            <a:pPr algn="ctr"/>
            <a:r>
              <a:rPr lang="en-US" sz="2400" b="1" dirty="0" smtClean="0">
                <a:solidFill>
                  <a:schemeClr val="accent5">
                    <a:lumMod val="50000"/>
                  </a:schemeClr>
                </a:solidFill>
                <a:latin typeface="Franklin Gothic Book" pitchFamily="34" charset="0"/>
              </a:rPr>
              <a:t>Agricultural Land Use in the Proposed Kings Bay/</a:t>
            </a:r>
          </a:p>
          <a:p>
            <a:pPr algn="ctr"/>
            <a:r>
              <a:rPr lang="en-US" sz="2400" b="1" dirty="0" smtClean="0">
                <a:solidFill>
                  <a:schemeClr val="accent5">
                    <a:lumMod val="50000"/>
                  </a:schemeClr>
                </a:solidFill>
                <a:latin typeface="Franklin Gothic Book" pitchFamily="34" charset="0"/>
              </a:rPr>
              <a:t>Crystal River BMAP Area</a:t>
            </a:r>
          </a:p>
        </p:txBody>
      </p:sp>
      <p:graphicFrame>
        <p:nvGraphicFramePr>
          <p:cNvPr id="12" name="Table 11"/>
          <p:cNvGraphicFramePr>
            <a:graphicFrameLocks noGrp="1"/>
          </p:cNvGraphicFramePr>
          <p:nvPr/>
        </p:nvGraphicFramePr>
        <p:xfrm>
          <a:off x="1828800" y="1295400"/>
          <a:ext cx="5486400" cy="3660952"/>
        </p:xfrm>
        <a:graphic>
          <a:graphicData uri="http://schemas.openxmlformats.org/drawingml/2006/table">
            <a:tbl>
              <a:tblPr/>
              <a:tblGrid>
                <a:gridCol w="3646843"/>
                <a:gridCol w="1839557"/>
              </a:tblGrid>
              <a:tr h="360556">
                <a:tc>
                  <a:txBody>
                    <a:bodyPr/>
                    <a:lstStyle/>
                    <a:p>
                      <a:pPr algn="ctr" fontAlgn="b"/>
                      <a:r>
                        <a:rPr lang="en-US" sz="2000" b="1" i="0" u="none" strike="noStrike" dirty="0">
                          <a:solidFill>
                            <a:srgbClr val="000000"/>
                          </a:solidFill>
                          <a:latin typeface="Calibri"/>
                        </a:rPr>
                        <a:t>2009 SWFWMD Land Use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2009 Acres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E5F1"/>
                    </a:solidFill>
                  </a:tcPr>
                </a:tc>
              </a:tr>
              <a:tr h="377646">
                <a:tc>
                  <a:txBody>
                    <a:bodyPr/>
                    <a:lstStyle/>
                    <a:p>
                      <a:pPr algn="just" fontAlgn="ctr"/>
                      <a:r>
                        <a:rPr lang="en-US" sz="2400" b="0" i="0" u="none" strike="noStrike" dirty="0">
                          <a:solidFill>
                            <a:srgbClr val="000000"/>
                          </a:solidFill>
                          <a:latin typeface="Calibri"/>
                        </a:rPr>
                        <a:t>Cropland and Pastureland</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10,436.4</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Rangeland</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2,030.1</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Specialty Farms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338.5</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a:solidFill>
                            <a:srgbClr val="000000"/>
                          </a:solidFill>
                          <a:latin typeface="Calibri"/>
                        </a:rPr>
                        <a:t>Row Crops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69.2</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7646">
                <a:tc>
                  <a:txBody>
                    <a:bodyPr/>
                    <a:lstStyle/>
                    <a:p>
                      <a:pPr algn="l" fontAlgn="ctr"/>
                      <a:r>
                        <a:rPr lang="en-US" sz="2400" b="0" i="0" u="none" strike="noStrike" dirty="0">
                          <a:solidFill>
                            <a:srgbClr val="000000"/>
                          </a:solidFill>
                          <a:latin typeface="Calibri"/>
                        </a:rPr>
                        <a:t>Nurseries and Vineyards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86.2</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0" u="none" strike="noStrike" dirty="0">
                          <a:solidFill>
                            <a:srgbClr val="000000"/>
                          </a:solidFill>
                          <a:latin typeface="Calibri"/>
                        </a:rPr>
                        <a:t>Other Open Lands </a:t>
                      </a:r>
                      <a:r>
                        <a:rPr lang="en-US" sz="2400" b="0" i="0" u="none" strike="noStrike" dirty="0" smtClean="0">
                          <a:solidFill>
                            <a:srgbClr val="000000"/>
                          </a:solidFill>
                          <a:latin typeface="Calibri"/>
                        </a:rPr>
                        <a:t>(Rural)*</a:t>
                      </a:r>
                      <a:endParaRPr lang="en-US" sz="24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4,147.3</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0" i="1" u="none" strike="noStrike" dirty="0">
                          <a:solidFill>
                            <a:srgbClr val="000000"/>
                          </a:solidFill>
                          <a:latin typeface="Calibri"/>
                        </a:rPr>
                        <a:t>Tropical Fish Farms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2400" b="0" i="0" u="none" strike="noStrike" dirty="0" smtClean="0">
                          <a:solidFill>
                            <a:srgbClr val="000000"/>
                          </a:solidFill>
                          <a:latin typeface="Calibri"/>
                        </a:rPr>
                        <a:t>9.7</a:t>
                      </a:r>
                      <a:endParaRPr lang="en-US" sz="24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84">
                <a:tc>
                  <a:txBody>
                    <a:bodyPr/>
                    <a:lstStyle/>
                    <a:p>
                      <a:pPr algn="just" fontAlgn="ctr"/>
                      <a:r>
                        <a:rPr lang="en-US" sz="2400" b="1" i="0" u="none" strike="noStrike" dirty="0" smtClean="0">
                          <a:solidFill>
                            <a:srgbClr val="000000"/>
                          </a:solidFill>
                          <a:latin typeface="Calibri"/>
                        </a:rPr>
                        <a:t>TOTAL</a:t>
                      </a:r>
                      <a:endParaRPr lang="en-US" sz="2400" b="1"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en-US" sz="2400" b="1" i="0" u="none" strike="noStrike" dirty="0" smtClean="0">
                          <a:solidFill>
                            <a:srgbClr val="000000"/>
                          </a:solidFill>
                          <a:latin typeface="Calibri"/>
                        </a:rPr>
                        <a:t>17,117.4</a:t>
                      </a:r>
                      <a:endParaRPr lang="en-US" sz="2400" b="1"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bl>
          </a:graphicData>
        </a:graphic>
      </p:graphicFrame>
      <p:sp>
        <p:nvSpPr>
          <p:cNvPr id="13" name="TextBox 12"/>
          <p:cNvSpPr txBox="1"/>
          <p:nvPr/>
        </p:nvSpPr>
        <p:spPr>
          <a:xfrm>
            <a:off x="1905000" y="5257800"/>
            <a:ext cx="5715000" cy="646331"/>
          </a:xfrm>
          <a:prstGeom prst="rect">
            <a:avLst/>
          </a:prstGeom>
          <a:noFill/>
        </p:spPr>
        <p:txBody>
          <a:bodyPr wrap="square" rtlCol="0">
            <a:spAutoFit/>
          </a:bodyPr>
          <a:lstStyle/>
          <a:p>
            <a:r>
              <a:rPr lang="en-US" dirty="0" smtClean="0"/>
              <a:t>* Land in this category may not need to be enrolled as it is possible that there is no agricultural production on the land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gawpsi047215\gis\mappingrequests\rainbowspring\maps\rainbow_lulc.jpg"/>
          <p:cNvPicPr>
            <a:picLocks noChangeAspect="1" noChangeArrowheads="1"/>
          </p:cNvPicPr>
          <p:nvPr/>
        </p:nvPicPr>
        <p:blipFill>
          <a:blip r:embed="rId2" cstate="print"/>
          <a:stretch>
            <a:fillRect/>
          </a:stretch>
        </p:blipFill>
        <p:spPr bwMode="auto">
          <a:xfrm>
            <a:off x="101600" y="-1"/>
            <a:ext cx="8915400" cy="6889172"/>
          </a:xfrm>
          <a:prstGeom prst="rect">
            <a:avLst/>
          </a:prstGeom>
          <a:noFill/>
        </p:spPr>
      </p:pic>
      <p:sp>
        <p:nvSpPr>
          <p:cNvPr id="3" name="TextBox 2"/>
          <p:cNvSpPr txBox="1"/>
          <p:nvPr/>
        </p:nvSpPr>
        <p:spPr>
          <a:xfrm>
            <a:off x="581025" y="3838575"/>
            <a:ext cx="1981200" cy="369332"/>
          </a:xfrm>
          <a:prstGeom prst="rect">
            <a:avLst/>
          </a:prstGeom>
          <a:solidFill>
            <a:schemeClr val="bg1"/>
          </a:solidFill>
        </p:spPr>
        <p:txBody>
          <a:bodyPr wrap="square" rtlCol="0">
            <a:spAutoFit/>
          </a:bodyPr>
          <a:lstStyle/>
          <a:p>
            <a:r>
              <a:rPr lang="en-US" sz="900" b="1" dirty="0" smtClean="0">
                <a:latin typeface="Arial" pitchFamily="34" charset="0"/>
                <a:cs typeface="Arial" pitchFamily="34" charset="0"/>
              </a:rPr>
              <a:t>Agricultural Land Use within the Proposed </a:t>
            </a:r>
            <a:r>
              <a:rPr lang="en-US" sz="900" b="1" dirty="0" err="1" smtClean="0">
                <a:latin typeface="Arial" pitchFamily="34" charset="0"/>
                <a:cs typeface="Arial" pitchFamily="34" charset="0"/>
              </a:rPr>
              <a:t>Weeki</a:t>
            </a:r>
            <a:r>
              <a:rPr lang="en-US" sz="900" b="1" dirty="0" smtClean="0">
                <a:latin typeface="Arial" pitchFamily="34" charset="0"/>
                <a:cs typeface="Arial" pitchFamily="34" charset="0"/>
              </a:rPr>
              <a:t> </a:t>
            </a:r>
            <a:r>
              <a:rPr lang="en-US" sz="900" b="1" dirty="0" err="1" smtClean="0">
                <a:latin typeface="Arial" pitchFamily="34" charset="0"/>
                <a:cs typeface="Arial" pitchFamily="34" charset="0"/>
              </a:rPr>
              <a:t>Wachee</a:t>
            </a:r>
            <a:r>
              <a:rPr lang="en-US" sz="900" b="1" dirty="0" smtClean="0">
                <a:latin typeface="Arial" pitchFamily="34" charset="0"/>
                <a:cs typeface="Arial" pitchFamily="34" charset="0"/>
              </a:rPr>
              <a:t> BMAP</a:t>
            </a:r>
            <a:endParaRPr lang="en-US" sz="9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gawpsi047215\gis\mappingrequests\rainbowspring\maps\rainbow_lulc.jpg"/>
          <p:cNvPicPr>
            <a:picLocks noChangeAspect="1" noChangeArrowheads="1"/>
          </p:cNvPicPr>
          <p:nvPr/>
        </p:nvPicPr>
        <p:blipFill>
          <a:blip r:embed="rId2" cstate="print"/>
          <a:stretch>
            <a:fillRect/>
          </a:stretch>
        </p:blipFill>
        <p:spPr bwMode="auto">
          <a:xfrm>
            <a:off x="101600" y="-1"/>
            <a:ext cx="8915400" cy="6889172"/>
          </a:xfrm>
          <a:prstGeom prst="rect">
            <a:avLst/>
          </a:prstGeom>
          <a:noFill/>
        </p:spPr>
      </p:pic>
      <p:sp>
        <p:nvSpPr>
          <p:cNvPr id="3" name="TextBox 2"/>
          <p:cNvSpPr txBox="1"/>
          <p:nvPr/>
        </p:nvSpPr>
        <p:spPr>
          <a:xfrm>
            <a:off x="323850" y="235893"/>
            <a:ext cx="4324350" cy="230832"/>
          </a:xfrm>
          <a:prstGeom prst="rect">
            <a:avLst/>
          </a:prstGeom>
          <a:solidFill>
            <a:schemeClr val="bg1"/>
          </a:solidFill>
        </p:spPr>
        <p:txBody>
          <a:bodyPr wrap="square" rtlCol="0">
            <a:spAutoFit/>
          </a:bodyPr>
          <a:lstStyle/>
          <a:p>
            <a:r>
              <a:rPr lang="en-US" sz="900" b="1" dirty="0" smtClean="0">
                <a:latin typeface="Arial" pitchFamily="34" charset="0"/>
                <a:cs typeface="Arial" pitchFamily="34" charset="0"/>
              </a:rPr>
              <a:t>Agricultural Land Use within the Proposed Kings Bay/Crystal River BMAP</a:t>
            </a:r>
            <a:endParaRPr lang="en-US" sz="9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50301" y="609600"/>
            <a:ext cx="8595238" cy="830997"/>
          </a:xfrm>
          <a:prstGeom prst="rect">
            <a:avLst/>
          </a:prstGeom>
        </p:spPr>
        <p:txBody>
          <a:bodyPr wrap="none">
            <a:spAutoFit/>
          </a:bodyPr>
          <a:lstStyle/>
          <a:p>
            <a:pPr algn="ctr"/>
            <a:r>
              <a:rPr lang="en-US" sz="2800" b="1" dirty="0" smtClean="0">
                <a:solidFill>
                  <a:schemeClr val="accent5">
                    <a:lumMod val="50000"/>
                  </a:schemeClr>
                </a:solidFill>
                <a:latin typeface="Franklin Gothic Book" pitchFamily="34" charset="0"/>
              </a:rPr>
              <a:t>BMP Enrollment in </a:t>
            </a:r>
            <a:r>
              <a:rPr lang="en-US" sz="2800" b="1" dirty="0" err="1" smtClean="0">
                <a:solidFill>
                  <a:schemeClr val="accent5">
                    <a:lumMod val="50000"/>
                  </a:schemeClr>
                </a:solidFill>
                <a:latin typeface="Franklin Gothic Book" pitchFamily="34" charset="0"/>
              </a:rPr>
              <a:t>Weeki</a:t>
            </a:r>
            <a:r>
              <a:rPr lang="en-US" sz="2800" b="1" dirty="0" smtClean="0">
                <a:solidFill>
                  <a:schemeClr val="accent5">
                    <a:lumMod val="50000"/>
                  </a:schemeClr>
                </a:solidFill>
                <a:latin typeface="Franklin Gothic Book" pitchFamily="34" charset="0"/>
              </a:rPr>
              <a:t> </a:t>
            </a:r>
            <a:r>
              <a:rPr lang="en-US" sz="2800" b="1" dirty="0" err="1" smtClean="0">
                <a:solidFill>
                  <a:schemeClr val="accent5">
                    <a:lumMod val="50000"/>
                  </a:schemeClr>
                </a:solidFill>
                <a:latin typeface="Franklin Gothic Book" pitchFamily="34" charset="0"/>
              </a:rPr>
              <a:t>Wachee</a:t>
            </a:r>
            <a:r>
              <a:rPr lang="en-US" sz="2800" b="1" dirty="0" smtClean="0">
                <a:solidFill>
                  <a:schemeClr val="accent5">
                    <a:lumMod val="50000"/>
                  </a:schemeClr>
                </a:solidFill>
                <a:latin typeface="Franklin Gothic Book" pitchFamily="34" charset="0"/>
              </a:rPr>
              <a:t> Proposed BMAP Area</a:t>
            </a:r>
          </a:p>
          <a:p>
            <a:pPr algn="ctr"/>
            <a:r>
              <a:rPr lang="en-US" sz="2000" b="1" dirty="0" smtClean="0">
                <a:solidFill>
                  <a:schemeClr val="accent5">
                    <a:lumMod val="50000"/>
                  </a:schemeClr>
                </a:solidFill>
                <a:latin typeface="Franklin Gothic Book" pitchFamily="34" charset="0"/>
              </a:rPr>
              <a:t>as of June 30, 2014</a:t>
            </a:r>
            <a:endParaRPr lang="en-US" sz="2000" b="1" dirty="0">
              <a:solidFill>
                <a:schemeClr val="accent5">
                  <a:lumMod val="50000"/>
                </a:schemeClr>
              </a:solidFill>
              <a:latin typeface="Franklin Gothic Book" pitchFamily="34" charset="0"/>
            </a:endParaRPr>
          </a:p>
        </p:txBody>
      </p:sp>
      <p:sp>
        <p:nvSpPr>
          <p:cNvPr id="12" name="Rectangle 11"/>
          <p:cNvSpPr/>
          <p:nvPr/>
        </p:nvSpPr>
        <p:spPr>
          <a:xfrm>
            <a:off x="1295400" y="1600200"/>
            <a:ext cx="6400800" cy="3842077"/>
          </a:xfrm>
          <a:prstGeom prst="rect">
            <a:avLst/>
          </a:prstGeom>
        </p:spPr>
        <p:txBody>
          <a:bodyPr wrap="square">
            <a:spAutoFit/>
          </a:bodyPr>
          <a:lstStyle/>
          <a:p>
            <a:pPr>
              <a:spcAft>
                <a:spcPts val="1200"/>
              </a:spcAft>
              <a:tabLst>
                <a:tab pos="0" algn="l"/>
                <a:tab pos="169863" algn="l"/>
              </a:tabLst>
            </a:pPr>
            <a:r>
              <a:rPr lang="en-US" sz="2400" b="1" dirty="0" smtClean="0"/>
              <a:t>Non-Forestry Agricultural Acreage Enrolled – 8,624 acres (21% of </a:t>
            </a:r>
            <a:r>
              <a:rPr lang="en-US" sz="2400" b="1" dirty="0" err="1" smtClean="0"/>
              <a:t>ag</a:t>
            </a:r>
            <a:r>
              <a:rPr lang="en-US" sz="2400" b="1" dirty="0" smtClean="0"/>
              <a:t> land use acreage): </a:t>
            </a:r>
          </a:p>
          <a:p>
            <a:pPr marL="690563" indent="-287338">
              <a:spcAft>
                <a:spcPts val="1000"/>
              </a:spcAft>
              <a:buFont typeface="Arial" pitchFamily="34" charset="0"/>
              <a:buChar char="•"/>
              <a:tabLst>
                <a:tab pos="53975" algn="l"/>
                <a:tab pos="169863" algn="l"/>
              </a:tabLst>
            </a:pPr>
            <a:r>
              <a:rPr lang="en-US" sz="2400" b="1" dirty="0" smtClean="0"/>
              <a:t>Cow/Calf – </a:t>
            </a:r>
            <a:r>
              <a:rPr lang="en-US" sz="2400" b="1" dirty="0" smtClean="0">
                <a:solidFill>
                  <a:schemeClr val="accent5">
                    <a:lumMod val="50000"/>
                  </a:schemeClr>
                </a:solidFill>
              </a:rPr>
              <a:t>8,042 acres</a:t>
            </a:r>
          </a:p>
          <a:p>
            <a:pPr marL="690563" indent="-287338">
              <a:spcAft>
                <a:spcPts val="1000"/>
              </a:spcAft>
              <a:buFont typeface="Arial" pitchFamily="34" charset="0"/>
              <a:buChar char="•"/>
              <a:tabLst>
                <a:tab pos="53975" algn="l"/>
                <a:tab pos="169863" algn="l"/>
              </a:tabLst>
            </a:pPr>
            <a:r>
              <a:rPr lang="en-US" sz="2400" b="1" dirty="0" smtClean="0"/>
              <a:t>Nursery – </a:t>
            </a:r>
            <a:r>
              <a:rPr lang="en-US" sz="2400" b="1" dirty="0" smtClean="0">
                <a:solidFill>
                  <a:schemeClr val="accent5">
                    <a:lumMod val="50000"/>
                  </a:schemeClr>
                </a:solidFill>
              </a:rPr>
              <a:t>245 acres</a:t>
            </a:r>
          </a:p>
          <a:p>
            <a:pPr marL="690563" indent="-287338">
              <a:spcAft>
                <a:spcPts val="1000"/>
              </a:spcAft>
              <a:buFont typeface="Arial" pitchFamily="34" charset="0"/>
              <a:buChar char="•"/>
              <a:tabLst>
                <a:tab pos="53975" algn="l"/>
                <a:tab pos="169863" algn="l"/>
              </a:tabLst>
            </a:pPr>
            <a:r>
              <a:rPr lang="en-US" sz="2400" b="1" dirty="0" smtClean="0"/>
              <a:t>Citrus – </a:t>
            </a:r>
            <a:r>
              <a:rPr lang="en-US" sz="2400" b="1" dirty="0" smtClean="0">
                <a:solidFill>
                  <a:schemeClr val="accent5">
                    <a:lumMod val="50000"/>
                  </a:schemeClr>
                </a:solidFill>
              </a:rPr>
              <a:t>238 acres</a:t>
            </a:r>
          </a:p>
          <a:p>
            <a:pPr marL="690563" indent="-287338">
              <a:spcAft>
                <a:spcPts val="1000"/>
              </a:spcAft>
              <a:buFont typeface="Arial" pitchFamily="34" charset="0"/>
              <a:buChar char="•"/>
              <a:tabLst>
                <a:tab pos="53975" algn="l"/>
                <a:tab pos="169863" algn="l"/>
              </a:tabLst>
            </a:pPr>
            <a:r>
              <a:rPr lang="en-US" sz="2400" b="1" dirty="0" smtClean="0"/>
              <a:t>Fruit/Nut – </a:t>
            </a:r>
            <a:r>
              <a:rPr lang="en-US" sz="2400" b="1" dirty="0" smtClean="0">
                <a:solidFill>
                  <a:schemeClr val="accent5">
                    <a:lumMod val="50000"/>
                  </a:schemeClr>
                </a:solidFill>
              </a:rPr>
              <a:t>87 acres</a:t>
            </a:r>
          </a:p>
          <a:p>
            <a:pPr marL="690563" indent="-287338">
              <a:spcAft>
                <a:spcPts val="1000"/>
              </a:spcAft>
              <a:buFont typeface="Arial" pitchFamily="34" charset="0"/>
              <a:buChar char="•"/>
              <a:tabLst>
                <a:tab pos="53975" algn="l"/>
                <a:tab pos="169863" algn="l"/>
              </a:tabLst>
            </a:pPr>
            <a:r>
              <a:rPr lang="en-US" sz="2400" b="1" dirty="0" smtClean="0"/>
              <a:t>Row Crops – </a:t>
            </a:r>
            <a:r>
              <a:rPr lang="en-US" sz="2400" b="1" dirty="0" smtClean="0">
                <a:solidFill>
                  <a:schemeClr val="accent5">
                    <a:lumMod val="50000"/>
                  </a:schemeClr>
                </a:solidFill>
              </a:rPr>
              <a:t>12 acres</a:t>
            </a:r>
          </a:p>
          <a:p>
            <a:pPr marL="690563" indent="-287338">
              <a:spcAft>
                <a:spcPts val="1000"/>
              </a:spcAft>
              <a:tabLst>
                <a:tab pos="53975" algn="l"/>
                <a:tab pos="169863" algn="l"/>
              </a:tabLst>
            </a:pPr>
            <a:endParaRPr lang="en-US" sz="2400" b="1" dirty="0" smtClean="0">
              <a:solidFill>
                <a:schemeClr val="accent5">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2" name="Rectangle 11"/>
          <p:cNvSpPr/>
          <p:nvPr/>
        </p:nvSpPr>
        <p:spPr>
          <a:xfrm>
            <a:off x="1295400" y="2133600"/>
            <a:ext cx="6400800" cy="461665"/>
          </a:xfrm>
          <a:prstGeom prst="rect">
            <a:avLst/>
          </a:prstGeom>
        </p:spPr>
        <p:txBody>
          <a:bodyPr wrap="square">
            <a:spAutoFit/>
          </a:bodyPr>
          <a:lstStyle/>
          <a:p>
            <a:pPr marL="690563" indent="-287338">
              <a:spcAft>
                <a:spcPts val="1000"/>
              </a:spcAft>
              <a:buFont typeface="Arial" pitchFamily="34" charset="0"/>
              <a:buChar char="•"/>
              <a:tabLst>
                <a:tab pos="53975" algn="l"/>
                <a:tab pos="169863" algn="l"/>
              </a:tabLst>
            </a:pPr>
            <a:r>
              <a:rPr lang="en-US" sz="2400" b="1" dirty="0" smtClean="0"/>
              <a:t>No enrollment yet – lots of opportunity!</a:t>
            </a:r>
            <a:endParaRPr lang="en-US" sz="2400" b="1" dirty="0" smtClean="0">
              <a:solidFill>
                <a:schemeClr val="accent5">
                  <a:lumMod val="50000"/>
                </a:schemeClr>
              </a:solidFill>
            </a:endParaRPr>
          </a:p>
        </p:txBody>
      </p:sp>
      <p:sp>
        <p:nvSpPr>
          <p:cNvPr id="11" name="Rectangle 10"/>
          <p:cNvSpPr/>
          <p:nvPr/>
        </p:nvSpPr>
        <p:spPr>
          <a:xfrm>
            <a:off x="1765747" y="609600"/>
            <a:ext cx="5364353" cy="1261884"/>
          </a:xfrm>
          <a:prstGeom prst="rect">
            <a:avLst/>
          </a:prstGeom>
        </p:spPr>
        <p:txBody>
          <a:bodyPr wrap="none">
            <a:spAutoFit/>
          </a:bodyPr>
          <a:lstStyle/>
          <a:p>
            <a:pPr algn="ctr"/>
            <a:r>
              <a:rPr lang="en-US" sz="2800" b="1" dirty="0" smtClean="0">
                <a:solidFill>
                  <a:schemeClr val="accent5">
                    <a:lumMod val="50000"/>
                  </a:schemeClr>
                </a:solidFill>
                <a:latin typeface="Franklin Gothic Book" pitchFamily="34" charset="0"/>
              </a:rPr>
              <a:t>BMP Enrollment in Kings Bay/</a:t>
            </a:r>
          </a:p>
          <a:p>
            <a:pPr algn="ctr"/>
            <a:r>
              <a:rPr lang="en-US" sz="2800" b="1" dirty="0" smtClean="0">
                <a:solidFill>
                  <a:schemeClr val="accent5">
                    <a:lumMod val="50000"/>
                  </a:schemeClr>
                </a:solidFill>
                <a:latin typeface="Franklin Gothic Book" pitchFamily="34" charset="0"/>
              </a:rPr>
              <a:t>Crystal River Proposed BMAP Area</a:t>
            </a:r>
          </a:p>
          <a:p>
            <a:pPr algn="ctr"/>
            <a:r>
              <a:rPr lang="en-US" sz="2000" b="1" dirty="0" smtClean="0">
                <a:solidFill>
                  <a:schemeClr val="accent5">
                    <a:lumMod val="50000"/>
                  </a:schemeClr>
                </a:solidFill>
                <a:latin typeface="Franklin Gothic Book" pitchFamily="34" charset="0"/>
              </a:rPr>
              <a:t>as of June 30, 2014</a:t>
            </a:r>
            <a:endParaRPr lang="en-US" sz="2000" b="1" dirty="0">
              <a:solidFill>
                <a:schemeClr val="accent5">
                  <a:lumMod val="50000"/>
                </a:schemeClr>
              </a:solidFill>
              <a:latin typeface="Franklin Gothic Book"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gawpsi047215\gis\mappingrequests\rainbowspring\maps\rainbow_enroll_dec2013.jpg"/>
          <p:cNvPicPr>
            <a:picLocks noChangeAspect="1" noChangeArrowheads="1"/>
          </p:cNvPicPr>
          <p:nvPr/>
        </p:nvPicPr>
        <p:blipFill>
          <a:blip r:embed="rId2" cstate="print"/>
          <a:stretch>
            <a:fillRect/>
          </a:stretch>
        </p:blipFill>
        <p:spPr bwMode="auto">
          <a:xfrm>
            <a:off x="152400" y="27709"/>
            <a:ext cx="8839200" cy="683029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gawpsi047215\gis\mappingrequests\rainbowspring\maps\rainbow_enroll_dec2013.jpg"/>
          <p:cNvPicPr>
            <a:picLocks noChangeAspect="1" noChangeArrowheads="1"/>
          </p:cNvPicPr>
          <p:nvPr/>
        </p:nvPicPr>
        <p:blipFill>
          <a:blip r:embed="rId2" cstate="print"/>
          <a:stretch>
            <a:fillRect/>
          </a:stretch>
        </p:blipFill>
        <p:spPr bwMode="auto">
          <a:xfrm>
            <a:off x="152400" y="27709"/>
            <a:ext cx="8839200" cy="683029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533400"/>
            <a:ext cx="6781800" cy="523220"/>
          </a:xfrm>
          <a:prstGeom prst="rect">
            <a:avLst/>
          </a:prstGeom>
        </p:spPr>
        <p:txBody>
          <a:bodyPr wrap="square">
            <a:spAutoFit/>
          </a:bodyPr>
          <a:lstStyle/>
          <a:p>
            <a:pPr algn="ctr">
              <a:spcBef>
                <a:spcPts val="1200"/>
              </a:spcBef>
              <a:spcAft>
                <a:spcPts val="1200"/>
              </a:spcAft>
            </a:pPr>
            <a:r>
              <a:rPr lang="en-US" sz="2800" b="1" dirty="0" smtClean="0">
                <a:solidFill>
                  <a:schemeClr val="accent5">
                    <a:lumMod val="50000"/>
                  </a:schemeClr>
                </a:solidFill>
                <a:latin typeface="Franklin Gothic Book" pitchFamily="34" charset="0"/>
              </a:rPr>
              <a:t>Types and Categories of BMPs</a:t>
            </a:r>
            <a:endParaRPr lang="en-US" sz="2000" b="1" dirty="0">
              <a:solidFill>
                <a:schemeClr val="accent5">
                  <a:lumMod val="50000"/>
                </a:schemeClr>
              </a:solidFill>
              <a:latin typeface="Franklin Gothic Book" pitchFamily="34" charset="0"/>
            </a:endParaRPr>
          </a:p>
        </p:txBody>
      </p:sp>
      <p:sp>
        <p:nvSpPr>
          <p:cNvPr id="10" name="Rectangle 9"/>
          <p:cNvSpPr/>
          <p:nvPr/>
        </p:nvSpPr>
        <p:spPr>
          <a:xfrm>
            <a:off x="1295400" y="1219200"/>
            <a:ext cx="7010400" cy="5004447"/>
          </a:xfrm>
          <a:prstGeom prst="rect">
            <a:avLst/>
          </a:prstGeom>
        </p:spPr>
        <p:txBody>
          <a:bodyPr wrap="square">
            <a:spAutoFit/>
          </a:bodyPr>
          <a:lstStyle/>
          <a:p>
            <a:pPr>
              <a:lnSpc>
                <a:spcPct val="90000"/>
              </a:lnSpc>
              <a:spcAft>
                <a:spcPts val="1200"/>
              </a:spcAft>
            </a:pPr>
            <a:r>
              <a:rPr lang="en-US" sz="2400" b="1" dirty="0" smtClean="0">
                <a:solidFill>
                  <a:schemeClr val="accent5">
                    <a:lumMod val="50000"/>
                  </a:schemeClr>
                </a:solidFill>
                <a:latin typeface="+mj-lt"/>
              </a:rPr>
              <a:t>BMP Types</a:t>
            </a:r>
            <a:r>
              <a:rPr lang="en-US" sz="2400" b="1" dirty="0" smtClean="0">
                <a:latin typeface="+mj-lt"/>
              </a:rPr>
              <a:t>:</a:t>
            </a:r>
          </a:p>
          <a:p>
            <a:pPr>
              <a:lnSpc>
                <a:spcPct val="90000"/>
              </a:lnSpc>
              <a:spcAft>
                <a:spcPts val="1200"/>
              </a:spcAft>
            </a:pPr>
            <a:r>
              <a:rPr lang="en-US" sz="2000" b="1" dirty="0" smtClean="0">
                <a:latin typeface="+mj-lt"/>
              </a:rPr>
              <a:t>Management BMPs </a:t>
            </a:r>
            <a:r>
              <a:rPr lang="en-US" sz="2000" dirty="0" smtClean="0">
                <a:latin typeface="+mj-lt"/>
              </a:rPr>
              <a:t>-</a:t>
            </a:r>
            <a:r>
              <a:rPr lang="en-US" sz="2000" b="1" dirty="0" smtClean="0">
                <a:latin typeface="+mj-lt"/>
              </a:rPr>
              <a:t> </a:t>
            </a:r>
            <a:r>
              <a:rPr lang="en-US" sz="2000" dirty="0" smtClean="0">
                <a:latin typeface="+mj-lt"/>
              </a:rPr>
              <a:t>Such as</a:t>
            </a:r>
            <a:r>
              <a:rPr lang="en-US" sz="2000" dirty="0" smtClean="0"/>
              <a:t> nutrient and irrigation management, comprise the majority of practices and often are not readily observable. </a:t>
            </a:r>
            <a:r>
              <a:rPr lang="en-US" sz="2000" b="1" dirty="0" smtClean="0">
                <a:latin typeface="+mj-lt"/>
              </a:rPr>
              <a:t> </a:t>
            </a:r>
            <a:r>
              <a:rPr lang="en-US" sz="2000" dirty="0" smtClean="0">
                <a:latin typeface="+mj-lt"/>
              </a:rPr>
              <a:t>Generally affordable.</a:t>
            </a:r>
          </a:p>
          <a:p>
            <a:pPr>
              <a:lnSpc>
                <a:spcPct val="90000"/>
              </a:lnSpc>
              <a:spcAft>
                <a:spcPts val="1200"/>
              </a:spcAft>
            </a:pPr>
            <a:r>
              <a:rPr lang="en-US" sz="2000" b="1" dirty="0" smtClean="0">
                <a:latin typeface="+mj-lt"/>
              </a:rPr>
              <a:t>Structural BMPs </a:t>
            </a:r>
            <a:r>
              <a:rPr lang="en-US" sz="2000" dirty="0" smtClean="0">
                <a:latin typeface="+mj-lt"/>
              </a:rPr>
              <a:t>-</a:t>
            </a:r>
            <a:r>
              <a:rPr lang="en-US" sz="2000" b="1" dirty="0" smtClean="0">
                <a:latin typeface="+mj-lt"/>
              </a:rPr>
              <a:t> </a:t>
            </a:r>
            <a:r>
              <a:rPr lang="en-US" sz="2000" dirty="0" smtClean="0">
                <a:latin typeface="+mj-lt"/>
              </a:rPr>
              <a:t>I</a:t>
            </a:r>
            <a:r>
              <a:rPr lang="en-US" sz="2000" dirty="0" smtClean="0"/>
              <a:t>nvolve the installation of structures or changes to the land.  These BMPs include water control structures, fencing, and </a:t>
            </a:r>
            <a:r>
              <a:rPr lang="en-US" sz="2000" dirty="0" err="1" smtClean="0"/>
              <a:t>tailwater</a:t>
            </a:r>
            <a:r>
              <a:rPr lang="en-US" sz="2000" dirty="0" smtClean="0"/>
              <a:t> recovery systems, among others.  Sometimes require cost share to be economically feasible.</a:t>
            </a:r>
          </a:p>
          <a:p>
            <a:pPr>
              <a:lnSpc>
                <a:spcPct val="90000"/>
              </a:lnSpc>
              <a:spcAft>
                <a:spcPts val="1200"/>
              </a:spcAft>
            </a:pPr>
            <a:r>
              <a:rPr lang="en-US" sz="2400" b="1" dirty="0" smtClean="0">
                <a:solidFill>
                  <a:schemeClr val="accent5">
                    <a:lumMod val="50000"/>
                  </a:schemeClr>
                </a:solidFill>
                <a:latin typeface="+mj-lt"/>
              </a:rPr>
              <a:t>Key BMP Categories</a:t>
            </a:r>
            <a:r>
              <a:rPr lang="en-US" sz="2400" b="1" dirty="0" smtClean="0">
                <a:latin typeface="+mj-lt"/>
              </a:rPr>
              <a:t>:</a:t>
            </a:r>
          </a:p>
          <a:p>
            <a:pPr>
              <a:lnSpc>
                <a:spcPct val="90000"/>
              </a:lnSpc>
              <a:spcAft>
                <a:spcPts val="600"/>
              </a:spcAft>
            </a:pPr>
            <a:r>
              <a:rPr lang="en-US" sz="2000" b="1" dirty="0" smtClean="0">
                <a:latin typeface="+mj-lt"/>
              </a:rPr>
              <a:t>Nutrient Management</a:t>
            </a:r>
          </a:p>
          <a:p>
            <a:pPr>
              <a:lnSpc>
                <a:spcPct val="90000"/>
              </a:lnSpc>
              <a:spcAft>
                <a:spcPts val="600"/>
              </a:spcAft>
            </a:pPr>
            <a:r>
              <a:rPr lang="en-US" sz="2000" b="1" dirty="0" smtClean="0">
                <a:latin typeface="+mj-lt"/>
              </a:rPr>
              <a:t>Irrigation Management</a:t>
            </a:r>
          </a:p>
          <a:p>
            <a:pPr>
              <a:lnSpc>
                <a:spcPct val="90000"/>
              </a:lnSpc>
              <a:spcAft>
                <a:spcPts val="600"/>
              </a:spcAft>
            </a:pPr>
            <a:r>
              <a:rPr lang="en-US" sz="2000" b="1" dirty="0" smtClean="0">
                <a:latin typeface="+mj-lt"/>
              </a:rPr>
              <a:t>Sedimentation and Erosion Control</a:t>
            </a:r>
          </a:p>
          <a:p>
            <a:pPr>
              <a:lnSpc>
                <a:spcPct val="90000"/>
              </a:lnSpc>
              <a:spcAft>
                <a:spcPts val="600"/>
              </a:spcAft>
            </a:pPr>
            <a:r>
              <a:rPr lang="en-US" sz="2000" b="1" dirty="0" smtClean="0">
                <a:latin typeface="+mj-lt"/>
              </a:rPr>
              <a:t>Water Resources Protection</a:t>
            </a:r>
          </a:p>
          <a:p>
            <a:pPr>
              <a:lnSpc>
                <a:spcPct val="90000"/>
              </a:lnSpc>
              <a:spcAft>
                <a:spcPts val="1200"/>
              </a:spcAft>
            </a:pPr>
            <a:endParaRPr lang="en-US" sz="2000" b="1" dirty="0" smtClean="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8382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7" name="Rectangle 6"/>
          <p:cNvSpPr/>
          <p:nvPr/>
        </p:nvSpPr>
        <p:spPr>
          <a:xfrm>
            <a:off x="990600" y="685800"/>
            <a:ext cx="7620000" cy="5158335"/>
          </a:xfrm>
          <a:prstGeom prst="rect">
            <a:avLst/>
          </a:prstGeom>
        </p:spPr>
        <p:txBody>
          <a:bodyPr wrap="square">
            <a:spAutoFit/>
          </a:bodyPr>
          <a:lstStyle/>
          <a:p>
            <a:pPr algn="ctr">
              <a:lnSpc>
                <a:spcPct val="90000"/>
              </a:lnSpc>
              <a:spcAft>
                <a:spcPts val="2400"/>
              </a:spcAft>
            </a:pPr>
            <a:r>
              <a:rPr lang="en-US" sz="2800" b="1" dirty="0" smtClean="0">
                <a:solidFill>
                  <a:schemeClr val="accent5">
                    <a:lumMod val="50000"/>
                  </a:schemeClr>
                </a:solidFill>
                <a:latin typeface="Franklin Gothic Book" pitchFamily="34" charset="0"/>
              </a:rPr>
              <a:t>Key BMP Categories</a:t>
            </a:r>
            <a:endParaRPr lang="en-US" sz="2800" b="1" dirty="0" smtClean="0">
              <a:latin typeface="Franklin Gothic Book" pitchFamily="34" charset="0"/>
            </a:endParaRPr>
          </a:p>
          <a:p>
            <a:pPr marL="0" lvl="1">
              <a:lnSpc>
                <a:spcPct val="90000"/>
              </a:lnSpc>
              <a:spcAft>
                <a:spcPts val="1800"/>
              </a:spcAft>
            </a:pPr>
            <a:r>
              <a:rPr lang="en-US" sz="2000" b="1" u="sng" dirty="0" smtClean="0">
                <a:solidFill>
                  <a:schemeClr val="accent5">
                    <a:lumMod val="50000"/>
                  </a:schemeClr>
                </a:solidFill>
                <a:latin typeface="+mj-lt"/>
              </a:rPr>
              <a:t>Nutrient Management</a:t>
            </a:r>
            <a:r>
              <a:rPr lang="en-US" sz="2000" b="1" dirty="0" smtClean="0">
                <a:solidFill>
                  <a:schemeClr val="accent5">
                    <a:lumMod val="50000"/>
                  </a:schemeClr>
                </a:solidFill>
                <a:latin typeface="+mj-lt"/>
              </a:rPr>
              <a:t> </a:t>
            </a:r>
            <a:r>
              <a:rPr lang="en-US" sz="2000" b="1" dirty="0" smtClean="0">
                <a:latin typeface="+mj-lt"/>
              </a:rPr>
              <a:t>- Provide necessary crop nutrients while protecting against adverse environmental effects. </a:t>
            </a:r>
            <a:r>
              <a:rPr lang="en-US" sz="2000" b="1" dirty="0" smtClean="0"/>
              <a:t>Soil testing, plant tissue testing to determine appropriate nutrients and rates; fertilizer application timing and placement, etc.</a:t>
            </a:r>
          </a:p>
          <a:p>
            <a:pPr marL="0" lvl="1">
              <a:lnSpc>
                <a:spcPct val="90000"/>
              </a:lnSpc>
              <a:spcAft>
                <a:spcPts val="1800"/>
              </a:spcAft>
            </a:pPr>
            <a:r>
              <a:rPr lang="en-US" sz="2000" b="1" u="sng" dirty="0" smtClean="0">
                <a:solidFill>
                  <a:schemeClr val="accent5">
                    <a:lumMod val="50000"/>
                  </a:schemeClr>
                </a:solidFill>
                <a:latin typeface="+mj-lt"/>
              </a:rPr>
              <a:t>Irrigation Management</a:t>
            </a:r>
            <a:r>
              <a:rPr lang="en-US" sz="2000" b="1" dirty="0" smtClean="0">
                <a:solidFill>
                  <a:schemeClr val="accent5">
                    <a:lumMod val="50000"/>
                  </a:schemeClr>
                </a:solidFill>
                <a:latin typeface="+mj-lt"/>
              </a:rPr>
              <a:t> </a:t>
            </a:r>
            <a:r>
              <a:rPr lang="en-US" sz="2000" b="1" dirty="0" smtClean="0"/>
              <a:t>- Control the volume and frequency of irrigation water applied, to meet water needs of crops while conserving water resources</a:t>
            </a:r>
          </a:p>
          <a:p>
            <a:pPr>
              <a:lnSpc>
                <a:spcPct val="90000"/>
              </a:lnSpc>
              <a:spcAft>
                <a:spcPts val="1800"/>
              </a:spcAft>
            </a:pPr>
            <a:r>
              <a:rPr lang="en-US" sz="2000" b="1" u="sng" dirty="0" smtClean="0">
                <a:solidFill>
                  <a:schemeClr val="accent5">
                    <a:lumMod val="50000"/>
                  </a:schemeClr>
                </a:solidFill>
                <a:latin typeface="+mj-lt"/>
              </a:rPr>
              <a:t>Sedimentation and Erosion Control</a:t>
            </a:r>
            <a:r>
              <a:rPr lang="en-US" sz="2000" b="1" dirty="0" smtClean="0">
                <a:solidFill>
                  <a:schemeClr val="accent5">
                    <a:lumMod val="50000"/>
                  </a:schemeClr>
                </a:solidFill>
                <a:latin typeface="+mj-lt"/>
              </a:rPr>
              <a:t> </a:t>
            </a:r>
            <a:r>
              <a:rPr lang="en-US" sz="2000" b="1" dirty="0" smtClean="0">
                <a:latin typeface="+mj-lt"/>
              </a:rPr>
              <a:t>- Prevent sediment loss, slow water flow, and/or trap or collect debris and sediments in runoff</a:t>
            </a:r>
            <a:endParaRPr lang="en-US" sz="2000" b="1" u="sng" dirty="0" smtClean="0">
              <a:latin typeface="+mj-lt"/>
            </a:endParaRPr>
          </a:p>
          <a:p>
            <a:pPr>
              <a:lnSpc>
                <a:spcPct val="90000"/>
              </a:lnSpc>
              <a:spcAft>
                <a:spcPts val="600"/>
              </a:spcAft>
            </a:pPr>
            <a:r>
              <a:rPr lang="en-US" sz="2000" b="1" u="sng" dirty="0" smtClean="0">
                <a:solidFill>
                  <a:schemeClr val="accent5">
                    <a:lumMod val="50000"/>
                  </a:schemeClr>
                </a:solidFill>
                <a:latin typeface="+mj-lt"/>
              </a:rPr>
              <a:t>Water Resources Protection (riparian, wetlands, springs, aquifers</a:t>
            </a:r>
            <a:r>
              <a:rPr lang="en-US" sz="2000" b="1" u="sng" dirty="0" smtClean="0">
                <a:latin typeface="+mj-lt"/>
              </a:rPr>
              <a:t>)</a:t>
            </a:r>
            <a:r>
              <a:rPr lang="en-US" sz="2000" b="1" dirty="0" smtClean="0">
                <a:latin typeface="+mj-lt"/>
              </a:rPr>
              <a:t> – Minimize adverse impacts to water resources through preventative measures, such as conservation buffers, wellhead protection, and backflow prevention.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838200" y="533400"/>
            <a:ext cx="7315200" cy="523220"/>
          </a:xfrm>
          <a:prstGeom prst="rect">
            <a:avLst/>
          </a:prstGeom>
        </p:spPr>
        <p:txBody>
          <a:bodyPr wrap="square">
            <a:spAutoFit/>
          </a:bodyPr>
          <a:lstStyle/>
          <a:p>
            <a:pPr algn="ctr"/>
            <a:r>
              <a:rPr lang="en-US" sz="2800" b="1" dirty="0" smtClean="0">
                <a:solidFill>
                  <a:schemeClr val="accent5">
                    <a:lumMod val="50000"/>
                  </a:schemeClr>
                </a:solidFill>
              </a:rPr>
              <a:t>Agricultural Best Management Practices (BMPs)</a:t>
            </a:r>
            <a:endParaRPr lang="en-US" sz="2800" b="1" dirty="0"/>
          </a:p>
        </p:txBody>
      </p:sp>
      <p:sp>
        <p:nvSpPr>
          <p:cNvPr id="7" name="Rectangle 6"/>
          <p:cNvSpPr/>
          <p:nvPr/>
        </p:nvSpPr>
        <p:spPr>
          <a:xfrm>
            <a:off x="685800" y="1219200"/>
            <a:ext cx="7391400" cy="4755148"/>
          </a:xfrm>
          <a:prstGeom prst="rect">
            <a:avLst/>
          </a:prstGeom>
        </p:spPr>
        <p:txBody>
          <a:bodyPr wrap="square">
            <a:spAutoFit/>
          </a:bodyPr>
          <a:lstStyle/>
          <a:p>
            <a:pPr marL="744538" lvl="1" indent="-287338">
              <a:spcAft>
                <a:spcPts val="600"/>
              </a:spcAft>
              <a:buFont typeface="Wingdings" pitchFamily="2" charset="2"/>
              <a:buChar char="ü"/>
            </a:pPr>
            <a:r>
              <a:rPr lang="en-US" sz="2000" b="1" u="sng" dirty="0" smtClean="0"/>
              <a:t>BMPs</a:t>
            </a:r>
            <a:r>
              <a:rPr lang="en-US" sz="2000" b="1" dirty="0" smtClean="0"/>
              <a:t> are practical measures that reduce the amount of fertilizers, pesticides, animal waste, and other pollutants entering our water resources </a:t>
            </a:r>
          </a:p>
          <a:p>
            <a:pPr lvl="2">
              <a:spcAft>
                <a:spcPts val="600"/>
              </a:spcAft>
              <a:buFont typeface="Arial" pitchFamily="34" charset="0"/>
              <a:buChar char="•"/>
            </a:pPr>
            <a:r>
              <a:rPr lang="en-US" b="1" i="1" dirty="0" smtClean="0"/>
              <a:t>  </a:t>
            </a:r>
            <a:r>
              <a:rPr lang="en-US" b="1" dirty="0" smtClean="0">
                <a:solidFill>
                  <a:schemeClr val="accent5">
                    <a:lumMod val="50000"/>
                  </a:schemeClr>
                </a:solidFill>
              </a:rPr>
              <a:t>Determined through research, field-testing, and expert review</a:t>
            </a:r>
          </a:p>
          <a:p>
            <a:pPr marL="1084263" lvl="2" indent="-169863">
              <a:buFont typeface="Arial" pitchFamily="34" charset="0"/>
              <a:buChar char="•"/>
            </a:pPr>
            <a:r>
              <a:rPr lang="en-US" b="1" dirty="0" smtClean="0">
                <a:solidFill>
                  <a:schemeClr val="accent5">
                    <a:lumMod val="50000"/>
                  </a:schemeClr>
                </a:solidFill>
              </a:rPr>
              <a:t>Designed to improve  water quality while maintaining agricultural production. </a:t>
            </a:r>
          </a:p>
          <a:p>
            <a:pPr lvl="1"/>
            <a:endParaRPr lang="en-US" sz="1000" b="1" dirty="0" smtClean="0"/>
          </a:p>
          <a:p>
            <a:pPr marL="744538" lvl="1" indent="-287338">
              <a:buFont typeface="Wingdings" pitchFamily="2" charset="2"/>
              <a:buChar char="ü"/>
            </a:pPr>
            <a:r>
              <a:rPr lang="en-US" sz="2000" b="1" dirty="0" smtClean="0"/>
              <a:t>Adopted by FDACS, collection of practices in each manual is verified effective by FDEP </a:t>
            </a:r>
          </a:p>
          <a:p>
            <a:pPr marL="1084263" lvl="2" indent="-169863">
              <a:buFont typeface="Arial" pitchFamily="34" charset="0"/>
              <a:buChar char="•"/>
              <a:tabLst>
                <a:tab pos="1084263" algn="l"/>
              </a:tabLst>
            </a:pPr>
            <a:r>
              <a:rPr lang="en-US" b="1" dirty="0" smtClean="0">
                <a:solidFill>
                  <a:schemeClr val="accent5">
                    <a:lumMod val="50000"/>
                  </a:schemeClr>
                </a:solidFill>
              </a:rPr>
              <a:t>BMP manuals developed in collaboration with </a:t>
            </a:r>
            <a:r>
              <a:rPr lang="en-US" b="1" dirty="0" err="1" smtClean="0">
                <a:solidFill>
                  <a:schemeClr val="accent5">
                    <a:lumMod val="50000"/>
                  </a:schemeClr>
                </a:solidFill>
              </a:rPr>
              <a:t>ag</a:t>
            </a:r>
            <a:r>
              <a:rPr lang="en-US" b="1" dirty="0" smtClean="0">
                <a:solidFill>
                  <a:schemeClr val="accent5">
                    <a:lumMod val="50000"/>
                  </a:schemeClr>
                </a:solidFill>
              </a:rPr>
              <a:t> industry, agencies, other stakeholders</a:t>
            </a:r>
          </a:p>
          <a:p>
            <a:pPr lvl="1"/>
            <a:endParaRPr lang="en-US" sz="1000" b="1" dirty="0" smtClean="0"/>
          </a:p>
          <a:p>
            <a:pPr marL="744538" lvl="1" indent="-287338">
              <a:spcAft>
                <a:spcPts val="600"/>
              </a:spcAft>
              <a:buFont typeface="Wingdings" pitchFamily="2" charset="2"/>
              <a:buChar char="ü"/>
            </a:pPr>
            <a:r>
              <a:rPr lang="en-US" sz="2000" b="1" dirty="0" smtClean="0"/>
              <a:t>Must be economically and technically feasible for the producer to implement</a:t>
            </a:r>
          </a:p>
          <a:p>
            <a:pPr marL="1084263" lvl="2" indent="-169863">
              <a:buFont typeface="Arial" pitchFamily="34" charset="0"/>
              <a:buChar char="•"/>
            </a:pPr>
            <a:r>
              <a:rPr lang="en-US" b="1" dirty="0" smtClean="0">
                <a:solidFill>
                  <a:schemeClr val="accent5">
                    <a:lumMod val="50000"/>
                  </a:schemeClr>
                </a:solidFill>
              </a:rPr>
              <a:t>When funding is available, FDACS works with producers to secure cost-share for some BMPs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533400"/>
            <a:ext cx="67818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Nutrient Management</a:t>
            </a:r>
            <a:endParaRPr lang="en-US" sz="2000" b="1" dirty="0">
              <a:solidFill>
                <a:schemeClr val="accent5">
                  <a:lumMod val="50000"/>
                </a:schemeClr>
              </a:solidFill>
              <a:latin typeface="Franklin Gothic Book" pitchFamily="34" charset="0"/>
            </a:endParaRPr>
          </a:p>
        </p:txBody>
      </p:sp>
      <p:pic>
        <p:nvPicPr>
          <p:cNvPr id="7" name="Picture 4" descr="390056729"/>
          <p:cNvPicPr>
            <a:picLocks noChangeAspect="1" noChangeArrowheads="1"/>
          </p:cNvPicPr>
          <p:nvPr/>
        </p:nvPicPr>
        <p:blipFill>
          <a:blip r:embed="rId3" cstate="print"/>
          <a:srcRect/>
          <a:stretch>
            <a:fillRect/>
          </a:stretch>
        </p:blipFill>
        <p:spPr bwMode="auto">
          <a:xfrm>
            <a:off x="609600" y="2106177"/>
            <a:ext cx="3944988" cy="2846823"/>
          </a:xfrm>
          <a:prstGeom prst="rect">
            <a:avLst/>
          </a:prstGeom>
          <a:noFill/>
          <a:effectLst>
            <a:innerShdw blurRad="114300">
              <a:prstClr val="black"/>
            </a:innerShdw>
          </a:effectLst>
        </p:spPr>
      </p:pic>
      <p:sp>
        <p:nvSpPr>
          <p:cNvPr id="9" name="Rectangle 8"/>
          <p:cNvSpPr/>
          <p:nvPr/>
        </p:nvSpPr>
        <p:spPr>
          <a:xfrm>
            <a:off x="990600" y="1657290"/>
            <a:ext cx="3200400" cy="400110"/>
          </a:xfrm>
          <a:prstGeom prst="rect">
            <a:avLst/>
          </a:prstGeom>
        </p:spPr>
        <p:txBody>
          <a:bodyPr wrap="square">
            <a:spAutoFit/>
          </a:bodyPr>
          <a:lstStyle/>
          <a:p>
            <a:pPr algn="ctr">
              <a:spcBef>
                <a:spcPts val="1200"/>
              </a:spcBef>
              <a:spcAft>
                <a:spcPts val="1200"/>
              </a:spcAft>
            </a:pPr>
            <a:r>
              <a:rPr lang="en-US" sz="2000" b="1" dirty="0" smtClean="0">
                <a:solidFill>
                  <a:schemeClr val="accent5">
                    <a:lumMod val="50000"/>
                  </a:schemeClr>
                </a:solidFill>
              </a:rPr>
              <a:t>Soil and pH Analysis</a:t>
            </a:r>
            <a:endParaRPr lang="en-US" sz="2000" b="1" dirty="0">
              <a:solidFill>
                <a:schemeClr val="accent5">
                  <a:lumMod val="50000"/>
                </a:schemeClr>
              </a:solidFill>
            </a:endParaRPr>
          </a:p>
        </p:txBody>
      </p:sp>
      <p:sp>
        <p:nvSpPr>
          <p:cNvPr id="12" name="Rectangle 11"/>
          <p:cNvSpPr/>
          <p:nvPr/>
        </p:nvSpPr>
        <p:spPr>
          <a:xfrm>
            <a:off x="5562600" y="1219200"/>
            <a:ext cx="2438400" cy="400110"/>
          </a:xfrm>
          <a:prstGeom prst="rect">
            <a:avLst/>
          </a:prstGeom>
        </p:spPr>
        <p:txBody>
          <a:bodyPr wrap="square">
            <a:spAutoFit/>
          </a:bodyPr>
          <a:lstStyle/>
          <a:p>
            <a:pPr algn="ctr">
              <a:spcBef>
                <a:spcPts val="1200"/>
              </a:spcBef>
              <a:spcAft>
                <a:spcPts val="1200"/>
              </a:spcAft>
            </a:pPr>
            <a:r>
              <a:rPr lang="en-US" sz="2000" b="1" dirty="0" smtClean="0">
                <a:solidFill>
                  <a:schemeClr val="accent5">
                    <a:lumMod val="50000"/>
                  </a:schemeClr>
                </a:solidFill>
                <a:latin typeface="+mj-lt"/>
              </a:rPr>
              <a:t>Tissue Test Meter</a:t>
            </a:r>
            <a:endParaRPr lang="en-US" sz="2000" b="1" dirty="0">
              <a:solidFill>
                <a:schemeClr val="accent5">
                  <a:lumMod val="50000"/>
                </a:schemeClr>
              </a:solidFill>
              <a:latin typeface="+mj-lt"/>
            </a:endParaRPr>
          </a:p>
        </p:txBody>
      </p:sp>
      <p:pic>
        <p:nvPicPr>
          <p:cNvPr id="13" name="Picture 3" descr="cardymeters-m"/>
          <p:cNvPicPr>
            <a:picLocks noChangeAspect="1" noChangeArrowheads="1"/>
          </p:cNvPicPr>
          <p:nvPr/>
        </p:nvPicPr>
        <p:blipFill>
          <a:blip r:embed="rId4" cstate="print"/>
          <a:srcRect/>
          <a:stretch>
            <a:fillRect/>
          </a:stretch>
        </p:blipFill>
        <p:spPr bwMode="auto">
          <a:xfrm>
            <a:off x="5029200" y="1676400"/>
            <a:ext cx="3429000" cy="2193925"/>
          </a:xfrm>
          <a:prstGeom prst="rect">
            <a:avLst/>
          </a:prstGeom>
          <a:noFill/>
          <a:ln w="9525">
            <a:solidFill>
              <a:srgbClr val="000099"/>
            </a:solidFill>
            <a:miter lim="800000"/>
            <a:headEnd/>
            <a:tailEnd/>
          </a:ln>
          <a:effectLst>
            <a:innerShdw blurRad="114300">
              <a:prstClr val="black"/>
            </a:innerShdw>
          </a:effectLst>
        </p:spPr>
      </p:pic>
      <p:pic>
        <p:nvPicPr>
          <p:cNvPr id="14" name="Picture 5" descr="jackson corn spad meter"/>
          <p:cNvPicPr>
            <a:picLocks noChangeAspect="1" noChangeArrowheads="1"/>
          </p:cNvPicPr>
          <p:nvPr/>
        </p:nvPicPr>
        <p:blipFill>
          <a:blip r:embed="rId5" cstate="print"/>
          <a:srcRect/>
          <a:stretch>
            <a:fillRect/>
          </a:stretch>
        </p:blipFill>
        <p:spPr bwMode="auto">
          <a:xfrm>
            <a:off x="5334000" y="4038600"/>
            <a:ext cx="2883057" cy="2162653"/>
          </a:xfrm>
          <a:prstGeom prst="rect">
            <a:avLst/>
          </a:prstGeom>
          <a:noFill/>
          <a:ln w="9525">
            <a:solidFill>
              <a:srgbClr val="000099"/>
            </a:solidFill>
            <a:miter lim="800000"/>
            <a:headEnd/>
            <a:tailEnd/>
          </a:ln>
          <a:effectLst>
            <a:innerShdw blurRad="114300">
              <a:prstClr val="black"/>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533400"/>
            <a:ext cx="67818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Nutrient Management</a:t>
            </a:r>
            <a:endParaRPr lang="en-US" sz="2000" b="1" dirty="0">
              <a:solidFill>
                <a:schemeClr val="accent5">
                  <a:lumMod val="50000"/>
                </a:schemeClr>
              </a:solidFill>
              <a:latin typeface="Franklin Gothic Book" pitchFamily="34" charset="0"/>
            </a:endParaRPr>
          </a:p>
        </p:txBody>
      </p:sp>
      <p:sp>
        <p:nvSpPr>
          <p:cNvPr id="10" name="Content Placeholder 4"/>
          <p:cNvSpPr txBox="1">
            <a:spLocks/>
          </p:cNvSpPr>
          <p:nvPr/>
        </p:nvSpPr>
        <p:spPr>
          <a:xfrm>
            <a:off x="1524000" y="1219200"/>
            <a:ext cx="2971800" cy="7620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n-ea"/>
                <a:cs typeface="Arial" pitchFamily="34" charset="0"/>
              </a:rPr>
              <a:t>Tractor-Mounted Navigation Equipment</a:t>
            </a:r>
            <a:endParaRPr kumimoji="0" lang="en-US" sz="2000" b="1" i="0" u="none" strike="noStrike" kern="1200" cap="none" spc="0" normalizeH="0" baseline="0" noProof="0" dirty="0">
              <a:ln>
                <a:noFill/>
              </a:ln>
              <a:solidFill>
                <a:schemeClr val="accent5">
                  <a:lumMod val="50000"/>
                </a:schemeClr>
              </a:solidFill>
              <a:effectLst/>
              <a:uLnTx/>
              <a:uFillTx/>
              <a:latin typeface="+mj-lt"/>
              <a:ea typeface="+mn-ea"/>
              <a:cs typeface="Arial" pitchFamily="34" charset="0"/>
            </a:endParaRPr>
          </a:p>
        </p:txBody>
      </p:sp>
      <p:pic>
        <p:nvPicPr>
          <p:cNvPr id="11" name="Picture 2" descr="Figure 1"/>
          <p:cNvPicPr>
            <a:picLocks noChangeAspect="1" noChangeArrowheads="1"/>
          </p:cNvPicPr>
          <p:nvPr/>
        </p:nvPicPr>
        <p:blipFill>
          <a:blip r:embed="rId3" cstate="print"/>
          <a:srcRect/>
          <a:stretch>
            <a:fillRect/>
          </a:stretch>
        </p:blipFill>
        <p:spPr bwMode="auto">
          <a:xfrm>
            <a:off x="1524000" y="1981200"/>
            <a:ext cx="3048000" cy="3672558"/>
          </a:xfrm>
          <a:prstGeom prst="rect">
            <a:avLst/>
          </a:prstGeom>
          <a:noFill/>
          <a:effectLst>
            <a:innerShdw blurRad="114300">
              <a:prstClr val="black"/>
            </a:innerShdw>
          </a:effectLst>
        </p:spPr>
      </p:pic>
      <p:pic>
        <p:nvPicPr>
          <p:cNvPr id="14" name="Picture 13" descr="232 Nitrogen"/>
          <p:cNvPicPr/>
          <p:nvPr/>
        </p:nvPicPr>
        <p:blipFill>
          <a:blip r:embed="rId4" cstate="print"/>
          <a:srcRect l="19688" t="25000" r="938" b="17500"/>
          <a:stretch>
            <a:fillRect/>
          </a:stretch>
        </p:blipFill>
        <p:spPr>
          <a:xfrm rot="5400000">
            <a:off x="4180595" y="2275595"/>
            <a:ext cx="4821408" cy="2667001"/>
          </a:xfrm>
          <a:prstGeom prst="rect">
            <a:avLst/>
          </a:prstGeom>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533400"/>
            <a:ext cx="67818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Irrigation Management</a:t>
            </a:r>
            <a:endParaRPr lang="en-US" sz="2000" b="1" dirty="0">
              <a:solidFill>
                <a:schemeClr val="accent5">
                  <a:lumMod val="50000"/>
                </a:schemeClr>
              </a:solidFill>
              <a:latin typeface="Franklin Gothic Book" pitchFamily="34" charset="0"/>
            </a:endParaRPr>
          </a:p>
        </p:txBody>
      </p:sp>
      <p:pic>
        <p:nvPicPr>
          <p:cNvPr id="7" name="Picture 1" descr="C:\Documents and Settings\smith_d\My Documents\My Pictures\Irrigation\weather.jpg"/>
          <p:cNvPicPr>
            <a:picLocks noChangeAspect="1" noChangeArrowheads="1"/>
          </p:cNvPicPr>
          <p:nvPr/>
        </p:nvPicPr>
        <p:blipFill>
          <a:blip r:embed="rId3" cstate="print"/>
          <a:srcRect/>
          <a:stretch>
            <a:fillRect/>
          </a:stretch>
        </p:blipFill>
        <p:spPr bwMode="auto">
          <a:xfrm>
            <a:off x="3810000" y="2057400"/>
            <a:ext cx="1905000" cy="2833688"/>
          </a:xfrm>
          <a:prstGeom prst="rect">
            <a:avLst/>
          </a:prstGeom>
          <a:noFill/>
        </p:spPr>
      </p:pic>
      <p:sp>
        <p:nvSpPr>
          <p:cNvPr id="9" name="Content Placeholder 5"/>
          <p:cNvSpPr txBox="1">
            <a:spLocks/>
          </p:cNvSpPr>
          <p:nvPr/>
        </p:nvSpPr>
        <p:spPr>
          <a:xfrm>
            <a:off x="5867400" y="1828800"/>
            <a:ext cx="30480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Soil Moisture Monitoring</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pic>
        <p:nvPicPr>
          <p:cNvPr id="10" name="Picture 2" descr="C:\Bill's Master File\My Pictures\Agrilink Soil Moisture Probe.JPG"/>
          <p:cNvPicPr>
            <a:picLocks noChangeAspect="1" noChangeArrowheads="1"/>
          </p:cNvPicPr>
          <p:nvPr/>
        </p:nvPicPr>
        <p:blipFill>
          <a:blip r:embed="rId4" cstate="print"/>
          <a:srcRect/>
          <a:stretch>
            <a:fillRect/>
          </a:stretch>
        </p:blipFill>
        <p:spPr bwMode="auto">
          <a:xfrm>
            <a:off x="5943600" y="2209800"/>
            <a:ext cx="2895600" cy="2681024"/>
          </a:xfrm>
          <a:prstGeom prst="rect">
            <a:avLst/>
          </a:prstGeom>
          <a:noFill/>
          <a:effectLst>
            <a:innerShdw blurRad="114300">
              <a:prstClr val="black"/>
            </a:innerShdw>
          </a:effectLst>
        </p:spPr>
      </p:pic>
      <p:sp>
        <p:nvSpPr>
          <p:cNvPr id="11" name="Content Placeholder 5"/>
          <p:cNvSpPr txBox="1">
            <a:spLocks/>
          </p:cNvSpPr>
          <p:nvPr/>
        </p:nvSpPr>
        <p:spPr>
          <a:xfrm>
            <a:off x="3505200" y="1524000"/>
            <a:ext cx="23622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Weather Stations</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pic>
        <p:nvPicPr>
          <p:cNvPr id="12" name="Picture 3"/>
          <p:cNvPicPr>
            <a:picLocks noChangeAspect="1" noChangeArrowheads="1"/>
          </p:cNvPicPr>
          <p:nvPr/>
        </p:nvPicPr>
        <p:blipFill>
          <a:blip r:embed="rId5" cstate="print"/>
          <a:srcRect/>
          <a:stretch>
            <a:fillRect/>
          </a:stretch>
        </p:blipFill>
        <p:spPr bwMode="auto">
          <a:xfrm>
            <a:off x="381000" y="2209800"/>
            <a:ext cx="3124200" cy="2667001"/>
          </a:xfrm>
          <a:prstGeom prst="rect">
            <a:avLst/>
          </a:prstGeom>
          <a:noFill/>
          <a:ln w="9525">
            <a:noFill/>
            <a:miter lim="800000"/>
            <a:headEnd/>
            <a:tailEnd/>
          </a:ln>
          <a:effectLst>
            <a:innerShdw blurRad="114300">
              <a:prstClr val="black"/>
            </a:innerShdw>
          </a:effectLst>
        </p:spPr>
      </p:pic>
      <p:sp>
        <p:nvSpPr>
          <p:cNvPr id="13" name="Content Placeholder 5"/>
          <p:cNvSpPr txBox="1">
            <a:spLocks/>
          </p:cNvSpPr>
          <p:nvPr/>
        </p:nvSpPr>
        <p:spPr>
          <a:xfrm>
            <a:off x="762000" y="1828800"/>
            <a:ext cx="23622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Observation</a:t>
            </a:r>
            <a:r>
              <a:rPr kumimoji="0" lang="en-US" sz="2000" b="1" i="0" u="none" strike="noStrike" kern="1200" cap="none" spc="0" normalizeH="0" noProof="0" dirty="0" smtClean="0">
                <a:ln>
                  <a:noFill/>
                </a:ln>
                <a:solidFill>
                  <a:schemeClr val="accent5">
                    <a:lumMod val="50000"/>
                  </a:schemeClr>
                </a:solidFill>
                <a:effectLst/>
                <a:uLnTx/>
                <a:uFillTx/>
                <a:ea typeface="+mn-ea"/>
                <a:cs typeface="Arial" pitchFamily="34" charset="0"/>
              </a:rPr>
              <a:t> Wells</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533400"/>
            <a:ext cx="67818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Irrigation Management</a:t>
            </a:r>
            <a:endParaRPr lang="en-US" sz="2000" b="1" dirty="0">
              <a:solidFill>
                <a:schemeClr val="accent5">
                  <a:lumMod val="50000"/>
                </a:schemeClr>
              </a:solidFill>
              <a:latin typeface="Franklin Gothic Book" pitchFamily="34" charset="0"/>
            </a:endParaRPr>
          </a:p>
        </p:txBody>
      </p:sp>
      <p:sp>
        <p:nvSpPr>
          <p:cNvPr id="9" name="Content Placeholder 5"/>
          <p:cNvSpPr txBox="1">
            <a:spLocks/>
          </p:cNvSpPr>
          <p:nvPr/>
        </p:nvSpPr>
        <p:spPr>
          <a:xfrm>
            <a:off x="4953000" y="1143000"/>
            <a:ext cx="30480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Irrigation System Retrofits</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sp>
        <p:nvSpPr>
          <p:cNvPr id="11" name="Content Placeholder 5"/>
          <p:cNvSpPr txBox="1">
            <a:spLocks/>
          </p:cNvSpPr>
          <p:nvPr/>
        </p:nvSpPr>
        <p:spPr>
          <a:xfrm>
            <a:off x="5334000" y="3581400"/>
            <a:ext cx="23622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err="1" smtClean="0">
                <a:ln>
                  <a:noFill/>
                </a:ln>
                <a:solidFill>
                  <a:schemeClr val="accent5">
                    <a:lumMod val="50000"/>
                  </a:schemeClr>
                </a:solidFill>
                <a:effectLst/>
                <a:uLnTx/>
                <a:uFillTx/>
                <a:ea typeface="+mn-ea"/>
                <a:cs typeface="Arial" pitchFamily="34" charset="0"/>
              </a:rPr>
              <a:t>Tailwater</a:t>
            </a: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 Recovery </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sp>
        <p:nvSpPr>
          <p:cNvPr id="13" name="Content Placeholder 5"/>
          <p:cNvSpPr txBox="1">
            <a:spLocks/>
          </p:cNvSpPr>
          <p:nvPr/>
        </p:nvSpPr>
        <p:spPr>
          <a:xfrm>
            <a:off x="1295400" y="1524000"/>
            <a:ext cx="2667000" cy="381000"/>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Mobile</a:t>
            </a:r>
            <a:r>
              <a:rPr kumimoji="0" lang="en-US" sz="2000" b="1" i="0" u="none" strike="noStrike" kern="1200" cap="none" spc="0" normalizeH="0" noProof="0" dirty="0" smtClean="0">
                <a:ln>
                  <a:noFill/>
                </a:ln>
                <a:solidFill>
                  <a:schemeClr val="accent5">
                    <a:lumMod val="50000"/>
                  </a:schemeClr>
                </a:solidFill>
                <a:effectLst/>
                <a:uLnTx/>
                <a:uFillTx/>
                <a:ea typeface="+mn-ea"/>
                <a:cs typeface="Arial" pitchFamily="34" charset="0"/>
              </a:rPr>
              <a:t> Irrigation Labs</a:t>
            </a:r>
            <a:endParaRPr kumimoji="0" lang="en-US" sz="2000" b="1" i="0" u="none" strike="noStrike" kern="1200" cap="none" spc="0" normalizeH="0" baseline="0" noProof="0" dirty="0">
              <a:ln>
                <a:noFill/>
              </a:ln>
              <a:solidFill>
                <a:schemeClr val="accent5">
                  <a:lumMod val="50000"/>
                </a:schemeClr>
              </a:solidFill>
              <a:effectLst/>
              <a:uLnTx/>
              <a:uFillTx/>
              <a:ea typeface="+mn-ea"/>
              <a:cs typeface="Arial" pitchFamily="34" charset="0"/>
            </a:endParaRPr>
          </a:p>
        </p:txBody>
      </p:sp>
      <p:pic>
        <p:nvPicPr>
          <p:cNvPr id="14" name="Picture 2" descr="I:\CFS_PRESENTATIONS_AND_PHOTOGRAPHS\Photographs\Water Conservation Photographs\juan1.jpg"/>
          <p:cNvPicPr>
            <a:picLocks noChangeAspect="1" noChangeArrowheads="1"/>
          </p:cNvPicPr>
          <p:nvPr/>
        </p:nvPicPr>
        <p:blipFill>
          <a:blip r:embed="rId3" cstate="print"/>
          <a:srcRect l="13275" r="17700"/>
          <a:stretch>
            <a:fillRect/>
          </a:stretch>
        </p:blipFill>
        <p:spPr bwMode="auto">
          <a:xfrm>
            <a:off x="914400" y="1905000"/>
            <a:ext cx="3323793" cy="3355728"/>
          </a:xfrm>
          <a:prstGeom prst="rect">
            <a:avLst/>
          </a:prstGeom>
          <a:noFill/>
          <a:effectLst>
            <a:innerShdw blurRad="114300">
              <a:prstClr val="black"/>
            </a:innerShdw>
          </a:effectLst>
        </p:spPr>
      </p:pic>
      <p:pic>
        <p:nvPicPr>
          <p:cNvPr id="15" name="Picture 2" descr="I:\CFS_XFILES_CURRENT_STAFF\james_c\BMP_CrashCourse\Pivot_Drops.jpg"/>
          <p:cNvPicPr>
            <a:picLocks noChangeAspect="1" noChangeArrowheads="1"/>
          </p:cNvPicPr>
          <p:nvPr/>
        </p:nvPicPr>
        <p:blipFill>
          <a:blip r:embed="rId4" cstate="print"/>
          <a:srcRect l="17143" b="30000"/>
          <a:stretch>
            <a:fillRect/>
          </a:stretch>
        </p:blipFill>
        <p:spPr bwMode="auto">
          <a:xfrm>
            <a:off x="4826726" y="1524000"/>
            <a:ext cx="3283136" cy="1981200"/>
          </a:xfrm>
          <a:prstGeom prst="rect">
            <a:avLst/>
          </a:prstGeom>
          <a:noFill/>
          <a:effectLst>
            <a:innerShdw blurRad="114300">
              <a:prstClr val="black"/>
            </a:innerShdw>
          </a:effectLst>
        </p:spPr>
      </p:pic>
      <p:pic>
        <p:nvPicPr>
          <p:cNvPr id="16" name="Picture 2" descr="I:\CFS_PRESENTATIONS_AND_PHOTOGRAPHS\Photographs\Water Conservation Photographs\mvc-845s.jpg"/>
          <p:cNvPicPr>
            <a:picLocks noChangeAspect="1" noChangeArrowheads="1"/>
          </p:cNvPicPr>
          <p:nvPr/>
        </p:nvPicPr>
        <p:blipFill>
          <a:blip r:embed="rId5" cstate="print"/>
          <a:srcRect l="27000"/>
          <a:stretch>
            <a:fillRect/>
          </a:stretch>
        </p:blipFill>
        <p:spPr bwMode="auto">
          <a:xfrm>
            <a:off x="5181600" y="3962400"/>
            <a:ext cx="2590800" cy="2286000"/>
          </a:xfrm>
          <a:prstGeom prst="rect">
            <a:avLst/>
          </a:prstGeom>
          <a:noFill/>
          <a:effectLst>
            <a:innerShdw blurRad="114300">
              <a:prstClr val="black"/>
            </a:inn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04800" y="533400"/>
            <a:ext cx="8534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Sedimentation/Erosion Control</a:t>
            </a:r>
            <a:endParaRPr lang="en-US" sz="2000" b="1" dirty="0">
              <a:solidFill>
                <a:schemeClr val="accent5">
                  <a:lumMod val="50000"/>
                </a:schemeClr>
              </a:solidFill>
              <a:latin typeface="Franklin Gothic Book" pitchFamily="34" charset="0"/>
            </a:endParaRPr>
          </a:p>
        </p:txBody>
      </p:sp>
      <p:pic>
        <p:nvPicPr>
          <p:cNvPr id="7" name="Picture 2" descr="I:\CFS_XFILES_CURRENT_STAFF\james_c\BMP_CrashCourse\Cover_Crop.jpg"/>
          <p:cNvPicPr>
            <a:picLocks noChangeAspect="1" noChangeArrowheads="1"/>
          </p:cNvPicPr>
          <p:nvPr/>
        </p:nvPicPr>
        <p:blipFill>
          <a:blip r:embed="rId3" cstate="print"/>
          <a:srcRect t="19048" b="15238"/>
          <a:stretch>
            <a:fillRect/>
          </a:stretch>
        </p:blipFill>
        <p:spPr bwMode="auto">
          <a:xfrm>
            <a:off x="5058229" y="1600200"/>
            <a:ext cx="3628571" cy="1852784"/>
          </a:xfrm>
          <a:prstGeom prst="rect">
            <a:avLst/>
          </a:prstGeom>
          <a:noFill/>
          <a:effectLst>
            <a:innerShdw blurRad="114300">
              <a:prstClr val="black"/>
            </a:innerShdw>
          </a:effectLst>
        </p:spPr>
      </p:pic>
      <p:pic>
        <p:nvPicPr>
          <p:cNvPr id="9" name="Picture 3" descr="I:\CFS_XFILES_CURRENT_STAFF\james_c\BMP_CrashCourse\Cover_Crop_2.jpg"/>
          <p:cNvPicPr>
            <a:picLocks noChangeAspect="1" noChangeArrowheads="1"/>
          </p:cNvPicPr>
          <p:nvPr/>
        </p:nvPicPr>
        <p:blipFill>
          <a:blip r:embed="rId4" cstate="print"/>
          <a:srcRect l="4286" r="2857"/>
          <a:stretch>
            <a:fillRect/>
          </a:stretch>
        </p:blipFill>
        <p:spPr bwMode="auto">
          <a:xfrm>
            <a:off x="457199" y="2057400"/>
            <a:ext cx="4259609" cy="3276600"/>
          </a:xfrm>
          <a:prstGeom prst="rect">
            <a:avLst/>
          </a:prstGeom>
          <a:noFill/>
          <a:effectLst>
            <a:innerShdw blurRad="114300">
              <a:prstClr val="black"/>
            </a:innerShdw>
          </a:effectLst>
        </p:spPr>
      </p:pic>
      <p:sp>
        <p:nvSpPr>
          <p:cNvPr id="10" name="Rectangle 2"/>
          <p:cNvSpPr txBox="1">
            <a:spLocks noChangeArrowheads="1"/>
          </p:cNvSpPr>
          <p:nvPr/>
        </p:nvSpPr>
        <p:spPr>
          <a:xfrm>
            <a:off x="5867400" y="1143000"/>
            <a:ext cx="1981200" cy="457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Cover Crops</a:t>
            </a:r>
            <a:endParaRPr kumimoji="0" lang="en-US" sz="2000" b="1" i="0" u="none" strike="noStrike" kern="1200" cap="none" spc="0" normalizeH="0" baseline="0" noProof="0" dirty="0">
              <a:ln>
                <a:noFill/>
              </a:ln>
              <a:solidFill>
                <a:schemeClr val="tx1"/>
              </a:solidFill>
              <a:effectLst/>
              <a:uLnTx/>
              <a:uFillTx/>
              <a:latin typeface="Arial" charset="0"/>
              <a:ea typeface="+mj-ea"/>
              <a:cs typeface="+mj-cs"/>
            </a:endParaRPr>
          </a:p>
        </p:txBody>
      </p:sp>
      <p:sp>
        <p:nvSpPr>
          <p:cNvPr id="11" name="Rectangle 2"/>
          <p:cNvSpPr txBox="1">
            <a:spLocks noChangeArrowheads="1"/>
          </p:cNvSpPr>
          <p:nvPr/>
        </p:nvSpPr>
        <p:spPr>
          <a:xfrm>
            <a:off x="1143000" y="1600200"/>
            <a:ext cx="2667000" cy="457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Arial"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charset="0"/>
                <a:ea typeface="+mj-ea"/>
                <a:cs typeface="+mj-cs"/>
              </a:rPr>
            </a:b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Conservation Tillage</a:t>
            </a:r>
            <a:r>
              <a:rPr kumimoji="0" lang="en-US" sz="2000" b="1" i="0" u="none" strike="noStrike" kern="1200" cap="none" spc="0" normalizeH="0" baseline="0" noProof="0" dirty="0" smtClean="0">
                <a:ln>
                  <a:noFill/>
                </a:ln>
                <a:solidFill>
                  <a:schemeClr val="tx1"/>
                </a:solidFill>
                <a:effectLst/>
                <a:uLnTx/>
                <a:uFillTx/>
                <a:latin typeface="Arial"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charset="0"/>
                <a:ea typeface="+mj-ea"/>
                <a:cs typeface="+mj-cs"/>
              </a:rPr>
            </a:br>
            <a:endParaRPr kumimoji="0" lang="en-US" sz="2000" b="1" i="0" u="none" strike="noStrike" kern="1200" cap="none" spc="0" normalizeH="0" baseline="0" noProof="0" dirty="0">
              <a:ln>
                <a:noFill/>
              </a:ln>
              <a:solidFill>
                <a:schemeClr val="tx1"/>
              </a:solidFill>
              <a:effectLst/>
              <a:uLnTx/>
              <a:uFillTx/>
              <a:latin typeface="Arial" charset="0"/>
              <a:ea typeface="+mj-ea"/>
              <a:cs typeface="+mj-cs"/>
            </a:endParaRPr>
          </a:p>
        </p:txBody>
      </p:sp>
      <p:pic>
        <p:nvPicPr>
          <p:cNvPr id="12" name="Picture 2"/>
          <p:cNvPicPr>
            <a:picLocks noChangeAspect="1" noChangeArrowheads="1"/>
          </p:cNvPicPr>
          <p:nvPr/>
        </p:nvPicPr>
        <p:blipFill>
          <a:blip r:embed="rId5" cstate="print"/>
          <a:srcRect b="9600"/>
          <a:stretch>
            <a:fillRect/>
          </a:stretch>
        </p:blipFill>
        <p:spPr bwMode="auto">
          <a:xfrm>
            <a:off x="5059138" y="3962400"/>
            <a:ext cx="3627662" cy="2040567"/>
          </a:xfrm>
          <a:prstGeom prst="rect">
            <a:avLst/>
          </a:prstGeom>
          <a:noFill/>
          <a:ln w="9525">
            <a:noFill/>
            <a:miter lim="800000"/>
            <a:headEnd/>
            <a:tailEnd/>
          </a:ln>
          <a:effectLst>
            <a:innerShdw blurRad="114300">
              <a:prstClr val="black"/>
            </a:innerShdw>
          </a:effectLst>
        </p:spPr>
      </p:pic>
      <p:sp>
        <p:nvSpPr>
          <p:cNvPr id="13" name="Rectangle 2"/>
          <p:cNvSpPr txBox="1">
            <a:spLocks noChangeArrowheads="1"/>
          </p:cNvSpPr>
          <p:nvPr/>
        </p:nvSpPr>
        <p:spPr>
          <a:xfrm>
            <a:off x="5029200" y="3581400"/>
            <a:ext cx="3657600" cy="381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Grassed Waterways/Filter</a:t>
            </a:r>
            <a:r>
              <a:rPr kumimoji="0" lang="en-US" sz="2000" b="1" i="0" u="none" strike="noStrike" kern="1200" cap="none" spc="0" normalizeH="0" noProof="0" dirty="0" smtClean="0">
                <a:ln>
                  <a:noFill/>
                </a:ln>
                <a:solidFill>
                  <a:schemeClr val="accent5">
                    <a:lumMod val="50000"/>
                  </a:schemeClr>
                </a:solidFill>
                <a:effectLst/>
                <a:uLnTx/>
                <a:uFillTx/>
                <a:latin typeface="+mj-lt"/>
                <a:ea typeface="+mj-ea"/>
                <a:cs typeface="+mj-cs"/>
              </a:rPr>
              <a:t> Strips</a:t>
            </a:r>
            <a:endParaRPr kumimoji="0" lang="en-US" sz="2000" b="1" i="0" u="none" strike="noStrike" kern="1200" cap="none" spc="0" normalizeH="0" baseline="0" noProof="0" dirty="0">
              <a:ln>
                <a:noFill/>
              </a:ln>
              <a:solidFill>
                <a:schemeClr val="tx1"/>
              </a:solidFill>
              <a:effectLst/>
              <a:uLnTx/>
              <a:uFillTx/>
              <a:latin typeface="Arial" charset="0"/>
              <a:ea typeface="+mj-ea"/>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85800" y="533400"/>
            <a:ext cx="7772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Examples of BMPs </a:t>
            </a:r>
            <a:r>
              <a:rPr lang="en-US" sz="2800" b="1" dirty="0" smtClean="0">
                <a:solidFill>
                  <a:schemeClr val="accent5">
                    <a:lumMod val="50000"/>
                  </a:schemeClr>
                </a:solidFill>
                <a:latin typeface="Franklin Gothic Book" pitchFamily="34" charset="0"/>
              </a:rPr>
              <a:t>- Water Resources Protection</a:t>
            </a:r>
            <a:endParaRPr lang="en-US" sz="2000" b="1" dirty="0">
              <a:solidFill>
                <a:schemeClr val="accent5">
                  <a:lumMod val="50000"/>
                </a:schemeClr>
              </a:solidFill>
              <a:latin typeface="Franklin Gothic Book" pitchFamily="34" charset="0"/>
            </a:endParaRPr>
          </a:p>
        </p:txBody>
      </p:sp>
      <p:pic>
        <p:nvPicPr>
          <p:cNvPr id="10" name="Picture 3" descr="eastofcamphouse6"/>
          <p:cNvPicPr>
            <a:picLocks noChangeAspect="1" noChangeArrowheads="1"/>
          </p:cNvPicPr>
          <p:nvPr/>
        </p:nvPicPr>
        <p:blipFill>
          <a:blip r:embed="rId3" cstate="print"/>
          <a:srcRect l="5063" t="12750" r="12375" b="14250"/>
          <a:stretch>
            <a:fillRect/>
          </a:stretch>
        </p:blipFill>
        <p:spPr>
          <a:xfrm>
            <a:off x="381000" y="1447800"/>
            <a:ext cx="2702797" cy="2437527"/>
          </a:xfrm>
          <a:prstGeom prst="rect">
            <a:avLst/>
          </a:prstGeom>
          <a:noFill/>
          <a:ln/>
          <a:effectLst>
            <a:innerShdw blurRad="114300">
              <a:prstClr val="black"/>
            </a:innerShdw>
          </a:effectLst>
        </p:spPr>
      </p:pic>
      <p:pic>
        <p:nvPicPr>
          <p:cNvPr id="11" name="Picture 4" descr="100_0472"/>
          <p:cNvPicPr>
            <a:picLocks noChangeAspect="1" noChangeArrowheads="1"/>
          </p:cNvPicPr>
          <p:nvPr/>
        </p:nvPicPr>
        <p:blipFill>
          <a:blip r:embed="rId4" cstate="print"/>
          <a:srcRect l="9063" t="8889" r="11329" b="17778"/>
          <a:stretch>
            <a:fillRect/>
          </a:stretch>
        </p:blipFill>
        <p:spPr>
          <a:xfrm>
            <a:off x="1981200" y="3505200"/>
            <a:ext cx="2595031" cy="2438400"/>
          </a:xfrm>
          <a:prstGeom prst="rect">
            <a:avLst/>
          </a:prstGeom>
          <a:noFill/>
          <a:ln/>
          <a:effectLst>
            <a:innerShdw blurRad="114300">
              <a:prstClr val="black"/>
            </a:innerShdw>
          </a:effectLst>
        </p:spPr>
      </p:pic>
      <p:sp>
        <p:nvSpPr>
          <p:cNvPr id="12" name="Rectangle 2"/>
          <p:cNvSpPr txBox="1">
            <a:spLocks noChangeArrowheads="1"/>
          </p:cNvSpPr>
          <p:nvPr/>
        </p:nvSpPr>
        <p:spPr>
          <a:xfrm>
            <a:off x="3048000" y="1676400"/>
            <a:ext cx="1371600" cy="1447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Replace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Water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Control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accent5">
                    <a:lumMod val="50000"/>
                  </a:schemeClr>
                </a:solidFill>
                <a:effectLst/>
                <a:uLnTx/>
                <a:uFillTx/>
                <a:latin typeface="+mj-lt"/>
                <a:ea typeface="+mj-ea"/>
                <a:cs typeface="+mj-cs"/>
              </a:rPr>
              <a:t>Structures</a:t>
            </a:r>
            <a:endParaRPr kumimoji="0" lang="en-US" sz="2000" b="1" i="0" u="none" strike="noStrike" kern="1200" cap="none" spc="0" normalizeH="0" baseline="0" noProof="0" dirty="0">
              <a:ln>
                <a:noFill/>
              </a:ln>
              <a:solidFill>
                <a:schemeClr val="accent5">
                  <a:lumMod val="50000"/>
                </a:schemeClr>
              </a:solidFill>
              <a:effectLst/>
              <a:uLnTx/>
              <a:uFillTx/>
              <a:latin typeface="+mj-lt"/>
              <a:ea typeface="+mj-ea"/>
              <a:cs typeface="+mj-cs"/>
            </a:endParaRPr>
          </a:p>
        </p:txBody>
      </p:sp>
      <p:sp>
        <p:nvSpPr>
          <p:cNvPr id="13" name="Rectangle 2"/>
          <p:cNvSpPr txBox="1">
            <a:spLocks noChangeArrowheads="1"/>
          </p:cNvSpPr>
          <p:nvPr/>
        </p:nvSpPr>
        <p:spPr>
          <a:xfrm>
            <a:off x="4876800" y="4343400"/>
            <a:ext cx="1219200" cy="9144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accent5">
                    <a:lumMod val="50000"/>
                  </a:schemeClr>
                </a:solidFill>
                <a:latin typeface="+mj-lt"/>
                <a:ea typeface="+mj-ea"/>
                <a:cs typeface="+mj-cs"/>
              </a:rPr>
              <a:t>Watering Troughs</a:t>
            </a:r>
            <a:endParaRPr kumimoji="0" lang="en-US" sz="2000" b="1" i="0" u="none" strike="noStrike" kern="1200" cap="none" spc="0" normalizeH="0" baseline="0" noProof="0" dirty="0">
              <a:ln>
                <a:noFill/>
              </a:ln>
              <a:solidFill>
                <a:schemeClr val="accent5">
                  <a:lumMod val="50000"/>
                </a:schemeClr>
              </a:solidFill>
              <a:effectLst/>
              <a:uLnTx/>
              <a:uFillTx/>
              <a:latin typeface="+mj-lt"/>
              <a:ea typeface="+mj-ea"/>
              <a:cs typeface="+mj-cs"/>
            </a:endParaRPr>
          </a:p>
        </p:txBody>
      </p:sp>
      <p:pic>
        <p:nvPicPr>
          <p:cNvPr id="14" name="Picture 2" descr="C:\Bill's Master File\My Pictures\cow trough.bmp"/>
          <p:cNvPicPr>
            <a:picLocks noChangeAspect="1" noChangeArrowheads="1"/>
          </p:cNvPicPr>
          <p:nvPr/>
        </p:nvPicPr>
        <p:blipFill>
          <a:blip r:embed="rId5" cstate="print"/>
          <a:srcRect l="9750" t="11000" r="24000" b="9000"/>
          <a:stretch>
            <a:fillRect/>
          </a:stretch>
        </p:blipFill>
        <p:spPr bwMode="auto">
          <a:xfrm>
            <a:off x="6096000" y="3657600"/>
            <a:ext cx="2514600" cy="2277362"/>
          </a:xfrm>
          <a:prstGeom prst="rect">
            <a:avLst/>
          </a:prstGeom>
          <a:noFill/>
          <a:effectLst>
            <a:innerShdw blurRad="114300">
              <a:prstClr val="black"/>
            </a:innerShdw>
          </a:effectLst>
        </p:spPr>
      </p:pic>
      <p:pic>
        <p:nvPicPr>
          <p:cNvPr id="15" name="Picture 4" descr="2a"/>
          <p:cNvPicPr>
            <a:picLocks noChangeAspect="1" noChangeArrowheads="1"/>
          </p:cNvPicPr>
          <p:nvPr/>
        </p:nvPicPr>
        <p:blipFill>
          <a:blip r:embed="rId6" cstate="print"/>
          <a:srcRect l="16875" t="30000" b="18750"/>
          <a:stretch>
            <a:fillRect/>
          </a:stretch>
        </p:blipFill>
        <p:spPr>
          <a:xfrm>
            <a:off x="5867400" y="1472565"/>
            <a:ext cx="2873036" cy="2108835"/>
          </a:xfrm>
          <a:prstGeom prst="rect">
            <a:avLst/>
          </a:prstGeom>
          <a:noFill/>
          <a:ln/>
          <a:effectLst>
            <a:innerShdw blurRad="114300">
              <a:prstClr val="black"/>
            </a:innerShdw>
          </a:effectLst>
        </p:spPr>
      </p:pic>
      <p:sp>
        <p:nvSpPr>
          <p:cNvPr id="16" name="Rectangle 2"/>
          <p:cNvSpPr txBox="1">
            <a:spLocks noChangeArrowheads="1"/>
          </p:cNvSpPr>
          <p:nvPr/>
        </p:nvSpPr>
        <p:spPr>
          <a:xfrm>
            <a:off x="4800600" y="1752600"/>
            <a:ext cx="1066800" cy="121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accent5">
                    <a:lumMod val="50000"/>
                  </a:schemeClr>
                </a:solidFill>
                <a:latin typeface="+mj-lt"/>
                <a:ea typeface="+mj-ea"/>
                <a:cs typeface="+mj-cs"/>
              </a:rPr>
              <a:t>Critical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accent5">
                    <a:lumMod val="50000"/>
                  </a:schemeClr>
                </a:solidFill>
                <a:latin typeface="+mj-lt"/>
                <a:ea typeface="+mj-ea"/>
                <a:cs typeface="+mj-cs"/>
              </a:rPr>
              <a:t>Area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b="1" dirty="0" smtClean="0">
                <a:solidFill>
                  <a:schemeClr val="accent5">
                    <a:lumMod val="50000"/>
                  </a:schemeClr>
                </a:solidFill>
                <a:latin typeface="+mj-lt"/>
                <a:ea typeface="+mj-ea"/>
                <a:cs typeface="+mj-cs"/>
              </a:rPr>
              <a:t>Fencing</a:t>
            </a:r>
            <a:endParaRPr kumimoji="0" lang="en-US" sz="2000" b="1" i="0" u="none" strike="noStrike" kern="1200" cap="none" spc="0" normalizeH="0" baseline="0" noProof="0" dirty="0">
              <a:ln>
                <a:noFill/>
              </a:ln>
              <a:solidFill>
                <a:schemeClr val="accent5">
                  <a:lumMod val="50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85800" y="533400"/>
            <a:ext cx="7772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Participating in BMPs - </a:t>
            </a:r>
            <a:r>
              <a:rPr lang="en-US" sz="2800" b="1" dirty="0" smtClean="0">
                <a:solidFill>
                  <a:schemeClr val="accent5">
                    <a:lumMod val="50000"/>
                  </a:schemeClr>
                </a:solidFill>
                <a:latin typeface="Franklin Gothic Book" pitchFamily="34" charset="0"/>
              </a:rPr>
              <a:t>How to Enroll</a:t>
            </a:r>
            <a:endParaRPr lang="en-US" sz="2000" b="1" dirty="0">
              <a:solidFill>
                <a:schemeClr val="accent5">
                  <a:lumMod val="50000"/>
                </a:schemeClr>
              </a:solidFill>
              <a:latin typeface="Franklin Gothic Book" pitchFamily="34" charset="0"/>
            </a:endParaRPr>
          </a:p>
        </p:txBody>
      </p:sp>
      <p:sp>
        <p:nvSpPr>
          <p:cNvPr id="7" name="Rectangle 2"/>
          <p:cNvSpPr txBox="1">
            <a:spLocks noChangeArrowheads="1"/>
          </p:cNvSpPr>
          <p:nvPr/>
        </p:nvSpPr>
        <p:spPr>
          <a:xfrm>
            <a:off x="838200" y="1143000"/>
            <a:ext cx="7620000" cy="4876800"/>
          </a:xfrm>
          <a:prstGeom prst="rect">
            <a:avLst/>
          </a:prstGeom>
        </p:spPr>
        <p:txBody>
          <a:bodyPr vert="horz" lIns="91440" tIns="45720" rIns="91440" bIns="45720" rtlCol="0" anchor="ctr">
            <a:noAutofit/>
          </a:bodyPr>
          <a:lstStyle/>
          <a:p>
            <a:pPr marL="169863" indent="-169863">
              <a:spcAft>
                <a:spcPts val="600"/>
              </a:spcAft>
              <a:buFont typeface="Arial" pitchFamily="34" charset="0"/>
              <a:buChar char="•"/>
            </a:pPr>
            <a:r>
              <a:rPr lang="en-US" sz="2000" b="1" dirty="0" smtClean="0">
                <a:solidFill>
                  <a:schemeClr val="accent5">
                    <a:lumMod val="50000"/>
                  </a:schemeClr>
                </a:solidFill>
                <a:latin typeface="+mj-lt"/>
              </a:rPr>
              <a:t>Schedule an on-site visit with a BMP team member</a:t>
            </a:r>
            <a:r>
              <a:rPr lang="en-US" sz="2000" dirty="0" smtClean="0">
                <a:latin typeface="+mj-lt"/>
              </a:rPr>
              <a:t>,</a:t>
            </a:r>
            <a:r>
              <a:rPr lang="en-US" sz="2000" b="1" dirty="0" smtClean="0">
                <a:latin typeface="+mj-lt"/>
              </a:rPr>
              <a:t> </a:t>
            </a:r>
            <a:r>
              <a:rPr lang="en-US" sz="2000" dirty="0" smtClean="0">
                <a:latin typeface="+mj-lt"/>
              </a:rPr>
              <a:t>who will provide a free FDACS BMP manual and other BMP-related information.  </a:t>
            </a:r>
          </a:p>
          <a:p>
            <a:pPr marL="169863" lvl="0" indent="-169863">
              <a:spcAft>
                <a:spcPts val="600"/>
              </a:spcAft>
              <a:buFont typeface="Arial" pitchFamily="34" charset="0"/>
              <a:buChar char="•"/>
            </a:pPr>
            <a:r>
              <a:rPr lang="en-US" sz="2000" b="1" dirty="0" smtClean="0">
                <a:solidFill>
                  <a:schemeClr val="accent5">
                    <a:lumMod val="50000"/>
                  </a:schemeClr>
                </a:solidFill>
                <a:latin typeface="+mj-lt"/>
              </a:rPr>
              <a:t>Participate in the free assessment of your operation</a:t>
            </a:r>
            <a:r>
              <a:rPr lang="en-US" sz="2000" dirty="0" smtClean="0">
                <a:latin typeface="+mj-lt"/>
              </a:rPr>
              <a:t>, to determine which BMPs apply to you.</a:t>
            </a:r>
          </a:p>
          <a:p>
            <a:pPr marL="169863" lvl="0" indent="-169863">
              <a:spcAft>
                <a:spcPts val="600"/>
              </a:spcAft>
              <a:buFont typeface="Arial" pitchFamily="34" charset="0"/>
              <a:buChar char="•"/>
            </a:pPr>
            <a:r>
              <a:rPr lang="en-US" sz="2000" b="1" dirty="0" smtClean="0">
                <a:solidFill>
                  <a:schemeClr val="accent5">
                    <a:lumMod val="50000"/>
                  </a:schemeClr>
                </a:solidFill>
                <a:latin typeface="+mj-lt"/>
              </a:rPr>
              <a:t>Fill out a BMP checklist and sign the Notice of  Intent (NOI) </a:t>
            </a:r>
            <a:r>
              <a:rPr lang="en-US" sz="2000" dirty="0" smtClean="0">
                <a:latin typeface="+mj-lt"/>
              </a:rPr>
              <a:t>to implement the BMPs.</a:t>
            </a:r>
          </a:p>
          <a:p>
            <a:pPr lvl="0">
              <a:spcAft>
                <a:spcPts val="600"/>
              </a:spcAft>
              <a:buFont typeface="Arial" pitchFamily="34" charset="0"/>
              <a:buChar char="•"/>
            </a:pPr>
            <a:r>
              <a:rPr lang="en-US" sz="2000" b="1" dirty="0" smtClean="0">
                <a:solidFill>
                  <a:schemeClr val="accent5">
                    <a:lumMod val="50000"/>
                  </a:schemeClr>
                </a:solidFill>
                <a:latin typeface="+mj-lt"/>
              </a:rPr>
              <a:t>  Keep a copy</a:t>
            </a:r>
            <a:r>
              <a:rPr lang="en-US" sz="2000" dirty="0" smtClean="0">
                <a:solidFill>
                  <a:schemeClr val="accent5">
                    <a:lumMod val="50000"/>
                  </a:schemeClr>
                </a:solidFill>
                <a:latin typeface="+mj-lt"/>
              </a:rPr>
              <a:t> </a:t>
            </a:r>
            <a:r>
              <a:rPr lang="en-US" sz="2000" dirty="0" smtClean="0">
                <a:latin typeface="+mj-lt"/>
              </a:rPr>
              <a:t>of the checklist and signed NOI in your records.</a:t>
            </a:r>
          </a:p>
          <a:p>
            <a:pPr marL="169863" lvl="0" indent="-169863">
              <a:spcAft>
                <a:spcPts val="1800"/>
              </a:spcAft>
              <a:buFont typeface="Arial" pitchFamily="34" charset="0"/>
              <a:buChar char="•"/>
            </a:pPr>
            <a:r>
              <a:rPr lang="en-US" sz="2000" b="1" dirty="0" smtClean="0">
                <a:solidFill>
                  <a:schemeClr val="accent5">
                    <a:lumMod val="50000"/>
                  </a:schemeClr>
                </a:solidFill>
                <a:latin typeface="+mj-lt"/>
              </a:rPr>
              <a:t>Implement and maintain the applicable BMPs and keep records as instructed in the manual</a:t>
            </a:r>
            <a:r>
              <a:rPr lang="en-US" sz="2000" dirty="0" smtClean="0">
                <a:latin typeface="+mj-lt"/>
              </a:rPr>
              <a:t>, to maintain a presumption of compliance with state water quality standards.</a:t>
            </a:r>
            <a:endParaRPr lang="en-US" sz="2000" i="1" dirty="0" smtClean="0">
              <a:latin typeface="+mj-lt"/>
            </a:endParaRPr>
          </a:p>
          <a:p>
            <a:pPr algn="ctr"/>
            <a:r>
              <a:rPr lang="en-US" sz="2000" b="1" dirty="0" smtClean="0">
                <a:solidFill>
                  <a:schemeClr val="accent5">
                    <a:lumMod val="50000"/>
                  </a:schemeClr>
                </a:solidFill>
                <a:latin typeface="+mj-lt"/>
              </a:rPr>
              <a:t>You may request a Certificate of Enrollment in BMPs through </a:t>
            </a:r>
          </a:p>
          <a:p>
            <a:pPr algn="ctr"/>
            <a:r>
              <a:rPr lang="en-US" sz="2000" b="1" dirty="0" smtClean="0">
                <a:solidFill>
                  <a:schemeClr val="accent5">
                    <a:lumMod val="50000"/>
                  </a:schemeClr>
                </a:solidFill>
                <a:latin typeface="+mj-lt"/>
              </a:rPr>
              <a:t>a BMP team member, or by contacting FDACS at (850) 617-1727 or AgBmpHelp@FreshFromFlorida.com</a:t>
            </a:r>
            <a:endParaRPr kumimoji="0" lang="en-US" sz="2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85800" y="533400"/>
            <a:ext cx="7772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Participating in BMPs </a:t>
            </a:r>
            <a:r>
              <a:rPr lang="en-US" sz="2800" b="1" dirty="0" smtClean="0">
                <a:solidFill>
                  <a:schemeClr val="accent5">
                    <a:lumMod val="50000"/>
                  </a:schemeClr>
                </a:solidFill>
                <a:latin typeface="Franklin Gothic Book" pitchFamily="34" charset="0"/>
              </a:rPr>
              <a:t>- Preparing for Enrollment</a:t>
            </a:r>
            <a:endParaRPr lang="en-US" sz="2000" b="1" dirty="0">
              <a:solidFill>
                <a:schemeClr val="accent5">
                  <a:lumMod val="50000"/>
                </a:schemeClr>
              </a:solidFill>
              <a:latin typeface="Franklin Gothic Book" pitchFamily="34" charset="0"/>
            </a:endParaRPr>
          </a:p>
        </p:txBody>
      </p:sp>
      <p:sp>
        <p:nvSpPr>
          <p:cNvPr id="7" name="Rectangle 2"/>
          <p:cNvSpPr txBox="1">
            <a:spLocks noChangeArrowheads="1"/>
          </p:cNvSpPr>
          <p:nvPr/>
        </p:nvSpPr>
        <p:spPr>
          <a:xfrm>
            <a:off x="990600" y="1143000"/>
            <a:ext cx="7239000" cy="4572000"/>
          </a:xfrm>
          <a:prstGeom prst="rect">
            <a:avLst/>
          </a:prstGeom>
        </p:spPr>
        <p:txBody>
          <a:bodyPr vert="horz" lIns="91440" tIns="45720" rIns="91440" bIns="45720" rtlCol="0" anchor="ctr">
            <a:noAutofit/>
          </a:bodyPr>
          <a:lstStyle/>
          <a:p>
            <a:pPr marL="287338" indent="-287338">
              <a:spcAft>
                <a:spcPts val="1200"/>
              </a:spcAft>
              <a:buFont typeface="Arial" pitchFamily="34" charset="0"/>
              <a:buChar char="•"/>
            </a:pPr>
            <a:r>
              <a:rPr lang="en-US" sz="2000" b="1" dirty="0" smtClean="0">
                <a:solidFill>
                  <a:schemeClr val="accent5">
                    <a:lumMod val="50000"/>
                  </a:schemeClr>
                </a:solidFill>
              </a:rPr>
              <a:t>Review the relevant BMP manual before the site assessment, and jot down any questions you have about the BMPs, unfamiliar terms, or other manual contents.  You can get the manuals at:   </a:t>
            </a:r>
            <a:r>
              <a:rPr lang="en-US" sz="2000" b="1" u="sng" dirty="0" smtClean="0">
                <a:solidFill>
                  <a:schemeClr val="accent5">
                    <a:lumMod val="50000"/>
                  </a:schemeClr>
                </a:solidFill>
                <a:hlinkClick r:id="rId3"/>
              </a:rPr>
              <a:t>http://www.FloridaAgWaterPolicy.com/</a:t>
            </a:r>
            <a:r>
              <a:rPr lang="en-US" sz="2000" b="1" dirty="0" smtClean="0">
                <a:solidFill>
                  <a:schemeClr val="accent5">
                    <a:lumMod val="50000"/>
                  </a:schemeClr>
                </a:solidFill>
              </a:rPr>
              <a:t> .  </a:t>
            </a:r>
          </a:p>
          <a:p>
            <a:pPr marL="287338" indent="-287338">
              <a:spcAft>
                <a:spcPts val="1200"/>
              </a:spcAft>
              <a:buFont typeface="Arial" pitchFamily="34" charset="0"/>
              <a:buChar char="•"/>
            </a:pPr>
            <a:r>
              <a:rPr lang="en-US" sz="2000" b="1" dirty="0" smtClean="0">
                <a:solidFill>
                  <a:schemeClr val="accent5">
                    <a:lumMod val="50000"/>
                  </a:schemeClr>
                </a:solidFill>
              </a:rPr>
              <a:t>Be ready to confirm the tax parcel IDs of land to be enrolled in the program, to ensure the accuracy of the NOI. </a:t>
            </a:r>
          </a:p>
          <a:p>
            <a:pPr marL="287338" lvl="0" indent="-287338">
              <a:spcAft>
                <a:spcPts val="1200"/>
              </a:spcAft>
              <a:buFont typeface="Arial" pitchFamily="34" charset="0"/>
              <a:buChar char="•"/>
            </a:pPr>
            <a:r>
              <a:rPr lang="en-US" sz="2000" b="1" dirty="0" smtClean="0">
                <a:solidFill>
                  <a:schemeClr val="accent5">
                    <a:lumMod val="50000"/>
                  </a:schemeClr>
                </a:solidFill>
              </a:rPr>
              <a:t>Have someone available the day of the visit who is familiar with the nutrient and irrigation regimes of the operation.  </a:t>
            </a:r>
          </a:p>
          <a:p>
            <a:pPr marL="287338" lvl="0" indent="-287338">
              <a:spcAft>
                <a:spcPts val="1200"/>
              </a:spcAft>
              <a:buFont typeface="Arial" pitchFamily="34" charset="0"/>
              <a:buChar char="•"/>
            </a:pPr>
            <a:r>
              <a:rPr lang="en-US" sz="2000" b="1" dirty="0" smtClean="0">
                <a:solidFill>
                  <a:schemeClr val="accent5">
                    <a:lumMod val="50000"/>
                  </a:schemeClr>
                </a:solidFill>
              </a:rPr>
              <a:t>During the visit, the BMP team member will discuss with you any resource concerns (impacts to wetlands, streams, sinkholes, springs, etc.), help identify what BMPs to implement, and assist with completing the BMP checklist and NOI.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85800" y="619780"/>
            <a:ext cx="7772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Participating in BMPs </a:t>
            </a:r>
            <a:r>
              <a:rPr lang="en-US" sz="2800" b="1" dirty="0" smtClean="0">
                <a:solidFill>
                  <a:schemeClr val="accent5">
                    <a:lumMod val="50000"/>
                  </a:schemeClr>
                </a:solidFill>
                <a:latin typeface="Franklin Gothic Book" pitchFamily="34" charset="0"/>
              </a:rPr>
              <a:t>- After Enrolling</a:t>
            </a:r>
            <a:endParaRPr lang="en-US" sz="2000" b="1" dirty="0">
              <a:solidFill>
                <a:schemeClr val="accent5">
                  <a:lumMod val="50000"/>
                </a:schemeClr>
              </a:solidFill>
              <a:latin typeface="Franklin Gothic Book" pitchFamily="34" charset="0"/>
            </a:endParaRPr>
          </a:p>
        </p:txBody>
      </p:sp>
      <p:sp>
        <p:nvSpPr>
          <p:cNvPr id="7" name="Rectangle 2"/>
          <p:cNvSpPr txBox="1">
            <a:spLocks noChangeArrowheads="1"/>
          </p:cNvSpPr>
          <p:nvPr/>
        </p:nvSpPr>
        <p:spPr>
          <a:xfrm>
            <a:off x="990600" y="1447800"/>
            <a:ext cx="7239000" cy="4267200"/>
          </a:xfrm>
          <a:prstGeom prst="rect">
            <a:avLst/>
          </a:prstGeom>
        </p:spPr>
        <p:txBody>
          <a:bodyPr vert="horz" lIns="91440" tIns="45720" rIns="91440" bIns="45720" rtlCol="0" anchor="ctr">
            <a:noAutofit/>
          </a:bodyPr>
          <a:lstStyle/>
          <a:p>
            <a:pPr marL="233363" indent="-233363">
              <a:spcAft>
                <a:spcPts val="1800"/>
              </a:spcAft>
              <a:buFont typeface="Arial" pitchFamily="34" charset="0"/>
              <a:buChar char="•"/>
            </a:pPr>
            <a:r>
              <a:rPr lang="en-US" sz="2000" b="1" dirty="0" smtClean="0">
                <a:solidFill>
                  <a:schemeClr val="accent5">
                    <a:lumMod val="50000"/>
                  </a:schemeClr>
                </a:solidFill>
              </a:rPr>
              <a:t>Document through record keeping, as specified in FDACS rules and BMP manuals.  This is sometimes the only way to confirm BMP implementation.  </a:t>
            </a:r>
          </a:p>
          <a:p>
            <a:pPr marL="233363" indent="-233363">
              <a:spcAft>
                <a:spcPts val="1800"/>
              </a:spcAft>
              <a:buFont typeface="Arial" pitchFamily="34" charset="0"/>
              <a:buChar char="•"/>
            </a:pPr>
            <a:r>
              <a:rPr lang="en-US" sz="2000" b="1" dirty="0" smtClean="0">
                <a:solidFill>
                  <a:schemeClr val="accent5">
                    <a:lumMod val="50000"/>
                  </a:schemeClr>
                </a:solidFill>
              </a:rPr>
              <a:t>BMP records should be accurate, clear, and well-organized.  You may develop your own record-keeping forms or use the ones provided in the manual.  </a:t>
            </a:r>
          </a:p>
          <a:p>
            <a:pPr marL="233363" indent="-233363">
              <a:spcAft>
                <a:spcPts val="1200"/>
              </a:spcAft>
              <a:buFont typeface="Arial" pitchFamily="34" charset="0"/>
              <a:buChar char="•"/>
            </a:pPr>
            <a:r>
              <a:rPr lang="en-US" sz="2000" b="1" dirty="0" smtClean="0">
                <a:solidFill>
                  <a:schemeClr val="accent5">
                    <a:lumMod val="50000"/>
                  </a:schemeClr>
                </a:solidFill>
              </a:rPr>
              <a:t>FDACS BMP team members, soil and water conservation districts, USDA-NRCS and/or county Extension staff can assist producers with BMP implementation and record-keeping methods.  </a:t>
            </a:r>
          </a:p>
          <a:p>
            <a:pPr marL="233363" indent="-233363">
              <a:spcAft>
                <a:spcPts val="1200"/>
              </a:spcAft>
              <a:buFont typeface="Arial" pitchFamily="34" charset="0"/>
              <a:buChar char="•"/>
            </a:pPr>
            <a:r>
              <a:rPr lang="en-US" sz="2000" b="1" dirty="0" smtClean="0">
                <a:solidFill>
                  <a:schemeClr val="accent5">
                    <a:lumMod val="50000"/>
                  </a:schemeClr>
                </a:solidFill>
              </a:rPr>
              <a:t>Cost share may be available for certain practices</a:t>
            </a:r>
            <a:r>
              <a:rPr lang="en-US" sz="2000" b="1" dirty="0" smtClean="0">
                <a:solidFill>
                  <a:schemeClr val="accent2">
                    <a:lumMod val="50000"/>
                  </a:schemeClr>
                </a:solidFill>
              </a:rPr>
              <a:t>.  </a:t>
            </a:r>
          </a:p>
          <a:p>
            <a:pPr marL="287338" lvl="0" indent="-287338">
              <a:spcAft>
                <a:spcPts val="1200"/>
              </a:spcAft>
            </a:pPr>
            <a:r>
              <a:rPr lang="en-US" sz="2000" b="1" dirty="0" smtClean="0">
                <a:solidFill>
                  <a:schemeClr val="accent5">
                    <a:lumMod val="50000"/>
                  </a:schemeClr>
                </a:solidFill>
              </a:rPr>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685800" y="381000"/>
            <a:ext cx="7772400" cy="523220"/>
          </a:xfrm>
          <a:prstGeom prst="rect">
            <a:avLst/>
          </a:prstGeom>
        </p:spPr>
        <p:txBody>
          <a:bodyPr wrap="square">
            <a:spAutoFit/>
          </a:bodyPr>
          <a:lstStyle/>
          <a:p>
            <a:pPr algn="ctr">
              <a:spcBef>
                <a:spcPts val="1200"/>
              </a:spcBef>
              <a:spcAft>
                <a:spcPts val="1200"/>
              </a:spcAft>
            </a:pPr>
            <a:r>
              <a:rPr lang="en-US" sz="2800" b="1" dirty="0" smtClean="0">
                <a:latin typeface="Franklin Gothic Book" pitchFamily="34" charset="0"/>
              </a:rPr>
              <a:t>Participating in BMPs </a:t>
            </a:r>
            <a:r>
              <a:rPr lang="en-US" sz="2800" b="1" dirty="0" smtClean="0">
                <a:solidFill>
                  <a:schemeClr val="accent5">
                    <a:lumMod val="50000"/>
                  </a:schemeClr>
                </a:solidFill>
                <a:latin typeface="Franklin Gothic Book" pitchFamily="34" charset="0"/>
              </a:rPr>
              <a:t>- After Enrolling</a:t>
            </a:r>
            <a:endParaRPr lang="en-US" sz="2000" b="1" dirty="0">
              <a:solidFill>
                <a:schemeClr val="accent5">
                  <a:lumMod val="50000"/>
                </a:schemeClr>
              </a:solidFill>
              <a:latin typeface="Franklin Gothic Book" pitchFamily="34" charset="0"/>
            </a:endParaRPr>
          </a:p>
        </p:txBody>
      </p:sp>
      <p:sp>
        <p:nvSpPr>
          <p:cNvPr id="9" name="Content Placeholder 1"/>
          <p:cNvSpPr txBox="1">
            <a:spLocks/>
          </p:cNvSpPr>
          <p:nvPr/>
        </p:nvSpPr>
        <p:spPr>
          <a:xfrm>
            <a:off x="838200" y="990600"/>
            <a:ext cx="7620000" cy="3733800"/>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2000" b="1" u="none" strike="noStrike" kern="1200" cap="none" spc="0" normalizeH="0" baseline="0" noProof="0" dirty="0" smtClean="0">
                <a:ln>
                  <a:noFill/>
                </a:ln>
                <a:solidFill>
                  <a:schemeClr val="accent5">
                    <a:lumMod val="50000"/>
                  </a:schemeClr>
                </a:solidFill>
                <a:effectLst/>
                <a:uLnTx/>
                <a:uFillTx/>
                <a:ea typeface="+mn-ea"/>
                <a:cs typeface="Arial" pitchFamily="34" charset="0"/>
              </a:rPr>
              <a:t>90-day follow-up</a:t>
            </a:r>
            <a:r>
              <a:rPr kumimoji="0" lang="en-US" sz="2000" b="0" u="none" strike="noStrike" kern="1200" cap="none" spc="0" normalizeH="0" baseline="0" noProof="0" dirty="0" smtClean="0">
                <a:ln>
                  <a:noFill/>
                </a:ln>
                <a:solidFill>
                  <a:schemeClr val="accent5">
                    <a:lumMod val="50000"/>
                  </a:schemeClr>
                </a:solidFill>
                <a:effectLst/>
                <a:uLnTx/>
                <a:uFillTx/>
                <a:ea typeface="+mn-ea"/>
                <a:cs typeface="Arial" pitchFamily="34" charset="0"/>
              </a:rPr>
              <a:t> </a:t>
            </a:r>
          </a:p>
          <a:p>
            <a:pPr marL="0" marR="0" lvl="0" indent="0" defTabSz="914400" rtl="0" eaLnBrk="1" fontAlgn="auto" latinLnBrk="0" hangingPunct="1">
              <a:lnSpc>
                <a:spcPct val="100000"/>
              </a:lnSpc>
              <a:spcBef>
                <a:spcPct val="20000"/>
              </a:spcBef>
              <a:spcAft>
                <a:spcPts val="600"/>
              </a:spcAft>
              <a:buClrTx/>
              <a:buSzTx/>
              <a:buFont typeface="Arial" pitchFamily="34" charset="0"/>
              <a:buNone/>
              <a:tabLst/>
              <a:defRPr/>
            </a:pPr>
            <a:r>
              <a:rPr lang="en-US" sz="2000" b="1" dirty="0" smtClean="0">
                <a:cs typeface="Arial" pitchFamily="34" charset="0"/>
              </a:rPr>
              <a:t>A BMP team member will check in within 90 days of enrollment </a:t>
            </a:r>
            <a:r>
              <a:rPr kumimoji="0" lang="en-US" sz="2000" b="1" i="0" u="none" strike="noStrike" kern="1200" cap="none" spc="0" normalizeH="0" baseline="0" noProof="0" dirty="0" smtClean="0">
                <a:ln>
                  <a:noFill/>
                </a:ln>
                <a:effectLst/>
                <a:uLnTx/>
                <a:uFillTx/>
                <a:ea typeface="+mn-ea"/>
                <a:cs typeface="Arial" pitchFamily="34" charset="0"/>
              </a:rPr>
              <a:t>to see whether there are questions or assistance is needed</a:t>
            </a:r>
          </a:p>
          <a:p>
            <a:pPr marL="0" marR="0" lvl="0" indent="0"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2000" b="1" u="none" strike="noStrike" kern="1200" cap="none" spc="0" normalizeH="0" baseline="0" noProof="0" dirty="0" smtClean="0">
                <a:ln>
                  <a:noFill/>
                </a:ln>
                <a:solidFill>
                  <a:schemeClr val="accent5">
                    <a:lumMod val="50000"/>
                  </a:schemeClr>
                </a:solidFill>
                <a:effectLst/>
                <a:uLnTx/>
                <a:uFillTx/>
                <a:ea typeface="+mn-ea"/>
                <a:cs typeface="Arial" pitchFamily="34" charset="0"/>
              </a:rPr>
              <a:t>BMP Implementation Assurance</a:t>
            </a:r>
          </a:p>
          <a:p>
            <a:pPr marR="0" lvl="1" indent="-403225" defTabSz="914400" rtl="0" eaLnBrk="1" fontAlgn="auto" latinLnBrk="0" hangingPunct="1">
              <a:lnSpc>
                <a:spcPct val="100000"/>
              </a:lnSpc>
              <a:spcBef>
                <a:spcPct val="20000"/>
              </a:spcBef>
              <a:spcAft>
                <a:spcPts val="600"/>
              </a:spcAft>
              <a:buClrTx/>
              <a:buSzTx/>
              <a:buFont typeface="Arial" pitchFamily="34" charset="0"/>
              <a:buChar char="•"/>
              <a:tabLst/>
              <a:defRPr/>
            </a:pPr>
            <a:r>
              <a:rPr kumimoji="0" lang="en-US" sz="2000" b="1" i="0" u="none" strike="noStrike" kern="1200" cap="none" spc="0" normalizeH="0" baseline="0" noProof="0" dirty="0" smtClean="0">
                <a:ln>
                  <a:noFill/>
                </a:ln>
                <a:effectLst/>
                <a:uLnTx/>
                <a:uFillTx/>
                <a:ea typeface="+mn-ea"/>
                <a:cs typeface="Arial" pitchFamily="34" charset="0"/>
              </a:rPr>
              <a:t>Written surveys to get producer feedback on BMP implementation – </a:t>
            </a:r>
          </a:p>
          <a:p>
            <a:pPr lvl="2" indent="-403225">
              <a:spcBef>
                <a:spcPct val="20000"/>
              </a:spcBef>
              <a:spcAft>
                <a:spcPts val="600"/>
              </a:spcAft>
              <a:buFont typeface="Wingdings" pitchFamily="2" charset="2"/>
              <a:buChar char="Ø"/>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Helps evaluate  effectiveness of programs/identify producer needs</a:t>
            </a:r>
          </a:p>
          <a:p>
            <a:pPr marR="0" lvl="1" indent="-403225" defTabSz="914400" rtl="0" eaLnBrk="1" fontAlgn="auto" latinLnBrk="0" hangingPunct="1">
              <a:lnSpc>
                <a:spcPct val="100000"/>
              </a:lnSpc>
              <a:spcBef>
                <a:spcPct val="20000"/>
              </a:spcBef>
              <a:spcAft>
                <a:spcPts val="600"/>
              </a:spcAft>
              <a:buClrTx/>
              <a:buSzTx/>
              <a:buFont typeface="Arial" pitchFamily="34" charset="0"/>
              <a:buChar char="•"/>
              <a:tabLst/>
              <a:defRPr/>
            </a:pPr>
            <a:r>
              <a:rPr kumimoji="0" lang="en-US" sz="2000" b="1" i="0" u="none" strike="noStrike" kern="1200" cap="none" spc="0" normalizeH="0" baseline="0" noProof="0" dirty="0" smtClean="0">
                <a:ln>
                  <a:noFill/>
                </a:ln>
                <a:effectLst/>
                <a:uLnTx/>
                <a:uFillTx/>
                <a:ea typeface="+mn-ea"/>
                <a:cs typeface="Arial" pitchFamily="34" charset="0"/>
              </a:rPr>
              <a:t>Some site visits conducted, scheduled at grower’s convenience</a:t>
            </a:r>
          </a:p>
          <a:p>
            <a:pPr lvl="2" indent="-403225">
              <a:spcBef>
                <a:spcPct val="20000"/>
              </a:spcBef>
              <a:spcAft>
                <a:spcPts val="600"/>
              </a:spcAft>
              <a:buFont typeface="Wingdings" pitchFamily="2" charset="2"/>
              <a:buChar char="Ø"/>
            </a:pPr>
            <a:r>
              <a:rPr kumimoji="0" lang="en-US" sz="2000" b="1" i="0" u="none" strike="noStrike" kern="1200" cap="none" spc="0" normalizeH="0" baseline="0" noProof="0" dirty="0" smtClean="0">
                <a:ln>
                  <a:noFill/>
                </a:ln>
                <a:solidFill>
                  <a:schemeClr val="accent5">
                    <a:lumMod val="50000"/>
                  </a:schemeClr>
                </a:solidFill>
                <a:effectLst/>
                <a:uLnTx/>
                <a:uFillTx/>
                <a:ea typeface="+mn-ea"/>
                <a:cs typeface="Arial" pitchFamily="34" charset="0"/>
              </a:rPr>
              <a:t>To review key BMPs</a:t>
            </a:r>
            <a:r>
              <a:rPr lang="en-US" sz="2000" b="1" dirty="0" smtClean="0">
                <a:solidFill>
                  <a:schemeClr val="accent5">
                    <a:lumMod val="50000"/>
                  </a:schemeClr>
                </a:solidFill>
                <a:cs typeface="Arial" pitchFamily="34" charset="0"/>
              </a:rPr>
              <a:t>, discuss questions, provide technical assistance</a:t>
            </a:r>
          </a:p>
          <a:p>
            <a:pPr marL="457200" lvl="2" indent="-403225">
              <a:spcBef>
                <a:spcPct val="20000"/>
              </a:spcBef>
              <a:buFont typeface="Arial" pitchFamily="34" charset="0"/>
              <a:buChar char="•"/>
            </a:pPr>
            <a:r>
              <a:rPr lang="en-US" sz="2000" b="1" dirty="0" smtClean="0">
                <a:cs typeface="Arial" pitchFamily="34" charset="0"/>
              </a:rPr>
              <a:t>LSJR compliance process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10668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1905000" y="609600"/>
            <a:ext cx="5257800" cy="892552"/>
          </a:xfrm>
          <a:prstGeom prst="rect">
            <a:avLst/>
          </a:prstGeom>
        </p:spPr>
        <p:txBody>
          <a:bodyPr wrap="square">
            <a:spAutoFit/>
          </a:bodyPr>
          <a:lstStyle/>
          <a:p>
            <a:pPr algn="ctr"/>
            <a:r>
              <a:rPr lang="en-US" sz="2800" b="1" dirty="0" smtClean="0">
                <a:solidFill>
                  <a:schemeClr val="accent5">
                    <a:lumMod val="50000"/>
                  </a:schemeClr>
                </a:solidFill>
              </a:rPr>
              <a:t>Florida Watershed Restoration Act</a:t>
            </a:r>
          </a:p>
          <a:p>
            <a:pPr algn="ctr"/>
            <a:r>
              <a:rPr lang="en-US" sz="2400" b="1" dirty="0" smtClean="0">
                <a:solidFill>
                  <a:schemeClr val="accent5">
                    <a:lumMod val="50000"/>
                  </a:schemeClr>
                </a:solidFill>
              </a:rPr>
              <a:t>(section 403.067, F.S.)</a:t>
            </a:r>
            <a:endParaRPr lang="en-US" sz="2400" b="1" dirty="0">
              <a:solidFill>
                <a:schemeClr val="accent5">
                  <a:lumMod val="50000"/>
                </a:schemeClr>
              </a:solidFill>
            </a:endParaRPr>
          </a:p>
        </p:txBody>
      </p:sp>
      <p:sp>
        <p:nvSpPr>
          <p:cNvPr id="10" name="Rectangle 9"/>
          <p:cNvSpPr/>
          <p:nvPr/>
        </p:nvSpPr>
        <p:spPr>
          <a:xfrm>
            <a:off x="914400" y="1676400"/>
            <a:ext cx="7315200" cy="3785652"/>
          </a:xfrm>
          <a:prstGeom prst="rect">
            <a:avLst/>
          </a:prstGeom>
        </p:spPr>
        <p:txBody>
          <a:bodyPr wrap="square">
            <a:spAutoFit/>
          </a:bodyPr>
          <a:lstStyle/>
          <a:p>
            <a:r>
              <a:rPr lang="en-US" sz="2000" b="1" dirty="0" smtClean="0"/>
              <a:t>Authorizes FDACS to develop BMPs for agricultural nonpoint sources to help meet Total Maximum Daily Loads (TMDLS) and otherwise protect water quality.  </a:t>
            </a:r>
          </a:p>
          <a:p>
            <a:pPr>
              <a:buNone/>
            </a:pPr>
            <a:endParaRPr lang="en-US" sz="2000" b="1" dirty="0" smtClean="0"/>
          </a:p>
          <a:p>
            <a:r>
              <a:rPr lang="en-US" sz="2000" b="1" dirty="0" smtClean="0"/>
              <a:t>Implementation of FDACS BMPs, according to rule*, provides a “</a:t>
            </a:r>
            <a:r>
              <a:rPr lang="en-US" sz="2000" b="1" u="sng" dirty="0" smtClean="0"/>
              <a:t>presumption of compliance</a:t>
            </a:r>
            <a:r>
              <a:rPr lang="en-US" sz="2000" b="1" dirty="0" smtClean="0"/>
              <a:t>” with state water quality standards for the </a:t>
            </a:r>
            <a:r>
              <a:rPr lang="en-US" sz="2000" b="1" u="sng" dirty="0" smtClean="0"/>
              <a:t>pollutants addressed by the BMPs</a:t>
            </a:r>
            <a:r>
              <a:rPr lang="en-US" sz="2000" b="1" dirty="0" smtClean="0"/>
              <a:t> (e.g., nitrogen, phosphorus, etc.).  </a:t>
            </a:r>
          </a:p>
          <a:p>
            <a:endParaRPr lang="en-US" sz="2000" b="1" dirty="0" smtClean="0"/>
          </a:p>
          <a:p>
            <a:pPr marL="233363" indent="-233363"/>
            <a:r>
              <a:rPr lang="en-US" sz="2000" b="1" dirty="0" smtClean="0"/>
              <a:t>*  FDACS rules require submittal of Notice of Intent (includes checklist of practices), implementation of applicable practices, and record keeping.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2902324" y="762000"/>
            <a:ext cx="3141180" cy="523220"/>
          </a:xfrm>
          <a:prstGeom prst="rect">
            <a:avLst/>
          </a:prstGeom>
        </p:spPr>
        <p:txBody>
          <a:bodyPr wrap="none">
            <a:spAutoFit/>
          </a:bodyPr>
          <a:lstStyle/>
          <a:p>
            <a:pPr algn="ctr"/>
            <a:r>
              <a:rPr lang="en-US" sz="2800" b="1" dirty="0" smtClean="0">
                <a:solidFill>
                  <a:schemeClr val="accent5">
                    <a:lumMod val="50000"/>
                  </a:schemeClr>
                </a:solidFill>
                <a:latin typeface="Franklin Gothic Book" pitchFamily="34" charset="0"/>
              </a:rPr>
              <a:t>Cost Share Funding</a:t>
            </a:r>
            <a:endParaRPr lang="en-US" sz="2400" b="1" dirty="0">
              <a:latin typeface="Franklin Gothic Book" pitchFamily="34" charset="0"/>
            </a:endParaRPr>
          </a:p>
        </p:txBody>
      </p:sp>
      <p:sp>
        <p:nvSpPr>
          <p:cNvPr id="12" name="Rectangle 11"/>
          <p:cNvSpPr/>
          <p:nvPr/>
        </p:nvSpPr>
        <p:spPr>
          <a:xfrm>
            <a:off x="990600" y="1524000"/>
            <a:ext cx="7391400" cy="3801041"/>
          </a:xfrm>
          <a:prstGeom prst="rect">
            <a:avLst/>
          </a:prstGeom>
        </p:spPr>
        <p:txBody>
          <a:bodyPr wrap="square">
            <a:spAutoFit/>
          </a:bodyPr>
          <a:lstStyle/>
          <a:p>
            <a:pPr>
              <a:spcAft>
                <a:spcPts val="1000"/>
              </a:spcAft>
              <a:tabLst>
                <a:tab pos="0" algn="l"/>
                <a:tab pos="169863" algn="l"/>
              </a:tabLst>
            </a:pPr>
            <a:r>
              <a:rPr lang="en-US" sz="2400" b="1" dirty="0" smtClean="0"/>
              <a:t>Several cost share funding programs are expected to be available in the Springs Coast BMAP areas during the next fiscal year</a:t>
            </a:r>
          </a:p>
          <a:p>
            <a:pPr marL="690563" indent="-287338">
              <a:spcAft>
                <a:spcPts val="1000"/>
              </a:spcAft>
              <a:buFont typeface="Arial" pitchFamily="34" charset="0"/>
              <a:buChar char="•"/>
              <a:tabLst>
                <a:tab pos="53975" algn="l"/>
                <a:tab pos="169863" algn="l"/>
              </a:tabLst>
            </a:pPr>
            <a:r>
              <a:rPr lang="en-US" sz="2400" b="1" dirty="0" smtClean="0"/>
              <a:t>$250,000 within SWFWMD; all commodities, administered through Hillsborough SWCD</a:t>
            </a:r>
          </a:p>
          <a:p>
            <a:pPr marL="690563" indent="-287338">
              <a:spcAft>
                <a:spcPts val="1000"/>
              </a:spcAft>
              <a:buFont typeface="Arial" pitchFamily="34" charset="0"/>
              <a:buChar char="•"/>
              <a:tabLst>
                <a:tab pos="53975" algn="l"/>
                <a:tab pos="169863" algn="l"/>
              </a:tabLst>
            </a:pPr>
            <a:r>
              <a:rPr lang="en-US" sz="2400" b="1" dirty="0" smtClean="0"/>
              <a:t>Statewide funding for weather stations, administered through Highlands SWCD</a:t>
            </a:r>
          </a:p>
          <a:p>
            <a:pPr marL="690563" indent="-287338">
              <a:spcAft>
                <a:spcPts val="1000"/>
              </a:spcAft>
              <a:buFont typeface="Arial" pitchFamily="34" charset="0"/>
              <a:buChar char="•"/>
              <a:tabLst>
                <a:tab pos="53975" algn="l"/>
                <a:tab pos="169863" algn="l"/>
              </a:tabLst>
            </a:pPr>
            <a:r>
              <a:rPr lang="en-US" sz="2400" b="1" dirty="0" smtClean="0"/>
              <a:t>SWFWMD’s FARMS program; all commodities, but focus is on larger commercial operations (&gt; 100 ac)</a:t>
            </a:r>
            <a:endParaRPr lang="en-US" sz="2400" b="1" dirty="0" smtClean="0">
              <a:solidFill>
                <a:schemeClr val="accent5">
                  <a:lumMod val="50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1447800" y="1066800"/>
            <a:ext cx="6324600" cy="923330"/>
          </a:xfrm>
          <a:prstGeom prst="rect">
            <a:avLst/>
          </a:prstGeom>
          <a:noFill/>
        </p:spPr>
        <p:txBody>
          <a:bodyPr wrap="square" rtlCol="0">
            <a:spAutoFit/>
          </a:bodyPr>
          <a:lstStyle/>
          <a:p>
            <a:pPr algn="ctr"/>
            <a:r>
              <a:rPr lang="en-US" sz="5400" dirty="0" smtClean="0">
                <a:solidFill>
                  <a:schemeClr val="tx2"/>
                </a:solidFill>
                <a:latin typeface="Franklin Gothic Medium Cond" pitchFamily="34" charset="0"/>
              </a:rPr>
              <a:t>Thank You!</a:t>
            </a:r>
            <a:endParaRPr lang="en-US" sz="5400" dirty="0">
              <a:solidFill>
                <a:schemeClr val="tx2"/>
              </a:solidFill>
              <a:latin typeface="Franklin Gothic Medium Cond" pitchFamily="34" charset="0"/>
            </a:endParaRP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71600" y="2438400"/>
            <a:ext cx="6553200" cy="3970318"/>
          </a:xfrm>
          <a:prstGeom prst="rect">
            <a:avLst/>
          </a:prstGeom>
          <a:noFill/>
        </p:spPr>
        <p:txBody>
          <a:bodyPr wrap="square" rtlCol="0">
            <a:spAutoFit/>
          </a:bodyPr>
          <a:lstStyle/>
          <a:p>
            <a:pPr algn="ctr"/>
            <a:r>
              <a:rPr lang="en-US" sz="2800" dirty="0" smtClean="0">
                <a:solidFill>
                  <a:schemeClr val="tx2"/>
                </a:solidFill>
                <a:latin typeface="Franklin Gothic Medium Cond" pitchFamily="34" charset="0"/>
              </a:rPr>
              <a:t>Holly Edmond</a:t>
            </a:r>
            <a:endParaRPr lang="en-US" sz="2800" dirty="0">
              <a:solidFill>
                <a:schemeClr val="tx2"/>
              </a:solidFill>
              <a:latin typeface="Franklin Gothic Medium Cond" pitchFamily="34" charset="0"/>
            </a:endParaRPr>
          </a:p>
          <a:p>
            <a:pPr algn="ctr"/>
            <a:r>
              <a:rPr lang="en-US" sz="2800" dirty="0" smtClean="0">
                <a:solidFill>
                  <a:schemeClr val="tx2"/>
                </a:solidFill>
                <a:latin typeface="Franklin Gothic Medium Cond" pitchFamily="34" charset="0"/>
              </a:rPr>
              <a:t>Office of Agricultural Water Policy – Tallahassee</a:t>
            </a:r>
          </a:p>
          <a:p>
            <a:pPr algn="ctr"/>
            <a:r>
              <a:rPr lang="en-US" sz="2800" dirty="0" smtClean="0">
                <a:solidFill>
                  <a:schemeClr val="tx2"/>
                </a:solidFill>
                <a:latin typeface="Franklin Gothic Medium Cond" pitchFamily="34" charset="0"/>
              </a:rPr>
              <a:t>(850) 617-1727</a:t>
            </a:r>
          </a:p>
          <a:p>
            <a:pPr algn="ctr"/>
            <a:r>
              <a:rPr lang="en-US" sz="2800" dirty="0" smtClean="0">
                <a:solidFill>
                  <a:schemeClr val="tx2"/>
                </a:solidFill>
                <a:latin typeface="Franklin Gothic Medium Cond" pitchFamily="34" charset="0"/>
                <a:hlinkClick r:id="rId3"/>
              </a:rPr>
              <a:t>AgBMPHelp@FreshFromFlorida.com</a:t>
            </a:r>
            <a:endParaRPr lang="en-US" sz="2800" dirty="0" smtClean="0">
              <a:solidFill>
                <a:schemeClr val="tx2"/>
              </a:solidFill>
              <a:latin typeface="Franklin Gothic Medium Cond" pitchFamily="34" charset="0"/>
            </a:endParaRPr>
          </a:p>
          <a:p>
            <a:pPr algn="ctr"/>
            <a:r>
              <a:rPr lang="en-US" sz="2800" b="1" dirty="0" smtClean="0">
                <a:solidFill>
                  <a:schemeClr val="tx2"/>
                </a:solidFill>
                <a:latin typeface="Franklin Gothic Medium Cond" pitchFamily="34" charset="0"/>
              </a:rPr>
              <a:t>Local Contact:</a:t>
            </a:r>
          </a:p>
          <a:p>
            <a:pPr algn="ctr"/>
            <a:r>
              <a:rPr lang="en-US" sz="2800" dirty="0" smtClean="0">
                <a:solidFill>
                  <a:schemeClr val="tx2"/>
                </a:solidFill>
                <a:latin typeface="Franklin Gothic Medium Cond" pitchFamily="34" charset="0"/>
              </a:rPr>
              <a:t>Jessica Stempien (OAWP - SWFWMD)</a:t>
            </a:r>
          </a:p>
          <a:p>
            <a:pPr algn="ctr"/>
            <a:r>
              <a:rPr lang="en-US" sz="2800" dirty="0" smtClean="0">
                <a:solidFill>
                  <a:schemeClr val="tx2"/>
                </a:solidFill>
                <a:latin typeface="Franklin Gothic Medium Cond" pitchFamily="34" charset="0"/>
                <a:hlinkClick r:id="rId4"/>
              </a:rPr>
              <a:t>JessicaLea.Stempien@freshfromflorida.com</a:t>
            </a:r>
            <a:endParaRPr lang="en-US" sz="2800" dirty="0" smtClean="0">
              <a:solidFill>
                <a:schemeClr val="tx2"/>
              </a:solidFill>
              <a:latin typeface="Franklin Gothic Medium Cond" pitchFamily="34" charset="0"/>
            </a:endParaRPr>
          </a:p>
          <a:p>
            <a:pPr algn="ctr"/>
            <a:r>
              <a:rPr lang="en-US" sz="2800" dirty="0" smtClean="0">
                <a:solidFill>
                  <a:schemeClr val="tx2"/>
                </a:solidFill>
                <a:latin typeface="Franklin Gothic Medium Cond" pitchFamily="34" charset="0"/>
              </a:rPr>
              <a:t>(813) 985-7481</a:t>
            </a:r>
          </a:p>
          <a:p>
            <a:pPr algn="ctr"/>
            <a:endParaRPr lang="en-US" sz="2800" dirty="0" smtClean="0">
              <a:solidFill>
                <a:schemeClr val="tx2"/>
              </a:solidFill>
              <a:latin typeface="Franklin Gothic Medium Cond"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7" name="Rectangle 6"/>
          <p:cNvSpPr/>
          <p:nvPr/>
        </p:nvSpPr>
        <p:spPr>
          <a:xfrm>
            <a:off x="838200" y="1295400"/>
            <a:ext cx="7620000" cy="1015663"/>
          </a:xfrm>
          <a:prstGeom prst="rect">
            <a:avLst/>
          </a:prstGeom>
        </p:spPr>
        <p:txBody>
          <a:bodyPr wrap="square">
            <a:spAutoFit/>
          </a:bodyPr>
          <a:lstStyle/>
          <a:p>
            <a:r>
              <a:rPr lang="en-US" sz="2000" b="1" dirty="0" smtClean="0"/>
              <a:t>The Legislature provided for agricultural operations to implement BMPs as the preferred means to help meet TMDLs and otherwise protect water quality.</a:t>
            </a:r>
          </a:p>
        </p:txBody>
      </p:sp>
      <p:sp>
        <p:nvSpPr>
          <p:cNvPr id="10" name="Rectangle 9"/>
          <p:cNvSpPr/>
          <p:nvPr/>
        </p:nvSpPr>
        <p:spPr>
          <a:xfrm>
            <a:off x="1143000" y="609600"/>
            <a:ext cx="6921510" cy="523220"/>
          </a:xfrm>
          <a:prstGeom prst="rect">
            <a:avLst/>
          </a:prstGeom>
        </p:spPr>
        <p:txBody>
          <a:bodyPr wrap="none">
            <a:spAutoFit/>
          </a:bodyPr>
          <a:lstStyle/>
          <a:p>
            <a:r>
              <a:rPr lang="en-US" sz="2800" b="1" dirty="0" smtClean="0">
                <a:solidFill>
                  <a:schemeClr val="accent5">
                    <a:lumMod val="50000"/>
                  </a:schemeClr>
                </a:solidFill>
                <a:latin typeface="Franklin Gothic Book" pitchFamily="34" charset="0"/>
              </a:rPr>
              <a:t>Agriculture’s Role in Water Quality Protection</a:t>
            </a:r>
            <a:endParaRPr lang="en-US" sz="2800" b="1" dirty="0">
              <a:latin typeface="Franklin Gothic Book" pitchFamily="34" charset="0"/>
            </a:endParaRPr>
          </a:p>
        </p:txBody>
      </p:sp>
      <p:sp>
        <p:nvSpPr>
          <p:cNvPr id="11" name="Rectangle 10"/>
          <p:cNvSpPr/>
          <p:nvPr/>
        </p:nvSpPr>
        <p:spPr>
          <a:xfrm>
            <a:off x="838200" y="2438400"/>
            <a:ext cx="7467600" cy="3231654"/>
          </a:xfrm>
          <a:prstGeom prst="rect">
            <a:avLst/>
          </a:prstGeom>
        </p:spPr>
        <p:txBody>
          <a:bodyPr wrap="square">
            <a:spAutoFit/>
          </a:bodyPr>
          <a:lstStyle/>
          <a:p>
            <a:pPr>
              <a:spcAft>
                <a:spcPts val="1800"/>
              </a:spcAft>
            </a:pPr>
            <a:r>
              <a:rPr lang="en-US" sz="2000" b="1" dirty="0" smtClean="0"/>
              <a:t>Agricultural operations within BMAP areas, and within the Northern Everglades, have two options*: </a:t>
            </a:r>
          </a:p>
          <a:p>
            <a:pPr lvl="1">
              <a:spcAft>
                <a:spcPts val="600"/>
              </a:spcAft>
              <a:buFont typeface="Wingdings" pitchFamily="2" charset="2"/>
              <a:buChar char="ü"/>
            </a:pPr>
            <a:r>
              <a:rPr lang="en-US" sz="2000" b="1" dirty="0" smtClean="0">
                <a:solidFill>
                  <a:schemeClr val="accent5">
                    <a:lumMod val="50000"/>
                  </a:schemeClr>
                </a:solidFill>
              </a:rPr>
              <a:t> Enroll in and implement FDACS BMPs</a:t>
            </a:r>
          </a:p>
          <a:p>
            <a:pPr lvl="1">
              <a:spcAft>
                <a:spcPts val="600"/>
              </a:spcAft>
            </a:pPr>
            <a:r>
              <a:rPr lang="en-US" sz="2000" b="1" dirty="0" smtClean="0">
                <a:solidFill>
                  <a:schemeClr val="accent5">
                    <a:lumMod val="50000"/>
                  </a:schemeClr>
                </a:solidFill>
              </a:rPr>
              <a:t>    </a:t>
            </a:r>
            <a:r>
              <a:rPr lang="en-US" sz="2400" b="1" dirty="0" smtClean="0"/>
              <a:t>Or</a:t>
            </a:r>
          </a:p>
          <a:p>
            <a:pPr marL="690563" lvl="1" indent="-233363">
              <a:spcAft>
                <a:spcPts val="1800"/>
              </a:spcAft>
              <a:buFont typeface="Wingdings" pitchFamily="2" charset="2"/>
              <a:buChar char="ü"/>
            </a:pPr>
            <a:r>
              <a:rPr lang="en-US" sz="2000" b="1" dirty="0" smtClean="0">
                <a:solidFill>
                  <a:schemeClr val="accent5">
                    <a:lumMod val="50000"/>
                  </a:schemeClr>
                </a:solidFill>
              </a:rPr>
              <a:t>Follow an FDEP- or WMD-prescribed water quality monitoring  plan at the producer’s own expense (complicated and costly)</a:t>
            </a:r>
          </a:p>
          <a:p>
            <a:pPr marL="287338" lvl="1" indent="-287338">
              <a:buNone/>
            </a:pPr>
            <a:r>
              <a:rPr lang="en-US" sz="2000" b="1" dirty="0" smtClean="0"/>
              <a:t>*  Failure to do either could bring enforcement action by FDEP or the applicable WMD</a:t>
            </a:r>
            <a:endParaRPr lang="en-US" sz="2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pic>
        <p:nvPicPr>
          <p:cNvPr id="37890" name="Picture 2" descr="C:\Users\pridel\AppData\Local\Microsoft\Windows\Temporary Internet Files\Content.Outlook\WSCHNN48\bmaps_2013_letter.jpg"/>
          <p:cNvPicPr>
            <a:picLocks noChangeAspect="1" noChangeArrowheads="1"/>
          </p:cNvPicPr>
          <p:nvPr/>
        </p:nvPicPr>
        <p:blipFill>
          <a:blip r:embed="rId3" cstate="print"/>
          <a:stretch>
            <a:fillRect/>
          </a:stretch>
        </p:blipFill>
        <p:spPr bwMode="auto">
          <a:xfrm>
            <a:off x="1447800" y="453736"/>
            <a:ext cx="7696200" cy="5947063"/>
          </a:xfrm>
          <a:prstGeom prst="rect">
            <a:avLst/>
          </a:prstGeom>
          <a:noFill/>
        </p:spPr>
      </p:pic>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10668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1219200" y="685800"/>
            <a:ext cx="6781800" cy="830997"/>
          </a:xfrm>
          <a:prstGeom prst="rect">
            <a:avLst/>
          </a:prstGeom>
        </p:spPr>
        <p:txBody>
          <a:bodyPr wrap="square">
            <a:spAutoFit/>
          </a:bodyPr>
          <a:lstStyle/>
          <a:p>
            <a:pPr algn="ctr">
              <a:spcBef>
                <a:spcPts val="1200"/>
              </a:spcBef>
              <a:spcAft>
                <a:spcPts val="1200"/>
              </a:spcAft>
            </a:pPr>
            <a:r>
              <a:rPr lang="en-US" sz="2800" b="1" dirty="0" smtClean="0">
                <a:solidFill>
                  <a:schemeClr val="accent5">
                    <a:lumMod val="50000"/>
                  </a:schemeClr>
                </a:solidFill>
                <a:latin typeface="Franklin Gothic Book" pitchFamily="34" charset="0"/>
              </a:rPr>
              <a:t>FDACS BMP Programs</a:t>
            </a:r>
            <a:r>
              <a:rPr lang="en-US" sz="3600" dirty="0" smtClean="0">
                <a:latin typeface="Franklin Gothic Book" pitchFamily="34" charset="0"/>
              </a:rPr>
              <a:t/>
            </a:r>
            <a:br>
              <a:rPr lang="en-US" sz="3600" dirty="0" smtClean="0">
                <a:latin typeface="Franklin Gothic Book" pitchFamily="34" charset="0"/>
              </a:rPr>
            </a:br>
            <a:r>
              <a:rPr lang="en-US" sz="2000" b="1" dirty="0" smtClean="0">
                <a:latin typeface="Franklin Gothic Book" pitchFamily="34" charset="0"/>
              </a:rPr>
              <a:t>Focus is on Commercial Agricultural Operations</a:t>
            </a:r>
            <a:endParaRPr lang="en-US" sz="2000" b="1" dirty="0">
              <a:solidFill>
                <a:schemeClr val="accent5">
                  <a:lumMod val="50000"/>
                </a:schemeClr>
              </a:solidFill>
              <a:latin typeface="Franklin Gothic Book" pitchFamily="34" charset="0"/>
            </a:endParaRPr>
          </a:p>
        </p:txBody>
      </p:sp>
      <p:sp>
        <p:nvSpPr>
          <p:cNvPr id="10" name="Rectangle 9"/>
          <p:cNvSpPr/>
          <p:nvPr/>
        </p:nvSpPr>
        <p:spPr>
          <a:xfrm>
            <a:off x="1143000" y="1752600"/>
            <a:ext cx="7391400" cy="4170372"/>
          </a:xfrm>
          <a:prstGeom prst="rect">
            <a:avLst/>
          </a:prstGeom>
        </p:spPr>
        <p:txBody>
          <a:bodyPr wrap="square">
            <a:spAutoFit/>
          </a:bodyPr>
          <a:lstStyle/>
          <a:p>
            <a:pPr>
              <a:spcAft>
                <a:spcPts val="600"/>
              </a:spcAft>
            </a:pPr>
            <a:r>
              <a:rPr lang="en-US" sz="2000" b="1" dirty="0" smtClean="0">
                <a:latin typeface="+mj-lt"/>
              </a:rPr>
              <a:t>Citrus</a:t>
            </a:r>
            <a:r>
              <a:rPr lang="en-US" sz="2000" dirty="0" smtClean="0">
                <a:latin typeface="+mj-lt"/>
              </a:rPr>
              <a:t>:  Statewide manual adopted January 2013</a:t>
            </a:r>
          </a:p>
          <a:p>
            <a:pPr>
              <a:spcAft>
                <a:spcPts val="600"/>
              </a:spcAft>
            </a:pPr>
            <a:r>
              <a:rPr lang="en-US" sz="2000" b="1" dirty="0" smtClean="0">
                <a:latin typeface="+mj-lt"/>
              </a:rPr>
              <a:t>Vegetable/Row Crop</a:t>
            </a:r>
            <a:r>
              <a:rPr lang="en-US" sz="2000" dirty="0" smtClean="0">
                <a:latin typeface="+mj-lt"/>
              </a:rPr>
              <a:t>:  Adopted 2005, under revision</a:t>
            </a:r>
          </a:p>
          <a:p>
            <a:pPr>
              <a:spcAft>
                <a:spcPts val="600"/>
              </a:spcAft>
            </a:pPr>
            <a:r>
              <a:rPr lang="en-US" sz="2000" b="1" dirty="0" smtClean="0">
                <a:latin typeface="+mj-lt"/>
              </a:rPr>
              <a:t>Nursery</a:t>
            </a:r>
            <a:r>
              <a:rPr lang="en-US" sz="2000" dirty="0" smtClean="0">
                <a:latin typeface="+mj-lt"/>
              </a:rPr>
              <a:t>:  Container nursery manual adopted 2006, statewide manual (includes container, field, and cut foliage) adopted June 2014</a:t>
            </a:r>
          </a:p>
          <a:p>
            <a:pPr>
              <a:spcAft>
                <a:spcPts val="600"/>
              </a:spcAft>
            </a:pPr>
            <a:r>
              <a:rPr lang="en-US" sz="2000" b="1" dirty="0" smtClean="0">
                <a:latin typeface="+mj-lt"/>
              </a:rPr>
              <a:t>Sod</a:t>
            </a:r>
            <a:r>
              <a:rPr lang="en-US" sz="2000" dirty="0" smtClean="0">
                <a:latin typeface="+mj-lt"/>
              </a:rPr>
              <a:t>:  Adopted 2008</a:t>
            </a:r>
          </a:p>
          <a:p>
            <a:pPr>
              <a:spcAft>
                <a:spcPts val="600"/>
              </a:spcAft>
            </a:pPr>
            <a:r>
              <a:rPr lang="en-US" sz="2000" b="1" dirty="0" smtClean="0">
                <a:latin typeface="+mj-lt"/>
              </a:rPr>
              <a:t>Cow/Calf</a:t>
            </a:r>
            <a:r>
              <a:rPr lang="en-US" sz="2000" dirty="0" smtClean="0">
                <a:latin typeface="+mj-lt"/>
              </a:rPr>
              <a:t>:  Adopted 2009</a:t>
            </a:r>
          </a:p>
          <a:p>
            <a:pPr>
              <a:spcAft>
                <a:spcPts val="600"/>
              </a:spcAft>
            </a:pPr>
            <a:r>
              <a:rPr lang="en-US" sz="2000" b="1" dirty="0" smtClean="0">
                <a:latin typeface="+mj-lt"/>
              </a:rPr>
              <a:t>Conservation Plan Rule</a:t>
            </a:r>
            <a:r>
              <a:rPr lang="en-US" sz="2000" dirty="0" smtClean="0">
                <a:latin typeface="+mj-lt"/>
              </a:rPr>
              <a:t>:  Adopted 2010</a:t>
            </a:r>
          </a:p>
          <a:p>
            <a:pPr>
              <a:spcAft>
                <a:spcPts val="600"/>
              </a:spcAft>
            </a:pPr>
            <a:r>
              <a:rPr lang="en-US" sz="2000" b="1" dirty="0" smtClean="0">
                <a:latin typeface="+mj-lt"/>
              </a:rPr>
              <a:t>Specialty Fruit/Nut</a:t>
            </a:r>
            <a:r>
              <a:rPr lang="en-US" sz="2000" dirty="0" smtClean="0">
                <a:latin typeface="+mj-lt"/>
              </a:rPr>
              <a:t>:</a:t>
            </a:r>
            <a:r>
              <a:rPr lang="en-US" sz="2000" b="1" dirty="0" smtClean="0">
                <a:latin typeface="+mj-lt"/>
              </a:rPr>
              <a:t>  </a:t>
            </a:r>
            <a:r>
              <a:rPr lang="en-US" sz="2000" dirty="0" smtClean="0">
                <a:latin typeface="+mj-lt"/>
              </a:rPr>
              <a:t>Adopted 2011</a:t>
            </a:r>
          </a:p>
          <a:p>
            <a:pPr>
              <a:spcAft>
                <a:spcPts val="600"/>
              </a:spcAft>
            </a:pPr>
            <a:r>
              <a:rPr lang="en-US" sz="2000" b="1" dirty="0" smtClean="0">
                <a:latin typeface="+mj-lt"/>
              </a:rPr>
              <a:t>Equine</a:t>
            </a:r>
            <a:r>
              <a:rPr lang="en-US" sz="2000" dirty="0" smtClean="0"/>
              <a:t>:</a:t>
            </a:r>
            <a:r>
              <a:rPr lang="en-US" sz="2000" b="1" dirty="0" smtClean="0"/>
              <a:t>  </a:t>
            </a:r>
            <a:r>
              <a:rPr lang="en-US" sz="2000" dirty="0" smtClean="0"/>
              <a:t>Adopted 2011</a:t>
            </a:r>
            <a:endParaRPr lang="en-US" sz="2000" dirty="0" smtClean="0">
              <a:latin typeface="+mj-lt"/>
            </a:endParaRPr>
          </a:p>
          <a:p>
            <a:pPr>
              <a:spcAft>
                <a:spcPts val="600"/>
              </a:spcAft>
            </a:pPr>
            <a:r>
              <a:rPr lang="en-US" sz="2000" b="1" dirty="0" smtClean="0">
                <a:latin typeface="+mj-lt"/>
              </a:rPr>
              <a:t>Forestry</a:t>
            </a:r>
            <a:r>
              <a:rPr lang="en-US" sz="2000" dirty="0" smtClean="0">
                <a:latin typeface="+mj-lt"/>
              </a:rPr>
              <a:t>: Program under the Florida Forest Service</a:t>
            </a:r>
          </a:p>
          <a:p>
            <a:pPr>
              <a:spcAft>
                <a:spcPts val="600"/>
              </a:spcAft>
            </a:pPr>
            <a:r>
              <a:rPr lang="en-US" sz="2000" b="1" dirty="0" smtClean="0">
                <a:latin typeface="+mj-lt"/>
              </a:rPr>
              <a:t>Aquaculture</a:t>
            </a:r>
            <a:r>
              <a:rPr lang="en-US" sz="2000" dirty="0" smtClean="0">
                <a:latin typeface="+mj-lt"/>
              </a:rPr>
              <a:t>:  Division of Aquaculture Certification Program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371600" y="685800"/>
            <a:ext cx="6259470" cy="523220"/>
          </a:xfrm>
          <a:prstGeom prst="rect">
            <a:avLst/>
          </a:prstGeom>
        </p:spPr>
        <p:txBody>
          <a:bodyPr wrap="none">
            <a:spAutoFit/>
          </a:bodyPr>
          <a:lstStyle/>
          <a:p>
            <a:r>
              <a:rPr lang="en-US" sz="2800" b="1" dirty="0" smtClean="0">
                <a:solidFill>
                  <a:schemeClr val="accent5">
                    <a:lumMod val="50000"/>
                  </a:schemeClr>
                </a:solidFill>
                <a:latin typeface="Franklin Gothic Book" pitchFamily="34" charset="0"/>
              </a:rPr>
              <a:t>Benefits of Participating in FDACS BMPs</a:t>
            </a:r>
            <a:endParaRPr lang="en-US" sz="2800" b="1" dirty="0">
              <a:latin typeface="Franklin Gothic Book" pitchFamily="34" charset="0"/>
            </a:endParaRPr>
          </a:p>
        </p:txBody>
      </p:sp>
      <p:sp>
        <p:nvSpPr>
          <p:cNvPr id="12" name="Rectangle 11"/>
          <p:cNvSpPr/>
          <p:nvPr/>
        </p:nvSpPr>
        <p:spPr>
          <a:xfrm>
            <a:off x="990600" y="1600200"/>
            <a:ext cx="7239000" cy="3811300"/>
          </a:xfrm>
          <a:prstGeom prst="rect">
            <a:avLst/>
          </a:prstGeom>
        </p:spPr>
        <p:txBody>
          <a:bodyPr wrap="square">
            <a:spAutoFit/>
          </a:bodyPr>
          <a:lstStyle/>
          <a:p>
            <a:pPr marL="341313" indent="-341313">
              <a:spcAft>
                <a:spcPts val="1000"/>
              </a:spcAft>
              <a:buFont typeface="Wingdings" pitchFamily="2" charset="2"/>
              <a:buChar char="ü"/>
              <a:tabLst>
                <a:tab pos="53975" algn="l"/>
                <a:tab pos="169863" algn="l"/>
              </a:tabLst>
            </a:pPr>
            <a:r>
              <a:rPr lang="en-US" sz="2000" b="1" dirty="0" smtClean="0"/>
              <a:t>Demonstrates environmental stewardship and strengthens support for BMP approach </a:t>
            </a:r>
          </a:p>
          <a:p>
            <a:pPr marL="233363" indent="-233363">
              <a:spcAft>
                <a:spcPts val="1000"/>
              </a:spcAft>
              <a:buFont typeface="Wingdings" pitchFamily="2" charset="2"/>
              <a:buChar char="ü"/>
              <a:tabLst>
                <a:tab pos="53975" algn="l"/>
                <a:tab pos="169863" algn="l"/>
              </a:tabLst>
            </a:pPr>
            <a:r>
              <a:rPr lang="en-US" sz="2000" b="1" dirty="0" smtClean="0"/>
              <a:t>  Some practices increase efficiencies/reduce costs</a:t>
            </a:r>
          </a:p>
          <a:p>
            <a:pPr marL="341313" indent="-341313">
              <a:spcAft>
                <a:spcPts val="1000"/>
              </a:spcAft>
              <a:buFont typeface="Wingdings" pitchFamily="2" charset="2"/>
              <a:buChar char="ü"/>
              <a:tabLst>
                <a:tab pos="53975" algn="l"/>
                <a:tab pos="169863" algn="l"/>
              </a:tabLst>
            </a:pPr>
            <a:r>
              <a:rPr lang="en-US" sz="2000" b="1" dirty="0" smtClean="0"/>
              <a:t>Provides presumption of compliance with state water quality standards </a:t>
            </a:r>
          </a:p>
          <a:p>
            <a:pPr marL="341313" indent="-341313">
              <a:spcAft>
                <a:spcPts val="1000"/>
              </a:spcAft>
              <a:buFont typeface="Wingdings" pitchFamily="2" charset="2"/>
              <a:buChar char="ü"/>
              <a:tabLst>
                <a:tab pos="53975" algn="l"/>
                <a:tab pos="169863" algn="l"/>
              </a:tabLst>
            </a:pPr>
            <a:r>
              <a:rPr lang="en-US" sz="2000" b="1" dirty="0" smtClean="0"/>
              <a:t>Protection from duplicative regulation by local government –  for activities addressed by implemented BMPs</a:t>
            </a:r>
          </a:p>
          <a:p>
            <a:pPr>
              <a:spcAft>
                <a:spcPts val="1000"/>
              </a:spcAft>
              <a:buFont typeface="Wingdings" pitchFamily="2" charset="2"/>
              <a:buChar char="ü"/>
            </a:pPr>
            <a:r>
              <a:rPr lang="en-US" sz="2000" b="1" dirty="0" smtClean="0"/>
              <a:t>   Eligibility for state-funded cost share </a:t>
            </a:r>
          </a:p>
          <a:p>
            <a:pPr marL="341313" indent="-341313">
              <a:spcAft>
                <a:spcPts val="600"/>
              </a:spcAft>
              <a:buFont typeface="Wingdings" pitchFamily="2" charset="2"/>
              <a:buChar char="ü"/>
            </a:pPr>
            <a:r>
              <a:rPr lang="en-US" sz="2000" b="1" dirty="0" smtClean="0"/>
              <a:t>May satisfy some WMD permit requirements (check with your WMD)</a:t>
            </a:r>
            <a:endParaRPr lang="en-US" sz="2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2321296" y="762000"/>
            <a:ext cx="4303229" cy="892552"/>
          </a:xfrm>
          <a:prstGeom prst="rect">
            <a:avLst/>
          </a:prstGeom>
        </p:spPr>
        <p:txBody>
          <a:bodyPr wrap="none">
            <a:spAutoFit/>
          </a:bodyPr>
          <a:lstStyle/>
          <a:p>
            <a:pPr algn="ctr"/>
            <a:r>
              <a:rPr lang="en-US" sz="2800" b="1" dirty="0" smtClean="0">
                <a:solidFill>
                  <a:schemeClr val="accent5">
                    <a:lumMod val="50000"/>
                  </a:schemeClr>
                </a:solidFill>
                <a:latin typeface="Franklin Gothic Book" pitchFamily="34" charset="0"/>
              </a:rPr>
              <a:t>Statewide BMP Enrollment </a:t>
            </a:r>
          </a:p>
          <a:p>
            <a:pPr algn="ctr"/>
            <a:r>
              <a:rPr lang="en-US" sz="2400" b="1" dirty="0" smtClean="0">
                <a:solidFill>
                  <a:schemeClr val="accent5">
                    <a:lumMod val="50000"/>
                  </a:schemeClr>
                </a:solidFill>
                <a:latin typeface="Franklin Gothic Book" pitchFamily="34" charset="0"/>
              </a:rPr>
              <a:t>as of June 30, 2014</a:t>
            </a:r>
            <a:endParaRPr lang="en-US" sz="2400" b="1" dirty="0">
              <a:latin typeface="Franklin Gothic Book" pitchFamily="34" charset="0"/>
            </a:endParaRPr>
          </a:p>
        </p:txBody>
      </p:sp>
      <p:sp>
        <p:nvSpPr>
          <p:cNvPr id="12" name="Rectangle 11"/>
          <p:cNvSpPr/>
          <p:nvPr/>
        </p:nvSpPr>
        <p:spPr>
          <a:xfrm>
            <a:off x="990600" y="1981200"/>
            <a:ext cx="7391400" cy="3318857"/>
          </a:xfrm>
          <a:prstGeom prst="rect">
            <a:avLst/>
          </a:prstGeom>
        </p:spPr>
        <p:txBody>
          <a:bodyPr wrap="square">
            <a:spAutoFit/>
          </a:bodyPr>
          <a:lstStyle/>
          <a:p>
            <a:pPr>
              <a:spcAft>
                <a:spcPts val="1000"/>
              </a:spcAft>
              <a:tabLst>
                <a:tab pos="0" algn="l"/>
                <a:tab pos="169863" algn="l"/>
              </a:tabLst>
            </a:pPr>
            <a:r>
              <a:rPr lang="en-US" sz="2400" b="1" dirty="0" smtClean="0"/>
              <a:t>Statewide Non-Forestry – 4.16 million acres, including (rounded numbers): </a:t>
            </a:r>
          </a:p>
          <a:p>
            <a:pPr marL="690563" indent="-287338">
              <a:spcAft>
                <a:spcPts val="1000"/>
              </a:spcAft>
              <a:buFont typeface="Arial" pitchFamily="34" charset="0"/>
              <a:buChar char="•"/>
              <a:tabLst>
                <a:tab pos="53975" algn="l"/>
                <a:tab pos="169863" algn="l"/>
              </a:tabLst>
            </a:pPr>
            <a:r>
              <a:rPr lang="en-US" sz="2400" b="1" dirty="0" smtClean="0"/>
              <a:t>Cow/Calf – </a:t>
            </a:r>
            <a:r>
              <a:rPr lang="en-US" sz="2400" b="1" dirty="0" smtClean="0">
                <a:solidFill>
                  <a:schemeClr val="accent5">
                    <a:lumMod val="50000"/>
                  </a:schemeClr>
                </a:solidFill>
              </a:rPr>
              <a:t>2.3 million acres</a:t>
            </a:r>
          </a:p>
          <a:p>
            <a:pPr marL="690563" indent="-287338">
              <a:spcAft>
                <a:spcPts val="1000"/>
              </a:spcAft>
              <a:buFont typeface="Arial" pitchFamily="34" charset="0"/>
              <a:buChar char="•"/>
              <a:tabLst>
                <a:tab pos="53975" algn="l"/>
                <a:tab pos="169863" algn="l"/>
              </a:tabLst>
            </a:pPr>
            <a:r>
              <a:rPr lang="en-US" sz="2400" b="1" dirty="0" smtClean="0"/>
              <a:t>Row Crops – </a:t>
            </a:r>
            <a:r>
              <a:rPr lang="en-US" sz="2400" b="1" dirty="0" smtClean="0">
                <a:solidFill>
                  <a:schemeClr val="accent5">
                    <a:lumMod val="50000"/>
                  </a:schemeClr>
                </a:solidFill>
              </a:rPr>
              <a:t>1.04 million acres</a:t>
            </a:r>
          </a:p>
          <a:p>
            <a:pPr marL="690563" indent="-287338">
              <a:spcAft>
                <a:spcPts val="1000"/>
              </a:spcAft>
              <a:buFont typeface="Arial" pitchFamily="34" charset="0"/>
              <a:buChar char="•"/>
              <a:tabLst>
                <a:tab pos="53975" algn="l"/>
                <a:tab pos="169863" algn="l"/>
              </a:tabLst>
            </a:pPr>
            <a:r>
              <a:rPr lang="en-US" sz="2400" b="1" dirty="0" smtClean="0"/>
              <a:t>Citrus – </a:t>
            </a:r>
            <a:r>
              <a:rPr lang="en-US" sz="2400" b="1" dirty="0" smtClean="0">
                <a:solidFill>
                  <a:schemeClr val="accent5">
                    <a:lumMod val="50000"/>
                  </a:schemeClr>
                </a:solidFill>
              </a:rPr>
              <a:t>581,000 acres</a:t>
            </a:r>
          </a:p>
          <a:p>
            <a:pPr marL="690563" indent="-287338">
              <a:spcAft>
                <a:spcPts val="1000"/>
              </a:spcAft>
              <a:buFont typeface="Arial" pitchFamily="34" charset="0"/>
              <a:buChar char="•"/>
              <a:tabLst>
                <a:tab pos="53975" algn="l"/>
                <a:tab pos="169863" algn="l"/>
              </a:tabLst>
            </a:pPr>
            <a:r>
              <a:rPr lang="en-US" sz="2400" b="1" dirty="0" smtClean="0"/>
              <a:t>All other - </a:t>
            </a:r>
            <a:r>
              <a:rPr lang="en-US" sz="2400" b="1" dirty="0" smtClean="0">
                <a:solidFill>
                  <a:schemeClr val="accent5">
                    <a:lumMod val="50000"/>
                  </a:schemeClr>
                </a:solidFill>
              </a:rPr>
              <a:t>239,000 acres</a:t>
            </a:r>
          </a:p>
          <a:p>
            <a:pPr marL="341313" indent="-341313">
              <a:spcAft>
                <a:spcPts val="1000"/>
              </a:spcAft>
              <a:tabLst>
                <a:tab pos="53975" algn="l"/>
                <a:tab pos="169863" algn="l"/>
              </a:tabLst>
            </a:pPr>
            <a:r>
              <a:rPr lang="en-US" sz="2400" b="1" dirty="0" smtClean="0"/>
              <a:t>Statewide Forestry (rounded number): </a:t>
            </a:r>
            <a:r>
              <a:rPr lang="en-US" sz="2400" b="1" dirty="0" smtClean="0">
                <a:solidFill>
                  <a:schemeClr val="accent5">
                    <a:lumMod val="50000"/>
                  </a:schemeClr>
                </a:solidFill>
              </a:rPr>
              <a:t>5.3 million acres</a:t>
            </a:r>
            <a:endParaRPr lang="en-US"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43000" y="533400"/>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pic>
        <p:nvPicPr>
          <p:cNvPr id="1027" name="Picture 3" descr="C:\Users\edmondh1\Desktop\OAWP_Statewide_Enrollment_Map.jpg"/>
          <p:cNvPicPr>
            <a:picLocks noChangeAspect="1" noChangeArrowheads="1"/>
          </p:cNvPicPr>
          <p:nvPr/>
        </p:nvPicPr>
        <p:blipFill>
          <a:blip r:embed="rId2" cstate="print"/>
          <a:stretch>
            <a:fillRect/>
          </a:stretch>
        </p:blipFill>
        <p:spPr bwMode="auto">
          <a:xfrm>
            <a:off x="152401" y="0"/>
            <a:ext cx="8875058" cy="6858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AWP">
      <a:dk1>
        <a:sysClr val="windowText" lastClr="000000"/>
      </a:dk1>
      <a:lt1>
        <a:sysClr val="window" lastClr="FFFFFF"/>
      </a:lt1>
      <a:dk2>
        <a:srgbClr val="00437A"/>
      </a:dk2>
      <a:lt2>
        <a:srgbClr val="F8F7F2"/>
      </a:lt2>
      <a:accent1>
        <a:srgbClr val="00854B"/>
      </a:accent1>
      <a:accent2>
        <a:srgbClr val="92D050"/>
      </a:accent2>
      <a:accent3>
        <a:srgbClr val="FFEC68"/>
      </a:accent3>
      <a:accent4>
        <a:srgbClr val="97DCF3"/>
      </a:accent4>
      <a:accent5>
        <a:srgbClr val="548DD4"/>
      </a:accent5>
      <a:accent6>
        <a:srgbClr val="743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3254</TotalTime>
  <Words>1470</Words>
  <Application>Microsoft Office PowerPoint</Application>
  <PresentationFormat>On-screen Show (4:3)</PresentationFormat>
  <Paragraphs>194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Carly Barnes</dc:creator>
  <cp:lastModifiedBy>edmondh1</cp:lastModifiedBy>
  <cp:revision>292</cp:revision>
  <dcterms:created xsi:type="dcterms:W3CDTF">2013-04-17T19:22:56Z</dcterms:created>
  <dcterms:modified xsi:type="dcterms:W3CDTF">2014-08-14T13:24:04Z</dcterms:modified>
</cp:coreProperties>
</file>