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78" r:id="rId2"/>
    <p:sldId id="377" r:id="rId3"/>
    <p:sldId id="361" r:id="rId4"/>
    <p:sldId id="379" r:id="rId5"/>
    <p:sldId id="382" r:id="rId6"/>
    <p:sldId id="370" r:id="rId7"/>
    <p:sldId id="371" r:id="rId8"/>
    <p:sldId id="381" r:id="rId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81" autoAdjust="0"/>
    <p:restoredTop sz="94660"/>
  </p:normalViewPr>
  <p:slideViewPr>
    <p:cSldViewPr>
      <p:cViewPr>
        <p:scale>
          <a:sx n="60" d="100"/>
          <a:sy n="60" d="100"/>
        </p:scale>
        <p:origin x="1200" y="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2AAFCE4-ED68-47D2-8B52-759330B04BDC}" type="datetimeFigureOut">
              <a:rPr lang="en-US" smtClean="0"/>
              <a:pPr/>
              <a:t>8/12/2014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3A9CC19-D6BD-4939-A25E-BEBD3960787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2085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6276910-1786-439F-A427-C2389471970D}" type="datetimeFigureOut">
              <a:rPr lang="en-US" smtClean="0"/>
              <a:pPr/>
              <a:t>8/12/2014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31B0246-348F-4278-9715-9D9338937F4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095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44162-46CC-43DE-B15B-CEF4E8302A41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716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30206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A7E6-20F5-490B-B3DB-C1DE95491127}" type="datetime1">
              <a:rPr lang="en-US" smtClean="0"/>
              <a:pPr/>
              <a:t>8/12/2014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6088-75BF-46A7-B331-6A2E81165F88}" type="datetime1">
              <a:rPr lang="en-US" smtClean="0"/>
              <a:pPr/>
              <a:t>8/12/2014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2E32-1EA8-43D4-A3BF-1CDC53311F76}" type="datetime1">
              <a:rPr lang="en-US" smtClean="0"/>
              <a:pPr/>
              <a:t>8/12/2014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905000"/>
            <a:ext cx="82296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D0FB9FB-529F-40F0-8F7F-720AF9A31C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9641B56-F1C1-4B9C-86AB-A9C4D2348069}" type="datetime1">
              <a:rPr lang="en-US" smtClean="0"/>
              <a:pPr/>
              <a:t>8/12/2014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23A0E-ADE9-485C-AFA2-8C195DFCC04A}" type="datetime1">
              <a:rPr lang="en-US" smtClean="0"/>
              <a:pPr/>
              <a:t>8/12/2014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60AB7-E2BD-4D27-A395-863AE9EFBE30}" type="datetime1">
              <a:rPr lang="en-US" smtClean="0"/>
              <a:pPr/>
              <a:t>8/12/2014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A23FF-FE1C-41AE-A1D4-3F7E67105448}" type="datetime1">
              <a:rPr lang="en-US" smtClean="0"/>
              <a:pPr/>
              <a:t>8/12/2014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1A963-0986-4E84-AE91-57E03B800C7E}" type="datetime1">
              <a:rPr lang="en-US" smtClean="0"/>
              <a:pPr/>
              <a:t>8/12/2014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8/12/2014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4BDE6-C580-49F4-8967-B64FD3048913}" type="datetime1">
              <a:rPr lang="en-US" smtClean="0"/>
              <a:pPr/>
              <a:t>8/12/2014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4B4DA-8766-46BE-8F10-35EA21271E5A}" type="datetime1">
              <a:rPr lang="en-US" smtClean="0"/>
              <a:pPr/>
              <a:t>8/12/2014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 descr="DEP_color_logo white text[Converted]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9E143E03-91FF-4BAF-9E2C-6D164A2D73C0}" type="datetime1">
              <a:rPr lang="en-US" smtClean="0"/>
              <a:pPr/>
              <a:t>8/12/2014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Terry.hansen@dep.state.fl.u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Chris.Anastasiou@swfwmd.state.fl.us" TargetMode="External"/><Relationship Id="rId2" Type="http://schemas.openxmlformats.org/officeDocument/2006/relationships/hyperlink" Target="mailto:terry.hansen@dep.state.fl.u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atermatters.org/springs" TargetMode="External"/><Relationship Id="rId5" Type="http://schemas.openxmlformats.org/officeDocument/2006/relationships/hyperlink" Target="http://www.dep.state.fl.us/water/" TargetMode="External"/><Relationship Id="rId4" Type="http://schemas.openxmlformats.org/officeDocument/2006/relationships/hyperlink" Target="mailto:Richard.w.hicks@dep.state.fl.u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57400" y="1500485"/>
            <a:ext cx="6800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en-US" sz="2000" dirty="0" smtClean="0">
                <a:solidFill>
                  <a:srgbClr val="FFD88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Division of Environmental Assessment and Restoration</a:t>
            </a:r>
            <a:endParaRPr lang="en-US" sz="2000" dirty="0">
              <a:solidFill>
                <a:srgbClr val="FFD88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0484" y="2514600"/>
            <a:ext cx="793188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Basin Management Action Plan </a:t>
            </a:r>
            <a:r>
              <a:rPr lang="en-US" sz="3200" b="1" dirty="0" smtClean="0"/>
              <a:t>Weeki Wachee Basin</a:t>
            </a:r>
          </a:p>
          <a:p>
            <a:pPr algn="ctr"/>
            <a:r>
              <a:rPr lang="en-US" sz="3200" b="1" dirty="0" smtClean="0"/>
              <a:t> </a:t>
            </a:r>
          </a:p>
          <a:p>
            <a:pPr algn="ctr"/>
            <a:endParaRPr lang="en-US" sz="32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2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" y="4214037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dirty="0" smtClean="0"/>
          </a:p>
          <a:p>
            <a:pPr algn="ctr"/>
            <a:endParaRPr lang="en-US" sz="2400" dirty="0" smtClean="0"/>
          </a:p>
          <a:p>
            <a:r>
              <a:rPr lang="en-US" sz="2400" dirty="0" smtClean="0">
                <a:hlinkClick r:id="rId4"/>
              </a:rPr>
              <a:t>Terry.hansen@dep.state.fl.us</a:t>
            </a:r>
            <a:r>
              <a:rPr lang="en-US" sz="2400" dirty="0" smtClean="0"/>
              <a:t>			</a:t>
            </a:r>
            <a:r>
              <a:rPr lang="en-US" sz="2400" dirty="0" smtClean="0"/>
              <a:t>August 2014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1933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384300"/>
          </a:xfrm>
        </p:spPr>
        <p:txBody>
          <a:bodyPr/>
          <a:lstStyle/>
          <a:p>
            <a:pPr algn="ctr"/>
            <a:r>
              <a:rPr lang="en-US" smtClean="0"/>
              <a:t>CWA/TMDL Process</a:t>
            </a:r>
          </a:p>
        </p:txBody>
      </p:sp>
      <p:graphicFrame>
        <p:nvGraphicFramePr>
          <p:cNvPr id="102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720975" y="1803400"/>
          <a:ext cx="3700463" cy="431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Organization Chart" r:id="rId3" imgW="2819160" imgH="3288960" progId="OrgPlusWOPX.4">
                  <p:embed followColorScheme="full"/>
                </p:oleObj>
              </mc:Choice>
              <mc:Fallback>
                <p:oleObj name="Organization Chart" r:id="rId3" imgW="2819160" imgH="3288960" progId="OrgPlusWOPX.4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0975" y="1803400"/>
                        <a:ext cx="3700463" cy="431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Oval 8"/>
          <p:cNvSpPr>
            <a:spLocks noChangeArrowheads="1"/>
          </p:cNvSpPr>
          <p:nvPr/>
        </p:nvSpPr>
        <p:spPr bwMode="auto">
          <a:xfrm>
            <a:off x="1981200" y="2971800"/>
            <a:ext cx="5105400" cy="34290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029" name="Rectangle 4"/>
          <p:cNvSpPr>
            <a:spLocks noChangeArrowheads="1"/>
          </p:cNvSpPr>
          <p:nvPr/>
        </p:nvSpPr>
        <p:spPr bwMode="auto">
          <a:xfrm>
            <a:off x="6629400" y="3048000"/>
            <a:ext cx="2070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Restoration Plan</a:t>
            </a:r>
          </a:p>
        </p:txBody>
      </p:sp>
      <p:cxnSp>
        <p:nvCxnSpPr>
          <p:cNvPr id="1030" name="Straight Arrow Connector 6"/>
          <p:cNvCxnSpPr>
            <a:cxnSpLocks noChangeShapeType="1"/>
            <a:stCxn id="1029" idx="2"/>
          </p:cNvCxnSpPr>
          <p:nvPr/>
        </p:nvCxnSpPr>
        <p:spPr bwMode="auto">
          <a:xfrm flipH="1">
            <a:off x="6781800" y="3417888"/>
            <a:ext cx="882650" cy="392112"/>
          </a:xfrm>
          <a:prstGeom prst="straightConnector1">
            <a:avLst/>
          </a:prstGeom>
          <a:noFill/>
          <a:ln w="12700" cap="sq" algn="ctr">
            <a:solidFill>
              <a:schemeClr val="tx1"/>
            </a:solidFill>
            <a:round/>
            <a:headEnd type="none" w="sm" len="sm"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8229600" cy="682625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 </a:t>
            </a:r>
            <a:r>
              <a:rPr lang="en-US" sz="4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Basin Management Action Plan</a:t>
            </a:r>
            <a:r>
              <a:rPr lang="en-US" sz="4000" dirty="0" smtClean="0"/>
              <a:t> 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304213" cy="4114800"/>
          </a:xfrm>
        </p:spPr>
        <p:txBody>
          <a:bodyPr/>
          <a:lstStyle/>
          <a:p>
            <a:pPr>
              <a:buClr>
                <a:schemeClr val="accent5">
                  <a:lumMod val="50000"/>
                </a:schemeClr>
              </a:buClr>
              <a:buSzPct val="90000"/>
            </a:pPr>
            <a:r>
              <a:rPr lang="en-US" sz="3200" dirty="0" smtClean="0"/>
              <a:t>The Department’s method for </a:t>
            </a:r>
            <a:r>
              <a:rPr lang="en-US" sz="3200" u="sng" dirty="0" smtClean="0"/>
              <a:t>restoring water quality </a:t>
            </a:r>
            <a:r>
              <a:rPr lang="en-US" sz="3200" dirty="0" smtClean="0"/>
              <a:t>to an impaired water body.</a:t>
            </a:r>
          </a:p>
          <a:p>
            <a:pPr>
              <a:buClr>
                <a:schemeClr val="accent5">
                  <a:lumMod val="50000"/>
                </a:schemeClr>
              </a:buClr>
              <a:buSzPct val="90000"/>
            </a:pPr>
            <a:endParaRPr lang="en-US" sz="3200" dirty="0" smtClean="0"/>
          </a:p>
          <a:p>
            <a:pPr>
              <a:buClr>
                <a:schemeClr val="accent5">
                  <a:lumMod val="50000"/>
                </a:schemeClr>
              </a:buClr>
              <a:buSzPct val="90000"/>
            </a:pPr>
            <a:r>
              <a:rPr lang="en-US" sz="3200" dirty="0" smtClean="0"/>
              <a:t>BMAPs are adopted by FDEP through a Secretarial Order.</a:t>
            </a:r>
          </a:p>
          <a:p>
            <a:pPr>
              <a:buClr>
                <a:schemeClr val="accent5">
                  <a:lumMod val="50000"/>
                </a:schemeClr>
              </a:buClr>
              <a:buSzPct val="90000"/>
            </a:pPr>
            <a:endParaRPr lang="en-US" sz="3200" dirty="0" smtClean="0"/>
          </a:p>
          <a:p>
            <a:pPr>
              <a:buClr>
                <a:schemeClr val="accent5">
                  <a:lumMod val="50000"/>
                </a:schemeClr>
              </a:buClr>
              <a:buSzPct val="90000"/>
            </a:pPr>
            <a:r>
              <a:rPr lang="en-US" sz="3200" dirty="0" smtClean="0"/>
              <a:t>BMAPs are enforceable.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8/12/2014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22530" name="Picture 2" descr="X:\BASINS\Springs_Coast\CitrusHernandoPasco_Springshed_Map_DRAF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7109" y="0"/>
            <a:ext cx="6296891" cy="814891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1295400"/>
            <a:ext cx="2971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TMDLs are being completed for  all the springs in the Springs Coast Area.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8/12/2014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914400"/>
            <a:ext cx="7698755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8/12/2014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2" name="Picture 2" descr="X:\BASINS\Springs_Coast\Weeki\WeekiWacheeSpring_Contributing_Area_with_WBIDs_Geopolitical_8x11_Portra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2701" y="1"/>
            <a:ext cx="5299362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04800" y="1295400"/>
            <a:ext cx="34290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Weeki Wachee Area</a:t>
            </a:r>
          </a:p>
          <a:p>
            <a:endParaRPr lang="en-US" sz="2400" dirty="0" smtClean="0"/>
          </a:p>
          <a:p>
            <a:r>
              <a:rPr lang="en-US" sz="2800" dirty="0" smtClean="0"/>
              <a:t>Spring</a:t>
            </a:r>
            <a:r>
              <a:rPr lang="en-US" sz="2400" dirty="0" smtClean="0"/>
              <a:t> -  WBID 1382B</a:t>
            </a:r>
          </a:p>
          <a:p>
            <a:r>
              <a:rPr lang="en-US" sz="2400" dirty="0" smtClean="0"/>
              <a:t>TMDL 71.1% reduction to achieve 0.28mg/l nitrate as annual average </a:t>
            </a:r>
          </a:p>
          <a:p>
            <a:endParaRPr lang="en-US" sz="2400" dirty="0" smtClean="0"/>
          </a:p>
          <a:p>
            <a:r>
              <a:rPr lang="en-US" sz="2400" dirty="0" smtClean="0"/>
              <a:t>River – WBID 1382F </a:t>
            </a:r>
          </a:p>
          <a:p>
            <a:r>
              <a:rPr lang="en-US" sz="2400" dirty="0" smtClean="0"/>
              <a:t>TMDL 77.3% reduction to achieve 0.20 mg/l nitrate as annual average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8/12/2014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4" name="Picture 2" descr="X:\BASINS\Springs_Coast\Weeki\WeekiWacheeSpring_Contributing_Area_Landuse_8x11_Portra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53789"/>
            <a:ext cx="5257799" cy="680421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28600" y="1524000"/>
            <a:ext cx="3733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WW area land use 2009</a:t>
            </a:r>
          </a:p>
          <a:p>
            <a:r>
              <a:rPr lang="en-US" sz="2800" dirty="0" smtClean="0"/>
              <a:t>27% residential</a:t>
            </a:r>
          </a:p>
          <a:p>
            <a:r>
              <a:rPr lang="en-US" sz="2800" dirty="0" smtClean="0"/>
              <a:t>23%  forest</a:t>
            </a:r>
          </a:p>
          <a:p>
            <a:r>
              <a:rPr lang="en-US" sz="2800" dirty="0" smtClean="0"/>
              <a:t>23% agriculture</a:t>
            </a:r>
          </a:p>
          <a:p>
            <a:r>
              <a:rPr lang="en-US" sz="2800" dirty="0" smtClean="0"/>
              <a:t>15% wetlands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8305800" cy="11430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 Basin Management Action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839200" cy="52578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en-US" b="1" dirty="0" smtClean="0"/>
              <a:t>BMAP</a:t>
            </a:r>
          </a:p>
          <a:p>
            <a:pPr>
              <a:lnSpc>
                <a:spcPct val="80000"/>
              </a:lnSpc>
              <a:buNone/>
            </a:pPr>
            <a:r>
              <a:rPr lang="en-US" dirty="0" smtClean="0"/>
              <a:t>Terry Hansen, P.G.  </a:t>
            </a:r>
            <a:r>
              <a:rPr lang="en-US" dirty="0" smtClean="0">
                <a:hlinkClick r:id="rId2"/>
              </a:rPr>
              <a:t>terry.hansen@dep.state.fl.us</a:t>
            </a:r>
            <a:endParaRPr lang="en-US" dirty="0" smtClean="0"/>
          </a:p>
          <a:p>
            <a:pPr>
              <a:lnSpc>
                <a:spcPct val="80000"/>
              </a:lnSpc>
              <a:buNone/>
            </a:pPr>
            <a:r>
              <a:rPr lang="en-US" b="1" dirty="0" smtClean="0"/>
              <a:t>SWFWMD</a:t>
            </a:r>
          </a:p>
          <a:p>
            <a:pPr>
              <a:lnSpc>
                <a:spcPct val="80000"/>
              </a:lnSpc>
              <a:buNone/>
            </a:pPr>
            <a:r>
              <a:rPr lang="en-US" dirty="0" smtClean="0"/>
              <a:t>Chris Anastasiou, PhD </a:t>
            </a:r>
            <a:r>
              <a:rPr lang="en-US" dirty="0" smtClean="0">
                <a:hlinkClick r:id="rId3"/>
              </a:rPr>
              <a:t>Chris.Anastasiou@swfwmd.state.fl.us</a:t>
            </a:r>
            <a:r>
              <a:rPr lang="en-US" dirty="0" smtClean="0"/>
              <a:t> </a:t>
            </a:r>
          </a:p>
          <a:p>
            <a:pPr>
              <a:lnSpc>
                <a:spcPct val="80000"/>
              </a:lnSpc>
              <a:buNone/>
            </a:pPr>
            <a:r>
              <a:rPr lang="en-US" b="1" dirty="0" smtClean="0"/>
              <a:t>TMDLs &amp; Springs</a:t>
            </a:r>
          </a:p>
          <a:p>
            <a:pPr>
              <a:lnSpc>
                <a:spcPct val="80000"/>
              </a:lnSpc>
              <a:buNone/>
            </a:pPr>
            <a:r>
              <a:rPr lang="en-US" dirty="0" smtClean="0"/>
              <a:t>Richard Hicks, P.G. </a:t>
            </a:r>
            <a:r>
              <a:rPr lang="en-US" dirty="0" smtClean="0">
                <a:hlinkClick r:id="rId4"/>
              </a:rPr>
              <a:t>Richard.w.hicks@dep.state.fl.us</a:t>
            </a:r>
            <a:endParaRPr lang="en-US" dirty="0" smtClean="0"/>
          </a:p>
          <a:p>
            <a:pPr>
              <a:lnSpc>
                <a:spcPct val="80000"/>
              </a:lnSpc>
              <a:buNone/>
            </a:pPr>
            <a:endParaRPr lang="en-US" dirty="0" smtClean="0"/>
          </a:p>
          <a:p>
            <a:pPr algn="ctr" eaLnBrk="0" hangingPunct="0">
              <a:spcBef>
                <a:spcPct val="0"/>
              </a:spcBef>
              <a:buClrTx/>
              <a:buNone/>
            </a:pPr>
            <a:r>
              <a:rPr lang="en-US" b="1" dirty="0" smtClean="0">
                <a:hlinkClick r:id="rId5"/>
              </a:rPr>
              <a:t>http://www.dep.state.fl.us/water/</a:t>
            </a:r>
            <a:endParaRPr lang="en-US" b="1" dirty="0" smtClean="0"/>
          </a:p>
          <a:p>
            <a:pPr algn="ctr" eaLnBrk="0" hangingPunct="0">
              <a:spcBef>
                <a:spcPct val="0"/>
              </a:spcBef>
              <a:buClrTx/>
              <a:buNone/>
            </a:pPr>
            <a:r>
              <a:rPr lang="en-US" b="1" dirty="0" smtClean="0">
                <a:hlinkClick r:id="rId6"/>
              </a:rPr>
              <a:t>www.WaterMatters.org/springs</a:t>
            </a:r>
            <a:r>
              <a:rPr lang="en-US" b="1" dirty="0" smtClean="0"/>
              <a:t> </a:t>
            </a:r>
          </a:p>
          <a:p>
            <a:pPr algn="ctr" eaLnBrk="0" hangingPunct="0">
              <a:spcBef>
                <a:spcPct val="0"/>
              </a:spcBef>
              <a:buClrTx/>
              <a:buNone/>
            </a:pPr>
            <a:endParaRPr lang="en-US" b="1" dirty="0" smtClean="0"/>
          </a:p>
          <a:p>
            <a:pPr algn="ctr" eaLnBrk="0" hangingPunct="0">
              <a:spcBef>
                <a:spcPct val="0"/>
              </a:spcBef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8/12/2014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_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powerpoint_blue</Template>
  <TotalTime>3007</TotalTime>
  <Words>159</Words>
  <Application>Microsoft Office PowerPoint</Application>
  <PresentationFormat>On-screen Show (4:3)</PresentationFormat>
  <Paragraphs>50</Paragraphs>
  <Slides>8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powerpoint_blue</vt:lpstr>
      <vt:lpstr>Organization Chart</vt:lpstr>
      <vt:lpstr>PowerPoint Presentation</vt:lpstr>
      <vt:lpstr>CWA/TMDL Process</vt:lpstr>
      <vt:lpstr> Basin Management Action Plan </vt:lpstr>
      <vt:lpstr>PowerPoint Presentation</vt:lpstr>
      <vt:lpstr>PowerPoint Presentation</vt:lpstr>
      <vt:lpstr>PowerPoint Presentation</vt:lpstr>
      <vt:lpstr>PowerPoint Presentation</vt:lpstr>
      <vt:lpstr>   Basin Management Action Plan</vt:lpstr>
    </vt:vector>
  </TitlesOfParts>
  <Company>Florida Department of Environmental Protection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hansen_t</dc:creator>
  <cp:lastModifiedBy>Hansen, Terry</cp:lastModifiedBy>
  <cp:revision>261</cp:revision>
  <dcterms:created xsi:type="dcterms:W3CDTF">2013-05-23T13:08:09Z</dcterms:created>
  <dcterms:modified xsi:type="dcterms:W3CDTF">2014-08-12T14:05:58Z</dcterms:modified>
</cp:coreProperties>
</file>