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8"/>
  </p:notesMasterIdLst>
  <p:sldIdLst>
    <p:sldId id="258" r:id="rId3"/>
    <p:sldId id="261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68501" autoAdjust="0"/>
  </p:normalViewPr>
  <p:slideViewPr>
    <p:cSldViewPr snapToGrid="0">
      <p:cViewPr varScale="1">
        <p:scale>
          <a:sx n="78" d="100"/>
          <a:sy n="78" d="100"/>
        </p:scale>
        <p:origin x="23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BB721-6851-426F-BB26-EDD9F3A2522D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24964-F013-4199-B6D3-B6DE82014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26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For projects that provide education and outreach on nonpoint source pollution in adopted BMAP areas.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24964-F013-4199-B6D3-B6DE82014E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42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For projects that provide education and outreach on nonpoint source pollution in adopted BMAP areas.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24964-F013-4199-B6D3-B6DE82014E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71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For projects that reduce nonpoint source pollution.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24964-F013-4199-B6D3-B6DE82014E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15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For projects that provide education and outreach on nonpoint source pollution in adopted BMAP areas.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124964-F013-4199-B6D3-B6DE82014E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65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DF59-C134-4C86-A98C-105F22833941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71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7" y="179617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FE52E-3CE1-4100-8DB6-58C10217FE28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02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1989-75F1-499F-97DA-94C2F04D96E7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7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DF59-C134-4C86-A98C-105F22833941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976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786BB-7D3E-437B-A1D4-30495D4FD9B4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399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2FF7-BADC-428B-838A-51BED7FAF59F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2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A758-DD8B-4366-BBFD-F0E67AA40285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769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E591-AE7E-4550-BC73-A0FE0179081F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091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1ECD-2849-49BA-8EE5-8C24656612C3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067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A251-2287-4ECF-B7F3-342B1B0B3822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751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2740-410B-46DB-B6D4-E5E350AA3945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73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786BB-7D3E-437B-A1D4-30495D4FD9B4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594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BE856-BB8E-4AEF-A558-463B3130A7C6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614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FE52E-3CE1-4100-8DB6-58C10217FE28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24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1989-75F1-499F-97DA-94C2F04D96E7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70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2FF7-BADC-428B-838A-51BED7FAF59F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00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A758-DD8B-4366-BBFD-F0E67AA40285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44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3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E591-AE7E-4550-BC73-A0FE0179081F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8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1ECD-2849-49BA-8EE5-8C24656612C3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641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A251-2287-4ECF-B7F3-342B1B0B3822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996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102181"/>
            <a:ext cx="2949575" cy="476680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2740-410B-46DB-B6D4-E5E350AA3945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180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102181"/>
            <a:ext cx="2949575" cy="476680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BE856-BB8E-4AEF-A558-463B3130A7C6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8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7" y="2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4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1"/>
                </a:solidFill>
              </a:defRPr>
            </a:lvl1pPr>
          </a:lstStyle>
          <a:p>
            <a:fld id="{0ADB6485-D9DD-4E9C-BB76-3AF6898C5AE5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4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4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12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0ADB6485-D9DD-4E9C-BB76-3AF6898C5AE5}" type="datetime1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7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443" y="-111211"/>
            <a:ext cx="7609114" cy="1325563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319(h) Nonpoint Source Education Grant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14352"/>
            <a:ext cx="7886700" cy="496261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$1 million </a:t>
            </a:r>
          </a:p>
          <a:p>
            <a:r>
              <a:rPr lang="en-US" u="sng" dirty="0"/>
              <a:t>Eligible Applicants:</a:t>
            </a:r>
            <a:r>
              <a:rPr lang="en-US" dirty="0"/>
              <a:t> Local Governments</a:t>
            </a:r>
          </a:p>
          <a:p>
            <a:r>
              <a:rPr lang="en-US" dirty="0"/>
              <a:t>Grant Schedule:</a:t>
            </a:r>
          </a:p>
          <a:p>
            <a:pPr lvl="1"/>
            <a:r>
              <a:rPr lang="en-US" b="1" dirty="0"/>
              <a:t>December 2016 </a:t>
            </a:r>
            <a:r>
              <a:rPr lang="en-US" dirty="0"/>
              <a:t>– Solicitation is advertised</a:t>
            </a:r>
          </a:p>
          <a:p>
            <a:pPr lvl="1"/>
            <a:r>
              <a:rPr lang="en-US" b="1" dirty="0"/>
              <a:t>March 2016 </a:t>
            </a:r>
            <a:r>
              <a:rPr lang="en-US" dirty="0"/>
              <a:t> </a:t>
            </a:r>
            <a:r>
              <a:rPr lang="en-US" b="1" dirty="0"/>
              <a:t>–</a:t>
            </a:r>
            <a:r>
              <a:rPr lang="en-US" dirty="0"/>
              <a:t> Project proposals are </a:t>
            </a:r>
            <a:r>
              <a:rPr lang="en-US" b="1" u="sng" dirty="0"/>
              <a:t>due</a:t>
            </a:r>
            <a:r>
              <a:rPr lang="en-US" dirty="0"/>
              <a:t> to the Department for review and ranking.  Project proposals received after March 31st may be excluded from the selection process.</a:t>
            </a:r>
            <a:endParaRPr lang="en-US" sz="2000" dirty="0"/>
          </a:p>
          <a:p>
            <a:pPr lvl="1"/>
            <a:r>
              <a:rPr lang="en-US" b="1" dirty="0"/>
              <a:t>Spring – Summer 2017</a:t>
            </a:r>
            <a:r>
              <a:rPr lang="en-US" dirty="0"/>
              <a:t> </a:t>
            </a:r>
            <a:r>
              <a:rPr lang="en-US" b="1" dirty="0"/>
              <a:t>–</a:t>
            </a:r>
            <a:r>
              <a:rPr lang="en-US" dirty="0"/>
              <a:t> EPA approval expected to occur and projects to be evaluated and selected by the Department.  Status letters will be mailed to all applicants.</a:t>
            </a:r>
            <a:endParaRPr lang="en-US" sz="2000" dirty="0"/>
          </a:p>
          <a:p>
            <a:pPr lvl="1"/>
            <a:r>
              <a:rPr lang="en-US" b="1" dirty="0"/>
              <a:t>Summer 2017 – Fall 2017</a:t>
            </a:r>
            <a:r>
              <a:rPr lang="en-US" dirty="0"/>
              <a:t> - Contracts will be executed for selected projects.  No costs may be reimbursed for work occurring outside the</a:t>
            </a:r>
            <a:r>
              <a:rPr lang="en-US" b="1" dirty="0"/>
              <a:t> contract period</a:t>
            </a:r>
            <a:r>
              <a:rPr lang="en-US" dirty="0"/>
              <a:t>.</a:t>
            </a:r>
            <a:endParaRPr lang="en-US" sz="2000" dirty="0"/>
          </a:p>
          <a:p>
            <a:pPr lvl="1"/>
            <a:r>
              <a:rPr lang="en-US" b="1" dirty="0"/>
              <a:t>September 30, 2020 </a:t>
            </a:r>
            <a:r>
              <a:rPr lang="en-US" dirty="0"/>
              <a:t>– Contract requirements should be completed.  All projects should be completed and invoiced by this date.  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BC0C64-94FA-44B3-9573-88BE3BEAC041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0344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48834"/>
            <a:ext cx="7886700" cy="4351338"/>
          </a:xfrm>
        </p:spPr>
        <p:txBody>
          <a:bodyPr/>
          <a:lstStyle/>
          <a:p>
            <a:r>
              <a:rPr lang="en-US" dirty="0"/>
              <a:t>Include but are not limited to:</a:t>
            </a:r>
          </a:p>
          <a:p>
            <a:pPr lvl="1"/>
            <a:r>
              <a:rPr lang="en-US" dirty="0"/>
              <a:t>Preventing nonpoint source pollution.</a:t>
            </a:r>
          </a:p>
          <a:p>
            <a:pPr lvl="1"/>
            <a:r>
              <a:rPr lang="en-US" dirty="0"/>
              <a:t>OSTDS maintenance and pollution prevention.</a:t>
            </a:r>
          </a:p>
          <a:p>
            <a:pPr lvl="1"/>
            <a:r>
              <a:rPr lang="en-US" dirty="0"/>
              <a:t>Low Impact Development projects.</a:t>
            </a:r>
          </a:p>
          <a:p>
            <a:pPr lvl="1"/>
            <a:r>
              <a:rPr lang="en-US" dirty="0"/>
              <a:t>Activities identified in the BMAPs and targeting BMAP issues.</a:t>
            </a:r>
          </a:p>
          <a:p>
            <a:pPr lvl="1"/>
            <a:r>
              <a:rPr lang="en-US" dirty="0"/>
              <a:t>Citizen and Volunteer Monitoring programs.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03944" y="86498"/>
            <a:ext cx="7609114" cy="1325563"/>
          </a:xfrm>
        </p:spPr>
        <p:txBody>
          <a:bodyPr>
            <a:noAutofit/>
          </a:bodyPr>
          <a:lstStyle/>
          <a:p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319(h) Nonpoint Source Education Grant </a:t>
            </a:r>
            <a:b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Subjects on Nonpoint Source Pollution Education and Outreach </a:t>
            </a:r>
            <a:br>
              <a:rPr lang="en-US" sz="2800" dirty="0"/>
            </a:b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886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595" y="343073"/>
            <a:ext cx="7659688" cy="1029379"/>
          </a:xfrm>
        </p:spPr>
        <p:txBody>
          <a:bodyPr>
            <a:no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319(h) Nonpoint Source Education Grant </a:t>
            </a:r>
            <a:b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2800" dirty="0"/>
            </a:b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64785" y="1242110"/>
            <a:ext cx="3868737" cy="823912"/>
          </a:xfrm>
        </p:spPr>
        <p:txBody>
          <a:bodyPr/>
          <a:lstStyle/>
          <a:p>
            <a:r>
              <a:rPr lang="en-US" dirty="0"/>
              <a:t>Eligible Projects/Activities for Grant Funding: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2996" y="2257037"/>
            <a:ext cx="4066488" cy="3684588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Nonpoint Source Education/Outreach Projects that implement adopted BMAPs.</a:t>
            </a:r>
          </a:p>
          <a:p>
            <a:pPr lvl="1"/>
            <a:r>
              <a:rPr lang="en-US" sz="2000" dirty="0"/>
              <a:t>Projects should include a minimum 40% non-federal match; 319(h) funding may not exceed 60% of the total eligible project cost.  </a:t>
            </a:r>
          </a:p>
          <a:p>
            <a:endParaRPr lang="en-US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27562" y="1433125"/>
            <a:ext cx="3887788" cy="823912"/>
          </a:xfrm>
        </p:spPr>
        <p:txBody>
          <a:bodyPr>
            <a:noAutofit/>
          </a:bodyPr>
          <a:lstStyle/>
          <a:p>
            <a:r>
              <a:rPr lang="en-US" dirty="0"/>
              <a:t>Methods of outreach may include but are not limited to: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29150" y="2295350"/>
            <a:ext cx="3887788" cy="4148672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n-US" sz="3600" dirty="0"/>
              <a:t>Public Service Announcements (PSAs). </a:t>
            </a:r>
          </a:p>
          <a:p>
            <a:pPr lvl="0"/>
            <a:r>
              <a:rPr lang="en-US" sz="3600" dirty="0"/>
              <a:t>Development, publication and distribution of BMP manuals.</a:t>
            </a:r>
          </a:p>
          <a:p>
            <a:pPr lvl="0"/>
            <a:r>
              <a:rPr lang="en-US" sz="3600" dirty="0"/>
              <a:t>Training through workshops, field days, and classes.</a:t>
            </a:r>
          </a:p>
          <a:p>
            <a:pPr lvl="0"/>
            <a:r>
              <a:rPr lang="en-US" sz="3600" dirty="0"/>
              <a:t>Creating and providing information through publications such as flyers and notices.</a:t>
            </a:r>
          </a:p>
          <a:p>
            <a:pPr lvl="0"/>
            <a:r>
              <a:rPr lang="en-US" sz="3600" dirty="0"/>
              <a:t>Posting information on local websites.</a:t>
            </a:r>
          </a:p>
          <a:p>
            <a:pPr lvl="0"/>
            <a:r>
              <a:rPr lang="en-US" sz="3600" dirty="0"/>
              <a:t>Coordinating with area schools to provide classroom education and nonpoint curriculum opportunities.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BC0C64-94FA-44B3-9573-88BE3BEAC041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83661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53372" y="-98854"/>
            <a:ext cx="7609114" cy="1325563"/>
          </a:xfrm>
        </p:spPr>
        <p:txBody>
          <a:bodyPr>
            <a:norm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319(h) Nonpoint Source Grant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1226709"/>
            <a:ext cx="7886700" cy="4351338"/>
          </a:xfrm>
        </p:spPr>
        <p:txBody>
          <a:bodyPr>
            <a:noAutofit/>
          </a:bodyPr>
          <a:lstStyle/>
          <a:p>
            <a:r>
              <a:rPr lang="en-US" sz="2000" dirty="0"/>
              <a:t>Expected to be between $5 to $6 million</a:t>
            </a:r>
          </a:p>
          <a:p>
            <a:r>
              <a:rPr lang="en-US" sz="2000" b="1" u="sng" dirty="0"/>
              <a:t>Eligible Applicants:</a:t>
            </a:r>
            <a:r>
              <a:rPr lang="en-US" sz="2000" b="1" dirty="0"/>
              <a:t> </a:t>
            </a:r>
            <a:r>
              <a:rPr lang="en-US" sz="2000" dirty="0"/>
              <a:t>The following Florida entities: state agencies, local governments, state universities, state colleges, and state water management districts.</a:t>
            </a:r>
          </a:p>
          <a:p>
            <a:r>
              <a:rPr lang="en-US" sz="2000" u="sng" dirty="0"/>
              <a:t>31918 Grant Schedule: </a:t>
            </a:r>
            <a:endParaRPr lang="en-US" sz="2000" dirty="0"/>
          </a:p>
          <a:p>
            <a:pPr lvl="1">
              <a:spcBef>
                <a:spcPts val="0"/>
              </a:spcBef>
            </a:pPr>
            <a:r>
              <a:rPr lang="en-US" sz="1800" b="1" dirty="0"/>
              <a:t>December 2016 </a:t>
            </a:r>
            <a:r>
              <a:rPr lang="en-US" sz="1800" dirty="0"/>
              <a:t>– Solicitation is advertised.</a:t>
            </a:r>
          </a:p>
          <a:p>
            <a:pPr lvl="1">
              <a:spcBef>
                <a:spcPts val="0"/>
              </a:spcBef>
            </a:pPr>
            <a:r>
              <a:rPr lang="en-US" sz="1800" b="1" dirty="0"/>
              <a:t>March, 2017</a:t>
            </a:r>
            <a:r>
              <a:rPr lang="en-US" sz="1800" dirty="0"/>
              <a:t> </a:t>
            </a:r>
            <a:r>
              <a:rPr lang="en-US" sz="1800" b="1" dirty="0"/>
              <a:t>–</a:t>
            </a:r>
            <a:r>
              <a:rPr lang="en-US" sz="1800" dirty="0"/>
              <a:t> Project proposals are </a:t>
            </a:r>
            <a:r>
              <a:rPr lang="en-US" sz="1800" b="1" u="sng" dirty="0"/>
              <a:t>due</a:t>
            </a:r>
            <a:r>
              <a:rPr lang="en-US" sz="1800" dirty="0"/>
              <a:t> to the Department for review and ranking.  Project proposals received after March 15</a:t>
            </a:r>
            <a:r>
              <a:rPr lang="en-US" sz="1800" baseline="30000" dirty="0"/>
              <a:t>th</a:t>
            </a:r>
            <a:r>
              <a:rPr lang="en-US" sz="1800" dirty="0"/>
              <a:t> may be excluded from the selection process.</a:t>
            </a:r>
          </a:p>
          <a:p>
            <a:pPr lvl="1">
              <a:spcBef>
                <a:spcPts val="0"/>
              </a:spcBef>
            </a:pPr>
            <a:r>
              <a:rPr lang="en-US" sz="1800" b="1" dirty="0"/>
              <a:t>Spring – Summer 2017</a:t>
            </a:r>
            <a:r>
              <a:rPr lang="en-US" sz="1800" dirty="0"/>
              <a:t> </a:t>
            </a:r>
            <a:r>
              <a:rPr lang="en-US" sz="1800" b="1" dirty="0"/>
              <a:t>–</a:t>
            </a:r>
            <a:r>
              <a:rPr lang="en-US" sz="1800" dirty="0"/>
              <a:t> Projects will be evaluated and sent to EPA for approval.  Status letters will be mailed to all applicants.</a:t>
            </a:r>
          </a:p>
          <a:p>
            <a:pPr lvl="1">
              <a:spcBef>
                <a:spcPts val="0"/>
              </a:spcBef>
            </a:pPr>
            <a:r>
              <a:rPr lang="en-US" sz="1800" b="1" dirty="0"/>
              <a:t>Spring – Summer 2018 </a:t>
            </a:r>
            <a:r>
              <a:rPr lang="en-US" sz="1800" dirty="0"/>
              <a:t>– EPA will provide comment and/or approval of the draft Work Plan and grant recipients will be notified of the award.</a:t>
            </a:r>
          </a:p>
          <a:p>
            <a:pPr lvl="1">
              <a:spcBef>
                <a:spcPts val="0"/>
              </a:spcBef>
            </a:pPr>
            <a:r>
              <a:rPr lang="en-US" sz="1800" b="1" dirty="0"/>
              <a:t>Summer 2018 – Fall 2018</a:t>
            </a:r>
            <a:r>
              <a:rPr lang="en-US" sz="1800" dirty="0"/>
              <a:t> - Contracts will be executed for projects approved by EPA.  No costs may be reimbursed for work occurring outside the</a:t>
            </a:r>
            <a:r>
              <a:rPr lang="en-US" sz="1800" b="1" dirty="0"/>
              <a:t> contract period</a:t>
            </a:r>
            <a:r>
              <a:rPr lang="en-US" sz="1800" dirty="0"/>
              <a:t>.</a:t>
            </a:r>
          </a:p>
          <a:p>
            <a:pPr lvl="1">
              <a:spcBef>
                <a:spcPts val="0"/>
              </a:spcBef>
            </a:pPr>
            <a:r>
              <a:rPr lang="en-US" sz="1800" b="1" dirty="0"/>
              <a:t>September 30, 2021 </a:t>
            </a:r>
            <a:r>
              <a:rPr lang="en-US" sz="1800" dirty="0"/>
              <a:t>– Contract requirements should be completed.  All projects should be completed and invoiced by this date.  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85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-89393"/>
            <a:ext cx="7609114" cy="1325563"/>
          </a:xfrm>
        </p:spPr>
        <p:txBody>
          <a:bodyPr>
            <a:no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319(h) Nonpoint Source Grant</a:t>
            </a:r>
            <a:b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796" y="1609666"/>
            <a:ext cx="7886700" cy="4351338"/>
          </a:xfrm>
        </p:spPr>
        <p:txBody>
          <a:bodyPr>
            <a:normAutofit/>
          </a:bodyPr>
          <a:lstStyle/>
          <a:p>
            <a:r>
              <a:rPr lang="en-US" dirty="0"/>
              <a:t>Eligible Projects/Activities for Grant Funding:</a:t>
            </a:r>
          </a:p>
          <a:p>
            <a:pPr lvl="1"/>
            <a:r>
              <a:rPr lang="en-US" dirty="0"/>
              <a:t>Projects that treat nonpoint source pollution at its source. </a:t>
            </a:r>
          </a:p>
          <a:p>
            <a:pPr lvl="1"/>
            <a:r>
              <a:rPr lang="en-US" dirty="0"/>
              <a:t>Projects should include a minimum 40% non-federal match; 319(h) funding may not exceed 60% of the total eligible project cost.   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BC0C64-94FA-44B3-9573-88BE3BEAC041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924190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586</Words>
  <Application>Microsoft Office PowerPoint</Application>
  <PresentationFormat>On-screen Show (4:3)</PresentationFormat>
  <Paragraphs>54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Custom Design</vt:lpstr>
      <vt:lpstr>2_Custom Design</vt:lpstr>
      <vt:lpstr>319(h) Nonpoint Source Education Grant</vt:lpstr>
      <vt:lpstr>319(h) Nonpoint Source Education Grant  Subjects on Nonpoint Source Pollution Education and Outreach  </vt:lpstr>
      <vt:lpstr>319(h) Nonpoint Source Education Grant   </vt:lpstr>
      <vt:lpstr>2018 319(h) Nonpoint Source Grant</vt:lpstr>
      <vt:lpstr>2018 319(h) Nonpoint Source Grant (cont’d)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319(h) Nonpoint Source Education Grant</dc:title>
  <dc:creator>Homann, Moira</dc:creator>
  <cp:lastModifiedBy>Homann, Moira</cp:lastModifiedBy>
  <cp:revision>4</cp:revision>
  <dcterms:created xsi:type="dcterms:W3CDTF">2016-11-22T16:11:44Z</dcterms:created>
  <dcterms:modified xsi:type="dcterms:W3CDTF">2016-11-22T16:31:32Z</dcterms:modified>
</cp:coreProperties>
</file>