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8"/>
  </p:notesMasterIdLst>
  <p:handoutMasterIdLst>
    <p:handoutMasterId r:id="rId9"/>
  </p:handoutMasterIdLst>
  <p:sldIdLst>
    <p:sldId id="262" r:id="rId3"/>
    <p:sldId id="279" r:id="rId4"/>
    <p:sldId id="376" r:id="rId5"/>
    <p:sldId id="323" r:id="rId6"/>
    <p:sldId id="299" r:id="rId7"/>
  </p:sldIdLst>
  <p:sldSz cx="9144000" cy="6858000" type="screen4x3"/>
  <p:notesSz cx="6881813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iffany Busby" initials="TB" lastIdx="4" clrIdx="0">
    <p:extLst>
      <p:ext uri="{19B8F6BF-5375-455C-9EA6-DF929625EA0E}">
        <p15:presenceInfo xmlns:p15="http://schemas.microsoft.com/office/powerpoint/2012/main" userId="ac951f7c47db59b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40" autoAdjust="0"/>
    <p:restoredTop sz="60187" autoAdjust="0"/>
  </p:normalViewPr>
  <p:slideViewPr>
    <p:cSldViewPr snapToGrid="0">
      <p:cViewPr varScale="1">
        <p:scale>
          <a:sx n="69" d="100"/>
          <a:sy n="69" d="100"/>
        </p:scale>
        <p:origin x="2568" y="6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CD5808D-DC27-4453-893C-E26D863D8577}" type="datetimeFigureOut">
              <a:rPr lang="en-US" smtClean="0"/>
              <a:t>11/11/2016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8102" y="8829967"/>
            <a:ext cx="2982119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DDA414F-FF20-434E-B4CF-C404F4C813B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115074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BC3425C-C401-4E6B-AFC2-0EB0FDB85D12}" type="datetimeFigureOut">
              <a:rPr lang="en-US" smtClean="0"/>
              <a:t>11/11/2016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49375" y="1162050"/>
            <a:ext cx="4183063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182" y="4473892"/>
            <a:ext cx="550545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9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8102" y="8829969"/>
            <a:ext cx="2982119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3ACF350-82AE-4204-B09B-A7DFAED0117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11978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08607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ACF350-82AE-4204-B09B-A7DFAED0117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487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34890"/>
            <a:ext cx="7772400" cy="547006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473779"/>
            <a:ext cx="6858000" cy="202474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597732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864859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2090057"/>
            <a:ext cx="4629150" cy="3770994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465059"/>
            <a:ext cx="2949178" cy="240392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75429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090057"/>
            <a:ext cx="7886700" cy="35677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9051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139043"/>
            <a:ext cx="1971675" cy="349431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139043"/>
            <a:ext cx="5800725" cy="349431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5073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7A666-2CDE-4B3B-A936-478A8FA52ECC}" type="datetime1">
              <a:rPr lang="en-US" smtClean="0"/>
              <a:t>11/11/2016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55292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837B7E-1BDE-4307-865C-6ADAD0056F04}" type="datetime1">
              <a:rPr lang="en-US" smtClean="0"/>
              <a:t>11/11/2016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1201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89047D-A885-4CF9-9311-B1F5C33D7315}" type="datetime1">
              <a:rPr lang="en-US" smtClean="0"/>
              <a:t>11/11/2016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74562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314A0-EA3F-401C-ADE6-34D058C2BAFA}" type="datetime1">
              <a:rPr lang="en-US" smtClean="0"/>
              <a:t>11/11/2016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83863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155121"/>
            <a:ext cx="7659688" cy="102937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37EC25-090F-40B6-A54E-18C67B827A56}" type="datetime1">
              <a:rPr lang="en-US" smtClean="0"/>
              <a:t>11/11/2016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0198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F4978-A63F-4AEA-99B2-F582741BB1BC}" type="datetime1">
              <a:rPr lang="en-US" smtClean="0"/>
              <a:t>11/11/2016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488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E9C4D5-2116-40F2-BF51-72A07AEFAC63}" type="datetime1">
              <a:rPr lang="en-US" smtClean="0"/>
              <a:t>11/11/2016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9446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14551"/>
            <a:ext cx="7772400" cy="914400"/>
          </a:xfrm>
        </p:spPr>
        <p:txBody>
          <a:bodyPr anchor="b">
            <a:noAutofit/>
          </a:bodyPr>
          <a:lstStyle>
            <a:lvl1pPr algn="ct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42866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969221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244473"/>
            <a:ext cx="7885112" cy="68625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8F6328-6C3C-48B2-80A9-CCB6BC0FB2AA}" type="datetime1">
              <a:rPr lang="en-US" smtClean="0"/>
              <a:t>11/11/2016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52642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-32659"/>
            <a:ext cx="7885112" cy="95522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1102179"/>
            <a:ext cx="4629150" cy="475887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1102179"/>
            <a:ext cx="2949575" cy="476680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C41736-EE5A-43A7-8645-AA684F63C281}" type="datetime1">
              <a:rPr lang="en-US" smtClean="0"/>
              <a:t>11/11/2016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6589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6236" y="179615"/>
            <a:ext cx="7609114" cy="1012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65E86-B13A-4DB5-8BD3-AFAAD0E7C1C5}" type="datetime1">
              <a:rPr lang="en-US" smtClean="0"/>
              <a:t>11/11/2016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79906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18507"/>
            <a:ext cx="1971675" cy="5058456"/>
          </a:xfrm>
        </p:spPr>
        <p:txBody>
          <a:bodyPr vert="eaVer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18507"/>
            <a:ext cx="5762625" cy="50584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1949C-02FA-49AA-8D7E-17523814EF1A}" type="datetime1">
              <a:rPr lang="en-US" smtClean="0"/>
              <a:t>11/11/2016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BC0C64-94FA-44B3-9573-88BE3BEAC04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9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6393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2118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2179863"/>
            <a:ext cx="3886200" cy="39970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0688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0"/>
            <a:ext cx="7886700" cy="8268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996165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890157"/>
            <a:ext cx="3868340" cy="3299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996165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890157"/>
            <a:ext cx="3887391" cy="32995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500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634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57702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951264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2081893"/>
            <a:ext cx="4629150" cy="377915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33106"/>
            <a:ext cx="2949178" cy="223588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4355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40820"/>
            <a:ext cx="7886700" cy="7266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2090057"/>
            <a:ext cx="7886700" cy="4086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178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6236" y="0"/>
            <a:ext cx="760911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bg1"/>
                </a:solidFill>
              </a:defRPr>
            </a:lvl1pPr>
          </a:lstStyle>
          <a:p>
            <a:fld id="{F7D014A5-748F-4961-A50B-6643BA46B704}" type="datetime1">
              <a:rPr lang="en-US" smtClean="0"/>
              <a:t>11/11/2016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495138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4951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7BC0C64-94FA-44B3-9573-88BE3BEAC0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721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ep.state.fl.us/water/" TargetMode="External"/><Relationship Id="rId2" Type="http://schemas.openxmlformats.org/officeDocument/2006/relationships/hyperlink" Target="mailto:terry.hansen@dep.state.fl.us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7650" y="2564284"/>
            <a:ext cx="8820150" cy="1275145"/>
          </a:xfrm>
        </p:spPr>
        <p:txBody>
          <a:bodyPr/>
          <a:lstStyle/>
          <a:p>
            <a:r>
              <a:rPr lang="en-US" dirty="0"/>
              <a:t>Springs Coast</a:t>
            </a:r>
            <a:br>
              <a:rPr lang="en-US" dirty="0"/>
            </a:br>
            <a:r>
              <a:rPr lang="en-US" dirty="0"/>
              <a:t>Basin Management Action Plans (</a:t>
            </a:r>
            <a:r>
              <a:rPr lang="en-US" dirty="0" err="1"/>
              <a:t>BMAPs</a:t>
            </a:r>
            <a:r>
              <a:rPr lang="en-US" dirty="0"/>
              <a:t>)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000500"/>
            <a:ext cx="6858000" cy="1495836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November 16, 2016</a:t>
            </a:r>
          </a:p>
          <a:p>
            <a:r>
              <a:rPr lang="en-US" dirty="0"/>
              <a:t>Terry Hansen P.G., Basin Coordinator</a:t>
            </a:r>
          </a:p>
          <a:p>
            <a:r>
              <a:rPr lang="en-US" sz="2000" dirty="0"/>
              <a:t>850-245-8561</a:t>
            </a:r>
          </a:p>
          <a:p>
            <a:r>
              <a:rPr lang="en-US" sz="2000" dirty="0"/>
              <a:t>terry.hansen@dep.state.fl.us</a:t>
            </a:r>
          </a:p>
        </p:txBody>
      </p:sp>
    </p:spTree>
    <p:extLst>
      <p:ext uri="{BB962C8B-B14F-4D97-AF65-F5344CB8AC3E}">
        <p14:creationId xmlns:p14="http://schemas.microsoft.com/office/powerpoint/2010/main" val="3321798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1476" y="1179889"/>
            <a:ext cx="7537142" cy="506206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93335" y="157931"/>
            <a:ext cx="74729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Kings Bay N Loading to Groundwater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274965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Estimated Load to Groundwater: 592,440 </a:t>
            </a:r>
            <a:r>
              <a:rPr lang="en-US" b="1" dirty="0" err="1"/>
              <a:t>lb</a:t>
            </a:r>
            <a:r>
              <a:rPr lang="en-US" b="1" dirty="0"/>
              <a:t>-N/</a:t>
            </a:r>
            <a:r>
              <a:rPr lang="en-US" b="1" dirty="0" err="1"/>
              <a:t>yr</a:t>
            </a:r>
            <a:r>
              <a:rPr lang="en-US" b="1" dirty="0"/>
              <a:t>            Estimated </a:t>
            </a:r>
            <a:r>
              <a:rPr lang="en-US" b="1" dirty="0" err="1"/>
              <a:t>TMDL</a:t>
            </a:r>
            <a:r>
              <a:rPr lang="en-US" b="1" dirty="0"/>
              <a:t> Load: 210,648 </a:t>
            </a:r>
            <a:r>
              <a:rPr lang="en-US" b="1" dirty="0" err="1"/>
              <a:t>lb</a:t>
            </a:r>
            <a:r>
              <a:rPr lang="en-US" b="1" dirty="0"/>
              <a:t>-N/</a:t>
            </a:r>
            <a:r>
              <a:rPr lang="en-US" b="1" dirty="0" err="1"/>
              <a:t>yr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4821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783" y="1222743"/>
            <a:ext cx="6492072" cy="48234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67945" y="187822"/>
            <a:ext cx="770642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400" b="1" dirty="0" err="1">
                <a:solidFill>
                  <a:schemeClr val="bg1"/>
                </a:solidFill>
              </a:rPr>
              <a:t>Weeki</a:t>
            </a:r>
            <a:r>
              <a:rPr lang="en-US" sz="3400" b="1" dirty="0">
                <a:solidFill>
                  <a:schemeClr val="bg1"/>
                </a:solidFill>
              </a:rPr>
              <a:t> </a:t>
            </a:r>
            <a:r>
              <a:rPr lang="en-US" sz="3400" b="1" dirty="0" err="1">
                <a:solidFill>
                  <a:schemeClr val="bg1"/>
                </a:solidFill>
              </a:rPr>
              <a:t>Wachee</a:t>
            </a:r>
            <a:r>
              <a:rPr lang="en-US" sz="3400" b="1" dirty="0">
                <a:solidFill>
                  <a:schemeClr val="bg1"/>
                </a:solidFill>
              </a:rPr>
              <a:t> N Loading to Groundwater</a:t>
            </a:r>
          </a:p>
        </p:txBody>
      </p:sp>
      <p:sp>
        <p:nvSpPr>
          <p:cNvPr id="6" name="Rectangle 5"/>
          <p:cNvSpPr/>
          <p:nvPr/>
        </p:nvSpPr>
        <p:spPr>
          <a:xfrm>
            <a:off x="0" y="6197811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Estimated Load to Groundwater: 900,000 </a:t>
            </a:r>
            <a:r>
              <a:rPr lang="en-US" b="1" dirty="0" err="1"/>
              <a:t>lb</a:t>
            </a:r>
            <a:r>
              <a:rPr lang="en-US" b="1" dirty="0"/>
              <a:t>-N/</a:t>
            </a:r>
            <a:r>
              <a:rPr lang="en-US" b="1" dirty="0" err="1"/>
              <a:t>yr</a:t>
            </a:r>
            <a:r>
              <a:rPr lang="en-US" b="1" dirty="0"/>
              <a:t>            Estimated </a:t>
            </a:r>
            <a:r>
              <a:rPr lang="en-US" b="1" dirty="0" err="1"/>
              <a:t>TMDL</a:t>
            </a:r>
            <a:r>
              <a:rPr lang="en-US" b="1" dirty="0"/>
              <a:t> Load: 102,178 lb-N/yr</a:t>
            </a:r>
          </a:p>
        </p:txBody>
      </p:sp>
    </p:spTree>
    <p:extLst>
      <p:ext uri="{BB962C8B-B14F-4D97-AF65-F5344CB8AC3E}">
        <p14:creationId xmlns:p14="http://schemas.microsoft.com/office/powerpoint/2010/main" val="2569155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749" y="1226265"/>
            <a:ext cx="7901526" cy="500317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67945" y="187822"/>
            <a:ext cx="7706421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b="1" dirty="0">
                <a:solidFill>
                  <a:schemeClr val="bg1"/>
                </a:solidFill>
              </a:rPr>
              <a:t>Aripeka N Loading to Groundwater</a:t>
            </a:r>
          </a:p>
        </p:txBody>
      </p:sp>
      <p:sp>
        <p:nvSpPr>
          <p:cNvPr id="7" name="TextBox 3"/>
          <p:cNvSpPr txBox="1"/>
          <p:nvPr/>
        </p:nvSpPr>
        <p:spPr>
          <a:xfrm>
            <a:off x="290945" y="1226265"/>
            <a:ext cx="2902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Magnolia-Aripeka</a:t>
            </a:r>
            <a:endParaRPr lang="en-US" sz="2400" dirty="0"/>
          </a:p>
        </p:txBody>
      </p:sp>
      <p:sp>
        <p:nvSpPr>
          <p:cNvPr id="8" name="TextBox 3"/>
          <p:cNvSpPr txBox="1"/>
          <p:nvPr/>
        </p:nvSpPr>
        <p:spPr>
          <a:xfrm>
            <a:off x="535849" y="1991230"/>
            <a:ext cx="10739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>
                <a:solidFill>
                  <a:srgbClr val="FF0000"/>
                </a:solidFill>
              </a:rPr>
              <a:t>DRAFT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239376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1" dirty="0"/>
              <a:t>Estimated Load to Groundwater: 137,929 </a:t>
            </a:r>
            <a:r>
              <a:rPr lang="en-US" sz="1600" b="1" dirty="0" err="1"/>
              <a:t>lb</a:t>
            </a:r>
            <a:r>
              <a:rPr lang="en-US" sz="1600" b="1" dirty="0"/>
              <a:t>-N/</a:t>
            </a:r>
            <a:r>
              <a:rPr lang="en-US" sz="1600" b="1" dirty="0" err="1"/>
              <a:t>yr</a:t>
            </a:r>
            <a:r>
              <a:rPr lang="en-US" sz="1600" b="1"/>
              <a:t>                                         Estimated </a:t>
            </a:r>
            <a:r>
              <a:rPr lang="en-US" sz="1600" b="1" dirty="0" err="1"/>
              <a:t>TMDL</a:t>
            </a:r>
            <a:r>
              <a:rPr lang="en-US" sz="1600" b="1" dirty="0"/>
              <a:t> Load: Unavailable</a:t>
            </a:r>
          </a:p>
        </p:txBody>
      </p:sp>
    </p:spTree>
    <p:extLst>
      <p:ext uri="{BB962C8B-B14F-4D97-AF65-F5344CB8AC3E}">
        <p14:creationId xmlns:p14="http://schemas.microsoft.com/office/powerpoint/2010/main" val="27344242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7924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</a:t>
            </a:r>
            <a:r>
              <a:rPr lang="en-US" dirty="0"/>
              <a:t>Basin Management Action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143000"/>
            <a:ext cx="9400854" cy="52578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None/>
            </a:pPr>
            <a:r>
              <a:rPr lang="en-US" dirty="0"/>
              <a:t>Contact: Terry Hansen, P.G.  </a:t>
            </a:r>
          </a:p>
          <a:p>
            <a:pPr>
              <a:lnSpc>
                <a:spcPct val="80000"/>
              </a:lnSpc>
              <a:buNone/>
            </a:pPr>
            <a:r>
              <a:rPr lang="en-US" sz="2400" dirty="0">
                <a:hlinkClick r:id="rId2"/>
              </a:rPr>
              <a:t>terry.hansen@dep.state.fl.us</a:t>
            </a:r>
            <a:r>
              <a:rPr lang="en-US" sz="2400" dirty="0"/>
              <a:t> </a:t>
            </a:r>
          </a:p>
          <a:p>
            <a:pPr>
              <a:lnSpc>
                <a:spcPct val="80000"/>
              </a:lnSpc>
              <a:buNone/>
            </a:pPr>
            <a:r>
              <a:rPr lang="en-US" sz="2400" b="1" dirty="0">
                <a:hlinkClick r:id="rId3"/>
              </a:rPr>
              <a:t>http://www.dep.state.fl.us/water/</a:t>
            </a:r>
            <a:endParaRPr lang="en-US" sz="2400" b="1" dirty="0"/>
          </a:p>
          <a:p>
            <a:pPr>
              <a:lnSpc>
                <a:spcPct val="80000"/>
              </a:lnSpc>
              <a:buNone/>
            </a:pPr>
            <a:endParaRPr lang="en-US" sz="2400" b="1" dirty="0"/>
          </a:p>
          <a:p>
            <a:pPr eaLnBrk="0" hangingPunct="0">
              <a:spcBef>
                <a:spcPct val="0"/>
              </a:spcBef>
              <a:buClrTx/>
              <a:buNone/>
            </a:pPr>
            <a:r>
              <a:rPr lang="en-US" sz="2000" b="1" dirty="0"/>
              <a:t>http://publicfiles.dep.state.fl.us/DEAR/BMAP/Springs Coast/</a:t>
            </a:r>
            <a:r>
              <a:rPr lang="en-US" sz="2000" b="1" dirty="0" err="1"/>
              <a:t>BMAPs</a:t>
            </a:r>
            <a:endParaRPr lang="en-US" dirty="0"/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030" y="3217177"/>
            <a:ext cx="4244830" cy="318362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365606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6953</TotalTime>
  <Words>93</Words>
  <Application>Microsoft Office PowerPoint</Application>
  <PresentationFormat>On-screen Show (4:3)</PresentationFormat>
  <Paragraphs>20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Office Theme</vt:lpstr>
      <vt:lpstr>Custom Design</vt:lpstr>
      <vt:lpstr>Springs Coast Basin Management Action Plans (BMAPs) </vt:lpstr>
      <vt:lpstr>PowerPoint Presentation</vt:lpstr>
      <vt:lpstr>PowerPoint Presentation</vt:lpstr>
      <vt:lpstr>PowerPoint Presentation</vt:lpstr>
      <vt:lpstr>   Basin Management Action Plan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Kings Bay Crystal River BMAP Meeting Aug 2016</dc:title>
  <dc:creator>Terry Hansen</dc:creator>
  <cp:lastModifiedBy>Cathleen Foerster</cp:lastModifiedBy>
  <cp:revision>298</cp:revision>
  <cp:lastPrinted>2016-11-11T19:14:29Z</cp:lastPrinted>
  <dcterms:created xsi:type="dcterms:W3CDTF">2015-05-19T17:22:51Z</dcterms:created>
  <dcterms:modified xsi:type="dcterms:W3CDTF">2016-11-11T19:38:00Z</dcterms:modified>
</cp:coreProperties>
</file>