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7"/>
  </p:notesMasterIdLst>
  <p:handoutMasterIdLst>
    <p:handoutMasterId r:id="rId28"/>
  </p:handoutMasterIdLst>
  <p:sldIdLst>
    <p:sldId id="262" r:id="rId3"/>
    <p:sldId id="442" r:id="rId4"/>
    <p:sldId id="428" r:id="rId5"/>
    <p:sldId id="379" r:id="rId6"/>
    <p:sldId id="443" r:id="rId7"/>
    <p:sldId id="444" r:id="rId8"/>
    <p:sldId id="431" r:id="rId9"/>
    <p:sldId id="447" r:id="rId10"/>
    <p:sldId id="445" r:id="rId11"/>
    <p:sldId id="450" r:id="rId12"/>
    <p:sldId id="435" r:id="rId13"/>
    <p:sldId id="451" r:id="rId14"/>
    <p:sldId id="440" r:id="rId15"/>
    <p:sldId id="439" r:id="rId16"/>
    <p:sldId id="448" r:id="rId17"/>
    <p:sldId id="378" r:id="rId18"/>
    <p:sldId id="452" r:id="rId19"/>
    <p:sldId id="453" r:id="rId20"/>
    <p:sldId id="454" r:id="rId21"/>
    <p:sldId id="455" r:id="rId22"/>
    <p:sldId id="456" r:id="rId23"/>
    <p:sldId id="438" r:id="rId24"/>
    <p:sldId id="427" r:id="rId25"/>
    <p:sldId id="446" r:id="rId26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ffany Busby" initials="TB" lastIdx="8" clrIdx="0">
    <p:extLst>
      <p:ext uri="{19B8F6BF-5375-455C-9EA6-DF929625EA0E}">
        <p15:presenceInfo xmlns:p15="http://schemas.microsoft.com/office/powerpoint/2012/main" userId="ac951f7c47db59bb" providerId="Windows Live"/>
      </p:ext>
    </p:extLst>
  </p:cmAuthor>
  <p:cmAuthor id="2" name="Hansen, Terry" initials="HT" lastIdx="2" clrIdx="1">
    <p:extLst>
      <p:ext uri="{19B8F6BF-5375-455C-9EA6-DF929625EA0E}">
        <p15:presenceInfo xmlns:p15="http://schemas.microsoft.com/office/powerpoint/2012/main" userId="S-1-5-21-1004336348-1214440339-1801674531-496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57" autoAdjust="0"/>
    <p:restoredTop sz="91335" autoAdjust="0"/>
  </p:normalViewPr>
  <p:slideViewPr>
    <p:cSldViewPr snapToGrid="0">
      <p:cViewPr varScale="1">
        <p:scale>
          <a:sx n="95" d="100"/>
          <a:sy n="95" d="100"/>
        </p:scale>
        <p:origin x="102" y="12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CB2FCF-C5B9-48EC-A0FA-D14E5A372F71}" type="doc">
      <dgm:prSet loTypeId="urn:microsoft.com/office/officeart/2005/8/layout/cycle8" loCatId="cycle" qsTypeId="urn:microsoft.com/office/officeart/2005/8/quickstyle/3d2" qsCatId="3D" csTypeId="urn:microsoft.com/office/officeart/2005/8/colors/colorful4" csCatId="colorful" phldr="1"/>
      <dgm:spPr>
        <a:scene3d>
          <a:camera prst="orthographicFront">
            <a:rot lat="0" lon="0" rev="1800000"/>
          </a:camera>
          <a:lightRig rig="threePt" dir="t"/>
        </a:scene3d>
      </dgm:spPr>
      <dgm:t>
        <a:bodyPr/>
        <a:lstStyle/>
        <a:p>
          <a:endParaRPr lang="en-US"/>
        </a:p>
      </dgm:t>
    </dgm:pt>
    <dgm:pt modelId="{26EE05B7-338D-42CE-9777-3023CEF9AA34}">
      <dgm:prSet phldrT="[Text]" custT="1"/>
      <dgm:spPr>
        <a:solidFill>
          <a:schemeClr val="accent4">
            <a:lumMod val="75000"/>
          </a:schemeClr>
        </a:solidFill>
        <a:ln>
          <a:solidFill>
            <a:schemeClr val="tx1"/>
          </a:solidFill>
        </a:ln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Set water quality standards</a:t>
          </a:r>
        </a:p>
      </dgm:t>
    </dgm:pt>
    <dgm:pt modelId="{E41306DE-E1BF-4A12-BE59-EE86A90E74B4}" type="parTrans" cxnId="{130F30F3-C514-464B-B80F-2D6A3B450BD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B538AAA-0A31-403B-9675-8C68253BD27F}" type="sibTrans" cxnId="{130F30F3-C514-464B-B80F-2D6A3B450BD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D86109B-CAEE-487D-A6C1-D7D93674F26B}">
      <dgm:prSet phldrT="[Text]" custT="1"/>
      <dgm:spPr>
        <a:solidFill>
          <a:schemeClr val="accent6">
            <a:lumMod val="75000"/>
          </a:schemeClr>
        </a:solidFill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Monitor water quality</a:t>
          </a:r>
        </a:p>
      </dgm:t>
    </dgm:pt>
    <dgm:pt modelId="{8EFAB69C-3A21-4B5B-BBC7-9FA607AA90AF}" type="parTrans" cxnId="{009394CB-DDA2-4CCF-AD18-EC2CD57718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4E14FE2-3EAD-43BC-A31A-B283592302FD}" type="sibTrans" cxnId="{009394CB-DDA2-4CCF-AD18-EC2CD57718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F608A7A-C4BA-4668-8233-F8C750A05487}">
      <dgm:prSet phldrT="[Text]" custT="1"/>
      <dgm:spPr>
        <a:solidFill>
          <a:schemeClr val="accent6">
            <a:lumMod val="50000"/>
          </a:schemeClr>
        </a:solidFill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Determine pollution problems</a:t>
          </a:r>
        </a:p>
      </dgm:t>
    </dgm:pt>
    <dgm:pt modelId="{EE908BE7-B920-4629-B5E2-0082871F974F}" type="parTrans" cxnId="{7AF41359-0012-43C4-947C-BE92D10526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E1097D1-2B6B-4E1E-8D3A-A52A7C721558}" type="sibTrans" cxnId="{7AF41359-0012-43C4-947C-BE92D10526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83CD177-E15D-4137-B1C7-49368921CC7B}">
      <dgm:prSet phldrT="[Text]" custT="1"/>
      <dgm:spPr>
        <a:solidFill>
          <a:schemeClr val="accent1">
            <a:lumMod val="75000"/>
          </a:schemeClr>
        </a:solidFill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Develop and implement restoration plans (BMAPs)</a:t>
          </a:r>
        </a:p>
      </dgm:t>
    </dgm:pt>
    <dgm:pt modelId="{36E91668-DD40-4395-B4C4-907066F524BF}" type="parTrans" cxnId="{A7AC387D-A169-48CA-B4D1-228AE92E02B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F331C91-6F26-4329-A1BD-E11F49F2B1F6}" type="sibTrans" cxnId="{A7AC387D-A169-48CA-B4D1-228AE92E02B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97F62DF-7E54-4E4B-A9D0-399E5F9D4DCE}">
      <dgm:prSet/>
      <dgm:spPr>
        <a:sp3d/>
      </dgm:spPr>
      <dgm:t>
        <a:bodyPr>
          <a:flatTx/>
        </a:bodyPr>
        <a:lstStyle/>
        <a:p>
          <a:endParaRPr lang="en-US" b="1" dirty="0">
            <a:solidFill>
              <a:schemeClr val="tx1"/>
            </a:solidFill>
          </a:endParaRPr>
        </a:p>
      </dgm:t>
    </dgm:pt>
    <dgm:pt modelId="{DEDA5C20-876B-46ED-B7BF-0EEF3497729D}" type="parTrans" cxnId="{1D6349A3-5A56-42B7-A6E7-61AFC6A545E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B80E92-3DDB-48F9-A9E5-FCDFFC42EA35}" type="sibTrans" cxnId="{1D6349A3-5A56-42B7-A6E7-61AFC6A545E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BE2D7C0-50A6-44A7-838A-CBEB94496787}">
      <dgm:prSet custT="1"/>
      <dgm:spPr>
        <a:solidFill>
          <a:schemeClr val="accent5">
            <a:lumMod val="50000"/>
          </a:schemeClr>
        </a:solidFill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Establish restoration goals (TMDLs)</a:t>
          </a:r>
        </a:p>
      </dgm:t>
    </dgm:pt>
    <dgm:pt modelId="{A9DB7EEC-93AD-4AD6-96B8-23334E6FF4C7}" type="parTrans" cxnId="{D6F3E3A1-8361-48C3-BA84-A85E48F40B5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BB49B77-C934-4E8B-81C3-7E7B4B2CF75D}" type="sibTrans" cxnId="{D6F3E3A1-8361-48C3-BA84-A85E48F40B5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4656D51-4F40-4AD1-BEF6-145FBC12EA90}">
      <dgm:prSet custT="1"/>
      <dgm:spPr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Measure success and adapt</a:t>
          </a:r>
        </a:p>
      </dgm:t>
    </dgm:pt>
    <dgm:pt modelId="{405CC6F0-287E-4175-B73B-05FA851B1CF1}" type="parTrans" cxnId="{D4BAFB08-F82E-475D-BF1C-BF42F0D186CC}">
      <dgm:prSet/>
      <dgm:spPr/>
      <dgm:t>
        <a:bodyPr/>
        <a:lstStyle/>
        <a:p>
          <a:endParaRPr lang="en-US"/>
        </a:p>
      </dgm:t>
    </dgm:pt>
    <dgm:pt modelId="{2C5D74D1-FA48-4599-B0FF-8EA9633F6521}" type="sibTrans" cxnId="{D4BAFB08-F82E-475D-BF1C-BF42F0D186CC}">
      <dgm:prSet/>
      <dgm:spPr/>
      <dgm:t>
        <a:bodyPr/>
        <a:lstStyle/>
        <a:p>
          <a:endParaRPr lang="en-US"/>
        </a:p>
      </dgm:t>
    </dgm:pt>
    <dgm:pt modelId="{0716D37F-98BE-457A-8DE4-768BFA28A79C}">
      <dgm:prSet custT="1"/>
      <dgm:spPr>
        <a:solidFill>
          <a:schemeClr val="accent5">
            <a:lumMod val="75000"/>
          </a:schemeClr>
        </a:solidFill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Work with community leaders</a:t>
          </a:r>
        </a:p>
      </dgm:t>
    </dgm:pt>
    <dgm:pt modelId="{E9A1EADC-DA35-4AA6-AB08-DF4996646E89}" type="parTrans" cxnId="{ABE6DAC6-0D1F-42A8-8FA4-32755EC4617A}">
      <dgm:prSet/>
      <dgm:spPr/>
      <dgm:t>
        <a:bodyPr/>
        <a:lstStyle/>
        <a:p>
          <a:endParaRPr lang="en-US"/>
        </a:p>
      </dgm:t>
    </dgm:pt>
    <dgm:pt modelId="{52C7EF0E-D928-47A7-9CE3-75E931EBA03D}" type="sibTrans" cxnId="{ABE6DAC6-0D1F-42A8-8FA4-32755EC4617A}">
      <dgm:prSet/>
      <dgm:spPr/>
      <dgm:t>
        <a:bodyPr/>
        <a:lstStyle/>
        <a:p>
          <a:endParaRPr lang="en-US"/>
        </a:p>
      </dgm:t>
    </dgm:pt>
    <dgm:pt modelId="{A70BD58A-8546-4901-8158-CF3530DE7589}" type="pres">
      <dgm:prSet presAssocID="{40CB2FCF-C5B9-48EC-A0FA-D14E5A372F71}" presName="compositeShape" presStyleCnt="0">
        <dgm:presLayoutVars>
          <dgm:chMax val="7"/>
          <dgm:dir/>
          <dgm:resizeHandles val="exact"/>
        </dgm:presLayoutVars>
      </dgm:prSet>
      <dgm:spPr/>
    </dgm:pt>
    <dgm:pt modelId="{59D796C3-4515-43AA-818B-2FD7A04BC838}" type="pres">
      <dgm:prSet presAssocID="{40CB2FCF-C5B9-48EC-A0FA-D14E5A372F71}" presName="wedge1" presStyleLbl="node1" presStyleIdx="0" presStyleCnt="7"/>
      <dgm:spPr/>
    </dgm:pt>
    <dgm:pt modelId="{99883FED-B951-4984-AA52-38B501E5845A}" type="pres">
      <dgm:prSet presAssocID="{40CB2FCF-C5B9-48EC-A0FA-D14E5A372F71}" presName="dummy1a" presStyleCnt="0"/>
      <dgm:spPr>
        <a:sp3d/>
      </dgm:spPr>
    </dgm:pt>
    <dgm:pt modelId="{C797256B-C221-4651-B464-B020ACBB58FF}" type="pres">
      <dgm:prSet presAssocID="{40CB2FCF-C5B9-48EC-A0FA-D14E5A372F71}" presName="dummy1b" presStyleCnt="0"/>
      <dgm:spPr>
        <a:sp3d/>
      </dgm:spPr>
    </dgm:pt>
    <dgm:pt modelId="{F73B9530-8C98-42A4-8C46-D02EA6660004}" type="pres">
      <dgm:prSet presAssocID="{40CB2FCF-C5B9-48EC-A0FA-D14E5A372F71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5D238010-FB7D-41EF-BE24-9D0C44AB3F5C}" type="pres">
      <dgm:prSet presAssocID="{40CB2FCF-C5B9-48EC-A0FA-D14E5A372F71}" presName="wedge2" presStyleLbl="node1" presStyleIdx="1" presStyleCnt="7"/>
      <dgm:spPr/>
    </dgm:pt>
    <dgm:pt modelId="{0669EDF1-D6D8-4BD2-833C-ED4BDFAAB6A1}" type="pres">
      <dgm:prSet presAssocID="{40CB2FCF-C5B9-48EC-A0FA-D14E5A372F71}" presName="dummy2a" presStyleCnt="0"/>
      <dgm:spPr>
        <a:sp3d/>
      </dgm:spPr>
    </dgm:pt>
    <dgm:pt modelId="{734C1A77-620A-4A7C-89AB-AC61F03E5283}" type="pres">
      <dgm:prSet presAssocID="{40CB2FCF-C5B9-48EC-A0FA-D14E5A372F71}" presName="dummy2b" presStyleCnt="0"/>
      <dgm:spPr>
        <a:sp3d/>
      </dgm:spPr>
    </dgm:pt>
    <dgm:pt modelId="{43B520EF-6433-4372-BDEE-AEC887321F52}" type="pres">
      <dgm:prSet presAssocID="{40CB2FCF-C5B9-48EC-A0FA-D14E5A372F71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DDDDE264-59D4-4A4A-A113-9734F22CACB2}" type="pres">
      <dgm:prSet presAssocID="{40CB2FCF-C5B9-48EC-A0FA-D14E5A372F71}" presName="wedge3" presStyleLbl="node1" presStyleIdx="2" presStyleCnt="7"/>
      <dgm:spPr/>
    </dgm:pt>
    <dgm:pt modelId="{B0733926-B83C-41FE-9609-B80F0598CEF5}" type="pres">
      <dgm:prSet presAssocID="{40CB2FCF-C5B9-48EC-A0FA-D14E5A372F71}" presName="dummy3a" presStyleCnt="0"/>
      <dgm:spPr>
        <a:sp3d/>
      </dgm:spPr>
    </dgm:pt>
    <dgm:pt modelId="{B1E505DF-D410-4E36-975A-B1216D5CE9A5}" type="pres">
      <dgm:prSet presAssocID="{40CB2FCF-C5B9-48EC-A0FA-D14E5A372F71}" presName="dummy3b" presStyleCnt="0"/>
      <dgm:spPr>
        <a:sp3d/>
      </dgm:spPr>
    </dgm:pt>
    <dgm:pt modelId="{2BF43161-B245-42E7-8A54-276B23B99AB2}" type="pres">
      <dgm:prSet presAssocID="{40CB2FCF-C5B9-48EC-A0FA-D14E5A372F71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AF208CBB-2C2F-4C35-A0BC-CAC66BBCE862}" type="pres">
      <dgm:prSet presAssocID="{40CB2FCF-C5B9-48EC-A0FA-D14E5A372F71}" presName="wedge4" presStyleLbl="node1" presStyleIdx="3" presStyleCnt="7" custLinFactNeighborY="-726"/>
      <dgm:spPr/>
    </dgm:pt>
    <dgm:pt modelId="{6F660E1F-1E35-4A2B-AC71-9EBA6B22FAAA}" type="pres">
      <dgm:prSet presAssocID="{40CB2FCF-C5B9-48EC-A0FA-D14E5A372F71}" presName="dummy4a" presStyleCnt="0"/>
      <dgm:spPr>
        <a:sp3d/>
      </dgm:spPr>
    </dgm:pt>
    <dgm:pt modelId="{14D135DF-B91B-4CDC-B245-717530CDB7F0}" type="pres">
      <dgm:prSet presAssocID="{40CB2FCF-C5B9-48EC-A0FA-D14E5A372F71}" presName="dummy4b" presStyleCnt="0"/>
      <dgm:spPr>
        <a:sp3d/>
      </dgm:spPr>
    </dgm:pt>
    <dgm:pt modelId="{E8439AA7-580E-47FA-973A-9BEF8148B2FA}" type="pres">
      <dgm:prSet presAssocID="{40CB2FCF-C5B9-48EC-A0FA-D14E5A372F71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FCB4A2DC-5FF9-428F-AA9A-83797E0DFC01}" type="pres">
      <dgm:prSet presAssocID="{40CB2FCF-C5B9-48EC-A0FA-D14E5A372F71}" presName="wedge5" presStyleLbl="node1" presStyleIdx="4" presStyleCnt="7"/>
      <dgm:spPr/>
    </dgm:pt>
    <dgm:pt modelId="{423206CC-019D-41E2-8026-C734DFAF550E}" type="pres">
      <dgm:prSet presAssocID="{40CB2FCF-C5B9-48EC-A0FA-D14E5A372F71}" presName="dummy5a" presStyleCnt="0"/>
      <dgm:spPr>
        <a:sp3d/>
      </dgm:spPr>
    </dgm:pt>
    <dgm:pt modelId="{7D039243-DCB1-4B64-A415-7924717B151F}" type="pres">
      <dgm:prSet presAssocID="{40CB2FCF-C5B9-48EC-A0FA-D14E5A372F71}" presName="dummy5b" presStyleCnt="0"/>
      <dgm:spPr>
        <a:sp3d/>
      </dgm:spPr>
    </dgm:pt>
    <dgm:pt modelId="{03F664AE-BB39-4BFB-B345-DADA4CC6A92B}" type="pres">
      <dgm:prSet presAssocID="{40CB2FCF-C5B9-48EC-A0FA-D14E5A372F71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08752618-560A-451D-91CD-510C5A85B05C}" type="pres">
      <dgm:prSet presAssocID="{40CB2FCF-C5B9-48EC-A0FA-D14E5A372F71}" presName="wedge6" presStyleLbl="node1" presStyleIdx="5" presStyleCnt="7"/>
      <dgm:spPr/>
    </dgm:pt>
    <dgm:pt modelId="{49677C82-03B3-4F1B-BAEE-B58F77B336BA}" type="pres">
      <dgm:prSet presAssocID="{40CB2FCF-C5B9-48EC-A0FA-D14E5A372F71}" presName="dummy6a" presStyleCnt="0"/>
      <dgm:spPr>
        <a:sp3d/>
      </dgm:spPr>
    </dgm:pt>
    <dgm:pt modelId="{DA3AC2A9-A832-4FBF-94D2-3252C3B26231}" type="pres">
      <dgm:prSet presAssocID="{40CB2FCF-C5B9-48EC-A0FA-D14E5A372F71}" presName="dummy6b" presStyleCnt="0"/>
      <dgm:spPr>
        <a:sp3d/>
      </dgm:spPr>
    </dgm:pt>
    <dgm:pt modelId="{2C72AD2F-539A-46D2-BBD5-8F8C2228E90D}" type="pres">
      <dgm:prSet presAssocID="{40CB2FCF-C5B9-48EC-A0FA-D14E5A372F71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BDB50123-4A61-419B-B431-474FC97C2E19}" type="pres">
      <dgm:prSet presAssocID="{40CB2FCF-C5B9-48EC-A0FA-D14E5A372F71}" presName="wedge7" presStyleLbl="node1" presStyleIdx="6" presStyleCnt="7"/>
      <dgm:spPr/>
    </dgm:pt>
    <dgm:pt modelId="{46A8F403-150D-4372-B844-EE2C31296C36}" type="pres">
      <dgm:prSet presAssocID="{40CB2FCF-C5B9-48EC-A0FA-D14E5A372F71}" presName="dummy7a" presStyleCnt="0"/>
      <dgm:spPr/>
    </dgm:pt>
    <dgm:pt modelId="{6F6FC819-6A07-45F0-847F-353C48030733}" type="pres">
      <dgm:prSet presAssocID="{40CB2FCF-C5B9-48EC-A0FA-D14E5A372F71}" presName="dummy7b" presStyleCnt="0"/>
      <dgm:spPr/>
    </dgm:pt>
    <dgm:pt modelId="{5C29BCA4-21BD-410F-A7E2-7CB62348AF67}" type="pres">
      <dgm:prSet presAssocID="{40CB2FCF-C5B9-48EC-A0FA-D14E5A372F71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  <dgm:pt modelId="{8BBD68B8-BE18-4EA1-8FF0-337DDB0D09B4}" type="pres">
      <dgm:prSet presAssocID="{1B538AAA-0A31-403B-9675-8C68253BD27F}" presName="arrowWedge1" presStyleLbl="fgSibTrans2D1" presStyleIdx="0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</dgm:pt>
    <dgm:pt modelId="{83A47A91-5ECC-4F3F-8219-18149E4365CA}" type="pres">
      <dgm:prSet presAssocID="{D4E14FE2-3EAD-43BC-A31A-B283592302FD}" presName="arrowWedge2" presStyleLbl="fgSibTrans2D1" presStyleIdx="1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</dgm:pt>
    <dgm:pt modelId="{66755133-BA73-45B0-8C01-EE7568A791CA}" type="pres">
      <dgm:prSet presAssocID="{6E1097D1-2B6B-4E1E-8D3A-A52A7C721558}" presName="arrowWedge3" presStyleLbl="fgSibTrans2D1" presStyleIdx="2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</dgm:pt>
    <dgm:pt modelId="{5F1D6E9D-4A6E-4DD7-A767-C361F92DF74F}" type="pres">
      <dgm:prSet presAssocID="{6BB49B77-C934-4E8B-81C3-7E7B4B2CF75D}" presName="arrowWedge4" presStyleLbl="fgSibTrans2D1" presStyleIdx="3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</dgm:pt>
    <dgm:pt modelId="{C83BE79D-641B-402D-808D-DCD062EA6C55}" type="pres">
      <dgm:prSet presAssocID="{52C7EF0E-D928-47A7-9CE3-75E931EBA03D}" presName="arrowWedge5" presStyleLbl="fgSibTrans2D1" presStyleIdx="4" presStyleCnt="7"/>
      <dgm:spPr/>
    </dgm:pt>
    <dgm:pt modelId="{B37B79EB-B0B8-4FD6-9E23-B0B19D70BAC7}" type="pres">
      <dgm:prSet presAssocID="{5F331C91-6F26-4329-A1BD-E11F49F2B1F6}" presName="arrowWedge6" presStyleLbl="fgSibTrans2D1" presStyleIdx="5" presStyleCnt="7"/>
      <dgm:spPr/>
    </dgm:pt>
    <dgm:pt modelId="{4C5198A8-C6C8-4DFE-A4EE-3D2C55415554}" type="pres">
      <dgm:prSet presAssocID="{2C5D74D1-FA48-4599-B0FF-8EA9633F6521}" presName="arrowWedge7" presStyleLbl="fgSibTrans2D1" presStyleIdx="6" presStyleCnt="7"/>
      <dgm:spPr/>
    </dgm:pt>
  </dgm:ptLst>
  <dgm:cxnLst>
    <dgm:cxn modelId="{1DFE1006-8901-4A71-8419-7B68492946A3}" type="presOf" srcId="{26EE05B7-338D-42CE-9777-3023CEF9AA34}" destId="{59D796C3-4515-43AA-818B-2FD7A04BC838}" srcOrd="0" destOrd="0" presId="urn:microsoft.com/office/officeart/2005/8/layout/cycle8"/>
    <dgm:cxn modelId="{E2400507-8A76-4DE3-BC1D-C39FC2CF76F8}" type="presOf" srcId="{583CD177-E15D-4137-B1C7-49368921CC7B}" destId="{2C72AD2F-539A-46D2-BBD5-8F8C2228E90D}" srcOrd="1" destOrd="0" presId="urn:microsoft.com/office/officeart/2005/8/layout/cycle8"/>
    <dgm:cxn modelId="{D4BAFB08-F82E-475D-BF1C-BF42F0D186CC}" srcId="{40CB2FCF-C5B9-48EC-A0FA-D14E5A372F71}" destId="{F4656D51-4F40-4AD1-BEF6-145FBC12EA90}" srcOrd="6" destOrd="0" parTransId="{405CC6F0-287E-4175-B73B-05FA851B1CF1}" sibTransId="{2C5D74D1-FA48-4599-B0FF-8EA9633F6521}"/>
    <dgm:cxn modelId="{72434317-33FF-4C74-8972-AFF59240E9D5}" type="presOf" srcId="{40CB2FCF-C5B9-48EC-A0FA-D14E5A372F71}" destId="{A70BD58A-8546-4901-8158-CF3530DE7589}" srcOrd="0" destOrd="0" presId="urn:microsoft.com/office/officeart/2005/8/layout/cycle8"/>
    <dgm:cxn modelId="{E213E030-E032-4A4E-84F1-661F8C2DE806}" type="presOf" srcId="{7F608A7A-C4BA-4668-8233-F8C750A05487}" destId="{2BF43161-B245-42E7-8A54-276B23B99AB2}" srcOrd="1" destOrd="0" presId="urn:microsoft.com/office/officeart/2005/8/layout/cycle8"/>
    <dgm:cxn modelId="{1EC24465-1F15-416D-B15B-8318D2324AFE}" type="presOf" srcId="{0716D37F-98BE-457A-8DE4-768BFA28A79C}" destId="{03F664AE-BB39-4BFB-B345-DADA4CC6A92B}" srcOrd="1" destOrd="0" presId="urn:microsoft.com/office/officeart/2005/8/layout/cycle8"/>
    <dgm:cxn modelId="{785A454C-B519-4C0B-BC19-364768DF9C80}" type="presOf" srcId="{7BE2D7C0-50A6-44A7-838A-CBEB94496787}" destId="{E8439AA7-580E-47FA-973A-9BEF8148B2FA}" srcOrd="1" destOrd="0" presId="urn:microsoft.com/office/officeart/2005/8/layout/cycle8"/>
    <dgm:cxn modelId="{3A4B3354-513B-48FE-B04B-3D8FEC53EA68}" type="presOf" srcId="{26EE05B7-338D-42CE-9777-3023CEF9AA34}" destId="{F73B9530-8C98-42A4-8C46-D02EA6660004}" srcOrd="1" destOrd="0" presId="urn:microsoft.com/office/officeart/2005/8/layout/cycle8"/>
    <dgm:cxn modelId="{7AF41359-0012-43C4-947C-BE92D1052690}" srcId="{40CB2FCF-C5B9-48EC-A0FA-D14E5A372F71}" destId="{7F608A7A-C4BA-4668-8233-F8C750A05487}" srcOrd="2" destOrd="0" parTransId="{EE908BE7-B920-4629-B5E2-0082871F974F}" sibTransId="{6E1097D1-2B6B-4E1E-8D3A-A52A7C721558}"/>
    <dgm:cxn modelId="{B3BB3979-54E0-4982-BDA5-CD815660FFD2}" type="presOf" srcId="{CD86109B-CAEE-487D-A6C1-D7D93674F26B}" destId="{43B520EF-6433-4372-BDEE-AEC887321F52}" srcOrd="1" destOrd="0" presId="urn:microsoft.com/office/officeart/2005/8/layout/cycle8"/>
    <dgm:cxn modelId="{A7AC387D-A169-48CA-B4D1-228AE92E02B3}" srcId="{40CB2FCF-C5B9-48EC-A0FA-D14E5A372F71}" destId="{583CD177-E15D-4137-B1C7-49368921CC7B}" srcOrd="5" destOrd="0" parTransId="{36E91668-DD40-4395-B4C4-907066F524BF}" sibTransId="{5F331C91-6F26-4329-A1BD-E11F49F2B1F6}"/>
    <dgm:cxn modelId="{83692194-DA0B-4FDE-8F71-2F4D6B29F34E}" type="presOf" srcId="{7F608A7A-C4BA-4668-8233-F8C750A05487}" destId="{DDDDE264-59D4-4A4A-A113-9734F22CACB2}" srcOrd="0" destOrd="0" presId="urn:microsoft.com/office/officeart/2005/8/layout/cycle8"/>
    <dgm:cxn modelId="{A2520F96-C633-49A9-9E05-8583F13F6A73}" type="presOf" srcId="{CD86109B-CAEE-487D-A6C1-D7D93674F26B}" destId="{5D238010-FB7D-41EF-BE24-9D0C44AB3F5C}" srcOrd="0" destOrd="0" presId="urn:microsoft.com/office/officeart/2005/8/layout/cycle8"/>
    <dgm:cxn modelId="{D6F3E3A1-8361-48C3-BA84-A85E48F40B54}" srcId="{40CB2FCF-C5B9-48EC-A0FA-D14E5A372F71}" destId="{7BE2D7C0-50A6-44A7-838A-CBEB94496787}" srcOrd="3" destOrd="0" parTransId="{A9DB7EEC-93AD-4AD6-96B8-23334E6FF4C7}" sibTransId="{6BB49B77-C934-4E8B-81C3-7E7B4B2CF75D}"/>
    <dgm:cxn modelId="{1D6349A3-5A56-42B7-A6E7-61AFC6A545E4}" srcId="{40CB2FCF-C5B9-48EC-A0FA-D14E5A372F71}" destId="{E97F62DF-7E54-4E4B-A9D0-399E5F9D4DCE}" srcOrd="7" destOrd="0" parTransId="{DEDA5C20-876B-46ED-B7BF-0EEF3497729D}" sibTransId="{5EB80E92-3DDB-48F9-A9E5-FCDFFC42EA35}"/>
    <dgm:cxn modelId="{B46578B5-DAED-423C-8214-5FECD0427F45}" type="presOf" srcId="{F4656D51-4F40-4AD1-BEF6-145FBC12EA90}" destId="{BDB50123-4A61-419B-B431-474FC97C2E19}" srcOrd="0" destOrd="0" presId="urn:microsoft.com/office/officeart/2005/8/layout/cycle8"/>
    <dgm:cxn modelId="{168595BB-E043-4E8F-BDB9-C0D5AB663E84}" type="presOf" srcId="{0716D37F-98BE-457A-8DE4-768BFA28A79C}" destId="{FCB4A2DC-5FF9-428F-AA9A-83797E0DFC01}" srcOrd="0" destOrd="0" presId="urn:microsoft.com/office/officeart/2005/8/layout/cycle8"/>
    <dgm:cxn modelId="{ABE6DAC6-0D1F-42A8-8FA4-32755EC4617A}" srcId="{40CB2FCF-C5B9-48EC-A0FA-D14E5A372F71}" destId="{0716D37F-98BE-457A-8DE4-768BFA28A79C}" srcOrd="4" destOrd="0" parTransId="{E9A1EADC-DA35-4AA6-AB08-DF4996646E89}" sibTransId="{52C7EF0E-D928-47A7-9CE3-75E931EBA03D}"/>
    <dgm:cxn modelId="{009394CB-DDA2-4CCF-AD18-EC2CD57718FD}" srcId="{40CB2FCF-C5B9-48EC-A0FA-D14E5A372F71}" destId="{CD86109B-CAEE-487D-A6C1-D7D93674F26B}" srcOrd="1" destOrd="0" parTransId="{8EFAB69C-3A21-4B5B-BBC7-9FA607AA90AF}" sibTransId="{D4E14FE2-3EAD-43BC-A31A-B283592302FD}"/>
    <dgm:cxn modelId="{7D3FBECB-2B58-4945-9AB8-0A6B20024BD8}" type="presOf" srcId="{7BE2D7C0-50A6-44A7-838A-CBEB94496787}" destId="{AF208CBB-2C2F-4C35-A0BC-CAC66BBCE862}" srcOrd="0" destOrd="0" presId="urn:microsoft.com/office/officeart/2005/8/layout/cycle8"/>
    <dgm:cxn modelId="{BB14D0D3-07C3-4229-9CED-2D61AA0A9295}" type="presOf" srcId="{F4656D51-4F40-4AD1-BEF6-145FBC12EA90}" destId="{5C29BCA4-21BD-410F-A7E2-7CB62348AF67}" srcOrd="1" destOrd="0" presId="urn:microsoft.com/office/officeart/2005/8/layout/cycle8"/>
    <dgm:cxn modelId="{130F30F3-C514-464B-B80F-2D6A3B450BDE}" srcId="{40CB2FCF-C5B9-48EC-A0FA-D14E5A372F71}" destId="{26EE05B7-338D-42CE-9777-3023CEF9AA34}" srcOrd="0" destOrd="0" parTransId="{E41306DE-E1BF-4A12-BE59-EE86A90E74B4}" sibTransId="{1B538AAA-0A31-403B-9675-8C68253BD27F}"/>
    <dgm:cxn modelId="{04E876F9-7B0D-44D4-AB73-808E00FAFC34}" type="presOf" srcId="{583CD177-E15D-4137-B1C7-49368921CC7B}" destId="{08752618-560A-451D-91CD-510C5A85B05C}" srcOrd="0" destOrd="0" presId="urn:microsoft.com/office/officeart/2005/8/layout/cycle8"/>
    <dgm:cxn modelId="{0EB25FB6-D392-45FB-A89F-0EE28E1346CD}" type="presParOf" srcId="{A70BD58A-8546-4901-8158-CF3530DE7589}" destId="{59D796C3-4515-43AA-818B-2FD7A04BC838}" srcOrd="0" destOrd="0" presId="urn:microsoft.com/office/officeart/2005/8/layout/cycle8"/>
    <dgm:cxn modelId="{69BDE15F-3948-4243-A146-8D48D7CDB279}" type="presParOf" srcId="{A70BD58A-8546-4901-8158-CF3530DE7589}" destId="{99883FED-B951-4984-AA52-38B501E5845A}" srcOrd="1" destOrd="0" presId="urn:microsoft.com/office/officeart/2005/8/layout/cycle8"/>
    <dgm:cxn modelId="{19876ED2-4F75-4692-9388-411373C4C8E0}" type="presParOf" srcId="{A70BD58A-8546-4901-8158-CF3530DE7589}" destId="{C797256B-C221-4651-B464-B020ACBB58FF}" srcOrd="2" destOrd="0" presId="urn:microsoft.com/office/officeart/2005/8/layout/cycle8"/>
    <dgm:cxn modelId="{9AE389D5-EE33-44E9-B22E-1C0676D50AC0}" type="presParOf" srcId="{A70BD58A-8546-4901-8158-CF3530DE7589}" destId="{F73B9530-8C98-42A4-8C46-D02EA6660004}" srcOrd="3" destOrd="0" presId="urn:microsoft.com/office/officeart/2005/8/layout/cycle8"/>
    <dgm:cxn modelId="{E488C480-237B-495C-870A-8B10EED88A81}" type="presParOf" srcId="{A70BD58A-8546-4901-8158-CF3530DE7589}" destId="{5D238010-FB7D-41EF-BE24-9D0C44AB3F5C}" srcOrd="4" destOrd="0" presId="urn:microsoft.com/office/officeart/2005/8/layout/cycle8"/>
    <dgm:cxn modelId="{ADD88A2C-6B67-42AF-A273-CA4B822F5541}" type="presParOf" srcId="{A70BD58A-8546-4901-8158-CF3530DE7589}" destId="{0669EDF1-D6D8-4BD2-833C-ED4BDFAAB6A1}" srcOrd="5" destOrd="0" presId="urn:microsoft.com/office/officeart/2005/8/layout/cycle8"/>
    <dgm:cxn modelId="{8C4DF87F-B7F3-457C-99B3-C38E7D4363C7}" type="presParOf" srcId="{A70BD58A-8546-4901-8158-CF3530DE7589}" destId="{734C1A77-620A-4A7C-89AB-AC61F03E5283}" srcOrd="6" destOrd="0" presId="urn:microsoft.com/office/officeart/2005/8/layout/cycle8"/>
    <dgm:cxn modelId="{4ECF206D-8BBE-4AEC-BC67-8C1BADC2329C}" type="presParOf" srcId="{A70BD58A-8546-4901-8158-CF3530DE7589}" destId="{43B520EF-6433-4372-BDEE-AEC887321F52}" srcOrd="7" destOrd="0" presId="urn:microsoft.com/office/officeart/2005/8/layout/cycle8"/>
    <dgm:cxn modelId="{737FC87B-8FEF-4E01-B2A1-5E90A8F8FB73}" type="presParOf" srcId="{A70BD58A-8546-4901-8158-CF3530DE7589}" destId="{DDDDE264-59D4-4A4A-A113-9734F22CACB2}" srcOrd="8" destOrd="0" presId="urn:microsoft.com/office/officeart/2005/8/layout/cycle8"/>
    <dgm:cxn modelId="{10A8FAA1-BD2A-4BF6-9662-70F38CA65F61}" type="presParOf" srcId="{A70BD58A-8546-4901-8158-CF3530DE7589}" destId="{B0733926-B83C-41FE-9609-B80F0598CEF5}" srcOrd="9" destOrd="0" presId="urn:microsoft.com/office/officeart/2005/8/layout/cycle8"/>
    <dgm:cxn modelId="{04CFB359-BD24-4300-B844-A7CE73408CA5}" type="presParOf" srcId="{A70BD58A-8546-4901-8158-CF3530DE7589}" destId="{B1E505DF-D410-4E36-975A-B1216D5CE9A5}" srcOrd="10" destOrd="0" presId="urn:microsoft.com/office/officeart/2005/8/layout/cycle8"/>
    <dgm:cxn modelId="{99942F17-8089-4EC9-A259-B130B629398E}" type="presParOf" srcId="{A70BD58A-8546-4901-8158-CF3530DE7589}" destId="{2BF43161-B245-42E7-8A54-276B23B99AB2}" srcOrd="11" destOrd="0" presId="urn:microsoft.com/office/officeart/2005/8/layout/cycle8"/>
    <dgm:cxn modelId="{90ED79D7-DB06-4F68-BFC7-4434F1C656BD}" type="presParOf" srcId="{A70BD58A-8546-4901-8158-CF3530DE7589}" destId="{AF208CBB-2C2F-4C35-A0BC-CAC66BBCE862}" srcOrd="12" destOrd="0" presId="urn:microsoft.com/office/officeart/2005/8/layout/cycle8"/>
    <dgm:cxn modelId="{A2159A51-C5B7-48A8-99A3-B100F2171AF4}" type="presParOf" srcId="{A70BD58A-8546-4901-8158-CF3530DE7589}" destId="{6F660E1F-1E35-4A2B-AC71-9EBA6B22FAAA}" srcOrd="13" destOrd="0" presId="urn:microsoft.com/office/officeart/2005/8/layout/cycle8"/>
    <dgm:cxn modelId="{9D9B0928-52B1-4351-9937-3ACF1204FB52}" type="presParOf" srcId="{A70BD58A-8546-4901-8158-CF3530DE7589}" destId="{14D135DF-B91B-4CDC-B245-717530CDB7F0}" srcOrd="14" destOrd="0" presId="urn:microsoft.com/office/officeart/2005/8/layout/cycle8"/>
    <dgm:cxn modelId="{86F08187-06E0-4973-9827-B76EFFB6F110}" type="presParOf" srcId="{A70BD58A-8546-4901-8158-CF3530DE7589}" destId="{E8439AA7-580E-47FA-973A-9BEF8148B2FA}" srcOrd="15" destOrd="0" presId="urn:microsoft.com/office/officeart/2005/8/layout/cycle8"/>
    <dgm:cxn modelId="{04DC8C47-0F05-4516-9CF1-1386BCD0A294}" type="presParOf" srcId="{A70BD58A-8546-4901-8158-CF3530DE7589}" destId="{FCB4A2DC-5FF9-428F-AA9A-83797E0DFC01}" srcOrd="16" destOrd="0" presId="urn:microsoft.com/office/officeart/2005/8/layout/cycle8"/>
    <dgm:cxn modelId="{71CA0731-AC24-43B2-89B9-78F4CEFE54DC}" type="presParOf" srcId="{A70BD58A-8546-4901-8158-CF3530DE7589}" destId="{423206CC-019D-41E2-8026-C734DFAF550E}" srcOrd="17" destOrd="0" presId="urn:microsoft.com/office/officeart/2005/8/layout/cycle8"/>
    <dgm:cxn modelId="{8CDB878C-956F-4196-94AF-C274ABA2438B}" type="presParOf" srcId="{A70BD58A-8546-4901-8158-CF3530DE7589}" destId="{7D039243-DCB1-4B64-A415-7924717B151F}" srcOrd="18" destOrd="0" presId="urn:microsoft.com/office/officeart/2005/8/layout/cycle8"/>
    <dgm:cxn modelId="{D58C2A14-8383-4D6C-9C5E-DA92E2F71082}" type="presParOf" srcId="{A70BD58A-8546-4901-8158-CF3530DE7589}" destId="{03F664AE-BB39-4BFB-B345-DADA4CC6A92B}" srcOrd="19" destOrd="0" presId="urn:microsoft.com/office/officeart/2005/8/layout/cycle8"/>
    <dgm:cxn modelId="{E4CAE75C-F995-4BD4-91D1-3D718BD30BD0}" type="presParOf" srcId="{A70BD58A-8546-4901-8158-CF3530DE7589}" destId="{08752618-560A-451D-91CD-510C5A85B05C}" srcOrd="20" destOrd="0" presId="urn:microsoft.com/office/officeart/2005/8/layout/cycle8"/>
    <dgm:cxn modelId="{12DA3740-DE77-499B-9279-A990C46F8FB5}" type="presParOf" srcId="{A70BD58A-8546-4901-8158-CF3530DE7589}" destId="{49677C82-03B3-4F1B-BAEE-B58F77B336BA}" srcOrd="21" destOrd="0" presId="urn:microsoft.com/office/officeart/2005/8/layout/cycle8"/>
    <dgm:cxn modelId="{C1619196-94DC-4287-A654-DB7EB8D0BEE6}" type="presParOf" srcId="{A70BD58A-8546-4901-8158-CF3530DE7589}" destId="{DA3AC2A9-A832-4FBF-94D2-3252C3B26231}" srcOrd="22" destOrd="0" presId="urn:microsoft.com/office/officeart/2005/8/layout/cycle8"/>
    <dgm:cxn modelId="{78868329-110F-4F77-ACCB-141168BCBE9D}" type="presParOf" srcId="{A70BD58A-8546-4901-8158-CF3530DE7589}" destId="{2C72AD2F-539A-46D2-BBD5-8F8C2228E90D}" srcOrd="23" destOrd="0" presId="urn:microsoft.com/office/officeart/2005/8/layout/cycle8"/>
    <dgm:cxn modelId="{CA29B6CC-C2E7-4762-BE68-42CC9261B3D6}" type="presParOf" srcId="{A70BD58A-8546-4901-8158-CF3530DE7589}" destId="{BDB50123-4A61-419B-B431-474FC97C2E19}" srcOrd="24" destOrd="0" presId="urn:microsoft.com/office/officeart/2005/8/layout/cycle8"/>
    <dgm:cxn modelId="{CDABAD9B-24D2-4EC9-B20F-12FF04DCF93D}" type="presParOf" srcId="{A70BD58A-8546-4901-8158-CF3530DE7589}" destId="{46A8F403-150D-4372-B844-EE2C31296C36}" srcOrd="25" destOrd="0" presId="urn:microsoft.com/office/officeart/2005/8/layout/cycle8"/>
    <dgm:cxn modelId="{F294DE08-F251-4FDD-B3AB-00D8FC24A1A7}" type="presParOf" srcId="{A70BD58A-8546-4901-8158-CF3530DE7589}" destId="{6F6FC819-6A07-45F0-847F-353C48030733}" srcOrd="26" destOrd="0" presId="urn:microsoft.com/office/officeart/2005/8/layout/cycle8"/>
    <dgm:cxn modelId="{93D9ECE1-BD24-485B-85EE-97008DF8A56A}" type="presParOf" srcId="{A70BD58A-8546-4901-8158-CF3530DE7589}" destId="{5C29BCA4-21BD-410F-A7E2-7CB62348AF67}" srcOrd="27" destOrd="0" presId="urn:microsoft.com/office/officeart/2005/8/layout/cycle8"/>
    <dgm:cxn modelId="{1E41A7F5-FA87-4688-B750-17F05744ED2C}" type="presParOf" srcId="{A70BD58A-8546-4901-8158-CF3530DE7589}" destId="{8BBD68B8-BE18-4EA1-8FF0-337DDB0D09B4}" srcOrd="28" destOrd="0" presId="urn:microsoft.com/office/officeart/2005/8/layout/cycle8"/>
    <dgm:cxn modelId="{F7EC3D4A-BE57-43AC-A9E4-353D3E0EFC5D}" type="presParOf" srcId="{A70BD58A-8546-4901-8158-CF3530DE7589}" destId="{83A47A91-5ECC-4F3F-8219-18149E4365CA}" srcOrd="29" destOrd="0" presId="urn:microsoft.com/office/officeart/2005/8/layout/cycle8"/>
    <dgm:cxn modelId="{2544E4A0-9772-475D-92C6-84A821F05AC9}" type="presParOf" srcId="{A70BD58A-8546-4901-8158-CF3530DE7589}" destId="{66755133-BA73-45B0-8C01-EE7568A791CA}" srcOrd="30" destOrd="0" presId="urn:microsoft.com/office/officeart/2005/8/layout/cycle8"/>
    <dgm:cxn modelId="{E5A0FD8C-DC38-4EC8-8BBC-3066281F75A1}" type="presParOf" srcId="{A70BD58A-8546-4901-8158-CF3530DE7589}" destId="{5F1D6E9D-4A6E-4DD7-A767-C361F92DF74F}" srcOrd="31" destOrd="0" presId="urn:microsoft.com/office/officeart/2005/8/layout/cycle8"/>
    <dgm:cxn modelId="{4D2D89F6-C21B-452B-BEF1-E992169A4590}" type="presParOf" srcId="{A70BD58A-8546-4901-8158-CF3530DE7589}" destId="{C83BE79D-641B-402D-808D-DCD062EA6C55}" srcOrd="32" destOrd="0" presId="urn:microsoft.com/office/officeart/2005/8/layout/cycle8"/>
    <dgm:cxn modelId="{CD2F721B-60D2-470C-9DBB-73569AA078F0}" type="presParOf" srcId="{A70BD58A-8546-4901-8158-CF3530DE7589}" destId="{B37B79EB-B0B8-4FD6-9E23-B0B19D70BAC7}" srcOrd="33" destOrd="0" presId="urn:microsoft.com/office/officeart/2005/8/layout/cycle8"/>
    <dgm:cxn modelId="{8E32326B-6D60-4E2C-942D-FE4CE9EAF10C}" type="presParOf" srcId="{A70BD58A-8546-4901-8158-CF3530DE7589}" destId="{4C5198A8-C6C8-4DFE-A4EE-3D2C55415554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D796C3-4515-43AA-818B-2FD7A04BC838}">
      <dsp:nvSpPr>
        <dsp:cNvPr id="0" name=""/>
        <dsp:cNvSpPr/>
      </dsp:nvSpPr>
      <dsp:spPr>
        <a:xfrm>
          <a:off x="2130344" y="277363"/>
          <a:ext cx="3819427" cy="3819427"/>
        </a:xfrm>
        <a:prstGeom prst="pie">
          <a:avLst>
            <a:gd name="adj1" fmla="val 16200000"/>
            <a:gd name="adj2" fmla="val 19285716"/>
          </a:avLst>
        </a:prstGeom>
        <a:solidFill>
          <a:schemeClr val="accent4">
            <a:lumMod val="75000"/>
          </a:schemeClr>
        </a:solidFill>
        <a:ln>
          <a:solidFill>
            <a:schemeClr val="tx1"/>
          </a:solidFill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Set water quality standards</a:t>
          </a:r>
        </a:p>
      </dsp:txBody>
      <dsp:txXfrm>
        <a:off x="4136907" y="632024"/>
        <a:ext cx="909387" cy="727509"/>
      </dsp:txXfrm>
    </dsp:sp>
    <dsp:sp modelId="{5D238010-FB7D-41EF-BE24-9D0C44AB3F5C}">
      <dsp:nvSpPr>
        <dsp:cNvPr id="0" name=""/>
        <dsp:cNvSpPr/>
      </dsp:nvSpPr>
      <dsp:spPr>
        <a:xfrm>
          <a:off x="2179451" y="338746"/>
          <a:ext cx="3819427" cy="3819427"/>
        </a:xfrm>
        <a:prstGeom prst="pie">
          <a:avLst>
            <a:gd name="adj1" fmla="val 19285716"/>
            <a:gd name="adj2" fmla="val 771428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Monitor water quality</a:t>
          </a:r>
        </a:p>
      </dsp:txBody>
      <dsp:txXfrm>
        <a:off x="4773478" y="1723289"/>
        <a:ext cx="1045795" cy="636571"/>
      </dsp:txXfrm>
    </dsp:sp>
    <dsp:sp modelId="{DDDDE264-59D4-4A4A-A113-9734F22CACB2}">
      <dsp:nvSpPr>
        <dsp:cNvPr id="0" name=""/>
        <dsp:cNvSpPr/>
      </dsp:nvSpPr>
      <dsp:spPr>
        <a:xfrm>
          <a:off x="2161718" y="416044"/>
          <a:ext cx="3819427" cy="3819427"/>
        </a:xfrm>
        <a:prstGeom prst="pie">
          <a:avLst>
            <a:gd name="adj1" fmla="val 771428"/>
            <a:gd name="adj2" fmla="val 3857143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Determine pollution problems</a:t>
          </a:r>
        </a:p>
      </dsp:txBody>
      <dsp:txXfrm>
        <a:off x="4614335" y="2678145"/>
        <a:ext cx="909387" cy="704775"/>
      </dsp:txXfrm>
    </dsp:sp>
    <dsp:sp modelId="{AF208CBB-2C2F-4C35-A0BC-CAC66BBCE862}">
      <dsp:nvSpPr>
        <dsp:cNvPr id="0" name=""/>
        <dsp:cNvSpPr/>
      </dsp:nvSpPr>
      <dsp:spPr>
        <a:xfrm>
          <a:off x="2090785" y="422417"/>
          <a:ext cx="3819427" cy="3819427"/>
        </a:xfrm>
        <a:prstGeom prst="pie">
          <a:avLst>
            <a:gd name="adj1" fmla="val 3857226"/>
            <a:gd name="adj2" fmla="val 6942858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Establish restoration goals (TMDLs)</a:t>
          </a:r>
        </a:p>
      </dsp:txBody>
      <dsp:txXfrm>
        <a:off x="3557173" y="3423396"/>
        <a:ext cx="886652" cy="636571"/>
      </dsp:txXfrm>
    </dsp:sp>
    <dsp:sp modelId="{FCB4A2DC-5FF9-428F-AA9A-83797E0DFC01}">
      <dsp:nvSpPr>
        <dsp:cNvPr id="0" name=""/>
        <dsp:cNvSpPr/>
      </dsp:nvSpPr>
      <dsp:spPr>
        <a:xfrm>
          <a:off x="2019853" y="416044"/>
          <a:ext cx="3819427" cy="3819427"/>
        </a:xfrm>
        <a:prstGeom prst="pie">
          <a:avLst>
            <a:gd name="adj1" fmla="val 6942858"/>
            <a:gd name="adj2" fmla="val 10028574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Work with community leaders</a:t>
          </a:r>
        </a:p>
      </dsp:txBody>
      <dsp:txXfrm>
        <a:off x="2477275" y="2678145"/>
        <a:ext cx="909387" cy="704775"/>
      </dsp:txXfrm>
    </dsp:sp>
    <dsp:sp modelId="{08752618-560A-451D-91CD-510C5A85B05C}">
      <dsp:nvSpPr>
        <dsp:cNvPr id="0" name=""/>
        <dsp:cNvSpPr/>
      </dsp:nvSpPr>
      <dsp:spPr>
        <a:xfrm>
          <a:off x="2002120" y="338746"/>
          <a:ext cx="3819427" cy="3819427"/>
        </a:xfrm>
        <a:prstGeom prst="pie">
          <a:avLst>
            <a:gd name="adj1" fmla="val 10028574"/>
            <a:gd name="adj2" fmla="val 13114284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Develop and implement restoration plans (BMAPs)</a:t>
          </a:r>
        </a:p>
      </dsp:txBody>
      <dsp:txXfrm>
        <a:off x="2181724" y="1723289"/>
        <a:ext cx="1045795" cy="636571"/>
      </dsp:txXfrm>
    </dsp:sp>
    <dsp:sp modelId="{BDB50123-4A61-419B-B431-474FC97C2E19}">
      <dsp:nvSpPr>
        <dsp:cNvPr id="0" name=""/>
        <dsp:cNvSpPr/>
      </dsp:nvSpPr>
      <dsp:spPr>
        <a:xfrm>
          <a:off x="2051227" y="277363"/>
          <a:ext cx="3819427" cy="3819427"/>
        </a:xfrm>
        <a:prstGeom prst="pie">
          <a:avLst>
            <a:gd name="adj1" fmla="val 13114284"/>
            <a:gd name="adj2" fmla="val 1620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Measure success and adapt</a:t>
          </a:r>
        </a:p>
      </dsp:txBody>
      <dsp:txXfrm>
        <a:off x="2954703" y="632024"/>
        <a:ext cx="909387" cy="727509"/>
      </dsp:txXfrm>
    </dsp:sp>
    <dsp:sp modelId="{8BBD68B8-BE18-4EA1-8FF0-337DDB0D09B4}">
      <dsp:nvSpPr>
        <dsp:cNvPr id="0" name=""/>
        <dsp:cNvSpPr/>
      </dsp:nvSpPr>
      <dsp:spPr>
        <a:xfrm>
          <a:off x="1893713" y="40922"/>
          <a:ext cx="4292308" cy="4292308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A47A91-5ECC-4F3F-8219-18149E4365CA}">
      <dsp:nvSpPr>
        <dsp:cNvPr id="0" name=""/>
        <dsp:cNvSpPr/>
      </dsp:nvSpPr>
      <dsp:spPr>
        <a:xfrm>
          <a:off x="1943128" y="102577"/>
          <a:ext cx="4292308" cy="4292308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755133-BA73-45B0-8C01-EE7568A791CA}">
      <dsp:nvSpPr>
        <dsp:cNvPr id="0" name=""/>
        <dsp:cNvSpPr/>
      </dsp:nvSpPr>
      <dsp:spPr>
        <a:xfrm>
          <a:off x="1925333" y="179696"/>
          <a:ext cx="4292308" cy="4292308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1D6E9D-4A6E-4DD7-A767-C361F92DF74F}">
      <dsp:nvSpPr>
        <dsp:cNvPr id="0" name=""/>
        <dsp:cNvSpPr/>
      </dsp:nvSpPr>
      <dsp:spPr>
        <a:xfrm>
          <a:off x="1854345" y="185877"/>
          <a:ext cx="4292308" cy="4292308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3BE79D-641B-402D-808D-DCD062EA6C55}">
      <dsp:nvSpPr>
        <dsp:cNvPr id="0" name=""/>
        <dsp:cNvSpPr/>
      </dsp:nvSpPr>
      <dsp:spPr>
        <a:xfrm>
          <a:off x="1783357" y="179696"/>
          <a:ext cx="4292308" cy="4292308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7B79EB-B0B8-4FD6-9E23-B0B19D70BAC7}">
      <dsp:nvSpPr>
        <dsp:cNvPr id="0" name=""/>
        <dsp:cNvSpPr/>
      </dsp:nvSpPr>
      <dsp:spPr>
        <a:xfrm>
          <a:off x="1765561" y="102577"/>
          <a:ext cx="4292308" cy="4292308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5198A8-C6C8-4DFE-A4EE-3D2C55415554}">
      <dsp:nvSpPr>
        <dsp:cNvPr id="0" name=""/>
        <dsp:cNvSpPr/>
      </dsp:nvSpPr>
      <dsp:spPr>
        <a:xfrm>
          <a:off x="1814977" y="40922"/>
          <a:ext cx="4292308" cy="4292308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1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CD5808D-DC27-4453-893C-E26D863D8577}" type="datetimeFigureOut">
              <a:rPr lang="en-US" smtClean="0"/>
              <a:t>1/2/2018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8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8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DDA414F-FF20-434E-B4CF-C404F4C813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1507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t>1/2/2018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70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70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1197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31308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080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overall load reduction targets are 30 % of the total within five years; 80 % of the total within ten years; and 100 % of the total within 15 years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goals are aggressive for the first ten years; these aggressive goals are to ensure that the overall load reduction occurs within 20 years.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load reduction progress will be tracked yearly and adjustments made as needed. At the five-year milestone, progress will be assessed and load reductions adjusted as necessary.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51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95% </a:t>
            </a:r>
            <a:r>
              <a:rPr lang="en-US" dirty="0" err="1"/>
              <a:t>Avg</a:t>
            </a:r>
            <a:r>
              <a:rPr lang="en-US" dirty="0"/>
              <a:t> </a:t>
            </a:r>
            <a:r>
              <a:rPr lang="en-US"/>
              <a:t>GW conc. </a:t>
            </a:r>
            <a:r>
              <a:rPr lang="en-US" dirty="0"/>
              <a:t>is 0.482 mg/L</a:t>
            </a:r>
          </a:p>
        </p:txBody>
      </p:sp>
    </p:spTree>
    <p:extLst>
      <p:ext uri="{BB962C8B-B14F-4D97-AF65-F5344CB8AC3E}">
        <p14:creationId xmlns:p14="http://schemas.microsoft.com/office/powerpoint/2010/main" val="3009536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95% </a:t>
            </a:r>
            <a:r>
              <a:rPr lang="en-US" dirty="0" err="1"/>
              <a:t>Avg</a:t>
            </a:r>
            <a:r>
              <a:rPr lang="en-US" dirty="0"/>
              <a:t> </a:t>
            </a:r>
            <a:r>
              <a:rPr lang="en-US"/>
              <a:t>GW conc. </a:t>
            </a:r>
            <a:r>
              <a:rPr lang="en-US" dirty="0"/>
              <a:t>is 0.482 mg/L</a:t>
            </a:r>
          </a:p>
        </p:txBody>
      </p:sp>
    </p:spTree>
    <p:extLst>
      <p:ext uri="{BB962C8B-B14F-4D97-AF65-F5344CB8AC3E}">
        <p14:creationId xmlns:p14="http://schemas.microsoft.com/office/powerpoint/2010/main" val="585995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782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919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100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3800" y="365125"/>
            <a:ext cx="7019925" cy="52657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985FAB-454F-47DB-8132-91E7A8CF1DBD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56467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4890"/>
            <a:ext cx="7772400" cy="547006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73779"/>
            <a:ext cx="6858000" cy="20247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9773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64859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090057"/>
            <a:ext cx="4629150" cy="377099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465059"/>
            <a:ext cx="2949178" cy="24039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542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90057"/>
            <a:ext cx="7886700" cy="35677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05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139043"/>
            <a:ext cx="1971675" cy="34943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39043"/>
            <a:ext cx="5800725" cy="34943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07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3B663-1488-46E6-83C6-C75B29194219}" type="datetime1">
              <a:rPr lang="en-US" smtClean="0"/>
              <a:t>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529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BF166-C126-40ED-8EE3-D4985FCF92EF}" type="datetime1">
              <a:rPr lang="en-US" smtClean="0"/>
              <a:t>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120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D53-D0F4-4F77-81D2-C9409B57BD92}" type="datetime1">
              <a:rPr lang="en-US" smtClean="0"/>
              <a:t>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456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0CDC5-1C03-4A5D-8B10-24C83D0671A6}" type="datetime1">
              <a:rPr lang="en-US" smtClean="0"/>
              <a:t>1/2/2018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86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423C9-BD1D-4F93-9688-7100F859C08C}" type="datetime1">
              <a:rPr lang="en-US" smtClean="0"/>
              <a:t>1/2/2018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019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0ADA-9B5E-4C99-96CD-64BBA5DDBE7D}" type="datetime1">
              <a:rPr lang="en-US" smtClean="0"/>
              <a:t>1/2/2018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48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FF88-7DDF-4C28-9655-33A318ECB164}" type="datetime1">
              <a:rPr lang="en-US" smtClean="0"/>
              <a:t>1/2/2018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44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14551"/>
            <a:ext cx="7772400" cy="9144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4286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922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FE9C-5330-4546-8D7E-E7558E886486}" type="datetime1">
              <a:rPr lang="en-US" smtClean="0"/>
              <a:t>1/2/2018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264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9298-6E94-4619-B538-A41EBC61A9B4}" type="datetime1">
              <a:rPr lang="en-US" smtClean="0"/>
              <a:t>1/2/2018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65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48FB0-6E75-4B7A-810D-9F5EA9F41357}" type="datetime1">
              <a:rPr lang="en-US" smtClean="0"/>
              <a:t>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990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03678-275A-4E1C-8CBA-B7C012F55FDB}" type="datetime1">
              <a:rPr lang="en-US" smtClean="0"/>
              <a:t>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9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39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11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68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8268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9616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0157"/>
            <a:ext cx="3868340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9616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90157"/>
            <a:ext cx="3887391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0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3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77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5126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081893"/>
            <a:ext cx="4629150" cy="3779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33106"/>
            <a:ext cx="2949178" cy="22358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435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0820"/>
            <a:ext cx="7886700" cy="72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90057"/>
            <a:ext cx="7886700" cy="4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178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B9857925-3125-4FA1-96E6-42C38DB1958A}" type="datetime1">
              <a:rPr lang="en-US" smtClean="0"/>
              <a:t>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2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p.state.fl.us/water/" TargetMode="External"/><Relationship Id="rId2" Type="http://schemas.openxmlformats.org/officeDocument/2006/relationships/hyperlink" Target="mailto:terry.hansen@dep.state.fl.us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940226B-8982-44C9-BA21-D9C7BA675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650" y="2564284"/>
            <a:ext cx="8820150" cy="1275145"/>
          </a:xfrm>
        </p:spPr>
        <p:txBody>
          <a:bodyPr/>
          <a:lstStyle/>
          <a:p>
            <a:r>
              <a:rPr lang="en-US" dirty="0" err="1"/>
              <a:t>Weeki</a:t>
            </a:r>
            <a:r>
              <a:rPr lang="en-US" dirty="0"/>
              <a:t> </a:t>
            </a:r>
            <a:r>
              <a:rPr lang="en-US" dirty="0" err="1"/>
              <a:t>Wachee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Basin Management Action Plan (BMAP)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C9657C7-E04C-41EF-AFDE-FC1D1442E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114800"/>
            <a:ext cx="6858000" cy="149583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January 17</a:t>
            </a:r>
            <a:r>
              <a:rPr lang="en-US" b="1"/>
              <a:t>, 2018</a:t>
            </a:r>
            <a:endParaRPr lang="en-US" b="1" dirty="0"/>
          </a:p>
          <a:p>
            <a:r>
              <a:rPr lang="en-US" dirty="0"/>
              <a:t>Terry Hansen P.G., Basin Coordinator</a:t>
            </a:r>
          </a:p>
          <a:p>
            <a:r>
              <a:rPr lang="en-US" sz="2000" dirty="0"/>
              <a:t>850-245-8561</a:t>
            </a:r>
          </a:p>
          <a:p>
            <a:r>
              <a:rPr lang="en-US" sz="2000" dirty="0"/>
              <a:t>terry.hansen@dep.state.fl.us</a:t>
            </a:r>
          </a:p>
        </p:txBody>
      </p:sp>
    </p:spTree>
    <p:extLst>
      <p:ext uri="{BB962C8B-B14F-4D97-AF65-F5344CB8AC3E}">
        <p14:creationId xmlns:p14="http://schemas.microsoft.com/office/powerpoint/2010/main" val="3321798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63784" y="-39894"/>
            <a:ext cx="7980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Weeki Wachee Nitrogen Loading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Groundwater in PFA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197811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/>
              <a:t>Estimated Load to Groundwater in PFA: 654,209 lb-N/yr                           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C14A06-45E9-48D2-A724-2981824C98A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856" y="1123472"/>
            <a:ext cx="6660288" cy="49881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9464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45309" y="28575"/>
            <a:ext cx="79986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Wachee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Onsite Sewage Treatment and Disposal System (OSTDS) Remediation Plan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6A91EF3-0B8A-49CD-AC47-FA62D4410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1076"/>
            <a:ext cx="7886700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The Florida Springs and Aquifer Protection Act mandates that a BMAP with OSTDS contributing at least 20 % of nonpoint source load within a PFA include an OSTDS Remediation Plan (here, 44 %)</a:t>
            </a:r>
          </a:p>
          <a:p>
            <a:r>
              <a:rPr lang="en-US" dirty="0"/>
              <a:t>The Weeki Wachee OSTDS Remediation Plan includes:</a:t>
            </a:r>
          </a:p>
          <a:p>
            <a:pPr lvl="1"/>
            <a:r>
              <a:rPr lang="en-US" dirty="0"/>
              <a:t>Public education plan</a:t>
            </a:r>
          </a:p>
          <a:p>
            <a:pPr lvl="1"/>
            <a:r>
              <a:rPr lang="en-US" dirty="0"/>
              <a:t>Scientific information on effect of nutrients on springs</a:t>
            </a:r>
          </a:p>
          <a:p>
            <a:pPr lvl="1"/>
            <a:r>
              <a:rPr lang="en-US" dirty="0"/>
              <a:t>Projects designed to reduce nutrient impacts from OSTDS</a:t>
            </a:r>
          </a:p>
          <a:p>
            <a:r>
              <a:rPr lang="en-US" dirty="0"/>
              <a:t>The OSTDS Remediation Plan is included as an appendix in the BMAP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880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E62E09-EAC7-4477-80C3-4760DF5184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7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E77AEF4-43E0-4876-ABDC-7CDFCD49E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265" y="-142385"/>
            <a:ext cx="7981950" cy="1325563"/>
          </a:xfrm>
        </p:spPr>
        <p:txBody>
          <a:bodyPr>
            <a:noAutofit/>
          </a:bodyPr>
          <a:lstStyle/>
          <a:p>
            <a:r>
              <a:rPr lang="en-US" sz="3600" dirty="0"/>
              <a:t>BMAP Policies – OSTDS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D616827-E7D1-49CF-BB32-69643F6F54BE}"/>
              </a:ext>
            </a:extLst>
          </p:cNvPr>
          <p:cNvGrpSpPr/>
          <p:nvPr/>
        </p:nvGrpSpPr>
        <p:grpSpPr>
          <a:xfrm>
            <a:off x="1475245" y="1325563"/>
            <a:ext cx="7244091" cy="4028587"/>
            <a:chOff x="1672087" y="1140897"/>
            <a:chExt cx="6464324" cy="315993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C7814E-88E4-45BD-A955-F9A342D287C8}"/>
                </a:ext>
              </a:extLst>
            </p:cNvPr>
            <p:cNvSpPr txBox="1"/>
            <p:nvPr/>
          </p:nvSpPr>
          <p:spPr>
            <a:xfrm>
              <a:off x="2911366" y="1140897"/>
              <a:ext cx="2827282" cy="289696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New OSTDS 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75F3FF5F-7470-412E-8CF2-3FB1170AE108}"/>
                </a:ext>
              </a:extLst>
            </p:cNvPr>
            <p:cNvCxnSpPr>
              <a:stCxn id="6" idx="2"/>
            </p:cNvCxnSpPr>
            <p:nvPr/>
          </p:nvCxnSpPr>
          <p:spPr>
            <a:xfrm flipH="1">
              <a:off x="4319753" y="1430593"/>
              <a:ext cx="5254" cy="471779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C5929C-2D46-49B4-9CAA-2524B60BD6E5}"/>
                </a:ext>
              </a:extLst>
            </p:cNvPr>
            <p:cNvSpPr txBox="1"/>
            <p:nvPr/>
          </p:nvSpPr>
          <p:spPr>
            <a:xfrm>
              <a:off x="3568262" y="1902372"/>
              <a:ext cx="1518745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Inside of PFA?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11DC482-4B91-487A-8EBE-0F9819F53556}"/>
                </a:ext>
              </a:extLst>
            </p:cNvPr>
            <p:cNvSpPr txBox="1"/>
            <p:nvPr/>
          </p:nvSpPr>
          <p:spPr>
            <a:xfrm>
              <a:off x="2472279" y="1918872"/>
              <a:ext cx="523171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No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FFFF9F-9C95-48A4-8F33-C3C8C8AB079E}"/>
                </a:ext>
              </a:extLst>
            </p:cNvPr>
            <p:cNvSpPr txBox="1"/>
            <p:nvPr/>
          </p:nvSpPr>
          <p:spPr>
            <a:xfrm>
              <a:off x="1672087" y="2844518"/>
              <a:ext cx="1845571" cy="627675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Either:</a:t>
              </a:r>
            </a:p>
            <a:p>
              <a:r>
                <a:rPr lang="en-US" sz="1400" dirty="0"/>
                <a:t>Conventional System</a:t>
              </a:r>
            </a:p>
            <a:p>
              <a:r>
                <a:rPr lang="en-US" sz="1400" dirty="0"/>
                <a:t>Enhanced System 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7B49FBE-8752-4DEA-814A-D6DC2EC044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95450" y="2087038"/>
              <a:ext cx="572812" cy="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F07F622-8898-4863-951B-5558F7360E92}"/>
                </a:ext>
              </a:extLst>
            </p:cNvPr>
            <p:cNvCxnSpPr>
              <a:cxnSpLocks/>
            </p:cNvCxnSpPr>
            <p:nvPr/>
          </p:nvCxnSpPr>
          <p:spPr>
            <a:xfrm>
              <a:off x="5087007" y="2103538"/>
              <a:ext cx="522891" cy="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7243C3D-8249-4D66-AB35-CE39AD4DB667}"/>
                </a:ext>
              </a:extLst>
            </p:cNvPr>
            <p:cNvCxnSpPr>
              <a:cxnSpLocks/>
            </p:cNvCxnSpPr>
            <p:nvPr/>
          </p:nvCxnSpPr>
          <p:spPr>
            <a:xfrm>
              <a:off x="6457950" y="2950882"/>
              <a:ext cx="583983" cy="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1AB6064D-470D-4295-832C-BAD20BC3A80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05634" y="2950882"/>
              <a:ext cx="572812" cy="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2F1DC26-FBD9-4707-88B2-60008C505997}"/>
                </a:ext>
              </a:extLst>
            </p:cNvPr>
            <p:cNvCxnSpPr>
              <a:cxnSpLocks/>
            </p:cNvCxnSpPr>
            <p:nvPr/>
          </p:nvCxnSpPr>
          <p:spPr>
            <a:xfrm>
              <a:off x="2733864" y="2292724"/>
              <a:ext cx="0" cy="551794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B67711A-069B-48B3-BA1C-F2A9EA34D0AC}"/>
                </a:ext>
              </a:extLst>
            </p:cNvPr>
            <p:cNvSpPr txBox="1"/>
            <p:nvPr/>
          </p:nvSpPr>
          <p:spPr>
            <a:xfrm>
              <a:off x="5608442" y="1870631"/>
              <a:ext cx="523171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Yes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1B21EFD8-B462-44E6-BC4A-9D9865714CE7}"/>
                </a:ext>
              </a:extLst>
            </p:cNvPr>
            <p:cNvCxnSpPr>
              <a:cxnSpLocks/>
              <a:stCxn id="21" idx="2"/>
            </p:cNvCxnSpPr>
            <p:nvPr/>
          </p:nvCxnSpPr>
          <p:spPr>
            <a:xfrm>
              <a:off x="5870027" y="2239963"/>
              <a:ext cx="1" cy="544315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43B4402-CDC3-48EE-8AFA-6D090514DFC0}"/>
                </a:ext>
              </a:extLst>
            </p:cNvPr>
            <p:cNvSpPr txBox="1"/>
            <p:nvPr/>
          </p:nvSpPr>
          <p:spPr>
            <a:xfrm>
              <a:off x="5478446" y="2775257"/>
              <a:ext cx="972343" cy="289696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Sewer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15749D0-BFAA-4EBF-AA75-5B541196C529}"/>
                </a:ext>
              </a:extLst>
            </p:cNvPr>
            <p:cNvSpPr txBox="1"/>
            <p:nvPr/>
          </p:nvSpPr>
          <p:spPr>
            <a:xfrm>
              <a:off x="4379248" y="2783665"/>
              <a:ext cx="523171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No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9AEA2BBA-4072-4D9A-BD62-07AB50220561}"/>
                </a:ext>
              </a:extLst>
            </p:cNvPr>
            <p:cNvCxnSpPr>
              <a:cxnSpLocks/>
            </p:cNvCxnSpPr>
            <p:nvPr/>
          </p:nvCxnSpPr>
          <p:spPr>
            <a:xfrm>
              <a:off x="4640833" y="3157517"/>
              <a:ext cx="0" cy="551794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B42EEF8-A2AA-4FD3-ACBA-114213B1FD17}"/>
                </a:ext>
              </a:extLst>
            </p:cNvPr>
            <p:cNvSpPr txBox="1"/>
            <p:nvPr/>
          </p:nvSpPr>
          <p:spPr>
            <a:xfrm>
              <a:off x="7048992" y="2784927"/>
              <a:ext cx="598008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Yes*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D752B2E-AF56-4EAE-AAF8-CD06A523181D}"/>
                </a:ext>
              </a:extLst>
            </p:cNvPr>
            <p:cNvCxnSpPr>
              <a:cxnSpLocks/>
              <a:stCxn id="28" idx="2"/>
              <a:endCxn id="32" idx="0"/>
            </p:cNvCxnSpPr>
            <p:nvPr/>
          </p:nvCxnSpPr>
          <p:spPr>
            <a:xfrm>
              <a:off x="7347996" y="3154259"/>
              <a:ext cx="4621" cy="51890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B0930B0-328C-4906-9F8B-7F6351C7994D}"/>
                </a:ext>
              </a:extLst>
            </p:cNvPr>
            <p:cNvSpPr txBox="1"/>
            <p:nvPr/>
          </p:nvSpPr>
          <p:spPr>
            <a:xfrm>
              <a:off x="3786845" y="3700903"/>
              <a:ext cx="1821597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Enhanced system </a:t>
              </a:r>
              <a:endParaRPr lang="en-US" sz="12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6E983B1-A757-4F8D-8048-82EF41CCCD22}"/>
                </a:ext>
              </a:extLst>
            </p:cNvPr>
            <p:cNvSpPr txBox="1"/>
            <p:nvPr/>
          </p:nvSpPr>
          <p:spPr>
            <a:xfrm>
              <a:off x="6568822" y="3673159"/>
              <a:ext cx="1567589" cy="627675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Either:</a:t>
              </a:r>
            </a:p>
            <a:p>
              <a:r>
                <a:rPr lang="en-US" sz="1400" dirty="0"/>
                <a:t>Conventional System</a:t>
              </a:r>
            </a:p>
            <a:p>
              <a:r>
                <a:rPr lang="en-US" sz="1400" dirty="0"/>
                <a:t>Enhanced System 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FE04EB6F-5ED9-42CB-8687-43C50C7B55B0}"/>
              </a:ext>
            </a:extLst>
          </p:cNvPr>
          <p:cNvSpPr txBox="1"/>
          <p:nvPr/>
        </p:nvSpPr>
        <p:spPr>
          <a:xfrm>
            <a:off x="6300644" y="6169099"/>
            <a:ext cx="2708344" cy="276999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*Must connect to sewer when available 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4CC8F15-B73F-4651-BD96-91696DD87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48" y="4724342"/>
            <a:ext cx="3501817" cy="1953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7339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C4962-0D7D-4110-BFAF-785AEF083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6" y="-146304"/>
            <a:ext cx="8372474" cy="1325563"/>
          </a:xfrm>
        </p:spPr>
        <p:txBody>
          <a:bodyPr>
            <a:noAutofit/>
          </a:bodyPr>
          <a:lstStyle/>
          <a:p>
            <a:r>
              <a:rPr lang="en-US" sz="3600" dirty="0"/>
              <a:t>TMDLs / BMAP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FAEA8-B404-461F-9AAB-4B3F495A6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44745"/>
            <a:ext cx="7886700" cy="3282192"/>
          </a:xfrm>
        </p:spPr>
        <p:txBody>
          <a:bodyPr>
            <a:normAutofit/>
          </a:bodyPr>
          <a:lstStyle/>
          <a:p>
            <a:r>
              <a:rPr lang="en-US" sz="2600" dirty="0">
                <a:cs typeface="Arial" panose="020B0604020202020204" pitchFamily="34" charset="0"/>
              </a:rPr>
              <a:t>To achieve the TMDLs, B</a:t>
            </a:r>
            <a:r>
              <a:rPr lang="en-US" sz="2600" dirty="0">
                <a:ea typeface="Calibri" panose="020F0502020204030204" pitchFamily="34" charset="0"/>
                <a:cs typeface="Arial" panose="020B0604020202020204" pitchFamily="34" charset="0"/>
              </a:rPr>
              <a:t>MAP implementation will be a 20-year process</a:t>
            </a:r>
            <a:endParaRPr lang="en-US" sz="2600" dirty="0">
              <a:cs typeface="Arial" panose="020B0604020202020204" pitchFamily="34" charset="0"/>
            </a:endParaRPr>
          </a:p>
          <a:p>
            <a:r>
              <a:rPr lang="en-US" sz="2600" dirty="0">
                <a:cs typeface="Arial" panose="020B0604020202020204" pitchFamily="34" charset="0"/>
              </a:rPr>
              <a:t>Plan will define nitrogen reduction milestones: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30% reduction within 5 years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50% reduction within 10 years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20% reduction within 15 years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Use last 5 years to finish up and see results</a:t>
            </a: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E10ED6-6BD9-42B3-A48D-B3EFC5F6F47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269" y="4846463"/>
            <a:ext cx="6397572" cy="201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20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4092" y="-147780"/>
            <a:ext cx="793296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Nitrogen Load to Groundwater (NSILT) in Springshed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657E68C-46DB-4A84-92B2-52032571A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803730"/>
              </p:ext>
            </p:extLst>
          </p:nvPr>
        </p:nvGraphicFramePr>
        <p:xfrm>
          <a:off x="999810" y="1512905"/>
          <a:ext cx="7144379" cy="44112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6468">
                  <a:extLst>
                    <a:ext uri="{9D8B030D-6E8A-4147-A177-3AD203B41FA5}">
                      <a16:colId xmlns:a16="http://schemas.microsoft.com/office/drawing/2014/main" val="110748196"/>
                    </a:ext>
                  </a:extLst>
                </a:gridCol>
                <a:gridCol w="2337351">
                  <a:extLst>
                    <a:ext uri="{9D8B030D-6E8A-4147-A177-3AD203B41FA5}">
                      <a16:colId xmlns:a16="http://schemas.microsoft.com/office/drawing/2014/main" val="1931922021"/>
                    </a:ext>
                  </a:extLst>
                </a:gridCol>
                <a:gridCol w="1690560">
                  <a:extLst>
                    <a:ext uri="{9D8B030D-6E8A-4147-A177-3AD203B41FA5}">
                      <a16:colId xmlns:a16="http://schemas.microsoft.com/office/drawing/2014/main" val="3081983690"/>
                    </a:ext>
                  </a:extLst>
                </a:gridCol>
              </a:tblGrid>
              <a:tr h="11578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Nitrogen Source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Estimated Total Nitrogen Load to Groundwater </a:t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en-US" sz="2000" dirty="0">
                          <a:effectLst/>
                        </a:rPr>
                        <a:t>(</a:t>
                      </a:r>
                      <a:r>
                        <a:rPr lang="en-US" sz="2000" dirty="0" err="1">
                          <a:effectLst/>
                        </a:rPr>
                        <a:t>lb</a:t>
                      </a:r>
                      <a:r>
                        <a:rPr lang="en-US" sz="2000" dirty="0">
                          <a:effectLst/>
                        </a:rPr>
                        <a:t>-N/</a:t>
                      </a:r>
                      <a:r>
                        <a:rPr lang="en-US" sz="2000" dirty="0" err="1">
                          <a:effectLst/>
                        </a:rPr>
                        <a:t>yr</a:t>
                      </a:r>
                      <a:r>
                        <a:rPr lang="en-US" sz="2000" dirty="0">
                          <a:effectLst/>
                        </a:rPr>
                        <a:t>)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Percent Contribution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3947810589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OSTDS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282,875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30%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600644617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Urban Turfgrass Fertilizer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209,833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22%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7894365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Atmospheric Deposition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93,208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424183790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Farm Fertilizer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163,935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17%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882379476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Sports Turfgrass Fertilizer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53,841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975390275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Livestock Waste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91,347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229665768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Wastewater Treatment Facilities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45,105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80832014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Total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940,144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100%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965156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6445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4092" y="-147780"/>
            <a:ext cx="793296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Reduction to Meet the TMDLs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4977D98-1A88-4D54-B1CF-3F5EE09595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847736"/>
              </p:ext>
            </p:extLst>
          </p:nvPr>
        </p:nvGraphicFramePr>
        <p:xfrm>
          <a:off x="1326994" y="1460754"/>
          <a:ext cx="6846848" cy="40088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0522">
                  <a:extLst>
                    <a:ext uri="{9D8B030D-6E8A-4147-A177-3AD203B41FA5}">
                      <a16:colId xmlns:a16="http://schemas.microsoft.com/office/drawing/2014/main" val="373486991"/>
                    </a:ext>
                  </a:extLst>
                </a:gridCol>
                <a:gridCol w="1570240">
                  <a:extLst>
                    <a:ext uri="{9D8B030D-6E8A-4147-A177-3AD203B41FA5}">
                      <a16:colId xmlns:a16="http://schemas.microsoft.com/office/drawing/2014/main" val="988635208"/>
                    </a:ext>
                  </a:extLst>
                </a:gridCol>
                <a:gridCol w="3546086">
                  <a:extLst>
                    <a:ext uri="{9D8B030D-6E8A-4147-A177-3AD203B41FA5}">
                      <a16:colId xmlns:a16="http://schemas.microsoft.com/office/drawing/2014/main" val="848713065"/>
                    </a:ext>
                  </a:extLst>
                </a:gridCol>
              </a:tblGrid>
              <a:tr h="269719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+mn-lt"/>
                        </a:rPr>
                        <a:t>Required Reduction to Meet the TMDLs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935781"/>
                  </a:ext>
                </a:extLst>
              </a:tr>
              <a:tr h="8750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Description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Nitrogen Loads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(lb-N/yr)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Notes Regarding Data Used 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841965"/>
                  </a:ext>
                </a:extLst>
              </a:tr>
              <a:tr h="8545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Total Load at Spring Vents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289,000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Upper 95% confidence interval - nitrate data and flow data from 2000 to 2017 (94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cfs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)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569419179"/>
                  </a:ext>
                </a:extLst>
              </a:tr>
              <a:tr h="8545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TMDL Load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93,800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TMDL target is 0.28 mg/L and using the same flow data from 2000 to 2017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280615944"/>
                  </a:ext>
                </a:extLst>
              </a:tr>
              <a:tr h="5137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Required Reduction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195,200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+mn-lt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66593903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69794" y="5619696"/>
            <a:ext cx="26718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cfs</a:t>
            </a:r>
            <a:r>
              <a:rPr lang="en-US" dirty="0"/>
              <a:t> = cubic feet per second</a:t>
            </a:r>
          </a:p>
          <a:p>
            <a:r>
              <a:rPr lang="en-US" dirty="0"/>
              <a:t>mg/L = milligrams per liter</a:t>
            </a:r>
          </a:p>
        </p:txBody>
      </p:sp>
    </p:spTree>
    <p:extLst>
      <p:ext uri="{BB962C8B-B14F-4D97-AF65-F5344CB8AC3E}">
        <p14:creationId xmlns:p14="http://schemas.microsoft.com/office/powerpoint/2010/main" val="2921986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11036" y="-129308"/>
            <a:ext cx="793296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BMAP Gap Analysis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FC3D329-3827-4C0D-AB57-6759B692D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03570"/>
              </p:ext>
            </p:extLst>
          </p:nvPr>
        </p:nvGraphicFramePr>
        <p:xfrm>
          <a:off x="-1" y="1024239"/>
          <a:ext cx="9144001" cy="61128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4307">
                  <a:extLst>
                    <a:ext uri="{9D8B030D-6E8A-4147-A177-3AD203B41FA5}">
                      <a16:colId xmlns:a16="http://schemas.microsoft.com/office/drawing/2014/main" val="2195008386"/>
                    </a:ext>
                  </a:extLst>
                </a:gridCol>
                <a:gridCol w="1758462">
                  <a:extLst>
                    <a:ext uri="{9D8B030D-6E8A-4147-A177-3AD203B41FA5}">
                      <a16:colId xmlns:a16="http://schemas.microsoft.com/office/drawing/2014/main" val="1278298230"/>
                    </a:ext>
                  </a:extLst>
                </a:gridCol>
                <a:gridCol w="5451232">
                  <a:extLst>
                    <a:ext uri="{9D8B030D-6E8A-4147-A177-3AD203B41FA5}">
                      <a16:colId xmlns:a16="http://schemas.microsoft.com/office/drawing/2014/main" val="1622974522"/>
                    </a:ext>
                  </a:extLst>
                </a:gridCol>
              </a:tblGrid>
              <a:tr h="772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Nitrogen Source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Credits Based on Project Tables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(lb-N/yr)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Description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1519642315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OSTDS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27,538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Credits identified for stakeholder OSTDS projects (enhancement or sewer)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818086404"/>
                  </a:ext>
                </a:extLst>
              </a:tr>
              <a:tr h="6516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Urban Turf Fertilizer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5,230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DEP approved credits (up to 6 %) for public education activities as well as credits identified for stakeholder stormwater projects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992415551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Atmospheric Deposition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−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 reduction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54854687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Farm Fertilizer (FF)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24,590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15 % BMP credit on FF load to groundwater, assuming 100 % owner-implemented BMPs on all fertilized lands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162250583"/>
                  </a:ext>
                </a:extLst>
              </a:tr>
              <a:tr h="8673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Sports Turf Fertilizer (STF)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5,342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6 % BMP credit for sports fields and 10 % BMP credit for golf courses on STF load to groundwater, assuming 100 % BMP implementation on golf courses and sports fields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474247599"/>
                  </a:ext>
                </a:extLst>
              </a:tr>
              <a:tr h="6516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Livestock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9,135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10% BMP credit on load to groundwater, assuming 100 % owner-implemented BMPs at all livestock facilities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607092997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Wastewater Treatment Facility (WWTF)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33,058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Achieved by BMAP WWTF policy (achieving 3 or 6 mg/L)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521576261"/>
                  </a:ext>
                </a:extLst>
              </a:tr>
              <a:tr h="2623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Total Credits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158,164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</a:rPr>
                        <a:t>(Includes 53,272 lb-N/yr from Pasco County Restoration Project FY17/18)</a:t>
                      </a: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3017525614"/>
                  </a:ext>
                </a:extLst>
              </a:tr>
              <a:tr h="4359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Required Reduction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195,200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effectLst/>
                        </a:rPr>
                        <a:t>Load Remaining:      37,036</a:t>
                      </a: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029971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7408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01B2D9-BC06-4996-9FDB-654F869C2209}"/>
              </a:ext>
            </a:extLst>
          </p:cNvPr>
          <p:cNvSpPr/>
          <p:nvPr/>
        </p:nvSpPr>
        <p:spPr>
          <a:xfrm>
            <a:off x="1181101" y="207216"/>
            <a:ext cx="8058150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Options to Reduce Remaining Load</a:t>
            </a:r>
            <a:endParaRPr lang="en-US" sz="36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155C39A-5522-4767-B942-4409054ECF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66792"/>
              </p:ext>
            </p:extLst>
          </p:nvPr>
        </p:nvGraphicFramePr>
        <p:xfrm>
          <a:off x="395055" y="1343953"/>
          <a:ext cx="8353889" cy="345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53889">
                  <a:extLst>
                    <a:ext uri="{9D8B030D-6E8A-4147-A177-3AD203B41FA5}">
                      <a16:colId xmlns:a16="http://schemas.microsoft.com/office/drawing/2014/main" val="3711768653"/>
                    </a:ext>
                  </a:extLst>
                </a:gridCol>
              </a:tblGrid>
              <a:tr h="3213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Estimated Reduction Credits for Additional OSTDS Enhancement </a:t>
                      </a:r>
                      <a:r>
                        <a:rPr lang="en-US" sz="2000" u="sng" dirty="0">
                          <a:effectLst/>
                        </a:rPr>
                        <a:t>OR</a:t>
                      </a:r>
                      <a:r>
                        <a:rPr lang="en-US" sz="2000" dirty="0">
                          <a:effectLst/>
                        </a:rPr>
                        <a:t> Sewer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222874742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780AABA-A8D5-45D9-B4A6-C9854765C2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693160"/>
              </p:ext>
            </p:extLst>
          </p:nvPr>
        </p:nvGraphicFramePr>
        <p:xfrm>
          <a:off x="2036026" y="4163021"/>
          <a:ext cx="5285678" cy="2011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5370">
                  <a:extLst>
                    <a:ext uri="{9D8B030D-6E8A-4147-A177-3AD203B41FA5}">
                      <a16:colId xmlns:a16="http://schemas.microsoft.com/office/drawing/2014/main" val="3856840946"/>
                    </a:ext>
                  </a:extLst>
                </a:gridCol>
                <a:gridCol w="1500708">
                  <a:extLst>
                    <a:ext uri="{9D8B030D-6E8A-4147-A177-3AD203B41FA5}">
                      <a16:colId xmlns:a16="http://schemas.microsoft.com/office/drawing/2014/main" val="1199591098"/>
                    </a:ext>
                  </a:extLst>
                </a:gridCol>
                <a:gridCol w="1779600">
                  <a:extLst>
                    <a:ext uri="{9D8B030D-6E8A-4147-A177-3AD203B41FA5}">
                      <a16:colId xmlns:a16="http://schemas.microsoft.com/office/drawing/2014/main" val="3812246058"/>
                    </a:ext>
                  </a:extLst>
                </a:gridCol>
              </a:tblGrid>
              <a:tr h="234862"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OSTDS That Could Be Converted to Sewer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678934"/>
                  </a:ext>
                </a:extLst>
              </a:tr>
              <a:tr h="2582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</a:rPr>
                        <a:t>Project #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OSTDS #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Estimated Reduction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lb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-N/yr)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259643"/>
                  </a:ext>
                </a:extLst>
              </a:tr>
              <a:tr h="2348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COB-2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578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6236466"/>
                  </a:ext>
                </a:extLst>
              </a:tr>
              <a:tr h="2348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COB-3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2,310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2513022"/>
                  </a:ext>
                </a:extLst>
              </a:tr>
              <a:tr h="2348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HC-3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30,000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231,000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15471044"/>
                  </a:ext>
                </a:extLst>
              </a:tr>
              <a:tr h="2348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Total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30,375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233,888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1668255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52FAB51-B648-467D-BA8C-FE3F735AF9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903617"/>
              </p:ext>
            </p:extLst>
          </p:nvPr>
        </p:nvGraphicFramePr>
        <p:xfrm>
          <a:off x="395055" y="1689139"/>
          <a:ext cx="8353889" cy="20116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5163">
                  <a:extLst>
                    <a:ext uri="{9D8B030D-6E8A-4147-A177-3AD203B41FA5}">
                      <a16:colId xmlns:a16="http://schemas.microsoft.com/office/drawing/2014/main" val="2286085875"/>
                    </a:ext>
                  </a:extLst>
                </a:gridCol>
                <a:gridCol w="1446638">
                  <a:extLst>
                    <a:ext uri="{9D8B030D-6E8A-4147-A177-3AD203B41FA5}">
                      <a16:colId xmlns:a16="http://schemas.microsoft.com/office/drawing/2014/main" val="1114314810"/>
                    </a:ext>
                  </a:extLst>
                </a:gridCol>
                <a:gridCol w="1285901">
                  <a:extLst>
                    <a:ext uri="{9D8B030D-6E8A-4147-A177-3AD203B41FA5}">
                      <a16:colId xmlns:a16="http://schemas.microsoft.com/office/drawing/2014/main" val="2628897020"/>
                    </a:ext>
                  </a:extLst>
                </a:gridCol>
                <a:gridCol w="964425">
                  <a:extLst>
                    <a:ext uri="{9D8B030D-6E8A-4147-A177-3AD203B41FA5}">
                      <a16:colId xmlns:a16="http://schemas.microsoft.com/office/drawing/2014/main" val="2607065212"/>
                    </a:ext>
                  </a:extLst>
                </a:gridCol>
                <a:gridCol w="1355554">
                  <a:extLst>
                    <a:ext uri="{9D8B030D-6E8A-4147-A177-3AD203B41FA5}">
                      <a16:colId xmlns:a16="http://schemas.microsoft.com/office/drawing/2014/main" val="4179296027"/>
                    </a:ext>
                  </a:extLst>
                </a:gridCol>
                <a:gridCol w="1244823">
                  <a:extLst>
                    <a:ext uri="{9D8B030D-6E8A-4147-A177-3AD203B41FA5}">
                      <a16:colId xmlns:a16="http://schemas.microsoft.com/office/drawing/2014/main" val="138156139"/>
                    </a:ext>
                  </a:extLst>
                </a:gridCol>
                <a:gridCol w="931385">
                  <a:extLst>
                    <a:ext uri="{9D8B030D-6E8A-4147-A177-3AD203B41FA5}">
                      <a16:colId xmlns:a16="http://schemas.microsoft.com/office/drawing/2014/main" val="206262887"/>
                    </a:ext>
                  </a:extLst>
                </a:gridCol>
              </a:tblGrid>
              <a:tr h="10794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Recharge Area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BMAP Policy: OSTDS Parcels Less Than One Acre in PFAs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Credit for Enhancement (lb-N/yr)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Credit for Sewer (lb-N/yr)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OSTDS Parcels One Acre and Greater in PFAs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Credit for Enhancement (lb-N/yr))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Credit for Sewer (lb-N/yr)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3708339672"/>
                  </a:ext>
                </a:extLst>
              </a:tr>
              <a:tr h="3100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High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29,840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158,152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229,768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5,847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30,989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45,022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745191109"/>
                  </a:ext>
                </a:extLst>
              </a:tr>
              <a:tr h="3121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Medium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985116961"/>
                  </a:ext>
                </a:extLst>
              </a:tr>
              <a:tr h="3100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Total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29,840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158,152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229,768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5,847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30,989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45,022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114256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447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14450" y="231842"/>
            <a:ext cx="7829550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 Options to Reduce Remaining Load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A151DFBF-4A93-4B85-99AD-2FABB0A17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370" y="263271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1C3F30B-2491-414A-BC70-8881DA739D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570520"/>
              </p:ext>
            </p:extLst>
          </p:nvPr>
        </p:nvGraphicFramePr>
        <p:xfrm>
          <a:off x="659983" y="1325663"/>
          <a:ext cx="7824034" cy="2127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8280">
                  <a:extLst>
                    <a:ext uri="{9D8B030D-6E8A-4147-A177-3AD203B41FA5}">
                      <a16:colId xmlns:a16="http://schemas.microsoft.com/office/drawing/2014/main" val="3475440440"/>
                    </a:ext>
                  </a:extLst>
                </a:gridCol>
                <a:gridCol w="2551575">
                  <a:extLst>
                    <a:ext uri="{9D8B030D-6E8A-4147-A177-3AD203B41FA5}">
                      <a16:colId xmlns:a16="http://schemas.microsoft.com/office/drawing/2014/main" val="1910263733"/>
                    </a:ext>
                  </a:extLst>
                </a:gridCol>
                <a:gridCol w="2304179">
                  <a:extLst>
                    <a:ext uri="{9D8B030D-6E8A-4147-A177-3AD203B41FA5}">
                      <a16:colId xmlns:a16="http://schemas.microsoft.com/office/drawing/2014/main" val="1567824341"/>
                    </a:ext>
                  </a:extLst>
                </a:gridCol>
              </a:tblGrid>
              <a:tr h="167119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Estimated Reduction Credits for Advanced Agricultural Practices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3763792"/>
                  </a:ext>
                </a:extLst>
              </a:tr>
              <a:tr h="5979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Action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Estimated Reduction Credit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lb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-N/yr)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High Recharge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Estimated Reduction Credit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lb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-N/yr)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Medium Recharge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476705"/>
                  </a:ext>
                </a:extLst>
              </a:tr>
              <a:tr h="2985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Precision Irrigation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3,129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1,739</a:t>
                      </a: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1297627855"/>
                  </a:ext>
                </a:extLst>
              </a:tr>
              <a:tr h="2837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Soil Moisture Probes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41,545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20,773</a:t>
                      </a: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1573684723"/>
                  </a:ext>
                </a:extLst>
              </a:tr>
              <a:tr h="248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Cover Crops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38,394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21,330</a:t>
                      </a: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3280625932"/>
                  </a:ext>
                </a:extLst>
              </a:tr>
              <a:tr h="248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Total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83,068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43,842</a:t>
                      </a: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24413296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D71C5A3A-62FE-46EC-A224-3677BA2D1CC0}"/>
              </a:ext>
            </a:extLst>
          </p:cNvPr>
          <p:cNvGrpSpPr/>
          <p:nvPr/>
        </p:nvGrpSpPr>
        <p:grpSpPr>
          <a:xfrm>
            <a:off x="1952625" y="3756892"/>
            <a:ext cx="5436041" cy="2650554"/>
            <a:chOff x="0" y="0"/>
            <a:chExt cx="8740775" cy="465772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4C76F1A-5705-4CB3-8BAB-39A323526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162300" cy="237172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2517164-87C7-4022-80C5-E2595AB87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1175" y="0"/>
              <a:ext cx="3149600" cy="23622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BA8F20F-06C4-4F8D-96F0-BF32CF68B5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737" b="-819"/>
            <a:stretch/>
          </p:blipFill>
          <p:spPr bwMode="auto">
            <a:xfrm>
              <a:off x="3162300" y="0"/>
              <a:ext cx="2428875" cy="23990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F02F878-78A3-4A7E-AE2B-8656541F96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39"/>
            <a:stretch/>
          </p:blipFill>
          <p:spPr bwMode="auto">
            <a:xfrm>
              <a:off x="0" y="2371725"/>
              <a:ext cx="2663825" cy="227647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92D581-50F1-43D3-8A92-16197EA66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1750" y="2371725"/>
              <a:ext cx="3048000" cy="22860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144B275-6F91-4010-8223-A1F60FA555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385"/>
            <a:stretch/>
          </p:blipFill>
          <p:spPr bwMode="auto">
            <a:xfrm>
              <a:off x="6419850" y="2362200"/>
              <a:ext cx="2314575" cy="2294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  </a:ext>
            </a:ex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5E2E03C-4B04-413E-B190-C70F528F2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5350" y="2362200"/>
              <a:ext cx="1714500" cy="228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04941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659" y="1037064"/>
            <a:ext cx="8289341" cy="55310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BA46564-0285-4959-8657-CD9D4CD4F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455" y="-145971"/>
            <a:ext cx="8266545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/>
              <a:t>Weeki Wachee Springs State Park</a:t>
            </a:r>
          </a:p>
        </p:txBody>
      </p:sp>
    </p:spTree>
    <p:extLst>
      <p:ext uri="{BB962C8B-B14F-4D97-AF65-F5344CB8AC3E}">
        <p14:creationId xmlns:p14="http://schemas.microsoft.com/office/powerpoint/2010/main" val="2759535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49" y="1226265"/>
            <a:ext cx="7901526" cy="50031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6836" y="-33852"/>
            <a:ext cx="80171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Magnolia-Aripeka Springs Nitrogen Loading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to Groundwater</a:t>
            </a:r>
          </a:p>
        </p:txBody>
      </p:sp>
      <p:sp>
        <p:nvSpPr>
          <p:cNvPr id="7" name="TextBox 3"/>
          <p:cNvSpPr txBox="1"/>
          <p:nvPr/>
        </p:nvSpPr>
        <p:spPr>
          <a:xfrm>
            <a:off x="152400" y="1226265"/>
            <a:ext cx="2902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Magnolia-Aripeka Springs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0" y="6239376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/>
              <a:t>Estimated Load to Groundwater: 138,000 lb-N/yr                               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51782" y="5654600"/>
            <a:ext cx="2316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C00000"/>
                </a:solidFill>
              </a:rPr>
              <a:t>Spring flow is too irregular to accurately calculate TMDL load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7998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1036" y="-138544"/>
            <a:ext cx="7932964" cy="1325563"/>
          </a:xfrm>
        </p:spPr>
        <p:txBody>
          <a:bodyPr>
            <a:normAutofit/>
          </a:bodyPr>
          <a:lstStyle/>
          <a:p>
            <a:r>
              <a:rPr lang="en-US" sz="2800" dirty="0"/>
              <a:t>Suggested Magnolia-Aripeka Springs Nitrogen Reduction Guidelines by Source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669526"/>
              </p:ext>
            </p:extLst>
          </p:nvPr>
        </p:nvGraphicFramePr>
        <p:xfrm>
          <a:off x="1888075" y="1415039"/>
          <a:ext cx="5543335" cy="38892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5358">
                  <a:extLst>
                    <a:ext uri="{9D8B030D-6E8A-4147-A177-3AD203B41FA5}">
                      <a16:colId xmlns:a16="http://schemas.microsoft.com/office/drawing/2014/main" val="3779533949"/>
                    </a:ext>
                  </a:extLst>
                </a:gridCol>
                <a:gridCol w="1750185">
                  <a:extLst>
                    <a:ext uri="{9D8B030D-6E8A-4147-A177-3AD203B41FA5}">
                      <a16:colId xmlns:a16="http://schemas.microsoft.com/office/drawing/2014/main" val="270385489"/>
                    </a:ext>
                  </a:extLst>
                </a:gridCol>
                <a:gridCol w="1897792">
                  <a:extLst>
                    <a:ext uri="{9D8B030D-6E8A-4147-A177-3AD203B41FA5}">
                      <a16:colId xmlns:a16="http://schemas.microsoft.com/office/drawing/2014/main" val="2299953069"/>
                    </a:ext>
                  </a:extLst>
                </a:gridCol>
              </a:tblGrid>
              <a:tr h="68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Source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Estimated Portion of Total Load (%)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Estimated Total Nitrogen Load to Groundwater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(lb-N/yr)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57432097"/>
                  </a:ext>
                </a:extLst>
              </a:tr>
              <a:tr h="3040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OSTDS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39 %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53,129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65077847"/>
                  </a:ext>
                </a:extLst>
              </a:tr>
              <a:tr h="3517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Urban Turfgrass Fertilizer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32 %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43,719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5445181"/>
                  </a:ext>
                </a:extLst>
              </a:tr>
              <a:tr h="3040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Atmospheric Deposition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11 %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14,550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5297121"/>
                  </a:ext>
                </a:extLst>
              </a:tr>
              <a:tr h="3332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Farm Fertilizer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6 %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8,710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6424010"/>
                  </a:ext>
                </a:extLst>
              </a:tr>
              <a:tr h="3040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Sports Turfgrass Fertilizer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6 %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8,710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8551423"/>
                  </a:ext>
                </a:extLst>
              </a:tr>
              <a:tr h="3609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Livestock Waste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3 %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4,358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28770236"/>
                  </a:ext>
                </a:extLst>
              </a:tr>
              <a:tr h="3040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WWTF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3 %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4,824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0859955"/>
                  </a:ext>
                </a:extLst>
              </a:tr>
              <a:tr h="3040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Totals 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100 %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138,000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6300949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582426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Draft April 2017</a:t>
            </a:r>
          </a:p>
        </p:txBody>
      </p:sp>
    </p:spTree>
    <p:extLst>
      <p:ext uri="{BB962C8B-B14F-4D97-AF65-F5344CB8AC3E}">
        <p14:creationId xmlns:p14="http://schemas.microsoft.com/office/powerpoint/2010/main" val="3480007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7562E-3848-4942-A8AB-66A478D5A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1" y="-123825"/>
            <a:ext cx="8153399" cy="1325563"/>
          </a:xfrm>
        </p:spPr>
        <p:txBody>
          <a:bodyPr>
            <a:normAutofit/>
          </a:bodyPr>
          <a:lstStyle/>
          <a:p>
            <a:r>
              <a:rPr lang="en-US" sz="3600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F7148-B60E-43A4-8848-9FDDA3658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54" y="1497780"/>
            <a:ext cx="3603830" cy="2333421"/>
          </a:xfrm>
        </p:spPr>
        <p:txBody>
          <a:bodyPr>
            <a:noAutofit/>
          </a:bodyPr>
          <a:lstStyle/>
          <a:p>
            <a:r>
              <a:rPr lang="en-US" sz="2400" dirty="0"/>
              <a:t>Comments received by  January 26, 2018</a:t>
            </a:r>
          </a:p>
          <a:p>
            <a:r>
              <a:rPr lang="en-US" sz="2400" dirty="0"/>
              <a:t>BMAP adoption in February 2018</a:t>
            </a:r>
          </a:p>
          <a:p>
            <a:r>
              <a:rPr lang="en-US" sz="2400" dirty="0"/>
              <a:t>Water quality monitoring to determine improvements</a:t>
            </a:r>
          </a:p>
          <a:p>
            <a:r>
              <a:rPr lang="en-US" sz="2400" dirty="0"/>
              <a:t>Annual review of project accomplishments and adherence to schedule</a:t>
            </a:r>
          </a:p>
          <a:p>
            <a:r>
              <a:rPr lang="en-US" sz="2400" dirty="0"/>
              <a:t>Five-year revisions of                                                                                                             BMAP and NSILT</a:t>
            </a:r>
          </a:p>
          <a:p>
            <a:pPr lvl="1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6D8813-B7AB-41AE-B279-0C84F9B46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304" y="1758769"/>
            <a:ext cx="5339642" cy="414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519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45309" y="167708"/>
            <a:ext cx="7998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QUESTIONS??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9B9846-670B-4C7E-8AE5-A087A2D16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49" y="1200266"/>
            <a:ext cx="8763000" cy="45243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E6512D-DD6B-4761-A83B-BCC09F68A1C8}"/>
              </a:ext>
            </a:extLst>
          </p:cNvPr>
          <p:cNvSpPr txBox="1"/>
          <p:nvPr/>
        </p:nvSpPr>
        <p:spPr>
          <a:xfrm>
            <a:off x="423746" y="6110868"/>
            <a:ext cx="2531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Photo: SWFWMD</a:t>
            </a:r>
          </a:p>
        </p:txBody>
      </p:sp>
    </p:spTree>
    <p:extLst>
      <p:ext uri="{BB962C8B-B14F-4D97-AF65-F5344CB8AC3E}">
        <p14:creationId xmlns:p14="http://schemas.microsoft.com/office/powerpoint/2010/main" val="988373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425" y="-101596"/>
            <a:ext cx="8410575" cy="1143000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3600" dirty="0"/>
              <a:t>Basin Management Action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400854" cy="5257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en-US" dirty="0"/>
              <a:t>Contact: Terry Hansen, P.G.  </a:t>
            </a:r>
          </a:p>
          <a:p>
            <a:pPr>
              <a:lnSpc>
                <a:spcPct val="80000"/>
              </a:lnSpc>
              <a:buNone/>
            </a:pPr>
            <a:r>
              <a:rPr lang="en-US" dirty="0">
                <a:hlinkClick r:id="rId2"/>
              </a:rPr>
              <a:t>terry.hansen@dep.state.fl.us</a:t>
            </a:r>
            <a:r>
              <a:rPr lang="en-US" dirty="0"/>
              <a:t> </a:t>
            </a:r>
          </a:p>
          <a:p>
            <a:pPr>
              <a:lnSpc>
                <a:spcPct val="80000"/>
              </a:lnSpc>
              <a:buNone/>
            </a:pPr>
            <a:r>
              <a:rPr lang="en-US" b="1" dirty="0">
                <a:hlinkClick r:id="rId3"/>
              </a:rPr>
              <a:t>http://www.dep.state.fl.us/water/</a:t>
            </a:r>
            <a:endParaRPr lang="en-US" b="1" dirty="0"/>
          </a:p>
          <a:p>
            <a:pPr>
              <a:lnSpc>
                <a:spcPct val="80000"/>
              </a:lnSpc>
              <a:buNone/>
            </a:pPr>
            <a:endParaRPr lang="en-US" b="1" dirty="0"/>
          </a:p>
          <a:p>
            <a:pPr eaLnBrk="0" hangingPunct="0">
              <a:spcBef>
                <a:spcPct val="0"/>
              </a:spcBef>
              <a:buClrTx/>
              <a:buNone/>
            </a:pPr>
            <a:r>
              <a:rPr lang="en-US" sz="2000" b="1" dirty="0"/>
              <a:t>http://publicfiles.dep.state.fl.us/DEAR/BMAP/Springs Coast/BMAPs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349" y="3492389"/>
            <a:ext cx="5049651" cy="33656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3142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>
            <a:graphicFrameLocks noChangeAspect="1"/>
          </p:cNvGraphicFramePr>
          <p:nvPr>
            <p:extLst/>
          </p:nvPr>
        </p:nvGraphicFramePr>
        <p:xfrm>
          <a:off x="304800" y="1433677"/>
          <a:ext cx="8000999" cy="4546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itle 1">
            <a:extLst>
              <a:ext uri="{FF2B5EF4-FFF2-40B4-BE49-F238E27FC236}">
                <a16:creationId xmlns:a16="http://schemas.microsoft.com/office/drawing/2014/main" id="{DF54FC57-CC70-4ADA-919F-F62B25113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455" y="-145971"/>
            <a:ext cx="8266545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/>
              <a:t>Water Quality Framework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888C5C-CD1C-4511-92E5-20A34B82A62B}"/>
              </a:ext>
            </a:extLst>
          </p:cNvPr>
          <p:cNvSpPr txBox="1"/>
          <p:nvPr/>
        </p:nvSpPr>
        <p:spPr>
          <a:xfrm>
            <a:off x="6496393" y="1252755"/>
            <a:ext cx="1854290" cy="1426031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/>
              <a:t>Collect data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Analyze and verify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List “impaired” waters</a:t>
            </a:r>
          </a:p>
          <a:p>
            <a:pPr>
              <a:spcAft>
                <a:spcPts val="450"/>
              </a:spcAft>
              <a:defRPr/>
            </a:pPr>
            <a:endParaRPr lang="en-US" sz="1400" i="1" dirty="0"/>
          </a:p>
          <a:p>
            <a:pPr algn="ctr">
              <a:spcAft>
                <a:spcPts val="450"/>
              </a:spcAft>
              <a:defRPr/>
            </a:pPr>
            <a:r>
              <a:rPr lang="en-US" sz="1400" b="1" i="1" dirty="0"/>
              <a:t>REPEAT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96BFF-A0CE-4B04-8CF7-A29636A9BAF4}"/>
              </a:ext>
            </a:extLst>
          </p:cNvPr>
          <p:cNvSpPr txBox="1"/>
          <p:nvPr/>
        </p:nvSpPr>
        <p:spPr>
          <a:xfrm>
            <a:off x="6604000" y="3595652"/>
            <a:ext cx="2142836" cy="83356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algn="ctr">
              <a:spcAft>
                <a:spcPts val="450"/>
              </a:spcAft>
              <a:defRPr/>
            </a:pPr>
            <a:r>
              <a:rPr lang="en-US" sz="1600" b="1" i="1" dirty="0"/>
              <a:t>Excessive nutrients</a:t>
            </a:r>
          </a:p>
          <a:p>
            <a:pPr algn="ctr">
              <a:spcAft>
                <a:spcPts val="450"/>
              </a:spcAft>
              <a:defRPr/>
            </a:pPr>
            <a:r>
              <a:rPr lang="en-US" sz="1400" i="1" dirty="0"/>
              <a:t>Bacteria, Metals, and Other Impairments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592A46-A21E-430C-A77C-7A11A4763A0E}"/>
              </a:ext>
            </a:extLst>
          </p:cNvPr>
          <p:cNvSpPr txBox="1"/>
          <p:nvPr/>
        </p:nvSpPr>
        <p:spPr>
          <a:xfrm>
            <a:off x="5751533" y="5398655"/>
            <a:ext cx="2670603" cy="866904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/>
              <a:t>Gather additional data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Evaluate water quality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Adopt pollutant reduction targets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F706B6-6C3F-4E19-B71A-2E4F593FDA46}"/>
              </a:ext>
            </a:extLst>
          </p:cNvPr>
          <p:cNvSpPr txBox="1"/>
          <p:nvPr/>
        </p:nvSpPr>
        <p:spPr>
          <a:xfrm>
            <a:off x="187372" y="4198075"/>
            <a:ext cx="2073137" cy="1782539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/>
              <a:t>Allocate responsibilities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Identify projects</a:t>
            </a:r>
          </a:p>
          <a:p>
            <a:pPr marL="89297" lvl="1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1100" i="1" dirty="0"/>
              <a:t>Infrastructure</a:t>
            </a:r>
          </a:p>
          <a:p>
            <a:pPr marL="89297" lvl="1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1100" i="1" dirty="0"/>
              <a:t>Best Management Practices (BMPs)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Establish schedules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Identify success criteria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1BB730-D3F8-4FF1-8EC7-ECE3B61B4847}"/>
              </a:ext>
            </a:extLst>
          </p:cNvPr>
          <p:cNvSpPr txBox="1"/>
          <p:nvPr/>
        </p:nvSpPr>
        <p:spPr>
          <a:xfrm>
            <a:off x="64655" y="1428907"/>
            <a:ext cx="2582953" cy="10182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/>
              <a:t>Monitor and report progress annually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Adapt and change – new statewide annual report</a:t>
            </a:r>
          </a:p>
        </p:txBody>
      </p:sp>
    </p:spTree>
    <p:extLst>
      <p:ext uri="{BB962C8B-B14F-4D97-AF65-F5344CB8AC3E}">
        <p14:creationId xmlns:p14="http://schemas.microsoft.com/office/powerpoint/2010/main" val="307013389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466" y="1771072"/>
            <a:ext cx="352425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/>
              <a:t>Springs Coast </a:t>
            </a:r>
          </a:p>
          <a:p>
            <a:pPr marL="0" indent="0">
              <a:buNone/>
            </a:pPr>
            <a:r>
              <a:rPr lang="en-US" sz="4400" b="1" dirty="0"/>
              <a:t>BMAP Study Areas and Priority Focus Areas (PFAs)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CCFDE8-E482-4FB1-9CD1-50341A3BAC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471" y="-31602"/>
            <a:ext cx="44375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47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27105" y="109715"/>
            <a:ext cx="8709718" cy="6591395"/>
            <a:chOff x="287927" y="179896"/>
            <a:chExt cx="8709718" cy="6227564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57" r="8599" b="16445"/>
            <a:stretch/>
          </p:blipFill>
          <p:spPr bwMode="auto">
            <a:xfrm>
              <a:off x="457200" y="1066800"/>
              <a:ext cx="7894321" cy="5340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8077200" y="2590800"/>
              <a:ext cx="92044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0.86 mg/l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226752" y="179896"/>
              <a:ext cx="7770893" cy="886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Nitrate Concentrations at Weeki Wachee Spring, 1964 to 2014</a:t>
              </a:r>
            </a:p>
            <a:p>
              <a:pPr algn="ctr">
                <a:lnSpc>
                  <a:spcPts val="2200"/>
                </a:lnSpc>
              </a:pPr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(Sources: U.S. Geological Survey [USGS] and Southwest Florida Water Management District [SWFWMD])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6200000">
              <a:off x="-1423982" y="3259997"/>
              <a:ext cx="37623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nitrate + nitrite (milligrams per liter [mg/L])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3530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1272" y="196078"/>
            <a:ext cx="7852728" cy="1143000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Weeki Wachee BMAP Nitrate Total Maximum Daily Loads (TMDLs)</a:t>
            </a:r>
            <a:br>
              <a:rPr lang="en-US" sz="3200" dirty="0">
                <a:solidFill>
                  <a:srgbClr val="FFFFFF"/>
                </a:solidFill>
              </a:rPr>
            </a:br>
            <a:endParaRPr lang="en-US" sz="32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44F263C-3217-4D34-8D76-BAFE1EA976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6329860"/>
              </p:ext>
            </p:extLst>
          </p:nvPr>
        </p:nvGraphicFramePr>
        <p:xfrm>
          <a:off x="813916" y="1758461"/>
          <a:ext cx="7586506" cy="38166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4634">
                  <a:extLst>
                    <a:ext uri="{9D8B030D-6E8A-4147-A177-3AD203B41FA5}">
                      <a16:colId xmlns:a16="http://schemas.microsoft.com/office/drawing/2014/main" val="1178032171"/>
                    </a:ext>
                  </a:extLst>
                </a:gridCol>
                <a:gridCol w="1650971">
                  <a:extLst>
                    <a:ext uri="{9D8B030D-6E8A-4147-A177-3AD203B41FA5}">
                      <a16:colId xmlns:a16="http://schemas.microsoft.com/office/drawing/2014/main" val="1572420225"/>
                    </a:ext>
                  </a:extLst>
                </a:gridCol>
                <a:gridCol w="2879505">
                  <a:extLst>
                    <a:ext uri="{9D8B030D-6E8A-4147-A177-3AD203B41FA5}">
                      <a16:colId xmlns:a16="http://schemas.microsoft.com/office/drawing/2014/main" val="2237168939"/>
                    </a:ext>
                  </a:extLst>
                </a:gridCol>
                <a:gridCol w="1071396">
                  <a:extLst>
                    <a:ext uri="{9D8B030D-6E8A-4147-A177-3AD203B41FA5}">
                      <a16:colId xmlns:a16="http://schemas.microsoft.com/office/drawing/2014/main" val="1975270894"/>
                    </a:ext>
                  </a:extLst>
                </a:gridCol>
              </a:tblGrid>
              <a:tr h="765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Waterbody or Spring Name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Waterbody Identification (WBID) Number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Parameter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Nitrate TMDL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(mg/L)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57647711"/>
                  </a:ext>
                </a:extLst>
              </a:tr>
              <a:tr h="7112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Weeki Wachee Spring 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1382B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Nitrate, annual average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61410855"/>
                  </a:ext>
                </a:extLst>
              </a:tr>
              <a:tr h="450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Weeki Wachee River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1382F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Nitrate, annual average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1721376"/>
                  </a:ext>
                </a:extLst>
              </a:tr>
              <a:tr h="7112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Magnolia-Aripeka Springs Group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1391B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Nitrate, annual average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0344469"/>
                  </a:ext>
                </a:extLst>
              </a:tr>
              <a:tr h="7112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Wilderness-Mud-Salt Springs Group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1382G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Nitrate, annual average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72123662"/>
                  </a:ext>
                </a:extLst>
              </a:tr>
              <a:tr h="450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Jenkins Creek Spring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1389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Nitrate, annual average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3344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446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/>
          <p:cNvSpPr>
            <a:spLocks noGrp="1"/>
          </p:cNvSpPr>
          <p:nvPr>
            <p:ph type="title"/>
          </p:nvPr>
        </p:nvSpPr>
        <p:spPr>
          <a:xfrm>
            <a:off x="1122460" y="-138545"/>
            <a:ext cx="798945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Regulatory Framework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363CE88-3D66-40C1-937A-979BD169EA32}"/>
              </a:ext>
            </a:extLst>
          </p:cNvPr>
          <p:cNvSpPr>
            <a:spLocks/>
          </p:cNvSpPr>
          <p:nvPr/>
        </p:nvSpPr>
        <p:spPr bwMode="auto">
          <a:xfrm>
            <a:off x="136861" y="1040536"/>
            <a:ext cx="9007139" cy="441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40000"/>
              </a:spcBef>
              <a:buClr>
                <a:schemeClr val="accent5">
                  <a:lumMod val="50000"/>
                </a:schemeClr>
              </a:buClr>
            </a:pPr>
            <a:r>
              <a:rPr lang="en-US" sz="2800" dirty="0"/>
              <a:t>The process for preparing BMAPs is found in: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600" dirty="0"/>
              <a:t>Section 403.067, Florida Statutes (F.S.), known as the “Florida Watershed Restoration Act”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600" dirty="0"/>
              <a:t>The 2016 Florida Springs and Aquifer Protection Act  lists requirements for BMAPs for Outstanding Florida Springs (OFS)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600" dirty="0"/>
              <a:t>PFA Report and Nitrogen Source Inventory Loading Tool (NSILT) developed by the Florida Department of Environmental Protection (DEP) for the Weeki Wachee Spring Group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endParaRPr lang="en-US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14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3C8A06-0CCC-4AB0-817C-A90E8C5B55A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78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47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784" y="1205819"/>
            <a:ext cx="6492072" cy="48234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63784" y="-39894"/>
            <a:ext cx="7980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Weeki Wachee Nitrogen Loading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Groundwater in Springshed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55501D-1DDF-4A4A-9EB2-50F65D462FA8}"/>
              </a:ext>
            </a:extLst>
          </p:cNvPr>
          <p:cNvSpPr/>
          <p:nvPr/>
        </p:nvSpPr>
        <p:spPr>
          <a:xfrm>
            <a:off x="0" y="6197811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/>
              <a:t>Estimated Load to Groundwater in Springshed: 940,144 pounds of nitrogen per year (</a:t>
            </a:r>
            <a:r>
              <a:rPr lang="en-US" sz="1600" b="1" dirty="0" err="1"/>
              <a:t>lb</a:t>
            </a:r>
            <a:r>
              <a:rPr lang="en-US" sz="1600" b="1" dirty="0"/>
              <a:t>-N/yr)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569155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10023</TotalTime>
  <Words>1364</Words>
  <Application>Microsoft Office PowerPoint</Application>
  <PresentationFormat>On-screen Show (4:3)</PresentationFormat>
  <Paragraphs>306</Paragraphs>
  <Slides>24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Comic Sans MS</vt:lpstr>
      <vt:lpstr>Times New Roman</vt:lpstr>
      <vt:lpstr>Wingdings</vt:lpstr>
      <vt:lpstr>Office Theme</vt:lpstr>
      <vt:lpstr>Custom Design</vt:lpstr>
      <vt:lpstr>Weeki Wachee  Basin Management Action Plan (BMAP) </vt:lpstr>
      <vt:lpstr>Weeki Wachee Springs State Park</vt:lpstr>
      <vt:lpstr>Water Quality Framework</vt:lpstr>
      <vt:lpstr>PowerPoint Presentation</vt:lpstr>
      <vt:lpstr>PowerPoint Presentation</vt:lpstr>
      <vt:lpstr>Weeki Wachee BMAP Nitrate Total Maximum Daily Loads (TMDLs) </vt:lpstr>
      <vt:lpstr>Regulatory Framework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BMAP Policies – OSTDS</vt:lpstr>
      <vt:lpstr>TMDLs / BMAP </vt:lpstr>
      <vt:lpstr>Nitrogen Load to Groundwater (NSILT) in Springshed</vt:lpstr>
      <vt:lpstr>Reduction to Meet the TMDLs</vt:lpstr>
      <vt:lpstr>BMAP Gap Analysis</vt:lpstr>
      <vt:lpstr>PowerPoint Presentation</vt:lpstr>
      <vt:lpstr>PowerPoint Presentation</vt:lpstr>
      <vt:lpstr>PowerPoint Presentation</vt:lpstr>
      <vt:lpstr>Suggested Magnolia-Aripeka Springs Nitrogen Reduction Guidelines by Source</vt:lpstr>
      <vt:lpstr>Next Steps</vt:lpstr>
      <vt:lpstr>PowerPoint Presentation</vt:lpstr>
      <vt:lpstr>   Basin Management Action 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Crystal River Kings Bay BMAP Meeting Sept 2017</dc:title>
  <dc:creator>Terry Hansen</dc:creator>
  <cp:keywords>Springs Coast;Kings  Bay;Crystal River;September 2017</cp:keywords>
  <cp:lastModifiedBy>Hansen, Terry</cp:lastModifiedBy>
  <cp:revision>504</cp:revision>
  <cp:lastPrinted>2017-04-05T18:50:02Z</cp:lastPrinted>
  <dcterms:created xsi:type="dcterms:W3CDTF">2015-05-19T17:22:51Z</dcterms:created>
  <dcterms:modified xsi:type="dcterms:W3CDTF">2018-01-02T13:28:29Z</dcterms:modified>
</cp:coreProperties>
</file>