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3" r:id="rId2"/>
    <p:sldId id="393" r:id="rId3"/>
    <p:sldId id="379" r:id="rId4"/>
    <p:sldId id="361" r:id="rId5"/>
    <p:sldId id="362" r:id="rId6"/>
    <p:sldId id="372" r:id="rId7"/>
    <p:sldId id="383" r:id="rId8"/>
    <p:sldId id="380" r:id="rId9"/>
    <p:sldId id="373" r:id="rId10"/>
    <p:sldId id="370" r:id="rId11"/>
    <p:sldId id="374" r:id="rId12"/>
    <p:sldId id="394" r:id="rId13"/>
    <p:sldId id="375" r:id="rId14"/>
    <p:sldId id="384" r:id="rId15"/>
    <p:sldId id="369" r:id="rId16"/>
    <p:sldId id="377" r:id="rId17"/>
    <p:sldId id="378" r:id="rId18"/>
    <p:sldId id="385" r:id="rId19"/>
    <p:sldId id="389" r:id="rId20"/>
    <p:sldId id="386" r:id="rId21"/>
    <p:sldId id="387" r:id="rId22"/>
    <p:sldId id="388" r:id="rId23"/>
    <p:sldId id="371" r:id="rId24"/>
    <p:sldId id="392" r:id="rId25"/>
    <p:sldId id="391" r:id="rId26"/>
    <p:sldId id="376" r:id="rId27"/>
    <p:sldId id="266" r:id="rId28"/>
    <p:sldId id="297" r:id="rId2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81" autoAdjust="0"/>
    <p:restoredTop sz="94660"/>
  </p:normalViewPr>
  <p:slideViewPr>
    <p:cSldViewPr>
      <p:cViewPr>
        <p:scale>
          <a:sx n="60" d="100"/>
          <a:sy n="60" d="100"/>
        </p:scale>
        <p:origin x="-120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23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2AAFCE4-ED68-47D2-8B52-759330B04BDC}" type="datetimeFigureOut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3A9CC19-D6BD-4939-A25E-BEBD3960787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44162-46CC-43DE-B15B-CEF4E8302A41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D0FB9FB-529F-40F0-8F7F-720AF9A31C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E143E03-91FF-4BAF-9E2C-6D164A2D73C0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erry.hansen@dep.state.fl.us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/imgres?imgurl=http://www.plummersseptictank.com/wp-content/uploads/2013/01/septic-tank-location.jpg&amp;imgrefurl=http://www.plummersseptictank.com/index.php/archives/754&amp;usg=__bZOc2l-n1HmWGg9Xv5dY4AcEXAg=&amp;h=455&amp;w=720&amp;sz=47&amp;hl=en&amp;start=4&amp;zoom=1&amp;tbnid=Q3PNt8NpHtdSeM:&amp;tbnh=88&amp;tbnw=140&amp;ei=4GNDUbGUENSz4APn64GACg&amp;prev=/search?q=septic+tanks&amp;hl=en&amp;safe=strict&amp;gbv=2&amp;tbm=isch&amp;itbs=1&amp;sa=X&amp;ved=0CDAQrQMwAw" TargetMode="External"/><Relationship Id="rId13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12" Type="http://schemas.openxmlformats.org/officeDocument/2006/relationships/hyperlink" Target="http://images.google.com/imgres?imgurl=http://bestclipartblog.com/clipart-pics/horse-clip-art-7.gif&amp;imgrefurl=http://bestclipartblog.com/21-horse-clip-art.html/horse-clip-art-7&amp;usg=__byG5nEgmHTHvjH4msjvTrcqgd1k=&amp;h=213&amp;w=230&amp;sz=17&amp;hl=en&amp;start=32&amp;zoom=1&amp;tbnid=Xa4Bq36kSzlomM:&amp;tbnh=100&amp;tbnw=108&amp;ei=wGhIUd6wNNGj4AONjIGQAg&amp;prev=/search?q=horses+clipart+images&amp;start=20&amp;hl=en&amp;safe=strict&amp;sa=N&amp;gbv=2&amp;tbm=isch&amp;itbs=1&amp;sa=X&amp;ved=0CEAQrQMwCzgU" TargetMode="External"/><Relationship Id="rId17" Type="http://schemas.openxmlformats.org/officeDocument/2006/relationships/image" Target="../media/image23.jpeg"/><Relationship Id="rId2" Type="http://schemas.openxmlformats.org/officeDocument/2006/relationships/image" Target="../media/image15.wmf"/><Relationship Id="rId16" Type="http://schemas.openxmlformats.org/officeDocument/2006/relationships/hyperlink" Target="http://images.google.com/imgres?imgurl=http://www.sweeping.com/Portals/146397/images/stormwater_basics_2.jpg&amp;imgrefurl=http://www.sweeping.com/blog/bid/190127/Why-There-is-a-Greater-Push-to-Control-Stormwater-Runoff&amp;usg=__c3UPFNEPAM3wK99Y_2Y0l-lINOs=&amp;h=437&amp;w=573&amp;sz=78&amp;hl=en&amp;start=23&amp;zoom=1&amp;tbnid=aAzT3MbEPYZBkM:&amp;tbnh=102&amp;tbnw=134&amp;ei=mLtiUdiUGevU0gHI9IF4&amp;prev=/search?q=stormwater+runoff&amp;start=20&amp;hl=en&amp;safe=strict&amp;sa=N&amp;gbv=2&amp;tbm=isch&amp;itbs=1&amp;sa=X&amp;ved=0CDAQrQMwAjgU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com/imgres?imgurl=http://static.auctionservices.com/images/17230095/20080716_soybeans_33.jpg&amp;imgrefurl=http://www.maringauction.com/auction_detail.php?id=173239&amp;usg=__wKMUMwtWo2f0lScREg7clIh-XVw=&amp;h=450&amp;w=650&amp;sz=359&amp;hl=en&amp;start=189&amp;zoom=1&amp;tbnid=Lk2GNBG6YEPYgM:&amp;tbnh=95&amp;tbnw=137&amp;ei=2WFDUfisO8nE4APwz4HoBA&amp;prev=/search?q=cropland&amp;start=180&amp;hl=en&amp;safe=strict&amp;sa=N&amp;gbv=2&amp;tbm=isch&amp;itbs=1&amp;sa=X&amp;ved=0CDoQrQMwCDi0AQ" TargetMode="External"/><Relationship Id="rId11" Type="http://schemas.openxmlformats.org/officeDocument/2006/relationships/image" Target="../media/image20.jpeg"/><Relationship Id="rId5" Type="http://schemas.openxmlformats.org/officeDocument/2006/relationships/image" Target="../media/image17.jpeg"/><Relationship Id="rId15" Type="http://schemas.openxmlformats.org/officeDocument/2006/relationships/image" Target="../media/image22.jpeg"/><Relationship Id="rId10" Type="http://schemas.openxmlformats.org/officeDocument/2006/relationships/hyperlink" Target="http://images.google.com/imgres?imgurl=http://www.sweetclipart.com/multisite/sweetclipart/files/rainy_weather_with_thunder.png&amp;imgrefurl=http://www.sweetclipart.com/rain-cloud-lightning-bolt-369&amp;usg=__gYelmZJCLeL5b8UDHImjSJepNAM=&amp;h=4894&amp;w=5277&amp;sz=862&amp;hl=en&amp;start=4&amp;zoom=1&amp;tbnid=nMgD1mFKQa2--M:&amp;tbnh=139&amp;tbnw=150&amp;ei=CWFDUZSbFa2j4AO6hIHIDQ&amp;prev=/search?q=cloud+with+rain+clipart&amp;hl=en&amp;safe=strict&amp;gbv=2&amp;tbm=isch&amp;itbs=1&amp;sa=X&amp;ved=0CDAQrQMwAw" TargetMode="External"/><Relationship Id="rId4" Type="http://schemas.openxmlformats.org/officeDocument/2006/relationships/hyperlink" Target="http://images.google.com/imgres?imgurl=http://yardsurfer.com/wp-content/uploads/2010/05/fertilizer-spreader.jpg&amp;imgrefurl=http://yardsurfer.com/fertilizer-spreader/&amp;usg=__d9LmQbH9RGvUx3PWK6hQ9hAOWR0=&amp;h=325&amp;w=262&amp;sz=23&amp;hl=en&amp;start=79&amp;zoom=1&amp;tbnid=SrRheVw_FoRgdM:&amp;tbnh=118&amp;tbnw=95&amp;ei=mF5DUYeuFKjh4AOh5YCoDA&amp;prev=/search?q=fertilizer+spreader&amp;start=60&amp;hl=en&amp;safe=strict&amp;sa=N&amp;gbv=2&amp;tbm=isch&amp;itbs=1&amp;sa=X&amp;ved=0CE4QrQMwEjg8" TargetMode="External"/><Relationship Id="rId9" Type="http://schemas.openxmlformats.org/officeDocument/2006/relationships/image" Target="../media/image19.jpeg"/><Relationship Id="rId14" Type="http://schemas.openxmlformats.org/officeDocument/2006/relationships/hyperlink" Target="http://images.google.com/imgres?imgurl=http://image.shutterstock.com/display_pic_with_logo/62421/62421,1223398473,1/stock-photo-golden-hay-bales-in-the-countryside-on-a-perfect-sunny-day-18547426.jpg&amp;imgrefurl=http://www.shutterstock.com/pic-18547426/stock-photo-golden-hay-bales-in-the-countryside-on-a-perfect-sunny-day.html&amp;usg=__74KZIrR42iFLAsIsbunG4ePU6yk=&amp;h=470&amp;w=450&amp;sz=106&amp;hl=en&amp;start=26&amp;zoom=1&amp;tbnid=0AKWIPT8-G1LsM:&amp;tbnh=129&amp;tbnw=124&amp;ei=KmpIUezoLerD4APpuoDICA&amp;prev=/search?q=haybales+clip+art&amp;start=20&amp;hl=en&amp;safe=strict&amp;sa=N&amp;gbv=2&amp;tbm=isch&amp;itbs=1&amp;sa=X&amp;ved=0CDQQrQMwBTgU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/imgres?imgurl=http://www.sweetclipart.com/multisite/sweetclipart/files/rainy_weather_with_thunder.png&amp;imgrefurl=http://www.sweetclipart.com/rain-cloud-lightning-bolt-369&amp;usg=__gYelmZJCLeL5b8UDHImjSJepNAM=&amp;h=4894&amp;w=5277&amp;sz=862&amp;hl=en&amp;start=4&amp;zoom=1&amp;tbnid=nMgD1mFKQa2--M:&amp;tbnh=139&amp;tbnw=150&amp;ei=CWFDUZSbFa2j4AO6hIHIDQ&amp;prev=/search?q=cloud+with+rain+clipart&amp;hl=en&amp;safe=strict&amp;gbv=2&amp;tbm=isch&amp;itbs=1&amp;sa=X&amp;ved=0CDAQrQMwAw" TargetMode="External"/><Relationship Id="rId13" Type="http://schemas.openxmlformats.org/officeDocument/2006/relationships/image" Target="../media/image23.jpeg"/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12" Type="http://schemas.openxmlformats.org/officeDocument/2006/relationships/hyperlink" Target="http://images.google.com/imgres?imgurl=http://www.sweeping.com/Portals/146397/images/stormwater_basics_2.jpg&amp;imgrefurl=http://www.sweeping.com/blog/bid/190127/Why-There-is-a-Greater-Push-to-Control-Stormwater-Runoff&amp;usg=__c3UPFNEPAM3wK99Y_2Y0l-lINOs=&amp;h=437&amp;w=573&amp;sz=78&amp;hl=en&amp;start=23&amp;zoom=1&amp;tbnid=aAzT3MbEPYZBkM:&amp;tbnh=102&amp;tbnw=134&amp;ei=mLtiUdiUGevU0gHI9IF4&amp;prev=/search?q=stormwater+runoff&amp;start=20&amp;hl=en&amp;safe=strict&amp;sa=N&amp;gbv=2&amp;tbm=isch&amp;itbs=1&amp;sa=X&amp;ved=0CDAQrQMwAjgU" TargetMode="External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com/imgres?imgurl=http://www.plummersseptictank.com/wp-content/uploads/2013/01/septic-tank-location.jpg&amp;imgrefurl=http://www.plummersseptictank.com/index.php/archives/754&amp;usg=__bZOc2l-n1HmWGg9Xv5dY4AcEXAg=&amp;h=455&amp;w=720&amp;sz=47&amp;hl=en&amp;start=4&amp;zoom=1&amp;tbnid=Q3PNt8NpHtdSeM:&amp;tbnh=88&amp;tbnw=140&amp;ei=4GNDUbGUENSz4APn64GACg&amp;prev=/search?q=septic+tanks&amp;hl=en&amp;safe=strict&amp;gbv=2&amp;tbm=isch&amp;itbs=1&amp;sa=X&amp;ved=0CDAQrQMwAw" TargetMode="External"/><Relationship Id="rId11" Type="http://schemas.openxmlformats.org/officeDocument/2006/relationships/image" Target="../media/image21.jpeg"/><Relationship Id="rId5" Type="http://schemas.openxmlformats.org/officeDocument/2006/relationships/image" Target="../media/image18.jpeg"/><Relationship Id="rId10" Type="http://schemas.openxmlformats.org/officeDocument/2006/relationships/hyperlink" Target="http://images.google.com/imgres?imgurl=http://bestclipartblog.com/clipart-pics/horse-clip-art-7.gif&amp;imgrefurl=http://bestclipartblog.com/21-horse-clip-art.html/horse-clip-art-7&amp;usg=__byG5nEgmHTHvjH4msjvTrcqgd1k=&amp;h=213&amp;w=230&amp;sz=17&amp;hl=en&amp;start=32&amp;zoom=1&amp;tbnid=Xa4Bq36kSzlomM:&amp;tbnh=100&amp;tbnw=108&amp;ei=wGhIUd6wNNGj4AONjIGQAg&amp;prev=/search?q=horses+clipart+images&amp;start=20&amp;hl=en&amp;safe=strict&amp;sa=N&amp;gbv=2&amp;tbm=isch&amp;itbs=1&amp;sa=X&amp;ved=0CEAQrQMwCzgU" TargetMode="External"/><Relationship Id="rId4" Type="http://schemas.openxmlformats.org/officeDocument/2006/relationships/hyperlink" Target="http://images.google.com/imgres?imgurl=http://static.auctionservices.com/images/17230095/20080716_soybeans_33.jpg&amp;imgrefurl=http://www.maringauction.com/auction_detail.php?id=173239&amp;usg=__wKMUMwtWo2f0lScREg7clIh-XVw=&amp;h=450&amp;w=650&amp;sz=359&amp;hl=en&amp;start=189&amp;zoom=1&amp;tbnid=Lk2GNBG6YEPYgM:&amp;tbnh=95&amp;tbnw=137&amp;ei=2WFDUfisO8nE4APwz4HoBA&amp;prev=/search?q=cropland&amp;start=180&amp;hl=en&amp;safe=strict&amp;sa=N&amp;gbv=2&amp;tbm=isch&amp;itbs=1&amp;sa=X&amp;ved=0CDoQrQMwCDi0AQ" TargetMode="External"/><Relationship Id="rId9" Type="http://schemas.openxmlformats.org/officeDocument/2006/relationships/image" Target="../media/image20.jpeg"/><Relationship Id="rId1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files.dep.state.fl.us/DEAR/BMAP/Springs%20Coast/BMAPs/CR_KB_BMAP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.Anastasiou@swfwmd.state.fl.us" TargetMode="External"/><Relationship Id="rId2" Type="http://schemas.openxmlformats.org/officeDocument/2006/relationships/hyperlink" Target="mailto:terry.hansen@dep.state.fl.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atermatters.org/springs" TargetMode="External"/><Relationship Id="rId5" Type="http://schemas.openxmlformats.org/officeDocument/2006/relationships/hyperlink" Target="http://www.dep.state.fl.us/water/" TargetMode="External"/><Relationship Id="rId4" Type="http://schemas.openxmlformats.org/officeDocument/2006/relationships/hyperlink" Target="mailto:Richard.w.hicks@dep.state.fl.u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7400" y="1500485"/>
            <a:ext cx="680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en-US" sz="2000" dirty="0" smtClean="0">
                <a:solidFill>
                  <a:srgbClr val="FFD88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Division of Environmental Assessment and Restoration</a:t>
            </a:r>
            <a:endParaRPr lang="en-US" sz="2000" dirty="0">
              <a:solidFill>
                <a:srgbClr val="FFD88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0484" y="2514600"/>
            <a:ext cx="79318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Basin Management Action Plan </a:t>
            </a:r>
            <a:r>
              <a:rPr lang="en-US" sz="3200" b="1" dirty="0" smtClean="0"/>
              <a:t>Crystal River Area  Springs Coast Basin</a:t>
            </a:r>
          </a:p>
          <a:p>
            <a:pPr algn="ctr"/>
            <a:r>
              <a:rPr lang="en-US" sz="3200" b="1" dirty="0" smtClean="0"/>
              <a:t>Kings Bay &amp; Crystal River </a:t>
            </a:r>
          </a:p>
          <a:p>
            <a:pPr algn="ctr"/>
            <a:endParaRPr lang="en-US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4214037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 smtClean="0"/>
          </a:p>
          <a:p>
            <a:pPr algn="ctr"/>
            <a:endParaRPr lang="en-US" sz="2400" dirty="0" smtClean="0"/>
          </a:p>
          <a:p>
            <a:r>
              <a:rPr lang="en-US" sz="2400" dirty="0" smtClean="0">
                <a:hlinkClick r:id="rId4"/>
              </a:rPr>
              <a:t>Terry.hansen@dep.state.fl.us</a:t>
            </a:r>
            <a:r>
              <a:rPr lang="en-US" sz="2400" dirty="0" smtClean="0"/>
              <a:t>			April 2014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31933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26" name="Picture 2" descr="X:\BASINS\Springs_Coast\CRYSTAL RIVER\Citrus_Co_Crystal_Riv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1" y="330272"/>
            <a:ext cx="8001000" cy="6182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Key BMAP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15000"/>
              </a:spcBef>
              <a:buFont typeface="Wingdings" pitchFamily="2" charset="2"/>
              <a:buChar char="Ø"/>
            </a:pPr>
            <a:r>
              <a:rPr lang="en-US" sz="3200" dirty="0" smtClean="0"/>
              <a:t>TMDLs being addressed. </a:t>
            </a:r>
          </a:p>
          <a:p>
            <a:pPr>
              <a:spcBef>
                <a:spcPct val="15000"/>
              </a:spcBef>
              <a:buFont typeface="Wingdings" pitchFamily="2" charset="2"/>
              <a:buChar char="Ø"/>
            </a:pPr>
            <a:r>
              <a:rPr lang="en-US" sz="3200" dirty="0" smtClean="0"/>
              <a:t>Defines area addressed by BMAP.</a:t>
            </a:r>
          </a:p>
          <a:p>
            <a:pPr>
              <a:spcBef>
                <a:spcPct val="15000"/>
              </a:spcBef>
              <a:buFont typeface="Wingdings" pitchFamily="2" charset="2"/>
              <a:buChar char="Ø"/>
            </a:pPr>
            <a:r>
              <a:rPr lang="en-US" sz="3200" dirty="0" smtClean="0"/>
              <a:t>Future growth impacts.</a:t>
            </a:r>
          </a:p>
          <a:p>
            <a:pPr>
              <a:spcBef>
                <a:spcPct val="15000"/>
              </a:spcBef>
              <a:buFont typeface="Wingdings" pitchFamily="2" charset="2"/>
              <a:buChar char="Ø"/>
            </a:pPr>
            <a:r>
              <a:rPr lang="en-US" sz="3200" dirty="0" smtClean="0"/>
              <a:t>Projects to meet the TMDL including:</a:t>
            </a:r>
          </a:p>
          <a:p>
            <a:pPr lvl="1">
              <a:spcBef>
                <a:spcPct val="15000"/>
              </a:spcBef>
              <a:buFont typeface="Wingdings" pitchFamily="2" charset="2"/>
              <a:buChar char="Ø"/>
            </a:pPr>
            <a:r>
              <a:rPr lang="en-US" sz="3000" dirty="0" smtClean="0"/>
              <a:t>Implementation timeline; </a:t>
            </a:r>
          </a:p>
          <a:p>
            <a:pPr lvl="1">
              <a:spcBef>
                <a:spcPct val="15000"/>
              </a:spcBef>
              <a:buFont typeface="Wingdings" pitchFamily="2" charset="2"/>
              <a:buChar char="Ø"/>
            </a:pPr>
            <a:r>
              <a:rPr lang="en-US" sz="3000" dirty="0" smtClean="0"/>
              <a:t>Commitment to project; and </a:t>
            </a:r>
          </a:p>
          <a:p>
            <a:pPr lvl="1">
              <a:spcBef>
                <a:spcPct val="15000"/>
              </a:spcBef>
              <a:buFont typeface="Wingdings" pitchFamily="2" charset="2"/>
              <a:buChar char="Ø"/>
            </a:pPr>
            <a:r>
              <a:rPr lang="en-US" sz="3000" dirty="0" smtClean="0"/>
              <a:t>Expected water quality improvement</a:t>
            </a:r>
            <a:r>
              <a:rPr lang="en-US" sz="3000" dirty="0" smtClean="0">
                <a:solidFill>
                  <a:srgbClr val="FFFF66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9458" name="Picture 2" descr="X:\BASINS\Springs_Coast\CRYSTAL RIVER\KingsBay_CloseUp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1" y="160057"/>
            <a:ext cx="5029200" cy="6508377"/>
          </a:xfrm>
          <a:prstGeom prst="rect">
            <a:avLst/>
          </a:prstGeom>
          <a:noFill/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1905000"/>
          <a:ext cx="3733800" cy="3137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696"/>
                <a:gridCol w="1330167"/>
                <a:gridCol w="1542937"/>
              </a:tblGrid>
              <a:tr h="68579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WBID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Reduction TN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Reduction  P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1341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14% TP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1341C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0% orthoP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1341D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0% orthoP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1341F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7 % orthoP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1341G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 orthoP</a:t>
                      </a:r>
                      <a:endParaRPr lang="en-US" dirty="0"/>
                    </a:p>
                  </a:txBody>
                  <a:tcPr/>
                </a:tc>
              </a:tr>
              <a:tr h="470383">
                <a:tc>
                  <a:txBody>
                    <a:bodyPr/>
                    <a:lstStyle/>
                    <a:p>
                      <a:r>
                        <a:rPr lang="en-US" dirty="0" smtClean="0"/>
                        <a:t>1341H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0% orthoP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Key BMAP Components (cont)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en-US" sz="3200" dirty="0" smtClean="0"/>
              <a:t>Process to assess progress towards achieving the TMDL, and includes:</a:t>
            </a:r>
          </a:p>
          <a:p>
            <a:pPr marL="971550" lvl="1" indent="-571500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3200" dirty="0" smtClean="0"/>
              <a:t>Monitoring plan;</a:t>
            </a:r>
          </a:p>
          <a:p>
            <a:pPr marL="971550" lvl="1" indent="-571500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3200" dirty="0" smtClean="0"/>
              <a:t>Project reporting; and </a:t>
            </a:r>
          </a:p>
          <a:p>
            <a:pPr marL="971550" lvl="1" indent="-571500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3200" dirty="0" smtClean="0"/>
              <a:t>Periodic follow-up meetings.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27" name="Picture 3" descr="X:\BASINS\Springs_Coast\CRYSTAL RIVER\KingsBay_CloseU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635" y="532173"/>
            <a:ext cx="8186365" cy="63258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Ongoing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cs typeface="Arial" charset="0"/>
              </a:rPr>
              <a:t>SWFWMD projects in the Crystal River area.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cs typeface="Arial" charset="0"/>
              </a:rPr>
              <a:t>Three Sisters Wetland Treatment Project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cs typeface="Arial" charset="0"/>
              </a:rPr>
              <a:t>City of Crystal River to Progress Energy Reclaimed water Project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cs typeface="Arial" charset="0"/>
              </a:rPr>
              <a:t>Hunter Springs Water Quality Stormwater Improvement Project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cs typeface="Arial" charset="0"/>
              </a:rPr>
              <a:t>PROPOSED Kings Bay Stormwater Project Phase 1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Springs Initiative 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Hunters Cove Living Shoreline Project $500,000</a:t>
            </a:r>
          </a:p>
          <a:p>
            <a:r>
              <a:rPr lang="en-US" dirty="0" smtClean="0"/>
              <a:t>Reclaimed Water Project $500,000</a:t>
            </a:r>
          </a:p>
          <a:p>
            <a:pPr lvl="1"/>
            <a:r>
              <a:rPr lang="en-US" dirty="0" smtClean="0"/>
              <a:t>Package plants and septic tank connections</a:t>
            </a:r>
          </a:p>
          <a:p>
            <a:r>
              <a:rPr lang="en-US" dirty="0" smtClean="0"/>
              <a:t>Implement Ag BMPs in Springs Coast Basin</a:t>
            </a:r>
          </a:p>
          <a:p>
            <a:pPr lvl="1"/>
            <a:r>
              <a:rPr lang="en-US" dirty="0" smtClean="0"/>
              <a:t>Cost Share Initiative FARMS program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26" name="Picture 2" descr="X:\BASINS\Springs_Coast\CRYSTAL RIVER\KingsBay_force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04" y="0"/>
            <a:ext cx="78843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BMAP Area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90000"/>
              <a:buFont typeface="Wingdings" pitchFamily="2" charset="2"/>
              <a:buChar char="Ø"/>
            </a:pPr>
            <a:r>
              <a:rPr lang="en-US" sz="3000" dirty="0" smtClean="0"/>
              <a:t>The Kings Bay BMAP area is based on springshed and contributing area for the area</a:t>
            </a:r>
            <a:endParaRPr lang="en-US" sz="3000" dirty="0" smtClean="0">
              <a:latin typeface="Comic Sans MS" pitchFamily="66" charset="0"/>
            </a:endParaRPr>
          </a:p>
          <a:p>
            <a:r>
              <a:rPr lang="en-US" dirty="0" smtClean="0"/>
              <a:t>Intended to represent a logical area that takes into account current and future restoration efforts</a:t>
            </a:r>
          </a:p>
          <a:p>
            <a:r>
              <a:rPr lang="en-US" dirty="0" smtClean="0"/>
              <a:t>Boundary looks at land use, natural features &amp; man made features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22530" name="Picture 2" descr="X:\BASINS\Springs_Coast\CitrusHernandoPasco_Springshed_Map_DRAF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8600"/>
            <a:ext cx="6296891" cy="8148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Introductions </a:t>
            </a:r>
          </a:p>
          <a:p>
            <a:r>
              <a:rPr lang="en-US" dirty="0" smtClean="0"/>
              <a:t>Overview  SWFWMD</a:t>
            </a:r>
          </a:p>
          <a:p>
            <a:r>
              <a:rPr lang="en-US" dirty="0" smtClean="0"/>
              <a:t>TMDL review FDEP</a:t>
            </a:r>
          </a:p>
          <a:p>
            <a:r>
              <a:rPr lang="en-US" dirty="0" smtClean="0"/>
              <a:t>Break </a:t>
            </a:r>
          </a:p>
          <a:p>
            <a:r>
              <a:rPr lang="en-US" dirty="0" smtClean="0"/>
              <a:t>BMAP process FDEP</a:t>
            </a:r>
          </a:p>
          <a:p>
            <a:r>
              <a:rPr lang="en-US" dirty="0" smtClean="0"/>
              <a:t>Questions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9458" name="Picture 2" descr="X:\BASINS\Springs_Coast\CRYSTAL RIVER\Citrus_C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-1"/>
            <a:ext cx="6934200" cy="69948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600200"/>
            <a:ext cx="2971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BMAP Area Land Use</a:t>
            </a:r>
          </a:p>
          <a:p>
            <a:r>
              <a:rPr lang="en-US" dirty="0" smtClean="0"/>
              <a:t>33% residential</a:t>
            </a:r>
          </a:p>
          <a:p>
            <a:r>
              <a:rPr lang="en-US" dirty="0" smtClean="0"/>
              <a:t>10% agricultural</a:t>
            </a:r>
          </a:p>
          <a:p>
            <a:r>
              <a:rPr lang="en-US" dirty="0" smtClean="0"/>
              <a:t>29% forested</a:t>
            </a:r>
          </a:p>
          <a:p>
            <a:r>
              <a:rPr lang="en-US" dirty="0" smtClean="0"/>
              <a:t>22% wetland and marsh</a:t>
            </a:r>
          </a:p>
          <a:p>
            <a:r>
              <a:rPr lang="en-US" dirty="0" smtClean="0"/>
              <a:t>3% waterbodies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20482" name="Picture 2" descr="X:\BASINS\Springs_Coast\CRYSTAL RIVER\CA for Kings B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8579224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21506" name="Picture 2" descr="X:\BASINS\Springs_Coast\CRYSTAL RIVER\KingsBay_and_Springs_Contributing_Area_with_WBIDs_Geopolitical_8x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9" y="228600"/>
            <a:ext cx="8579223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4/21/2014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8434" name="Picture 2" descr="X:\BASINS\Springs_Coast\CRYSTAL RIVER\BMAP Process\Kings Bay BM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8382001" cy="647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11F-9E7B-4A49-9AA1-1981DAF3F51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4" name="Picture 7" descr="MCj0332420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9530" y="4838779"/>
            <a:ext cx="926492" cy="716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sprayfield-irrig"/>
          <p:cNvPicPr>
            <a:picLocks noChangeAspect="1" noChangeArrowheads="1"/>
          </p:cNvPicPr>
          <p:nvPr/>
        </p:nvPicPr>
        <p:blipFill>
          <a:blip r:embed="rId3" cstate="print"/>
          <a:srcRect l="14537" t="17220" r="3827" b="13055"/>
          <a:stretch>
            <a:fillRect/>
          </a:stretch>
        </p:blipFill>
        <p:spPr bwMode="auto">
          <a:xfrm>
            <a:off x="4677163" y="3044438"/>
            <a:ext cx="1396450" cy="7981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 descr="http://t1.gstatic.com/images?q=tbn:ANd9GcQAjfeT_rBW7Gda-6cXaGJ45Q1OQlpmV7OW0UhkfPHLWV_E5SdTtvzHPw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1961514"/>
            <a:ext cx="752713" cy="79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t2.gstatic.com/images?q=tbn:ANd9GcQiReqhq4TNdtJBwfBFKfitcVDCxVeW1-IzUtUPySh4tHGO5RdZSK2tYb8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42274" y="1961514"/>
            <a:ext cx="904576" cy="79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http://t1.gstatic.com/images?q=tbn:ANd9GcR069gfLowuWCKmEuHqV01Cz61rcmpc_LHjv8U4NloTCpbvpfh1UdqWsFpI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93272" y="3998302"/>
            <a:ext cx="1002579" cy="6847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395080" y="1153219"/>
            <a:ext cx="43434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 Atmospheric </a:t>
            </a:r>
            <a:r>
              <a:rPr lang="en-US" sz="2400" b="1" dirty="0"/>
              <a:t>Deposition</a:t>
            </a:r>
          </a:p>
          <a:p>
            <a:pPr>
              <a:buFont typeface="Wingdings" pitchFamily="2" charset="2"/>
              <a:buChar char="Ø"/>
            </a:pPr>
            <a:endParaRPr lang="en-US" sz="2400" b="1" dirty="0"/>
          </a:p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 Fertilizers </a:t>
            </a:r>
            <a:r>
              <a:rPr lang="en-US" sz="2400" b="1" dirty="0"/>
              <a:t>(cropland, </a:t>
            </a:r>
            <a:r>
              <a:rPr lang="en-US" sz="2400" b="1" dirty="0" smtClean="0"/>
              <a:t>pasture,</a:t>
            </a:r>
            <a:endParaRPr lang="en-US" sz="2400" b="1" dirty="0"/>
          </a:p>
          <a:p>
            <a:r>
              <a:rPr lang="en-US" sz="2400" b="1" dirty="0"/>
              <a:t>    </a:t>
            </a:r>
            <a:r>
              <a:rPr lang="en-US" sz="2400" b="1" dirty="0" err="1"/>
              <a:t>turfgrass</a:t>
            </a:r>
            <a:r>
              <a:rPr lang="en-US" sz="2400" b="1" dirty="0"/>
              <a:t>)</a:t>
            </a:r>
          </a:p>
          <a:p>
            <a:pPr>
              <a:buFont typeface="Wingdings" pitchFamily="2" charset="2"/>
              <a:buChar char="Ø"/>
            </a:pPr>
            <a:endParaRPr lang="en-US" sz="2400" b="1" dirty="0"/>
          </a:p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 Land </a:t>
            </a:r>
            <a:r>
              <a:rPr lang="en-US" sz="2400" b="1" dirty="0"/>
              <a:t>application of treated </a:t>
            </a:r>
          </a:p>
          <a:p>
            <a:r>
              <a:rPr lang="en-US" sz="2400" b="1" dirty="0"/>
              <a:t>    wastewater/ </a:t>
            </a:r>
            <a:r>
              <a:rPr lang="en-US" sz="2400" b="1" dirty="0" err="1"/>
              <a:t>biosolids</a:t>
            </a:r>
            <a:endParaRPr lang="en-US" sz="2400" b="1" dirty="0"/>
          </a:p>
          <a:p>
            <a:pPr>
              <a:buFont typeface="Wingdings" pitchFamily="2" charset="2"/>
              <a:buChar char="Ø"/>
            </a:pPr>
            <a:endParaRPr lang="en-US" sz="2400" b="1" dirty="0"/>
          </a:p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 Septic </a:t>
            </a:r>
            <a:r>
              <a:rPr lang="en-US" sz="2400" b="1" dirty="0"/>
              <a:t>Tanks</a:t>
            </a:r>
          </a:p>
          <a:p>
            <a:pPr>
              <a:buFont typeface="Wingdings" pitchFamily="2" charset="2"/>
              <a:buChar char="Ø"/>
            </a:pPr>
            <a:endParaRPr lang="en-US" sz="3200" b="1" dirty="0"/>
          </a:p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 Animal wastes</a:t>
            </a:r>
          </a:p>
          <a:p>
            <a:pPr>
              <a:buFont typeface="Wingdings" pitchFamily="2" charset="2"/>
              <a:buChar char="Ø"/>
            </a:pPr>
            <a:endParaRPr lang="en-US" sz="2400" b="1" dirty="0"/>
          </a:p>
          <a:p>
            <a:pPr>
              <a:buFont typeface="Wingdings" pitchFamily="2" charset="2"/>
              <a:buChar char="Ø"/>
            </a:pPr>
            <a:r>
              <a:rPr lang="en-US" sz="2400" b="1" dirty="0" err="1" smtClean="0"/>
              <a:t>Stormwater</a:t>
            </a:r>
            <a:r>
              <a:rPr lang="en-US" sz="2400" b="1" dirty="0" smtClean="0"/>
              <a:t> runoff</a:t>
            </a:r>
            <a:endParaRPr lang="en-US" sz="2400" b="1" dirty="0"/>
          </a:p>
        </p:txBody>
      </p:sp>
      <p:pic>
        <p:nvPicPr>
          <p:cNvPr id="10" name="Picture 4" descr="http://t3.gstatic.com/images?q=tbn:ANd9GcS6jUZv53L_pO_mEd-rGk1aZUKXd4oHflV6wwOH0Iwp55D0gS2BBZ-fUAFly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13131" y="1166088"/>
            <a:ext cx="716129" cy="6027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13" descr="http://t1.gstatic.com/images?q=tbn:ANd9GcTd8U87JG7exMkzddVGffpBTm-LrHlXAXcEezxEQ1SVlPPTToDq0QJM2w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26895" y="4799639"/>
            <a:ext cx="817580" cy="75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5" descr="http://t2.gstatic.com/images?q=tbn:ANd9GcQbnhaAau253BldCICw8xyPnbfTRu_kVXLra05DtjDpuqAEAAfTvMniW5K5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738309" y="1961514"/>
            <a:ext cx="762616" cy="79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524000" y="228600"/>
            <a:ext cx="72175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Sources of Nitrogen in BMAP area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3" name="Picture 13" descr="http://t3.gstatic.com/images?q=tbn:ANd9GcSD8-ZyYDmW_x7Gk5G7u3v-GdGS6pyHQXqJmnyMapbnGxU2OC5d0PhwQB0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647021" y="5733415"/>
            <a:ext cx="999829" cy="653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11F-9E7B-4A49-9AA1-1981DAF3F51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371600" y="304800"/>
            <a:ext cx="7555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Estimating Nitrogen Loads to Ground Water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1600200"/>
            <a:ext cx="85344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200" b="1" dirty="0" smtClean="0"/>
              <a:t>Estimate the </a:t>
            </a:r>
            <a:r>
              <a:rPr lang="en-US" sz="2200" b="1" u="sng" dirty="0" smtClean="0"/>
              <a:t>inputs </a:t>
            </a:r>
            <a:r>
              <a:rPr lang="en-US" sz="2200" b="1" dirty="0" smtClean="0"/>
              <a:t>of nitrogen to the land surface from the source inventory information </a:t>
            </a:r>
            <a:r>
              <a:rPr lang="en-US" sz="2200" b="1" dirty="0" smtClean="0">
                <a:solidFill>
                  <a:srgbClr val="FF0000"/>
                </a:solidFill>
              </a:rPr>
              <a:t>(a work in progress).</a:t>
            </a:r>
          </a:p>
          <a:p>
            <a:pPr marL="342900" indent="-342900">
              <a:buAutoNum type="arabicPeriod"/>
            </a:pPr>
            <a:endParaRPr lang="en-US" sz="1000" b="1" dirty="0" smtClean="0"/>
          </a:p>
          <a:p>
            <a:pPr marL="342900" indent="-342900">
              <a:buFontTx/>
              <a:buAutoNum type="arabicPeriod"/>
            </a:pPr>
            <a:r>
              <a:rPr lang="en-US" sz="2200" b="1" dirty="0" smtClean="0"/>
              <a:t>Apply attenuation factors based on the various environmental processes that could transform the various forms of nitrogen in the subsurface (such as </a:t>
            </a:r>
            <a:r>
              <a:rPr lang="en-US" sz="2200" b="1" dirty="0" err="1" smtClean="0"/>
              <a:t>denitrification</a:t>
            </a:r>
            <a:r>
              <a:rPr lang="en-US" sz="2200" b="1" dirty="0" smtClean="0"/>
              <a:t>, nitrification of ammonia, uptake by vegetation, mineralization of organic nitrogen).</a:t>
            </a:r>
          </a:p>
          <a:p>
            <a:pPr marL="342900" indent="-342900">
              <a:buFontTx/>
              <a:buAutoNum type="arabicPeriod"/>
            </a:pPr>
            <a:endParaRPr lang="en-US" sz="1000" b="1" dirty="0" smtClean="0"/>
          </a:p>
          <a:p>
            <a:pPr marL="342900" indent="-342900">
              <a:buAutoNum type="arabicPeriod"/>
            </a:pPr>
            <a:r>
              <a:rPr lang="en-US" sz="2200" b="1" dirty="0" smtClean="0"/>
              <a:t>Apply an areal weighting factor that is based on the rate of recharge to ground water to get </a:t>
            </a:r>
            <a:r>
              <a:rPr lang="en-US" sz="2200" b="1" u="sng" dirty="0" smtClean="0"/>
              <a:t>nitrogen loads </a:t>
            </a:r>
            <a:r>
              <a:rPr lang="en-US" sz="2200" b="1" dirty="0" smtClean="0"/>
              <a:t>to ground water.</a:t>
            </a:r>
          </a:p>
          <a:p>
            <a:pPr marL="342900" indent="-342900">
              <a:buAutoNum type="arabicPeriod"/>
            </a:pPr>
            <a:endParaRPr lang="en-US" sz="1000" b="1" dirty="0" smtClean="0"/>
          </a:p>
          <a:p>
            <a:pPr marL="342900" indent="-342900">
              <a:buAutoNum type="arabicPeriod"/>
            </a:pPr>
            <a:r>
              <a:rPr lang="en-US" sz="2200" b="1" dirty="0" smtClean="0">
                <a:solidFill>
                  <a:srgbClr val="7030A0"/>
                </a:solidFill>
              </a:rPr>
              <a:t>Account for proximity of N source to spring.  Fine-tune estimates after getting feedback from stakeholders. </a:t>
            </a:r>
          </a:p>
          <a:p>
            <a:endParaRPr lang="en-US" dirty="0"/>
          </a:p>
        </p:txBody>
      </p:sp>
      <p:pic>
        <p:nvPicPr>
          <p:cNvPr id="6" name="Picture 7" descr="MCj0332420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5562600"/>
            <a:ext cx="926492" cy="716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sprayfield-irrig"/>
          <p:cNvPicPr>
            <a:picLocks noChangeAspect="1" noChangeArrowheads="1"/>
          </p:cNvPicPr>
          <p:nvPr/>
        </p:nvPicPr>
        <p:blipFill>
          <a:blip r:embed="rId3" cstate="print"/>
          <a:srcRect l="14537" t="17220" r="3827" b="13055"/>
          <a:stretch>
            <a:fillRect/>
          </a:stretch>
        </p:blipFill>
        <p:spPr bwMode="auto">
          <a:xfrm>
            <a:off x="3276600" y="5562600"/>
            <a:ext cx="109165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7" descr="http://t2.gstatic.com/images?q=tbn:ANd9GcQiReqhq4TNdtJBwfBFKfitcVDCxVeW1-IzUtUPySh4tHGO5RdZSK2tYb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5562600"/>
            <a:ext cx="882986" cy="773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t1.gstatic.com/images?q=tbn:ANd9GcR069gfLowuWCKmEuHqV01Cz61rcmpc_LHjv8U4NloTCpbvpfh1UdqWsFpI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81977" y="5562600"/>
            <a:ext cx="1114140" cy="7609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4" descr="http://t3.gstatic.com/images?q=tbn:ANd9GcS6jUZv53L_pO_mEd-rGk1aZUKXd4oHflV6wwOH0Iwp55D0gS2BBZ-fUAFly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2400" y="5638800"/>
            <a:ext cx="806664" cy="6789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13" descr="http://t1.gstatic.com/images?q=tbn:ANd9GcTd8U87JG7exMkzddVGffpBTm-LrHlXAXcEezxEQ1SVlPPTToDq0QJM2w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48847" y="5506745"/>
            <a:ext cx="877835" cy="813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3" descr="http://t3.gstatic.com/images?q=tbn:ANd9GcSD8-ZyYDmW_x7Gk5G7u3v-GdGS6pyHQXqJmnyMapbnGxU2OC5d0PhwQB0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82183" y="5552134"/>
            <a:ext cx="1191959" cy="77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AutoShape 2" descr="data:image/jpeg;base64,/9j/4AAQSkZJRgABAQAAAQABAAD/2wCEAAkGBxQQEhUUExQWFBUWFhgaGBgYFxcZHBgXFxccGBcZFxkcHCsgGBolHhgdIjEhJSorLi4wGx8zODMtNygtLisBCgoKDg0OGxAQGywmICQ0LDQ0LCwsLCwsLCwsLDQsLCwsLCwsLCwsLCwsLCwsLCwsLCwsLywsLCwsLCwsLCwsLP/AABEIALcBEwMBIgACEQEDEQH/xAAbAAABBQEBAAAAAAAAAAAAAAADAAECBAUGB//EAD0QAAIBAwIEAwUHAgYCAgMAAAECEQADIRIxBCJBUQVhcRMygZGhBkJSscHR8BQjFWKCkuHxM3IWwkNTov/EABoBAAMBAQEBAAAAAAAAAAAAAAABAgMEBQb/xAApEQACAgEDBAICAgMBAAAAAAAAAQIRIQMSMQQTQVEiYRQycZGBsfCh/9oADAMBAAIRAxEAPwDsNNKKnpp9NdVnNRCKUVOKfTRYUDilFE00oosKBxSiiRSiiwoHFKKJppRRYUD002miaaUUWFA4paaJFNFFhRDTTRRIpRRYUD002mixTRRYA4poosU0UWALTTFaLFNFOwBaabTRoptNFiA6abTRoptNFgB00xWjaajpp2AErTFaMVpoosAJWokUeKiVosAOmmijFabTQAGKVF00qBmvFLTRIpaaysoHFPFT00+miwoHFKKJppaaLCgcUoommlposQOKUUTTS00WAOKaKLpptNFgD002mi6aWmiwBaaWmi6abTRYA9NNpoumminYAtNLTRYpoosAWmm00XTSiiwAxTRRoptNFgCimii6abTRYAtNNFF01HTTsARFNFF00xFFioEVqJWjEVEinYUCimiixTRRYUCilRNNKiwosWvEB94fL9qMnGIcas9iCPlO/wAKxbRBz+p/KgeIK5Qqg1T8IHevE0+umsSyetPpIPjB0Z4u2DBdQf8A2FMOMt//ALE/3CuDscJcZgCSh25tvh9alxXCXbUlgY/EMj5/oa6F1lmD6Wj0Fc5GaeK89s+IMBgsD3BIq1a8aujHtT+f1O9arqV5Rm+nfhncRTxXFWvGbymfaT5HP6Ves/aVxuqsPWM/L9KtdREl6Ejp4pRWLY+01omGVk+v5U/Efaayo5ZY9oj86vuR9kduXo2IpRXJ3/tS7SEUL5nJj8qqDx+/nn+gx9Kl68S1oyZ28U0Vy/CfaVxGsBh16H1EY+lb/A+JW73utmJ0ncVUdWMuCJaco8lmKUVOKUVdkEIpoqcUDjOJSyhdzCqJJosKCRTRXD+Kfbh9INi1qBA5nJEyJ2A2Ow2zWHxn2rvtF0u9sBdgca4H3TGAcd9q5pdXBcZOqPSTfOD1OKUV5tw/2tvawj3IB0kMAd3OFyJPLGTtOa1E+0raSWYiDEhjn0HrPpGYrP8AOiuUy/wZPho7SKaK5y3xrNzJeJHY5M+m8ef/AHU/6+4TDMU/25+X88qf50PTF+DP2jfim01gX+IugjnInuYn0cY+gp14tjIFx9YA5Sd5/nnR+bH0xfhS9o3StNprI/qrw90qx6qYn4EVO14u0wyfDIPwB3q11mn5wS+j1Fxk09NRK0C34nbbE6T2YRHr2q2DPnW8dSMv1Zzy05R/ZAiKYrRYpoq7JoCRTRRYpop2FAtNNRYpUWFHFJ41HvIQZ8xRbXj6k5B+Bqwjld5H+nFEHGj72g+qjP0r5rdH0e5UiB8YtsMk/EflTN9ordsfePkB+8VHi+PsIstatHyCg/oK5ri3S45KgIs4AB+UTVxSYm2dGvE8NxBgQrEb+4ZPzBNQu+D45Ln+4fqv7Vk8Lwiu6wvJI1ZOwGRjbr9K3x4RYOxuL6Mp/MU99cMHGzF/pOJUnl1djIKn9qCt24oBuLBPSRvXQf4EnS9c+In8iKLd8Mdl0+3Vhj3kPQk5yZGfpWi1iO2YH9WImI75/Ohni0MkN8vzrYueBXiGAe0QdoZhGZwsaetVv/j99QYRGmJyhBiY39ataqJcGU7PFKdjUxdHQin/AMEupM8Ox/8AWc5n7pqpc4BgxJt3BvjSwA+Yz86ruIW1ly1znljHWrV0G2uokMD2BP1rnmsEGNRA+s/TNKzw4ldV5tAJlTJj5H61W77F/g6rhvHrygaW1KO4mtngftE7e/aEdw0fQ/vXMcDZVmhbg06Z6q2d/wAhV9ODK4DAiNydjvQuokvIdiLOov8AjVtUZjIgdRnbpEzXnPjfi9zinPtDpQZAwsAGCAd589+1aPiaktJI0BYAkDJDDVB3mSv17ViPJUwcuAQQdpmJwYgj458qy1OpnPBtpdPCGRrtqU0l5UzGVkhevNI/h9aqPZVwBqMMeYE4kkDGSYwDRNYCkDVCasE765JgD5gadx0q1xFsAMybSBBUsFg8wJ+W4GQBWSwavJRurrtopBJUEE7wZJ6RB2GO4jahrYL3CtuIJbSslTJ+4IgRmJz8Oh7lsAYEEyzLLGTqjSBE7kx/xID4cpV1JMEE5A3LAgFgPdImRG/Q1pFkSL/A+K6ICZTSComcCFadXTc56Cuy8P4q3xFqQRjcbGeu8/yK864RGRdYOTaiVIBM3dLesgmMDMfHZ8M4p7DWxEtiFB/8gOs6EAwJKgLiM95FRqQ8xHGfhnWsjIQuWT4dN46z+1Ev8OMK3un3T+HsAQPpVm1cW6uOZYGOvYEg/Kq9tgpKv7pmM7ecfGsUzQGbZSFc5zpY9f8AnP8A3ubb29Swdx1kSAfPrQxZDL7Nzg5VsYjb+fWl4fdKn2T4IwDMAgdP59KdgBFsYDyfwuJBU+s/Q/8ARuHD2m0qR5fhYDy+4fp+pUtLBXLZg9x2neoLZBBRhPaNx29f55URlKLtEyipKmaHCcctwkbMN1O//IqzFc9xCE8y4uJuepH4s7kA/EUWz9pEC84Oob6QCD2IzsRn59q9Tp+q34lyed1HS7PlHg2yKaKz+G8cs3PvaT2bH12+tX0uhsqQfQzXXuOTaKKVPNNRYUcu3ER2PoIn51XvWrT+9bQx8D84okf5TQyD2NfN5Pcwyte4a0yCFMdNLd+ud6CPCEBwW+MEfpV5VPY/WrXB8A11dSxuQfUGnuaHtiynwtnQSVVV8wdx5jajXONj3lX5D8xUJMxmfSrPh3CC8GkRBEwBkbDfrilfse1eCuOOHmPQ0X+tMYPzH7VHxLwv2MEFoPaP1mqZBPU7giPLp51S+iC9/iWkEkYG+aocX9poMIvTJJ6+lWTcUiCsg96y+O8KRpa2dJI2Mwem/wBKqP2KcXXxNfgvHlumMqY6xnvFC8S+0BtI0rcUwYaCVn/2U4+MVz/D8FdRtQEx2IMTPSa6NXMDHypuov2TC5LODlbHGtpN1bhDajJJ67RPc/rV214/ebBYGN5C/WemDmjv4KHMn3TuoEDyIE46bdqj/wDHwI0s2MkESCepwJB9K17kGJac/B0Fq7bIGEmN4H0xQvFLiqhbAgfADbPlVVeEEAaySNpxjsT5dDVfjrjHkYEYJOdwYAJ7GSPrWHLNUqM/ir4taFiBADZmEAMNvknTEifcofEqdNsoN9WmCMkHDH1I37kRTsjXbukGYyY/DpIEztqLGPNT1mnvOFKoe2kLGAp5iSBtGoQMYAFajGcghgQFDuCSZkcshPXYTVdQxXYnVMAsYnUTO0d/n8aM9syQQW9Zww/EfvEYmIj12BbYgHYkTAznfrGMGM7GD6tCZK5B92ebodwp38okyevXYVWbh5tlbY1AwMGCFBOSCe+MEgZO1WxDBgcQoyFAOR3WJGJ67UI2zY1MIViuInmB96Y8gx+IMYiriS0E/pgX9nPMwBIIIgl9ZCx3YAY/CJ3mqt64XtsjDXoY6WUktI0klRthjJB3g9djPZNwBmMXFAJgzqUCSobp1GTmBvM0/jNkhrZCsdC6nzqBDMRdIyDqyUMDYrmnHkh8HUeD8SQVeSWhdS/iBICyepzjryx1muhv2tSSMkbeh26ZFefeFcUCUVTstsoTqGpQsXEJ6R0PnP3MejeH3BcUHcZBxuP23g+lc8lTo1TwQe2GTEalz+/zqhxcMquvvD3umVPX61ds2grQTvjt0Efz170OzZNu4ytlTttAByo9d8+tLwUF4PiA4GMxk9zj61LiLWJHQg4jI6/LNVuFlH09NskDG6x9fnWicbnMT69/Ty2p1aE8FYxGoRI367kzHx/OsTxLhwpJA5HHwHbPTpt39a2uCkakMEZH/Y6T+lVjY9pbdDkpsI3H67bedCxwH8nIagG0sQvm2AaKbVxcqZU9Ub/kULxXhtTLcJULhDOAcahJ/wB30qPiN02FVLaiWysFT26Hedq7F1EnVHI9CKbssjjuIGNV4fH/AJp6yVvcX+GfPStKr70vr+yezH0/6O001GiB5/7moe1xXkjogyk9SPSP1FEs8Q9tSEMzJyYk/AUNbkyf52pT1AHzNIabXBVPEXg4m0pUnLC5tPXSVE1oeG8V7MEHc/vOfnQS0CSIz51EXBjbPrmh5LhKUUW/EuP9pAAOOtUCJ6VLlzkem/0po8j9KCXcnZEjvUaIyRupHyoRUZwcUCpjFR2/Km8s/On1A4zM/UfpSBHc/wDANO2GRM3mfnUJ+f8AIqYA7nvO9BtX1Mjt2ztRkM+w/DNzD49jGN6p8VfNy4WJwF0kjodTEYmQMA5xsPKrYgAkZIzHl3/nrWXbtAXnA2FtSGndIgEtOTBB7b/G4Zs202ylbbSr3MjluNEgmcAZB2Olvnv0q1xYyraQ0m5qO0ELEntAAPxPaKFxfBn2blTpeRAJIxJJGDmSI/7qbOAzFz/bUTBAwWUsPQ6fWe3UdDzkvgoWyVZwvMS42k5UyQPkBvHvd6I9pbepmIkFV1DZcbswEajPXaDtgtC3i4okhQupp3EqDAnzMEnoGqFu7JFvYsCJODEg6iYywGNwR0zVUxYRat3SSCYAO/Vp6egnMCds4qJ4YzpOdOAOzbTEZAxjzaPONizCAKJGs6ZyRpOBqnOCfn2zUzwo1KJM6EJMtltCgbeQ+Wrq00kMa1cKOdW6kpkGJDazMjbkgE9/OrViyN35gxZ1wYKTzKehXmOD32MVXvK0KmrXI5lJ1Ehlkc3QgQNyPKRS4nixcse3EqRo1AdJLTBGNpPbINNq+CbM7gOHACMJAW4SOsBgPZLHQn2pHXYmvRfs3e1WxAjA2xGAZGesmPTrXEcFwRtpeTc6gxBGPcDZIz7ywIyNSnpW59ifEBcXSCJUDc5EEopI3AjGe3zNXOQhjB1nidogq2Jxj0MZPxmh+K24ZHB6R8ZDD56flVnjbRNuG6ft39aBetzaBOwA37q2T+vwrOi7Acf7wcb+XWM79K1IDbTBUR5k5/Sqd22GtZEgDqM4974x8atcC/8AbQ4MCNiJM4xQlkTeCndQi4GIwd9p3/UQI/anZSt6PxA9z5//AFoniSjHUz/3+Q+dLiWGtG6GJ9JnHzik1QWc1454V7YXLeQGyDndcz6/vXHWvCSGVmuBtMQI6Aelej8cmm6SewPygTHwrkSp/SnvccIy1UnTK63guBP1/alRfn8IpUtxPckdEBHaD1GwMDp8frUHvCcjHeMA9JPnFTaclsEdDOxn5/Wqd++VnIknfuOgONjB/wCK56sqvLRZa4RON5M4A7g43j9qEH1bADYxkEDzjpg5p1KkDTK56GNugnv2qTFWJxsoImMAiJmc5DDHbzp0TuRl8dwzO0rcdIAxq7DBDbnv864zxF+ItsVdrhGYMtBA6xOBmvQHTSTECRjbfz6eVU7oDgYhj6GRJJG+QRONh12ro0dbb4sz1NK1dnn39bcH336feI/WkePeZ9o/+5v3rpvFfs2jahZA1L0zvg5wdR0k4Hlmua8T8NezdZNJMZEAmVnBFehp6kJ8HJKMolux4/eU/wDlacdum1aNr7aXRAKjrq6apH0+Fc7xHC3EmVOAJ7DUJWSMD0qtqnpTejpy8IFqTXk7RPthnKQPmfXPWrdj7WWXEwQ/Y9fQ15/7Snkk9KzfR6b8FLXmeprxgGj8TCQInEz09akLi6jyr5EAjOMmOv7V5knGOggOQCCNzsdxWlwv2luoIw2wkzJjIzXPLopLhmy6iL5O+sOpfSZyDmeu3xGwqpwXD6R7PIVSTLECVIYDoNi3bZc+7XKn7XPDH2agnYgnlMROd/T0rf8AB7srqY6REhhn2ZcozIeog4IjqRWb0ZQXyOnS1IydIJxLm2pLDUFUNg50oy+0Vhvq0iRGAUNQ0lr94mGtxykSA8oCgYdRDHp8asCTCkA27YXqRyzECQZw6xOYIBmKp2uGd7lwABkuhFxvBbnxOCcmMyTgmqXBo+Snw9n2jgkHKyoIIy3IoPTUOYfE0O+ITWSIKiQf80jY7TkdsN3rQVm1Mts+4xALiACsjAGCs6ZG/KD3mrdT2pVicQTcwBItkneYAkgaRJ5unSlyJ8FjwqxqtoWyWwhGOQgmZGxEiZnsZBNXrpHtLYYDQVliBsylFX05wBnoI6U3A3gQuzHW0gErgKpuNESuwgdZpceYHvTztJEzHKyme+tp2jUwHlUvkFxRW4jhmFpGcBdSmSI5dI0Ax0AGRHcelT8Nt+1t3rRJhVnTEwHsPb5QRJyoaJHvE1PjnIWcgj+2F5YxGJ2USxGY+78YcAukuykyyouNQM6dWe8A/CVPeKXAqAWeOYXCwXAFoGDPvCIO521E4Pwwa1vsXYWy91F5szPQgvEL10gqxGczWbwq4MZZ2W4YGMWrjBS33SSJI8jMTWj9lM3CREEW4I2P9sGN9gWIpan6sceUd/xKiNpGAc9Bn8mrPsZsZPefgSfrt8TVl25W22XM9Yhvr+tZvDsf6eAZMN02wfn/AD0rPdkpLBa4Zv7PXY/Xt+9E8PflGwzsI2A29apcO8WXMACevkFH1IGKN4dhJjqcDoB/1U2Oh/FHkAnv+nftS49hCHppG3+n67VX8UY4gfe/eo8awm0p6EA/n9Y+lS3yOgfi1wFiScBRP6E/E71yXFupuMNUksZ9Z8q6XxW8NTT1GmB6GQZ7eVcdftq7M6ghpJnSPePvHzM9Y6VSyY6vCQRlJyDE+ZP1ilQ0do3U+cx+lKqyYV9HTC6MMrGD2PSQJA9OlRuNKxHWJ8zJJyZ3iqfEX9JXXpI1ZbAAjEsMGMEYFFssYBiAZMSJDHAA6RAkVhtZ1LAK2dRgQIIJHc7LA8pz/BRHuELgEgNy7HIiBncHJqKspAJAkzJLRGMauoyQMAih8IHDwZYDUdxJBGxwBjcGq2ie1slcvEmVM4k9APLO0dRQbSM7LdOpVAk+7GZ1SY9cY+oq1oxyyABAB3YLBB/MfChG7BgCASNXkM7R1MfqJoWOAcLRXu3dTKjEo1wcp93BU80HciBnzFTvoVlkE8i7ZlCSRB33JHYzQgwVwCObQ0GZVjJJOBOzQTjeMxU+ZVL5QqWADEHUkkAlRgHSfptmqaMdqTBePWg1soRlmyMTy+6c7mBE+dctxH2duQmgglmjScRMFTPaDM4+eK63grhvlWIDAkRjSQw/ECJyATA7H4BvWBbIKMxDZHSOgBHqQZEfWtdLUlp/FES04S4PO3BVipwykg+RGDSKHoa9F8W8LW8pDqpYZVgeskn1LGQc9AcQK55/s+CjFGI92NcHJzGNjsPge812afUwks4OZ6Elwc3k0iD3+VSfh2UmVI07noMx8M1AT238q6cGX8krNrUQAYYkASCQScDIz9K7v7NXzetqWIJQ21fJIKyArHqJAgho2ODNcFw10q6sdgRvPzx23rtPsiSqlHaXkxIHKTkgHIcEwc7EHG5rn6lfE6eldTo6LikK/wBsQsFt8LqOYYdARHlBFZj8YLJtHQUhgwIHuEAlpHwJxgxjOK0rxlWn/wAiGCrZIMsJEyROnpElYqnxRS5b5paYGx3Jw894gzOYJrgi65PRasD4xbC3B+BjBkGV5sQQAc9yIO+ZzS4y+LjNCjUWAYZAGQ3vnJ1EA6VnOOlW+IYwNQkKArGQPdjSWDGc46Hod9w27AhSTGozqwBqHKABMkYInqfhVxdIhkvAWa0zowLsLRIYDOsglgvcbjfqB3nQLA3D7WEVQnpKqCQ2wgsT1+751m2TysWBFyAnUTqabgAONMBZbbfvVqS41af7aEkTgXIKgBSSNIk6SekGh82EVSI8EpOq3dPNrbmYFl1IBq0EAbAx1zqMdRZ4XmW4SQCWfSSPu6HAaDPSfpttQOL4rZpIKs0xktJUHUdwCS+OknaBU7d0gqwiOgkaZbNtR5xA2ndokTR9gCut/wCQzCh7YVNzL3wCWO0lQR6elWfBDrv6D7qWgsx94IdQ1bk4UH/13rOa8LZRiBcCjWJ1AK5gSQI1zqnM7kmK2vsxwxfVcYyVPswcxCnSCB3lsnBNVP8AUS5O04kf2yBiYycRkT9Z+dU4iyQNiDiM+/Ge2KP4nc+Mkcs9APd8jVPjpW0AMk6V7HE6ojoew6VzGqGV44YkxkmOmA0794Bq3wQKooH4dvXoPOKqeIv7lsHMiR5RHyyT8KtloSV3+XkKQAOLJLoIxkzvnGPWBUXYe1JJGkCZ8x/3+dBsXtVxm6IsDvJ7eZj6iqvGEW7TMfec9+g3yem1Fjox/EOLAJJJBnynmkDPfOw7ise9d0gFgWA3b8OYzGcz0Gc1b4q+NTBmzB+BONWOkR9Ky/EOFNyArJEHBnTrD7E9Njt3FbwSvJy6sm3g1bd4ESDjPRu/rSrH4jhxqO30OeuSKVPYie4zp+HEiCJCgDBAjIBIBAzSucqq0DEf6TONsE5oKuSDmZiPkeUZwNqrq+dLDBJEHY83Xv8Ar8Ky22y91IsrxYckqBIhSd8nbbfBn4VK3xTOJhlADRqEw4bJPWTDb52jrVC9cNqAowARETpG4M9ILYx1jECknGtEs0MMQM4YaSymInJnGO/etmLIy3nkI1+4rgICAdmJEbZDZJmMR3xJmicRp1m5I0QZQEDUmmZ97GPQyB0zUlyBrYAziSQIWOn3R2rIaxzprJ0ajgHTAM7gGChIG0TPfBqKTB7omratargaYKtgQI0Ec4kYAMHGdj2yX+uLLpe3liRkHAnExtg7/n1rX+GA0LAXBZmyuNJU6ognBmDEaekU1q4oQe7CqqQY5i7FNUYwY1detQ6Yu47HZ+ZoB0hiZgYILFdXUSZIP+b4CJvlwsAcrFQBj7hJA75g6gTsRvVI8TrV0MoSgZZiCBhYPeFnA/elw/FXLcJcELkLP1zHTz3iq7eC+4jUtprgbnDAAwZbCk91G+PiKy7fht0Fi16QWDEe7kjONUHcjbMfCrLMwugydABJkEwwJcgNuZAGPPzqXGWNZwZksuoGYYgtzCIIDRj+EXxBtTKvtfa3MJzLuVBAJBZlDGMlSZx32qjxPgy3LFnSx6BSF5iT+KTKqN/iTB6a1y8PalQZBYA4gsfejGcDyGYqXHuQH0GSuDnqViJPfGZG3YVSm01RL01JHEcdwWhFIkmcwM6ZIkjfoPnV3wLxA27kaDzgNAVdWq2CzCSJOpZP+oCtLxFVLALKkEW2jYqw5j8pPUmrX+BQ6n3gqmIOli4EaiTiCIHnM4AFdPeTjUvJhHSalcTVt3faWluZGoNAI5lTOoFNyoPU9wROxd7WnbmUbdmlpBOcEHzgE5A2qtb4dbIW2oVRpMgYDgAsy6ickH70RBbrtYaIVU3JBG8YOFKTtBYH06YjkdXjg9GLbWQF7hww1NAYzJ5hv37giMTU7Q0KNJI5RDYDcoCt9cgY3kGnZJaeYCOQEqDyiGK7QI6+ZobWxq0uQqggETMEE9ZwTmd/hFHgKK3FX3iLa/dBIiCwwSIOScT2id6u5KlTLMYSNoCwZM9DG5OZ6TUOLa5c5lA5zEw2kLkDS2wiJJG0YqHGXUBuEMSObSdUFjudR6DmgAZxjajlBVMbwsLpdrv9wEqyk4mEEAjtmd/KKr2ePFy3qiSrFisZLMYtg7yNTYMYgdqt2hC6SdIChYgzEdB0Y6R577DfNuroUBVJuMWGk7BZG0RBIAacnKxEkG1lkPCBePysA8xMlTMAAgaYnbLYxkE7zXoP2WtFLSiIwjdfeYAkQRvqJ+RrjPC/DfbXluuRcUsfZJPKNPLsPu6tOB01b13y3fZoSSxJ8twIAAHcx9fWo1ZLEUOCdtsbibxe7pxCkE7+Rieh2/mKk59rd5vcUggHvBkHtn44PfNSzd0ISRLuZAgEifU+poGSPZhpb/8AI46A7gEdaxNDQsQzs/nHSR0Hp1x5mh8bxRVNE8x6A7ZgxPyGKpv4gltYT7uNImSQJP6yfWs+/wAYLYNx3XXA2I5R2XufPYUUI0mfQukkQuXM7mPdEkfwetYP2g48G3LHaCdP4VOFjeNwQIJBPcU1rj2vBDbx6gEnfUpk+YM42rC1OX9kySRJmZBCgXFGQMDA6b+da6ennPgy1JqqRSbjBduLc1Msk6hkwqxrido1betWv65ruICgErIMZA1ExBGnm3xuKqcPxak6FARhKhSCpBIIIiI1Tp65irSuYIWGaDO4gatRKGPcOrG0R16dUkvRzbbXJn8d4m6OwZdZxLaDmRI9PSlV3ibILEu0N15mG2Ng4EfCmqoyjXBPan7Rv372hgSsmROZALDeDsJM01/itOlxpBgMOgILH3skTt6VSuSHk84W2uSDuoDIR5jP7VcW2F9ncnUqgacd9xtBEnbeQa56SNtz9EzdDaAxJBVz0LKVJDZ3JmRB70H2cIHAmROfu8x5YHUwT5bDAqd/hittrlthqEMnkd8GZ0kqR/qO+1D4Zg9hVM2wSxMcp3J0nJjoDvSXFhK8WiPBhgfaaTockEAkwUU6m0xjMQOvwonAX2cW+o1XLZWNn04lh0iSIJOO4o+vQhMjS/3QTJJwcjqI6bjzoPCMsi2pA0ZMQYkHJZjKwSw757SKHJNPAvkv8k00m41r3/xzvGkg6ifI9NoFUvFG50ey55Rz5PcEESckMNuxO1WbXiqEEsGVCG8p1TDcuMbz2AnFZ/8AiFkalARtTXBgsoCiTLEjBk42yB3qoRd3Q8KOSdlT7JncMbyK4baGWWYAmCdOD2OY8q0r94eyBCiQoYBuxjr/AOzRjv2JrG8N8Rl3EO2puYgYUzDElhCzE9h5Zq+/HzbPswWIDQuk8wEwZnAhg0ZnliYw5xlZmoxauzMvY1LcJ08qxJEhRmWkzvG3URvWjw3GoyxqljAMwCVmFgsOZiADPUnNY3iILq2GgsDJH39IO/ZgJ+FU7HA3eUqfdYGJknTuRGR2E5M1r21JZZKbi8G5xnEKLmstkwhBmenSYgEbbZEzGNLhOMR21IS6uApJmdIgZA2gn46orD4VWvWgrFjDQ0yd0GZmSBjAHbtV7gros2yA3MCZIg6pTTPcmcj19KynFVS5K7r8F7iyWK4UsDmGAIzCyI3InE+Y2qvxnG5Kg6WDSJyTCxEHY7GZzGdqbguOgqCo0FmyThdJkTuSYOxP5VV8Vtq+s6ZYaWENIVQFhTgR94/GpjCnTNHPGGaQuW7oDM3MeYgFRE9BMye3oaXAcAFaBc1BUhTHKACAwOfwjGMQPOuN9qyywAjzGFgxPzNanDeJiVDOVJXYdJGQO8sBg/8ANaS0ZJUngS1l5N/jNRckQyhVAAx7yqW+E/Mk0y2Ha2MFTp1ezDYmDIMRBwDBAEk5PTPtePezIDDdWDTkrkxjtneZ23o3E8eDbw6owzBk9TzesAD5771ntksUaKcX5LPD3iQW0gRyr7kgdPegAwdhmJoF+ydI1kgZdoOSSCBzHsoOD37DNl7ftYe2QcwyjEsY6fjAxMCc4mtC3aRmDFiqttiYkZA2kZOPUVFpZNU9yMK7fe8yuiYmCJIgSQdTRg8u5n3lE1c/oh7VmMzpKqIgIIwBtyxjME8sAZoT22tkm2pdRAXVv0nUYjbtGY2mtBrqupQgtPunUOaRBbAwcxEd6cpehJryafg/BLZSbmlQNoPyUYxvsJ3Peh8X4vb9ooZiIErbxJIGQR3HasHindbmphcbQEZeikrtAA2mJHnsKz/64Fg+grpBGNR+7ggHpk59e9KOleRS1H4NpvtGbriFgGAokK7FgIHNhUBMHck9gADn3/HL7gAEWU0tqgEnUGj3490gTIAPyql4PcV7anRlSCY6w0AY2HPPwHnVtCD/AHDtBLGZBExzTtHaMZ750ajF8GO+XllHgPE5GhpAIzO5aBBM56ddhFWbw1oVc82QABJOQNXYj3gR5fGo8RaQnX74E6VE9iZBG428hE46l8GuckBiraMSBk3GhCIiVMfyMDS/ZGXybD8WzBsQAq5YGIGoSCs77gT3qrw/jK+yJnMQBvIjONpn6edTtcUPZa2SFcsSIkEagDq/zEz2rnfEkNq7tEZiQRkZAIHMMx86cNNSwxynLkt/1JLKxVTPNMCczBjJ1KASPhmtdboeBp0qoDSpkdZEbkDVA6/IEYXCWdV4AEXUlZkGCpmZH3Yz8BNRXiWILSYVYPVgjHSAy4jHwz51rKNi30bXFcEXYsLmkGMHPQd6VVrXFMg0ln5SRyrIwTsZ2pqz+awv+/8AA7i+zoLlxUtlshQCDvA0HE4weUAj/MelBucTaZbYfSxQAKCSYOAJznY1V1W/7iQ0w8K0x7x5u521CNixIiaa1w1rqBJBPnJUj3pxMA7xU7UvZq1ngteLm3rVnZtJU7aYAAEAjuGJ9Y6yZyTfuXnPIpVZgbEFj36mtC74cl9khQgiAyiCqkzjoGE1Q4ThNKoG/CoGiVlifeMDPaTOQe1XGtpEnK+BeP8AD3FZSmtVjU0trhpIhRAOREAeXnVC3wauoYKzSNQ9mZKr2bAzIz2PlXU/1aqRM8rPDQuPZx8u49az7dtFCBYGdOAM6TgTvEGZ6TThqNRqhPTbyaHCcCtq0xRnEqV0qYgaTPSDBac4+dc5/gvswCF1owfBbJZQNLMVMFZIESOtbdziNOpmcLBfuQdRlRieYQR2jfaap2/EgwtlyqkOy6QZ1AhQ2Og9c+tTpuSyU4ReG8k/CvB9Kt/cuMJIYrENyk6eU4II6zkxG9TNxeGtXLQLBtOknGopkxq0yoHLg42xLZj4lxoS22lgNcQFEEmCdRaSCSAO23y5y948RBCLqzJiZkEGZ3OTBM9PhUYz1G2+DOUFDnk6NLFsBbbH2pLYJIEElfdMyFyMbGKLY4fREwyq+kHSZjUCGMY95WlT5eg5jh+JeydZYFAxU6TkmASV6xsZ9Nq6C9bSG067Ya2GjSwMssRI3UAKCOmCMmacoteRReC/xlsvacWwBA0krCxKhgd/e2GTXH8JxRwGkgkSD1GSSfp8h2q54bxpsuLbEhWEkGCQCNayesSMedaHifCKki4mmTpVlA5yc6SBEdAPhvk04rY9r8ivdlDXuODksOXkOYEgqJmG947Dboe5JzrVy4xcMdUlVkZ1aYUQJxsD/MVeOf2fKCSB1nrPukRgjtSsNPus1udiWwGiDqxIkHt2rVQSWBbnZp8Vwx1EO0hBqJAChwRsY6g9ZzmqVqwhs+6WuZM5HSQBHz85HapILiqGYhhMRqnJGPQgia0vD+B1PbZSp/uLjUZAYasgdDG2/KfjN7VyOtzIvwae3UFGZHXBwIJIIIxlMkd47RilaccRc9jeOk6mBZebSQ0ST0HNHwHerqs720LSgiA4IACiBAz5gAf5tpFR4XgTcvKykITbfXgjUY0jV5k5PofSouuQmreDZQGVcOCGaeUTIcajnrGdh09TUrXEmTo5VRjJbOkaGYnfqfzIoPFXrdlFsgleTSpM4KmAMHE6d4Bz22NZUOHzAdnziYwOpg7nP8HJJ+WX8rwBt8eoWQCQXgaiY1Jlc7bb7fdzMmgWfGEch4kJcOoiAVGoFW0g7EGPUtmsTxXjFQi3ZWFtKSS2JLQJPcnFZt7xINnTpwMDyETn1NdcNBNXQ++4naWfEgwRDzywVWYiRiIMQJMHv074Bx3hpcqQVXUswAQvvR0HKPT9axLhtcl23qAHNcEHBOxBmNWqRtuB3rR43xxblvUEGXOmZGiEWAWBHLAO8TGdhMdva/iV+RayD4RP6e4pVp1AidxqDCCATmdh6mgr4it5XUjS2ndfvEHEjqRA84+dDtO6rqlXnSIwYJYhVBG5BA27xV/huFdCbty3qwIlhgrI6ZYkACIjM1bpZYt6fA/hfiXtEVGKlreROMHDFjO+c+nnQeC1FrdwyAhbVsZXmZTAiFIkeXKeubN7h7S6mtA+0ZY0jmGvM3FByWwRgxOaz+Fe5pIdW0hlZ1WMhiJMzhhG0bipSTtoUlRqeDcQqqJUMrTnMAlyLkg9ZXHkTVO/wFp7rFjJK29PkCwUsoODAkx3jfNVOLtBJReUM0qY+6Vyo35sRJ/FMYq/f4cQrKwChAqEmR7y4brA0n6z3oqnafI4vFMzvDbQLAH3w4UOMQJGPQ8w+Pwq6raley06mjYCCzD2sjuDkfCqn9ORcE6iSbesxkSc6SBjEeeQK1149W0kiFRSsQoDRnaZmNum1Ob8k2uDAvcNJkMokAxrA3AJgdu3lSrcu+H2icaIAUD+4dgoA3E9KVPvIfbRlLxfs2YkswIYYO5xuTkbb+lG4DjA1y2NJiQu+xOI9N6VKtNqohSadFteINoos5DafXOJ8xHpiqXG+ICzjOGOMe63N6QR0pUqmEU2rNNSTinRaPHt7BrlswGYzqEkEZZIyNiWDDoYxVOzffQPZkaQdbSIJ1QAD3Mj/wDrO1KlQklf8mO98l3U3EoF2kx6xAJ8twaD4Rwi3rj27hwijSwB1YbQ5OY1TIzO4jApUqzb2ppFyd5YbgeAW8HVyRoZlxBlw0BsiFiCMDqfKs+74WAvtoXS5HssCGmFhx0mZPmfkqVC1JKdfa/0Lnn7AWbg2bAfVBAHIRpYDzwAD60fh/FQctgaSXUA7sTJWSQDB6RgUqVdO1S5Mm6ZU43iQ2m4sc1yCIiNOiSD0krPxod7xEw0kzJJnvBUgRjYzPlHqqVWoIU2XvDOCu3BcEEDSHB1CJzkiTOpdQ27ZFUm4drN5bbAEEqpI2/uKVxOdifl6UqVYR1G5uI4rKJcHxmkvbaWWByycEEIYPTdj6gVqcFxLWGQAQOVpIzDAzs38+UPSqtRL+w8kLviZDIj+4jy251CSSCBkgmRnuJxWnwvBlQb3URkEcylcYiBv8l7nD0qw1filXkuDe4Jx91Xf2DLzyAACYLAwe3WRBxyzuajw18yuNS6lX0CKxYx3JMfClSrPaqOlPJR8Q4WS2kyrrb1CI/8qFlYT6rjp18uXbg8FhgAiR2mYPnkGlSrq0ZOjLWir/sncvNpH+oHA652iNm+EVds219kUPvjaM62IFxdWoRC5Hz3xKpVpLg5y9xdyHXUQjFPdCLoRkgchGROnUPM+oOs94NZtKzEZtJq0jIbUYGZEaSJ85jelSrkmvjFgmU+PdLQW6SCQ8FhMNK5gRO0k948xROBZypuXYjmDYB2MkRtpABjsfWlSpP9EWpNsF4rcV5GorJMNEj+2x5Su+5MGfWqzBTYtlJGlxBP45hsTmYEgmNsiKalWsVSX8lrlopnjy2oszcrqEOCZyULCckaYn/mbHB8QLrkOpJKArBjGme/UH88ClSrSUUk6FHLL3DuoUCR35l1HOcmPOlSpVhVmyZ//9k="/>
          <p:cNvSpPr>
            <a:spLocks noChangeAspect="1" noChangeArrowheads="1"/>
          </p:cNvSpPr>
          <p:nvPr/>
        </p:nvSpPr>
        <p:spPr bwMode="auto">
          <a:xfrm>
            <a:off x="0" y="-839788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jpeg;base64,/9j/4AAQSkZJRgABAQAAAQABAAD/2wCEAAkGBxQQEhUUExQWFBUWFhgaGBgYFxcZHBgXFxccGBcZFxkcHCsgGBolHhgdIjEhJSorLi4wGx8zODMtNygtLisBCgoKDg0OGxAQGywmICQ0LDQ0LCwsLCwsLCwsLDQsLCwsLCwsLCwsLCwsLCwsLCwsLCwsLywsLCwsLCwsLCwsLP/AABEIALcBEwMBIgACEQEDEQH/xAAbAAABBQEBAAAAAAAAAAAAAAADAAECBAUGB//EAD0QAAIBAwIEAwUHAgYCAgMAAAECEQADIRIxBCJBUQVhcRMygZGhBkJSscHR8BQjFWKCkuHxM3IWwkNTov/EABoBAAMBAQEBAAAAAAAAAAAAAAABAgMEBQb/xAApEQACAgEDBAICAgMBAAAAAAAAAQIRIQMSMQQTQVEiYRQycZGBsfCh/9oADAMBAAIRAxEAPwDsNNKKnpp9NdVnNRCKUVOKfTRYUDilFE00oosKBxSiiRSiiwoHFKKJppRRYUD002miaaUUWFA4paaJFNFFhRDTTRRIpRRYUD002mixTRRYA4poosU0UWALTTFaLFNFOwBaabTRoptNFiA6abTRoptNFgB00xWjaajpp2AErTFaMVpoosAJWokUeKiVosAOmmijFabTQAGKVF00qBmvFLTRIpaaysoHFPFT00+miwoHFKKJppaaLCgcUoommlposQOKUUTTS00WAOKaKLpptNFgD002mi6aWmiwBaaWmi6abTRYA9NNpoumminYAtNLTRYpoosAWmm00XTSiiwAxTRRoptNFgCimii6abTRYAtNNFF01HTTsARFNFF00xFFioEVqJWjEVEinYUCimiixTRRYUCilRNNKiwosWvEB94fL9qMnGIcas9iCPlO/wAKxbRBz+p/KgeIK5Qqg1T8IHevE0+umsSyetPpIPjB0Z4u2DBdQf8A2FMOMt//ALE/3CuDscJcZgCSh25tvh9alxXCXbUlgY/EMj5/oa6F1lmD6Wj0Fc5GaeK89s+IMBgsD3BIq1a8aujHtT+f1O9arqV5Rm+nfhncRTxXFWvGbymfaT5HP6Ves/aVxuqsPWM/L9KtdREl6Ejp4pRWLY+01omGVk+v5U/Efaayo5ZY9oj86vuR9kduXo2IpRXJ3/tS7SEUL5nJj8qqDx+/nn+gx9Kl68S1oyZ28U0Vy/CfaVxGsBh16H1EY+lb/A+JW73utmJ0ncVUdWMuCJaco8lmKUVOKUVdkEIpoqcUDjOJSyhdzCqJJosKCRTRXD+Kfbh9INi1qBA5nJEyJ2A2Ow2zWHxn2rvtF0u9sBdgca4H3TGAcd9q5pdXBcZOqPSTfOD1OKUV5tw/2tvawj3IB0kMAd3OFyJPLGTtOa1E+0raSWYiDEhjn0HrPpGYrP8AOiuUy/wZPho7SKaK5y3xrNzJeJHY5M+m8ef/AHU/6+4TDMU/25+X88qf50PTF+DP2jfim01gX+IugjnInuYn0cY+gp14tjIFx9YA5Sd5/nnR+bH0xfhS9o3StNprI/qrw90qx6qYn4EVO14u0wyfDIPwB3q11mn5wS+j1Fxk09NRK0C34nbbE6T2YRHr2q2DPnW8dSMv1Zzy05R/ZAiKYrRYpoq7JoCRTRRYpop2FAtNNRYpUWFHFJ41HvIQZ8xRbXj6k5B+Bqwjld5H+nFEHGj72g+qjP0r5rdH0e5UiB8YtsMk/EflTN9ordsfePkB+8VHi+PsIstatHyCg/oK5ri3S45KgIs4AB+UTVxSYm2dGvE8NxBgQrEb+4ZPzBNQu+D45Ln+4fqv7Vk8Lwiu6wvJI1ZOwGRjbr9K3x4RYOxuL6Mp/MU99cMHGzF/pOJUnl1djIKn9qCt24oBuLBPSRvXQf4EnS9c+In8iKLd8Mdl0+3Vhj3kPQk5yZGfpWi1iO2YH9WImI75/Ohni0MkN8vzrYueBXiGAe0QdoZhGZwsaetVv/j99QYRGmJyhBiY39ataqJcGU7PFKdjUxdHQin/AMEupM8Ox/8AWc5n7pqpc4BgxJt3BvjSwA+Yz86ruIW1ly1znljHWrV0G2uokMD2BP1rnmsEGNRA+s/TNKzw4ldV5tAJlTJj5H61W77F/g6rhvHrygaW1KO4mtngftE7e/aEdw0fQ/vXMcDZVmhbg06Z6q2d/wAhV9ODK4DAiNydjvQuokvIdiLOov8AjVtUZjIgdRnbpEzXnPjfi9zinPtDpQZAwsAGCAd589+1aPiaktJI0BYAkDJDDVB3mSv17ViPJUwcuAQQdpmJwYgj458qy1OpnPBtpdPCGRrtqU0l5UzGVkhevNI/h9aqPZVwBqMMeYE4kkDGSYwDRNYCkDVCasE765JgD5gadx0q1xFsAMybSBBUsFg8wJ+W4GQBWSwavJRurrtopBJUEE7wZJ6RB2GO4jahrYL3CtuIJbSslTJ+4IgRmJz8Oh7lsAYEEyzLLGTqjSBE7kx/xID4cpV1JMEE5A3LAgFgPdImRG/Q1pFkSL/A+K6ICZTSComcCFadXTc56Cuy8P4q3xFqQRjcbGeu8/yK864RGRdYOTaiVIBM3dLesgmMDMfHZ8M4p7DWxEtiFB/8gOs6EAwJKgLiM95FRqQ8xHGfhnWsjIQuWT4dN46z+1Ev8OMK3un3T+HsAQPpVm1cW6uOZYGOvYEg/Kq9tgpKv7pmM7ecfGsUzQGbZSFc5zpY9f8AnP8A3ubb29Swdx1kSAfPrQxZDL7Nzg5VsYjb+fWl4fdKn2T4IwDMAgdP59KdgBFsYDyfwuJBU+s/Q/8ARuHD2m0qR5fhYDy+4fp+pUtLBXLZg9x2neoLZBBRhPaNx29f55URlKLtEyipKmaHCcctwkbMN1O//IqzFc9xCE8y4uJuepH4s7kA/EUWz9pEC84Oob6QCD2IzsRn59q9Tp+q34lyed1HS7PlHg2yKaKz+G8cs3PvaT2bH12+tX0uhsqQfQzXXuOTaKKVPNNRYUcu3ER2PoIn51XvWrT+9bQx8D84okf5TQyD2NfN5Pcwyte4a0yCFMdNLd+ud6CPCEBwW+MEfpV5VPY/WrXB8A11dSxuQfUGnuaHtiynwtnQSVVV8wdx5jajXONj3lX5D8xUJMxmfSrPh3CC8GkRBEwBkbDfrilfse1eCuOOHmPQ0X+tMYPzH7VHxLwv2MEFoPaP1mqZBPU7giPLp51S+iC9/iWkEkYG+aocX9poMIvTJJ6+lWTcUiCsg96y+O8KRpa2dJI2Mwem/wBKqP2KcXXxNfgvHlumMqY6xnvFC8S+0BtI0rcUwYaCVn/2U4+MVz/D8FdRtQEx2IMTPSa6NXMDHypuov2TC5LODlbHGtpN1bhDajJJ67RPc/rV214/ebBYGN5C/WemDmjv4KHMn3TuoEDyIE46bdqj/wDHwI0s2MkESCepwJB9K17kGJac/B0Fq7bIGEmN4H0xQvFLiqhbAgfADbPlVVeEEAaySNpxjsT5dDVfjrjHkYEYJOdwYAJ7GSPrWHLNUqM/ir4taFiBADZmEAMNvknTEifcofEqdNsoN9WmCMkHDH1I37kRTsjXbukGYyY/DpIEztqLGPNT1mnvOFKoe2kLGAp5iSBtGoQMYAFajGcghgQFDuCSZkcshPXYTVdQxXYnVMAsYnUTO0d/n8aM9syQQW9Zww/EfvEYmIj12BbYgHYkTAznfrGMGM7GD6tCZK5B92ebodwp38okyevXYVWbh5tlbY1AwMGCFBOSCe+MEgZO1WxDBgcQoyFAOR3WJGJ67UI2zY1MIViuInmB96Y8gx+IMYiriS0E/pgX9nPMwBIIIgl9ZCx3YAY/CJ3mqt64XtsjDXoY6WUktI0klRthjJB3g9djPZNwBmMXFAJgzqUCSobp1GTmBvM0/jNkhrZCsdC6nzqBDMRdIyDqyUMDYrmnHkh8HUeD8SQVeSWhdS/iBICyepzjryx1muhv2tSSMkbeh26ZFefeFcUCUVTstsoTqGpQsXEJ6R0PnP3MejeH3BcUHcZBxuP23g+lc8lTo1TwQe2GTEalz+/zqhxcMquvvD3umVPX61ds2grQTvjt0Efz170OzZNu4ytlTttAByo9d8+tLwUF4PiA4GMxk9zj61LiLWJHQg4jI6/LNVuFlH09NskDG6x9fnWicbnMT69/Ty2p1aE8FYxGoRI367kzHx/OsTxLhwpJA5HHwHbPTpt39a2uCkakMEZH/Y6T+lVjY9pbdDkpsI3H67bedCxwH8nIagG0sQvm2AaKbVxcqZU9Ub/kULxXhtTLcJULhDOAcahJ/wB30qPiN02FVLaiWysFT26Hedq7F1EnVHI9CKbssjjuIGNV4fH/AJp6yVvcX+GfPStKr70vr+yezH0/6O001GiB5/7moe1xXkjogyk9SPSP1FEs8Q9tSEMzJyYk/AUNbkyf52pT1AHzNIabXBVPEXg4m0pUnLC5tPXSVE1oeG8V7MEHc/vOfnQS0CSIz51EXBjbPrmh5LhKUUW/EuP9pAAOOtUCJ6VLlzkem/0po8j9KCXcnZEjvUaIyRupHyoRUZwcUCpjFR2/Km8s/On1A4zM/UfpSBHc/wDANO2GRM3mfnUJ+f8AIqYA7nvO9BtX1Mjt2ztRkM+w/DNzD49jGN6p8VfNy4WJwF0kjodTEYmQMA5xsPKrYgAkZIzHl3/nrWXbtAXnA2FtSGndIgEtOTBB7b/G4Zs202ylbbSr3MjluNEgmcAZB2Olvnv0q1xYyraQ0m5qO0ELEntAAPxPaKFxfBn2blTpeRAJIxJJGDmSI/7qbOAzFz/bUTBAwWUsPQ6fWe3UdDzkvgoWyVZwvMS42k5UyQPkBvHvd6I9pbepmIkFV1DZcbswEajPXaDtgtC3i4okhQupp3EqDAnzMEnoGqFu7JFvYsCJODEg6iYywGNwR0zVUxYRat3SSCYAO/Vp6egnMCds4qJ4YzpOdOAOzbTEZAxjzaPONizCAKJGs6ZyRpOBqnOCfn2zUzwo1KJM6EJMtltCgbeQ+Wrq00kMa1cKOdW6kpkGJDazMjbkgE9/OrViyN35gxZ1wYKTzKehXmOD32MVXvK0KmrXI5lJ1Ehlkc3QgQNyPKRS4nixcse3EqRo1AdJLTBGNpPbINNq+CbM7gOHACMJAW4SOsBgPZLHQn2pHXYmvRfs3e1WxAjA2xGAZGesmPTrXEcFwRtpeTc6gxBGPcDZIz7ywIyNSnpW59ifEBcXSCJUDc5EEopI3AjGe3zNXOQhjB1nidogq2Jxj0MZPxmh+K24ZHB6R8ZDD56flVnjbRNuG6ft39aBetzaBOwA37q2T+vwrOi7Acf7wcb+XWM79K1IDbTBUR5k5/Sqd22GtZEgDqM4974x8atcC/8AbQ4MCNiJM4xQlkTeCndQi4GIwd9p3/UQI/anZSt6PxA9z5//AFoniSjHUz/3+Q+dLiWGtG6GJ9JnHzik1QWc1454V7YXLeQGyDndcz6/vXHWvCSGVmuBtMQI6Aelej8cmm6SewPygTHwrkSp/SnvccIy1UnTK63guBP1/alRfn8IpUtxPckdEBHaD1GwMDp8frUHvCcjHeMA9JPnFTaclsEdDOxn5/Wqd++VnIknfuOgONjB/wCK56sqvLRZa4RON5M4A7g43j9qEH1bADYxkEDzjpg5p1KkDTK56GNugnv2qTFWJxsoImMAiJmc5DDHbzp0TuRl8dwzO0rcdIAxq7DBDbnv864zxF+ItsVdrhGYMtBA6xOBmvQHTSTECRjbfz6eVU7oDgYhj6GRJJG+QRONh12ro0dbb4sz1NK1dnn39bcH336feI/WkePeZ9o/+5v3rpvFfs2jahZA1L0zvg5wdR0k4Hlmua8T8NezdZNJMZEAmVnBFehp6kJ8HJKMolux4/eU/wDlacdum1aNr7aXRAKjrq6apH0+Fc7xHC3EmVOAJ7DUJWSMD0qtqnpTejpy8IFqTXk7RPthnKQPmfXPWrdj7WWXEwQ/Y9fQ15/7Snkk9KzfR6b8FLXmeprxgGj8TCQInEz09akLi6jyr5EAjOMmOv7V5knGOggOQCCNzsdxWlwv2luoIw2wkzJjIzXPLopLhmy6iL5O+sOpfSZyDmeu3xGwqpwXD6R7PIVSTLECVIYDoNi3bZc+7XKn7XPDH2agnYgnlMROd/T0rf8AB7srqY6REhhn2ZcozIeog4IjqRWb0ZQXyOnS1IydIJxLm2pLDUFUNg50oy+0Vhvq0iRGAUNQ0lr94mGtxykSA8oCgYdRDHp8asCTCkA27YXqRyzECQZw6xOYIBmKp2uGd7lwABkuhFxvBbnxOCcmMyTgmqXBo+Snw9n2jgkHKyoIIy3IoPTUOYfE0O+ITWSIKiQf80jY7TkdsN3rQVm1Mts+4xALiACsjAGCs6ZG/KD3mrdT2pVicQTcwBItkneYAkgaRJ5unSlyJ8FjwqxqtoWyWwhGOQgmZGxEiZnsZBNXrpHtLYYDQVliBsylFX05wBnoI6U3A3gQuzHW0gErgKpuNESuwgdZpceYHvTztJEzHKyme+tp2jUwHlUvkFxRW4jhmFpGcBdSmSI5dI0Ax0AGRHcelT8Nt+1t3rRJhVnTEwHsPb5QRJyoaJHvE1PjnIWcgj+2F5YxGJ2USxGY+78YcAukuykyyouNQM6dWe8A/CVPeKXAqAWeOYXCwXAFoGDPvCIO521E4Pwwa1vsXYWy91F5szPQgvEL10gqxGczWbwq4MZZ2W4YGMWrjBS33SSJI8jMTWj9lM3CREEW4I2P9sGN9gWIpan6sceUd/xKiNpGAc9Bn8mrPsZsZPefgSfrt8TVl25W22XM9Yhvr+tZvDsf6eAZMN02wfn/AD0rPdkpLBa4Zv7PXY/Xt+9E8PflGwzsI2A29apcO8WXMACevkFH1IGKN4dhJjqcDoB/1U2Oh/FHkAnv+nftS49hCHppG3+n67VX8UY4gfe/eo8awm0p6EA/n9Y+lS3yOgfi1wFiScBRP6E/E71yXFupuMNUksZ9Z8q6XxW8NTT1GmB6GQZ7eVcdftq7M6ghpJnSPePvHzM9Y6VSyY6vCQRlJyDE+ZP1ilQ0do3U+cx+lKqyYV9HTC6MMrGD2PSQJA9OlRuNKxHWJ8zJJyZ3iqfEX9JXXpI1ZbAAjEsMGMEYFFssYBiAZMSJDHAA6RAkVhtZ1LAK2dRgQIIJHc7LA8pz/BRHuELgEgNy7HIiBncHJqKspAJAkzJLRGMauoyQMAih8IHDwZYDUdxJBGxwBjcGq2ie1slcvEmVM4k9APLO0dRQbSM7LdOpVAk+7GZ1SY9cY+oq1oxyyABAB3YLBB/MfChG7BgCASNXkM7R1MfqJoWOAcLRXu3dTKjEo1wcp93BU80HciBnzFTvoVlkE8i7ZlCSRB33JHYzQgwVwCObQ0GZVjJJOBOzQTjeMxU+ZVL5QqWADEHUkkAlRgHSfptmqaMdqTBePWg1soRlmyMTy+6c7mBE+dctxH2duQmgglmjScRMFTPaDM4+eK63grhvlWIDAkRjSQw/ECJyATA7H4BvWBbIKMxDZHSOgBHqQZEfWtdLUlp/FES04S4PO3BVipwykg+RGDSKHoa9F8W8LW8pDqpYZVgeskn1LGQc9AcQK55/s+CjFGI92NcHJzGNjsPge812afUwks4OZ6Elwc3k0iD3+VSfh2UmVI07noMx8M1AT238q6cGX8krNrUQAYYkASCQScDIz9K7v7NXzetqWIJQ21fJIKyArHqJAgho2ODNcFw10q6sdgRvPzx23rtPsiSqlHaXkxIHKTkgHIcEwc7EHG5rn6lfE6eldTo6LikK/wBsQsFt8LqOYYdARHlBFZj8YLJtHQUhgwIHuEAlpHwJxgxjOK0rxlWn/wAiGCrZIMsJEyROnpElYqnxRS5b5paYGx3Jw894gzOYJrgi65PRasD4xbC3B+BjBkGV5sQQAc9yIO+ZzS4y+LjNCjUWAYZAGQ3vnJ1EA6VnOOlW+IYwNQkKArGQPdjSWDGc46Hod9w27AhSTGozqwBqHKABMkYInqfhVxdIhkvAWa0zowLsLRIYDOsglgvcbjfqB3nQLA3D7WEVQnpKqCQ2wgsT1+751m2TysWBFyAnUTqabgAONMBZbbfvVqS41af7aEkTgXIKgBSSNIk6SekGh82EVSI8EpOq3dPNrbmYFl1IBq0EAbAx1zqMdRZ4XmW4SQCWfSSPu6HAaDPSfpttQOL4rZpIKs0xktJUHUdwCS+OknaBU7d0gqwiOgkaZbNtR5xA2ndokTR9gCut/wCQzCh7YVNzL3wCWO0lQR6elWfBDrv6D7qWgsx94IdQ1bk4UH/13rOa8LZRiBcCjWJ1AK5gSQI1zqnM7kmK2vsxwxfVcYyVPswcxCnSCB3lsnBNVP8AUS5O04kf2yBiYycRkT9Z+dU4iyQNiDiM+/Ge2KP4nc+Mkcs9APd8jVPjpW0AMk6V7HE6ojoew6VzGqGV44YkxkmOmA0794Bq3wQKooH4dvXoPOKqeIv7lsHMiR5RHyyT8KtloSV3+XkKQAOLJLoIxkzvnGPWBUXYe1JJGkCZ8x/3+dBsXtVxm6IsDvJ7eZj6iqvGEW7TMfec9+g3yem1Fjox/EOLAJJJBnynmkDPfOw7ise9d0gFgWA3b8OYzGcz0Gc1b4q+NTBmzB+BONWOkR9Ky/EOFNyArJEHBnTrD7E9Njt3FbwSvJy6sm3g1bd4ESDjPRu/rSrH4jhxqO30OeuSKVPYie4zp+HEiCJCgDBAjIBIBAzSucqq0DEf6TONsE5oKuSDmZiPkeUZwNqrq+dLDBJEHY83Xv8Ar8Ky22y91IsrxYckqBIhSd8nbbfBn4VK3xTOJhlADRqEw4bJPWTDb52jrVC9cNqAowARETpG4M9ILYx1jECknGtEs0MMQM4YaSymInJnGO/etmLIy3nkI1+4rgICAdmJEbZDZJmMR3xJmicRp1m5I0QZQEDUmmZ97GPQyB0zUlyBrYAziSQIWOn3R2rIaxzprJ0ajgHTAM7gGChIG0TPfBqKTB7omratargaYKtgQI0Ec4kYAMHGdj2yX+uLLpe3liRkHAnExtg7/n1rX+GA0LAXBZmyuNJU6ognBmDEaekU1q4oQe7CqqQY5i7FNUYwY1detQ6Yu47HZ+ZoB0hiZgYILFdXUSZIP+b4CJvlwsAcrFQBj7hJA75g6gTsRvVI8TrV0MoSgZZiCBhYPeFnA/elw/FXLcJcELkLP1zHTz3iq7eC+4jUtprgbnDAAwZbCk91G+PiKy7fht0Fi16QWDEe7kjONUHcjbMfCrLMwugydABJkEwwJcgNuZAGPPzqXGWNZwZksuoGYYgtzCIIDRj+EXxBtTKvtfa3MJzLuVBAJBZlDGMlSZx32qjxPgy3LFnSx6BSF5iT+KTKqN/iTB6a1y8PalQZBYA4gsfejGcDyGYqXHuQH0GSuDnqViJPfGZG3YVSm01RL01JHEcdwWhFIkmcwM6ZIkjfoPnV3wLxA27kaDzgNAVdWq2CzCSJOpZP+oCtLxFVLALKkEW2jYqw5j8pPUmrX+BQ6n3gqmIOli4EaiTiCIHnM4AFdPeTjUvJhHSalcTVt3faWluZGoNAI5lTOoFNyoPU9wROxd7WnbmUbdmlpBOcEHzgE5A2qtb4dbIW2oVRpMgYDgAsy6ickH70RBbrtYaIVU3JBG8YOFKTtBYH06YjkdXjg9GLbWQF7hww1NAYzJ5hv37giMTU7Q0KNJI5RDYDcoCt9cgY3kGnZJaeYCOQEqDyiGK7QI6+ZobWxq0uQqggETMEE9ZwTmd/hFHgKK3FX3iLa/dBIiCwwSIOScT2id6u5KlTLMYSNoCwZM9DG5OZ6TUOLa5c5lA5zEw2kLkDS2wiJJG0YqHGXUBuEMSObSdUFjudR6DmgAZxjajlBVMbwsLpdrv9wEqyk4mEEAjtmd/KKr2ePFy3qiSrFisZLMYtg7yNTYMYgdqt2hC6SdIChYgzEdB0Y6R577DfNuroUBVJuMWGk7BZG0RBIAacnKxEkG1lkPCBePysA8xMlTMAAgaYnbLYxkE7zXoP2WtFLSiIwjdfeYAkQRvqJ+RrjPC/DfbXluuRcUsfZJPKNPLsPu6tOB01b13y3fZoSSxJ8twIAAHcx9fWo1ZLEUOCdtsbibxe7pxCkE7+Rieh2/mKk59rd5vcUggHvBkHtn44PfNSzd0ISRLuZAgEifU+poGSPZhpb/8AI46A7gEdaxNDQsQzs/nHSR0Hp1x5mh8bxRVNE8x6A7ZgxPyGKpv4gltYT7uNImSQJP6yfWs+/wAYLYNx3XXA2I5R2XufPYUUI0mfQukkQuXM7mPdEkfwetYP2g48G3LHaCdP4VOFjeNwQIJBPcU1rj2vBDbx6gEnfUpk+YM42rC1OX9kySRJmZBCgXFGQMDA6b+da6ennPgy1JqqRSbjBduLc1Msk6hkwqxrido1betWv65ruICgErIMZA1ExBGnm3xuKqcPxak6FARhKhSCpBIIIiI1Tp65irSuYIWGaDO4gatRKGPcOrG0R16dUkvRzbbXJn8d4m6OwZdZxLaDmRI9PSlV3ibILEu0N15mG2Ng4EfCmqoyjXBPan7Rv372hgSsmROZALDeDsJM01/itOlxpBgMOgILH3skTt6VSuSHk84W2uSDuoDIR5jP7VcW2F9ncnUqgacd9xtBEnbeQa56SNtz9EzdDaAxJBVz0LKVJDZ3JmRB70H2cIHAmROfu8x5YHUwT5bDAqd/hittrlthqEMnkd8GZ0kqR/qO+1D4Zg9hVM2wSxMcp3J0nJjoDvSXFhK8WiPBhgfaaTockEAkwUU6m0xjMQOvwonAX2cW+o1XLZWNn04lh0iSIJOO4o+vQhMjS/3QTJJwcjqI6bjzoPCMsi2pA0ZMQYkHJZjKwSw757SKHJNPAvkv8k00m41r3/xzvGkg6ifI9NoFUvFG50ey55Rz5PcEESckMNuxO1WbXiqEEsGVCG8p1TDcuMbz2AnFZ/8AiFkalARtTXBgsoCiTLEjBk42yB3qoRd3Q8KOSdlT7JncMbyK4baGWWYAmCdOD2OY8q0r94eyBCiQoYBuxjr/AOzRjv2JrG8N8Rl3EO2puYgYUzDElhCzE9h5Zq+/HzbPswWIDQuk8wEwZnAhg0ZnliYw5xlZmoxauzMvY1LcJ08qxJEhRmWkzvG3URvWjw3GoyxqljAMwCVmFgsOZiADPUnNY3iILq2GgsDJH39IO/ZgJ+FU7HA3eUqfdYGJknTuRGR2E5M1r21JZZKbi8G5xnEKLmstkwhBmenSYgEbbZEzGNLhOMR21IS6uApJmdIgZA2gn46orD4VWvWgrFjDQ0yd0GZmSBjAHbtV7gros2yA3MCZIg6pTTPcmcj19KynFVS5K7r8F7iyWK4UsDmGAIzCyI3InE+Y2qvxnG5Kg6WDSJyTCxEHY7GZzGdqbguOgqCo0FmyThdJkTuSYOxP5VV8Vtq+s6ZYaWENIVQFhTgR94/GpjCnTNHPGGaQuW7oDM3MeYgFRE9BMye3oaXAcAFaBc1BUhTHKACAwOfwjGMQPOuN9qyywAjzGFgxPzNanDeJiVDOVJXYdJGQO8sBg/8ANaS0ZJUngS1l5N/jNRckQyhVAAx7yqW+E/Mk0y2Ha2MFTp1ezDYmDIMRBwDBAEk5PTPtePezIDDdWDTkrkxjtneZ23o3E8eDbw6owzBk9TzesAD5771ntksUaKcX5LPD3iQW0gRyr7kgdPegAwdhmJoF+ydI1kgZdoOSSCBzHsoOD37DNl7ftYe2QcwyjEsY6fjAxMCc4mtC3aRmDFiqttiYkZA2kZOPUVFpZNU9yMK7fe8yuiYmCJIgSQdTRg8u5n3lE1c/oh7VmMzpKqIgIIwBtyxjME8sAZoT22tkm2pdRAXVv0nUYjbtGY2mtBrqupQgtPunUOaRBbAwcxEd6cpehJryafg/BLZSbmlQNoPyUYxvsJ3Peh8X4vb9ooZiIErbxJIGQR3HasHindbmphcbQEZeikrtAA2mJHnsKz/64Fg+grpBGNR+7ggHpk59e9KOleRS1H4NpvtGbriFgGAokK7FgIHNhUBMHck9gADn3/HL7gAEWU0tqgEnUGj3490gTIAPyql4PcV7anRlSCY6w0AY2HPPwHnVtCD/AHDtBLGZBExzTtHaMZ750ajF8GO+XllHgPE5GhpAIzO5aBBM56ddhFWbw1oVc82QABJOQNXYj3gR5fGo8RaQnX74E6VE9iZBG428hE46l8GuckBiraMSBk3GhCIiVMfyMDS/ZGXybD8WzBsQAq5YGIGoSCs77gT3qrw/jK+yJnMQBvIjONpn6edTtcUPZa2SFcsSIkEagDq/zEz2rnfEkNq7tEZiQRkZAIHMMx86cNNSwxynLkt/1JLKxVTPNMCczBjJ1KASPhmtdboeBp0qoDSpkdZEbkDVA6/IEYXCWdV4AEXUlZkGCpmZH3Yz8BNRXiWILSYVYPVgjHSAy4jHwz51rKNi30bXFcEXYsLmkGMHPQd6VVrXFMg0ln5SRyrIwTsZ2pqz+awv+/8AA7i+zoLlxUtlshQCDvA0HE4weUAj/MelBucTaZbYfSxQAKCSYOAJznY1V1W/7iQ0w8K0x7x5u521CNixIiaa1w1rqBJBPnJUj3pxMA7xU7UvZq1ngteLm3rVnZtJU7aYAAEAjuGJ9Y6yZyTfuXnPIpVZgbEFj36mtC74cl9khQgiAyiCqkzjoGE1Q4ThNKoG/CoGiVlifeMDPaTOQe1XGtpEnK+BeP8AD3FZSmtVjU0trhpIhRAOREAeXnVC3wauoYKzSNQ9mZKr2bAzIz2PlXU/1aqRM8rPDQuPZx8u49az7dtFCBYGdOAM6TgTvEGZ6TThqNRqhPTbyaHCcCtq0xRnEqV0qYgaTPSDBac4+dc5/gvswCF1owfBbJZQNLMVMFZIESOtbdziNOpmcLBfuQdRlRieYQR2jfaap2/EgwtlyqkOy6QZ1AhQ2Og9c+tTpuSyU4ReG8k/CvB9Kt/cuMJIYrENyk6eU4II6zkxG9TNxeGtXLQLBtOknGopkxq0yoHLg42xLZj4lxoS22lgNcQFEEmCdRaSCSAO23y5y948RBCLqzJiZkEGZ3OTBM9PhUYz1G2+DOUFDnk6NLFsBbbH2pLYJIEElfdMyFyMbGKLY4fREwyq+kHSZjUCGMY95WlT5eg5jh+JeydZYFAxU6TkmASV6xsZ9Nq6C9bSG067Ya2GjSwMssRI3UAKCOmCMmacoteRReC/xlsvacWwBA0krCxKhgd/e2GTXH8JxRwGkgkSD1GSSfp8h2q54bxpsuLbEhWEkGCQCNayesSMedaHifCKki4mmTpVlA5yc6SBEdAPhvk04rY9r8ivdlDXuODksOXkOYEgqJmG947Dboe5JzrVy4xcMdUlVkZ1aYUQJxsD/MVeOf2fKCSB1nrPukRgjtSsNPus1udiWwGiDqxIkHt2rVQSWBbnZp8Vwx1EO0hBqJAChwRsY6g9ZzmqVqwhs+6WuZM5HSQBHz85HapILiqGYhhMRqnJGPQgia0vD+B1PbZSp/uLjUZAYasgdDG2/KfjN7VyOtzIvwae3UFGZHXBwIJIIIxlMkd47RilaccRc9jeOk6mBZebSQ0ST0HNHwHerqs720LSgiA4IACiBAz5gAf5tpFR4XgTcvKykITbfXgjUY0jV5k5PofSouuQmreDZQGVcOCGaeUTIcajnrGdh09TUrXEmTo5VRjJbOkaGYnfqfzIoPFXrdlFsgleTSpM4KmAMHE6d4Bz22NZUOHzAdnziYwOpg7nP8HJJ+WX8rwBt8eoWQCQXgaiY1Jlc7bb7fdzMmgWfGEch4kJcOoiAVGoFW0g7EGPUtmsTxXjFQi3ZWFtKSS2JLQJPcnFZt7xINnTpwMDyETn1NdcNBNXQ++4naWfEgwRDzywVWYiRiIMQJMHv074Bx3hpcqQVXUswAQvvR0HKPT9axLhtcl23qAHNcEHBOxBmNWqRtuB3rR43xxblvUEGXOmZGiEWAWBHLAO8TGdhMdva/iV+RayD4RP6e4pVp1AidxqDCCATmdh6mgr4it5XUjS2ndfvEHEjqRA84+dDtO6rqlXnSIwYJYhVBG5BA27xV/huFdCbty3qwIlhgrI6ZYkACIjM1bpZYt6fA/hfiXtEVGKlreROMHDFjO+c+nnQeC1FrdwyAhbVsZXmZTAiFIkeXKeubN7h7S6mtA+0ZY0jmGvM3FByWwRgxOaz+Fe5pIdW0hlZ1WMhiJMzhhG0bipSTtoUlRqeDcQqqJUMrTnMAlyLkg9ZXHkTVO/wFp7rFjJK29PkCwUsoODAkx3jfNVOLtBJReUM0qY+6Vyo35sRJ/FMYq/f4cQrKwChAqEmR7y4brA0n6z3oqnafI4vFMzvDbQLAH3w4UOMQJGPQ8w+Pwq6raley06mjYCCzD2sjuDkfCqn9ORcE6iSbesxkSc6SBjEeeQK1149W0kiFRSsQoDRnaZmNum1Ob8k2uDAvcNJkMokAxrA3AJgdu3lSrcu+H2icaIAUD+4dgoA3E9KVPvIfbRlLxfs2YkswIYYO5xuTkbb+lG4DjA1y2NJiQu+xOI9N6VKtNqohSadFteINoos5DafXOJ8xHpiqXG+ICzjOGOMe63N6QR0pUqmEU2rNNSTinRaPHt7BrlswGYzqEkEZZIyNiWDDoYxVOzffQPZkaQdbSIJ1QAD3Mj/wDrO1KlQklf8mO98l3U3EoF2kx6xAJ8twaD4Rwi3rj27hwijSwB1YbQ5OY1TIzO4jApUqzb2ppFyd5YbgeAW8HVyRoZlxBlw0BsiFiCMDqfKs+74WAvtoXS5HssCGmFhx0mZPmfkqVC1JKdfa/0Lnn7AWbg2bAfVBAHIRpYDzwAD60fh/FQctgaSXUA7sTJWSQDB6RgUqVdO1S5Mm6ZU43iQ2m4sc1yCIiNOiSD0krPxod7xEw0kzJJnvBUgRjYzPlHqqVWoIU2XvDOCu3BcEEDSHB1CJzkiTOpdQ27ZFUm4drN5bbAEEqpI2/uKVxOdifl6UqVYR1G5uI4rKJcHxmkvbaWWByycEEIYPTdj6gVqcFxLWGQAQOVpIzDAzs38+UPSqtRL+w8kLviZDIj+4jy251CSSCBkgmRnuJxWnwvBlQb3URkEcylcYiBv8l7nD0qw1filXkuDe4Jx91Xf2DLzyAACYLAwe3WRBxyzuajw18yuNS6lX0CKxYx3JMfClSrPaqOlPJR8Q4WS2kyrrb1CI/8qFlYT6rjp18uXbg8FhgAiR2mYPnkGlSrq0ZOjLWir/sncvNpH+oHA652iNm+EVds219kUPvjaM62IFxdWoRC5Hz3xKpVpLg5y9xdyHXUQjFPdCLoRkgchGROnUPM+oOs94NZtKzEZtJq0jIbUYGZEaSJ85jelSrkmvjFgmU+PdLQW6SCQ8FhMNK5gRO0k948xROBZypuXYjmDYB2MkRtpABjsfWlSpP9EWpNsF4rcV5GorJMNEj+2x5Su+5MGfWqzBTYtlJGlxBP45hsTmYEgmNsiKalWsVSX8lrlopnjy2oszcrqEOCZyULCckaYn/mbHB8QLrkOpJKArBjGme/UH88ClSrSUUk6FHLL3DuoUCR35l1HOcmPOlSpVhVmyZ//9k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 descr="hay-bales-2.bmp"/>
          <p:cNvPicPr>
            <a:picLocks noChangeAspect="1"/>
          </p:cNvPicPr>
          <p:nvPr/>
        </p:nvPicPr>
        <p:blipFill>
          <a:blip r:embed="rId14" cstate="print"/>
          <a:srcRect r="14024" b="22927"/>
          <a:stretch>
            <a:fillRect/>
          </a:stretch>
        </p:blipFill>
        <p:spPr>
          <a:xfrm>
            <a:off x="2057400" y="5562600"/>
            <a:ext cx="1133362" cy="762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4800" y="990600"/>
            <a:ext cx="3765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 multi-step process: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8836907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29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TMDL Adopted –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Intergovernmental briefings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 CCBOCC meeting April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City of Crystal River Workshop April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Local Stakeholders meetings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April 2014 – Intro to BMAP Process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Late May 2014 -  Nutrient Source Inventory &amp; Legacy Loads 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June 2014 – Nutrient Reduction Strategies BMPs &amp; Structural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Late July 2014 – Project Collection Process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953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Be sure to add your name and email to sign in sheet.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Please send me Interest Group Contacts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Spread the word to other interested individuals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Weeki Wachee BMAP process will begin in </a:t>
            </a:r>
            <a:r>
              <a:rPr lang="en-US" dirty="0" smtClean="0"/>
              <a:t>May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Presentations </a:t>
            </a:r>
            <a:r>
              <a:rPr lang="en-US" dirty="0" smtClean="0"/>
              <a:t>posted at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 smtClean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publicfiles.dep.state.fl.us/DEAR/BMAP/Springs Coast/BMAPs/CR_KB_BMAP/</a:t>
            </a:r>
            <a:r>
              <a:rPr lang="en-US" dirty="0" smtClean="0"/>
              <a:t>  (MONTH of meeting)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Basin Management Action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839200" cy="5257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b="1" dirty="0" smtClean="0"/>
              <a:t>BMAP</a:t>
            </a:r>
          </a:p>
          <a:p>
            <a:pPr>
              <a:lnSpc>
                <a:spcPct val="80000"/>
              </a:lnSpc>
              <a:buNone/>
            </a:pPr>
            <a:r>
              <a:rPr lang="en-US" dirty="0" smtClean="0"/>
              <a:t>Terry Hansen, P.G.  </a:t>
            </a:r>
            <a:r>
              <a:rPr lang="en-US" dirty="0" smtClean="0">
                <a:hlinkClick r:id="rId2"/>
              </a:rPr>
              <a:t>terry.hansen@dep.state.fl.us</a:t>
            </a:r>
            <a:endParaRPr lang="en-US" dirty="0" smtClean="0"/>
          </a:p>
          <a:p>
            <a:pPr>
              <a:lnSpc>
                <a:spcPct val="80000"/>
              </a:lnSpc>
              <a:buNone/>
            </a:pPr>
            <a:r>
              <a:rPr lang="en-US" b="1" dirty="0" smtClean="0"/>
              <a:t>SWFWMD</a:t>
            </a:r>
          </a:p>
          <a:p>
            <a:pPr>
              <a:lnSpc>
                <a:spcPct val="80000"/>
              </a:lnSpc>
              <a:buNone/>
            </a:pPr>
            <a:r>
              <a:rPr lang="en-US" dirty="0" smtClean="0"/>
              <a:t>Chris Anastasiou, PhD </a:t>
            </a:r>
            <a:r>
              <a:rPr lang="en-US" dirty="0" smtClean="0">
                <a:hlinkClick r:id="rId3"/>
              </a:rPr>
              <a:t>Chris.Anastasiou@swfwmd.state.fl.us</a:t>
            </a:r>
            <a:r>
              <a:rPr lang="en-US" dirty="0" smtClean="0"/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en-US" b="1" dirty="0" smtClean="0"/>
              <a:t>TMDLs &amp; Springs</a:t>
            </a:r>
          </a:p>
          <a:p>
            <a:pPr>
              <a:lnSpc>
                <a:spcPct val="80000"/>
              </a:lnSpc>
              <a:buNone/>
            </a:pPr>
            <a:r>
              <a:rPr lang="en-US" dirty="0" smtClean="0"/>
              <a:t>Richard Hicks, P.G. </a:t>
            </a:r>
            <a:r>
              <a:rPr lang="en-US" dirty="0" smtClean="0">
                <a:hlinkClick r:id="rId4"/>
              </a:rPr>
              <a:t>Richard.w.hicks@dep.state.fl.us</a:t>
            </a:r>
            <a:endParaRPr lang="en-US" dirty="0" smtClean="0"/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 algn="ctr" eaLnBrk="0" hangingPunct="0">
              <a:spcBef>
                <a:spcPct val="0"/>
              </a:spcBef>
              <a:buClrTx/>
              <a:buNone/>
            </a:pPr>
            <a:r>
              <a:rPr lang="en-US" b="1" dirty="0" smtClean="0">
                <a:hlinkClick r:id="rId5"/>
              </a:rPr>
              <a:t>http://www.dep.state.fl.us/water/</a:t>
            </a:r>
            <a:endParaRPr lang="en-US" b="1" dirty="0" smtClean="0"/>
          </a:p>
          <a:p>
            <a:pPr algn="ctr" eaLnBrk="0" hangingPunct="0">
              <a:spcBef>
                <a:spcPct val="0"/>
              </a:spcBef>
              <a:buClrTx/>
              <a:buNone/>
            </a:pPr>
            <a:r>
              <a:rPr lang="en-US" b="1" dirty="0" smtClean="0">
                <a:hlinkClick r:id="rId6"/>
              </a:rPr>
              <a:t>www.WaterMatters.org/springs</a:t>
            </a:r>
            <a:r>
              <a:rPr lang="en-US" b="1" dirty="0" smtClean="0"/>
              <a:t> </a:t>
            </a:r>
          </a:p>
          <a:p>
            <a:pPr algn="ctr" eaLnBrk="0" hangingPunct="0">
              <a:spcBef>
                <a:spcPct val="0"/>
              </a:spcBef>
              <a:buClrTx/>
              <a:buNone/>
            </a:pPr>
            <a:endParaRPr lang="en-US" b="1" dirty="0" smtClean="0"/>
          </a:p>
          <a:p>
            <a:pPr algn="ctr" eaLnBrk="0" hangingPunct="0">
              <a:spcBef>
                <a:spcPct val="0"/>
              </a:spcBef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384300"/>
          </a:xfrm>
        </p:spPr>
        <p:txBody>
          <a:bodyPr/>
          <a:lstStyle/>
          <a:p>
            <a:pPr algn="ctr"/>
            <a:r>
              <a:rPr lang="en-US" smtClean="0"/>
              <a:t>CWA/TMDL Process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idx="1"/>
          </p:nvPr>
        </p:nvGraphicFramePr>
        <p:xfrm>
          <a:off x="2720975" y="1803400"/>
          <a:ext cx="3700463" cy="4318000"/>
        </p:xfrm>
        <a:graphic>
          <a:graphicData uri="http://schemas.openxmlformats.org/presentationml/2006/ole">
            <p:oleObj spid="_x0000_s1026" name="Organization Chart" r:id="rId3" imgW="2819160" imgH="3288960" progId="OrgPlusWOPX.4">
              <p:embed followColorScheme="full"/>
            </p:oleObj>
          </a:graphicData>
        </a:graphic>
      </p:graphicFrame>
      <p:sp>
        <p:nvSpPr>
          <p:cNvPr id="1028" name="Oval 8"/>
          <p:cNvSpPr>
            <a:spLocks noChangeArrowheads="1"/>
          </p:cNvSpPr>
          <p:nvPr/>
        </p:nvSpPr>
        <p:spPr bwMode="auto">
          <a:xfrm>
            <a:off x="1981200" y="2971800"/>
            <a:ext cx="5105400" cy="34290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6629400" y="3048000"/>
            <a:ext cx="2070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Restoration Plan</a:t>
            </a:r>
          </a:p>
        </p:txBody>
      </p:sp>
      <p:cxnSp>
        <p:nvCxnSpPr>
          <p:cNvPr id="1030" name="Straight Arrow Connector 6"/>
          <p:cNvCxnSpPr>
            <a:cxnSpLocks noChangeShapeType="1"/>
            <a:stCxn id="1029" idx="2"/>
          </p:cNvCxnSpPr>
          <p:nvPr/>
        </p:nvCxnSpPr>
        <p:spPr bwMode="auto">
          <a:xfrm flipH="1">
            <a:off x="6781800" y="3417888"/>
            <a:ext cx="882650" cy="392112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8229600" cy="682625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 </a:t>
            </a:r>
            <a:r>
              <a:rPr lang="en-US" sz="4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Basin Management Action Plan</a:t>
            </a:r>
            <a:r>
              <a:rPr lang="en-US" sz="4000" dirty="0" smtClean="0"/>
              <a:t> 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04213" cy="4114800"/>
          </a:xfrm>
        </p:spPr>
        <p:txBody>
          <a:bodyPr/>
          <a:lstStyle/>
          <a:p>
            <a:pPr>
              <a:buClr>
                <a:schemeClr val="accent5">
                  <a:lumMod val="50000"/>
                </a:schemeClr>
              </a:buClr>
              <a:buSzPct val="90000"/>
            </a:pPr>
            <a:r>
              <a:rPr lang="en-US" sz="3200" dirty="0" smtClean="0"/>
              <a:t>The Department’s method for </a:t>
            </a:r>
            <a:r>
              <a:rPr lang="en-US" sz="3200" u="sng" dirty="0" smtClean="0"/>
              <a:t>restoring water quality </a:t>
            </a:r>
            <a:r>
              <a:rPr lang="en-US" sz="3200" dirty="0" smtClean="0"/>
              <a:t>to an impaired water body.</a:t>
            </a:r>
          </a:p>
          <a:p>
            <a:pPr>
              <a:buClr>
                <a:schemeClr val="accent5">
                  <a:lumMod val="50000"/>
                </a:schemeClr>
              </a:buClr>
              <a:buSzPct val="90000"/>
            </a:pPr>
            <a:endParaRPr lang="en-US" sz="3200" dirty="0" smtClean="0"/>
          </a:p>
          <a:p>
            <a:pPr>
              <a:buClr>
                <a:schemeClr val="accent5">
                  <a:lumMod val="50000"/>
                </a:schemeClr>
              </a:buClr>
              <a:buSzPct val="90000"/>
            </a:pPr>
            <a:r>
              <a:rPr lang="en-US" sz="3200" dirty="0" smtClean="0"/>
              <a:t>BMAPs are adopted by FDEP through a Secretarial Order.</a:t>
            </a:r>
          </a:p>
          <a:p>
            <a:pPr>
              <a:buClr>
                <a:schemeClr val="accent5">
                  <a:lumMod val="50000"/>
                </a:schemeClr>
              </a:buClr>
              <a:buSzPct val="90000"/>
            </a:pPr>
            <a:endParaRPr lang="en-US" sz="3200" dirty="0" smtClean="0"/>
          </a:p>
          <a:p>
            <a:pPr>
              <a:buClr>
                <a:schemeClr val="accent5">
                  <a:lumMod val="50000"/>
                </a:schemeClr>
              </a:buClr>
              <a:buSzPct val="90000"/>
            </a:pPr>
            <a:r>
              <a:rPr lang="en-US" sz="3200" dirty="0" smtClean="0"/>
              <a:t>BMAPs are enforceable.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Regulatory Framework</a:t>
            </a:r>
          </a:p>
        </p:txBody>
      </p:sp>
      <p:sp>
        <p:nvSpPr>
          <p:cNvPr id="6" name="Content Placeholder 2"/>
          <p:cNvSpPr>
            <a:spLocks/>
          </p:cNvSpPr>
          <p:nvPr/>
        </p:nvSpPr>
        <p:spPr bwMode="auto">
          <a:xfrm>
            <a:off x="533400" y="1905000"/>
            <a:ext cx="81502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40000"/>
              </a:spcBef>
              <a:buClr>
                <a:schemeClr val="accent5">
                  <a:lumMod val="50000"/>
                </a:schemeClr>
              </a:buClr>
              <a:buFontTx/>
              <a:buChar char="•"/>
            </a:pPr>
            <a:r>
              <a:rPr lang="en-US" sz="3200" dirty="0"/>
              <a:t>The process for preparing BMAPs is found in:</a:t>
            </a:r>
          </a:p>
          <a:p>
            <a:pPr marL="742950" lvl="1" indent="-28575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FontTx/>
              <a:buChar char="•"/>
            </a:pPr>
            <a:r>
              <a:rPr lang="en-US" sz="3000" dirty="0"/>
              <a:t>Section 403.067, Florida Statutes (F.S.), known as the Florida Watershed Restoration Act (FWRA). </a:t>
            </a:r>
          </a:p>
          <a:p>
            <a:pPr marL="742950" lvl="1" indent="-28575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FontTx/>
              <a:buChar char="•"/>
            </a:pPr>
            <a:r>
              <a:rPr lang="en-US" sz="3000" dirty="0"/>
              <a:t>Spells out issues that are addressed within a BMAP.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 descr="X:\BASINS\Springs_Coast\CRYSTAL RIVER\KingsBay_Overall_M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2037" y="0"/>
            <a:ext cx="5541963" cy="717195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600200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Regional Setting for Impaired WBIDs</a:t>
            </a:r>
          </a:p>
          <a:p>
            <a:endParaRPr lang="en-US" dirty="0" smtClean="0"/>
          </a:p>
          <a:p>
            <a:r>
              <a:rPr lang="en-US" dirty="0" smtClean="0"/>
              <a:t>Entire Springs Coast is having TMDLs developed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Kings Bay BMAP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Water Quality portion of larger more comprehensive regional restoration effort</a:t>
            </a:r>
          </a:p>
          <a:p>
            <a:pPr lvl="1"/>
            <a:r>
              <a:rPr lang="en-US" dirty="0" smtClean="0"/>
              <a:t>SWFWMD ongoing efforts</a:t>
            </a:r>
          </a:p>
          <a:p>
            <a:pPr lvl="1"/>
            <a:r>
              <a:rPr lang="en-US" dirty="0" smtClean="0"/>
              <a:t>Springs Coast Steering Committee </a:t>
            </a:r>
          </a:p>
          <a:p>
            <a:pPr lvl="1"/>
            <a:r>
              <a:rPr lang="en-US" dirty="0" smtClean="0"/>
              <a:t>Local special interest groups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Collaborative Efforts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en-US" dirty="0" smtClean="0"/>
              <a:t>Springs Coast Steering Committee Initiative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Management Committee &amp; Technical Committee  </a:t>
            </a:r>
          </a:p>
          <a:p>
            <a:pPr lvl="1"/>
            <a:r>
              <a:rPr lang="en-US" dirty="0" smtClean="0"/>
              <a:t>Develop Spring system comprehensive plans</a:t>
            </a:r>
          </a:p>
          <a:p>
            <a:pPr marL="2178050" lvl="2" indent="-1377950">
              <a:buNone/>
            </a:pPr>
            <a:r>
              <a:rPr lang="en-US" sz="2400" dirty="0" smtClean="0"/>
              <a:t>Why – Background, Issues/Drivers, Goals/Targets</a:t>
            </a:r>
          </a:p>
          <a:p>
            <a:pPr marL="2178050" lvl="2" indent="-1377950">
              <a:buNone/>
            </a:pPr>
            <a:r>
              <a:rPr lang="en-US" sz="2400" dirty="0" smtClean="0"/>
              <a:t>What – Projects needed for system improvement</a:t>
            </a:r>
          </a:p>
          <a:p>
            <a:pPr marL="2178050" lvl="2" indent="-1377950">
              <a:buNone/>
            </a:pPr>
            <a:r>
              <a:rPr lang="en-US" sz="2400" dirty="0" smtClean="0"/>
              <a:t>Who – Responsible entity/group</a:t>
            </a:r>
          </a:p>
          <a:p>
            <a:pPr marL="2178050" lvl="2" indent="-1377950">
              <a:buNone/>
            </a:pPr>
            <a:r>
              <a:rPr lang="en-US" sz="2400" dirty="0" smtClean="0"/>
              <a:t>When – Project timeline</a:t>
            </a:r>
          </a:p>
          <a:p>
            <a:pPr marL="2178050" lvl="2" indent="-1377950">
              <a:buNone/>
            </a:pPr>
            <a:r>
              <a:rPr lang="en-US" sz="2400" dirty="0" smtClean="0"/>
              <a:t>How much – Cost estimates</a:t>
            </a:r>
          </a:p>
          <a:p>
            <a:pPr marL="2178050" lvl="2" indent="-1377950">
              <a:buNone/>
            </a:pPr>
            <a:r>
              <a:rPr lang="en-US" sz="2400" dirty="0" smtClean="0"/>
              <a:t>*Will incorporate BMAP when/as developed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BMAP Process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90000"/>
              <a:buFont typeface="Wingdings" pitchFamily="2" charset="2"/>
              <a:buChar char="Ø"/>
            </a:pPr>
            <a:r>
              <a:rPr lang="en-US" sz="3000" dirty="0" smtClean="0"/>
              <a:t>The Kings Bay BMAP will be developed collaboratively with local stakeholders.</a:t>
            </a:r>
            <a:r>
              <a:rPr lang="en-US" sz="3000" dirty="0" smtClean="0">
                <a:latin typeface="Comic Sans MS" pitchFamily="66" charset="0"/>
              </a:rPr>
              <a:t> </a:t>
            </a:r>
          </a:p>
          <a:p>
            <a:pPr lvl="1">
              <a:spcBef>
                <a:spcPct val="30000"/>
              </a:spcBef>
              <a:buSzPct val="90000"/>
              <a:buFont typeface="Wingdings" pitchFamily="2" charset="2"/>
              <a:buChar char="Ø"/>
            </a:pPr>
            <a:r>
              <a:rPr lang="en-US" sz="2800" dirty="0" smtClean="0"/>
              <a:t>Through open meetings with public involvement.</a:t>
            </a:r>
          </a:p>
          <a:p>
            <a:pPr lvl="1">
              <a:spcBef>
                <a:spcPct val="30000"/>
              </a:spcBef>
              <a:buSzPct val="90000"/>
              <a:buFont typeface="Wingdings" pitchFamily="2" charset="2"/>
              <a:buChar char="Ø"/>
            </a:pPr>
            <a:r>
              <a:rPr lang="en-US" sz="2800" dirty="0" smtClean="0"/>
              <a:t>Joint decision making with local partners.</a:t>
            </a:r>
          </a:p>
          <a:p>
            <a:pPr lvl="1">
              <a:spcBef>
                <a:spcPct val="30000"/>
              </a:spcBef>
              <a:buSzPct val="90000"/>
              <a:buFont typeface="Wingdings" pitchFamily="2" charset="2"/>
              <a:buChar char="Ø"/>
            </a:pPr>
            <a:r>
              <a:rPr lang="en-US" sz="2800" dirty="0" smtClean="0"/>
              <a:t>Our local partners include Citrus County, Crystal River,  SWFWMD, agriculture interests, environmental interests, community interests and others.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powerpoint_blue</Template>
  <TotalTime>3105</TotalTime>
  <Words>818</Words>
  <Application>Microsoft Office PowerPoint</Application>
  <PresentationFormat>On-screen Show (4:3)</PresentationFormat>
  <Paragraphs>219</Paragraphs>
  <Slides>28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powerpoint_blue</vt:lpstr>
      <vt:lpstr>Organization Chart</vt:lpstr>
      <vt:lpstr>Slide 1</vt:lpstr>
      <vt:lpstr>WELCOME</vt:lpstr>
      <vt:lpstr>CWA/TMDL Process</vt:lpstr>
      <vt:lpstr> Basin Management Action Plan </vt:lpstr>
      <vt:lpstr>Regulatory Framework</vt:lpstr>
      <vt:lpstr>Slide 6</vt:lpstr>
      <vt:lpstr>Kings Bay BMAP</vt:lpstr>
      <vt:lpstr>Collaborative Efforts</vt:lpstr>
      <vt:lpstr>BMAP Process </vt:lpstr>
      <vt:lpstr>Slide 10</vt:lpstr>
      <vt:lpstr>Key BMAP Components</vt:lpstr>
      <vt:lpstr>Slide 12</vt:lpstr>
      <vt:lpstr>  Key BMAP Components (cont)</vt:lpstr>
      <vt:lpstr>Slide 14</vt:lpstr>
      <vt:lpstr>Ongoing Projects</vt:lpstr>
      <vt:lpstr>Springs Initiative Funding</vt:lpstr>
      <vt:lpstr>Slide 17</vt:lpstr>
      <vt:lpstr>BMAP Area 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Schedule</vt:lpstr>
      <vt:lpstr>Questions?</vt:lpstr>
      <vt:lpstr>   Basin Management Action Plan</vt:lpstr>
    </vt:vector>
  </TitlesOfParts>
  <Company>Florida Department of Environmental Protection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hansen_t</dc:creator>
  <cp:lastModifiedBy>hansen_t</cp:lastModifiedBy>
  <cp:revision>267</cp:revision>
  <dcterms:created xsi:type="dcterms:W3CDTF">2013-05-23T13:08:09Z</dcterms:created>
  <dcterms:modified xsi:type="dcterms:W3CDTF">2014-04-21T10:58:30Z</dcterms:modified>
</cp:coreProperties>
</file>