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29"/>
  </p:notesMasterIdLst>
  <p:handoutMasterIdLst>
    <p:handoutMasterId r:id="rId30"/>
  </p:handoutMasterIdLst>
  <p:sldIdLst>
    <p:sldId id="281" r:id="rId4"/>
    <p:sldId id="282" r:id="rId5"/>
    <p:sldId id="283" r:id="rId6"/>
    <p:sldId id="263" r:id="rId7"/>
    <p:sldId id="259" r:id="rId8"/>
    <p:sldId id="294" r:id="rId9"/>
    <p:sldId id="264" r:id="rId10"/>
    <p:sldId id="265" r:id="rId11"/>
    <p:sldId id="275" r:id="rId12"/>
    <p:sldId id="266" r:id="rId13"/>
    <p:sldId id="273" r:id="rId14"/>
    <p:sldId id="274" r:id="rId15"/>
    <p:sldId id="289" r:id="rId16"/>
    <p:sldId id="285" r:id="rId17"/>
    <p:sldId id="286" r:id="rId18"/>
    <p:sldId id="287" r:id="rId19"/>
    <p:sldId id="288" r:id="rId20"/>
    <p:sldId id="296" r:id="rId21"/>
    <p:sldId id="284" r:id="rId22"/>
    <p:sldId id="290" r:id="rId23"/>
    <p:sldId id="293" r:id="rId24"/>
    <p:sldId id="291" r:id="rId25"/>
    <p:sldId id="292" r:id="rId26"/>
    <p:sldId id="295" r:id="rId27"/>
    <p:sldId id="279" r:id="rId2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65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Crystal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River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BMAP Area Loading to Surf</a:t>
            </a:r>
            <a:r>
              <a:rPr lang="en-US" sz="2400" dirty="0"/>
              <a:t>ace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2.7926008652970763E-2"/>
                  <c:y val="-7.9896562745155018E-3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WWTP 1%</a:t>
                    </a:r>
                    <a:r>
                      <a:rPr lang="en-US" dirty="0"/>
                      <a:t>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081524374411481E-2"/>
                  <c:y val="3.3802190777813289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Septic </a:t>
                    </a:r>
                    <a:fld id="{06BAF00A-AF09-4871-8477-DE556D331718}" type="VALUE">
                      <a:rPr lang="en-US" sz="1800"/>
                      <a:pPr/>
                      <a:t>[VALUE]</a:t>
                    </a:fld>
                    <a:endParaRPr lang="en-US" sz="1800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152354570637121"/>
                      <c:h val="6.5972222222222224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8.6744937574102406E-3"/>
                  <c:y val="5.7142303706499828E-3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Golf Courses </a:t>
                    </a:r>
                    <a:fld id="{17421C70-C80D-460A-AB50-8E077D11FF86}" type="VALUE">
                      <a:rPr lang="en-US" sz="1800"/>
                      <a:pPr/>
                      <a:t>[VALUE]</a:t>
                    </a:fld>
                    <a:endParaRPr lang="en-US" sz="180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15512465373963"/>
                      <c:h val="6.2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2.6243715959819683E-2"/>
                  <c:y val="-2.5982799198070901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Urban Fertilizer </a:t>
                    </a:r>
                    <a:fld id="{EEDCCA1A-7ED9-4A17-A85F-43BC89A35820}" type="VALUE">
                      <a:rPr lang="en-US" sz="1800"/>
                      <a:pPr/>
                      <a:t>[VALUE]</a:t>
                    </a:fld>
                    <a:endParaRPr lang="en-US" sz="180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51566513065486"/>
                      <c:h val="6.249992736147833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3.5502707572757211E-2"/>
                  <c:y val="4.98769987699876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800" dirty="0"/>
                      <a:t>Livestock</a:t>
                    </a:r>
                    <a:r>
                      <a:rPr lang="en-US" sz="1800" baseline="0" dirty="0"/>
                      <a:t> Waste </a:t>
                    </a:r>
                    <a:fld id="{60BE4B78-344C-43C4-A019-4039B665EDEF}" type="VALUE">
                      <a:rPr lang="en-US" sz="180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18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23709640585749"/>
                      <c:h val="0.1240005423676283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2.1317858853382186E-2"/>
                  <c:y val="2.397592732489005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Farm Fertilizer </a:t>
                    </a:r>
                    <a:fld id="{F4D12A36-B24E-482E-938E-9366A41036C1}" type="VALUE">
                      <a:rPr lang="en-US" sz="180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 algn="l"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1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08615117985103"/>
                      <c:h val="6.4745523045781642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Sheet1!$F$22:$F$27</c:f>
              <c:numCache>
                <c:formatCode>0%</c:formatCode>
                <c:ptCount val="6"/>
                <c:pt idx="0">
                  <c:v>1.4797724387461235E-2</c:v>
                </c:pt>
                <c:pt idx="1">
                  <c:v>0.37006882128507096</c:v>
                </c:pt>
                <c:pt idx="2">
                  <c:v>0.13448833563776844</c:v>
                </c:pt>
                <c:pt idx="3">
                  <c:v>0.18383438598849722</c:v>
                </c:pt>
                <c:pt idx="4">
                  <c:v>0.15056374318280649</c:v>
                </c:pt>
                <c:pt idx="5">
                  <c:v>0.14624698951839563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B3AAAD9-7A5B-4F2B-B3B3-5113C3F1C357}" type="datetimeFigureOut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C53547-1E74-409F-BDE6-71629EF88E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405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F5EDEC3-3EB0-458D-9305-6AA98998C4BA}" type="datetimeFigureOut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985FAB-454F-47DB-8132-91E7A8CF1DB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029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44162-46CC-43DE-B15B-CEF4E8302A4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353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0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A651-2E55-4530-A893-8AC8FCED064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320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A651-2E55-4530-A893-8AC8FCED064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745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215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85FAB-454F-47DB-8132-91E7A8CF1DB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93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48CA-B4D4-440E-9C12-7B91A5C60CC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550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A142-00E9-4017-8FC0-78B3698692A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6587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A8DF8-DB91-4DF6-A6BA-207815BE708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52697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48CA-B4D4-440E-9C12-7B91A5C60CC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79075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ADDD9E8-C990-4AC2-8887-0FE3CEAF0D0C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56699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A061C-0647-494B-9467-AE80ECDEEBF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5429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F63B-14D8-42D2-8464-DB5BCFAA4F28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08832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7D78-86EA-466D-A156-C828A1F64BE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6813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A9FE6-6DC4-4407-A8DD-F71687A3D71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0939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1911F-9E7B-4A49-9AA1-1981DAF3F51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8010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2DD36-2601-4657-87BA-FC344448C71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97636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ADDD9E8-C990-4AC2-8887-0FE3CEAF0D0C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9443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D877A-7ED8-4509-8F73-F5EE1010F61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8528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A142-00E9-4017-8FC0-78B3698692A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94253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A8DF8-DB91-4DF6-A6BA-207815BE708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61471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 dirty="0" smtClean="0"/>
              <a:t>8/14/2014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Silver Springs BMAP meeting 8/13/13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D0FB9FB-529F-40F0-8F7F-720AF9A31C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61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48CA-B4D4-440E-9C12-7B91A5C60CC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02335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ADDD9E8-C990-4AC2-8887-0FE3CEAF0D0C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94203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A061C-0647-494B-9467-AE80ECDEEBF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80549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F63B-14D8-42D2-8464-DB5BCFAA4F28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55009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7D78-86EA-466D-A156-C828A1F64BE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91141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A9FE6-6DC4-4407-A8DD-F71687A3D71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83943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A061C-0647-494B-9467-AE80ECDEEBF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01785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1911F-9E7B-4A49-9AA1-1981DAF3F51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34854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2DD36-2601-4657-87BA-FC344448C71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82763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D877A-7ED8-4509-8F73-F5EE1010F61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19754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A142-00E9-4017-8FC0-78B3698692A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21993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A8DF8-DB91-4DF6-A6BA-207815BE708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3082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F63B-14D8-42D2-8464-DB5BCFAA4F28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7918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7D78-86EA-466D-A156-C828A1F64BE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19880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A9FE6-6DC4-4407-A8DD-F71687A3D71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76108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1911F-9E7B-4A49-9AA1-1981DAF3F513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99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2DD36-2601-4657-87BA-FC344448C71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6211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D877A-7ED8-4509-8F73-F5EE1010F61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8879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7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192088"/>
            <a:ext cx="99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9D5136-5966-4DF1-9F69-80BC549936C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5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7" descr="DEP_color_logo white text[Converted].pn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8600" y="192088"/>
            <a:ext cx="99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9D5136-5966-4DF1-9F69-80BC549936C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6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8" r:id="rId12"/>
  </p:sldLayoutIdLst>
  <p:transition>
    <p:fade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7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192088"/>
            <a:ext cx="99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prstClr val="white"/>
                </a:solidFill>
              </a:rPr>
              <a:t>Silver Springs BMAP meeting 8/13/13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9D5136-5966-4DF1-9F69-80BC549936C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2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Terry.hansen@dep.state.fl.us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../../../GOLF%20COURSES/Springs%20Coast%20Golf%20Course%20Questionnaire.pdf" TargetMode="Externa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1500485"/>
            <a:ext cx="680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000" dirty="0" smtClean="0">
                <a:solidFill>
                  <a:srgbClr val="FFD88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Division of Environmental Assessment and Restoration</a:t>
            </a:r>
            <a:endParaRPr lang="en-US" sz="2000" dirty="0">
              <a:solidFill>
                <a:srgbClr val="FFD88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5146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Basin Management Action Plan (BMAP)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Crystal River Area Springs Coast Basin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Kings Bay &amp; Crystal River </a:t>
            </a:r>
          </a:p>
          <a:p>
            <a:pPr algn="ctr"/>
            <a:endParaRPr lang="en-US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1551" y="4255227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Terry.hansen@dep.state.fl.us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	August 2014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8/14/2014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248CA-B4D4-440E-9C12-7B91A5C60CC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6194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553200"/>
            <a:ext cx="1952368" cy="304800"/>
          </a:xfrm>
        </p:spPr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10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83740" y="200378"/>
            <a:ext cx="36261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Septic Tanks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2667000"/>
            <a:ext cx="4953000" cy="762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42009" y="1063336"/>
            <a:ext cx="8936088" cy="14893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FDOH model relying on tax parcel data and sewer service areas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Calculate # of people relying on septic tanks from 2010 Census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2.23 people per household in Citrus County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1061" r="1412" b="1515"/>
          <a:stretch/>
        </p:blipFill>
        <p:spPr>
          <a:xfrm>
            <a:off x="4040982" y="2604655"/>
            <a:ext cx="5103018" cy="394854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42009" y="2301353"/>
            <a:ext cx="3898974" cy="2001981"/>
          </a:xfrm>
          <a:prstGeom prst="rect">
            <a:avLst/>
          </a:prstGeom>
        </p:spPr>
        <p:txBody>
          <a:bodyPr>
            <a:noAutofit/>
          </a:bodyPr>
          <a:lstStyle/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41,504 tanks in BMAP boundary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Average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annual input to septic tank 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 9.92 lb-N/person (FDOH)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967485"/>
              </p:ext>
            </p:extLst>
          </p:nvPr>
        </p:nvGraphicFramePr>
        <p:xfrm>
          <a:off x="550718" y="4918365"/>
          <a:ext cx="3148445" cy="156362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69275"/>
                <a:gridCol w="1679170"/>
              </a:tblGrid>
              <a:tr h="6239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Recharge</a:t>
                      </a:r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Area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Input to Land Surface</a:t>
                      </a:r>
                    </a:p>
                    <a:p>
                      <a:pPr algn="ctr" fontAlgn="ctr"/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(lb-N)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20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Medium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76,268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4176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High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836,865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345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7" r="22010"/>
          <a:stretch/>
        </p:blipFill>
        <p:spPr>
          <a:xfrm>
            <a:off x="7160527" y="3557155"/>
            <a:ext cx="1983473" cy="26046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56" y="3548786"/>
            <a:ext cx="3019786" cy="19153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92"/>
          <a:stretch/>
        </p:blipFill>
        <p:spPr>
          <a:xfrm>
            <a:off x="4170650" y="1423554"/>
            <a:ext cx="2129359" cy="2133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 r="16994"/>
          <a:stretch/>
        </p:blipFill>
        <p:spPr>
          <a:xfrm>
            <a:off x="6117324" y="1065858"/>
            <a:ext cx="3026676" cy="249129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3572" y="113314"/>
            <a:ext cx="6545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Livestock Waste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8" y="1000048"/>
            <a:ext cx="4875882" cy="3952952"/>
          </a:xfrm>
          <a:prstGeom prst="rect">
            <a:avLst/>
          </a:prstGeom>
        </p:spPr>
        <p:txBody>
          <a:bodyPr numCol="1">
            <a:no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BMAP populations estimated with land use percentages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2,201 cattle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874 calves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433 horses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130 broiler chickens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664 layer chickens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338 goats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73 hogs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104 sheep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 turkey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Daily waste factors applied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657781"/>
              </p:ext>
            </p:extLst>
          </p:nvPr>
        </p:nvGraphicFramePr>
        <p:xfrm>
          <a:off x="4166756" y="5146405"/>
          <a:ext cx="3019786" cy="143104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09234"/>
                <a:gridCol w="1610552"/>
              </a:tblGrid>
              <a:tr h="6139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Recharge</a:t>
                      </a:r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Area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Input to Land Surface</a:t>
                      </a:r>
                    </a:p>
                    <a:p>
                      <a:pPr algn="ctr" fontAlgn="ctr"/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(lb-N)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539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Medium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48,821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631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High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312,039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481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" t="929" r="1121" b="2016"/>
          <a:stretch/>
        </p:blipFill>
        <p:spPr>
          <a:xfrm>
            <a:off x="21266" y="1074163"/>
            <a:ext cx="5124892" cy="395583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553200"/>
            <a:ext cx="1960605" cy="304800"/>
          </a:xfrm>
        </p:spPr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87593" y="228600"/>
            <a:ext cx="4007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 Fertilizers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146158" y="1074162"/>
            <a:ext cx="3997840" cy="54790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Property appraised land use data was compiled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Each county was evaluated individually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Land areas for specific crops were estimated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rates based on IFAS recommendations and farmer feedback 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25 lb-N/ac: Pastures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80 lb-N/ac: Ornamentals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110 lb-N/ac: Hay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150 lb-N/ac: Orchards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909996"/>
              </p:ext>
            </p:extLst>
          </p:nvPr>
        </p:nvGraphicFramePr>
        <p:xfrm>
          <a:off x="1128077" y="5083413"/>
          <a:ext cx="3019786" cy="143104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09234"/>
                <a:gridCol w="1610552"/>
              </a:tblGrid>
              <a:tr h="6139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Recharge</a:t>
                      </a:r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Area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Input to Land Surface</a:t>
                      </a:r>
                    </a:p>
                    <a:p>
                      <a:pPr algn="ctr" fontAlgn="ctr"/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(lb-N)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539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Medium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50,379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631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High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321,132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513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 Loading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1578"/>
            <a:ext cx="8229600" cy="4824585"/>
          </a:xfrm>
        </p:spPr>
        <p:txBody>
          <a:bodyPr/>
          <a:lstStyle/>
          <a:p>
            <a:r>
              <a:rPr lang="en-US" dirty="0" smtClean="0"/>
              <a:t>Document load reductions to surface</a:t>
            </a:r>
          </a:p>
          <a:p>
            <a:pPr lvl="1"/>
            <a:r>
              <a:rPr lang="en-US" dirty="0" smtClean="0"/>
              <a:t>Stormwater load reductions are accounted for in separate calculations </a:t>
            </a:r>
          </a:p>
          <a:p>
            <a:pPr lvl="1"/>
            <a:r>
              <a:rPr lang="en-US" dirty="0" smtClean="0"/>
              <a:t>Atmospheric deposition to surface is considered background loading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21652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14</a:t>
            </a:fld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29535" y="208551"/>
            <a:ext cx="4752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Loading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827271"/>
              </p:ext>
            </p:extLst>
          </p:nvPr>
        </p:nvGraphicFramePr>
        <p:xfrm>
          <a:off x="695325" y="1209675"/>
          <a:ext cx="7991475" cy="5162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6473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286" y="-2059"/>
            <a:ext cx="7848600" cy="1143000"/>
          </a:xfrm>
        </p:spPr>
        <p:txBody>
          <a:bodyPr/>
          <a:lstStyle/>
          <a:p>
            <a:r>
              <a:rPr lang="en-US" dirty="0" smtClean="0"/>
              <a:t>Nutrient Reduction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6420"/>
          </a:xfrm>
        </p:spPr>
        <p:txBody>
          <a:bodyPr/>
          <a:lstStyle/>
          <a:p>
            <a:r>
              <a:rPr lang="en-US" dirty="0" smtClean="0"/>
              <a:t>Urban Fertilizer </a:t>
            </a:r>
          </a:p>
          <a:p>
            <a:pPr lvl="1"/>
            <a:r>
              <a:rPr lang="en-US" dirty="0" smtClean="0"/>
              <a:t>County &amp; municipal ordinances</a:t>
            </a:r>
          </a:p>
          <a:p>
            <a:r>
              <a:rPr lang="en-US" dirty="0" smtClean="0"/>
              <a:t>WWTP </a:t>
            </a:r>
          </a:p>
          <a:p>
            <a:pPr lvl="1"/>
            <a:r>
              <a:rPr lang="en-US" dirty="0" smtClean="0"/>
              <a:t>Permit modifications upon renewal (WWTP Initiative)</a:t>
            </a:r>
          </a:p>
          <a:p>
            <a:r>
              <a:rPr lang="en-US" dirty="0" smtClean="0"/>
              <a:t>OSTDS  </a:t>
            </a:r>
          </a:p>
          <a:p>
            <a:pPr lvl="1"/>
            <a:r>
              <a:rPr lang="en-US" dirty="0" smtClean="0"/>
              <a:t>Septic Tank Initiative</a:t>
            </a:r>
          </a:p>
          <a:p>
            <a:r>
              <a:rPr lang="en-US" dirty="0" smtClean="0"/>
              <a:t>Agriculture (Fertilizer &amp; Livestock Waste) </a:t>
            </a:r>
          </a:p>
          <a:p>
            <a:pPr lvl="1"/>
            <a:r>
              <a:rPr lang="en-US" dirty="0" smtClean="0"/>
              <a:t>BMPs</a:t>
            </a:r>
          </a:p>
          <a:p>
            <a:r>
              <a:rPr lang="en-US" dirty="0" smtClean="0"/>
              <a:t>Golf Courses </a:t>
            </a:r>
          </a:p>
          <a:p>
            <a:pPr lvl="1"/>
            <a:r>
              <a:rPr lang="en-US" dirty="0" smtClean="0"/>
              <a:t>BMPs</a:t>
            </a:r>
          </a:p>
          <a:p>
            <a:r>
              <a:rPr lang="en-US" dirty="0" smtClean="0"/>
              <a:t>Stormwater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13495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WWTP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0962"/>
            <a:ext cx="8229600" cy="508274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As permits are renewed for WWTP within the BMAP area:</a:t>
            </a:r>
          </a:p>
          <a:p>
            <a:r>
              <a:rPr lang="en-US" dirty="0" smtClean="0"/>
              <a:t>Plants with discharge &gt;100,000 gallons per day (GPD)</a:t>
            </a:r>
          </a:p>
          <a:p>
            <a:pPr lvl="1"/>
            <a:r>
              <a:rPr lang="en-US" dirty="0" smtClean="0"/>
              <a:t>TN  &lt;= 3.0mg/l</a:t>
            </a:r>
          </a:p>
          <a:p>
            <a:r>
              <a:rPr lang="en-US" dirty="0" smtClean="0"/>
              <a:t>Plants with discharge &lt;100,000 and &gt;20,000 GPD</a:t>
            </a:r>
          </a:p>
          <a:p>
            <a:pPr lvl="1"/>
            <a:r>
              <a:rPr lang="en-US" dirty="0" smtClean="0"/>
              <a:t>TN &lt;= 6.0 mg/l</a:t>
            </a:r>
          </a:p>
          <a:p>
            <a:r>
              <a:rPr lang="en-US" dirty="0" smtClean="0"/>
              <a:t>Plants with discharge &lt; 20,000 GPD</a:t>
            </a:r>
          </a:p>
          <a:p>
            <a:pPr lvl="1"/>
            <a:r>
              <a:rPr lang="en-US" dirty="0" smtClean="0"/>
              <a:t>TN,&lt;=10.0 mg/l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0722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Septic Initiative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5676"/>
            <a:ext cx="8229600" cy="5198075"/>
          </a:xfrm>
        </p:spPr>
        <p:txBody>
          <a:bodyPr/>
          <a:lstStyle/>
          <a:p>
            <a:r>
              <a:rPr lang="en-US" dirty="0"/>
              <a:t>Be prepared to utilize funding as it becomes available</a:t>
            </a:r>
          </a:p>
          <a:p>
            <a:endParaRPr lang="en-US" dirty="0" smtClean="0"/>
          </a:p>
          <a:p>
            <a:r>
              <a:rPr lang="en-US" dirty="0" smtClean="0"/>
              <a:t>Identify effective, financially feasible strategies</a:t>
            </a:r>
          </a:p>
          <a:p>
            <a:pPr lvl="1"/>
            <a:r>
              <a:rPr lang="en-US" dirty="0" smtClean="0"/>
              <a:t>Education and outreach programs</a:t>
            </a:r>
          </a:p>
          <a:p>
            <a:pPr lvl="1"/>
            <a:r>
              <a:rPr lang="en-US" dirty="0" smtClean="0"/>
              <a:t>Determine responsibilities</a:t>
            </a:r>
          </a:p>
          <a:p>
            <a:pPr lvl="1"/>
            <a:r>
              <a:rPr lang="en-US" dirty="0" smtClean="0"/>
              <a:t>ID funding sources</a:t>
            </a:r>
          </a:p>
          <a:p>
            <a:pPr lvl="1"/>
            <a:r>
              <a:rPr lang="en-US" dirty="0" smtClean="0"/>
              <a:t>Develop implementation schedule</a:t>
            </a:r>
          </a:p>
          <a:p>
            <a:endParaRPr lang="en-US" dirty="0" smtClean="0"/>
          </a:p>
          <a:p>
            <a:r>
              <a:rPr lang="en-US" dirty="0" smtClean="0"/>
              <a:t>Understand current capacity &amp; plan for future growth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8269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 BMPs</a:t>
            </a:r>
          </a:p>
          <a:p>
            <a:r>
              <a:rPr lang="en-US" dirty="0" smtClean="0"/>
              <a:t>Assist FARMS and FDACS with additional projects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526261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01" y="-122238"/>
            <a:ext cx="8875059" cy="68580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81688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>
          <a:xfrm>
            <a:off x="1227546" y="-235131"/>
            <a:ext cx="7772763" cy="1384300"/>
          </a:xfrm>
        </p:spPr>
        <p:txBody>
          <a:bodyPr/>
          <a:lstStyle/>
          <a:p>
            <a:pPr algn="ctr"/>
            <a:r>
              <a:rPr lang="en-US" sz="3200" dirty="0" smtClean="0"/>
              <a:t>Total Maximum Daily Load (TMDL) Process</a:t>
            </a: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720975" y="1803400"/>
          <a:ext cx="3700463" cy="431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Organization Chart" r:id="rId3" imgW="2819160" imgH="3288960" progId="OrgPlusWOPX.4">
                  <p:embed followColorScheme="full"/>
                </p:oleObj>
              </mc:Choice>
              <mc:Fallback>
                <p:oleObj name="Organization Chart" r:id="rId3" imgW="2819160" imgH="3288960" progId="OrgPlusWOPX.4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1803400"/>
                        <a:ext cx="3700463" cy="431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Oval 8"/>
          <p:cNvSpPr>
            <a:spLocks noChangeArrowheads="1"/>
          </p:cNvSpPr>
          <p:nvPr/>
        </p:nvSpPr>
        <p:spPr bwMode="auto">
          <a:xfrm>
            <a:off x="1981200" y="2971800"/>
            <a:ext cx="5105400" cy="34290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6629400" y="3048000"/>
            <a:ext cx="18902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Restoration Plan</a:t>
            </a:r>
          </a:p>
        </p:txBody>
      </p:sp>
      <p:cxnSp>
        <p:nvCxnSpPr>
          <p:cNvPr id="1030" name="Straight Arrow Connector 6"/>
          <p:cNvCxnSpPr>
            <a:cxnSpLocks noChangeShapeType="1"/>
            <a:stCxn id="1029" idx="2"/>
          </p:cNvCxnSpPr>
          <p:nvPr/>
        </p:nvCxnSpPr>
        <p:spPr bwMode="auto">
          <a:xfrm flipH="1">
            <a:off x="6781800" y="3417332"/>
            <a:ext cx="792731" cy="39266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07730" y="6477000"/>
            <a:ext cx="2133600" cy="476250"/>
          </a:xfrm>
        </p:spPr>
        <p:txBody>
          <a:bodyPr/>
          <a:lstStyle/>
          <a:p>
            <a:pPr>
              <a:defRPr/>
            </a:pPr>
            <a:fld id="{7D0FB9FB-529F-40F0-8F7F-720AF9A31CA6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Golf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Questionnaire for Golf Course Superintendents to fill out  (PDF)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 action="ppaction://hlinkfile"/>
              </a:rPr>
              <a:t>..\..\..\GOLF COURSES\Springs Coast Golf Course Questionnaire.pdf</a:t>
            </a:r>
            <a:r>
              <a:rPr lang="en-US" dirty="0" smtClean="0"/>
              <a:t> 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Develop additional guidance as needed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39462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1" y="66819"/>
            <a:ext cx="8552329" cy="6608618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80816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Stormwater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included in loading to surface in springshed</a:t>
            </a:r>
          </a:p>
          <a:p>
            <a:endParaRPr lang="en-US" dirty="0" smtClean="0"/>
          </a:p>
          <a:p>
            <a:r>
              <a:rPr lang="en-US" dirty="0" smtClean="0"/>
              <a:t>Loads variable in nature and extent across basin</a:t>
            </a:r>
          </a:p>
          <a:p>
            <a:endParaRPr lang="en-US" dirty="0" smtClean="0"/>
          </a:p>
          <a:p>
            <a:r>
              <a:rPr lang="en-US" dirty="0" smtClean="0"/>
              <a:t>Utilize existing removal efficiencies for BMPs on individual project basis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9930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SWFWMD existing and ongoing projects that may NOT fit into a source category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44807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Collect Project Information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74189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553200"/>
            <a:ext cx="1927654" cy="304800"/>
          </a:xfrm>
        </p:spPr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5401" y="228600"/>
            <a:ext cx="6172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6"/>
          <a:stretch/>
        </p:blipFill>
        <p:spPr>
          <a:xfrm>
            <a:off x="249381" y="1250083"/>
            <a:ext cx="5034793" cy="41806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694" y="1041975"/>
            <a:ext cx="3673984" cy="489864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7595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BMAP Area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1053"/>
            <a:ext cx="7424364" cy="5737009"/>
          </a:xfrm>
        </p:spPr>
      </p:pic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74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</a:t>
            </a:fld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4739" y="-82380"/>
            <a:ext cx="7890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King’s Bay/Crystal River BMAP Area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095154"/>
            <a:ext cx="7142567" cy="5477429"/>
            <a:chOff x="1000717" y="1063256"/>
            <a:chExt cx="7142567" cy="54774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930" r="1121" b="2171"/>
            <a:stretch/>
          </p:blipFill>
          <p:spPr>
            <a:xfrm>
              <a:off x="1000717" y="1063256"/>
              <a:ext cx="7142567" cy="5477429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1046898" y="1107253"/>
              <a:ext cx="2857116" cy="2151940"/>
              <a:chOff x="7706674" y="2745256"/>
              <a:chExt cx="4098225" cy="3010026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7" t="2645" r="2302" b="4650"/>
              <a:stretch/>
            </p:blipFill>
            <p:spPr>
              <a:xfrm>
                <a:off x="7706675" y="2745256"/>
                <a:ext cx="4098224" cy="3010026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sp>
            <p:nvSpPr>
              <p:cNvPr id="6" name="Rectangle 5"/>
              <p:cNvSpPr/>
              <p:nvPr/>
            </p:nvSpPr>
            <p:spPr>
              <a:xfrm>
                <a:off x="7706674" y="3939549"/>
                <a:ext cx="1148317" cy="914401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0" name="Content Placeholder 2"/>
          <p:cNvSpPr txBox="1">
            <a:spLocks/>
          </p:cNvSpPr>
          <p:nvPr/>
        </p:nvSpPr>
        <p:spPr>
          <a:xfrm>
            <a:off x="7142568" y="2201888"/>
            <a:ext cx="1897524" cy="2898193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BMAP area is based on the King’s Bay springs group springshed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defRPr/>
            </a:pP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6168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1847335" cy="304800"/>
          </a:xfrm>
        </p:spPr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</a:t>
            </a:fld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4830" y="140044"/>
            <a:ext cx="5792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King’s Bay Land Use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7069" t="2853" r="1049" b="6394"/>
          <a:stretch/>
        </p:blipFill>
        <p:spPr>
          <a:xfrm>
            <a:off x="1491961" y="1129145"/>
            <a:ext cx="6160079" cy="4575420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0" y="5704565"/>
            <a:ext cx="90678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Majority of inputs occur within agricultural and urban landscapes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Nitrogen sources are concentrated in 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53%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BMAP land 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1200150" lvl="2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baseline="-250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8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7134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394" y="0"/>
            <a:ext cx="8229600" cy="1143000"/>
          </a:xfrm>
        </p:spPr>
        <p:txBody>
          <a:bodyPr/>
          <a:lstStyle/>
          <a:p>
            <a:r>
              <a:rPr lang="en-US" sz="3200" dirty="0" smtClean="0"/>
              <a:t>Document Surface Nutrient Reductions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5676"/>
            <a:ext cx="8229600" cy="5198075"/>
          </a:xfrm>
        </p:spPr>
        <p:txBody>
          <a:bodyPr/>
          <a:lstStyle/>
          <a:p>
            <a:r>
              <a:rPr lang="en-US" dirty="0" smtClean="0"/>
              <a:t>Nutrient Source Inventory (NSI) estimates surface inputs and attenuation to estimate groundwater loading</a:t>
            </a:r>
          </a:p>
          <a:p>
            <a:endParaRPr lang="en-US" dirty="0" smtClean="0"/>
          </a:p>
          <a:p>
            <a:r>
              <a:rPr lang="en-US" dirty="0" smtClean="0"/>
              <a:t>Demonstrate initial success by identifying reductions in surface loads</a:t>
            </a:r>
          </a:p>
          <a:p>
            <a:endParaRPr lang="en-US" dirty="0" smtClean="0"/>
          </a:p>
          <a:p>
            <a:r>
              <a:rPr lang="en-US" dirty="0" smtClean="0"/>
              <a:t>Confirm success by seeing reductions in springs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D9E8-C990-4AC2-8887-0FE3CEAF0D0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7031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553200"/>
            <a:ext cx="2133600" cy="304800"/>
          </a:xfrm>
        </p:spPr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81200" y="66889"/>
            <a:ext cx="6569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Atmospheric Deposition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0" y="1066800"/>
            <a:ext cx="9144000" cy="12919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Atmospheric Deposition Program (NADP)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 deposition 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Chassahowitzka National Wildlife Refuge (FL05)</a:t>
            </a:r>
          </a:p>
          <a:p>
            <a:pPr marL="118872">
              <a:buSzPct val="60000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896112" lvl="1" indent="-320040">
              <a:buSzPct val="60000"/>
              <a:buFont typeface="Calibri" pitchFamily="34" charset="0"/>
              <a:buChar char="◊"/>
            </a:pPr>
            <a:endParaRPr lang="en-US" sz="22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1200150" lvl="2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baseline="-250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8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t="1212" r="1178" b="1819"/>
          <a:stretch/>
        </p:blipFill>
        <p:spPr>
          <a:xfrm>
            <a:off x="3312379" y="2358736"/>
            <a:ext cx="5842012" cy="4499264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0391" y="2358736"/>
            <a:ext cx="3439391" cy="51781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8912" indent="-320040">
              <a:buSzPct val="60000"/>
              <a:buFont typeface="Calibri" pitchFamily="34" charset="0"/>
              <a:buChar char="◊"/>
              <a:defRPr/>
            </a:pP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Air Status and Trend Network (CASTNET)</a:t>
            </a:r>
          </a:p>
          <a:p>
            <a:pPr marL="896112" lvl="1" indent="-320040">
              <a:buSzPct val="60000"/>
              <a:buFont typeface="Calibri" pitchFamily="34" charset="0"/>
              <a:buChar char="◊"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Dry deposition</a:t>
            </a:r>
          </a:p>
          <a:p>
            <a:pPr marL="896112" lvl="1" indent="-320040">
              <a:buSzPct val="60000"/>
              <a:buFont typeface="Calibri" pitchFamily="34" charset="0"/>
              <a:buChar char="◊"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Sumatra, FL (SUM156)</a:t>
            </a:r>
          </a:p>
          <a:p>
            <a:pPr marL="438912" indent="-320040">
              <a:buSzPct val="60000"/>
              <a:buFont typeface="Calibri" pitchFamily="34" charset="0"/>
              <a:buChar char="◊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Average TN deposition </a:t>
            </a:r>
          </a:p>
          <a:p>
            <a:pPr marL="896112" lvl="1" indent="-320040">
              <a:buSzPct val="60000"/>
              <a:buFont typeface="Calibri" pitchFamily="34" charset="0"/>
              <a:buChar char="◊"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2002-2005, 2007, 2010-2011</a:t>
            </a:r>
            <a:endParaRPr lang="en-US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6112" lvl="1" indent="-320040">
              <a:buSzPct val="60000"/>
              <a:buFont typeface="Calibri" pitchFamily="34" charset="0"/>
              <a:buChar char="◊"/>
            </a:pP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3.11 lbs-N/ac</a:t>
            </a:r>
            <a:endParaRPr lang="en-US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6112" lvl="1" indent="-320040">
              <a:buSzPct val="60000"/>
              <a:buFont typeface="Calibri" pitchFamily="34" charset="0"/>
              <a:buChar char="◊"/>
            </a:pPr>
            <a:endParaRPr lang="en-US" sz="22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1200150" lvl="2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baseline="-250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8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241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553200"/>
            <a:ext cx="1919416" cy="304800"/>
          </a:xfrm>
        </p:spPr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90412" y="154459"/>
            <a:ext cx="7953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Wastewater Treatment Facilities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" y="1002296"/>
            <a:ext cx="5257799" cy="173051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31 permitted facilities</a:t>
            </a:r>
            <a:endParaRPr lang="en-US" sz="24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lang="en-US" sz="20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4 with discharge ≥0.1 MGD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kumimoji="0" lang="en-US" sz="20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 with discharge &lt;0.1 &amp; ≥0.01 MGD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lang="en-US" sz="20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18 with discharge &lt;0.01 MGD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endParaRPr lang="en-US" sz="2000" dirty="0" smtClean="0">
              <a:latin typeface="+mj-lt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endParaRPr lang="en-US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1060" r="1412" b="1970"/>
          <a:stretch/>
        </p:blipFill>
        <p:spPr>
          <a:xfrm>
            <a:off x="0" y="2584598"/>
            <a:ext cx="5548745" cy="42734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50465" y="1002296"/>
            <a:ext cx="4093536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effluent concentrations as reported in DMR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NO3 used to project TN data, if necessary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8.97 mg/L TN used if no data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50% design capacity if no flow data available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701464"/>
              </p:ext>
            </p:extLst>
          </p:nvPr>
        </p:nvGraphicFramePr>
        <p:xfrm>
          <a:off x="5643995" y="4585813"/>
          <a:ext cx="3375314" cy="136533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575147"/>
                <a:gridCol w="1800167"/>
              </a:tblGrid>
              <a:tr h="6186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Recharge</a:t>
                      </a:r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Area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Input to Land Surface</a:t>
                      </a:r>
                    </a:p>
                    <a:p>
                      <a:pPr algn="ctr" fontAlgn="ctr"/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(lbs-N)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858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Medium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2,760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6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High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33,753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734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r="1007" b="1565"/>
          <a:stretch/>
        </p:blipFill>
        <p:spPr>
          <a:xfrm>
            <a:off x="4043486" y="1180255"/>
            <a:ext cx="5090124" cy="395285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553200"/>
            <a:ext cx="1878227" cy="304800"/>
          </a:xfrm>
        </p:spPr>
        <p:txBody>
          <a:bodyPr/>
          <a:lstStyle/>
          <a:p>
            <a:pPr>
              <a:defRPr/>
            </a:pPr>
            <a:fld id="{4A71911F-9E7B-4A49-9AA1-1981DAF3F513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9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7837" y="69273"/>
            <a:ext cx="457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 Fertilizers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0" y="1066800"/>
            <a:ext cx="4468092" cy="5486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FL Dept of Ag Fertilizer Sales Data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Annual data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Total Fertilizer Sold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Total N in Fertilizer Sold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Total Fertilizer for Non-Farm Applications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Full County data ONLY appropriated by land use percentages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Golf Course Exception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150 lb-N/ac application rate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72% of course is fertilized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Calibri" pitchFamily="34" charset="0"/>
              <a:buChar char="◊"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60000"/>
              <a:buFont typeface="Calibri" pitchFamily="34" charset="0"/>
              <a:buChar char="◊"/>
              <a:tabLst/>
              <a:defRPr/>
            </a:pPr>
            <a:endParaRPr lang="en-US" sz="2400" dirty="0" smtClean="0">
              <a:latin typeface="+mj-lt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308215"/>
              </p:ext>
            </p:extLst>
          </p:nvPr>
        </p:nvGraphicFramePr>
        <p:xfrm>
          <a:off x="4696690" y="5290625"/>
          <a:ext cx="4291445" cy="113334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306093"/>
                <a:gridCol w="1492676"/>
                <a:gridCol w="1492676"/>
              </a:tblGrid>
              <a:tr h="3308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Recharge</a:t>
                      </a:r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Area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</a:rPr>
                        <a:t>Input to Land Surface</a:t>
                      </a:r>
                      <a:r>
                        <a:rPr lang="en-US" sz="1400" b="1" u="none" strike="noStrike" baseline="0" dirty="0" smtClean="0">
                          <a:solidFill>
                            <a:schemeClr val="bg1"/>
                          </a:solidFill>
                        </a:rPr>
                        <a:t> (lb-N)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67496">
                <a:tc vMerge="1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Urban Fertilizers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Golf Courses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674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Medium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15,079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21,360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2674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High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237,396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323,603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73676" y="655320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8/14/2014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3567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1578</TotalTime>
  <Words>778</Words>
  <Application>Microsoft Office PowerPoint</Application>
  <PresentationFormat>On-screen Show (4:3)</PresentationFormat>
  <Paragraphs>252</Paragraphs>
  <Slides>25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1_State Lands Powerpoint Template</vt:lpstr>
      <vt:lpstr>2_State Lands Powerpoint Template</vt:lpstr>
      <vt:lpstr>3_State Lands Powerpoint Template</vt:lpstr>
      <vt:lpstr>Organization Chart</vt:lpstr>
      <vt:lpstr>PowerPoint Presentation</vt:lpstr>
      <vt:lpstr>Total Maximum Daily Load (TMDL) Process</vt:lpstr>
      <vt:lpstr>BMAP Area</vt:lpstr>
      <vt:lpstr>PowerPoint Presentation</vt:lpstr>
      <vt:lpstr>PowerPoint Presentation</vt:lpstr>
      <vt:lpstr>Document Surface Nutrient Reductions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Surface Loading</vt:lpstr>
      <vt:lpstr>PowerPoint Presentation</vt:lpstr>
      <vt:lpstr>Nutrient Reduction Solutions</vt:lpstr>
      <vt:lpstr>WWTP Initiative</vt:lpstr>
      <vt:lpstr>Septic Initiative </vt:lpstr>
      <vt:lpstr>Agriculture</vt:lpstr>
      <vt:lpstr>PowerPoint Presentation</vt:lpstr>
      <vt:lpstr>Golf Courses</vt:lpstr>
      <vt:lpstr>PowerPoint Presentation</vt:lpstr>
      <vt:lpstr>Stormwater</vt:lpstr>
      <vt:lpstr>Other Projects</vt:lpstr>
      <vt:lpstr>Next Steps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Eller, Kirstin</dc:creator>
  <cp:lastModifiedBy>Hansen, Terry</cp:lastModifiedBy>
  <cp:revision>144</cp:revision>
  <cp:lastPrinted>2014-05-27T19:14:48Z</cp:lastPrinted>
  <dcterms:created xsi:type="dcterms:W3CDTF">2014-05-15T20:48:54Z</dcterms:created>
  <dcterms:modified xsi:type="dcterms:W3CDTF">2014-08-12T18:27:23Z</dcterms:modified>
</cp:coreProperties>
</file>