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40"/>
  </p:notesMasterIdLst>
  <p:handoutMasterIdLst>
    <p:handoutMasterId r:id="rId41"/>
  </p:handoutMasterIdLst>
  <p:sldIdLst>
    <p:sldId id="262" r:id="rId3"/>
    <p:sldId id="279" r:id="rId4"/>
    <p:sldId id="310" r:id="rId5"/>
    <p:sldId id="314" r:id="rId6"/>
    <p:sldId id="376" r:id="rId7"/>
    <p:sldId id="323" r:id="rId8"/>
    <p:sldId id="324" r:id="rId9"/>
    <p:sldId id="358" r:id="rId10"/>
    <p:sldId id="360" r:id="rId11"/>
    <p:sldId id="361" r:id="rId12"/>
    <p:sldId id="325" r:id="rId13"/>
    <p:sldId id="363" r:id="rId14"/>
    <p:sldId id="377" r:id="rId15"/>
    <p:sldId id="362" r:id="rId16"/>
    <p:sldId id="306" r:id="rId17"/>
    <p:sldId id="359" r:id="rId18"/>
    <p:sldId id="366" r:id="rId19"/>
    <p:sldId id="318" r:id="rId20"/>
    <p:sldId id="305" r:id="rId21"/>
    <p:sldId id="364" r:id="rId22"/>
    <p:sldId id="365" r:id="rId23"/>
    <p:sldId id="378" r:id="rId24"/>
    <p:sldId id="320" r:id="rId25"/>
    <p:sldId id="370" r:id="rId26"/>
    <p:sldId id="367" r:id="rId27"/>
    <p:sldId id="379" r:id="rId28"/>
    <p:sldId id="380" r:id="rId29"/>
    <p:sldId id="381" r:id="rId30"/>
    <p:sldId id="382" r:id="rId31"/>
    <p:sldId id="383" r:id="rId32"/>
    <p:sldId id="368" r:id="rId33"/>
    <p:sldId id="369" r:id="rId34"/>
    <p:sldId id="371" r:id="rId35"/>
    <p:sldId id="372" r:id="rId36"/>
    <p:sldId id="373" r:id="rId37"/>
    <p:sldId id="374" r:id="rId38"/>
    <p:sldId id="299" r:id="rId39"/>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iffany Busby" initials="TB" lastIdx="4" clrIdx="0">
    <p:extLst>
      <p:ext uri="{19B8F6BF-5375-455C-9EA6-DF929625EA0E}">
        <p15:presenceInfo xmlns:p15="http://schemas.microsoft.com/office/powerpoint/2012/main" userId="ac951f7c47db59b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40" autoAdjust="0"/>
    <p:restoredTop sz="94660"/>
  </p:normalViewPr>
  <p:slideViewPr>
    <p:cSldViewPr snapToGrid="0">
      <p:cViewPr varScale="1">
        <p:scale>
          <a:sx n="114" d="100"/>
          <a:sy n="114" d="100"/>
        </p:scale>
        <p:origin x="1278" y="108"/>
      </p:cViewPr>
      <p:guideLst>
        <p:guide orient="horz" pos="2160"/>
        <p:guide pos="2880"/>
      </p:guideLst>
    </p:cSldViewPr>
  </p:slideViewPr>
  <p:notesTextViewPr>
    <p:cViewPr>
      <p:scale>
        <a:sx n="3" d="2"/>
        <a:sy n="3" d="2"/>
      </p:scale>
      <p:origin x="0" y="0"/>
    </p:cViewPr>
  </p:notesTextViewPr>
  <p:sorterViewPr>
    <p:cViewPr varScale="1">
      <p:scale>
        <a:sx n="1" d="1"/>
        <a:sy n="1" d="1"/>
      </p:scale>
      <p:origin x="0" y="-326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898102" y="0"/>
            <a:ext cx="2982119" cy="464820"/>
          </a:xfrm>
          <a:prstGeom prst="rect">
            <a:avLst/>
          </a:prstGeom>
        </p:spPr>
        <p:txBody>
          <a:bodyPr vert="horz" lIns="93177" tIns="46589" rIns="93177" bIns="46589" rtlCol="0"/>
          <a:lstStyle>
            <a:lvl1pPr algn="r">
              <a:defRPr sz="1200"/>
            </a:lvl1pPr>
          </a:lstStyle>
          <a:p>
            <a:fld id="{6CD5808D-DC27-4453-893C-E26D863D8577}" type="datetimeFigureOut">
              <a:rPr lang="en-US" smtClean="0"/>
              <a:t>8/24/2016</a:t>
            </a:fld>
            <a:endParaRPr lang="en-US" dirty="0"/>
          </a:p>
        </p:txBody>
      </p:sp>
      <p:sp>
        <p:nvSpPr>
          <p:cNvPr id="4" name="Footer Placeholder 3"/>
          <p:cNvSpPr>
            <a:spLocks noGrp="1"/>
          </p:cNvSpPr>
          <p:nvPr>
            <p:ph type="ftr" sz="quarter" idx="2"/>
          </p:nvPr>
        </p:nvSpPr>
        <p:spPr>
          <a:xfrm>
            <a:off x="0" y="8829967"/>
            <a:ext cx="2982119"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98102" y="8829967"/>
            <a:ext cx="2982119" cy="464820"/>
          </a:xfrm>
          <a:prstGeom prst="rect">
            <a:avLst/>
          </a:prstGeom>
        </p:spPr>
        <p:txBody>
          <a:bodyPr vert="horz" lIns="93177" tIns="46589" rIns="93177" bIns="46589" rtlCol="0" anchor="b"/>
          <a:lstStyle>
            <a:lvl1pPr algn="r">
              <a:defRPr sz="1200"/>
            </a:lvl1pPr>
          </a:lstStyle>
          <a:p>
            <a:fld id="{6DDA414F-FF20-434E-B4CF-C404F4C813BE}" type="slidenum">
              <a:rPr lang="en-US" smtClean="0"/>
              <a:t>‹#›</a:t>
            </a:fld>
            <a:endParaRPr lang="en-US" dirty="0"/>
          </a:p>
        </p:txBody>
      </p:sp>
    </p:spTree>
    <p:extLst>
      <p:ext uri="{BB962C8B-B14F-4D97-AF65-F5344CB8AC3E}">
        <p14:creationId xmlns:p14="http://schemas.microsoft.com/office/powerpoint/2010/main" val="275115074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898102" y="0"/>
            <a:ext cx="2982119" cy="466434"/>
          </a:xfrm>
          <a:prstGeom prst="rect">
            <a:avLst/>
          </a:prstGeom>
        </p:spPr>
        <p:txBody>
          <a:bodyPr vert="horz" lIns="93177" tIns="46589" rIns="93177" bIns="46589" rtlCol="0"/>
          <a:lstStyle>
            <a:lvl1pPr algn="r">
              <a:defRPr sz="1200"/>
            </a:lvl1pPr>
          </a:lstStyle>
          <a:p>
            <a:fld id="{DBC3425C-C401-4E6B-AFC2-0EB0FDB85D12}" type="datetimeFigureOut">
              <a:rPr lang="en-US" smtClean="0"/>
              <a:t>8/24/2016</a:t>
            </a:fld>
            <a:endParaRPr lang="en-US" dirty="0"/>
          </a:p>
        </p:txBody>
      </p:sp>
      <p:sp>
        <p:nvSpPr>
          <p:cNvPr id="4" name="Slide Image Placeholder 3"/>
          <p:cNvSpPr>
            <a:spLocks noGrp="1" noRot="1" noChangeAspect="1"/>
          </p:cNvSpPr>
          <p:nvPr>
            <p:ph type="sldImg" idx="2"/>
          </p:nvPr>
        </p:nvSpPr>
        <p:spPr>
          <a:xfrm>
            <a:off x="1349375" y="1162050"/>
            <a:ext cx="4183063"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2982119"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98102" y="8829969"/>
            <a:ext cx="2982119" cy="466433"/>
          </a:xfrm>
          <a:prstGeom prst="rect">
            <a:avLst/>
          </a:prstGeom>
        </p:spPr>
        <p:txBody>
          <a:bodyPr vert="horz" lIns="93177" tIns="46589" rIns="93177" bIns="46589" rtlCol="0" anchor="b"/>
          <a:lstStyle>
            <a:lvl1pPr algn="r">
              <a:defRPr sz="1200"/>
            </a:lvl1pPr>
          </a:lstStyle>
          <a:p>
            <a:fld id="{E3ACF350-82AE-4204-B09B-A7DFAED0117F}" type="slidenum">
              <a:rPr lang="en-US" smtClean="0"/>
              <a:t>‹#›</a:t>
            </a:fld>
            <a:endParaRPr lang="en-US" dirty="0"/>
          </a:p>
        </p:txBody>
      </p:sp>
    </p:spTree>
    <p:extLst>
      <p:ext uri="{BB962C8B-B14F-4D97-AF65-F5344CB8AC3E}">
        <p14:creationId xmlns:p14="http://schemas.microsoft.com/office/powerpoint/2010/main" val="925119783"/>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TextEdit="1"/>
          </p:cNvSpPr>
          <p:nvPr>
            <p:ph type="sldImg"/>
          </p:nvPr>
        </p:nvSpPr>
        <p:spPr bwMode="auto">
          <a:noFill/>
          <a:ln>
            <a:solidFill>
              <a:srgbClr val="000000"/>
            </a:solidFill>
            <a:miter lim="800000"/>
            <a:headEnd/>
            <a:tailEnd/>
          </a:ln>
        </p:spPr>
      </p:sp>
      <p:sp>
        <p:nvSpPr>
          <p:cNvPr id="59395" name="Rectangle 3"/>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4280860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66671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68463" y="100013"/>
            <a:ext cx="5992812" cy="4494212"/>
          </a:xfrm>
        </p:spPr>
      </p:sp>
      <p:sp>
        <p:nvSpPr>
          <p:cNvPr id="3" name="Notes Placeholder 2"/>
          <p:cNvSpPr>
            <a:spLocks noGrp="1"/>
          </p:cNvSpPr>
          <p:nvPr>
            <p:ph type="body" idx="1"/>
          </p:nvPr>
        </p:nvSpPr>
        <p:spPr>
          <a:xfrm>
            <a:off x="202720" y="4593515"/>
            <a:ext cx="8919684" cy="1635163"/>
          </a:xfrm>
        </p:spPr>
        <p:txBody>
          <a:bodyPr/>
          <a:lstStyle/>
          <a:p>
            <a:r>
              <a:rPr lang="en-US" sz="1100" dirty="0"/>
              <a:t>This plot illustrates</a:t>
            </a:r>
            <a:r>
              <a:rPr lang="en-US" sz="1100" baseline="0" dirty="0"/>
              <a:t> that the estimated nitrogen load to groundwater is higher than what is currently discharging from the springs. The discharge measurement was estimated for all Kings Bay springs and the listed concentration is a 2009 average from Hunter Spring, House Spring, Idiot’s Delight, Tarpon Spring and Black Spring. This may indicate that we are over-estimating the amount of nitrogen entering the subsurface within the Kings Bay BMAP area. Or, there could be considerable nitrogen storage in the subsurface, which may enter the aquifer slowly over time. </a:t>
            </a:r>
          </a:p>
          <a:p>
            <a:endParaRPr lang="en-US" sz="1100" baseline="0" dirty="0"/>
          </a:p>
          <a:p>
            <a:r>
              <a:rPr lang="en-US" sz="1100" baseline="0" dirty="0"/>
              <a:t>The most important thing to note is the nitrogen load discharging from the spring is higher than the target TMDL. The management practices implemented with the BMAP over time will help to improve the overall water quality of the Kings Bay springs. We are continually refining the NSILT methodology and results as new data become available.  In the future, we hope to receive more detailed information about nitrogen application practices including those associated with urban fertilizer usage and storm water runoff to catchments. </a:t>
            </a:r>
            <a:endParaRPr lang="en-US" sz="1100" dirty="0"/>
          </a:p>
        </p:txBody>
      </p:sp>
      <p:sp>
        <p:nvSpPr>
          <p:cNvPr id="4" name="Slide Number Placeholder 3"/>
          <p:cNvSpPr>
            <a:spLocks noGrp="1"/>
          </p:cNvSpPr>
          <p:nvPr>
            <p:ph type="sldNum" sz="quarter" idx="10"/>
          </p:nvPr>
        </p:nvSpPr>
        <p:spPr/>
        <p:txBody>
          <a:bodyPr/>
          <a:lstStyle/>
          <a:p>
            <a:fld id="{70985FAB-454F-47DB-8132-91E7A8CF1DBD}" type="slidenum">
              <a:rPr lang="en-US" smtClean="0"/>
              <a:t>4</a:t>
            </a:fld>
            <a:endParaRPr lang="en-US" dirty="0"/>
          </a:p>
        </p:txBody>
      </p:sp>
    </p:spTree>
    <p:extLst>
      <p:ext uri="{BB962C8B-B14F-4D97-AF65-F5344CB8AC3E}">
        <p14:creationId xmlns:p14="http://schemas.microsoft.com/office/powerpoint/2010/main" val="14843305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1600" dirty="0">
                <a:latin typeface="NewCenturySchlbkLTStd-Roman"/>
              </a:rPr>
              <a:t>Definition: area or areas of a basin where the Floridan Aquifer is generally most vulnerable to pollutant inputs where there is a known connectivity between ground water pathways and an Outstanding Florida Spring (OFS), as determined by the department in consultation with the appropriate water management districts, and delineated in a BMAP.</a:t>
            </a:r>
          </a:p>
          <a:p>
            <a:pPr marL="0" marR="0" lvl="2" indent="0" algn="l" defTabSz="914400" rtl="0" eaLnBrk="1" fontAlgn="auto" latinLnBrk="0" hangingPunct="1">
              <a:lnSpc>
                <a:spcPct val="100000"/>
              </a:lnSpc>
              <a:spcBef>
                <a:spcPts val="0"/>
              </a:spcBef>
              <a:spcAft>
                <a:spcPts val="0"/>
              </a:spcAft>
              <a:buClrTx/>
              <a:buSzTx/>
              <a:buFontTx/>
              <a:buNone/>
              <a:tabLst/>
              <a:defRPr/>
            </a:pPr>
            <a:endParaRPr lang="en-US" sz="1600" dirty="0">
              <a:latin typeface="Arial" panose="020B0604020202020204" pitchFamily="34" charset="0"/>
              <a:cs typeface="Arial" panose="020B0604020202020204" pitchFamily="34" charset="0"/>
            </a:endParaRPr>
          </a:p>
          <a:p>
            <a:pPr marL="0" marR="0" lvl="2"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Using the best data available from the water management districts and other credible sources, the department, in coordination with the water management districts, shall delineate priority focus areas for each OFS or group of springs that contains one or more OFS and is identified as impaired in accordance with s. 373.807. </a:t>
            </a:r>
          </a:p>
          <a:p>
            <a:pPr marL="0" marR="0" lvl="3" indent="0" algn="l" defTabSz="914400" rtl="0" eaLnBrk="1" fontAlgn="auto" latinLnBrk="0" hangingPunct="1">
              <a:lnSpc>
                <a:spcPct val="100000"/>
              </a:lnSpc>
              <a:spcBef>
                <a:spcPts val="0"/>
              </a:spcBef>
              <a:spcAft>
                <a:spcPts val="0"/>
              </a:spcAft>
              <a:buClrTx/>
              <a:buSzTx/>
              <a:buFontTx/>
              <a:buNone/>
              <a:tabLst/>
              <a:defRPr/>
            </a:pPr>
            <a:r>
              <a:rPr lang="en-US" dirty="0"/>
              <a:t>PFA </a:t>
            </a:r>
            <a:r>
              <a:rPr lang="en-US" sz="1600" dirty="0">
                <a:latin typeface="Arial" panose="020B0604020202020204" pitchFamily="34" charset="0"/>
                <a:cs typeface="Arial" panose="020B0604020202020204" pitchFamily="34" charset="0"/>
              </a:rPr>
              <a:t>and is effective upon incorporation in a basin management action plan.</a:t>
            </a:r>
          </a:p>
          <a:p>
            <a:endParaRPr lang="en-US" dirty="0"/>
          </a:p>
          <a:p>
            <a:r>
              <a:rPr lang="en-US" dirty="0"/>
              <a:t>For ease of implementation  delineation Shall use understood and identifiable boundaries such as:</a:t>
            </a:r>
          </a:p>
          <a:p>
            <a:r>
              <a:rPr lang="en-US" dirty="0"/>
              <a:t>Roads.</a:t>
            </a:r>
          </a:p>
          <a:p>
            <a:r>
              <a:rPr lang="en-US" dirty="0"/>
              <a:t>Political jurisdictions</a:t>
            </a:r>
          </a:p>
        </p:txBody>
      </p:sp>
      <p:sp>
        <p:nvSpPr>
          <p:cNvPr id="4" name="Slide Number Placeholder 3"/>
          <p:cNvSpPr>
            <a:spLocks noGrp="1"/>
          </p:cNvSpPr>
          <p:nvPr>
            <p:ph type="sldNum" sz="quarter" idx="10"/>
          </p:nvPr>
        </p:nvSpPr>
        <p:spPr/>
        <p:txBody>
          <a:bodyPr/>
          <a:lstStyle/>
          <a:p>
            <a:fld id="{E3ACF350-82AE-4204-B09B-A7DFAED0117F}" type="slidenum">
              <a:rPr lang="en-US" smtClean="0"/>
              <a:t>6</a:t>
            </a:fld>
            <a:endParaRPr lang="en-US" dirty="0"/>
          </a:p>
        </p:txBody>
      </p:sp>
    </p:spTree>
    <p:extLst>
      <p:ext uri="{BB962C8B-B14F-4D97-AF65-F5344CB8AC3E}">
        <p14:creationId xmlns:p14="http://schemas.microsoft.com/office/powerpoint/2010/main" val="445487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42983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34890"/>
            <a:ext cx="7772400" cy="547006"/>
          </a:xfrm>
        </p:spPr>
        <p:txBody>
          <a:bodyPr anchor="b">
            <a:normAutofit/>
          </a:bodyPr>
          <a:lstStyle>
            <a:lvl1pPr algn="ctr">
              <a:defRPr sz="2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143000" y="2473779"/>
            <a:ext cx="6858000" cy="20247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597732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864859"/>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2090057"/>
            <a:ext cx="4629150" cy="377099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3465059"/>
            <a:ext cx="2949178" cy="24039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75429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090057"/>
            <a:ext cx="7886700" cy="35677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36905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139043"/>
            <a:ext cx="1971675" cy="349431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39043"/>
            <a:ext cx="5800725" cy="34943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535073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917A666-2CDE-4B3B-A936-478A8FA52ECC}" type="datetime1">
              <a:rPr lang="en-US" smtClean="0"/>
              <a:t>8/24/2016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805529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E837B7E-1BDE-4307-865C-6ADAD0056F04}" type="datetime1">
              <a:rPr lang="en-US" smtClean="0"/>
              <a:t>8/24/2016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915120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589047D-A885-4CF9-9311-B1F5C33D7315}" type="datetime1">
              <a:rPr lang="en-US" smtClean="0"/>
              <a:t>8/24/2016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447456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60314A0-EA3F-401C-ADE6-34D058C2BAFA}" type="datetime1">
              <a:rPr lang="en-US" smtClean="0"/>
              <a:t>8/24/2016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8283863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7250" y="155121"/>
            <a:ext cx="7659688" cy="1029379"/>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B37EC25-090F-40B6-A54E-18C67B827A56}" type="datetime1">
              <a:rPr lang="en-US" smtClean="0"/>
              <a:t>8/24/2016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5470198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67F4978-A63F-4AEA-99B2-F582741BB1BC}" type="datetime1">
              <a:rPr lang="en-US" smtClean="0"/>
              <a:t>8/24/2016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18848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E9C4D5-2116-40F2-BF51-72A07AEFAC63}" type="datetime1">
              <a:rPr lang="en-US" smtClean="0"/>
              <a:t>8/24/2016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619446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14551"/>
            <a:ext cx="7772400" cy="914400"/>
          </a:xfrm>
        </p:spPr>
        <p:txBody>
          <a:bodyPr anchor="b">
            <a:noAutofit/>
          </a:bodyPr>
          <a:lstStyle>
            <a:lvl1pPr algn="ctr">
              <a:defRPr sz="40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1143000" y="3642866"/>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969221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244473"/>
            <a:ext cx="7885112" cy="68625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1102179"/>
            <a:ext cx="462915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E8F6328-6C3C-48B2-80A9-CCB6BC0FB2AA}" type="datetime1">
              <a:rPr lang="en-US" smtClean="0"/>
              <a:t>8/24/2016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4752642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2659"/>
            <a:ext cx="7885112" cy="955221"/>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1102179"/>
            <a:ext cx="462915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3C41736-EE5A-43A7-8645-AA684F63C281}" type="datetime1">
              <a:rPr lang="en-US" smtClean="0"/>
              <a:t>8/24/2016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866658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06236" y="179615"/>
            <a:ext cx="7609114" cy="1012371"/>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A65E86-B13A-4DB5-8BD3-AFAAD0E7C1C5}" type="datetime1">
              <a:rPr lang="en-US" smtClean="0"/>
              <a:t>8/24/2016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047990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8507"/>
            <a:ext cx="1971675" cy="5058456"/>
          </a:xfrm>
        </p:spPr>
        <p:txBody>
          <a:bodyPr vert="eaVert"/>
          <a:lstStyle>
            <a:lvl1pPr algn="l">
              <a:defRPr>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a:xfrm>
            <a:off x="628650" y="1118507"/>
            <a:ext cx="5762625" cy="50584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C01949C-02FA-49AA-8D7E-17523814EF1A}" type="datetime1">
              <a:rPr lang="en-US" smtClean="0"/>
              <a:t>8/24/2016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12298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47639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192118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60688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0"/>
            <a:ext cx="7886700" cy="826860"/>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996165"/>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90157"/>
            <a:ext cx="3868340"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996165"/>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90157"/>
            <a:ext cx="3887391"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88500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555634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5770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51264"/>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2081893"/>
            <a:ext cx="4629150" cy="377915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3633106"/>
            <a:ext cx="2949178" cy="22358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934355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0820"/>
            <a:ext cx="7886700" cy="72662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2090057"/>
            <a:ext cx="7886700" cy="408690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91788868"/>
      </p:ext>
    </p:extLst>
  </p:cSld>
  <p:clrMap bg1="lt1" tx1="dk1" bg2="lt2" tx2="dk2" accent1="accent1" accent2="accent2" accent3="accent3" accent4="accent4" accent5="accent5" accent6="accent6" hlink="hlink" folHlink="folHlink"/>
  <p:sldLayoutIdLst>
    <p:sldLayoutId id="214748368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sldNum="0" hdr="0" ftr="0" dt="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6236" y="0"/>
            <a:ext cx="7609114"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495138"/>
            <a:ext cx="2057400" cy="365125"/>
          </a:xfrm>
          <a:prstGeom prst="rect">
            <a:avLst/>
          </a:prstGeom>
        </p:spPr>
        <p:txBody>
          <a:bodyPr vert="horz" lIns="91440" tIns="45720" rIns="91440" bIns="45720" rtlCol="0" anchor="ctr"/>
          <a:lstStyle>
            <a:lvl1pPr algn="l">
              <a:defRPr sz="1200" b="1">
                <a:solidFill>
                  <a:schemeClr val="bg1"/>
                </a:solidFill>
              </a:defRPr>
            </a:lvl1pPr>
          </a:lstStyle>
          <a:p>
            <a:fld id="{F7D014A5-748F-4961-A50B-6643BA46B704}" type="datetime1">
              <a:rPr lang="en-US" smtClean="0"/>
              <a:t>8/24/2016</a:t>
            </a:fld>
            <a:endParaRPr lang="en-US" dirty="0"/>
          </a:p>
        </p:txBody>
      </p:sp>
      <p:sp>
        <p:nvSpPr>
          <p:cNvPr id="5" name="Footer Placeholder 4"/>
          <p:cNvSpPr>
            <a:spLocks noGrp="1"/>
          </p:cNvSpPr>
          <p:nvPr>
            <p:ph type="ftr" sz="quarter" idx="3"/>
          </p:nvPr>
        </p:nvSpPr>
        <p:spPr>
          <a:xfrm>
            <a:off x="3028950" y="6495138"/>
            <a:ext cx="3086100" cy="365125"/>
          </a:xfrm>
          <a:prstGeom prst="rect">
            <a:avLst/>
          </a:prstGeom>
        </p:spPr>
        <p:txBody>
          <a:bodyPr vert="horz" lIns="91440" tIns="45720" rIns="91440" bIns="45720" rtlCol="0" anchor="ctr"/>
          <a:lstStyle>
            <a:lvl1pPr algn="ctr">
              <a:defRPr sz="1200" b="1">
                <a:solidFill>
                  <a:schemeClr val="bg1"/>
                </a:solidFill>
              </a:defRPr>
            </a:lvl1pPr>
          </a:lstStyle>
          <a:p>
            <a:endParaRPr lang="en-US" dirty="0"/>
          </a:p>
        </p:txBody>
      </p:sp>
      <p:sp>
        <p:nvSpPr>
          <p:cNvPr id="6" name="Slide Number Placeholder 5"/>
          <p:cNvSpPr>
            <a:spLocks noGrp="1"/>
          </p:cNvSpPr>
          <p:nvPr>
            <p:ph type="sldNum" sz="quarter" idx="4"/>
          </p:nvPr>
        </p:nvSpPr>
        <p:spPr>
          <a:xfrm>
            <a:off x="6457950" y="6495138"/>
            <a:ext cx="20574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42747218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tiff"/><Relationship Id="rId1" Type="http://schemas.openxmlformats.org/officeDocument/2006/relationships/slideLayout" Target="../slideLayouts/slideLayout14.xml"/><Relationship Id="rId5" Type="http://schemas.openxmlformats.org/officeDocument/2006/relationships/image" Target="../media/image15.png"/><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hyperlink" Target="http://www.dep.state.fl.us/water/" TargetMode="External"/><Relationship Id="rId2" Type="http://schemas.openxmlformats.org/officeDocument/2006/relationships/hyperlink" Target="mailto:terry.hansen@dep.state.fl.us" TargetMode="External"/><Relationship Id="rId1" Type="http://schemas.openxmlformats.org/officeDocument/2006/relationships/slideLayout" Target="../slideLayouts/slideLayout14.xml"/><Relationship Id="rId4" Type="http://schemas.openxmlformats.org/officeDocument/2006/relationships/image" Target="../media/image16.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7650" y="2564284"/>
            <a:ext cx="8820150" cy="1275145"/>
          </a:xfrm>
        </p:spPr>
        <p:txBody>
          <a:bodyPr/>
          <a:lstStyle/>
          <a:p>
            <a:r>
              <a:rPr lang="en-US" dirty="0"/>
              <a:t>Basin Management Action Plan (BMAP) </a:t>
            </a:r>
            <a:br>
              <a:rPr lang="en-US" dirty="0"/>
            </a:br>
            <a:r>
              <a:rPr lang="en-US" dirty="0"/>
              <a:t>Crystal River/Kings Bay</a:t>
            </a:r>
          </a:p>
        </p:txBody>
      </p:sp>
      <p:sp>
        <p:nvSpPr>
          <p:cNvPr id="3" name="Subtitle 2"/>
          <p:cNvSpPr>
            <a:spLocks noGrp="1"/>
          </p:cNvSpPr>
          <p:nvPr>
            <p:ph type="subTitle" idx="1"/>
          </p:nvPr>
        </p:nvSpPr>
        <p:spPr>
          <a:xfrm>
            <a:off x="1143000" y="4000500"/>
            <a:ext cx="6858000" cy="1495836"/>
          </a:xfrm>
        </p:spPr>
        <p:txBody>
          <a:bodyPr>
            <a:normAutofit fontScale="92500" lnSpcReduction="10000"/>
          </a:bodyPr>
          <a:lstStyle/>
          <a:p>
            <a:r>
              <a:rPr lang="en-US" dirty="0"/>
              <a:t>August 23, 2016</a:t>
            </a:r>
          </a:p>
          <a:p>
            <a:r>
              <a:rPr lang="en-US" dirty="0"/>
              <a:t>Terry Hansen P.G., Basin Coordinator</a:t>
            </a:r>
          </a:p>
          <a:p>
            <a:r>
              <a:rPr lang="en-US" sz="2000" dirty="0"/>
              <a:t>850-245-8561</a:t>
            </a:r>
          </a:p>
          <a:p>
            <a:r>
              <a:rPr lang="en-US" sz="2000" dirty="0"/>
              <a:t>terry.hansen@dep.state.fl.us</a:t>
            </a:r>
          </a:p>
        </p:txBody>
      </p:sp>
    </p:spTree>
    <p:extLst>
      <p:ext uri="{BB962C8B-B14F-4D97-AF65-F5344CB8AC3E}">
        <p14:creationId xmlns:p14="http://schemas.microsoft.com/office/powerpoint/2010/main" val="3321798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663" y="0"/>
            <a:ext cx="8891337" cy="6870578"/>
          </a:xfrm>
          <a:prstGeom prst="rect">
            <a:avLst/>
          </a:prstGeom>
        </p:spPr>
      </p:pic>
    </p:spTree>
    <p:extLst>
      <p:ext uri="{BB962C8B-B14F-4D97-AF65-F5344CB8AC3E}">
        <p14:creationId xmlns:p14="http://schemas.microsoft.com/office/powerpoint/2010/main" val="2318262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8972" y="81623"/>
            <a:ext cx="8063103" cy="1325563"/>
          </a:xfrm>
        </p:spPr>
        <p:txBody>
          <a:bodyPr>
            <a:normAutofit fontScale="90000"/>
          </a:bodyPr>
          <a:lstStyle/>
          <a:p>
            <a:r>
              <a:rPr lang="en-US" dirty="0"/>
              <a:t>PFA Determination-</a:t>
            </a:r>
            <a:br>
              <a:rPr lang="en-US" dirty="0"/>
            </a:br>
            <a:r>
              <a:rPr lang="en-US" dirty="0"/>
              <a:t>Septic System Locations</a:t>
            </a:r>
            <a:br>
              <a:rPr lang="en-US" dirty="0"/>
            </a:b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31373" y="1007918"/>
            <a:ext cx="6172200" cy="6858000"/>
          </a:xfrm>
          <a:prstGeom prst="rect">
            <a:avLst/>
          </a:prstGeom>
        </p:spPr>
      </p:pic>
    </p:spTree>
    <p:extLst>
      <p:ext uri="{BB962C8B-B14F-4D97-AF65-F5344CB8AC3E}">
        <p14:creationId xmlns:p14="http://schemas.microsoft.com/office/powerpoint/2010/main" val="26885067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0897" y="98853"/>
            <a:ext cx="8063103" cy="815547"/>
          </a:xfrm>
        </p:spPr>
        <p:txBody>
          <a:bodyPr>
            <a:normAutofit/>
          </a:bodyPr>
          <a:lstStyle/>
          <a:p>
            <a:r>
              <a:rPr lang="en-US" sz="4400" dirty="0"/>
              <a:t>PFA Determination</a:t>
            </a:r>
            <a:endParaRPr lang="en-US" dirty="0"/>
          </a:p>
        </p:txBody>
      </p:sp>
      <p:sp>
        <p:nvSpPr>
          <p:cNvPr id="3" name="TextBox 2"/>
          <p:cNvSpPr txBox="1"/>
          <p:nvPr/>
        </p:nvSpPr>
        <p:spPr>
          <a:xfrm>
            <a:off x="0" y="2442410"/>
            <a:ext cx="9144000" cy="2123658"/>
          </a:xfrm>
          <a:prstGeom prst="rect">
            <a:avLst/>
          </a:prstGeom>
          <a:noFill/>
        </p:spPr>
        <p:txBody>
          <a:bodyPr wrap="square" rtlCol="0">
            <a:spAutoFit/>
          </a:bodyPr>
          <a:lstStyle/>
          <a:p>
            <a:pPr lvl="1" algn="ctr"/>
            <a:r>
              <a:rPr lang="en-US" sz="6600" dirty="0"/>
              <a:t>Questions on PFA Process?</a:t>
            </a:r>
          </a:p>
        </p:txBody>
      </p:sp>
    </p:spTree>
    <p:extLst>
      <p:ext uri="{BB962C8B-B14F-4D97-AF65-F5344CB8AC3E}">
        <p14:creationId xmlns:p14="http://schemas.microsoft.com/office/powerpoint/2010/main" val="17584578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3888" y="1709738"/>
            <a:ext cx="7886700" cy="2499797"/>
          </a:xfrm>
        </p:spPr>
        <p:txBody>
          <a:bodyPr/>
          <a:lstStyle/>
          <a:p>
            <a:r>
              <a:rPr lang="en-US" dirty="0">
                <a:solidFill>
                  <a:schemeClr val="tx1"/>
                </a:solidFill>
              </a:rPr>
              <a:t>Planning Projects and Level of Effort</a:t>
            </a:r>
          </a:p>
        </p:txBody>
      </p:sp>
    </p:spTree>
    <p:extLst>
      <p:ext uri="{BB962C8B-B14F-4D97-AF65-F5344CB8AC3E}">
        <p14:creationId xmlns:p14="http://schemas.microsoft.com/office/powerpoint/2010/main" val="4265543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389388" y="152400"/>
            <a:ext cx="7621048" cy="646331"/>
          </a:xfrm>
          <a:prstGeom prst="rect">
            <a:avLst/>
          </a:prstGeom>
          <a:noFill/>
        </p:spPr>
        <p:txBody>
          <a:bodyPr wrap="square" rtlCol="0">
            <a:spAutoFit/>
          </a:bodyPr>
          <a:lstStyle/>
          <a:p>
            <a:pPr algn="ctr"/>
            <a:r>
              <a:rPr lang="en-US" sz="3600" b="1" dirty="0">
                <a:solidFill>
                  <a:prstClr val="white"/>
                </a:solidFill>
                <a:latin typeface="Arial" panose="020B0604020202020204" pitchFamily="34" charset="0"/>
                <a:cs typeface="Arial" panose="020B0604020202020204" pitchFamily="34" charset="0"/>
              </a:rPr>
              <a:t>Nitrogen Source Reduction</a:t>
            </a:r>
          </a:p>
        </p:txBody>
      </p:sp>
      <p:pic>
        <p:nvPicPr>
          <p:cNvPr id="2" name="Picture 1"/>
          <p:cNvPicPr>
            <a:picLocks noChangeAspect="1"/>
          </p:cNvPicPr>
          <p:nvPr/>
        </p:nvPicPr>
        <p:blipFill>
          <a:blip r:embed="rId3"/>
          <a:stretch>
            <a:fillRect/>
          </a:stretch>
        </p:blipFill>
        <p:spPr>
          <a:xfrm>
            <a:off x="1088598" y="1944926"/>
            <a:ext cx="6329930" cy="4493358"/>
          </a:xfrm>
          <a:prstGeom prst="rect">
            <a:avLst/>
          </a:prstGeom>
        </p:spPr>
      </p:pic>
      <p:sp>
        <p:nvSpPr>
          <p:cNvPr id="3" name="Rectangle 2"/>
          <p:cNvSpPr/>
          <p:nvPr/>
        </p:nvSpPr>
        <p:spPr>
          <a:xfrm>
            <a:off x="6873573" y="5779715"/>
            <a:ext cx="1691489" cy="369332"/>
          </a:xfrm>
          <a:prstGeom prst="rect">
            <a:avLst/>
          </a:prstGeom>
        </p:spPr>
        <p:txBody>
          <a:bodyPr wrap="none">
            <a:spAutoFit/>
          </a:bodyPr>
          <a:lstStyle/>
          <a:p>
            <a:pPr algn="ctr"/>
            <a:r>
              <a:rPr lang="en-US" b="1" dirty="0"/>
              <a:t>655,616 lb-N/yr</a:t>
            </a:r>
          </a:p>
        </p:txBody>
      </p:sp>
      <p:sp>
        <p:nvSpPr>
          <p:cNvPr id="4" name="TextBox 3"/>
          <p:cNvSpPr txBox="1"/>
          <p:nvPr/>
        </p:nvSpPr>
        <p:spPr>
          <a:xfrm>
            <a:off x="0" y="1126960"/>
            <a:ext cx="9144000" cy="584775"/>
          </a:xfrm>
          <a:prstGeom prst="rect">
            <a:avLst/>
          </a:prstGeom>
          <a:noFill/>
        </p:spPr>
        <p:txBody>
          <a:bodyPr wrap="square" rtlCol="0">
            <a:spAutoFit/>
          </a:bodyPr>
          <a:lstStyle/>
          <a:p>
            <a:pPr algn="ctr"/>
            <a:r>
              <a:rPr lang="en-US" sz="3200" b="1" dirty="0"/>
              <a:t>NSILT Load to Groundwater</a:t>
            </a:r>
          </a:p>
        </p:txBody>
      </p:sp>
    </p:spTree>
    <p:extLst>
      <p:ext uri="{BB962C8B-B14F-4D97-AF65-F5344CB8AC3E}">
        <p14:creationId xmlns:p14="http://schemas.microsoft.com/office/powerpoint/2010/main" val="9715061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5" y="-123290"/>
            <a:ext cx="8063103" cy="1325563"/>
          </a:xfrm>
        </p:spPr>
        <p:txBody>
          <a:bodyPr>
            <a:normAutofit/>
          </a:bodyPr>
          <a:lstStyle/>
          <a:p>
            <a:r>
              <a:rPr lang="en-US" sz="3200" dirty="0"/>
              <a:t>Nitrogen Source Reduction Strategy </a:t>
            </a:r>
          </a:p>
        </p:txBody>
      </p:sp>
      <p:sp>
        <p:nvSpPr>
          <p:cNvPr id="3" name="Content Placeholder 2"/>
          <p:cNvSpPr>
            <a:spLocks noGrp="1"/>
          </p:cNvSpPr>
          <p:nvPr>
            <p:ph idx="1"/>
          </p:nvPr>
        </p:nvSpPr>
        <p:spPr>
          <a:xfrm>
            <a:off x="638175" y="1202274"/>
            <a:ext cx="7886700" cy="5282748"/>
          </a:xfrm>
        </p:spPr>
        <p:txBody>
          <a:bodyPr>
            <a:normAutofit/>
          </a:body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Load Reduction Targets:</a:t>
            </a:r>
          </a:p>
          <a:p>
            <a:pPr lvl="1"/>
            <a:r>
              <a:rPr lang="en-US" dirty="0"/>
              <a:t> 5 years − 30% of total</a:t>
            </a:r>
          </a:p>
          <a:p>
            <a:pPr lvl="1"/>
            <a:r>
              <a:rPr lang="en-US" dirty="0"/>
              <a:t> 10 years − Additional 50% (80% total)</a:t>
            </a:r>
          </a:p>
          <a:p>
            <a:pPr lvl="1"/>
            <a:r>
              <a:rPr lang="en-US" dirty="0"/>
              <a:t> 15 years − Remaining 20% (100% total)</a:t>
            </a:r>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797107273"/>
              </p:ext>
            </p:extLst>
          </p:nvPr>
        </p:nvGraphicFramePr>
        <p:xfrm>
          <a:off x="1082842" y="1202273"/>
          <a:ext cx="6549189" cy="3510280"/>
        </p:xfrm>
        <a:graphic>
          <a:graphicData uri="http://schemas.openxmlformats.org/drawingml/2006/table">
            <a:tbl>
              <a:tblPr firstRow="1" bandRow="1">
                <a:tableStyleId>{5C22544A-7EE6-4342-B048-85BDC9FD1C3A}</a:tableStyleId>
              </a:tblPr>
              <a:tblGrid>
                <a:gridCol w="2654145">
                  <a:extLst>
                    <a:ext uri="{9D8B030D-6E8A-4147-A177-3AD203B41FA5}">
                      <a16:colId xmlns:a16="http://schemas.microsoft.com/office/drawing/2014/main" val="2322090995"/>
                    </a:ext>
                  </a:extLst>
                </a:gridCol>
                <a:gridCol w="1227973">
                  <a:extLst>
                    <a:ext uri="{9D8B030D-6E8A-4147-A177-3AD203B41FA5}">
                      <a16:colId xmlns:a16="http://schemas.microsoft.com/office/drawing/2014/main" val="4249498164"/>
                    </a:ext>
                  </a:extLst>
                </a:gridCol>
                <a:gridCol w="2667071">
                  <a:extLst>
                    <a:ext uri="{9D8B030D-6E8A-4147-A177-3AD203B41FA5}">
                      <a16:colId xmlns:a16="http://schemas.microsoft.com/office/drawing/2014/main" val="1748993122"/>
                    </a:ext>
                  </a:extLst>
                </a:gridCol>
              </a:tblGrid>
              <a:tr h="370840">
                <a:tc>
                  <a:txBody>
                    <a:bodyPr/>
                    <a:lstStyle/>
                    <a:p>
                      <a:r>
                        <a:rPr lang="en-US" dirty="0"/>
                        <a:t>Source</a:t>
                      </a:r>
                    </a:p>
                  </a:txBody>
                  <a:tcPr anchor="b"/>
                </a:tc>
                <a:tc>
                  <a:txBody>
                    <a:bodyPr/>
                    <a:lstStyle/>
                    <a:p>
                      <a:r>
                        <a:rPr lang="en-US" dirty="0"/>
                        <a:t>% of total TN</a:t>
                      </a:r>
                      <a:r>
                        <a:rPr lang="en-US" baseline="0" dirty="0"/>
                        <a:t> load</a:t>
                      </a:r>
                      <a:endParaRPr lang="en-US" dirty="0"/>
                    </a:p>
                    <a:p>
                      <a:r>
                        <a:rPr lang="en-US" dirty="0"/>
                        <a:t>(655,616)</a:t>
                      </a:r>
                    </a:p>
                  </a:txBody>
                  <a:tcPr anchor="b"/>
                </a:tc>
                <a:tc>
                  <a:txBody>
                    <a:bodyPr/>
                    <a:lstStyle/>
                    <a:p>
                      <a:r>
                        <a:rPr lang="en-US" dirty="0"/>
                        <a:t>Total estimated pounds/year TN to be reduced </a:t>
                      </a:r>
                    </a:p>
                  </a:txBody>
                  <a:tcPr anchor="b"/>
                </a:tc>
                <a:extLst>
                  <a:ext uri="{0D108BD9-81ED-4DB2-BD59-A6C34878D82A}">
                    <a16:rowId xmlns:a16="http://schemas.microsoft.com/office/drawing/2014/main" val="1850327705"/>
                  </a:ext>
                </a:extLst>
              </a:tr>
              <a:tr h="370840">
                <a:tc>
                  <a:txBody>
                    <a:bodyPr/>
                    <a:lstStyle/>
                    <a:p>
                      <a:r>
                        <a:rPr lang="en-US" dirty="0"/>
                        <a:t>Septic Systems</a:t>
                      </a:r>
                    </a:p>
                  </a:txBody>
                  <a:tcPr/>
                </a:tc>
                <a:tc>
                  <a:txBody>
                    <a:bodyPr/>
                    <a:lstStyle/>
                    <a:p>
                      <a:r>
                        <a:rPr lang="en-US" dirty="0"/>
                        <a:t>31</a:t>
                      </a:r>
                    </a:p>
                  </a:txBody>
                  <a:tcPr/>
                </a:tc>
                <a:tc>
                  <a:txBody>
                    <a:bodyPr/>
                    <a:lstStyle/>
                    <a:p>
                      <a:r>
                        <a:rPr lang="en-US" dirty="0"/>
                        <a:t>203,241</a:t>
                      </a:r>
                    </a:p>
                  </a:txBody>
                  <a:tcPr/>
                </a:tc>
                <a:extLst>
                  <a:ext uri="{0D108BD9-81ED-4DB2-BD59-A6C34878D82A}">
                    <a16:rowId xmlns:a16="http://schemas.microsoft.com/office/drawing/2014/main" val="1393395140"/>
                  </a:ext>
                </a:extLst>
              </a:tr>
              <a:tr h="370840">
                <a:tc>
                  <a:txBody>
                    <a:bodyPr/>
                    <a:lstStyle/>
                    <a:p>
                      <a:r>
                        <a:rPr lang="en-US" dirty="0"/>
                        <a:t>Urban Turfgrass Fertilizer</a:t>
                      </a:r>
                    </a:p>
                  </a:txBody>
                  <a:tcPr/>
                </a:tc>
                <a:tc>
                  <a:txBody>
                    <a:bodyPr/>
                    <a:lstStyle/>
                    <a:p>
                      <a:r>
                        <a:rPr lang="en-US" dirty="0"/>
                        <a:t>28</a:t>
                      </a:r>
                    </a:p>
                  </a:txBody>
                  <a:tcPr/>
                </a:tc>
                <a:tc>
                  <a:txBody>
                    <a:bodyPr/>
                    <a:lstStyle/>
                    <a:p>
                      <a:r>
                        <a:rPr lang="en-US" dirty="0"/>
                        <a:t>183,573</a:t>
                      </a:r>
                    </a:p>
                  </a:txBody>
                  <a:tcPr/>
                </a:tc>
                <a:extLst>
                  <a:ext uri="{0D108BD9-81ED-4DB2-BD59-A6C34878D82A}">
                    <a16:rowId xmlns:a16="http://schemas.microsoft.com/office/drawing/2014/main" val="2244047864"/>
                  </a:ext>
                </a:extLst>
              </a:tr>
              <a:tr h="370840">
                <a:tc>
                  <a:txBody>
                    <a:bodyPr/>
                    <a:lstStyle/>
                    <a:p>
                      <a:r>
                        <a:rPr lang="en-US" dirty="0"/>
                        <a:t>Sports Turfgrass Fertilizer</a:t>
                      </a:r>
                    </a:p>
                  </a:txBody>
                  <a:tcPr/>
                </a:tc>
                <a:tc>
                  <a:txBody>
                    <a:bodyPr/>
                    <a:lstStyle/>
                    <a:p>
                      <a:r>
                        <a:rPr lang="en-US" dirty="0"/>
                        <a:t>5</a:t>
                      </a:r>
                    </a:p>
                  </a:txBody>
                  <a:tcPr/>
                </a:tc>
                <a:tc>
                  <a:txBody>
                    <a:bodyPr/>
                    <a:lstStyle/>
                    <a:p>
                      <a:r>
                        <a:rPr lang="en-US" dirty="0"/>
                        <a:t>32,781</a:t>
                      </a:r>
                    </a:p>
                  </a:txBody>
                  <a:tcPr/>
                </a:tc>
                <a:extLst>
                  <a:ext uri="{0D108BD9-81ED-4DB2-BD59-A6C34878D82A}">
                    <a16:rowId xmlns:a16="http://schemas.microsoft.com/office/drawing/2014/main" val="4147756885"/>
                  </a:ext>
                </a:extLst>
              </a:tr>
              <a:tr h="370840">
                <a:tc>
                  <a:txBody>
                    <a:bodyPr/>
                    <a:lstStyle/>
                    <a:p>
                      <a:r>
                        <a:rPr lang="en-US" dirty="0"/>
                        <a:t>Farm</a:t>
                      </a:r>
                      <a:r>
                        <a:rPr lang="en-US" baseline="0" dirty="0"/>
                        <a:t> Fertilizer</a:t>
                      </a:r>
                      <a:endParaRPr lang="en-US" dirty="0"/>
                    </a:p>
                  </a:txBody>
                  <a:tcPr/>
                </a:tc>
                <a:tc>
                  <a:txBody>
                    <a:bodyPr/>
                    <a:lstStyle/>
                    <a:p>
                      <a:r>
                        <a:rPr lang="en-US" dirty="0"/>
                        <a:t>16</a:t>
                      </a:r>
                    </a:p>
                  </a:txBody>
                  <a:tcPr/>
                </a:tc>
                <a:tc>
                  <a:txBody>
                    <a:bodyPr/>
                    <a:lstStyle/>
                    <a:p>
                      <a:r>
                        <a:rPr lang="en-US" dirty="0"/>
                        <a:t>104,899</a:t>
                      </a:r>
                    </a:p>
                  </a:txBody>
                  <a:tcPr/>
                </a:tc>
                <a:extLst>
                  <a:ext uri="{0D108BD9-81ED-4DB2-BD59-A6C34878D82A}">
                    <a16:rowId xmlns:a16="http://schemas.microsoft.com/office/drawing/2014/main" val="700228575"/>
                  </a:ext>
                </a:extLst>
              </a:tr>
              <a:tr h="370840">
                <a:tc>
                  <a:txBody>
                    <a:bodyPr/>
                    <a:lstStyle/>
                    <a:p>
                      <a:r>
                        <a:rPr lang="en-US" dirty="0"/>
                        <a:t>Livestock Waste</a:t>
                      </a:r>
                    </a:p>
                  </a:txBody>
                  <a:tcPr/>
                </a:tc>
                <a:tc>
                  <a:txBody>
                    <a:bodyPr/>
                    <a:lstStyle/>
                    <a:p>
                      <a:r>
                        <a:rPr lang="en-US" dirty="0"/>
                        <a:t>5</a:t>
                      </a:r>
                    </a:p>
                  </a:txBody>
                  <a:tcPr/>
                </a:tc>
                <a:tc>
                  <a:txBody>
                    <a:bodyPr/>
                    <a:lstStyle/>
                    <a:p>
                      <a:r>
                        <a:rPr lang="en-US" dirty="0"/>
                        <a:t>32,781</a:t>
                      </a:r>
                    </a:p>
                  </a:txBody>
                  <a:tcPr/>
                </a:tc>
                <a:extLst>
                  <a:ext uri="{0D108BD9-81ED-4DB2-BD59-A6C34878D82A}">
                    <a16:rowId xmlns:a16="http://schemas.microsoft.com/office/drawing/2014/main" val="1676718282"/>
                  </a:ext>
                </a:extLst>
              </a:tr>
              <a:tr h="370840">
                <a:tc>
                  <a:txBody>
                    <a:bodyPr/>
                    <a:lstStyle/>
                    <a:p>
                      <a:r>
                        <a:rPr lang="en-US" dirty="0"/>
                        <a:t>WWTF</a:t>
                      </a:r>
                    </a:p>
                  </a:txBody>
                  <a:tcPr/>
                </a:tc>
                <a:tc>
                  <a:txBody>
                    <a:bodyPr/>
                    <a:lstStyle/>
                    <a:p>
                      <a:r>
                        <a:rPr lang="en-US" dirty="0"/>
                        <a:t>3</a:t>
                      </a:r>
                    </a:p>
                  </a:txBody>
                  <a:tcPr/>
                </a:tc>
                <a:tc>
                  <a:txBody>
                    <a:bodyPr/>
                    <a:lstStyle/>
                    <a:p>
                      <a:r>
                        <a:rPr lang="en-US" dirty="0"/>
                        <a:t>19,669</a:t>
                      </a:r>
                    </a:p>
                  </a:txBody>
                  <a:tcPr/>
                </a:tc>
                <a:extLst>
                  <a:ext uri="{0D108BD9-81ED-4DB2-BD59-A6C34878D82A}">
                    <a16:rowId xmlns:a16="http://schemas.microsoft.com/office/drawing/2014/main" val="1631910030"/>
                  </a:ext>
                </a:extLst>
              </a:tr>
              <a:tr h="370840">
                <a:tc>
                  <a:txBody>
                    <a:bodyPr/>
                    <a:lstStyle/>
                    <a:p>
                      <a:r>
                        <a:rPr lang="en-US" dirty="0"/>
                        <a:t>Atmospheric Deposition</a:t>
                      </a:r>
                    </a:p>
                  </a:txBody>
                  <a:tcPr/>
                </a:tc>
                <a:tc>
                  <a:txBody>
                    <a:bodyPr/>
                    <a:lstStyle/>
                    <a:p>
                      <a:r>
                        <a:rPr lang="en-US" dirty="0"/>
                        <a:t>12</a:t>
                      </a:r>
                    </a:p>
                  </a:txBody>
                  <a:tcPr/>
                </a:tc>
                <a:tc>
                  <a:txBody>
                    <a:bodyPr/>
                    <a:lstStyle/>
                    <a:p>
                      <a:r>
                        <a:rPr lang="en-US" dirty="0"/>
                        <a:t>78,674</a:t>
                      </a:r>
                    </a:p>
                  </a:txBody>
                  <a:tcPr/>
                </a:tc>
                <a:extLst>
                  <a:ext uri="{0D108BD9-81ED-4DB2-BD59-A6C34878D82A}">
                    <a16:rowId xmlns:a16="http://schemas.microsoft.com/office/drawing/2014/main" val="2597053480"/>
                  </a:ext>
                </a:extLst>
              </a:tr>
            </a:tbl>
          </a:graphicData>
        </a:graphic>
      </p:graphicFrame>
    </p:spTree>
    <p:extLst>
      <p:ext uri="{BB962C8B-B14F-4D97-AF65-F5344CB8AC3E}">
        <p14:creationId xmlns:p14="http://schemas.microsoft.com/office/powerpoint/2010/main" val="6106976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5" y="-123290"/>
            <a:ext cx="8063103" cy="1325563"/>
          </a:xfrm>
        </p:spPr>
        <p:txBody>
          <a:bodyPr>
            <a:normAutofit/>
          </a:bodyPr>
          <a:lstStyle/>
          <a:p>
            <a:r>
              <a:rPr lang="en-US" sz="3200" dirty="0"/>
              <a:t>Nitrogen Source Reduction Strategy </a:t>
            </a:r>
          </a:p>
        </p:txBody>
      </p:sp>
      <p:sp>
        <p:nvSpPr>
          <p:cNvPr id="3" name="Content Placeholder 2"/>
          <p:cNvSpPr>
            <a:spLocks noGrp="1"/>
          </p:cNvSpPr>
          <p:nvPr>
            <p:ph idx="1"/>
          </p:nvPr>
        </p:nvSpPr>
        <p:spPr>
          <a:xfrm>
            <a:off x="638175" y="1202274"/>
            <a:ext cx="7886700" cy="5282748"/>
          </a:xfrm>
        </p:spPr>
        <p:txBody>
          <a:bodyPr>
            <a:normAutofit lnSpcReduction="10000"/>
          </a:bodyPr>
          <a:lstStyle/>
          <a:p>
            <a:r>
              <a:rPr lang="en-US" dirty="0"/>
              <a:t>Propose to set atmospheric deposition reductions aside and focus on controllable load reductions.</a:t>
            </a:r>
          </a:p>
          <a:p>
            <a:r>
              <a:rPr lang="en-US" dirty="0"/>
              <a:t>Next step, provide reduction amounts to each entity and to agriculture.</a:t>
            </a:r>
          </a:p>
          <a:p>
            <a:r>
              <a:rPr lang="en-US" dirty="0"/>
              <a:t>Yearly - Track load reduction progress and make adjustments as needed.</a:t>
            </a:r>
          </a:p>
          <a:p>
            <a:r>
              <a:rPr lang="en-US" dirty="0"/>
              <a:t>At 5-year milestone:</a:t>
            </a:r>
          </a:p>
          <a:p>
            <a:pPr lvl="1"/>
            <a:r>
              <a:rPr lang="en-US" dirty="0"/>
              <a:t>Assess progress.</a:t>
            </a:r>
          </a:p>
          <a:p>
            <a:pPr lvl="1"/>
            <a:r>
              <a:rPr lang="en-US" dirty="0"/>
              <a:t>Adjust load reductions as necessary.</a:t>
            </a:r>
          </a:p>
          <a:p>
            <a:pPr lvl="1"/>
            <a:r>
              <a:rPr lang="en-US" dirty="0"/>
              <a:t>Determine if atmospheric deposition reductions should be assigned.</a:t>
            </a:r>
          </a:p>
          <a:p>
            <a:r>
              <a:rPr lang="en-US" dirty="0"/>
              <a:t>Monitor existing groundwater and springs sampling locations.</a:t>
            </a:r>
          </a:p>
          <a:p>
            <a:endParaRPr lang="en-US" dirty="0"/>
          </a:p>
          <a:p>
            <a:pPr marL="0" indent="0">
              <a:buNone/>
            </a:pPr>
            <a:endParaRPr lang="en-US" dirty="0"/>
          </a:p>
        </p:txBody>
      </p:sp>
    </p:spTree>
    <p:extLst>
      <p:ext uri="{BB962C8B-B14F-4D97-AF65-F5344CB8AC3E}">
        <p14:creationId xmlns:p14="http://schemas.microsoft.com/office/powerpoint/2010/main" val="30661322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02758" y="-243241"/>
            <a:ext cx="5841242" cy="7559254"/>
          </a:xfrm>
          <a:prstGeom prst="rect">
            <a:avLst/>
          </a:prstGeom>
        </p:spPr>
      </p:pic>
    </p:spTree>
    <p:extLst>
      <p:ext uri="{BB962C8B-B14F-4D97-AF65-F5344CB8AC3E}">
        <p14:creationId xmlns:p14="http://schemas.microsoft.com/office/powerpoint/2010/main" val="14389347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0897" y="-123290"/>
            <a:ext cx="8063103" cy="1325563"/>
          </a:xfrm>
        </p:spPr>
        <p:txBody>
          <a:bodyPr/>
          <a:lstStyle/>
          <a:p>
            <a:r>
              <a:rPr lang="en-US" dirty="0"/>
              <a:t>Source Categories &amp; Solutions?</a:t>
            </a:r>
          </a:p>
        </p:txBody>
      </p:sp>
      <p:sp>
        <p:nvSpPr>
          <p:cNvPr id="3" name="Content Placeholder 2"/>
          <p:cNvSpPr>
            <a:spLocks noGrp="1"/>
          </p:cNvSpPr>
          <p:nvPr>
            <p:ph idx="1"/>
          </p:nvPr>
        </p:nvSpPr>
        <p:spPr>
          <a:xfrm>
            <a:off x="638175" y="1202273"/>
            <a:ext cx="7886700" cy="5023866"/>
          </a:xfrm>
        </p:spPr>
        <p:txBody>
          <a:bodyPr>
            <a:normAutofit/>
          </a:bodyPr>
          <a:lstStyle/>
          <a:p>
            <a:r>
              <a:rPr lang="en-US" dirty="0"/>
              <a:t>Ideas for urban turfgrass fertilizer (183,573 lbs/yr reduction):</a:t>
            </a:r>
          </a:p>
          <a:p>
            <a:pPr lvl="1"/>
            <a:r>
              <a:rPr lang="en-US" dirty="0"/>
              <a:t>Ordinances</a:t>
            </a:r>
          </a:p>
          <a:p>
            <a:pPr lvl="1"/>
            <a:r>
              <a:rPr lang="en-US" dirty="0"/>
              <a:t>Enforcement</a:t>
            </a:r>
          </a:p>
          <a:p>
            <a:pPr lvl="1"/>
            <a:r>
              <a:rPr lang="en-US" dirty="0"/>
              <a:t>Education</a:t>
            </a:r>
          </a:p>
          <a:p>
            <a:pPr lvl="1"/>
            <a:r>
              <a:rPr lang="en-US" dirty="0"/>
              <a:t>Fertilizer sales bans</a:t>
            </a:r>
          </a:p>
          <a:p>
            <a:pPr lvl="1"/>
            <a:r>
              <a:rPr lang="en-US" dirty="0"/>
              <a:t>New types of fertilizer</a:t>
            </a:r>
          </a:p>
          <a:p>
            <a:endParaRPr lang="en-US" dirty="0"/>
          </a:p>
          <a:p>
            <a:r>
              <a:rPr lang="en-US" dirty="0"/>
              <a:t>Ideas for sports turfgrass fertilizer (32,781 lbs/yr reduction):</a:t>
            </a:r>
          </a:p>
          <a:p>
            <a:pPr lvl="1"/>
            <a:r>
              <a:rPr lang="en-US" dirty="0"/>
              <a:t>Municipal and school sports fields</a:t>
            </a:r>
          </a:p>
          <a:p>
            <a:pPr lvl="2"/>
            <a:r>
              <a:rPr lang="en-US" dirty="0"/>
              <a:t>Application program for field managers  </a:t>
            </a:r>
          </a:p>
        </p:txBody>
      </p:sp>
    </p:spTree>
    <p:extLst>
      <p:ext uri="{BB962C8B-B14F-4D97-AF65-F5344CB8AC3E}">
        <p14:creationId xmlns:p14="http://schemas.microsoft.com/office/powerpoint/2010/main" val="29074064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5" y="-123290"/>
            <a:ext cx="8063103" cy="1325563"/>
          </a:xfrm>
        </p:spPr>
        <p:txBody>
          <a:bodyPr>
            <a:normAutofit fontScale="90000"/>
          </a:bodyPr>
          <a:lstStyle/>
          <a:p>
            <a:r>
              <a:rPr lang="en-US" dirty="0"/>
              <a:t>Springs Coast Ordinances, Comp Plans &amp; Land Development Codes</a:t>
            </a:r>
          </a:p>
        </p:txBody>
      </p:sp>
      <p:graphicFrame>
        <p:nvGraphicFramePr>
          <p:cNvPr id="3" name="Table 2"/>
          <p:cNvGraphicFramePr>
            <a:graphicFrameLocks noGrp="1"/>
          </p:cNvGraphicFramePr>
          <p:nvPr>
            <p:extLst>
              <p:ext uri="{D42A27DB-BD31-4B8C-83A1-F6EECF244321}">
                <p14:modId xmlns:p14="http://schemas.microsoft.com/office/powerpoint/2010/main" val="4272982530"/>
              </p:ext>
            </p:extLst>
          </p:nvPr>
        </p:nvGraphicFramePr>
        <p:xfrm>
          <a:off x="806116" y="1202273"/>
          <a:ext cx="7567863" cy="4997020"/>
        </p:xfrm>
        <a:graphic>
          <a:graphicData uri="http://schemas.openxmlformats.org/drawingml/2006/table">
            <a:tbl>
              <a:tblPr firstRow="1" firstCol="1" bandRow="1">
                <a:tableStyleId>{5C22544A-7EE6-4342-B048-85BDC9FD1C3A}</a:tableStyleId>
              </a:tblPr>
              <a:tblGrid>
                <a:gridCol w="962526">
                  <a:extLst>
                    <a:ext uri="{9D8B030D-6E8A-4147-A177-3AD203B41FA5}">
                      <a16:colId xmlns:a16="http://schemas.microsoft.com/office/drawing/2014/main" val="1401070163"/>
                    </a:ext>
                  </a:extLst>
                </a:gridCol>
                <a:gridCol w="1347537">
                  <a:extLst>
                    <a:ext uri="{9D8B030D-6E8A-4147-A177-3AD203B41FA5}">
                      <a16:colId xmlns:a16="http://schemas.microsoft.com/office/drawing/2014/main" val="3338560182"/>
                    </a:ext>
                  </a:extLst>
                </a:gridCol>
                <a:gridCol w="1106905">
                  <a:extLst>
                    <a:ext uri="{9D8B030D-6E8A-4147-A177-3AD203B41FA5}">
                      <a16:colId xmlns:a16="http://schemas.microsoft.com/office/drawing/2014/main" val="2786949004"/>
                    </a:ext>
                  </a:extLst>
                </a:gridCol>
                <a:gridCol w="1191127">
                  <a:extLst>
                    <a:ext uri="{9D8B030D-6E8A-4147-A177-3AD203B41FA5}">
                      <a16:colId xmlns:a16="http://schemas.microsoft.com/office/drawing/2014/main" val="1814942878"/>
                    </a:ext>
                  </a:extLst>
                </a:gridCol>
                <a:gridCol w="1267552">
                  <a:extLst>
                    <a:ext uri="{9D8B030D-6E8A-4147-A177-3AD203B41FA5}">
                      <a16:colId xmlns:a16="http://schemas.microsoft.com/office/drawing/2014/main" val="329622445"/>
                    </a:ext>
                  </a:extLst>
                </a:gridCol>
                <a:gridCol w="1692216">
                  <a:extLst>
                    <a:ext uri="{9D8B030D-6E8A-4147-A177-3AD203B41FA5}">
                      <a16:colId xmlns:a16="http://schemas.microsoft.com/office/drawing/2014/main" val="2311078735"/>
                    </a:ext>
                  </a:extLst>
                </a:gridCol>
              </a:tblGrid>
              <a:tr h="304650">
                <a:tc>
                  <a:txBody>
                    <a:bodyPr/>
                    <a:lstStyle/>
                    <a:p>
                      <a:pPr marL="0" marR="0" algn="ctr">
                        <a:lnSpc>
                          <a:spcPct val="107000"/>
                        </a:lnSpc>
                        <a:spcBef>
                          <a:spcPts val="0"/>
                        </a:spcBef>
                        <a:spcAft>
                          <a:spcPts val="0"/>
                        </a:spcAft>
                      </a:pPr>
                      <a:r>
                        <a:rPr lang="en-US" sz="1100" dirty="0">
                          <a:effectLst/>
                        </a:rPr>
                        <a:t>Local Government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gridSpan="5">
                  <a:txBody>
                    <a:bodyPr/>
                    <a:lstStyle/>
                    <a:p>
                      <a:pPr marL="0" marR="0" algn="ctr">
                        <a:lnSpc>
                          <a:spcPct val="107000"/>
                        </a:lnSpc>
                        <a:spcBef>
                          <a:spcPts val="0"/>
                        </a:spcBef>
                        <a:spcAft>
                          <a:spcPts val="0"/>
                        </a:spcAft>
                      </a:pPr>
                      <a:r>
                        <a:rPr lang="en-US" sz="1100" dirty="0">
                          <a:effectLst/>
                        </a:rPr>
                        <a:t>Topic</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45745616"/>
                  </a:ext>
                </a:extLst>
              </a:tr>
              <a:tr h="148988">
                <a:tc rowSpan="2">
                  <a:txBody>
                    <a:bodyPr/>
                    <a:lstStyle/>
                    <a:p>
                      <a:pPr marL="0" marR="0">
                        <a:lnSpc>
                          <a:spcPct val="1070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rowSpan="2">
                  <a:txBody>
                    <a:bodyPr/>
                    <a:lstStyle/>
                    <a:p>
                      <a:pPr marL="0" marR="0" algn="ctr">
                        <a:lnSpc>
                          <a:spcPct val="107000"/>
                        </a:lnSpc>
                        <a:spcBef>
                          <a:spcPts val="0"/>
                        </a:spcBef>
                        <a:spcAft>
                          <a:spcPts val="0"/>
                        </a:spcAft>
                      </a:pPr>
                      <a:r>
                        <a:rPr lang="en-US" sz="1100" b="1" dirty="0">
                          <a:effectLst/>
                        </a:rPr>
                        <a:t>Fertilizer Ordinance</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rowSpan="2">
                  <a:txBody>
                    <a:bodyPr/>
                    <a:lstStyle/>
                    <a:p>
                      <a:pPr marL="0" marR="0" algn="ctr">
                        <a:lnSpc>
                          <a:spcPct val="107000"/>
                        </a:lnSpc>
                        <a:spcBef>
                          <a:spcPts val="0"/>
                        </a:spcBef>
                        <a:spcAft>
                          <a:spcPts val="0"/>
                        </a:spcAft>
                      </a:pPr>
                      <a:r>
                        <a:rPr lang="en-US" sz="1100" b="1" dirty="0">
                          <a:effectLst/>
                        </a:rPr>
                        <a:t>Reclaimed Water Ordinance</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rowSpan="2">
                  <a:txBody>
                    <a:bodyPr/>
                    <a:lstStyle/>
                    <a:p>
                      <a:pPr marL="0" marR="0" algn="ctr">
                        <a:lnSpc>
                          <a:spcPct val="107000"/>
                        </a:lnSpc>
                        <a:spcBef>
                          <a:spcPts val="0"/>
                        </a:spcBef>
                        <a:spcAft>
                          <a:spcPts val="0"/>
                        </a:spcAft>
                      </a:pPr>
                      <a:r>
                        <a:rPr lang="en-US" sz="1100" b="1" dirty="0">
                          <a:effectLst/>
                        </a:rPr>
                        <a:t>Stormwater Utility Ordinance (sets up funding)</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gridSpan="2">
                  <a:txBody>
                    <a:bodyPr/>
                    <a:lstStyle/>
                    <a:p>
                      <a:pPr marL="0" marR="0" algn="ctr">
                        <a:lnSpc>
                          <a:spcPct val="107000"/>
                        </a:lnSpc>
                        <a:spcBef>
                          <a:spcPts val="0"/>
                        </a:spcBef>
                        <a:spcAft>
                          <a:spcPts val="0"/>
                        </a:spcAft>
                      </a:pPr>
                      <a:r>
                        <a:rPr lang="en-US" sz="1100" b="1" dirty="0">
                          <a:effectLst/>
                        </a:rPr>
                        <a:t>Septic Systems/Wastewater</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hMerge="1">
                  <a:txBody>
                    <a:bodyPr/>
                    <a:lstStyle/>
                    <a:p>
                      <a:endParaRPr lang="en-US"/>
                    </a:p>
                  </a:txBody>
                  <a:tcPr/>
                </a:tc>
                <a:extLst>
                  <a:ext uri="{0D108BD9-81ED-4DB2-BD59-A6C34878D82A}">
                    <a16:rowId xmlns:a16="http://schemas.microsoft.com/office/drawing/2014/main" val="2049940606"/>
                  </a:ext>
                </a:extLst>
              </a:tr>
              <a:tr h="533836">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lnSpc>
                          <a:spcPct val="107000"/>
                        </a:lnSpc>
                        <a:spcBef>
                          <a:spcPts val="0"/>
                        </a:spcBef>
                        <a:spcAft>
                          <a:spcPts val="0"/>
                        </a:spcAft>
                      </a:pPr>
                      <a:r>
                        <a:rPr lang="en-US" sz="1100" b="1">
                          <a:effectLst/>
                        </a:rPr>
                        <a:t>Inspections</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b="1" dirty="0">
                          <a:effectLst/>
                        </a:rPr>
                        <a:t>Require mandatory connections to central sewer</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extLst>
                  <a:ext uri="{0D108BD9-81ED-4DB2-BD59-A6C34878D82A}">
                    <a16:rowId xmlns:a16="http://schemas.microsoft.com/office/drawing/2014/main" val="3834639356"/>
                  </a:ext>
                </a:extLst>
              </a:tr>
              <a:tr h="771939">
                <a:tc>
                  <a:txBody>
                    <a:bodyPr/>
                    <a:lstStyle/>
                    <a:p>
                      <a:pPr marL="0" marR="0">
                        <a:lnSpc>
                          <a:spcPct val="107000"/>
                        </a:lnSpc>
                        <a:spcBef>
                          <a:spcPts val="0"/>
                        </a:spcBef>
                        <a:spcAft>
                          <a:spcPts val="0"/>
                        </a:spcAft>
                      </a:pPr>
                      <a:r>
                        <a:rPr lang="en-US" sz="1100" dirty="0">
                          <a:effectLst/>
                        </a:rPr>
                        <a:t>Brooksville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No ordinance or comp plan policies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No ordinance; few comp plan policies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extLst>
                  <a:ext uri="{0D108BD9-81ED-4DB2-BD59-A6C34878D82A}">
                    <a16:rowId xmlns:a16="http://schemas.microsoft.com/office/drawing/2014/main" val="1227237128"/>
                  </a:ext>
                </a:extLst>
              </a:tr>
              <a:tr h="771939">
                <a:tc>
                  <a:txBody>
                    <a:bodyPr/>
                    <a:lstStyle/>
                    <a:p>
                      <a:pPr marL="0" marR="0">
                        <a:lnSpc>
                          <a:spcPct val="107000"/>
                        </a:lnSpc>
                        <a:spcBef>
                          <a:spcPts val="0"/>
                        </a:spcBef>
                        <a:spcAft>
                          <a:spcPts val="0"/>
                        </a:spcAft>
                      </a:pPr>
                      <a:r>
                        <a:rPr lang="en-US" sz="1100" dirty="0">
                          <a:effectLst/>
                        </a:rPr>
                        <a:t>Citrus County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No specific ordinance, but comp plan policies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extLst>
                  <a:ext uri="{0D108BD9-81ED-4DB2-BD59-A6C34878D82A}">
                    <a16:rowId xmlns:a16="http://schemas.microsoft.com/office/drawing/2014/main" val="2602295302"/>
                  </a:ext>
                </a:extLst>
              </a:tr>
              <a:tr h="2018040">
                <a:tc>
                  <a:txBody>
                    <a:bodyPr/>
                    <a:lstStyle/>
                    <a:p>
                      <a:pPr marL="0" marR="0">
                        <a:lnSpc>
                          <a:spcPct val="107000"/>
                        </a:lnSpc>
                        <a:spcBef>
                          <a:spcPts val="0"/>
                        </a:spcBef>
                        <a:spcAft>
                          <a:spcPts val="0"/>
                        </a:spcAft>
                      </a:pPr>
                      <a:r>
                        <a:rPr lang="en-US" sz="1100" dirty="0">
                          <a:effectLst/>
                        </a:rPr>
                        <a:t>Crystal River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No ordinance, but city does ban the residential and commercial use and sale of fast release fertilizer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No ordinance; few comp plan policies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extLst>
                  <a:ext uri="{0D108BD9-81ED-4DB2-BD59-A6C34878D82A}">
                    <a16:rowId xmlns:a16="http://schemas.microsoft.com/office/drawing/2014/main" val="3493484794"/>
                  </a:ext>
                </a:extLst>
              </a:tr>
              <a:tr h="148988">
                <a:tc>
                  <a:txBody>
                    <a:bodyPr/>
                    <a:lstStyle/>
                    <a:p>
                      <a:pPr marL="0" marR="0">
                        <a:lnSpc>
                          <a:spcPct val="107000"/>
                        </a:lnSpc>
                        <a:spcBef>
                          <a:spcPts val="0"/>
                        </a:spcBef>
                        <a:spcAft>
                          <a:spcPts val="0"/>
                        </a:spcAft>
                      </a:pPr>
                      <a:r>
                        <a:rPr lang="en-US" sz="1100" dirty="0">
                          <a:effectLst/>
                        </a:rPr>
                        <a:t>Hernando Co.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extLst>
                  <a:ext uri="{0D108BD9-81ED-4DB2-BD59-A6C34878D82A}">
                    <a16:rowId xmlns:a16="http://schemas.microsoft.com/office/drawing/2014/main" val="2021060649"/>
                  </a:ext>
                </a:extLst>
              </a:tr>
              <a:tr h="148988">
                <a:tc>
                  <a:txBody>
                    <a:bodyPr/>
                    <a:lstStyle/>
                    <a:p>
                      <a:pPr marL="0" marR="0">
                        <a:lnSpc>
                          <a:spcPct val="107000"/>
                        </a:lnSpc>
                        <a:spcBef>
                          <a:spcPts val="0"/>
                        </a:spcBef>
                        <a:spcAft>
                          <a:spcPts val="0"/>
                        </a:spcAft>
                      </a:pPr>
                      <a:r>
                        <a:rPr lang="en-US" sz="1100" dirty="0">
                          <a:effectLst/>
                        </a:rPr>
                        <a:t>Pasco County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extLst>
                  <a:ext uri="{0D108BD9-81ED-4DB2-BD59-A6C34878D82A}">
                    <a16:rowId xmlns:a16="http://schemas.microsoft.com/office/drawing/2014/main" val="216330900"/>
                  </a:ext>
                </a:extLst>
              </a:tr>
            </a:tbl>
          </a:graphicData>
        </a:graphic>
      </p:graphicFrame>
      <p:sp>
        <p:nvSpPr>
          <p:cNvPr id="4" name="Rectangle 1"/>
          <p:cNvSpPr>
            <a:spLocks noChangeArrowheads="1"/>
          </p:cNvSpPr>
          <p:nvPr/>
        </p:nvSpPr>
        <p:spPr bwMode="auto">
          <a:xfrm>
            <a:off x="237085" y="6293843"/>
            <a:ext cx="8437684"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1"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*Citrus County's fertilizer ordinance has detailed citation and financial penalty text not common to the DEP model ordinance.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31944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605247" y="169574"/>
            <a:ext cx="8229600" cy="682625"/>
          </a:xfrm>
        </p:spPr>
        <p:txBody>
          <a:bodyPr>
            <a:normAutofit/>
          </a:bodyPr>
          <a:lstStyle/>
          <a:p>
            <a:r>
              <a:rPr lang="en-US" sz="4000" dirty="0"/>
              <a:t> Topics</a:t>
            </a:r>
          </a:p>
        </p:txBody>
      </p:sp>
      <p:sp>
        <p:nvSpPr>
          <p:cNvPr id="19458" name="Content Placeholder 2"/>
          <p:cNvSpPr>
            <a:spLocks noGrp="1"/>
          </p:cNvSpPr>
          <p:nvPr>
            <p:ph idx="1"/>
          </p:nvPr>
        </p:nvSpPr>
        <p:spPr>
          <a:xfrm>
            <a:off x="349827" y="1392382"/>
            <a:ext cx="8304213" cy="4114800"/>
          </a:xfrm>
        </p:spPr>
        <p:txBody>
          <a:bodyPr>
            <a:normAutofit fontScale="92500" lnSpcReduction="20000"/>
          </a:bodyPr>
          <a:lstStyle/>
          <a:p>
            <a:pPr>
              <a:buSzPct val="90000"/>
            </a:pPr>
            <a:r>
              <a:rPr lang="en-US" sz="3200" dirty="0"/>
              <a:t>Priority focus area (PFA)</a:t>
            </a:r>
          </a:p>
          <a:p>
            <a:pPr>
              <a:buSzPct val="90000"/>
            </a:pPr>
            <a:endParaRPr lang="en-US" sz="3200" dirty="0"/>
          </a:p>
          <a:p>
            <a:pPr>
              <a:buSzPct val="90000"/>
            </a:pPr>
            <a:r>
              <a:rPr lang="en-US" sz="3200" dirty="0"/>
              <a:t>Planning projects and level of effort</a:t>
            </a:r>
          </a:p>
          <a:p>
            <a:pPr lvl="1">
              <a:buSzPct val="90000"/>
            </a:pPr>
            <a:r>
              <a:rPr lang="en-US" dirty="0"/>
              <a:t>Necessary reductions</a:t>
            </a:r>
          </a:p>
          <a:p>
            <a:pPr lvl="1">
              <a:buSzPct val="90000"/>
            </a:pPr>
            <a:r>
              <a:rPr lang="en-US" dirty="0"/>
              <a:t>Additional nitrogen source reduction measures</a:t>
            </a:r>
          </a:p>
          <a:p>
            <a:pPr>
              <a:buSzPct val="90000"/>
            </a:pPr>
            <a:endParaRPr lang="en-US" sz="3200" dirty="0"/>
          </a:p>
          <a:p>
            <a:pPr>
              <a:buSzPct val="90000"/>
            </a:pPr>
            <a:r>
              <a:rPr lang="en-US" sz="3200" dirty="0"/>
              <a:t>Onsite Sewage Treatment and Disposal System (OSTDS) Remediation Plan </a:t>
            </a:r>
            <a:r>
              <a:rPr lang="en-US" sz="3200" i="1" dirty="0"/>
              <a:t>(continued)</a:t>
            </a:r>
          </a:p>
          <a:p>
            <a:pPr lvl="1">
              <a:buSzPct val="90000"/>
            </a:pPr>
            <a:r>
              <a:rPr lang="en-US" dirty="0"/>
              <a:t>Science/research</a:t>
            </a:r>
          </a:p>
          <a:p>
            <a:pPr lvl="1">
              <a:buSzPct val="90000"/>
            </a:pPr>
            <a:r>
              <a:rPr lang="en-US" dirty="0"/>
              <a:t>Projects</a:t>
            </a:r>
          </a:p>
          <a:p>
            <a:pPr lvl="1">
              <a:buSzPct val="90000"/>
            </a:pPr>
            <a:r>
              <a:rPr lang="en-US" dirty="0"/>
              <a:t>Public education strategy</a:t>
            </a:r>
          </a:p>
          <a:p>
            <a:pPr lvl="1">
              <a:buSzPct val="90000"/>
            </a:pPr>
            <a:endParaRPr lang="en-US" i="1" dirty="0"/>
          </a:p>
          <a:p>
            <a:pPr>
              <a:buSzPct val="90000"/>
            </a:pPr>
            <a:endParaRPr lang="en-US" sz="3200" dirty="0"/>
          </a:p>
          <a:p>
            <a:pPr>
              <a:buSzPct val="90000"/>
            </a:pPr>
            <a:endParaRPr lang="en-US" sz="3200" dirty="0"/>
          </a:p>
        </p:txBody>
      </p:sp>
    </p:spTree>
    <p:extLst>
      <p:ext uri="{BB962C8B-B14F-4D97-AF65-F5344CB8AC3E}">
        <p14:creationId xmlns:p14="http://schemas.microsoft.com/office/powerpoint/2010/main" val="1448216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0897" y="-123290"/>
            <a:ext cx="8063103" cy="1325563"/>
          </a:xfrm>
        </p:spPr>
        <p:txBody>
          <a:bodyPr/>
          <a:lstStyle/>
          <a:p>
            <a:r>
              <a:rPr lang="en-US" dirty="0"/>
              <a:t>Source Categories &amp; Solutions?</a:t>
            </a:r>
          </a:p>
        </p:txBody>
      </p:sp>
      <p:sp>
        <p:nvSpPr>
          <p:cNvPr id="3" name="Content Placeholder 2"/>
          <p:cNvSpPr>
            <a:spLocks noGrp="1"/>
          </p:cNvSpPr>
          <p:nvPr>
            <p:ph idx="1"/>
          </p:nvPr>
        </p:nvSpPr>
        <p:spPr>
          <a:xfrm>
            <a:off x="544739" y="1202273"/>
            <a:ext cx="7886700" cy="5023866"/>
          </a:xfrm>
        </p:spPr>
        <p:txBody>
          <a:bodyPr>
            <a:normAutofit/>
          </a:bodyPr>
          <a:lstStyle/>
          <a:p>
            <a:r>
              <a:rPr lang="en-US" dirty="0"/>
              <a:t>October 18, 2016 − Joint meeting for Crystal River/Kings Bay and Weeki Wachee stakeholders at SWFWMD headquarters in Brooksville.</a:t>
            </a:r>
          </a:p>
          <a:p>
            <a:r>
              <a:rPr lang="en-US" dirty="0"/>
              <a:t>Nanette O’Hara, Public Outreach Coordinator, Tampa Bay Estuary Program.</a:t>
            </a:r>
          </a:p>
          <a:p>
            <a:pPr lvl="1"/>
            <a:r>
              <a:rPr lang="en-US" dirty="0"/>
              <a:t>Education efforts and successes.</a:t>
            </a:r>
          </a:p>
          <a:p>
            <a:endParaRPr lang="en-US" dirty="0"/>
          </a:p>
        </p:txBody>
      </p:sp>
      <p:pic>
        <p:nvPicPr>
          <p:cNvPr id="3074" name="Picture 1" descr="Be Floridian logo with text-for email signa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4319" y="3773686"/>
            <a:ext cx="2424418" cy="2615820"/>
          </a:xfrm>
          <a:prstGeom prst="rect">
            <a:avLst/>
          </a:prstGeom>
          <a:solidFill>
            <a:schemeClr val="bg1">
              <a:lumMod val="85000"/>
              <a:alpha val="25000"/>
            </a:schemeClr>
          </a:solidFill>
          <a:ln>
            <a:solidFill>
              <a:schemeClr val="tx1"/>
            </a:solidFill>
          </a:ln>
          <a:extLst/>
        </p:spPr>
      </p:pic>
    </p:spTree>
    <p:extLst>
      <p:ext uri="{BB962C8B-B14F-4D97-AF65-F5344CB8AC3E}">
        <p14:creationId xmlns:p14="http://schemas.microsoft.com/office/powerpoint/2010/main" val="6672330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0897" y="-123290"/>
            <a:ext cx="8063103" cy="1325563"/>
          </a:xfrm>
        </p:spPr>
        <p:txBody>
          <a:bodyPr/>
          <a:lstStyle/>
          <a:p>
            <a:r>
              <a:rPr lang="en-US" dirty="0"/>
              <a:t>Source Categories &amp; Solutions?</a:t>
            </a:r>
          </a:p>
        </p:txBody>
      </p:sp>
      <p:sp>
        <p:nvSpPr>
          <p:cNvPr id="3" name="Content Placeholder 2"/>
          <p:cNvSpPr>
            <a:spLocks noGrp="1"/>
          </p:cNvSpPr>
          <p:nvPr>
            <p:ph idx="1"/>
          </p:nvPr>
        </p:nvSpPr>
        <p:spPr>
          <a:xfrm>
            <a:off x="0" y="1382637"/>
            <a:ext cx="9144000" cy="506211"/>
          </a:xfrm>
        </p:spPr>
        <p:txBody>
          <a:bodyPr>
            <a:normAutofit fontScale="85000" lnSpcReduction="10000"/>
          </a:bodyPr>
          <a:lstStyle/>
          <a:p>
            <a:pPr marL="0" indent="0" algn="ctr">
              <a:buNone/>
            </a:pPr>
            <a:r>
              <a:rPr lang="en-US" sz="4000" dirty="0"/>
              <a:t>Questions on Source Categories and Solutions?</a:t>
            </a:r>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7994" y="2250854"/>
            <a:ext cx="5838875" cy="4074237"/>
          </a:xfrm>
          <a:prstGeom prst="rect">
            <a:avLst/>
          </a:prstGeom>
          <a:ln>
            <a:solidFill>
              <a:schemeClr val="tx1"/>
            </a:solidFill>
          </a:ln>
        </p:spPr>
      </p:pic>
    </p:spTree>
    <p:extLst>
      <p:ext uri="{BB962C8B-B14F-4D97-AF65-F5344CB8AC3E}">
        <p14:creationId xmlns:p14="http://schemas.microsoft.com/office/powerpoint/2010/main" val="36189787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3888" y="1854172"/>
            <a:ext cx="7886700" cy="2060917"/>
          </a:xfrm>
        </p:spPr>
        <p:txBody>
          <a:bodyPr>
            <a:noAutofit/>
          </a:bodyPr>
          <a:lstStyle/>
          <a:p>
            <a:r>
              <a:rPr lang="en-US" sz="3600" dirty="0">
                <a:solidFill>
                  <a:schemeClr val="tx1"/>
                </a:solidFill>
              </a:rPr>
              <a:t>Onsite Sewage Treatment and Disposal System (OSTDS) Remediation Plan </a:t>
            </a:r>
            <a:r>
              <a:rPr lang="en-US" sz="3600" i="1" dirty="0">
                <a:solidFill>
                  <a:schemeClr val="tx1"/>
                </a:solidFill>
              </a:rPr>
              <a:t>(continued)</a:t>
            </a:r>
            <a:endParaRPr lang="en-US" sz="3600" dirty="0">
              <a:solidFill>
                <a:schemeClr val="tx1"/>
              </a:solidFill>
            </a:endParaRPr>
          </a:p>
        </p:txBody>
      </p:sp>
      <p:sp>
        <p:nvSpPr>
          <p:cNvPr id="5" name="Text Placeholder 4"/>
          <p:cNvSpPr>
            <a:spLocks noGrp="1"/>
          </p:cNvSpPr>
          <p:nvPr>
            <p:ph type="body" idx="1"/>
          </p:nvPr>
        </p:nvSpPr>
        <p:spPr>
          <a:xfrm>
            <a:off x="623888" y="4782410"/>
            <a:ext cx="7886700" cy="1500187"/>
          </a:xfrm>
        </p:spPr>
        <p:txBody>
          <a:bodyPr/>
          <a:lstStyle/>
          <a:p>
            <a:r>
              <a:rPr lang="en-US" i="1" dirty="0">
                <a:solidFill>
                  <a:schemeClr val="tx1"/>
                </a:solidFill>
              </a:rPr>
              <a:t>Science/research</a:t>
            </a:r>
            <a:br>
              <a:rPr lang="en-US" i="1" dirty="0">
                <a:solidFill>
                  <a:schemeClr val="tx1"/>
                </a:solidFill>
              </a:rPr>
            </a:br>
            <a:r>
              <a:rPr lang="en-US" i="1" dirty="0">
                <a:solidFill>
                  <a:schemeClr val="tx1"/>
                </a:solidFill>
              </a:rPr>
              <a:t>Projects</a:t>
            </a:r>
            <a:br>
              <a:rPr lang="en-US" i="1" dirty="0">
                <a:solidFill>
                  <a:schemeClr val="tx1"/>
                </a:solidFill>
              </a:rPr>
            </a:br>
            <a:r>
              <a:rPr lang="en-US" i="1" dirty="0">
                <a:solidFill>
                  <a:schemeClr val="tx1"/>
                </a:solidFill>
              </a:rPr>
              <a:t>Public education strategy</a:t>
            </a:r>
            <a:endParaRPr lang="en-US" dirty="0"/>
          </a:p>
        </p:txBody>
      </p:sp>
    </p:spTree>
    <p:extLst>
      <p:ext uri="{BB962C8B-B14F-4D97-AF65-F5344CB8AC3E}">
        <p14:creationId xmlns:p14="http://schemas.microsoft.com/office/powerpoint/2010/main" val="16941363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5" y="-123290"/>
            <a:ext cx="8063103" cy="1325563"/>
          </a:xfrm>
        </p:spPr>
        <p:txBody>
          <a:bodyPr/>
          <a:lstStyle/>
          <a:p>
            <a:r>
              <a:rPr lang="en-US" dirty="0"/>
              <a:t>OSTDS Remediation Plan</a:t>
            </a:r>
          </a:p>
        </p:txBody>
      </p:sp>
      <p:sp>
        <p:nvSpPr>
          <p:cNvPr id="4" name="Content Placeholder 2"/>
          <p:cNvSpPr>
            <a:spLocks noGrp="1"/>
          </p:cNvSpPr>
          <p:nvPr>
            <p:ph idx="1"/>
          </p:nvPr>
        </p:nvSpPr>
        <p:spPr>
          <a:xfrm>
            <a:off x="638175" y="1202273"/>
            <a:ext cx="7886700" cy="5023866"/>
          </a:xfrm>
        </p:spPr>
        <p:txBody>
          <a:bodyPr>
            <a:normAutofit/>
          </a:bodyPr>
          <a:lstStyle/>
          <a:p>
            <a:pPr marL="0" indent="0" algn="ctr">
              <a:buNone/>
            </a:pPr>
            <a:r>
              <a:rPr lang="en-US" sz="3200" b="1" dirty="0"/>
              <a:t>Recap of 2016-1 Requirements</a:t>
            </a:r>
          </a:p>
          <a:p>
            <a:r>
              <a:rPr lang="en-US" dirty="0"/>
              <a:t>Collect and evaluate credible </a:t>
            </a:r>
            <a:r>
              <a:rPr lang="en-US" u="sng" dirty="0"/>
              <a:t>scientific information </a:t>
            </a:r>
            <a:r>
              <a:rPr lang="en-US" dirty="0"/>
              <a:t>on the effect of nutrients, particularly forms of nitrogen, on springs and springs systems.</a:t>
            </a:r>
          </a:p>
          <a:p>
            <a:endParaRPr lang="en-US" dirty="0"/>
          </a:p>
          <a:p>
            <a:r>
              <a:rPr lang="en-US" dirty="0"/>
              <a:t>Develop a </a:t>
            </a:r>
            <a:r>
              <a:rPr lang="en-US" u="sng" dirty="0"/>
              <a:t>public education plan </a:t>
            </a:r>
            <a:r>
              <a:rPr lang="en-US" dirty="0"/>
              <a:t>to provide area residents with reliable, understandable information about onsite sewage treatment and disposal systems and springs.</a:t>
            </a:r>
          </a:p>
          <a:p>
            <a:pPr marL="0" indent="0">
              <a:buNone/>
            </a:pPr>
            <a:endParaRPr lang="en-US" dirty="0"/>
          </a:p>
        </p:txBody>
      </p:sp>
    </p:spTree>
    <p:extLst>
      <p:ext uri="{BB962C8B-B14F-4D97-AF65-F5344CB8AC3E}">
        <p14:creationId xmlns:p14="http://schemas.microsoft.com/office/powerpoint/2010/main" val="10627510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5" y="-123290"/>
            <a:ext cx="8063103" cy="1325563"/>
          </a:xfrm>
        </p:spPr>
        <p:txBody>
          <a:bodyPr/>
          <a:lstStyle/>
          <a:p>
            <a:r>
              <a:rPr lang="en-US" dirty="0"/>
              <a:t>OSTDS Remediation Plan</a:t>
            </a:r>
          </a:p>
        </p:txBody>
      </p:sp>
      <p:sp>
        <p:nvSpPr>
          <p:cNvPr id="4" name="Content Placeholder 2"/>
          <p:cNvSpPr>
            <a:spLocks noGrp="1"/>
          </p:cNvSpPr>
          <p:nvPr>
            <p:ph idx="1"/>
          </p:nvPr>
        </p:nvSpPr>
        <p:spPr>
          <a:xfrm>
            <a:off x="638175" y="1202273"/>
            <a:ext cx="7886700" cy="5023866"/>
          </a:xfrm>
        </p:spPr>
        <p:txBody>
          <a:bodyPr>
            <a:normAutofit/>
          </a:bodyPr>
          <a:lstStyle/>
          <a:p>
            <a:pPr marL="0" indent="0" algn="ctr">
              <a:buNone/>
            </a:pPr>
            <a:r>
              <a:rPr lang="en-US" sz="3200" b="1" dirty="0"/>
              <a:t>Recap of 2016-1 Requirements (continued)</a:t>
            </a:r>
          </a:p>
          <a:p>
            <a:r>
              <a:rPr lang="en-US" dirty="0"/>
              <a:t>Include options for repair, upgrade, replacement, drainfield modification, addition of effective nitrogen reducing features, connection to a central sewerage system or group of systems within a PFA (if OSTDS are 20% or more of the total nitrogen source – in Crystal River/Kings Bay OSTDS are 31% of the nitrogen sources).</a:t>
            </a:r>
          </a:p>
          <a:p>
            <a:r>
              <a:rPr lang="en-US" dirty="0"/>
              <a:t>Priority ranking of the </a:t>
            </a:r>
            <a:r>
              <a:rPr lang="en-US" u="sng" dirty="0"/>
              <a:t>projects</a:t>
            </a:r>
            <a:r>
              <a:rPr lang="en-US" dirty="0"/>
              <a:t> to assist with funding.</a:t>
            </a:r>
          </a:p>
          <a:p>
            <a:pPr marL="0" indent="0">
              <a:buNone/>
            </a:pPr>
            <a:endParaRPr lang="en-US" dirty="0"/>
          </a:p>
        </p:txBody>
      </p:sp>
    </p:spTree>
    <p:extLst>
      <p:ext uri="{BB962C8B-B14F-4D97-AF65-F5344CB8AC3E}">
        <p14:creationId xmlns:p14="http://schemas.microsoft.com/office/powerpoint/2010/main" val="26265227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5" y="-123290"/>
            <a:ext cx="8063103" cy="1325563"/>
          </a:xfrm>
        </p:spPr>
        <p:txBody>
          <a:bodyPr/>
          <a:lstStyle/>
          <a:p>
            <a:r>
              <a:rPr lang="en-US" dirty="0"/>
              <a:t>OSTDS Remediation Plan</a:t>
            </a:r>
          </a:p>
        </p:txBody>
      </p:sp>
      <p:sp>
        <p:nvSpPr>
          <p:cNvPr id="4" name="Rectangle 3"/>
          <p:cNvSpPr/>
          <p:nvPr/>
        </p:nvSpPr>
        <p:spPr>
          <a:xfrm>
            <a:off x="838262" y="1474366"/>
            <a:ext cx="7739953" cy="1446550"/>
          </a:xfrm>
          <a:prstGeom prst="rect">
            <a:avLst/>
          </a:prstGeom>
        </p:spPr>
        <p:txBody>
          <a:bodyPr wrap="square">
            <a:spAutoFit/>
          </a:bodyPr>
          <a:lstStyle/>
          <a:p>
            <a:r>
              <a:rPr lang="en-US" sz="4400" dirty="0">
                <a:latin typeface="Arial" panose="020B0604020202020204" pitchFamily="34" charset="0"/>
                <a:cs typeface="Arial" panose="020B0604020202020204" pitchFamily="34" charset="0"/>
              </a:rPr>
              <a:t>Nitrogen Reduction Options</a:t>
            </a:r>
          </a:p>
          <a:p>
            <a:pPr algn="ctr"/>
            <a:r>
              <a:rPr lang="en-US" sz="4400" dirty="0">
                <a:latin typeface="Arial" panose="020B0604020202020204" pitchFamily="34" charset="0"/>
                <a:cs typeface="Arial" panose="020B0604020202020204" pitchFamily="34" charset="0"/>
              </a:rPr>
              <a:t>for Onsite Wastewater</a:t>
            </a:r>
          </a:p>
        </p:txBody>
      </p:sp>
      <p:pic>
        <p:nvPicPr>
          <p:cNvPr id="5" name="Picture 2" descr="I:\EH\HSES_Research\Images\NewDOHLogoColor.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1810" y="1084710"/>
            <a:ext cx="660589" cy="743392"/>
          </a:xfrm>
          <a:prstGeom prst="rect">
            <a:avLst/>
          </a:prstGeom>
          <a:noFill/>
          <a:extLst>
            <a:ext uri="{909E8E84-426E-40DD-AFC4-6F175D3DCCD1}">
              <a14:hiddenFill xmlns:a14="http://schemas.microsoft.com/office/drawing/2010/main">
                <a:solidFill>
                  <a:srgbClr val="FFFFFF"/>
                </a:solidFill>
              </a14:hiddenFill>
            </a:ext>
          </a:extLst>
        </p:spPr>
      </p:pic>
      <p:pic>
        <p:nvPicPr>
          <p:cNvPr id="6" name="Content Placeholder 7"/>
          <p:cNvPicPr>
            <a:picLocks noGrp="1" noChangeAspect="1"/>
          </p:cNvPicPr>
          <p:nvPr>
            <p:ph idx="1"/>
          </p:nvPr>
        </p:nvPicPr>
        <p:blipFill>
          <a:blip r:embed="rId3"/>
          <a:stretch>
            <a:fillRect/>
          </a:stretch>
        </p:blipFill>
        <p:spPr>
          <a:xfrm>
            <a:off x="857250" y="3798933"/>
            <a:ext cx="1733550" cy="1238250"/>
          </a:xfrm>
          <a:prstGeom prst="rect">
            <a:avLst/>
          </a:prstGeom>
        </p:spPr>
      </p:pic>
      <p:pic>
        <p:nvPicPr>
          <p:cNvPr id="7" name="Picture 6"/>
          <p:cNvPicPr>
            <a:picLocks noChangeAspect="1"/>
          </p:cNvPicPr>
          <p:nvPr/>
        </p:nvPicPr>
        <p:blipFill>
          <a:blip r:embed="rId4"/>
          <a:stretch>
            <a:fillRect/>
          </a:stretch>
        </p:blipFill>
        <p:spPr>
          <a:xfrm>
            <a:off x="3571875" y="3890591"/>
            <a:ext cx="1771650" cy="1152525"/>
          </a:xfrm>
          <a:prstGeom prst="rect">
            <a:avLst/>
          </a:prstGeom>
        </p:spPr>
      </p:pic>
      <p:pic>
        <p:nvPicPr>
          <p:cNvPr id="8" name="Picture 7"/>
          <p:cNvPicPr>
            <a:picLocks noChangeAspect="1"/>
          </p:cNvPicPr>
          <p:nvPr/>
        </p:nvPicPr>
        <p:blipFill>
          <a:blip r:embed="rId5"/>
          <a:stretch>
            <a:fillRect/>
          </a:stretch>
        </p:blipFill>
        <p:spPr>
          <a:xfrm flipH="1">
            <a:off x="6629400" y="3799642"/>
            <a:ext cx="1781175" cy="1257300"/>
          </a:xfrm>
          <a:prstGeom prst="rect">
            <a:avLst/>
          </a:prstGeom>
        </p:spPr>
      </p:pic>
      <p:cxnSp>
        <p:nvCxnSpPr>
          <p:cNvPr id="9" name="Straight Connector 8"/>
          <p:cNvCxnSpPr/>
          <p:nvPr/>
        </p:nvCxnSpPr>
        <p:spPr>
          <a:xfrm>
            <a:off x="76200" y="5167442"/>
            <a:ext cx="8966199"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04800" y="5281082"/>
            <a:ext cx="2133600" cy="954107"/>
          </a:xfrm>
          <a:prstGeom prst="rect">
            <a:avLst/>
          </a:prstGeom>
          <a:noFill/>
        </p:spPr>
        <p:txBody>
          <a:bodyPr wrap="square" rtlCol="0">
            <a:spAutoFit/>
          </a:bodyPr>
          <a:lstStyle/>
          <a:p>
            <a:r>
              <a:rPr lang="en-US" sz="2800" dirty="0"/>
              <a:t>Conventional systems</a:t>
            </a:r>
          </a:p>
        </p:txBody>
      </p:sp>
      <p:sp>
        <p:nvSpPr>
          <p:cNvPr id="11" name="TextBox 10"/>
          <p:cNvSpPr txBox="1"/>
          <p:nvPr/>
        </p:nvSpPr>
        <p:spPr>
          <a:xfrm>
            <a:off x="2960477" y="5145136"/>
            <a:ext cx="2796754" cy="1384995"/>
          </a:xfrm>
          <a:prstGeom prst="rect">
            <a:avLst/>
          </a:prstGeom>
          <a:noFill/>
        </p:spPr>
        <p:txBody>
          <a:bodyPr wrap="square" rtlCol="0">
            <a:spAutoFit/>
          </a:bodyPr>
          <a:lstStyle/>
          <a:p>
            <a:r>
              <a:rPr lang="en-US" sz="2800" dirty="0"/>
              <a:t>Lined drainfield &amp; existing advanced technologies</a:t>
            </a:r>
          </a:p>
        </p:txBody>
      </p:sp>
      <p:sp>
        <p:nvSpPr>
          <p:cNvPr id="12" name="TextBox 11"/>
          <p:cNvSpPr txBox="1"/>
          <p:nvPr/>
        </p:nvSpPr>
        <p:spPr>
          <a:xfrm>
            <a:off x="6279309" y="5302125"/>
            <a:ext cx="2876981" cy="954107"/>
          </a:xfrm>
          <a:prstGeom prst="rect">
            <a:avLst/>
          </a:prstGeom>
          <a:noFill/>
        </p:spPr>
        <p:txBody>
          <a:bodyPr wrap="square" rtlCol="0">
            <a:spAutoFit/>
          </a:bodyPr>
          <a:lstStyle/>
          <a:p>
            <a:r>
              <a:rPr lang="en-US" sz="2800" dirty="0"/>
              <a:t>Nitrogen reducing systems</a:t>
            </a:r>
          </a:p>
        </p:txBody>
      </p:sp>
      <p:sp>
        <p:nvSpPr>
          <p:cNvPr id="13" name="Down Arrow 17"/>
          <p:cNvSpPr/>
          <p:nvPr/>
        </p:nvSpPr>
        <p:spPr>
          <a:xfrm>
            <a:off x="346450" y="4518833"/>
            <a:ext cx="476250" cy="4114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152400" y="4013791"/>
            <a:ext cx="990600" cy="584775"/>
          </a:xfrm>
          <a:prstGeom prst="rect">
            <a:avLst/>
          </a:prstGeom>
          <a:noFill/>
        </p:spPr>
        <p:txBody>
          <a:bodyPr wrap="square" rtlCol="0">
            <a:spAutoFit/>
          </a:bodyPr>
          <a:lstStyle/>
          <a:p>
            <a:r>
              <a:rPr lang="en-US" sz="3200" b="1" dirty="0"/>
              <a:t>30%</a:t>
            </a:r>
          </a:p>
        </p:txBody>
      </p:sp>
      <p:sp>
        <p:nvSpPr>
          <p:cNvPr id="15" name="Down Arrow 19"/>
          <p:cNvSpPr/>
          <p:nvPr/>
        </p:nvSpPr>
        <p:spPr>
          <a:xfrm>
            <a:off x="3066942" y="3988966"/>
            <a:ext cx="476250" cy="960120"/>
          </a:xfrm>
          <a:prstGeom prst="downArrow">
            <a:avLst/>
          </a:prstGeom>
          <a:solidFill>
            <a:schemeClr val="tx2"/>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2962167" y="3455566"/>
            <a:ext cx="990600" cy="584775"/>
          </a:xfrm>
          <a:prstGeom prst="rect">
            <a:avLst/>
          </a:prstGeom>
          <a:noFill/>
        </p:spPr>
        <p:txBody>
          <a:bodyPr wrap="square" rtlCol="0">
            <a:spAutoFit/>
          </a:bodyPr>
          <a:lstStyle/>
          <a:p>
            <a:r>
              <a:rPr lang="en-US" sz="3200" b="1" dirty="0"/>
              <a:t>70%</a:t>
            </a:r>
          </a:p>
        </p:txBody>
      </p:sp>
      <p:sp>
        <p:nvSpPr>
          <p:cNvPr id="17" name="Down Arrow 21"/>
          <p:cNvSpPr/>
          <p:nvPr/>
        </p:nvSpPr>
        <p:spPr>
          <a:xfrm>
            <a:off x="6153150" y="3653707"/>
            <a:ext cx="476250" cy="1280160"/>
          </a:xfrm>
          <a:prstGeom prst="downArrow">
            <a:avLst/>
          </a:prstGeom>
          <a:solidFill>
            <a:srgbClr val="72AF2F"/>
          </a:solidFill>
          <a:ln>
            <a:solidFill>
              <a:srgbClr val="5380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p:cNvSpPr txBox="1"/>
          <p:nvPr/>
        </p:nvSpPr>
        <p:spPr>
          <a:xfrm>
            <a:off x="5943600" y="3091792"/>
            <a:ext cx="990600" cy="584775"/>
          </a:xfrm>
          <a:prstGeom prst="rect">
            <a:avLst/>
          </a:prstGeom>
          <a:noFill/>
        </p:spPr>
        <p:txBody>
          <a:bodyPr wrap="square" rtlCol="0">
            <a:spAutoFit/>
          </a:bodyPr>
          <a:lstStyle/>
          <a:p>
            <a:r>
              <a:rPr lang="en-US" sz="3200" b="1" dirty="0"/>
              <a:t>93%</a:t>
            </a:r>
          </a:p>
        </p:txBody>
      </p:sp>
    </p:spTree>
    <p:extLst>
      <p:ext uri="{BB962C8B-B14F-4D97-AF65-F5344CB8AC3E}">
        <p14:creationId xmlns:p14="http://schemas.microsoft.com/office/powerpoint/2010/main" val="41854891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1904" y="238016"/>
            <a:ext cx="7617203" cy="573741"/>
          </a:xfrm>
        </p:spPr>
        <p:txBody>
          <a:bodyPr>
            <a:noAutofit/>
          </a:bodyPr>
          <a:lstStyle/>
          <a:p>
            <a:r>
              <a:rPr lang="en-US" sz="2800" dirty="0"/>
              <a:t>Science-Related Actions– </a:t>
            </a:r>
            <a:br>
              <a:rPr lang="en-US" sz="2800" dirty="0"/>
            </a:br>
            <a:r>
              <a:rPr lang="en-US" sz="2800" dirty="0"/>
              <a:t>2015 Crystal River/Kings Bay SWIM Plan</a:t>
            </a:r>
          </a:p>
        </p:txBody>
      </p:sp>
      <p:graphicFrame>
        <p:nvGraphicFramePr>
          <p:cNvPr id="6" name="Table 5"/>
          <p:cNvGraphicFramePr>
            <a:graphicFrameLocks noGrp="1"/>
          </p:cNvGraphicFramePr>
          <p:nvPr>
            <p:extLst>
              <p:ext uri="{D42A27DB-BD31-4B8C-83A1-F6EECF244321}">
                <p14:modId xmlns:p14="http://schemas.microsoft.com/office/powerpoint/2010/main" val="1768068374"/>
              </p:ext>
            </p:extLst>
          </p:nvPr>
        </p:nvGraphicFramePr>
        <p:xfrm>
          <a:off x="1046922" y="1139868"/>
          <a:ext cx="7164750" cy="5422299"/>
        </p:xfrm>
        <a:graphic>
          <a:graphicData uri="http://schemas.openxmlformats.org/drawingml/2006/table">
            <a:tbl>
              <a:tblPr firstRow="1" bandRow="1">
                <a:tableStyleId>{5C22544A-7EE6-4342-B048-85BDC9FD1C3A}</a:tableStyleId>
              </a:tblPr>
              <a:tblGrid>
                <a:gridCol w="3582375">
                  <a:extLst>
                    <a:ext uri="{9D8B030D-6E8A-4147-A177-3AD203B41FA5}">
                      <a16:colId xmlns:a16="http://schemas.microsoft.com/office/drawing/2014/main" val="20000"/>
                    </a:ext>
                  </a:extLst>
                </a:gridCol>
                <a:gridCol w="3582375">
                  <a:extLst>
                    <a:ext uri="{9D8B030D-6E8A-4147-A177-3AD203B41FA5}">
                      <a16:colId xmlns:a16="http://schemas.microsoft.com/office/drawing/2014/main" val="20001"/>
                    </a:ext>
                  </a:extLst>
                </a:gridCol>
              </a:tblGrid>
              <a:tr h="419482">
                <a:tc>
                  <a:txBody>
                    <a:bodyPr/>
                    <a:lstStyle/>
                    <a:p>
                      <a:pPr algn="ctr"/>
                      <a:r>
                        <a:rPr lang="en-US" sz="2000" dirty="0"/>
                        <a:t>Management Action</a:t>
                      </a:r>
                    </a:p>
                  </a:txBody>
                  <a:tcPr anchor="b"/>
                </a:tc>
                <a:tc>
                  <a:txBody>
                    <a:bodyPr/>
                    <a:lstStyle/>
                    <a:p>
                      <a:pPr algn="ctr"/>
                      <a:r>
                        <a:rPr lang="en-US" sz="2000" dirty="0"/>
                        <a:t>Lead Entity</a:t>
                      </a:r>
                    </a:p>
                  </a:txBody>
                  <a:tcPr anchor="b"/>
                </a:tc>
                <a:extLst>
                  <a:ext uri="{0D108BD9-81ED-4DB2-BD59-A6C34878D82A}">
                    <a16:rowId xmlns:a16="http://schemas.microsoft.com/office/drawing/2014/main" val="10000"/>
                  </a:ext>
                </a:extLst>
              </a:tr>
              <a:tr h="481659">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dk1"/>
                          </a:solidFill>
                          <a:latin typeface="+mn-lt"/>
                          <a:ea typeface="+mn-ea"/>
                          <a:cs typeface="+mn-cs"/>
                        </a:rPr>
                        <a:t>Monitoring and Research</a:t>
                      </a:r>
                      <a:endParaRPr lang="en-US" sz="1800" b="0" i="0" u="none" strike="noStrike" kern="1200" baseline="0" dirty="0">
                        <a:solidFill>
                          <a:schemeClr val="dk1"/>
                        </a:solidFill>
                        <a:latin typeface="+mn-lt"/>
                        <a:ea typeface="+mn-ea"/>
                        <a:cs typeface="+mn-cs"/>
                      </a:endParaRPr>
                    </a:p>
                  </a:txBody>
                  <a:tcPr anchor="ctr"/>
                </a:tc>
                <a:tc hMerge="1">
                  <a:txBody>
                    <a:bodyPr/>
                    <a:lstStyle/>
                    <a:p>
                      <a:endParaRPr lang="en-US" dirty="0"/>
                    </a:p>
                  </a:txBody>
                  <a:tcPr/>
                </a:tc>
                <a:extLst>
                  <a:ext uri="{0D108BD9-81ED-4DB2-BD59-A6C34878D82A}">
                    <a16:rowId xmlns:a16="http://schemas.microsoft.com/office/drawing/2014/main" val="10001"/>
                  </a:ext>
                </a:extLst>
              </a:tr>
              <a:tr h="10926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Improve our understanding of the ecological responses to nutrient enrichment and reductions 	</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FDEP/SWFWMD/ Universities 	</a:t>
                      </a:r>
                    </a:p>
                  </a:txBody>
                  <a:tcPr anchor="ctr"/>
                </a:tc>
                <a:extLst>
                  <a:ext uri="{0D108BD9-81ED-4DB2-BD59-A6C34878D82A}">
                    <a16:rowId xmlns:a16="http://schemas.microsoft.com/office/drawing/2014/main" val="10002"/>
                  </a:ext>
                </a:extLst>
              </a:tr>
              <a:tr h="84046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Maintain and expand water quality monitoring programs 	</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SWFWMD/FDEP 	</a:t>
                      </a:r>
                    </a:p>
                  </a:txBody>
                  <a:tcPr anchor="ctr"/>
                </a:tc>
                <a:extLst>
                  <a:ext uri="{0D108BD9-81ED-4DB2-BD59-A6C34878D82A}">
                    <a16:rowId xmlns:a16="http://schemas.microsoft.com/office/drawing/2014/main" val="10003"/>
                  </a:ext>
                </a:extLst>
              </a:tr>
              <a:tr h="5883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Report annual status and trends </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SWFWMD 	</a:t>
                      </a:r>
                    </a:p>
                  </a:txBody>
                  <a:tcPr anchor="ctr"/>
                </a:tc>
                <a:extLst>
                  <a:ext uri="{0D108BD9-81ED-4DB2-BD59-A6C34878D82A}">
                    <a16:rowId xmlns:a16="http://schemas.microsoft.com/office/drawing/2014/main" val="10004"/>
                  </a:ext>
                </a:extLst>
              </a:tr>
              <a:tr h="6776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Evaluate new and emerging technologies </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SWFWMD 	</a:t>
                      </a:r>
                    </a:p>
                  </a:txBody>
                  <a:tcPr anchor="ctr"/>
                </a:tc>
                <a:extLst>
                  <a:ext uri="{0D108BD9-81ED-4DB2-BD59-A6C34878D82A}">
                    <a16:rowId xmlns:a16="http://schemas.microsoft.com/office/drawing/2014/main" val="10005"/>
                  </a:ext>
                </a:extLst>
              </a:tr>
              <a:tr h="481659">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dirty="0"/>
                        <a:t>Septic Tank</a:t>
                      </a:r>
                      <a:r>
                        <a:rPr lang="en-US" sz="1800" b="1" baseline="0" dirty="0"/>
                        <a:t> Systems</a:t>
                      </a:r>
                      <a:endParaRPr lang="en-US" sz="1800" b="1" dirty="0"/>
                    </a:p>
                  </a:txBody>
                  <a:tcPr anchor="ct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mn-lt"/>
                        <a:ea typeface="+mn-ea"/>
                        <a:cs typeface="+mn-cs"/>
                      </a:endParaRPr>
                    </a:p>
                  </a:txBody>
                  <a:tcPr anchor="ctr"/>
                </a:tc>
                <a:extLst>
                  <a:ext uri="{0D108BD9-81ED-4DB2-BD59-A6C34878D82A}">
                    <a16:rowId xmlns:a16="http://schemas.microsoft.com/office/drawing/2014/main" val="10006"/>
                  </a:ext>
                </a:extLst>
              </a:tr>
              <a:tr h="84046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Research and develop advanced septic tank systems </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FDOH/FDEP/UF-IFAS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mn-lt"/>
                        <a:ea typeface="+mn-ea"/>
                        <a:cs typeface="+mn-cs"/>
                      </a:endParaRPr>
                    </a:p>
                  </a:txBody>
                  <a:tcPr anchor="ct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724799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0346" y="0"/>
            <a:ext cx="7395004" cy="1046205"/>
          </a:xfrm>
        </p:spPr>
        <p:txBody>
          <a:bodyPr>
            <a:normAutofit fontScale="90000"/>
          </a:bodyPr>
          <a:lstStyle/>
          <a:p>
            <a:r>
              <a:rPr lang="en-US" sz="3600" dirty="0"/>
              <a:t>Science &amp; OSTDS Related</a:t>
            </a:r>
            <a:br>
              <a:rPr lang="en-US" sz="3600" dirty="0"/>
            </a:br>
            <a:r>
              <a:rPr lang="en-US" sz="3600" dirty="0"/>
              <a:t>2015 SWIM Plan Projects</a:t>
            </a:r>
          </a:p>
        </p:txBody>
      </p:sp>
      <p:sp>
        <p:nvSpPr>
          <p:cNvPr id="3" name="Content Placeholder 2"/>
          <p:cNvSpPr>
            <a:spLocks noGrp="1"/>
          </p:cNvSpPr>
          <p:nvPr>
            <p:ph idx="1"/>
          </p:nvPr>
        </p:nvSpPr>
        <p:spPr/>
        <p:txBody>
          <a:bodyPr/>
          <a:lstStyle/>
          <a:p>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4015646858"/>
              </p:ext>
            </p:extLst>
          </p:nvPr>
        </p:nvGraphicFramePr>
        <p:xfrm>
          <a:off x="357808" y="1107291"/>
          <a:ext cx="8229260" cy="5717073"/>
        </p:xfrm>
        <a:graphic>
          <a:graphicData uri="http://schemas.openxmlformats.org/drawingml/2006/table">
            <a:tbl>
              <a:tblPr firstRow="1" bandRow="1">
                <a:tableStyleId>{5C22544A-7EE6-4342-B048-85BDC9FD1C3A}</a:tableStyleId>
              </a:tblPr>
              <a:tblGrid>
                <a:gridCol w="5473149">
                  <a:extLst>
                    <a:ext uri="{9D8B030D-6E8A-4147-A177-3AD203B41FA5}">
                      <a16:colId xmlns:a16="http://schemas.microsoft.com/office/drawing/2014/main" val="20000"/>
                    </a:ext>
                  </a:extLst>
                </a:gridCol>
                <a:gridCol w="2756111">
                  <a:extLst>
                    <a:ext uri="{9D8B030D-6E8A-4147-A177-3AD203B41FA5}">
                      <a16:colId xmlns:a16="http://schemas.microsoft.com/office/drawing/2014/main" val="20001"/>
                    </a:ext>
                  </a:extLst>
                </a:gridCol>
              </a:tblGrid>
              <a:tr h="457200">
                <a:tc>
                  <a:txBody>
                    <a:bodyPr/>
                    <a:lstStyle/>
                    <a:p>
                      <a:pPr algn="ctr"/>
                      <a:r>
                        <a:rPr lang="en-US" sz="2000" dirty="0"/>
                        <a:t>Ongoing</a:t>
                      </a:r>
                      <a:r>
                        <a:rPr lang="en-US" sz="2000" baseline="0" dirty="0"/>
                        <a:t> Projects</a:t>
                      </a:r>
                      <a:endParaRPr lang="en-US" sz="2000" dirty="0"/>
                    </a:p>
                  </a:txBody>
                  <a:tcPr anchor="b"/>
                </a:tc>
                <a:tc>
                  <a:txBody>
                    <a:bodyPr/>
                    <a:lstStyle/>
                    <a:p>
                      <a:pPr algn="ctr"/>
                      <a:r>
                        <a:rPr lang="en-US" sz="2000" dirty="0"/>
                        <a:t>Lead Entity</a:t>
                      </a:r>
                    </a:p>
                  </a:txBody>
                  <a:tcPr anchor="b"/>
                </a:tc>
                <a:extLst>
                  <a:ext uri="{0D108BD9-81ED-4DB2-BD59-A6C34878D82A}">
                    <a16:rowId xmlns:a16="http://schemas.microsoft.com/office/drawing/2014/main" val="10000"/>
                  </a:ext>
                </a:extLst>
              </a:tr>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Quarterly Springs Water Quality Monitoring </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SWFWMD</a:t>
                      </a:r>
                    </a:p>
                  </a:txBody>
                  <a:tcPr anchor="ctr"/>
                </a:tc>
                <a:extLst>
                  <a:ext uri="{0D108BD9-81ED-4DB2-BD59-A6C34878D82A}">
                    <a16:rowId xmlns:a16="http://schemas.microsoft.com/office/drawing/2014/main" val="10002"/>
                  </a:ext>
                </a:extLst>
              </a:tr>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Stream Water Quality Monitoring 	</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SWFWMD</a:t>
                      </a:r>
                    </a:p>
                  </a:txBody>
                  <a:tcPr anchor="ctr"/>
                </a:tc>
                <a:extLst>
                  <a:ext uri="{0D108BD9-81ED-4DB2-BD59-A6C34878D82A}">
                    <a16:rowId xmlns:a16="http://schemas.microsoft.com/office/drawing/2014/main" val="10003"/>
                  </a:ext>
                </a:extLst>
              </a:tr>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800" b="0" i="0" u="none" strike="noStrike" kern="1200" baseline="0" dirty="0">
                          <a:solidFill>
                            <a:schemeClr val="dk1"/>
                          </a:solidFill>
                          <a:latin typeface="+mn-lt"/>
                          <a:ea typeface="+mn-ea"/>
                          <a:cs typeface="+mn-cs"/>
                        </a:rPr>
                        <a:t>Upper Floridan Aquifer Nutrient Monitoring </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SWFWMD</a:t>
                      </a:r>
                    </a:p>
                  </a:txBody>
                  <a:tcPr anchor="ctr"/>
                </a:tc>
                <a:extLst>
                  <a:ext uri="{0D108BD9-81ED-4DB2-BD59-A6C34878D82A}">
                    <a16:rowId xmlns:a16="http://schemas.microsoft.com/office/drawing/2014/main" val="10004"/>
                  </a:ext>
                </a:extLst>
              </a:tr>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Springs Initiative Monitoring</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SWFWMD</a:t>
                      </a:r>
                    </a:p>
                  </a:txBody>
                  <a:tcPr anchor="ctr"/>
                </a:tc>
                <a:extLst>
                  <a:ext uri="{0D108BD9-81ED-4DB2-BD59-A6C34878D82A}">
                    <a16:rowId xmlns:a16="http://schemas.microsoft.com/office/drawing/2014/main" val="10005"/>
                  </a:ext>
                </a:extLst>
              </a:tr>
              <a:tr h="68787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Evaluation of Nitrogen Leaching from Reclaimed Water Applied to Lawns, Spray Fields, and RIBs </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SWFWMD</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mn-lt"/>
                        <a:ea typeface="+mn-ea"/>
                        <a:cs typeface="+mn-cs"/>
                      </a:endParaRPr>
                    </a:p>
                  </a:txBody>
                  <a:tcPr anchor="ctr"/>
                </a:tc>
                <a:extLst>
                  <a:ext uri="{0D108BD9-81ED-4DB2-BD59-A6C34878D82A}">
                    <a16:rowId xmlns:a16="http://schemas.microsoft.com/office/drawing/2014/main" val="10006"/>
                  </a:ext>
                </a:extLst>
              </a:tr>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Project COAST 	</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SWFWMD</a:t>
                      </a:r>
                    </a:p>
                  </a:txBody>
                  <a:tcPr anchor="ctr"/>
                </a:tc>
                <a:extLst>
                  <a:ext uri="{0D108BD9-81ED-4DB2-BD59-A6C34878D82A}">
                    <a16:rowId xmlns:a16="http://schemas.microsoft.com/office/drawing/2014/main" val="10007"/>
                  </a:ext>
                </a:extLst>
              </a:tr>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Florida Onsite Sewage Nitrogen Reduction </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FDOH 	</a:t>
                      </a:r>
                    </a:p>
                  </a:txBody>
                  <a:tcPr anchor="ctr"/>
                </a:tc>
                <a:extLst>
                  <a:ext uri="{0D108BD9-81ED-4DB2-BD59-A6C34878D82A}">
                    <a16:rowId xmlns:a16="http://schemas.microsoft.com/office/drawing/2014/main" val="10008"/>
                  </a:ext>
                </a:extLst>
              </a:tr>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Developing Tools for Surface Nutrient Loading Attributable to Reclaimed Water </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WateReuse / Water Management Districts / FDEP 	</a:t>
                      </a:r>
                    </a:p>
                  </a:txBody>
                  <a:tcPr anchor="ctr"/>
                </a:tc>
                <a:extLst>
                  <a:ext uri="{0D108BD9-81ED-4DB2-BD59-A6C34878D82A}">
                    <a16:rowId xmlns:a16="http://schemas.microsoft.com/office/drawing/2014/main" val="10009"/>
                  </a:ext>
                </a:extLst>
              </a:tr>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USGS Ground Water Data Collection 	</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USGS / SWFWMD 	</a:t>
                      </a:r>
                    </a:p>
                  </a:txBody>
                  <a:tcPr anchor="ctr"/>
                </a:tc>
                <a:extLst>
                  <a:ext uri="{0D108BD9-81ED-4DB2-BD59-A6C34878D82A}">
                    <a16:rowId xmlns:a16="http://schemas.microsoft.com/office/drawing/2014/main" val="10010"/>
                  </a:ext>
                </a:extLst>
              </a:tr>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USGS Surface Water Data Collection 	</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USGS / SWFWMD 	</a:t>
                      </a:r>
                    </a:p>
                  </a:txBody>
                  <a:tcPr anchor="ct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21755054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43436"/>
            <a:ext cx="7609114" cy="1325563"/>
          </a:xfrm>
        </p:spPr>
        <p:txBody>
          <a:bodyPr>
            <a:normAutofit/>
          </a:bodyPr>
          <a:lstStyle/>
          <a:p>
            <a:r>
              <a:rPr lang="en-US" sz="3200" dirty="0"/>
              <a:t>Science &amp; OSTDS Related</a:t>
            </a:r>
            <a:br>
              <a:rPr lang="en-US" sz="3200" dirty="0"/>
            </a:br>
            <a:r>
              <a:rPr lang="en-US" sz="3200" dirty="0"/>
              <a:t>2015 SWIM Plan Projects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07310535"/>
              </p:ext>
            </p:extLst>
          </p:nvPr>
        </p:nvGraphicFramePr>
        <p:xfrm>
          <a:off x="596163" y="1897342"/>
          <a:ext cx="8229260" cy="1371600"/>
        </p:xfrm>
        <a:graphic>
          <a:graphicData uri="http://schemas.openxmlformats.org/drawingml/2006/table">
            <a:tbl>
              <a:tblPr firstRow="1" bandRow="1">
                <a:tableStyleId>{5C22544A-7EE6-4342-B048-85BDC9FD1C3A}</a:tableStyleId>
              </a:tblPr>
              <a:tblGrid>
                <a:gridCol w="5698435">
                  <a:extLst>
                    <a:ext uri="{9D8B030D-6E8A-4147-A177-3AD203B41FA5}">
                      <a16:colId xmlns:a16="http://schemas.microsoft.com/office/drawing/2014/main" val="20000"/>
                    </a:ext>
                  </a:extLst>
                </a:gridCol>
                <a:gridCol w="2530825">
                  <a:extLst>
                    <a:ext uri="{9D8B030D-6E8A-4147-A177-3AD203B41FA5}">
                      <a16:colId xmlns:a16="http://schemas.microsoft.com/office/drawing/2014/main" val="20001"/>
                    </a:ext>
                  </a:extLst>
                </a:gridCol>
              </a:tblGrid>
              <a:tr h="457200">
                <a:tc>
                  <a:txBody>
                    <a:bodyPr/>
                    <a:lstStyle/>
                    <a:p>
                      <a:pPr algn="ctr"/>
                      <a:r>
                        <a:rPr lang="en-US" sz="2000" baseline="0" dirty="0">
                          <a:solidFill>
                            <a:srgbClr val="FFFF00"/>
                          </a:solidFill>
                        </a:rPr>
                        <a:t>Proposed</a:t>
                      </a:r>
                      <a:r>
                        <a:rPr lang="en-US" sz="2000" baseline="0" dirty="0"/>
                        <a:t> Projects</a:t>
                      </a:r>
                      <a:endParaRPr lang="en-US" sz="2000" dirty="0"/>
                    </a:p>
                  </a:txBody>
                  <a:tcPr anchor="b"/>
                </a:tc>
                <a:tc>
                  <a:txBody>
                    <a:bodyPr/>
                    <a:lstStyle/>
                    <a:p>
                      <a:pPr algn="ctr"/>
                      <a:r>
                        <a:rPr lang="en-US" sz="2000" dirty="0"/>
                        <a:t>Lead Entity</a:t>
                      </a:r>
                    </a:p>
                  </a:txBody>
                  <a:tcPr anchor="b"/>
                </a:tc>
                <a:extLst>
                  <a:ext uri="{0D108BD9-81ED-4DB2-BD59-A6C34878D82A}">
                    <a16:rowId xmlns:a16="http://schemas.microsoft.com/office/drawing/2014/main" val="10000"/>
                  </a:ext>
                </a:extLst>
              </a:tr>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Nutrient Hot Spot Loading Identification 	</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FDEP / SWFWMD 	</a:t>
                      </a:r>
                    </a:p>
                  </a:txBody>
                  <a:tcPr anchor="ctr"/>
                </a:tc>
                <a:extLst>
                  <a:ext uri="{0D108BD9-81ED-4DB2-BD59-A6C34878D82A}">
                    <a16:rowId xmlns:a16="http://schemas.microsoft.com/office/drawing/2014/main" val="10002"/>
                  </a:ext>
                </a:extLst>
              </a:tr>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Groundwater Quality Monitoring for BMAP Assessment </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FDEP / SWFWMD </a:t>
                      </a:r>
                    </a:p>
                  </a:txBody>
                  <a:tcPr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9742911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4350" y="-142613"/>
            <a:ext cx="7609114" cy="1325563"/>
          </a:xfrm>
        </p:spPr>
        <p:txBody>
          <a:bodyPr/>
          <a:lstStyle/>
          <a:p>
            <a:r>
              <a:rPr lang="en-US" dirty="0"/>
              <a:t>Science Strategy</a:t>
            </a:r>
          </a:p>
        </p:txBody>
      </p:sp>
      <p:sp>
        <p:nvSpPr>
          <p:cNvPr id="3" name="Content Placeholder 2"/>
          <p:cNvSpPr>
            <a:spLocks noGrp="1"/>
          </p:cNvSpPr>
          <p:nvPr>
            <p:ph idx="1"/>
          </p:nvPr>
        </p:nvSpPr>
        <p:spPr>
          <a:xfrm>
            <a:off x="251012" y="1325563"/>
            <a:ext cx="8264338" cy="4851400"/>
          </a:xfrm>
        </p:spPr>
        <p:txBody>
          <a:bodyPr/>
          <a:lstStyle/>
          <a:p>
            <a:r>
              <a:rPr lang="en-US" dirty="0">
                <a:solidFill>
                  <a:schemeClr val="dk1"/>
                </a:solidFill>
              </a:rPr>
              <a:t>SWIM Plan Item: Research and develop advanced septic tank systems </a:t>
            </a:r>
          </a:p>
          <a:p>
            <a:r>
              <a:rPr lang="en-US" dirty="0"/>
              <a:t>Are there other OSTDS-related science questions we haven’t covered?</a:t>
            </a:r>
          </a:p>
          <a:p>
            <a:pPr lvl="1"/>
            <a:r>
              <a:rPr lang="en-US" dirty="0"/>
              <a:t>Are there other data needed to identify potential project areas?</a:t>
            </a:r>
          </a:p>
          <a:p>
            <a:pPr lvl="1"/>
            <a:r>
              <a:rPr lang="en-US" dirty="0"/>
              <a:t>Are there specific questions about the ground water system we would like to answer?</a:t>
            </a:r>
          </a:p>
          <a:p>
            <a:pPr lvl="1"/>
            <a:r>
              <a:rPr lang="en-US" dirty="0"/>
              <a:t>Are there specific questions about project effectiveness we would like to answer?</a:t>
            </a:r>
          </a:p>
          <a:p>
            <a:endParaRPr lang="en-US" dirty="0"/>
          </a:p>
        </p:txBody>
      </p:sp>
    </p:spTree>
    <p:extLst>
      <p:ext uri="{BB962C8B-B14F-4D97-AF65-F5344CB8AC3E}">
        <p14:creationId xmlns:p14="http://schemas.microsoft.com/office/powerpoint/2010/main" val="1104389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252" y="-998622"/>
            <a:ext cx="8955106" cy="9950117"/>
          </a:xfrm>
          <a:prstGeom prst="rect">
            <a:avLst/>
          </a:prstGeom>
        </p:spPr>
      </p:pic>
    </p:spTree>
    <p:extLst>
      <p:ext uri="{BB962C8B-B14F-4D97-AF65-F5344CB8AC3E}">
        <p14:creationId xmlns:p14="http://schemas.microsoft.com/office/powerpoint/2010/main" val="28320949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0185" y="-167780"/>
            <a:ext cx="7609114" cy="1325563"/>
          </a:xfrm>
        </p:spPr>
        <p:txBody>
          <a:bodyPr/>
          <a:lstStyle/>
          <a:p>
            <a:r>
              <a:rPr lang="en-US" dirty="0"/>
              <a:t>Project Strategy</a:t>
            </a:r>
          </a:p>
        </p:txBody>
      </p:sp>
      <p:sp>
        <p:nvSpPr>
          <p:cNvPr id="3" name="Content Placeholder 2"/>
          <p:cNvSpPr>
            <a:spLocks noGrp="1"/>
          </p:cNvSpPr>
          <p:nvPr>
            <p:ph idx="1"/>
          </p:nvPr>
        </p:nvSpPr>
        <p:spPr/>
        <p:txBody>
          <a:bodyPr/>
          <a:lstStyle/>
          <a:p>
            <a:r>
              <a:rPr lang="en-US" dirty="0"/>
              <a:t>Overall reductions needed:</a:t>
            </a:r>
          </a:p>
          <a:p>
            <a:pPr lvl="1"/>
            <a:r>
              <a:rPr lang="en-US" dirty="0"/>
              <a:t>By source category.</a:t>
            </a:r>
          </a:p>
          <a:p>
            <a:pPr lvl="1"/>
            <a:r>
              <a:rPr lang="en-US" dirty="0"/>
              <a:t>By entity or group.</a:t>
            </a:r>
          </a:p>
          <a:p>
            <a:r>
              <a:rPr lang="en-US" dirty="0"/>
              <a:t>Calculating project credits:</a:t>
            </a:r>
          </a:p>
          <a:p>
            <a:pPr lvl="1"/>
            <a:r>
              <a:rPr lang="en-US" dirty="0"/>
              <a:t>OSTDS improvements.</a:t>
            </a:r>
          </a:p>
          <a:p>
            <a:pPr lvl="1"/>
            <a:r>
              <a:rPr lang="en-US" dirty="0"/>
              <a:t>Efforts in other source categories.</a:t>
            </a:r>
          </a:p>
          <a:p>
            <a:r>
              <a:rPr lang="en-US" dirty="0"/>
              <a:t>Sharing additional information.</a:t>
            </a:r>
          </a:p>
          <a:p>
            <a:endParaRPr lang="en-US" dirty="0"/>
          </a:p>
          <a:p>
            <a:endParaRPr lang="en-US" dirty="0"/>
          </a:p>
        </p:txBody>
      </p:sp>
    </p:spTree>
    <p:extLst>
      <p:ext uri="{BB962C8B-B14F-4D97-AF65-F5344CB8AC3E}">
        <p14:creationId xmlns:p14="http://schemas.microsoft.com/office/powerpoint/2010/main" val="27968839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5" y="-123290"/>
            <a:ext cx="8063103" cy="1325563"/>
          </a:xfrm>
        </p:spPr>
        <p:txBody>
          <a:bodyPr/>
          <a:lstStyle/>
          <a:p>
            <a:r>
              <a:rPr lang="en-US" dirty="0"/>
              <a:t>Septic Field Enhancements</a:t>
            </a:r>
          </a:p>
        </p:txBody>
      </p:sp>
      <p:sp>
        <p:nvSpPr>
          <p:cNvPr id="4" name="Content Placeholder 2"/>
          <p:cNvSpPr>
            <a:spLocks noGrp="1"/>
          </p:cNvSpPr>
          <p:nvPr>
            <p:ph idx="1"/>
          </p:nvPr>
        </p:nvSpPr>
        <p:spPr>
          <a:xfrm>
            <a:off x="184558" y="1406175"/>
            <a:ext cx="8784780" cy="4351338"/>
          </a:xfrm>
        </p:spPr>
        <p:txBody>
          <a:bodyPr>
            <a:normAutofit lnSpcReduction="10000"/>
          </a:bodyPr>
          <a:lstStyle/>
          <a:p>
            <a:pPr marL="0" indent="0" algn="ctr">
              <a:buNone/>
            </a:pPr>
            <a:r>
              <a:rPr lang="en-US" sz="3000" b="1" dirty="0"/>
              <a:t>Project topics to contemplate for a future meeting: </a:t>
            </a:r>
          </a:p>
          <a:p>
            <a:pPr marL="0" indent="0" algn="ctr">
              <a:buNone/>
            </a:pPr>
            <a:r>
              <a:rPr lang="en-US" sz="3000" b="1" dirty="0"/>
              <a:t>Septic Field Enhancements</a:t>
            </a:r>
          </a:p>
          <a:p>
            <a:r>
              <a:rPr lang="en-US" dirty="0"/>
              <a:t>Florida Department of Health</a:t>
            </a:r>
          </a:p>
          <a:p>
            <a:pPr lvl="1"/>
            <a:r>
              <a:rPr lang="en-US" dirty="0"/>
              <a:t>Are there site conditions/limitations that should be considered for installation of field enhancements?</a:t>
            </a:r>
          </a:p>
          <a:p>
            <a:pPr lvl="1"/>
            <a:r>
              <a:rPr lang="en-US" dirty="0"/>
              <a:t>What site conditions affect the cost estimates (up or down)?</a:t>
            </a:r>
          </a:p>
          <a:p>
            <a:r>
              <a:rPr lang="en-US" dirty="0"/>
              <a:t>All</a:t>
            </a:r>
          </a:p>
          <a:p>
            <a:pPr lvl="1"/>
            <a:r>
              <a:rPr lang="en-US" dirty="0"/>
              <a:t>Do we have the information we need to evaluate site conditions for field enhancements?</a:t>
            </a:r>
          </a:p>
          <a:p>
            <a:pPr lvl="1"/>
            <a:r>
              <a:rPr lang="en-US" dirty="0"/>
              <a:t>Do we have the information we need to estimate costs of field enhancements?</a:t>
            </a:r>
          </a:p>
        </p:txBody>
      </p:sp>
    </p:spTree>
    <p:extLst>
      <p:ext uri="{BB962C8B-B14F-4D97-AF65-F5344CB8AC3E}">
        <p14:creationId xmlns:p14="http://schemas.microsoft.com/office/powerpoint/2010/main" val="9955241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5" y="-123290"/>
            <a:ext cx="8063103" cy="1325563"/>
          </a:xfrm>
        </p:spPr>
        <p:txBody>
          <a:bodyPr/>
          <a:lstStyle/>
          <a:p>
            <a:r>
              <a:rPr lang="en-US" dirty="0"/>
              <a:t>Public Education</a:t>
            </a:r>
          </a:p>
        </p:txBody>
      </p:sp>
      <p:sp>
        <p:nvSpPr>
          <p:cNvPr id="4" name="Content Placeholder 2"/>
          <p:cNvSpPr>
            <a:spLocks noGrp="1"/>
          </p:cNvSpPr>
          <p:nvPr>
            <p:ph idx="1"/>
          </p:nvPr>
        </p:nvSpPr>
        <p:spPr>
          <a:xfrm>
            <a:off x="369116" y="1202273"/>
            <a:ext cx="8600221" cy="5023866"/>
          </a:xfrm>
        </p:spPr>
        <p:txBody>
          <a:bodyPr>
            <a:normAutofit fontScale="92500" lnSpcReduction="20000"/>
          </a:bodyPr>
          <a:lstStyle/>
          <a:p>
            <a:pPr marL="0" indent="0" algn="ctr">
              <a:buNone/>
            </a:pPr>
            <a:r>
              <a:rPr lang="en-US" b="1" dirty="0"/>
              <a:t>Recap of Public Education Recommendations:</a:t>
            </a:r>
          </a:p>
          <a:p>
            <a:pPr marL="0" indent="0" algn="ctr">
              <a:buNone/>
            </a:pPr>
            <a:r>
              <a:rPr lang="en-US" b="1" dirty="0"/>
              <a:t>Target Audiences</a:t>
            </a:r>
          </a:p>
          <a:p>
            <a:pPr lvl="0"/>
            <a:r>
              <a:rPr lang="en-US" dirty="0"/>
              <a:t>Policy makers – local, regional, and state</a:t>
            </a:r>
          </a:p>
          <a:p>
            <a:pPr lvl="0"/>
            <a:r>
              <a:rPr lang="en-US" dirty="0"/>
              <a:t>Residents in Citrus, Hernando, and Pasco Counties</a:t>
            </a:r>
          </a:p>
          <a:p>
            <a:pPr lvl="0"/>
            <a:r>
              <a:rPr lang="en-US" dirty="0"/>
              <a:t>Utilities and public works managers</a:t>
            </a:r>
          </a:p>
          <a:p>
            <a:pPr lvl="0"/>
            <a:r>
              <a:rPr lang="en-US" dirty="0"/>
              <a:t>Schools; bottom-up curriculum; kids to adults</a:t>
            </a:r>
          </a:p>
          <a:p>
            <a:pPr lvl="0"/>
            <a:r>
              <a:rPr lang="en-US" dirty="0"/>
              <a:t>Camps (emphasize connection to springs)</a:t>
            </a:r>
          </a:p>
          <a:p>
            <a:pPr lvl="0"/>
            <a:r>
              <a:rPr lang="en-US" dirty="0"/>
              <a:t>Septic tank contractors</a:t>
            </a:r>
          </a:p>
          <a:p>
            <a:pPr lvl="0"/>
            <a:r>
              <a:rPr lang="en-US" dirty="0"/>
              <a:t>Business community (through the chambers of commerce)</a:t>
            </a:r>
          </a:p>
          <a:p>
            <a:pPr lvl="0"/>
            <a:r>
              <a:rPr lang="en-US" dirty="0"/>
              <a:t>Civic groups</a:t>
            </a:r>
          </a:p>
          <a:p>
            <a:pPr lvl="0"/>
            <a:r>
              <a:rPr lang="en-US" dirty="0"/>
              <a:t>Homeowner associations</a:t>
            </a:r>
          </a:p>
          <a:p>
            <a:pPr lvl="0"/>
            <a:r>
              <a:rPr lang="en-US" dirty="0"/>
              <a:t>Builders/realtors/developers</a:t>
            </a:r>
          </a:p>
          <a:p>
            <a:pPr marL="0" indent="0">
              <a:buNone/>
            </a:pPr>
            <a:endParaRPr lang="en-US" dirty="0"/>
          </a:p>
        </p:txBody>
      </p:sp>
    </p:spTree>
    <p:extLst>
      <p:ext uri="{BB962C8B-B14F-4D97-AF65-F5344CB8AC3E}">
        <p14:creationId xmlns:p14="http://schemas.microsoft.com/office/powerpoint/2010/main" val="13924976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5" y="-123290"/>
            <a:ext cx="8063103" cy="1325563"/>
          </a:xfrm>
        </p:spPr>
        <p:txBody>
          <a:bodyPr/>
          <a:lstStyle/>
          <a:p>
            <a:r>
              <a:rPr lang="en-US" dirty="0"/>
              <a:t>Public Education</a:t>
            </a:r>
          </a:p>
        </p:txBody>
      </p:sp>
      <p:sp>
        <p:nvSpPr>
          <p:cNvPr id="3" name="Content Placeholder 2"/>
          <p:cNvSpPr>
            <a:spLocks noGrp="1"/>
          </p:cNvSpPr>
          <p:nvPr>
            <p:ph idx="1"/>
          </p:nvPr>
        </p:nvSpPr>
        <p:spPr>
          <a:xfrm>
            <a:off x="369116" y="1202273"/>
            <a:ext cx="8600221" cy="5023866"/>
          </a:xfrm>
        </p:spPr>
        <p:txBody>
          <a:bodyPr>
            <a:normAutofit fontScale="85000" lnSpcReduction="20000"/>
          </a:bodyPr>
          <a:lstStyle/>
          <a:p>
            <a:pPr marL="0" indent="0" algn="ctr">
              <a:buNone/>
            </a:pPr>
            <a:r>
              <a:rPr lang="en-US" b="1" dirty="0"/>
              <a:t>Recap of Public Education Recommendations:</a:t>
            </a:r>
          </a:p>
          <a:p>
            <a:pPr marL="0" indent="0" algn="ctr">
              <a:buNone/>
            </a:pPr>
            <a:r>
              <a:rPr lang="en-US" b="1" dirty="0"/>
              <a:t>Messaging</a:t>
            </a:r>
          </a:p>
          <a:p>
            <a:pPr lvl="0"/>
            <a:r>
              <a:rPr lang="en-US" dirty="0"/>
              <a:t>Conventional septic systems provide minimal nitrogen treatment; enhancement is needed</a:t>
            </a:r>
          </a:p>
          <a:p>
            <a:pPr lvl="0"/>
            <a:r>
              <a:rPr lang="en-US" dirty="0"/>
              <a:t>Convey costs of doing nothing</a:t>
            </a:r>
          </a:p>
          <a:p>
            <a:pPr lvl="0"/>
            <a:r>
              <a:rPr lang="en-US" dirty="0"/>
              <a:t>Convey costs on a monthly basis rather than an overall lump sum</a:t>
            </a:r>
          </a:p>
          <a:p>
            <a:pPr lvl="0"/>
            <a:r>
              <a:rPr lang="en-US" dirty="0"/>
              <a:t>We are all a part of the problem and all are part of the solution</a:t>
            </a:r>
          </a:p>
          <a:p>
            <a:pPr lvl="0"/>
            <a:r>
              <a:rPr lang="en-US" dirty="0"/>
              <a:t>People need to understand water and wastewater – where it comes from and where it goes</a:t>
            </a:r>
          </a:p>
          <a:p>
            <a:pPr lvl="0"/>
            <a:r>
              <a:rPr lang="en-US" dirty="0"/>
              <a:t>Keep messaging simple and focused</a:t>
            </a:r>
          </a:p>
          <a:p>
            <a:pPr lvl="0"/>
            <a:r>
              <a:rPr lang="en-US" dirty="0"/>
              <a:t>The watershed is large</a:t>
            </a:r>
          </a:p>
          <a:p>
            <a:pPr lvl="0"/>
            <a:r>
              <a:rPr lang="en-US" dirty="0"/>
              <a:t>Case studies (cost/benefit)</a:t>
            </a:r>
          </a:p>
          <a:p>
            <a:pPr lvl="0"/>
            <a:r>
              <a:rPr lang="en-US" dirty="0"/>
              <a:t>TV commercials</a:t>
            </a:r>
          </a:p>
        </p:txBody>
      </p:sp>
    </p:spTree>
    <p:extLst>
      <p:ext uri="{BB962C8B-B14F-4D97-AF65-F5344CB8AC3E}">
        <p14:creationId xmlns:p14="http://schemas.microsoft.com/office/powerpoint/2010/main" val="20169492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5" y="-123290"/>
            <a:ext cx="8063103" cy="1325563"/>
          </a:xfrm>
        </p:spPr>
        <p:txBody>
          <a:bodyPr/>
          <a:lstStyle/>
          <a:p>
            <a:r>
              <a:rPr lang="en-US" dirty="0"/>
              <a:t>Public Education</a:t>
            </a:r>
          </a:p>
        </p:txBody>
      </p:sp>
      <p:sp>
        <p:nvSpPr>
          <p:cNvPr id="3" name="Content Placeholder 2"/>
          <p:cNvSpPr>
            <a:spLocks noGrp="1"/>
          </p:cNvSpPr>
          <p:nvPr>
            <p:ph idx="1"/>
          </p:nvPr>
        </p:nvSpPr>
        <p:spPr>
          <a:xfrm>
            <a:off x="369116" y="1202273"/>
            <a:ext cx="8600221" cy="5023866"/>
          </a:xfrm>
        </p:spPr>
        <p:txBody>
          <a:bodyPr>
            <a:normAutofit fontScale="85000" lnSpcReduction="20000"/>
          </a:bodyPr>
          <a:lstStyle/>
          <a:p>
            <a:pPr marL="0" indent="0" algn="ctr">
              <a:buNone/>
            </a:pPr>
            <a:r>
              <a:rPr lang="en-US" b="1" dirty="0"/>
              <a:t>Recap of Public Education Recommendations:</a:t>
            </a:r>
          </a:p>
          <a:p>
            <a:pPr marL="0" indent="0" algn="ctr">
              <a:buNone/>
            </a:pPr>
            <a:r>
              <a:rPr lang="en-US" b="1" dirty="0"/>
              <a:t>Existing Materials/Resources</a:t>
            </a:r>
          </a:p>
          <a:p>
            <a:pPr lvl="0"/>
            <a:r>
              <a:rPr lang="en-US" dirty="0"/>
              <a:t>Public service announcements</a:t>
            </a:r>
          </a:p>
          <a:p>
            <a:pPr lvl="1"/>
            <a:r>
              <a:rPr lang="en-US" dirty="0"/>
              <a:t>Florida Department of Health</a:t>
            </a:r>
          </a:p>
          <a:p>
            <a:pPr lvl="1"/>
            <a:r>
              <a:rPr lang="en-US" dirty="0"/>
              <a:t>Florida Onsite Wastewater Association</a:t>
            </a:r>
          </a:p>
          <a:p>
            <a:pPr lvl="1"/>
            <a:r>
              <a:rPr lang="en-US" dirty="0"/>
              <a:t>Citrus County</a:t>
            </a:r>
          </a:p>
          <a:p>
            <a:r>
              <a:rPr lang="en-US" dirty="0"/>
              <a:t>SWFWMD springs education webpage</a:t>
            </a:r>
          </a:p>
          <a:p>
            <a:r>
              <a:rPr lang="en-US" dirty="0"/>
              <a:t>City of Tallahassee’s TAPP (Think About Personal Pollution) Campaign</a:t>
            </a:r>
          </a:p>
          <a:p>
            <a:r>
              <a:rPr lang="en-US" dirty="0"/>
              <a:t>Tampa Bay Estuary’s “Be Floridian” campaign</a:t>
            </a:r>
          </a:p>
          <a:p>
            <a:r>
              <a:rPr lang="en-US" dirty="0"/>
              <a:t>UF-IFAS new outreach program to homeowners</a:t>
            </a:r>
          </a:p>
          <a:p>
            <a:r>
              <a:rPr lang="en-US" dirty="0"/>
              <a:t>U.S. EPA “Septic Sam” in the SepticSmart outreach toolkit</a:t>
            </a:r>
          </a:p>
          <a:p>
            <a:r>
              <a:rPr lang="en-US" dirty="0"/>
              <a:t>Social media</a:t>
            </a:r>
          </a:p>
          <a:p>
            <a:r>
              <a:rPr lang="en-US" dirty="0"/>
              <a:t>Door-to-door</a:t>
            </a:r>
          </a:p>
          <a:p>
            <a:endParaRPr lang="en-US" dirty="0"/>
          </a:p>
          <a:p>
            <a:pPr marL="0" indent="0">
              <a:buNone/>
            </a:pPr>
            <a:endParaRPr lang="en-US" dirty="0"/>
          </a:p>
        </p:txBody>
      </p:sp>
    </p:spTree>
    <p:extLst>
      <p:ext uri="{BB962C8B-B14F-4D97-AF65-F5344CB8AC3E}">
        <p14:creationId xmlns:p14="http://schemas.microsoft.com/office/powerpoint/2010/main" val="18560819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5" y="-123290"/>
            <a:ext cx="8063103" cy="1325563"/>
          </a:xfrm>
        </p:spPr>
        <p:txBody>
          <a:bodyPr/>
          <a:lstStyle/>
          <a:p>
            <a:r>
              <a:rPr lang="en-US" dirty="0"/>
              <a:t>Public Education</a:t>
            </a:r>
          </a:p>
        </p:txBody>
      </p:sp>
      <p:sp>
        <p:nvSpPr>
          <p:cNvPr id="3" name="Content Placeholder 2"/>
          <p:cNvSpPr>
            <a:spLocks noGrp="1"/>
          </p:cNvSpPr>
          <p:nvPr>
            <p:ph idx="1"/>
          </p:nvPr>
        </p:nvSpPr>
        <p:spPr>
          <a:xfrm>
            <a:off x="0" y="1202273"/>
            <a:ext cx="9144000" cy="483914"/>
          </a:xfrm>
        </p:spPr>
        <p:txBody>
          <a:bodyPr>
            <a:normAutofit/>
          </a:bodyPr>
          <a:lstStyle/>
          <a:p>
            <a:pPr marL="0" indent="0" algn="ctr">
              <a:buNone/>
            </a:pPr>
            <a:r>
              <a:rPr lang="en-US" b="1" dirty="0"/>
              <a:t>Stakeholder Public Education Priorities</a:t>
            </a:r>
          </a:p>
          <a:p>
            <a:pPr marL="0" indent="0">
              <a:buNone/>
            </a:pP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1553960778"/>
              </p:ext>
            </p:extLst>
          </p:nvPr>
        </p:nvGraphicFramePr>
        <p:xfrm>
          <a:off x="1611764" y="1718220"/>
          <a:ext cx="5937250" cy="1076327"/>
        </p:xfrm>
        <a:graphic>
          <a:graphicData uri="http://schemas.openxmlformats.org/drawingml/2006/table">
            <a:tbl>
              <a:tblPr firstRow="1" firstCol="1" bandRow="1">
                <a:tableStyleId>{5C22544A-7EE6-4342-B048-85BDC9FD1C3A}</a:tableStyleId>
              </a:tblPr>
              <a:tblGrid>
                <a:gridCol w="1978660">
                  <a:extLst>
                    <a:ext uri="{9D8B030D-6E8A-4147-A177-3AD203B41FA5}">
                      <a16:colId xmlns:a16="http://schemas.microsoft.com/office/drawing/2014/main" val="3294661540"/>
                    </a:ext>
                  </a:extLst>
                </a:gridCol>
                <a:gridCol w="1847215">
                  <a:extLst>
                    <a:ext uri="{9D8B030D-6E8A-4147-A177-3AD203B41FA5}">
                      <a16:colId xmlns:a16="http://schemas.microsoft.com/office/drawing/2014/main" val="1452203829"/>
                    </a:ext>
                  </a:extLst>
                </a:gridCol>
                <a:gridCol w="2111375">
                  <a:extLst>
                    <a:ext uri="{9D8B030D-6E8A-4147-A177-3AD203B41FA5}">
                      <a16:colId xmlns:a16="http://schemas.microsoft.com/office/drawing/2014/main" val="1413583610"/>
                    </a:ext>
                  </a:extLst>
                </a:gridCol>
              </a:tblGrid>
              <a:tr h="0">
                <a:tc gridSpan="3">
                  <a:txBody>
                    <a:bodyPr/>
                    <a:lstStyle/>
                    <a:p>
                      <a:pPr marL="0" marR="0" algn="ctr">
                        <a:lnSpc>
                          <a:spcPct val="107000"/>
                        </a:lnSpc>
                        <a:spcBef>
                          <a:spcPts val="0"/>
                        </a:spcBef>
                        <a:spcAft>
                          <a:spcPts val="0"/>
                        </a:spcAft>
                      </a:pPr>
                      <a:r>
                        <a:rPr lang="en-US" sz="1100" dirty="0">
                          <a:effectLst/>
                        </a:rPr>
                        <a:t>Recommended Target Audiences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41335566"/>
                  </a:ext>
                </a:extLst>
              </a:tr>
              <a:tr h="0">
                <a:tc>
                  <a:txBody>
                    <a:bodyPr/>
                    <a:lstStyle/>
                    <a:p>
                      <a:pPr marL="0" marR="0" algn="ctr">
                        <a:lnSpc>
                          <a:spcPct val="107000"/>
                        </a:lnSpc>
                        <a:spcBef>
                          <a:spcPts val="0"/>
                        </a:spcBef>
                        <a:spcAft>
                          <a:spcPts val="0"/>
                        </a:spcAft>
                      </a:pPr>
                      <a:r>
                        <a:rPr lang="en-US" sz="1100" dirty="0">
                          <a:solidFill>
                            <a:schemeClr val="tx1"/>
                          </a:solidFill>
                          <a:effectLst/>
                        </a:rPr>
                        <a:t>Brooksville</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0"/>
                        </a:spcAft>
                      </a:pPr>
                      <a:r>
                        <a:rPr lang="en-US" sz="1100" b="1" dirty="0">
                          <a:effectLst/>
                        </a:rPr>
                        <a:t>Crystal River</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0"/>
                        </a:spcAft>
                      </a:pPr>
                      <a:r>
                        <a:rPr lang="en-US" sz="1100" b="1" dirty="0">
                          <a:effectLst/>
                        </a:rPr>
                        <a:t>Citrus County</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835982112"/>
                  </a:ext>
                </a:extLst>
              </a:tr>
              <a:tr h="0">
                <a:tc>
                  <a:txBody>
                    <a:bodyPr/>
                    <a:lstStyle/>
                    <a:p>
                      <a:pPr marL="0" marR="0" algn="ctr">
                        <a:lnSpc>
                          <a:spcPct val="107000"/>
                        </a:lnSpc>
                        <a:spcBef>
                          <a:spcPts val="0"/>
                        </a:spcBef>
                        <a:spcAft>
                          <a:spcPts val="0"/>
                        </a:spcAft>
                      </a:pPr>
                      <a:r>
                        <a:rPr lang="en-US" sz="1100" b="0" dirty="0">
                          <a:solidFill>
                            <a:schemeClr val="tx1"/>
                          </a:solidFill>
                          <a:effectLst/>
                        </a:rPr>
                        <a:t>Schools – Bottom-up Curriculum – Kids to Adults</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100" dirty="0">
                          <a:effectLst/>
                        </a:rPr>
                        <a:t>Utilities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100" dirty="0">
                          <a:effectLst/>
                        </a:rPr>
                        <a:t>Builders / Realtors / Developers / Business Community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60042866"/>
                  </a:ext>
                </a:extLst>
              </a:tr>
              <a:tr h="0">
                <a:tc gridSpan="2">
                  <a:txBody>
                    <a:bodyPr/>
                    <a:lstStyle/>
                    <a:p>
                      <a:pPr marL="0" marR="0" algn="ctr">
                        <a:lnSpc>
                          <a:spcPct val="107000"/>
                        </a:lnSpc>
                        <a:spcBef>
                          <a:spcPts val="0"/>
                        </a:spcBef>
                        <a:spcAft>
                          <a:spcPts val="0"/>
                        </a:spcAft>
                      </a:pPr>
                      <a:r>
                        <a:rPr lang="en-US" sz="1100" b="0" dirty="0">
                          <a:solidFill>
                            <a:schemeClr val="tx1"/>
                          </a:solidFill>
                          <a:effectLst/>
                        </a:rPr>
                        <a:t>Residents in Citrus, Hernando, and Pasco Counties</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gn="ctr">
                        <a:lnSpc>
                          <a:spcPct val="107000"/>
                        </a:lnSpc>
                        <a:spcBef>
                          <a:spcPts val="0"/>
                        </a:spcBef>
                        <a:spcAft>
                          <a:spcPts val="0"/>
                        </a:spcAft>
                      </a:pPr>
                      <a:r>
                        <a:rPr lang="en-US" sz="1100" dirty="0">
                          <a:effectLst/>
                        </a:rPr>
                        <a:t>Septic System Contractors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0345420"/>
                  </a:ext>
                </a:extLst>
              </a:tr>
              <a:tr h="0">
                <a:tc gridSpan="3">
                  <a:txBody>
                    <a:bodyPr/>
                    <a:lstStyle/>
                    <a:p>
                      <a:pPr marL="0" marR="0" algn="ctr">
                        <a:lnSpc>
                          <a:spcPct val="107000"/>
                        </a:lnSpc>
                        <a:spcBef>
                          <a:spcPts val="0"/>
                        </a:spcBef>
                        <a:spcAft>
                          <a:spcPts val="0"/>
                        </a:spcAft>
                      </a:pPr>
                      <a:r>
                        <a:rPr lang="en-US" sz="1100" b="0" dirty="0">
                          <a:solidFill>
                            <a:schemeClr val="tx1"/>
                          </a:solidFill>
                          <a:effectLst/>
                        </a:rPr>
                        <a:t>Policymakers – Local, Regional, and State</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3621146"/>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870885587"/>
              </p:ext>
            </p:extLst>
          </p:nvPr>
        </p:nvGraphicFramePr>
        <p:xfrm>
          <a:off x="1603375" y="2954671"/>
          <a:ext cx="5937250" cy="1793877"/>
        </p:xfrm>
        <a:graphic>
          <a:graphicData uri="http://schemas.openxmlformats.org/drawingml/2006/table">
            <a:tbl>
              <a:tblPr firstRow="1" firstCol="1" bandRow="1">
                <a:tableStyleId>{5C22544A-7EE6-4342-B048-85BDC9FD1C3A}</a:tableStyleId>
              </a:tblPr>
              <a:tblGrid>
                <a:gridCol w="1978660">
                  <a:extLst>
                    <a:ext uri="{9D8B030D-6E8A-4147-A177-3AD203B41FA5}">
                      <a16:colId xmlns:a16="http://schemas.microsoft.com/office/drawing/2014/main" val="2896285732"/>
                    </a:ext>
                  </a:extLst>
                </a:gridCol>
                <a:gridCol w="1847215">
                  <a:extLst>
                    <a:ext uri="{9D8B030D-6E8A-4147-A177-3AD203B41FA5}">
                      <a16:colId xmlns:a16="http://schemas.microsoft.com/office/drawing/2014/main" val="2024789742"/>
                    </a:ext>
                  </a:extLst>
                </a:gridCol>
                <a:gridCol w="2111375">
                  <a:extLst>
                    <a:ext uri="{9D8B030D-6E8A-4147-A177-3AD203B41FA5}">
                      <a16:colId xmlns:a16="http://schemas.microsoft.com/office/drawing/2014/main" val="3387592327"/>
                    </a:ext>
                  </a:extLst>
                </a:gridCol>
              </a:tblGrid>
              <a:tr h="0">
                <a:tc gridSpan="3">
                  <a:txBody>
                    <a:bodyPr/>
                    <a:lstStyle/>
                    <a:p>
                      <a:pPr marL="0" marR="0" algn="ctr">
                        <a:lnSpc>
                          <a:spcPct val="107000"/>
                        </a:lnSpc>
                        <a:spcBef>
                          <a:spcPts val="0"/>
                        </a:spcBef>
                        <a:spcAft>
                          <a:spcPts val="0"/>
                        </a:spcAft>
                      </a:pPr>
                      <a:r>
                        <a:rPr lang="en-US" sz="1100" dirty="0">
                          <a:effectLst/>
                        </a:rPr>
                        <a:t>Recommended Messaging</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49546480"/>
                  </a:ext>
                </a:extLst>
              </a:tr>
              <a:tr h="0">
                <a:tc>
                  <a:txBody>
                    <a:bodyPr/>
                    <a:lstStyle/>
                    <a:p>
                      <a:pPr marL="0" marR="0" algn="ctr">
                        <a:lnSpc>
                          <a:spcPct val="107000"/>
                        </a:lnSpc>
                        <a:spcBef>
                          <a:spcPts val="0"/>
                        </a:spcBef>
                        <a:spcAft>
                          <a:spcPts val="0"/>
                        </a:spcAft>
                      </a:pPr>
                      <a:r>
                        <a:rPr lang="en-US" sz="1100" b="1" dirty="0">
                          <a:solidFill>
                            <a:schemeClr val="tx1"/>
                          </a:solidFill>
                          <a:effectLst/>
                        </a:rPr>
                        <a:t>Brooksville</a:t>
                      </a:r>
                      <a:endParaRPr lang="en-US"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0"/>
                        </a:spcAft>
                      </a:pPr>
                      <a:r>
                        <a:rPr lang="en-US" sz="1100" b="1" dirty="0">
                          <a:solidFill>
                            <a:schemeClr val="tx1"/>
                          </a:solidFill>
                          <a:effectLst/>
                        </a:rPr>
                        <a:t>Crystal River</a:t>
                      </a:r>
                      <a:endParaRPr lang="en-US"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0"/>
                        </a:spcAft>
                      </a:pPr>
                      <a:r>
                        <a:rPr lang="en-US" sz="1100" b="1" dirty="0">
                          <a:solidFill>
                            <a:schemeClr val="tx1"/>
                          </a:solidFill>
                          <a:effectLst/>
                        </a:rPr>
                        <a:t>Citrus County</a:t>
                      </a:r>
                      <a:endParaRPr lang="en-US"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097334479"/>
                  </a:ext>
                </a:extLst>
              </a:tr>
              <a:tr h="0">
                <a:tc>
                  <a:txBody>
                    <a:bodyPr/>
                    <a:lstStyle/>
                    <a:p>
                      <a:pPr marL="0" marR="0" algn="ctr">
                        <a:lnSpc>
                          <a:spcPct val="107000"/>
                        </a:lnSpc>
                        <a:spcBef>
                          <a:spcPts val="0"/>
                        </a:spcBef>
                        <a:spcAft>
                          <a:spcPts val="0"/>
                        </a:spcAft>
                      </a:pPr>
                      <a:r>
                        <a:rPr lang="en-US" sz="1100" b="0" dirty="0">
                          <a:solidFill>
                            <a:schemeClr val="tx1"/>
                          </a:solidFill>
                          <a:effectLst/>
                        </a:rPr>
                        <a:t>TV commercials</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100" b="0" dirty="0">
                          <a:solidFill>
                            <a:schemeClr val="tx1"/>
                          </a:solidFill>
                          <a:effectLst/>
                        </a:rPr>
                        <a:t>Keep the messaging simple</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100" b="0" dirty="0">
                          <a:solidFill>
                            <a:schemeClr val="tx1"/>
                          </a:solidFill>
                          <a:effectLst/>
                        </a:rPr>
                        <a:t>Convey cost of doing nothing</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12978915"/>
                  </a:ext>
                </a:extLst>
              </a:tr>
              <a:tr h="0">
                <a:tc gridSpan="2">
                  <a:txBody>
                    <a:bodyPr/>
                    <a:lstStyle/>
                    <a:p>
                      <a:pPr marL="0" marR="0" algn="ctr">
                        <a:lnSpc>
                          <a:spcPct val="107000"/>
                        </a:lnSpc>
                        <a:spcBef>
                          <a:spcPts val="0"/>
                        </a:spcBef>
                        <a:spcAft>
                          <a:spcPts val="0"/>
                        </a:spcAft>
                      </a:pPr>
                      <a:r>
                        <a:rPr lang="en-US" sz="1100" b="0" dirty="0">
                          <a:solidFill>
                            <a:schemeClr val="tx1"/>
                          </a:solidFill>
                          <a:effectLst/>
                        </a:rPr>
                        <a:t>People need to understand water- where it comes from and where it goes</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gn="ctr">
                        <a:lnSpc>
                          <a:spcPct val="107000"/>
                        </a:lnSpc>
                        <a:spcBef>
                          <a:spcPts val="0"/>
                        </a:spcBef>
                        <a:spcAft>
                          <a:spcPts val="0"/>
                        </a:spcAft>
                      </a:pPr>
                      <a:r>
                        <a:rPr lang="en-US" sz="1100" b="0" dirty="0">
                          <a:solidFill>
                            <a:schemeClr val="tx1"/>
                          </a:solidFill>
                          <a:effectLst/>
                        </a:rPr>
                        <a:t>Conventional septic system provides minimal nitrogen treatment; septic system enhancement is needed</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56647560"/>
                  </a:ext>
                </a:extLst>
              </a:tr>
              <a:tr h="0">
                <a:tc gridSpan="3">
                  <a:txBody>
                    <a:bodyPr/>
                    <a:lstStyle/>
                    <a:p>
                      <a:pPr marL="0" marR="0" algn="ctr">
                        <a:lnSpc>
                          <a:spcPct val="107000"/>
                        </a:lnSpc>
                        <a:spcBef>
                          <a:spcPts val="0"/>
                        </a:spcBef>
                        <a:spcAft>
                          <a:spcPts val="0"/>
                        </a:spcAft>
                      </a:pPr>
                      <a:r>
                        <a:rPr lang="en-US" sz="1100" b="0" dirty="0">
                          <a:solidFill>
                            <a:schemeClr val="tx1"/>
                          </a:solidFill>
                          <a:effectLst/>
                        </a:rPr>
                        <a:t>We are all part of the problem and all part of the solution. Show the negative and positive contributions by people. For example, the duck campaign used by the City of Tallahassee in its TAPP (Think About Personal Pollution) program.</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27546628"/>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3971061457"/>
              </p:ext>
            </p:extLst>
          </p:nvPr>
        </p:nvGraphicFramePr>
        <p:xfrm>
          <a:off x="1603375" y="4883505"/>
          <a:ext cx="5937250" cy="1614490"/>
        </p:xfrm>
        <a:graphic>
          <a:graphicData uri="http://schemas.openxmlformats.org/drawingml/2006/table">
            <a:tbl>
              <a:tblPr firstRow="1" firstCol="1" bandRow="1">
                <a:tableStyleId>{5C22544A-7EE6-4342-B048-85BDC9FD1C3A}</a:tableStyleId>
              </a:tblPr>
              <a:tblGrid>
                <a:gridCol w="1978660">
                  <a:extLst>
                    <a:ext uri="{9D8B030D-6E8A-4147-A177-3AD203B41FA5}">
                      <a16:colId xmlns:a16="http://schemas.microsoft.com/office/drawing/2014/main" val="234862379"/>
                    </a:ext>
                  </a:extLst>
                </a:gridCol>
                <a:gridCol w="1847215">
                  <a:extLst>
                    <a:ext uri="{9D8B030D-6E8A-4147-A177-3AD203B41FA5}">
                      <a16:colId xmlns:a16="http://schemas.microsoft.com/office/drawing/2014/main" val="3165799533"/>
                    </a:ext>
                  </a:extLst>
                </a:gridCol>
                <a:gridCol w="2111375">
                  <a:extLst>
                    <a:ext uri="{9D8B030D-6E8A-4147-A177-3AD203B41FA5}">
                      <a16:colId xmlns:a16="http://schemas.microsoft.com/office/drawing/2014/main" val="1373130499"/>
                    </a:ext>
                  </a:extLst>
                </a:gridCol>
              </a:tblGrid>
              <a:tr h="0">
                <a:tc gridSpan="3">
                  <a:txBody>
                    <a:bodyPr/>
                    <a:lstStyle/>
                    <a:p>
                      <a:pPr marL="0" marR="0" algn="ctr">
                        <a:lnSpc>
                          <a:spcPct val="107000"/>
                        </a:lnSpc>
                        <a:spcBef>
                          <a:spcPts val="0"/>
                        </a:spcBef>
                        <a:spcAft>
                          <a:spcPts val="0"/>
                        </a:spcAft>
                      </a:pPr>
                      <a:r>
                        <a:rPr lang="en-US" sz="1100" dirty="0">
                          <a:effectLst/>
                        </a:rPr>
                        <a:t>Recommended Materials / Resources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8684309"/>
                  </a:ext>
                </a:extLst>
              </a:tr>
              <a:tr h="0">
                <a:tc>
                  <a:txBody>
                    <a:bodyPr/>
                    <a:lstStyle/>
                    <a:p>
                      <a:pPr marL="0" marR="0" algn="ctr">
                        <a:lnSpc>
                          <a:spcPct val="107000"/>
                        </a:lnSpc>
                        <a:spcBef>
                          <a:spcPts val="0"/>
                        </a:spcBef>
                        <a:spcAft>
                          <a:spcPts val="0"/>
                        </a:spcAft>
                      </a:pPr>
                      <a:r>
                        <a:rPr lang="en-US" sz="1100" b="1" dirty="0">
                          <a:solidFill>
                            <a:schemeClr val="tx1"/>
                          </a:solidFill>
                          <a:effectLst/>
                        </a:rPr>
                        <a:t>Brooksville</a:t>
                      </a:r>
                      <a:endParaRPr lang="en-US"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0"/>
                        </a:spcAft>
                      </a:pPr>
                      <a:r>
                        <a:rPr lang="en-US" sz="1100" b="1" dirty="0">
                          <a:solidFill>
                            <a:schemeClr val="tx1"/>
                          </a:solidFill>
                          <a:effectLst/>
                        </a:rPr>
                        <a:t>Crystal River</a:t>
                      </a:r>
                      <a:endParaRPr lang="en-US"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0"/>
                        </a:spcAft>
                      </a:pPr>
                      <a:r>
                        <a:rPr lang="en-US" sz="1100" b="1" dirty="0">
                          <a:solidFill>
                            <a:schemeClr val="tx1"/>
                          </a:solidFill>
                          <a:effectLst/>
                        </a:rPr>
                        <a:t>Citrus County</a:t>
                      </a:r>
                      <a:endParaRPr lang="en-US"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064704986"/>
                  </a:ext>
                </a:extLst>
              </a:tr>
              <a:tr h="0">
                <a:tc gridSpan="3">
                  <a:txBody>
                    <a:bodyPr/>
                    <a:lstStyle/>
                    <a:p>
                      <a:pPr marL="0" marR="0" algn="ctr">
                        <a:lnSpc>
                          <a:spcPct val="107000"/>
                        </a:lnSpc>
                        <a:spcBef>
                          <a:spcPts val="0"/>
                        </a:spcBef>
                        <a:spcAft>
                          <a:spcPts val="0"/>
                        </a:spcAft>
                      </a:pPr>
                      <a:r>
                        <a:rPr lang="en-US" sz="1100" b="0" dirty="0">
                          <a:solidFill>
                            <a:schemeClr val="tx1"/>
                          </a:solidFill>
                          <a:effectLst/>
                        </a:rPr>
                        <a:t>Florida Department of Health's public service announcements on septic systems</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07326050"/>
                  </a:ext>
                </a:extLst>
              </a:tr>
              <a:tr h="0">
                <a:tc>
                  <a:txBody>
                    <a:bodyPr/>
                    <a:lstStyle/>
                    <a:p>
                      <a:pPr marL="0" marR="0" algn="ctr">
                        <a:lnSpc>
                          <a:spcPct val="107000"/>
                        </a:lnSpc>
                        <a:spcBef>
                          <a:spcPts val="0"/>
                        </a:spcBef>
                        <a:spcAft>
                          <a:spcPts val="0"/>
                        </a:spcAft>
                      </a:pPr>
                      <a:r>
                        <a:rPr lang="en-US" sz="1100" b="0" dirty="0">
                          <a:solidFill>
                            <a:schemeClr val="tx1"/>
                          </a:solidFill>
                          <a:effectLst/>
                        </a:rPr>
                        <a:t>City of Tallahassee's TAPP program</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100" b="0" dirty="0">
                          <a:solidFill>
                            <a:schemeClr val="tx1"/>
                          </a:solidFill>
                          <a:effectLst/>
                        </a:rPr>
                        <a:t>Crystal River social media</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100" b="0" dirty="0">
                          <a:solidFill>
                            <a:schemeClr val="tx1"/>
                          </a:solidFill>
                          <a:effectLst/>
                        </a:rPr>
                        <a:t>Florida Onsite Wastewater Association's public service announcements on septic systems</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39847509"/>
                  </a:ext>
                </a:extLst>
              </a:tr>
              <a:tr h="0">
                <a:tc>
                  <a:txBody>
                    <a:bodyPr/>
                    <a:lstStyle/>
                    <a:p>
                      <a:pPr marL="0" marR="0" algn="ctr">
                        <a:lnSpc>
                          <a:spcPct val="107000"/>
                        </a:lnSpc>
                        <a:spcBef>
                          <a:spcPts val="0"/>
                        </a:spcBef>
                        <a:spcAft>
                          <a:spcPts val="0"/>
                        </a:spcAft>
                      </a:pPr>
                      <a:r>
                        <a:rPr lang="en-US" sz="1100" b="0" dirty="0">
                          <a:solidFill>
                            <a:schemeClr val="tx1"/>
                          </a:solidFill>
                          <a:effectLst/>
                        </a:rPr>
                        <a:t>Brooksville website</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100" b="0" dirty="0">
                          <a:solidFill>
                            <a:schemeClr val="tx1"/>
                          </a:solidFill>
                          <a:effectLst/>
                        </a:rPr>
                        <a:t>Citrus County public service announcements</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100" b="0" dirty="0">
                          <a:solidFill>
                            <a:schemeClr val="tx1"/>
                          </a:solidFill>
                          <a:effectLst/>
                        </a:rPr>
                        <a:t>Southwest Florida Water Management District's springs education webpage</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33690629"/>
                  </a:ext>
                </a:extLst>
              </a:tr>
            </a:tbl>
          </a:graphicData>
        </a:graphic>
      </p:graphicFrame>
    </p:spTree>
    <p:extLst>
      <p:ext uri="{BB962C8B-B14F-4D97-AF65-F5344CB8AC3E}">
        <p14:creationId xmlns:p14="http://schemas.microsoft.com/office/powerpoint/2010/main" val="21039186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5" y="-123290"/>
            <a:ext cx="8063103" cy="1325563"/>
          </a:xfrm>
        </p:spPr>
        <p:txBody>
          <a:bodyPr>
            <a:normAutofit/>
          </a:bodyPr>
          <a:lstStyle/>
          <a:p>
            <a:r>
              <a:rPr lang="en-US" sz="3600" dirty="0"/>
              <a:t>Basin Management Action Plan</a:t>
            </a:r>
          </a:p>
        </p:txBody>
      </p:sp>
      <p:sp>
        <p:nvSpPr>
          <p:cNvPr id="3" name="Content Placeholder 2"/>
          <p:cNvSpPr>
            <a:spLocks noGrp="1"/>
          </p:cNvSpPr>
          <p:nvPr>
            <p:ph idx="1"/>
          </p:nvPr>
        </p:nvSpPr>
        <p:spPr>
          <a:xfrm>
            <a:off x="0" y="1202273"/>
            <a:ext cx="9144000" cy="483914"/>
          </a:xfrm>
        </p:spPr>
        <p:txBody>
          <a:bodyPr>
            <a:normAutofit lnSpcReduction="10000"/>
          </a:bodyPr>
          <a:lstStyle/>
          <a:p>
            <a:pPr marL="0" indent="0" algn="ctr">
              <a:buNone/>
            </a:pPr>
            <a:r>
              <a:rPr lang="en-US" sz="3200" b="1" dirty="0"/>
              <a:t>Next Meeting: Thursday, September 29, 2016</a:t>
            </a:r>
          </a:p>
          <a:p>
            <a:pPr marL="0" indent="0">
              <a:buNone/>
            </a:pPr>
            <a:endParaRPr lang="en-US" dirty="0"/>
          </a:p>
        </p:txBody>
      </p:sp>
      <p:sp>
        <p:nvSpPr>
          <p:cNvPr id="9" name="Content Placeholder 2"/>
          <p:cNvSpPr txBox="1">
            <a:spLocks/>
          </p:cNvSpPr>
          <p:nvPr/>
        </p:nvSpPr>
        <p:spPr>
          <a:xfrm>
            <a:off x="370702" y="2075934"/>
            <a:ext cx="8773297" cy="44255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Proposed Topics:</a:t>
            </a:r>
          </a:p>
          <a:p>
            <a:pPr marL="742950" indent="-742950">
              <a:buFont typeface="+mj-lt"/>
              <a:buAutoNum type="arabicPeriod"/>
            </a:pPr>
            <a:r>
              <a:rPr lang="en-US" dirty="0"/>
              <a:t>Site considerations/field enhancements for OSTDS</a:t>
            </a:r>
          </a:p>
          <a:p>
            <a:pPr marL="742950" indent="-742950">
              <a:buFont typeface="+mj-lt"/>
              <a:buAutoNum type="arabicPeriod"/>
            </a:pPr>
            <a:r>
              <a:rPr lang="en-US" dirty="0"/>
              <a:t>Approaches to load reduction calculations</a:t>
            </a:r>
          </a:p>
          <a:p>
            <a:pPr marL="742950" indent="-742950">
              <a:buFont typeface="+mj-lt"/>
              <a:buAutoNum type="arabicPeriod"/>
            </a:pPr>
            <a:r>
              <a:rPr lang="en-US" dirty="0"/>
              <a:t>Potential efforts/reductions in other source categories</a:t>
            </a:r>
          </a:p>
          <a:p>
            <a:pPr marL="0" indent="0" algn="ctr">
              <a:buFont typeface="Arial" panose="020B0604020202020204" pitchFamily="34" charset="0"/>
              <a:buNone/>
            </a:pPr>
            <a:endParaRPr lang="en-US" dirty="0"/>
          </a:p>
          <a:p>
            <a:pPr marL="0" indent="0" algn="ctr">
              <a:buFont typeface="Arial" panose="020B0604020202020204" pitchFamily="34" charset="0"/>
              <a:buNone/>
            </a:pPr>
            <a:endParaRPr lang="en-US" dirty="0"/>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32177524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7924800" cy="1143000"/>
          </a:xfrm>
        </p:spPr>
        <p:txBody>
          <a:bodyPr>
            <a:normAutofit fontScale="90000"/>
          </a:bodyPr>
          <a:lstStyle/>
          <a:p>
            <a:pPr algn="l"/>
            <a:r>
              <a:rPr lang="en-US" dirty="0">
                <a:effectLst>
                  <a:outerShdw blurRad="38100" dist="38100" dir="2700000" algn="tl">
                    <a:srgbClr val="000000"/>
                  </a:outerShdw>
                </a:effectLst>
              </a:rPr>
              <a:t>   </a:t>
            </a:r>
            <a:r>
              <a:rPr lang="en-US" dirty="0"/>
              <a:t>Basin Management Action Plan</a:t>
            </a:r>
          </a:p>
        </p:txBody>
      </p:sp>
      <p:sp>
        <p:nvSpPr>
          <p:cNvPr id="3" name="Content Placeholder 2"/>
          <p:cNvSpPr>
            <a:spLocks noGrp="1"/>
          </p:cNvSpPr>
          <p:nvPr>
            <p:ph idx="1"/>
          </p:nvPr>
        </p:nvSpPr>
        <p:spPr>
          <a:xfrm>
            <a:off x="0" y="1143000"/>
            <a:ext cx="9400854" cy="5257800"/>
          </a:xfrm>
        </p:spPr>
        <p:txBody>
          <a:bodyPr>
            <a:normAutofit/>
          </a:bodyPr>
          <a:lstStyle/>
          <a:p>
            <a:pPr>
              <a:lnSpc>
                <a:spcPct val="80000"/>
              </a:lnSpc>
              <a:buNone/>
            </a:pPr>
            <a:r>
              <a:rPr lang="en-US" dirty="0"/>
              <a:t>Contact: Terry Hansen, P.G.  </a:t>
            </a:r>
            <a:r>
              <a:rPr lang="en-US" sz="2400" dirty="0">
                <a:hlinkClick r:id="rId2"/>
              </a:rPr>
              <a:t>terry.hansen@dep.state.fl.us</a:t>
            </a:r>
            <a:r>
              <a:rPr lang="en-US" sz="2400" dirty="0"/>
              <a:t> </a:t>
            </a:r>
          </a:p>
          <a:p>
            <a:pPr>
              <a:lnSpc>
                <a:spcPct val="80000"/>
              </a:lnSpc>
              <a:buNone/>
            </a:pPr>
            <a:r>
              <a:rPr lang="en-US" sz="2400" b="1" dirty="0">
                <a:hlinkClick r:id="rId3"/>
              </a:rPr>
              <a:t>http://www.dep.state.fl.us/water/</a:t>
            </a:r>
            <a:endParaRPr lang="en-US" sz="2400" b="1" dirty="0"/>
          </a:p>
          <a:p>
            <a:pPr>
              <a:lnSpc>
                <a:spcPct val="80000"/>
              </a:lnSpc>
              <a:buNone/>
            </a:pPr>
            <a:endParaRPr lang="en-US" sz="2400" b="1" dirty="0"/>
          </a:p>
          <a:p>
            <a:pPr eaLnBrk="0" hangingPunct="0">
              <a:spcBef>
                <a:spcPct val="0"/>
              </a:spcBef>
              <a:buClrTx/>
              <a:buNone/>
            </a:pPr>
            <a:r>
              <a:rPr lang="en-US" sz="2000" b="1" dirty="0"/>
              <a:t>http://publicfiles.dep.state.fl.us/DEAR/BMAP/Springs Coast/BMAPs/CR_KB_BMAP/</a:t>
            </a:r>
          </a:p>
          <a:p>
            <a:pPr algn="ctr" eaLnBrk="0" hangingPunct="0">
              <a:spcBef>
                <a:spcPct val="0"/>
              </a:spcBef>
              <a:buNone/>
            </a:pPr>
            <a:endParaRPr lang="en-US" dirty="0"/>
          </a:p>
          <a:p>
            <a:endParaRPr lang="en-US"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56638" y="2825080"/>
            <a:ext cx="4647501" cy="3485626"/>
          </a:xfrm>
          <a:prstGeom prst="rect">
            <a:avLst/>
          </a:prstGeom>
          <a:ln>
            <a:solidFill>
              <a:schemeClr val="tx1"/>
            </a:solidFill>
          </a:ln>
        </p:spPr>
      </p:pic>
    </p:spTree>
    <p:extLst>
      <p:ext uri="{BB962C8B-B14F-4D97-AF65-F5344CB8AC3E}">
        <p14:creationId xmlns:p14="http://schemas.microsoft.com/office/powerpoint/2010/main" val="2836560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440944" y="205754"/>
            <a:ext cx="8022033" cy="646331"/>
          </a:xfrm>
          <a:prstGeom prst="rect">
            <a:avLst/>
          </a:prstGeom>
          <a:noFill/>
        </p:spPr>
        <p:txBody>
          <a:bodyPr wrap="square" rtlCol="0">
            <a:spAutoFit/>
          </a:bodyPr>
          <a:lstStyle/>
          <a:p>
            <a:r>
              <a:rPr lang="en-US" sz="3600" b="1" dirty="0">
                <a:solidFill>
                  <a:schemeClr val="bg1"/>
                </a:solidFill>
                <a:latin typeface="Arial" panose="020B0604020202020204" pitchFamily="34" charset="0"/>
                <a:cs typeface="Arial" panose="020B0604020202020204" pitchFamily="34" charset="0"/>
              </a:rPr>
              <a:t>Kings Bay Discharge of Nitrogen</a:t>
            </a:r>
          </a:p>
        </p:txBody>
      </p:sp>
      <p:pic>
        <p:nvPicPr>
          <p:cNvPr id="7" name="Picture 6"/>
          <p:cNvPicPr>
            <a:picLocks noChangeAspect="1"/>
          </p:cNvPicPr>
          <p:nvPr/>
        </p:nvPicPr>
        <p:blipFill rotWithShape="1">
          <a:blip r:embed="rId3"/>
          <a:srcRect l="4033" r="12270"/>
          <a:stretch/>
        </p:blipFill>
        <p:spPr>
          <a:xfrm>
            <a:off x="3939786" y="1458097"/>
            <a:ext cx="4981352" cy="4744556"/>
          </a:xfrm>
          <a:prstGeom prst="rect">
            <a:avLst/>
          </a:prstGeom>
        </p:spPr>
      </p:pic>
      <p:sp>
        <p:nvSpPr>
          <p:cNvPr id="6" name="Content Placeholder 2"/>
          <p:cNvSpPr txBox="1">
            <a:spLocks/>
          </p:cNvSpPr>
          <p:nvPr/>
        </p:nvSpPr>
        <p:spPr>
          <a:xfrm>
            <a:off x="0" y="1639293"/>
            <a:ext cx="4178595" cy="3961064"/>
          </a:xfrm>
          <a:prstGeom prst="rect">
            <a:avLst/>
          </a:prstGeom>
        </p:spPr>
        <p:txBody>
          <a:bodyPr>
            <a:noAutofit/>
          </a:bodyPr>
          <a:lstStyle/>
          <a:p>
            <a:pPr marL="342900" indent="-342900" eaLnBrk="0" fontAlgn="base" hangingPunct="0">
              <a:spcBef>
                <a:spcPct val="20000"/>
              </a:spcBef>
              <a:spcAft>
                <a:spcPct val="0"/>
              </a:spcAft>
              <a:buSzPct val="60000"/>
              <a:buFont typeface="Calibri" pitchFamily="34" charset="0"/>
              <a:buChar char="◊"/>
              <a:defRPr/>
            </a:pPr>
            <a:r>
              <a:rPr lang="en-US" sz="2000" dirty="0">
                <a:latin typeface="Arial" panose="020B0604020202020204" pitchFamily="34" charset="0"/>
                <a:cs typeface="Arial" panose="020B0604020202020204" pitchFamily="34" charset="0"/>
              </a:rPr>
              <a:t>Current</a:t>
            </a:r>
          </a:p>
          <a:p>
            <a:pPr marL="800100" lvl="1" indent="-342900" eaLnBrk="0" fontAlgn="base" hangingPunct="0">
              <a:spcBef>
                <a:spcPct val="20000"/>
              </a:spcBef>
              <a:spcAft>
                <a:spcPct val="0"/>
              </a:spcAft>
              <a:buSzPct val="60000"/>
              <a:buFont typeface="Calibri" pitchFamily="34" charset="0"/>
              <a:buChar char="◊"/>
              <a:defRPr/>
            </a:pPr>
            <a:r>
              <a:rPr lang="en-US" sz="2000" dirty="0">
                <a:latin typeface="Arial" panose="020B0604020202020204" pitchFamily="34" charset="0"/>
                <a:cs typeface="Arial" panose="020B0604020202020204" pitchFamily="34" charset="0"/>
              </a:rPr>
              <a:t>Discharge = 466 cubic feet per second (ft</a:t>
            </a:r>
            <a:r>
              <a:rPr lang="en-US" sz="2000" baseline="30000" dirty="0">
                <a:latin typeface="Arial" panose="020B0604020202020204" pitchFamily="34" charset="0"/>
                <a:cs typeface="Arial" panose="020B0604020202020204" pitchFamily="34" charset="0"/>
              </a:rPr>
              <a:t>3</a:t>
            </a:r>
            <a:r>
              <a:rPr lang="en-US" sz="2000" dirty="0">
                <a:latin typeface="Arial" panose="020B0604020202020204" pitchFamily="34" charset="0"/>
                <a:cs typeface="Arial" panose="020B0604020202020204" pitchFamily="34" charset="0"/>
              </a:rPr>
              <a:t>/sec) </a:t>
            </a:r>
          </a:p>
          <a:p>
            <a:pPr marL="800100" lvl="1" indent="-342900" eaLnBrk="0" fontAlgn="base" hangingPunct="0">
              <a:spcBef>
                <a:spcPct val="20000"/>
              </a:spcBef>
              <a:spcAft>
                <a:spcPct val="0"/>
              </a:spcAft>
              <a:buSzPct val="60000"/>
              <a:buFont typeface="Calibri" pitchFamily="34" charset="0"/>
              <a:buChar char="◊"/>
              <a:defRPr/>
            </a:pPr>
            <a:r>
              <a:rPr lang="en-US" sz="2000" dirty="0">
                <a:latin typeface="Arial" panose="020B0604020202020204" pitchFamily="34" charset="0"/>
                <a:cs typeface="Arial" panose="020B0604020202020204" pitchFamily="34" charset="0"/>
              </a:rPr>
              <a:t>TN = 0.33 milligrams per liter (mg/L)</a:t>
            </a:r>
          </a:p>
          <a:p>
            <a:pPr marL="800100" lvl="1" indent="-342900" eaLnBrk="0" fontAlgn="base" hangingPunct="0">
              <a:spcBef>
                <a:spcPct val="20000"/>
              </a:spcBef>
              <a:spcAft>
                <a:spcPct val="0"/>
              </a:spcAft>
              <a:buSzPct val="60000"/>
              <a:buFont typeface="Calibri" pitchFamily="34" charset="0"/>
              <a:buChar char="◊"/>
              <a:defRPr/>
            </a:pPr>
            <a:r>
              <a:rPr lang="en-US" sz="2000" dirty="0">
                <a:latin typeface="Arial" panose="020B0604020202020204" pitchFamily="34" charset="0"/>
                <a:cs typeface="Arial" panose="020B0604020202020204" pitchFamily="34" charset="0"/>
              </a:rPr>
              <a:t>Load = 305,897 pounds of nitrogen per year (lbs-N/yr)</a:t>
            </a:r>
          </a:p>
          <a:p>
            <a:pPr marL="342900" indent="-342900" eaLnBrk="0" fontAlgn="base" hangingPunct="0">
              <a:spcBef>
                <a:spcPct val="20000"/>
              </a:spcBef>
              <a:spcAft>
                <a:spcPct val="0"/>
              </a:spcAft>
              <a:buSzPct val="60000"/>
              <a:buFont typeface="Calibri" pitchFamily="34" charset="0"/>
              <a:buChar char="◊"/>
              <a:defRPr/>
            </a:pPr>
            <a:r>
              <a:rPr lang="en-US" sz="2000" dirty="0">
                <a:latin typeface="Arial" panose="020B0604020202020204" pitchFamily="34" charset="0"/>
                <a:cs typeface="Arial" panose="020B0604020202020204" pitchFamily="34" charset="0"/>
              </a:rPr>
              <a:t>TMDL</a:t>
            </a:r>
          </a:p>
          <a:p>
            <a:pPr marL="800100" lvl="1" indent="-342900" eaLnBrk="0" fontAlgn="base" hangingPunct="0">
              <a:spcBef>
                <a:spcPct val="20000"/>
              </a:spcBef>
              <a:spcAft>
                <a:spcPct val="0"/>
              </a:spcAft>
              <a:buSzPct val="60000"/>
              <a:buFont typeface="Calibri" pitchFamily="34" charset="0"/>
              <a:buChar char="◊"/>
              <a:defRPr/>
            </a:pPr>
            <a:r>
              <a:rPr lang="en-US" sz="2000" dirty="0">
                <a:latin typeface="Arial" panose="020B0604020202020204" pitchFamily="34" charset="0"/>
                <a:cs typeface="Arial" panose="020B0604020202020204" pitchFamily="34" charset="0"/>
              </a:rPr>
              <a:t>Using current discharge</a:t>
            </a:r>
          </a:p>
          <a:p>
            <a:pPr marL="800100" lvl="1" indent="-342900" eaLnBrk="0" fontAlgn="base" hangingPunct="0">
              <a:spcBef>
                <a:spcPct val="20000"/>
              </a:spcBef>
              <a:spcAft>
                <a:spcPct val="0"/>
              </a:spcAft>
              <a:buSzPct val="60000"/>
              <a:buFont typeface="Calibri" pitchFamily="34" charset="0"/>
              <a:buChar char="◊"/>
              <a:defRPr/>
            </a:pPr>
            <a:r>
              <a:rPr lang="en-US" sz="2000" dirty="0">
                <a:latin typeface="Arial" panose="020B0604020202020204" pitchFamily="34" charset="0"/>
                <a:cs typeface="Arial" panose="020B0604020202020204" pitchFamily="34" charset="0"/>
              </a:rPr>
              <a:t>Nitrate = 0.23 mg/L</a:t>
            </a:r>
          </a:p>
          <a:p>
            <a:pPr marL="800100" lvl="1" indent="-342900" eaLnBrk="0" fontAlgn="base" hangingPunct="0">
              <a:spcBef>
                <a:spcPct val="20000"/>
              </a:spcBef>
              <a:spcAft>
                <a:spcPct val="0"/>
              </a:spcAft>
              <a:buSzPct val="60000"/>
              <a:buFont typeface="Calibri" pitchFamily="34" charset="0"/>
              <a:buChar char="◊"/>
              <a:defRPr/>
            </a:pPr>
            <a:r>
              <a:rPr lang="en-US" sz="2000" dirty="0">
                <a:latin typeface="Arial" panose="020B0604020202020204" pitchFamily="34" charset="0"/>
                <a:cs typeface="Arial" panose="020B0604020202020204" pitchFamily="34" charset="0"/>
              </a:rPr>
              <a:t>Load =  210,648 lbs-N/yr</a:t>
            </a:r>
          </a:p>
          <a:p>
            <a:pPr marL="800100" lvl="1" indent="-342900" eaLnBrk="0" fontAlgn="base" hangingPunct="0">
              <a:spcBef>
                <a:spcPct val="20000"/>
              </a:spcBef>
              <a:spcAft>
                <a:spcPct val="0"/>
              </a:spcAft>
              <a:buSzPct val="60000"/>
              <a:buFont typeface="Calibri" pitchFamily="34" charset="0"/>
              <a:buChar char="◊"/>
              <a:defRPr/>
            </a:pPr>
            <a:endParaRPr lang="en-US" sz="2300" dirty="0">
              <a:latin typeface="+mj-lt"/>
              <a:cs typeface="Arial" pitchFamily="34" charset="0"/>
            </a:endParaRPr>
          </a:p>
          <a:p>
            <a:pPr marL="800100" lvl="1" indent="-342900" eaLnBrk="0" fontAlgn="base" hangingPunct="0">
              <a:spcBef>
                <a:spcPct val="20000"/>
              </a:spcBef>
              <a:spcAft>
                <a:spcPct val="0"/>
              </a:spcAft>
              <a:buSzPct val="60000"/>
              <a:buFont typeface="Calibri" pitchFamily="34" charset="0"/>
              <a:buChar char="◊"/>
              <a:defRPr/>
            </a:pPr>
            <a:endParaRPr lang="en-US" sz="2300" dirty="0">
              <a:latin typeface="+mj-lt"/>
              <a:cs typeface="Arial" pitchFamily="34" charset="0"/>
            </a:endParaRP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endParaRPr lang="en-US" sz="2300" dirty="0">
              <a:latin typeface="+mj-lt"/>
              <a:cs typeface="Arial" pitchFamily="34" charset="0"/>
            </a:endParaRPr>
          </a:p>
        </p:txBody>
      </p:sp>
    </p:spTree>
    <p:extLst>
      <p:ext uri="{BB962C8B-B14F-4D97-AF65-F5344CB8AC3E}">
        <p14:creationId xmlns:p14="http://schemas.microsoft.com/office/powerpoint/2010/main" val="3769100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972576"/>
          </a:xfrm>
        </p:spPr>
        <p:txBody>
          <a:bodyPr/>
          <a:lstStyle/>
          <a:p>
            <a:r>
              <a:rPr lang="en-US" dirty="0">
                <a:solidFill>
                  <a:schemeClr val="tx1"/>
                </a:solidFill>
              </a:rPr>
              <a:t>PFA</a:t>
            </a:r>
          </a:p>
        </p:txBody>
      </p:sp>
    </p:spTree>
    <p:extLst>
      <p:ext uri="{BB962C8B-B14F-4D97-AF65-F5344CB8AC3E}">
        <p14:creationId xmlns:p14="http://schemas.microsoft.com/office/powerpoint/2010/main" val="2569155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4144" y="-92683"/>
            <a:ext cx="8349846" cy="1256466"/>
          </a:xfrm>
        </p:spPr>
        <p:txBody>
          <a:bodyPr>
            <a:noAutofit/>
          </a:bodyPr>
          <a:lstStyle/>
          <a:p>
            <a:r>
              <a:rPr lang="en-US" sz="4400" dirty="0"/>
              <a:t>PFA Requirements </a:t>
            </a:r>
          </a:p>
        </p:txBody>
      </p:sp>
      <p:sp>
        <p:nvSpPr>
          <p:cNvPr id="12" name="Rectangle 11"/>
          <p:cNvSpPr/>
          <p:nvPr/>
        </p:nvSpPr>
        <p:spPr>
          <a:xfrm>
            <a:off x="124691" y="1945835"/>
            <a:ext cx="8939299" cy="2000548"/>
          </a:xfrm>
          <a:prstGeom prst="rect">
            <a:avLst/>
          </a:prstGeom>
        </p:spPr>
        <p:txBody>
          <a:bodyPr wrap="square">
            <a:spAutoFit/>
          </a:bodyPr>
          <a:lstStyle/>
          <a:p>
            <a:pPr marL="742950" lvl="1" indent="-285750">
              <a:buFont typeface="Arial" panose="020B0604020202020204" pitchFamily="34" charset="0"/>
              <a:buChar char="•"/>
            </a:pPr>
            <a:r>
              <a:rPr lang="en-US" sz="2800" spc="-5" dirty="0">
                <a:cs typeface="Arial"/>
              </a:rPr>
              <a:t>Sub-Section </a:t>
            </a:r>
            <a:r>
              <a:rPr lang="en-US" sz="2800" dirty="0"/>
              <a:t>373.802, Chap. 2016-1 Laws of Florida:</a:t>
            </a:r>
          </a:p>
          <a:p>
            <a:pPr marL="1200150" lvl="2" indent="-285750">
              <a:buFont typeface="Arial" panose="020B0604020202020204" pitchFamily="34" charset="0"/>
              <a:buChar char="•"/>
            </a:pPr>
            <a:r>
              <a:rPr lang="en-US" sz="2400" dirty="0"/>
              <a:t>Definition: Area or areas of a basin where the Floridan Aquifer is generally most vulnerable to pollutant inputs where there is a known connectivity between ground water pathways and an Outstanding Florida Spring (OFS).</a:t>
            </a:r>
          </a:p>
        </p:txBody>
      </p:sp>
    </p:spTree>
    <p:extLst>
      <p:ext uri="{BB962C8B-B14F-4D97-AF65-F5344CB8AC3E}">
        <p14:creationId xmlns:p14="http://schemas.microsoft.com/office/powerpoint/2010/main" val="27344242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0897" y="98853"/>
            <a:ext cx="8063103" cy="815547"/>
          </a:xfrm>
        </p:spPr>
        <p:txBody>
          <a:bodyPr>
            <a:normAutofit/>
          </a:bodyPr>
          <a:lstStyle/>
          <a:p>
            <a:r>
              <a:rPr lang="en-US" sz="4400" dirty="0"/>
              <a:t>PFA Requirements</a:t>
            </a:r>
            <a:endParaRPr lang="en-US" dirty="0"/>
          </a:p>
        </p:txBody>
      </p:sp>
      <p:sp>
        <p:nvSpPr>
          <p:cNvPr id="3" name="TextBox 2"/>
          <p:cNvSpPr txBox="1"/>
          <p:nvPr/>
        </p:nvSpPr>
        <p:spPr>
          <a:xfrm>
            <a:off x="972612" y="1191127"/>
            <a:ext cx="7413398" cy="4339650"/>
          </a:xfrm>
          <a:prstGeom prst="rect">
            <a:avLst/>
          </a:prstGeom>
          <a:noFill/>
        </p:spPr>
        <p:txBody>
          <a:bodyPr wrap="square" rtlCol="0">
            <a:spAutoFit/>
          </a:bodyPr>
          <a:lstStyle/>
          <a:p>
            <a:pPr marL="742950" lvl="1" indent="-285750">
              <a:buFont typeface="Arial" panose="020B0604020202020204" pitchFamily="34" charset="0"/>
              <a:buChar char="•"/>
            </a:pPr>
            <a:r>
              <a:rPr lang="en-US" sz="2800" spc="-5" dirty="0">
                <a:cs typeface="Arial"/>
              </a:rPr>
              <a:t>Sub-Section </a:t>
            </a:r>
            <a:r>
              <a:rPr lang="en-US" sz="2800" dirty="0"/>
              <a:t>373.803, Chap. 2016-1 Laws of Florida:</a:t>
            </a:r>
          </a:p>
          <a:p>
            <a:pPr marL="1200150" lvl="2" indent="-285750">
              <a:buFont typeface="Arial" panose="020B0604020202020204" pitchFamily="34" charset="0"/>
              <a:buChar char="•"/>
            </a:pPr>
            <a:r>
              <a:rPr lang="en-US" sz="2400" dirty="0">
                <a:cs typeface="Arial" panose="020B0604020202020204" pitchFamily="34" charset="0"/>
              </a:rPr>
              <a:t>To be delineated considering factors that may lead to degradation of an OFS, such as</a:t>
            </a:r>
            <a:r>
              <a:rPr lang="en-US" sz="2800" dirty="0">
                <a:cs typeface="Arial" panose="020B0604020202020204" pitchFamily="34" charset="0"/>
              </a:rPr>
              <a:t>:</a:t>
            </a:r>
            <a:endParaRPr lang="en-US" sz="3600" dirty="0"/>
          </a:p>
          <a:p>
            <a:pPr marL="1657350" lvl="3" indent="-285750">
              <a:buFont typeface="Arial" panose="020B0604020202020204" pitchFamily="34" charset="0"/>
              <a:buChar char="•"/>
            </a:pPr>
            <a:r>
              <a:rPr lang="en-US" sz="2400" dirty="0"/>
              <a:t>Groundwater travel time to spring</a:t>
            </a:r>
          </a:p>
          <a:p>
            <a:pPr marL="1657350" lvl="3" indent="-285750">
              <a:buFont typeface="Arial" panose="020B0604020202020204" pitchFamily="34" charset="0"/>
              <a:buChar char="•"/>
            </a:pPr>
            <a:r>
              <a:rPr lang="en-US" sz="2400" dirty="0"/>
              <a:t>Hydrogeology</a:t>
            </a:r>
          </a:p>
          <a:p>
            <a:pPr marL="1657350" lvl="3" indent="-285750">
              <a:buFont typeface="Arial" panose="020B0604020202020204" pitchFamily="34" charset="0"/>
              <a:buChar char="•"/>
            </a:pPr>
            <a:r>
              <a:rPr lang="en-US" sz="2400" dirty="0"/>
              <a:t>Nutrient load to spring</a:t>
            </a:r>
          </a:p>
          <a:p>
            <a:pPr marL="1657350" lvl="3" indent="-285750">
              <a:buFont typeface="Arial" panose="020B0604020202020204" pitchFamily="34" charset="0"/>
              <a:buChar char="•"/>
            </a:pPr>
            <a:r>
              <a:rPr lang="en-US" sz="2400" dirty="0"/>
              <a:t>Additional factors</a:t>
            </a:r>
          </a:p>
          <a:p>
            <a:pPr marL="2114550" lvl="4" indent="-285750">
              <a:buFont typeface="Arial" panose="020B0604020202020204" pitchFamily="34" charset="0"/>
              <a:buChar char="•"/>
            </a:pPr>
            <a:r>
              <a:rPr lang="en-US" sz="2400" dirty="0"/>
              <a:t>Soil types</a:t>
            </a:r>
          </a:p>
          <a:p>
            <a:pPr marL="2114550" lvl="4" indent="-285750">
              <a:buFont typeface="Arial" panose="020B0604020202020204" pitchFamily="34" charset="0"/>
              <a:buChar char="•"/>
            </a:pPr>
            <a:r>
              <a:rPr lang="en-US" sz="2400" dirty="0"/>
              <a:t>Pollutant sources</a:t>
            </a:r>
          </a:p>
          <a:p>
            <a:pPr marL="1657350" lvl="3" indent="-285750">
              <a:buFont typeface="Arial" panose="020B0604020202020204" pitchFamily="34" charset="0"/>
              <a:buChar char="•"/>
            </a:pPr>
            <a:r>
              <a:rPr lang="en-US" sz="2400" dirty="0"/>
              <a:t>Identifiable boundaries </a:t>
            </a:r>
          </a:p>
        </p:txBody>
      </p:sp>
    </p:spTree>
    <p:extLst>
      <p:ext uri="{BB962C8B-B14F-4D97-AF65-F5344CB8AC3E}">
        <p14:creationId xmlns:p14="http://schemas.microsoft.com/office/powerpoint/2010/main" val="29255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0897" y="98853"/>
            <a:ext cx="8063103" cy="815547"/>
          </a:xfrm>
        </p:spPr>
        <p:txBody>
          <a:bodyPr>
            <a:normAutofit/>
          </a:bodyPr>
          <a:lstStyle/>
          <a:p>
            <a:r>
              <a:rPr lang="en-US" sz="4400" dirty="0"/>
              <a:t>PFA Determination</a:t>
            </a:r>
            <a:endParaRPr lang="en-US" dirty="0"/>
          </a:p>
        </p:txBody>
      </p:sp>
      <p:sp>
        <p:nvSpPr>
          <p:cNvPr id="3" name="TextBox 2"/>
          <p:cNvSpPr txBox="1"/>
          <p:nvPr/>
        </p:nvSpPr>
        <p:spPr>
          <a:xfrm>
            <a:off x="0" y="988355"/>
            <a:ext cx="8975558" cy="5693866"/>
          </a:xfrm>
          <a:prstGeom prst="rect">
            <a:avLst/>
          </a:prstGeom>
          <a:noFill/>
        </p:spPr>
        <p:txBody>
          <a:bodyPr wrap="square" rtlCol="0">
            <a:spAutoFit/>
          </a:bodyPr>
          <a:lstStyle/>
          <a:p>
            <a:pPr marL="742950" lvl="1" indent="-285750">
              <a:buFont typeface="Arial" panose="020B0604020202020204" pitchFamily="34" charset="0"/>
              <a:buChar char="•"/>
            </a:pPr>
            <a:r>
              <a:rPr lang="en-US" sz="2800" dirty="0"/>
              <a:t>Establish groundwater </a:t>
            </a:r>
            <a:r>
              <a:rPr lang="en-US" sz="2800" b="1" dirty="0"/>
              <a:t>contributing area (CA) </a:t>
            </a:r>
            <a:r>
              <a:rPr lang="en-US" sz="2800" dirty="0"/>
              <a:t>for the spring.</a:t>
            </a:r>
          </a:p>
          <a:p>
            <a:pPr marL="742950" lvl="1" indent="-285750">
              <a:buFont typeface="Arial" panose="020B0604020202020204" pitchFamily="34" charset="0"/>
              <a:buChar char="•"/>
            </a:pPr>
            <a:r>
              <a:rPr lang="en-US" sz="2800" dirty="0"/>
              <a:t>Identify regions within the CA where greatest recharge occurs.</a:t>
            </a:r>
          </a:p>
          <a:p>
            <a:pPr marL="742950" lvl="1" indent="-285750">
              <a:buFont typeface="Arial" panose="020B0604020202020204" pitchFamily="34" charset="0"/>
              <a:buChar char="•"/>
            </a:pPr>
            <a:r>
              <a:rPr lang="en-US" sz="2800" dirty="0"/>
              <a:t>Identify regions within the CA where Floridan Aquifer is most vulnerable.</a:t>
            </a:r>
          </a:p>
          <a:p>
            <a:pPr marL="742950" lvl="1" indent="-285750">
              <a:buFont typeface="Arial" panose="020B0604020202020204" pitchFamily="34" charset="0"/>
              <a:buChar char="•"/>
            </a:pPr>
            <a:r>
              <a:rPr lang="en-US" sz="2800" dirty="0"/>
              <a:t>Consider nitrogen loading and travel time.</a:t>
            </a:r>
          </a:p>
          <a:p>
            <a:pPr marL="742950" lvl="1" indent="-285750">
              <a:buFont typeface="Arial" panose="020B0604020202020204" pitchFamily="34" charset="0"/>
              <a:buChar char="•"/>
            </a:pPr>
            <a:r>
              <a:rPr lang="en-US" sz="2800" dirty="0"/>
              <a:t>Consider groundwater travel time.</a:t>
            </a:r>
          </a:p>
          <a:p>
            <a:pPr marL="742950" lvl="1" indent="-285750">
              <a:buFont typeface="Arial" panose="020B0604020202020204" pitchFamily="34" charset="0"/>
              <a:buChar char="•"/>
            </a:pPr>
            <a:r>
              <a:rPr lang="en-US" sz="2800" dirty="0"/>
              <a:t>Identify regions within CA to exclude or include based on land use and potential occurrence of pollutant sources.</a:t>
            </a:r>
          </a:p>
          <a:p>
            <a:pPr marL="742950" lvl="1" indent="-285750">
              <a:buFont typeface="Arial" panose="020B0604020202020204" pitchFamily="34" charset="0"/>
              <a:buChar char="•"/>
            </a:pPr>
            <a:r>
              <a:rPr lang="en-US" sz="2800" dirty="0"/>
              <a:t>Create PFA boundary that corresponds with identifiable boundaries.</a:t>
            </a:r>
          </a:p>
        </p:txBody>
      </p:sp>
    </p:spTree>
    <p:extLst>
      <p:ext uri="{BB962C8B-B14F-4D97-AF65-F5344CB8AC3E}">
        <p14:creationId xmlns:p14="http://schemas.microsoft.com/office/powerpoint/2010/main" val="2633653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2893" t="15924" r="2964" b="9512"/>
          <a:stretch/>
        </p:blipFill>
        <p:spPr>
          <a:xfrm>
            <a:off x="62799" y="0"/>
            <a:ext cx="8870534" cy="6858000"/>
          </a:xfrm>
          <a:prstGeom prst="rect">
            <a:avLst/>
          </a:prstGeom>
        </p:spPr>
      </p:pic>
    </p:spTree>
    <p:extLst>
      <p:ext uri="{BB962C8B-B14F-4D97-AF65-F5344CB8AC3E}">
        <p14:creationId xmlns:p14="http://schemas.microsoft.com/office/powerpoint/2010/main" val="126256833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6227</TotalTime>
  <Words>1991</Words>
  <Application>Microsoft Office PowerPoint</Application>
  <PresentationFormat>On-screen Show (4:3)</PresentationFormat>
  <Paragraphs>344</Paragraphs>
  <Slides>37</Slides>
  <Notes>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37</vt:i4>
      </vt:variant>
    </vt:vector>
  </HeadingPairs>
  <TitlesOfParts>
    <vt:vector size="44" baseType="lpstr">
      <vt:lpstr>Arial</vt:lpstr>
      <vt:lpstr>Calibri</vt:lpstr>
      <vt:lpstr>Calibri Light</vt:lpstr>
      <vt:lpstr>NewCenturySchlbkLTStd-Roman</vt:lpstr>
      <vt:lpstr>Times New Roman</vt:lpstr>
      <vt:lpstr>Office Theme</vt:lpstr>
      <vt:lpstr>Custom Design</vt:lpstr>
      <vt:lpstr>Basin Management Action Plan (BMAP)  Crystal River/Kings Bay</vt:lpstr>
      <vt:lpstr> Topics</vt:lpstr>
      <vt:lpstr>PowerPoint Presentation</vt:lpstr>
      <vt:lpstr>PowerPoint Presentation</vt:lpstr>
      <vt:lpstr>PFA</vt:lpstr>
      <vt:lpstr>PFA Requirements </vt:lpstr>
      <vt:lpstr>PFA Requirements</vt:lpstr>
      <vt:lpstr>PFA Determination</vt:lpstr>
      <vt:lpstr>PowerPoint Presentation</vt:lpstr>
      <vt:lpstr>PowerPoint Presentation</vt:lpstr>
      <vt:lpstr>PFA Determination- Septic System Locations </vt:lpstr>
      <vt:lpstr>PFA Determination</vt:lpstr>
      <vt:lpstr>Planning Projects and Level of Effort</vt:lpstr>
      <vt:lpstr>PowerPoint Presentation</vt:lpstr>
      <vt:lpstr>Nitrogen Source Reduction Strategy </vt:lpstr>
      <vt:lpstr>Nitrogen Source Reduction Strategy </vt:lpstr>
      <vt:lpstr>PowerPoint Presentation</vt:lpstr>
      <vt:lpstr>Source Categories &amp; Solutions?</vt:lpstr>
      <vt:lpstr>Springs Coast Ordinances, Comp Plans &amp; Land Development Codes</vt:lpstr>
      <vt:lpstr>Source Categories &amp; Solutions?</vt:lpstr>
      <vt:lpstr>Source Categories &amp; Solutions?</vt:lpstr>
      <vt:lpstr>Onsite Sewage Treatment and Disposal System (OSTDS) Remediation Plan (continued)</vt:lpstr>
      <vt:lpstr>OSTDS Remediation Plan</vt:lpstr>
      <vt:lpstr>OSTDS Remediation Plan</vt:lpstr>
      <vt:lpstr>OSTDS Remediation Plan</vt:lpstr>
      <vt:lpstr>Science-Related Actions–  2015 Crystal River/Kings Bay SWIM Plan</vt:lpstr>
      <vt:lpstr>Science &amp; OSTDS Related 2015 SWIM Plan Projects</vt:lpstr>
      <vt:lpstr>Science &amp; OSTDS Related 2015 SWIM Plan Projects</vt:lpstr>
      <vt:lpstr>Science Strategy</vt:lpstr>
      <vt:lpstr>Project Strategy</vt:lpstr>
      <vt:lpstr>Septic Field Enhancements</vt:lpstr>
      <vt:lpstr>Public Education</vt:lpstr>
      <vt:lpstr>Public Education</vt:lpstr>
      <vt:lpstr>Public Education</vt:lpstr>
      <vt:lpstr>Public Education</vt:lpstr>
      <vt:lpstr>Basin Management Action Plan</vt:lpstr>
      <vt:lpstr>   Basin Management Action Plan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Kings Bay Crystal River BMAP Meeting Aug 2016</dc:title>
  <dc:creator>Terry Hansen</dc:creator>
  <cp:lastModifiedBy>Cathleen Foerster</cp:lastModifiedBy>
  <cp:revision>213</cp:revision>
  <cp:lastPrinted>2016-08-19T15:21:44Z</cp:lastPrinted>
  <dcterms:created xsi:type="dcterms:W3CDTF">2015-05-19T17:22:51Z</dcterms:created>
  <dcterms:modified xsi:type="dcterms:W3CDTF">2016-08-24T17:51:45Z</dcterms:modified>
</cp:coreProperties>
</file>