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2"/>
  </p:notesMasterIdLst>
  <p:handoutMasterIdLst>
    <p:handoutMasterId r:id="rId33"/>
  </p:handoutMasterIdLst>
  <p:sldIdLst>
    <p:sldId id="262" r:id="rId3"/>
    <p:sldId id="379" r:id="rId4"/>
    <p:sldId id="416" r:id="rId5"/>
    <p:sldId id="417" r:id="rId6"/>
    <p:sldId id="279" r:id="rId7"/>
    <p:sldId id="377" r:id="rId8"/>
    <p:sldId id="378" r:id="rId9"/>
    <p:sldId id="408" r:id="rId10"/>
    <p:sldId id="418" r:id="rId11"/>
    <p:sldId id="376" r:id="rId12"/>
    <p:sldId id="381" r:id="rId13"/>
    <p:sldId id="409" r:id="rId14"/>
    <p:sldId id="410" r:id="rId15"/>
    <p:sldId id="398" r:id="rId16"/>
    <p:sldId id="403" r:id="rId17"/>
    <p:sldId id="411" r:id="rId18"/>
    <p:sldId id="419" r:id="rId19"/>
    <p:sldId id="412" r:id="rId20"/>
    <p:sldId id="413" r:id="rId21"/>
    <p:sldId id="415" r:id="rId22"/>
    <p:sldId id="414" r:id="rId23"/>
    <p:sldId id="421" r:id="rId24"/>
    <p:sldId id="422" r:id="rId25"/>
    <p:sldId id="423" r:id="rId26"/>
    <p:sldId id="424" r:id="rId27"/>
    <p:sldId id="425" r:id="rId28"/>
    <p:sldId id="426" r:id="rId29"/>
    <p:sldId id="427" r:id="rId30"/>
    <p:sldId id="299" r:id="rId31"/>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ffany Busby" initials="TB" lastIdx="6" clrIdx="0">
    <p:extLst>
      <p:ext uri="{19B8F6BF-5375-455C-9EA6-DF929625EA0E}">
        <p15:presenceInfo xmlns:p15="http://schemas.microsoft.com/office/powerpoint/2012/main" userId="ac951f7c47db59bb" providerId="Windows Live"/>
      </p:ext>
    </p:extLst>
  </p:cmAuthor>
  <p:cmAuthor id="2" name="Hansen, Terry" initials="HT" lastIdx="1" clrIdx="1">
    <p:extLst>
      <p:ext uri="{19B8F6BF-5375-455C-9EA6-DF929625EA0E}">
        <p15:presenceInfo xmlns:p15="http://schemas.microsoft.com/office/powerpoint/2012/main" userId="S-1-5-21-1004336348-1214440339-1801674531-496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0" autoAdjust="0"/>
    <p:restoredTop sz="91335" autoAdjust="0"/>
  </p:normalViewPr>
  <p:slideViewPr>
    <p:cSldViewPr snapToGrid="0">
      <p:cViewPr varScale="1">
        <p:scale>
          <a:sx n="104" d="100"/>
          <a:sy n="104" d="100"/>
        </p:scale>
        <p:origin x="1578" y="114"/>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2119"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898102" y="1"/>
            <a:ext cx="2982119" cy="464820"/>
          </a:xfrm>
          <a:prstGeom prst="rect">
            <a:avLst/>
          </a:prstGeom>
        </p:spPr>
        <p:txBody>
          <a:bodyPr vert="horz" lIns="93177" tIns="46589" rIns="93177" bIns="46589" rtlCol="0"/>
          <a:lstStyle>
            <a:lvl1pPr algn="r">
              <a:defRPr sz="1200"/>
            </a:lvl1pPr>
          </a:lstStyle>
          <a:p>
            <a:fld id="{6CD5808D-DC27-4453-893C-E26D863D8577}" type="datetimeFigureOut">
              <a:rPr lang="en-US" smtClean="0"/>
              <a:t>4/5/2017</a:t>
            </a:fld>
            <a:endParaRPr lang="en-US" dirty="0"/>
          </a:p>
        </p:txBody>
      </p:sp>
      <p:sp>
        <p:nvSpPr>
          <p:cNvPr id="4" name="Footer Placeholder 3"/>
          <p:cNvSpPr>
            <a:spLocks noGrp="1"/>
          </p:cNvSpPr>
          <p:nvPr>
            <p:ph type="ftr" sz="quarter" idx="2"/>
          </p:nvPr>
        </p:nvSpPr>
        <p:spPr>
          <a:xfrm>
            <a:off x="1" y="8829968"/>
            <a:ext cx="2982119"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8"/>
            <a:ext cx="2982119" cy="464820"/>
          </a:xfrm>
          <a:prstGeom prst="rect">
            <a:avLst/>
          </a:prstGeom>
        </p:spPr>
        <p:txBody>
          <a:bodyPr vert="horz" lIns="93177" tIns="46589" rIns="93177" bIns="46589" rtlCol="0" anchor="b"/>
          <a:lstStyle>
            <a:lvl1pPr algn="r">
              <a:defRPr sz="1200"/>
            </a:lvl1pPr>
          </a:lstStyle>
          <a:p>
            <a:fld id="{6DDA414F-FF20-434E-B4CF-C404F4C813BE}" type="slidenum">
              <a:rPr lang="en-US" smtClean="0"/>
              <a:t>‹#›</a:t>
            </a:fld>
            <a:endParaRPr lang="en-US" dirty="0"/>
          </a:p>
        </p:txBody>
      </p:sp>
    </p:spTree>
    <p:extLst>
      <p:ext uri="{BB962C8B-B14F-4D97-AF65-F5344CB8AC3E}">
        <p14:creationId xmlns:p14="http://schemas.microsoft.com/office/powerpoint/2010/main" val="27511507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2119" cy="466433"/>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1"/>
            <a:ext cx="2982119" cy="466433"/>
          </a:xfrm>
          <a:prstGeom prst="rect">
            <a:avLst/>
          </a:prstGeom>
        </p:spPr>
        <p:txBody>
          <a:bodyPr vert="horz" lIns="93177" tIns="46589" rIns="93177" bIns="46589" rtlCol="0"/>
          <a:lstStyle>
            <a:lvl1pPr algn="r">
              <a:defRPr sz="1200"/>
            </a:lvl1pPr>
          </a:lstStyle>
          <a:p>
            <a:fld id="{DBC3425C-C401-4E6B-AFC2-0EB0FDB85D12}" type="datetimeFigureOut">
              <a:rPr lang="en-US" smtClean="0"/>
              <a:t>4/5/2017</a:t>
            </a:fld>
            <a:endParaRPr lang="en-US" dirty="0"/>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70"/>
            <a:ext cx="2982119"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70"/>
            <a:ext cx="2982119"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280860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3800" y="365125"/>
            <a:ext cx="7019925" cy="52657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0985FAB-454F-47DB-8132-91E7A8CF1DB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28</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56467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14</a:t>
            </a:fld>
            <a:endParaRPr lang="en-US" dirty="0"/>
          </a:p>
        </p:txBody>
      </p:sp>
    </p:spTree>
    <p:extLst>
      <p:ext uri="{BB962C8B-B14F-4D97-AF65-F5344CB8AC3E}">
        <p14:creationId xmlns:p14="http://schemas.microsoft.com/office/powerpoint/2010/main" val="2825925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415043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3800" y="365125"/>
            <a:ext cx="7019925" cy="52657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6108A651-2E55-4530-A893-8AC8FCED064A}"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22</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502365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5100" y="71438"/>
            <a:ext cx="6499225" cy="4875212"/>
          </a:xfrm>
        </p:spPr>
      </p:sp>
      <p:sp>
        <p:nvSpPr>
          <p:cNvPr id="3" name="Notes Placeholder 2"/>
          <p:cNvSpPr>
            <a:spLocks noGrp="1"/>
          </p:cNvSpPr>
          <p:nvPr>
            <p:ph type="body" idx="1"/>
          </p:nvPr>
        </p:nvSpPr>
        <p:spPr>
          <a:xfrm>
            <a:off x="-2151" y="4947237"/>
            <a:ext cx="9296400" cy="1613774"/>
          </a:xfrm>
        </p:spPr>
        <p:txBody>
          <a:bodyPr/>
          <a:lstStyle/>
          <a:p>
            <a:r>
              <a:rPr lang="en-US" dirty="0"/>
              <a:t>The Nitrogen Source Inventory and Loading Tool (NSILT) was developed to identify and quantify the major sources contributing nitrogen to ground water in the Kings Bay BMAP area.  The NSILT is a GIS- and spreadsheet-based tool that provides spatial estimates of the relative contribution of nitrogen from various sources, and takes into consideration the transport pathways and processes affecting the various forms of nitrogen as they move from the land surface through soil and geologic strata into the </a:t>
            </a:r>
            <a:r>
              <a:rPr lang="en-US" dirty="0" err="1"/>
              <a:t>Floridan</a:t>
            </a:r>
            <a:r>
              <a:rPr lang="en-US" dirty="0"/>
              <a:t> aquifer.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NSILT is used as an ESTIMATE of nitrogen loading and is updated as new sources of data become available. </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1B0246-348F-4278-9715-9D9338937F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5477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currently are aware of several items that will be addressed and updated accordingly in 5 years.</a:t>
            </a:r>
          </a:p>
          <a:p>
            <a:endParaRPr lang="en-US" dirty="0"/>
          </a:p>
          <a:p>
            <a:r>
              <a:rPr lang="en-US" dirty="0"/>
              <a:t>We cannot update the NSILT every time new information is provided, which is why we set the 5-10-15 </a:t>
            </a:r>
            <a:r>
              <a:rPr lang="en-US" dirty="0" err="1"/>
              <a:t>yr</a:t>
            </a:r>
            <a:r>
              <a:rPr lang="en-US" dirty="0"/>
              <a:t> benchmarks. This allows us to start with an estimate and move along with the process, but account for changes at </a:t>
            </a:r>
            <a:r>
              <a:rPr lang="en-US"/>
              <a:t>appropriate time intervals.</a:t>
            </a:r>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24</a:t>
            </a:fld>
            <a:endParaRPr lang="en-US"/>
          </a:p>
        </p:txBody>
      </p:sp>
    </p:spTree>
    <p:extLst>
      <p:ext uri="{BB962C8B-B14F-4D97-AF65-F5344CB8AC3E}">
        <p14:creationId xmlns:p14="http://schemas.microsoft.com/office/powerpoint/2010/main" val="1020694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are constantly fine tuning our methods with each NSILT that is created. The goal is to use a uniform methodology for the Springs Coast NSILTs as they become updated. </a:t>
            </a:r>
          </a:p>
          <a:p>
            <a:endParaRPr lang="en-US" dirty="0"/>
          </a:p>
          <a:p>
            <a:r>
              <a:rPr lang="en-US" dirty="0"/>
              <a:t>Here is an example of one of the updates that will be incorporated. When the Kings Bay NSILT was created, the FDOH Florida Water Management Inventory had not been published. The Hall and Clancy Model was used to estimate the number of septic tanks in the area. Using this new data will provide us with a more accurate OSTDS count. </a:t>
            </a:r>
          </a:p>
          <a:p>
            <a:endParaRPr lang="en-US" dirty="0"/>
          </a:p>
          <a:p>
            <a:r>
              <a:rPr lang="en-US" dirty="0"/>
              <a:t>Another example is updating land use. DEP is working with FDACS to establish a single land coverage to use for agricultural acreage estimations. Future land use (</a:t>
            </a:r>
            <a:r>
              <a:rPr lang="en-US" dirty="0" err="1"/>
              <a:t>i.e</a:t>
            </a:r>
            <a:r>
              <a:rPr lang="en-US" dirty="0"/>
              <a:t> urban growth, </a:t>
            </a:r>
            <a:r>
              <a:rPr lang="en-US" dirty="0" err="1"/>
              <a:t>etc</a:t>
            </a:r>
            <a:r>
              <a:rPr lang="en-US" dirty="0"/>
              <a:t>) will also be incorporated when the NSILT is updated at the 5 year mark. </a:t>
            </a:r>
          </a:p>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25</a:t>
            </a:fld>
            <a:endParaRPr lang="en-US"/>
          </a:p>
        </p:txBody>
      </p:sp>
    </p:spTree>
    <p:extLst>
      <p:ext uri="{BB962C8B-B14F-4D97-AF65-F5344CB8AC3E}">
        <p14:creationId xmlns:p14="http://schemas.microsoft.com/office/powerpoint/2010/main" val="642146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100013"/>
            <a:ext cx="6958013" cy="5219700"/>
          </a:xfrm>
        </p:spPr>
      </p:sp>
      <p:sp>
        <p:nvSpPr>
          <p:cNvPr id="3" name="Notes Placeholder 2"/>
          <p:cNvSpPr>
            <a:spLocks noGrp="1"/>
          </p:cNvSpPr>
          <p:nvPr>
            <p:ph type="body" idx="1"/>
          </p:nvPr>
        </p:nvSpPr>
        <p:spPr>
          <a:xfrm>
            <a:off x="0" y="5321705"/>
            <a:ext cx="9296400" cy="1336961"/>
          </a:xfrm>
        </p:spPr>
        <p:txBody>
          <a:bodyPr/>
          <a:lstStyle/>
          <a:p>
            <a:r>
              <a:rPr lang="en-US" baseline="0" dirty="0"/>
              <a:t>County zoning laws may change as land use changes. </a:t>
            </a:r>
          </a:p>
          <a:p>
            <a:r>
              <a:rPr lang="en-US" baseline="0" dirty="0"/>
              <a:t>Urban growth will alter the fertilizable acreage used to estimate the urban fertilizer N inputs. </a:t>
            </a:r>
          </a:p>
          <a:p>
            <a:endParaRPr lang="en-US" baseline="0" dirty="0"/>
          </a:p>
          <a:p>
            <a:r>
              <a:rPr lang="en-US" baseline="0" dirty="0"/>
              <a:t>Some Ag lands may shift from pasture to </a:t>
            </a:r>
            <a:r>
              <a:rPr lang="en-US" baseline="0" dirty="0" err="1"/>
              <a:t>silviculture</a:t>
            </a:r>
            <a:r>
              <a:rPr lang="en-US" baseline="0" dirty="0"/>
              <a:t>, or crop coverage may change.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0985FAB-454F-47DB-8132-91E7A8CF1DB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26</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199509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93663"/>
            <a:ext cx="7015162" cy="5262562"/>
          </a:xfrm>
        </p:spPr>
      </p:sp>
      <p:sp>
        <p:nvSpPr>
          <p:cNvPr id="3" name="Notes Placeholder 2"/>
          <p:cNvSpPr>
            <a:spLocks noGrp="1"/>
          </p:cNvSpPr>
          <p:nvPr>
            <p:ph type="body" idx="1"/>
          </p:nvPr>
        </p:nvSpPr>
        <p:spPr>
          <a:xfrm>
            <a:off x="0" y="5356401"/>
            <a:ext cx="9296400" cy="1302264"/>
          </a:xfrm>
        </p:spPr>
        <p:txBody>
          <a:bodyPr/>
          <a:lstStyle/>
          <a:p>
            <a:r>
              <a:rPr lang="en-US" dirty="0"/>
              <a:t>Already we have seen a change in attenuation factors since the King’s Bay NSILT was first presented. We will continue to use the best data and literature as it becomes available to assign attenuation factors.</a:t>
            </a:r>
          </a:p>
          <a:p>
            <a:endParaRPr lang="en-US" dirty="0"/>
          </a:p>
          <a:p>
            <a:r>
              <a:rPr lang="en-US" b="1" dirty="0"/>
              <a:t>It is important to note that we are continuously researching these topics in order to provide the most current and relevant estimations at the time of each benchmark update. </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1B0246-348F-4278-9715-9D9338937F4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27</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08913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917A666-2CDE-4B3B-A936-478A8FA52ECC}" type="datetime1">
              <a:rPr lang="en-US" smtClean="0"/>
              <a:t>4/5/2017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837B7E-1BDE-4307-865C-6ADAD0056F04}" type="datetime1">
              <a:rPr lang="en-US" smtClean="0"/>
              <a:t>4/5/2017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89047D-A885-4CF9-9311-B1F5C33D7315}" type="datetime1">
              <a:rPr lang="en-US" smtClean="0"/>
              <a:t>4/5/2017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0314A0-EA3F-401C-ADE6-34D058C2BAFA}" type="datetime1">
              <a:rPr lang="en-US" smtClean="0"/>
              <a:t>4/5/2017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37EC25-090F-40B6-A54E-18C67B827A56}" type="datetime1">
              <a:rPr lang="en-US" smtClean="0"/>
              <a:t>4/5/2017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67F4978-A63F-4AEA-99B2-F582741BB1BC}" type="datetime1">
              <a:rPr lang="en-US" smtClean="0"/>
              <a:t>4/5/2017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E9C4D5-2116-40F2-BF51-72A07AEFAC63}" type="datetime1">
              <a:rPr lang="en-US" smtClean="0"/>
              <a:t>4/5/2017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8F6328-6C3C-48B2-80A9-CCB6BC0FB2AA}" type="datetime1">
              <a:rPr lang="en-US" smtClean="0"/>
              <a:t>4/5/2017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C41736-EE5A-43A7-8645-AA684F63C281}" type="datetime1">
              <a:rPr lang="en-US" smtClean="0"/>
              <a:t>4/5/2017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A65E86-B13A-4DB5-8BD3-AFAAD0E7C1C5}" type="datetime1">
              <a:rPr lang="en-US" smtClean="0"/>
              <a:t>4/5/2017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01949C-02FA-49AA-8D7E-17523814EF1A}" type="datetime1">
              <a:rPr lang="en-US" smtClean="0"/>
              <a:t>4/5/2017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7D014A5-748F-4961-A50B-6643BA46B704}" type="datetime1">
              <a:rPr lang="en-US" smtClean="0"/>
              <a:t>4/5/2017</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hyperlink" Target="mailto:Kirstin.Eller@dep.state.fl.us" TargetMode="External"/><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2.jpeg"/><Relationship Id="rId3" Type="http://schemas.openxmlformats.org/officeDocument/2006/relationships/image" Target="../media/image15.jpeg"/><Relationship Id="rId7" Type="http://schemas.openxmlformats.org/officeDocument/2006/relationships/image" Target="../media/image19.png"/><Relationship Id="rId12" Type="http://schemas.microsoft.com/office/2007/relationships/hdphoto" Target="../media/hdphoto3.wdp"/><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18.jpeg"/><Relationship Id="rId11" Type="http://schemas.openxmlformats.org/officeDocument/2006/relationships/image" Target="../media/image21.png"/><Relationship Id="rId5" Type="http://schemas.openxmlformats.org/officeDocument/2006/relationships/image" Target="../media/image17.png"/><Relationship Id="rId10" Type="http://schemas.microsoft.com/office/2007/relationships/hdphoto" Target="../media/hdphoto2.wdp"/><Relationship Id="rId4" Type="http://schemas.openxmlformats.org/officeDocument/2006/relationships/image" Target="../media/image16.png"/><Relationship Id="rId9"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hyperlink" Target="mailto:Celeste.Lyon@dep.state.fl.us" TargetMode="External"/><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3" Type="http://schemas.openxmlformats.org/officeDocument/2006/relationships/hyperlink" Target="http://www.dep.state.fl.us/water/" TargetMode="External"/><Relationship Id="rId2" Type="http://schemas.openxmlformats.org/officeDocument/2006/relationships/hyperlink" Target="mailto:terry.hansen@dep.state.fl.us" TargetMode="External"/><Relationship Id="rId1" Type="http://schemas.openxmlformats.org/officeDocument/2006/relationships/slideLayout" Target="../slideLayouts/slideLayout14.xml"/><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650" y="2564284"/>
            <a:ext cx="8820150" cy="1275145"/>
          </a:xfrm>
        </p:spPr>
        <p:txBody>
          <a:bodyPr/>
          <a:lstStyle/>
          <a:p>
            <a:r>
              <a:rPr lang="en-US" dirty="0"/>
              <a:t>Springs Coast</a:t>
            </a:r>
            <a:br>
              <a:rPr lang="en-US" dirty="0"/>
            </a:br>
            <a:r>
              <a:rPr lang="en-US" dirty="0"/>
              <a:t>Basin Management Action Plans (BMAPs) </a:t>
            </a:r>
          </a:p>
        </p:txBody>
      </p:sp>
      <p:sp>
        <p:nvSpPr>
          <p:cNvPr id="3" name="Subtitle 2"/>
          <p:cNvSpPr>
            <a:spLocks noGrp="1"/>
          </p:cNvSpPr>
          <p:nvPr>
            <p:ph type="subTitle" idx="1"/>
          </p:nvPr>
        </p:nvSpPr>
        <p:spPr>
          <a:xfrm>
            <a:off x="1143000" y="4000500"/>
            <a:ext cx="6858000" cy="1495836"/>
          </a:xfrm>
        </p:spPr>
        <p:txBody>
          <a:bodyPr>
            <a:normAutofit fontScale="92500" lnSpcReduction="10000"/>
          </a:bodyPr>
          <a:lstStyle/>
          <a:p>
            <a:r>
              <a:rPr lang="en-US" b="1" dirty="0"/>
              <a:t>April 6, 2017</a:t>
            </a:r>
          </a:p>
          <a:p>
            <a:r>
              <a:rPr lang="en-US" dirty="0"/>
              <a:t>Terry Hansen P.G., Basin Coordinator</a:t>
            </a:r>
          </a:p>
          <a:p>
            <a:r>
              <a:rPr lang="en-US" sz="2000" dirty="0"/>
              <a:t>850-245-8561</a:t>
            </a:r>
          </a:p>
          <a:p>
            <a:r>
              <a:rPr lang="en-US" sz="2000" dirty="0"/>
              <a:t>terry.hansen@dep.state.fl.us</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63783" y="1222743"/>
            <a:ext cx="6492072" cy="4823496"/>
          </a:xfrm>
          <a:prstGeom prst="rect">
            <a:avLst/>
          </a:prstGeom>
        </p:spPr>
      </p:pic>
      <p:sp>
        <p:nvSpPr>
          <p:cNvPr id="5" name="TextBox 4"/>
          <p:cNvSpPr txBox="1"/>
          <p:nvPr/>
        </p:nvSpPr>
        <p:spPr>
          <a:xfrm>
            <a:off x="1163784" y="-39894"/>
            <a:ext cx="7980216" cy="1077218"/>
          </a:xfrm>
          <a:prstGeom prst="rect">
            <a:avLst/>
          </a:prstGeom>
          <a:noFill/>
        </p:spPr>
        <p:txBody>
          <a:bodyPr wrap="square" rtlCol="0">
            <a:spAutoFit/>
          </a:bodyPr>
          <a:lstStyle/>
          <a:p>
            <a:pPr algn="ctr"/>
            <a:r>
              <a:rPr lang="en-US" sz="3200" b="1" dirty="0">
                <a:solidFill>
                  <a:schemeClr val="bg1"/>
                </a:solidFill>
              </a:rPr>
              <a:t>Weeki Wachee (WW) Nitrogen Loading </a:t>
            </a:r>
          </a:p>
          <a:p>
            <a:pPr algn="ctr"/>
            <a:r>
              <a:rPr lang="en-US" sz="3200" b="1" dirty="0">
                <a:solidFill>
                  <a:schemeClr val="bg1"/>
                </a:solidFill>
              </a:rPr>
              <a:t>to Groundwater</a:t>
            </a:r>
          </a:p>
        </p:txBody>
      </p:sp>
      <p:sp>
        <p:nvSpPr>
          <p:cNvPr id="6" name="Rectangle 5"/>
          <p:cNvSpPr/>
          <p:nvPr/>
        </p:nvSpPr>
        <p:spPr>
          <a:xfrm>
            <a:off x="0" y="6197811"/>
            <a:ext cx="9144000" cy="33855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t>Estimated Load to Groundwater: 940,000 lbs-N/yr                              Estimated TMDL Load: 103,000 lbs-N/yr</a:t>
            </a:r>
          </a:p>
        </p:txBody>
      </p:sp>
    </p:spTree>
    <p:extLst>
      <p:ext uri="{BB962C8B-B14F-4D97-AF65-F5344CB8AC3E}">
        <p14:creationId xmlns:p14="http://schemas.microsoft.com/office/powerpoint/2010/main" val="2569155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38544"/>
            <a:ext cx="7932964" cy="1325563"/>
          </a:xfrm>
        </p:spPr>
        <p:txBody>
          <a:bodyPr>
            <a:normAutofit/>
          </a:bodyPr>
          <a:lstStyle/>
          <a:p>
            <a:r>
              <a:rPr lang="en-US" sz="3200" dirty="0">
                <a:latin typeface="+mn-lt"/>
              </a:rPr>
              <a:t>WW Nitrogen Reductions by Source</a:t>
            </a:r>
          </a:p>
        </p:txBody>
      </p:sp>
      <p:graphicFrame>
        <p:nvGraphicFramePr>
          <p:cNvPr id="3" name="Table 2"/>
          <p:cNvGraphicFramePr>
            <a:graphicFrameLocks noGrp="1"/>
          </p:cNvGraphicFramePr>
          <p:nvPr>
            <p:extLst>
              <p:ext uri="{D42A27DB-BD31-4B8C-83A1-F6EECF244321}">
                <p14:modId xmlns:p14="http://schemas.microsoft.com/office/powerpoint/2010/main" val="3590102969"/>
              </p:ext>
            </p:extLst>
          </p:nvPr>
        </p:nvGraphicFramePr>
        <p:xfrm>
          <a:off x="868217" y="1454868"/>
          <a:ext cx="7583055" cy="3623684"/>
        </p:xfrm>
        <a:graphic>
          <a:graphicData uri="http://schemas.openxmlformats.org/drawingml/2006/table">
            <a:tbl>
              <a:tblPr firstRow="1" firstCol="1" bandRow="1">
                <a:tableStyleId>{5C22544A-7EE6-4342-B048-85BDC9FD1C3A}</a:tableStyleId>
              </a:tblPr>
              <a:tblGrid>
                <a:gridCol w="1895358">
                  <a:extLst>
                    <a:ext uri="{9D8B030D-6E8A-4147-A177-3AD203B41FA5}">
                      <a16:colId xmlns:a16="http://schemas.microsoft.com/office/drawing/2014/main" val="3779533949"/>
                    </a:ext>
                  </a:extLst>
                </a:gridCol>
                <a:gridCol w="1750185">
                  <a:extLst>
                    <a:ext uri="{9D8B030D-6E8A-4147-A177-3AD203B41FA5}">
                      <a16:colId xmlns:a16="http://schemas.microsoft.com/office/drawing/2014/main" val="270385489"/>
                    </a:ext>
                  </a:extLst>
                </a:gridCol>
                <a:gridCol w="1897792">
                  <a:extLst>
                    <a:ext uri="{9D8B030D-6E8A-4147-A177-3AD203B41FA5}">
                      <a16:colId xmlns:a16="http://schemas.microsoft.com/office/drawing/2014/main" val="2299953069"/>
                    </a:ext>
                  </a:extLst>
                </a:gridCol>
                <a:gridCol w="2039720">
                  <a:extLst>
                    <a:ext uri="{9D8B030D-6E8A-4147-A177-3AD203B41FA5}">
                      <a16:colId xmlns:a16="http://schemas.microsoft.com/office/drawing/2014/main" val="1737827258"/>
                    </a:ext>
                  </a:extLst>
                </a:gridCol>
              </a:tblGrid>
              <a:tr h="1057423">
                <a:tc>
                  <a:txBody>
                    <a:bodyPr/>
                    <a:lstStyle/>
                    <a:p>
                      <a:pPr marL="0" marR="0" algn="ctr">
                        <a:lnSpc>
                          <a:spcPct val="107000"/>
                        </a:lnSpc>
                        <a:spcBef>
                          <a:spcPts val="0"/>
                        </a:spcBef>
                        <a:spcAft>
                          <a:spcPts val="0"/>
                        </a:spcAft>
                      </a:pPr>
                      <a:r>
                        <a:rPr lang="en-US" sz="1200" dirty="0">
                          <a:effectLst/>
                        </a:rPr>
                        <a:t>Source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Portion of Total Load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Total Nitrogen Load to Groundwater</a:t>
                      </a:r>
                    </a:p>
                    <a:p>
                      <a:pPr marL="0" marR="0" algn="ctr">
                        <a:lnSpc>
                          <a:spcPct val="107000"/>
                        </a:lnSpc>
                        <a:spcBef>
                          <a:spcPts val="0"/>
                        </a:spcBef>
                        <a:spcAft>
                          <a:spcPts val="0"/>
                        </a:spcAft>
                      </a:pPr>
                      <a:r>
                        <a:rPr lang="en-US" sz="1200" dirty="0">
                          <a:effectLst/>
                        </a:rPr>
                        <a:t>(lbs-N/yr)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Load Reduction </a:t>
                      </a:r>
                    </a:p>
                    <a:p>
                      <a:pPr marL="0" marR="0" algn="ctr">
                        <a:lnSpc>
                          <a:spcPct val="107000"/>
                        </a:lnSpc>
                        <a:spcBef>
                          <a:spcPts val="0"/>
                        </a:spcBef>
                        <a:spcAft>
                          <a:spcPts val="0"/>
                        </a:spcAft>
                      </a:pPr>
                      <a:r>
                        <a:rPr lang="en-US" sz="1200" dirty="0">
                          <a:effectLst/>
                        </a:rPr>
                        <a:t>(lbs-N/yr)</a:t>
                      </a:r>
                    </a:p>
                    <a:p>
                      <a:pPr marL="0" marR="0" algn="ctr">
                        <a:lnSpc>
                          <a:spcPct val="107000"/>
                        </a:lnSpc>
                        <a:spcBef>
                          <a:spcPts val="0"/>
                        </a:spcBef>
                        <a:spcAft>
                          <a:spcPts val="0"/>
                        </a:spcAft>
                      </a:pPr>
                      <a:r>
                        <a:rPr lang="en-US" sz="1200" dirty="0">
                          <a:effectLst/>
                        </a:rPr>
                        <a:t>[Groundwater Load – TMDL Load (x)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7432097"/>
                  </a:ext>
                </a:extLst>
              </a:tr>
              <a:tr h="304076">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30 %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282,875</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251,100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5077847"/>
                  </a:ext>
                </a:extLst>
              </a:tr>
              <a:tr h="351706">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22 %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209,689</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184,140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5445181"/>
                  </a:ext>
                </a:extLst>
              </a:tr>
              <a:tr h="304076">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17 %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163,935</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mn-ea"/>
                          <a:cs typeface="+mn-cs"/>
                        </a:rPr>
                        <a:t>142,290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95297121"/>
                  </a:ext>
                </a:extLst>
              </a:tr>
              <a:tr h="333233">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10 %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93,208</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83,700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6424010"/>
                  </a:ext>
                </a:extLst>
              </a:tr>
              <a:tr h="304076">
                <a:tc>
                  <a:txBody>
                    <a:bodyPr/>
                    <a:lstStyle/>
                    <a:p>
                      <a:pPr marL="0" marR="0">
                        <a:lnSpc>
                          <a:spcPct val="107000"/>
                        </a:lnSpc>
                        <a:spcBef>
                          <a:spcPts val="0"/>
                        </a:spcBef>
                        <a:spcAft>
                          <a:spcPts val="0"/>
                        </a:spcAft>
                      </a:pPr>
                      <a:r>
                        <a:rPr lang="en-US" sz="1200" dirty="0">
                          <a:effectLst/>
                        </a:rPr>
                        <a:t>Livestock waste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10 %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91,347</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83,700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48551423"/>
                  </a:ext>
                </a:extLst>
              </a:tr>
              <a:tr h="360942">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6 %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53,841</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50,220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28770236"/>
                  </a:ext>
                </a:extLst>
              </a:tr>
              <a:tr h="304076">
                <a:tc>
                  <a:txBody>
                    <a:bodyPr/>
                    <a:lstStyle/>
                    <a:p>
                      <a:pPr marL="0" marR="0">
                        <a:lnSpc>
                          <a:spcPct val="107000"/>
                        </a:lnSpc>
                        <a:spcBef>
                          <a:spcPts val="0"/>
                        </a:spcBef>
                        <a:spcAft>
                          <a:spcPts val="0"/>
                        </a:spcAft>
                      </a:pPr>
                      <a:r>
                        <a:rPr lang="en-US" sz="1200" dirty="0">
                          <a:effectLst/>
                        </a:rPr>
                        <a:t>WWTF</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5 %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45,105</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41,850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90859955"/>
                  </a:ext>
                </a:extLst>
              </a:tr>
              <a:tr h="304076">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100 %</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940,000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837,000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300949"/>
                  </a:ext>
                </a:extLst>
              </a:tr>
            </a:tbl>
          </a:graphicData>
        </a:graphic>
      </p:graphicFrame>
      <p:sp>
        <p:nvSpPr>
          <p:cNvPr id="4" name="Rectangle 3"/>
          <p:cNvSpPr/>
          <p:nvPr/>
        </p:nvSpPr>
        <p:spPr>
          <a:xfrm>
            <a:off x="0" y="5874096"/>
            <a:ext cx="9144000" cy="584775"/>
          </a:xfrm>
          <a:prstGeom prst="rect">
            <a:avLst/>
          </a:prstGeom>
        </p:spPr>
        <p:txBody>
          <a:bodyPr wrap="square">
            <a:spAutoFit/>
          </a:bodyPr>
          <a:lstStyle/>
          <a:p>
            <a:pPr algn="ctr"/>
            <a:r>
              <a:rPr lang="en-US" sz="3200" b="1" dirty="0">
                <a:solidFill>
                  <a:srgbClr val="C00000"/>
                </a:solidFill>
              </a:rPr>
              <a:t>Draft April 2017</a:t>
            </a:r>
          </a:p>
        </p:txBody>
      </p:sp>
    </p:spTree>
    <p:extLst>
      <p:ext uri="{BB962C8B-B14F-4D97-AF65-F5344CB8AC3E}">
        <p14:creationId xmlns:p14="http://schemas.microsoft.com/office/powerpoint/2010/main" val="3609198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47780"/>
            <a:ext cx="7932964" cy="1325563"/>
          </a:xfrm>
        </p:spPr>
        <p:txBody>
          <a:bodyPr>
            <a:normAutofit/>
          </a:bodyPr>
          <a:lstStyle/>
          <a:p>
            <a:r>
              <a:rPr lang="en-US" sz="3200" dirty="0">
                <a:latin typeface="+mn-lt"/>
              </a:rPr>
              <a:t>WW Reduction Obligations by Entity </a:t>
            </a:r>
            <a:br>
              <a:rPr lang="en-US" sz="3200" dirty="0">
                <a:latin typeface="+mn-lt"/>
              </a:rPr>
            </a:br>
            <a:r>
              <a:rPr lang="en-US" sz="3200" dirty="0">
                <a:latin typeface="+mn-lt"/>
              </a:rPr>
              <a:t>by Source (</a:t>
            </a:r>
            <a:r>
              <a:rPr lang="en-US" sz="3200" dirty="0" err="1">
                <a:latin typeface="+mn-lt"/>
              </a:rPr>
              <a:t>lbs</a:t>
            </a:r>
            <a:r>
              <a:rPr lang="en-US" sz="3200" dirty="0">
                <a:latin typeface="+mn-lt"/>
              </a:rPr>
              <a:t>-N/</a:t>
            </a:r>
            <a:r>
              <a:rPr lang="en-US" sz="3200" dirty="0" err="1">
                <a:latin typeface="+mn-lt"/>
              </a:rPr>
              <a:t>yr</a:t>
            </a:r>
            <a:r>
              <a:rPr lang="en-US" sz="3200" dirty="0">
                <a:latin typeface="+mn-lt"/>
              </a:rPr>
              <a:t>)</a:t>
            </a:r>
          </a:p>
        </p:txBody>
      </p:sp>
      <p:graphicFrame>
        <p:nvGraphicFramePr>
          <p:cNvPr id="6" name="Table 5"/>
          <p:cNvGraphicFramePr>
            <a:graphicFrameLocks noGrp="1"/>
          </p:cNvGraphicFramePr>
          <p:nvPr>
            <p:extLst>
              <p:ext uri="{D42A27DB-BD31-4B8C-83A1-F6EECF244321}">
                <p14:modId xmlns:p14="http://schemas.microsoft.com/office/powerpoint/2010/main" val="104287845"/>
              </p:ext>
            </p:extLst>
          </p:nvPr>
        </p:nvGraphicFramePr>
        <p:xfrm>
          <a:off x="785093" y="1214727"/>
          <a:ext cx="7555340" cy="3852482"/>
        </p:xfrm>
        <a:graphic>
          <a:graphicData uri="http://schemas.openxmlformats.org/drawingml/2006/table">
            <a:tbl>
              <a:tblPr firstRow="1" firstCol="1" bandRow="1">
                <a:tableStyleId>{5C22544A-7EE6-4342-B048-85BDC9FD1C3A}</a:tableStyleId>
              </a:tblPr>
              <a:tblGrid>
                <a:gridCol w="1139500">
                  <a:extLst>
                    <a:ext uri="{9D8B030D-6E8A-4147-A177-3AD203B41FA5}">
                      <a16:colId xmlns:a16="http://schemas.microsoft.com/office/drawing/2014/main" val="3431019222"/>
                    </a:ext>
                  </a:extLst>
                </a:gridCol>
                <a:gridCol w="1068825">
                  <a:extLst>
                    <a:ext uri="{9D8B030D-6E8A-4147-A177-3AD203B41FA5}">
                      <a16:colId xmlns:a16="http://schemas.microsoft.com/office/drawing/2014/main" val="657026504"/>
                    </a:ext>
                  </a:extLst>
                </a:gridCol>
                <a:gridCol w="1069403">
                  <a:extLst>
                    <a:ext uri="{9D8B030D-6E8A-4147-A177-3AD203B41FA5}">
                      <a16:colId xmlns:a16="http://schemas.microsoft.com/office/drawing/2014/main" val="2161002237"/>
                    </a:ext>
                  </a:extLst>
                </a:gridCol>
                <a:gridCol w="1069403">
                  <a:extLst>
                    <a:ext uri="{9D8B030D-6E8A-4147-A177-3AD203B41FA5}">
                      <a16:colId xmlns:a16="http://schemas.microsoft.com/office/drawing/2014/main" val="2021041958"/>
                    </a:ext>
                  </a:extLst>
                </a:gridCol>
                <a:gridCol w="1069403">
                  <a:extLst>
                    <a:ext uri="{9D8B030D-6E8A-4147-A177-3AD203B41FA5}">
                      <a16:colId xmlns:a16="http://schemas.microsoft.com/office/drawing/2014/main" val="2585922153"/>
                    </a:ext>
                  </a:extLst>
                </a:gridCol>
                <a:gridCol w="1069403">
                  <a:extLst>
                    <a:ext uri="{9D8B030D-6E8A-4147-A177-3AD203B41FA5}">
                      <a16:colId xmlns:a16="http://schemas.microsoft.com/office/drawing/2014/main" val="2088246640"/>
                    </a:ext>
                  </a:extLst>
                </a:gridCol>
                <a:gridCol w="1069403">
                  <a:extLst>
                    <a:ext uri="{9D8B030D-6E8A-4147-A177-3AD203B41FA5}">
                      <a16:colId xmlns:a16="http://schemas.microsoft.com/office/drawing/2014/main" val="2985937718"/>
                    </a:ext>
                  </a:extLst>
                </a:gridCol>
              </a:tblGrid>
              <a:tr h="604837">
                <a:tc>
                  <a:txBody>
                    <a:bodyPr/>
                    <a:lstStyle/>
                    <a:p>
                      <a:pPr marL="0" marR="0" algn="ctr">
                        <a:lnSpc>
                          <a:spcPct val="107000"/>
                        </a:lnSpc>
                        <a:spcBef>
                          <a:spcPts val="0"/>
                        </a:spcBef>
                        <a:spcAft>
                          <a:spcPts val="0"/>
                        </a:spcAft>
                      </a:pPr>
                      <a:r>
                        <a:rPr lang="en-US" sz="1200" dirty="0">
                          <a:effectLst/>
                        </a:rPr>
                        <a:t>Source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Hernando County</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Pasco County</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Brooksville</a:t>
                      </a:r>
                    </a:p>
                  </a:txBody>
                  <a:tcPr marL="68580" marR="68580" marT="0" marB="0" anchor="ctr"/>
                </a:tc>
                <a:tc>
                  <a:txBody>
                    <a:bodyPr/>
                    <a:lstStyle/>
                    <a:p>
                      <a:pPr marL="0" marR="0" algn="ctr">
                        <a:lnSpc>
                          <a:spcPct val="107000"/>
                        </a:lnSpc>
                        <a:spcBef>
                          <a:spcPts val="0"/>
                        </a:spcBef>
                        <a:spcAft>
                          <a:spcPts val="0"/>
                        </a:spcAft>
                      </a:pPr>
                      <a:r>
                        <a:rPr lang="en-US" sz="1200" dirty="0">
                          <a:effectLst/>
                        </a:rPr>
                        <a:t>Agricultural Producers</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Golf Courses</a:t>
                      </a:r>
                    </a:p>
                  </a:txBody>
                  <a:tcPr marL="68580" marR="68580" marT="0" marB="0" anchor="ctr"/>
                </a:tc>
                <a:tc>
                  <a:txBody>
                    <a:bodyPr/>
                    <a:lstStyle/>
                    <a:p>
                      <a:pPr marL="0" marR="0" algn="ctr">
                        <a:lnSpc>
                          <a:spcPct val="107000"/>
                        </a:lnSpc>
                        <a:spcBef>
                          <a:spcPts val="0"/>
                        </a:spcBef>
                        <a:spcAft>
                          <a:spcPts val="0"/>
                        </a:spcAft>
                      </a:pPr>
                      <a:r>
                        <a:rPr lang="en-US" sz="1200" dirty="0">
                          <a:effectLst/>
                        </a:rPr>
                        <a:t>Total Nitrogen Reduction </a:t>
                      </a:r>
                    </a:p>
                  </a:txBody>
                  <a:tcPr marL="68580" marR="68580" marT="0" marB="0" anchor="ctr"/>
                </a:tc>
                <a:extLst>
                  <a:ext uri="{0D108BD9-81ED-4DB2-BD59-A6C34878D82A}">
                    <a16:rowId xmlns:a16="http://schemas.microsoft.com/office/drawing/2014/main" val="917511599"/>
                  </a:ext>
                </a:extLst>
              </a:tr>
              <a:tr h="346899">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220,215</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29,881</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1,004</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251,100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6836937"/>
                  </a:ext>
                </a:extLst>
              </a:tr>
              <a:tr h="530012">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165,542</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17,309</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1,289</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184,140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57868981"/>
                  </a:ext>
                </a:extLst>
              </a:tr>
              <a:tr h="508000">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83,700</a:t>
                      </a:r>
                    </a:p>
                  </a:txBody>
                  <a:tcPr marL="68580" marR="68580" marT="0" marB="0" anchor="ctr"/>
                </a:tc>
                <a:extLst>
                  <a:ext uri="{0D108BD9-81ED-4DB2-BD59-A6C34878D82A}">
                    <a16:rowId xmlns:a16="http://schemas.microsoft.com/office/drawing/2014/main" val="1006162504"/>
                  </a:ext>
                </a:extLst>
              </a:tr>
              <a:tr h="346899">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142,290</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142,290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3103288"/>
                  </a:ext>
                </a:extLst>
              </a:tr>
              <a:tr h="475138">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2,511</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47,407</a:t>
                      </a:r>
                    </a:p>
                  </a:txBody>
                  <a:tcPr marL="68580" marR="68580" marT="0" marB="0" anchor="ctr"/>
                </a:tc>
                <a:tc>
                  <a:txBody>
                    <a:bodyPr/>
                    <a:lstStyle/>
                    <a:p>
                      <a:pPr marL="0" marR="0" algn="ctr">
                        <a:lnSpc>
                          <a:spcPct val="107000"/>
                        </a:lnSpc>
                        <a:spcBef>
                          <a:spcPts val="0"/>
                        </a:spcBef>
                        <a:spcAft>
                          <a:spcPts val="0"/>
                        </a:spcAft>
                      </a:pPr>
                      <a:r>
                        <a:rPr lang="en-US" sz="1200" b="1" dirty="0">
                          <a:effectLst/>
                        </a:rPr>
                        <a:t>50,220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37501122"/>
                  </a:ext>
                </a:extLst>
              </a:tr>
              <a:tr h="346899">
                <a:tc>
                  <a:txBody>
                    <a:bodyPr/>
                    <a:lstStyle/>
                    <a:p>
                      <a:pPr marL="0" marR="0">
                        <a:lnSpc>
                          <a:spcPct val="107000"/>
                        </a:lnSpc>
                        <a:spcBef>
                          <a:spcPts val="0"/>
                        </a:spcBef>
                        <a:spcAft>
                          <a:spcPts val="0"/>
                        </a:spcAft>
                      </a:pPr>
                      <a:r>
                        <a:rPr lang="en-US" sz="1200" dirty="0">
                          <a:effectLst/>
                        </a:rPr>
                        <a:t>Livestock waste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83,770</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83,700</a:t>
                      </a:r>
                    </a:p>
                  </a:txBody>
                  <a:tcPr marL="68580" marR="68580" marT="0" marB="0" anchor="ctr"/>
                </a:tc>
                <a:extLst>
                  <a:ext uri="{0D108BD9-81ED-4DB2-BD59-A6C34878D82A}">
                    <a16:rowId xmlns:a16="http://schemas.microsoft.com/office/drawing/2014/main" val="2643138034"/>
                  </a:ext>
                </a:extLst>
              </a:tr>
              <a:tr h="346899">
                <a:tc>
                  <a:txBody>
                    <a:bodyPr/>
                    <a:lstStyle/>
                    <a:p>
                      <a:pPr marL="0" marR="0">
                        <a:lnSpc>
                          <a:spcPct val="107000"/>
                        </a:lnSpc>
                        <a:spcBef>
                          <a:spcPts val="0"/>
                        </a:spcBef>
                        <a:spcAft>
                          <a:spcPts val="0"/>
                        </a:spcAft>
                      </a:pPr>
                      <a:r>
                        <a:rPr lang="en-US" sz="1200" baseline="0" dirty="0" err="1">
                          <a:effectLst/>
                        </a:rPr>
                        <a:t>W</a:t>
                      </a:r>
                      <a:r>
                        <a:rPr lang="en-US" sz="1200" dirty="0" err="1">
                          <a:effectLst/>
                        </a:rPr>
                        <a:t>WTF</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b="1" dirty="0">
                          <a:effectLst/>
                        </a:rPr>
                        <a:t>41,850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0909757"/>
                  </a:ext>
                </a:extLst>
              </a:tr>
              <a:tr h="346899">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388,268</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47,190</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2,293</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225,990</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Calibri" panose="020F0502020204030204" pitchFamily="34" charset="0"/>
                        </a:rPr>
                        <a:t>47,709</a:t>
                      </a:r>
                    </a:p>
                  </a:txBody>
                  <a:tcPr marL="68580" marR="68580" marT="0" marB="0" anchor="ctr"/>
                </a:tc>
                <a:tc>
                  <a:txBody>
                    <a:bodyPr/>
                    <a:lstStyle/>
                    <a:p>
                      <a:pPr marL="0" marR="0" algn="ctr">
                        <a:lnSpc>
                          <a:spcPct val="107000"/>
                        </a:lnSpc>
                        <a:spcBef>
                          <a:spcPts val="0"/>
                        </a:spcBef>
                        <a:spcAft>
                          <a:spcPts val="0"/>
                        </a:spcAft>
                      </a:pPr>
                      <a:r>
                        <a:rPr lang="en-US" sz="1200" b="1" dirty="0">
                          <a:effectLst/>
                        </a:rPr>
                        <a:t>837,000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8452857"/>
                  </a:ext>
                </a:extLst>
              </a:tr>
            </a:tbl>
          </a:graphicData>
        </a:graphic>
      </p:graphicFrame>
      <p:sp>
        <p:nvSpPr>
          <p:cNvPr id="3" name="Rectangle 2"/>
          <p:cNvSpPr/>
          <p:nvPr/>
        </p:nvSpPr>
        <p:spPr>
          <a:xfrm>
            <a:off x="0" y="6036902"/>
            <a:ext cx="9144000" cy="584775"/>
          </a:xfrm>
          <a:prstGeom prst="rect">
            <a:avLst/>
          </a:prstGeom>
        </p:spPr>
        <p:txBody>
          <a:bodyPr wrap="square">
            <a:spAutoFit/>
          </a:bodyPr>
          <a:lstStyle/>
          <a:p>
            <a:pPr algn="ctr"/>
            <a:r>
              <a:rPr lang="en-US" sz="3200" b="1" dirty="0">
                <a:solidFill>
                  <a:srgbClr val="C00000"/>
                </a:solidFill>
              </a:rPr>
              <a:t>Draft April 2017</a:t>
            </a:r>
          </a:p>
        </p:txBody>
      </p:sp>
      <p:sp>
        <p:nvSpPr>
          <p:cNvPr id="4" name="Rectangle 3"/>
          <p:cNvSpPr/>
          <p:nvPr/>
        </p:nvSpPr>
        <p:spPr>
          <a:xfrm>
            <a:off x="745836" y="5220734"/>
            <a:ext cx="7633854" cy="1015663"/>
          </a:xfrm>
          <a:prstGeom prst="rect">
            <a:avLst/>
          </a:prstGeom>
        </p:spPr>
        <p:txBody>
          <a:bodyPr wrap="square">
            <a:spAutoFit/>
          </a:bodyPr>
          <a:lstStyle/>
          <a:p>
            <a:r>
              <a:rPr lang="en-US" sz="1200" dirty="0">
                <a:ea typeface="Calibri" panose="020F0502020204030204" pitchFamily="34" charset="0"/>
                <a:cs typeface="Times New Roman" panose="02020603050405020304" pitchFamily="18" charset="0"/>
              </a:rPr>
              <a:t>*Atmospheric deposition is an uncontrollable load, but will likely be reduced through stormwater treatment and WWTF uptake.</a:t>
            </a:r>
          </a:p>
          <a:p>
            <a:r>
              <a:rPr lang="en-US" sz="1200" dirty="0">
                <a:effectLst/>
                <a:ea typeface="Calibri" panose="020F0502020204030204" pitchFamily="34" charset="0"/>
                <a:cs typeface="Times New Roman" panose="02020603050405020304" pitchFamily="18" charset="0"/>
              </a:rPr>
              <a:t>**</a:t>
            </a:r>
            <a:r>
              <a:rPr lang="en-US" sz="1200" dirty="0" err="1"/>
              <a:t>WWTF</a:t>
            </a:r>
            <a:r>
              <a:rPr lang="en-US" sz="1200" dirty="0"/>
              <a:t> owners/operators in the BMAP study area are 100 % responsible for achieving the appropriate source reductions based on their facility loads, with consideration for attenuation and locations in the high, medium, or low recharge areas.</a:t>
            </a:r>
            <a:endParaRPr lang="en-US" sz="1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689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027666"/>
            <a:ext cx="9144000" cy="584775"/>
          </a:xfrm>
          <a:prstGeom prst="rect">
            <a:avLst/>
          </a:prstGeom>
        </p:spPr>
        <p:txBody>
          <a:bodyPr wrap="square">
            <a:spAutoFit/>
          </a:bodyPr>
          <a:lstStyle/>
          <a:p>
            <a:pPr algn="ctr"/>
            <a:r>
              <a:rPr lang="en-US" sz="3200" b="1" dirty="0">
                <a:solidFill>
                  <a:srgbClr val="C00000"/>
                </a:solidFill>
              </a:rPr>
              <a:t>Draft April 2017</a:t>
            </a:r>
          </a:p>
        </p:txBody>
      </p:sp>
      <p:sp>
        <p:nvSpPr>
          <p:cNvPr id="7" name="Rectangle 6"/>
          <p:cNvSpPr/>
          <p:nvPr/>
        </p:nvSpPr>
        <p:spPr>
          <a:xfrm>
            <a:off x="745837" y="5030339"/>
            <a:ext cx="7633854" cy="1015663"/>
          </a:xfrm>
          <a:prstGeom prst="rect">
            <a:avLst/>
          </a:prstGeom>
        </p:spPr>
        <p:txBody>
          <a:bodyPr wrap="square">
            <a:spAutoFit/>
          </a:bodyPr>
          <a:lstStyle/>
          <a:p>
            <a:r>
              <a:rPr lang="en-US" sz="1200" dirty="0">
                <a:ea typeface="Calibri" panose="020F0502020204030204" pitchFamily="34" charset="0"/>
                <a:cs typeface="Times New Roman" panose="02020603050405020304" pitchFamily="18" charset="0"/>
              </a:rPr>
              <a:t>*Atmospheric deposition is an uncontrollable load, but will likely be reduced through stormwater treatment and WWTF uptake.</a:t>
            </a:r>
          </a:p>
          <a:p>
            <a:r>
              <a:rPr lang="en-US" sz="1200" dirty="0">
                <a:effectLst/>
                <a:ea typeface="Calibri" panose="020F0502020204030204" pitchFamily="34" charset="0"/>
                <a:cs typeface="Times New Roman" panose="02020603050405020304" pitchFamily="18" charset="0"/>
              </a:rPr>
              <a:t>**</a:t>
            </a:r>
            <a:r>
              <a:rPr lang="en-US" sz="1200" dirty="0" err="1"/>
              <a:t>WWTF</a:t>
            </a:r>
            <a:r>
              <a:rPr lang="en-US" sz="1200" dirty="0"/>
              <a:t> owners/operators in the BMAP study area are 100 % responsible for achieving the appropriate source reductions based on their facility loads, with consideration for attenuation and locations in the high, medium, or low recharge areas.</a:t>
            </a:r>
            <a:endParaRPr lang="en-US" sz="1200" dirty="0">
              <a:effectLst/>
              <a:ea typeface="Calibri" panose="020F0502020204030204" pitchFamily="34" charset="0"/>
              <a:cs typeface="Times New Roman" panose="02020603050405020304" pitchFamily="18" charset="0"/>
            </a:endParaRPr>
          </a:p>
        </p:txBody>
      </p:sp>
      <p:sp>
        <p:nvSpPr>
          <p:cNvPr id="9" name="Title 1"/>
          <p:cNvSpPr>
            <a:spLocks noGrp="1"/>
          </p:cNvSpPr>
          <p:nvPr>
            <p:ph type="title"/>
          </p:nvPr>
        </p:nvSpPr>
        <p:spPr>
          <a:xfrm>
            <a:off x="1211036" y="-129308"/>
            <a:ext cx="7932964" cy="1325563"/>
          </a:xfrm>
        </p:spPr>
        <p:txBody>
          <a:bodyPr>
            <a:normAutofit/>
          </a:bodyPr>
          <a:lstStyle/>
          <a:p>
            <a:r>
              <a:rPr lang="en-US" sz="3200" dirty="0">
                <a:latin typeface="+mn-lt"/>
              </a:rPr>
              <a:t>WW Reductions by Source Category </a:t>
            </a:r>
            <a:br>
              <a:rPr lang="en-US" sz="3200" dirty="0">
                <a:latin typeface="+mn-lt"/>
              </a:rPr>
            </a:br>
            <a:r>
              <a:rPr lang="en-US" sz="3200" dirty="0">
                <a:latin typeface="+mn-lt"/>
              </a:rPr>
              <a:t>by Milestone</a:t>
            </a:r>
          </a:p>
        </p:txBody>
      </p:sp>
      <p:graphicFrame>
        <p:nvGraphicFramePr>
          <p:cNvPr id="10" name="Table 9"/>
          <p:cNvGraphicFramePr>
            <a:graphicFrameLocks noGrp="1"/>
          </p:cNvGraphicFramePr>
          <p:nvPr>
            <p:extLst>
              <p:ext uri="{D42A27DB-BD31-4B8C-83A1-F6EECF244321}">
                <p14:modId xmlns:p14="http://schemas.microsoft.com/office/powerpoint/2010/main" val="1428192203"/>
              </p:ext>
            </p:extLst>
          </p:nvPr>
        </p:nvGraphicFramePr>
        <p:xfrm>
          <a:off x="785093" y="1214727"/>
          <a:ext cx="7555343" cy="3614962"/>
        </p:xfrm>
        <a:graphic>
          <a:graphicData uri="http://schemas.openxmlformats.org/drawingml/2006/table">
            <a:tbl>
              <a:tblPr firstRow="1" firstCol="1" bandRow="1">
                <a:tableStyleId>{5C22544A-7EE6-4342-B048-85BDC9FD1C3A}</a:tableStyleId>
              </a:tblPr>
              <a:tblGrid>
                <a:gridCol w="1589450">
                  <a:extLst>
                    <a:ext uri="{9D8B030D-6E8A-4147-A177-3AD203B41FA5}">
                      <a16:colId xmlns:a16="http://schemas.microsoft.com/office/drawing/2014/main" val="3431019222"/>
                    </a:ext>
                  </a:extLst>
                </a:gridCol>
                <a:gridCol w="1490868">
                  <a:extLst>
                    <a:ext uri="{9D8B030D-6E8A-4147-A177-3AD203B41FA5}">
                      <a16:colId xmlns:a16="http://schemas.microsoft.com/office/drawing/2014/main" val="657026504"/>
                    </a:ext>
                  </a:extLst>
                </a:gridCol>
                <a:gridCol w="1491675">
                  <a:extLst>
                    <a:ext uri="{9D8B030D-6E8A-4147-A177-3AD203B41FA5}">
                      <a16:colId xmlns:a16="http://schemas.microsoft.com/office/drawing/2014/main" val="2161002237"/>
                    </a:ext>
                  </a:extLst>
                </a:gridCol>
                <a:gridCol w="1491675">
                  <a:extLst>
                    <a:ext uri="{9D8B030D-6E8A-4147-A177-3AD203B41FA5}">
                      <a16:colId xmlns:a16="http://schemas.microsoft.com/office/drawing/2014/main" val="2585922153"/>
                    </a:ext>
                  </a:extLst>
                </a:gridCol>
                <a:gridCol w="1491675">
                  <a:extLst>
                    <a:ext uri="{9D8B030D-6E8A-4147-A177-3AD203B41FA5}">
                      <a16:colId xmlns:a16="http://schemas.microsoft.com/office/drawing/2014/main" val="2985937718"/>
                    </a:ext>
                  </a:extLst>
                </a:gridCol>
              </a:tblGrid>
              <a:tr h="771093">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Entity</a:t>
                      </a:r>
                    </a:p>
                  </a:txBody>
                  <a:tcPr marL="68580" marR="68580" marT="0" marB="0" anchor="ctr"/>
                </a:tc>
                <a:tc>
                  <a:txBody>
                    <a:bodyPr/>
                    <a:lstStyle/>
                    <a:p>
                      <a:pPr marL="0" marR="0" algn="ctr">
                        <a:lnSpc>
                          <a:spcPct val="107000"/>
                        </a:lnSpc>
                        <a:spcBef>
                          <a:spcPts val="0"/>
                        </a:spcBef>
                        <a:spcAft>
                          <a:spcPts val="0"/>
                        </a:spcAft>
                      </a:pPr>
                      <a:r>
                        <a:rPr lang="en-US" sz="1200" dirty="0">
                          <a:effectLst/>
                        </a:rPr>
                        <a:t>5-Year Milestone</a:t>
                      </a:r>
                    </a:p>
                    <a:p>
                      <a:pPr marL="0" marR="0" algn="ctr">
                        <a:lnSpc>
                          <a:spcPct val="107000"/>
                        </a:lnSpc>
                        <a:spcBef>
                          <a:spcPts val="0"/>
                        </a:spcBef>
                        <a:spcAft>
                          <a:spcPts val="0"/>
                        </a:spcAft>
                      </a:pPr>
                      <a:r>
                        <a:rPr lang="en-US" sz="1200" dirty="0">
                          <a:effectLst/>
                        </a:rPr>
                        <a:t>(30 % of Total)</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tc>
                  <a:txBody>
                    <a:bodyPr/>
                    <a:lstStyle/>
                    <a:p>
                      <a:pPr marL="0" marR="0" algn="ctr">
                        <a:lnSpc>
                          <a:spcPct val="107000"/>
                        </a:lnSpc>
                        <a:spcBef>
                          <a:spcPts val="0"/>
                        </a:spcBef>
                        <a:spcAft>
                          <a:spcPts val="0"/>
                        </a:spcAft>
                      </a:pPr>
                      <a:r>
                        <a:rPr lang="en-US" sz="1200" dirty="0">
                          <a:effectLst/>
                        </a:rPr>
                        <a:t>10-Year Milestone</a:t>
                      </a:r>
                    </a:p>
                    <a:p>
                      <a:pPr marL="0" marR="0" algn="ctr">
                        <a:lnSpc>
                          <a:spcPct val="107000"/>
                        </a:lnSpc>
                        <a:spcBef>
                          <a:spcPts val="0"/>
                        </a:spcBef>
                        <a:spcAft>
                          <a:spcPts val="0"/>
                        </a:spcAft>
                      </a:pPr>
                      <a:r>
                        <a:rPr lang="en-US" sz="1200" dirty="0">
                          <a:effectLst/>
                        </a:rPr>
                        <a:t>(50 % of Total)</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tc>
                  <a:txBody>
                    <a:bodyPr/>
                    <a:lstStyle/>
                    <a:p>
                      <a:pPr marL="0" marR="0" algn="ctr">
                        <a:lnSpc>
                          <a:spcPct val="107000"/>
                        </a:lnSpc>
                        <a:spcBef>
                          <a:spcPts val="0"/>
                        </a:spcBef>
                        <a:spcAft>
                          <a:spcPts val="0"/>
                        </a:spcAft>
                      </a:pPr>
                      <a:r>
                        <a:rPr lang="en-US" sz="1200" dirty="0">
                          <a:effectLst/>
                        </a:rPr>
                        <a:t>15-Year Milestone</a:t>
                      </a:r>
                    </a:p>
                    <a:p>
                      <a:pPr marL="0" marR="0" algn="ctr">
                        <a:lnSpc>
                          <a:spcPct val="107000"/>
                        </a:lnSpc>
                        <a:spcBef>
                          <a:spcPts val="0"/>
                        </a:spcBef>
                        <a:spcAft>
                          <a:spcPts val="0"/>
                        </a:spcAft>
                      </a:pPr>
                      <a:r>
                        <a:rPr lang="en-US" sz="1200" dirty="0">
                          <a:effectLst/>
                        </a:rPr>
                        <a:t>(20 % of Total)</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tc>
                  <a:txBody>
                    <a:bodyPr/>
                    <a:lstStyle/>
                    <a:p>
                      <a:pPr marL="0" marR="0" algn="ctr">
                        <a:lnSpc>
                          <a:spcPct val="107000"/>
                        </a:lnSpc>
                        <a:spcBef>
                          <a:spcPts val="0"/>
                        </a:spcBef>
                        <a:spcAft>
                          <a:spcPts val="0"/>
                        </a:spcAft>
                      </a:pPr>
                      <a:r>
                        <a:rPr lang="en-US" sz="1200" dirty="0">
                          <a:effectLst/>
                        </a:rPr>
                        <a:t>Total Nitrogen Reduction (100 %)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extLst>
                  <a:ext uri="{0D108BD9-81ED-4DB2-BD59-A6C34878D82A}">
                    <a16:rowId xmlns:a16="http://schemas.microsoft.com/office/drawing/2014/main" val="917511599"/>
                  </a:ext>
                </a:extLst>
              </a:tr>
              <a:tr h="346899">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Calibri" panose="020F0502020204030204" pitchFamily="34" charset="0"/>
                          <a:cs typeface="Times New Roman" panose="02020603050405020304" pitchFamily="18" charset="0"/>
                        </a:rPr>
                        <a:t>75,330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125,550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50,220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251,100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6836937"/>
                  </a:ext>
                </a:extLst>
              </a:tr>
              <a:tr h="336590">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55,242</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92,070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36,828</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184,140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57868981"/>
                  </a:ext>
                </a:extLst>
              </a:tr>
              <a:tr h="360218">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25,110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41,850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16,740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83,700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6162504"/>
                  </a:ext>
                </a:extLst>
              </a:tr>
              <a:tr h="286328">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42,687</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71,145</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28,458</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142,290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3103288"/>
                  </a:ext>
                </a:extLst>
              </a:tr>
              <a:tr h="341745">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15,066</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25,110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10,044</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50,220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37501122"/>
                  </a:ext>
                </a:extLst>
              </a:tr>
              <a:tr h="346899">
                <a:tc>
                  <a:txBody>
                    <a:bodyPr/>
                    <a:lstStyle/>
                    <a:p>
                      <a:pPr marL="0" marR="0">
                        <a:lnSpc>
                          <a:spcPct val="107000"/>
                        </a:lnSpc>
                        <a:spcBef>
                          <a:spcPts val="0"/>
                        </a:spcBef>
                        <a:spcAft>
                          <a:spcPts val="0"/>
                        </a:spcAft>
                      </a:pPr>
                      <a:r>
                        <a:rPr lang="en-US" sz="1200" dirty="0">
                          <a:effectLst/>
                        </a:rPr>
                        <a:t>Livestock waste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25,110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41,850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16,740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83,700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3138034"/>
                  </a:ext>
                </a:extLst>
              </a:tr>
              <a:tr h="342602">
                <a:tc>
                  <a:txBody>
                    <a:bodyPr/>
                    <a:lstStyle/>
                    <a:p>
                      <a:pPr marL="0" marR="0">
                        <a:lnSpc>
                          <a:spcPct val="107000"/>
                        </a:lnSpc>
                        <a:spcBef>
                          <a:spcPts val="0"/>
                        </a:spcBef>
                        <a:spcAft>
                          <a:spcPts val="0"/>
                        </a:spcAft>
                      </a:pPr>
                      <a:r>
                        <a:rPr lang="en-US" sz="1200" dirty="0" err="1">
                          <a:effectLst/>
                        </a:rPr>
                        <a:t>WWTF</a:t>
                      </a:r>
                      <a:r>
                        <a:rPr lang="en-US" sz="1200" dirty="0">
                          <a:effectLst/>
                        </a:rPr>
                        <a:t>**</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12,555</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20,925</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8,370</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41,850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0909757"/>
                  </a:ext>
                </a:extLst>
              </a:tr>
              <a:tr h="346899">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dirty="0">
                          <a:effectLst/>
                          <a:latin typeface="+mn-lt"/>
                          <a:ea typeface="Calibri" panose="020F0502020204030204" pitchFamily="34" charset="0"/>
                          <a:cs typeface="Times New Roman" panose="02020603050405020304" pitchFamily="18" charset="0"/>
                        </a:rPr>
                        <a:t>251,100 </a:t>
                      </a:r>
                    </a:p>
                  </a:txBody>
                  <a:tcPr marL="68580" marR="68580" marT="0" marB="0" anchor="ctr"/>
                </a:tc>
                <a:tc>
                  <a:txBody>
                    <a:bodyPr/>
                    <a:lstStyle/>
                    <a:p>
                      <a:pPr marL="0" marR="0" algn="ctr">
                        <a:lnSpc>
                          <a:spcPct val="107000"/>
                        </a:lnSpc>
                        <a:spcBef>
                          <a:spcPts val="0"/>
                        </a:spcBef>
                        <a:spcAft>
                          <a:spcPts val="0"/>
                        </a:spcAft>
                      </a:pPr>
                      <a:r>
                        <a:rPr lang="en-US" sz="1400" b="1" dirty="0">
                          <a:effectLst/>
                          <a:latin typeface="+mn-lt"/>
                          <a:ea typeface="Calibri" panose="020F0502020204030204" pitchFamily="34" charset="0"/>
                          <a:cs typeface="Times New Roman" panose="02020603050405020304" pitchFamily="18" charset="0"/>
                        </a:rPr>
                        <a:t>418,500</a:t>
                      </a:r>
                    </a:p>
                  </a:txBody>
                  <a:tcPr marL="68580" marR="68580" marT="0" marB="0" anchor="ctr"/>
                </a:tc>
                <a:tc>
                  <a:txBody>
                    <a:bodyPr/>
                    <a:lstStyle/>
                    <a:p>
                      <a:pPr marL="0" marR="0" algn="ctr">
                        <a:lnSpc>
                          <a:spcPct val="107000"/>
                        </a:lnSpc>
                        <a:spcBef>
                          <a:spcPts val="0"/>
                        </a:spcBef>
                        <a:spcAft>
                          <a:spcPts val="0"/>
                        </a:spcAft>
                      </a:pPr>
                      <a:r>
                        <a:rPr lang="en-US" sz="1400" b="1" dirty="0">
                          <a:effectLst/>
                          <a:latin typeface="+mn-lt"/>
                          <a:ea typeface="Calibri" panose="020F0502020204030204" pitchFamily="34" charset="0"/>
                          <a:cs typeface="Times New Roman" panose="02020603050405020304" pitchFamily="18" charset="0"/>
                        </a:rPr>
                        <a:t>167,400</a:t>
                      </a:r>
                    </a:p>
                  </a:txBody>
                  <a:tcPr marL="68580" marR="68580" marT="0" marB="0" anchor="ctr"/>
                </a:tc>
                <a:tc>
                  <a:txBody>
                    <a:bodyPr/>
                    <a:lstStyle/>
                    <a:p>
                      <a:pPr marL="0" marR="0" algn="ctr">
                        <a:lnSpc>
                          <a:spcPct val="107000"/>
                        </a:lnSpc>
                        <a:spcBef>
                          <a:spcPts val="0"/>
                        </a:spcBef>
                        <a:spcAft>
                          <a:spcPts val="0"/>
                        </a:spcAft>
                      </a:pPr>
                      <a:r>
                        <a:rPr lang="en-US" sz="1400" b="1" dirty="0">
                          <a:effectLst/>
                          <a:latin typeface="+mn-lt"/>
                        </a:rPr>
                        <a:t>837,000</a:t>
                      </a:r>
                      <a:endParaRPr lang="en-US" sz="14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8452857"/>
                  </a:ext>
                </a:extLst>
              </a:tr>
            </a:tbl>
          </a:graphicData>
        </a:graphic>
      </p:graphicFrame>
    </p:spTree>
    <p:extLst>
      <p:ext uri="{BB962C8B-B14F-4D97-AF65-F5344CB8AC3E}">
        <p14:creationId xmlns:p14="http://schemas.microsoft.com/office/powerpoint/2010/main" val="577926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749" y="1226265"/>
            <a:ext cx="7901526" cy="5003179"/>
          </a:xfrm>
          <a:prstGeom prst="rect">
            <a:avLst/>
          </a:prstGeom>
        </p:spPr>
      </p:pic>
      <p:sp>
        <p:nvSpPr>
          <p:cNvPr id="6" name="TextBox 5"/>
          <p:cNvSpPr txBox="1"/>
          <p:nvPr/>
        </p:nvSpPr>
        <p:spPr>
          <a:xfrm>
            <a:off x="1126836" y="-33852"/>
            <a:ext cx="8017163" cy="1077218"/>
          </a:xfrm>
          <a:prstGeom prst="rect">
            <a:avLst/>
          </a:prstGeom>
          <a:noFill/>
        </p:spPr>
        <p:txBody>
          <a:bodyPr wrap="square" rtlCol="0">
            <a:spAutoFit/>
          </a:bodyPr>
          <a:lstStyle/>
          <a:p>
            <a:pPr algn="ctr"/>
            <a:r>
              <a:rPr lang="en-US" sz="3200" b="1" dirty="0">
                <a:solidFill>
                  <a:schemeClr val="bg1"/>
                </a:solidFill>
              </a:rPr>
              <a:t>Magnolia-Aripeka Springs Nitrogen Loading </a:t>
            </a:r>
          </a:p>
          <a:p>
            <a:pPr algn="ctr"/>
            <a:r>
              <a:rPr lang="en-US" sz="3200" b="1" dirty="0">
                <a:solidFill>
                  <a:schemeClr val="bg1"/>
                </a:solidFill>
              </a:rPr>
              <a:t>to Groundwater</a:t>
            </a:r>
          </a:p>
        </p:txBody>
      </p:sp>
      <p:sp>
        <p:nvSpPr>
          <p:cNvPr id="7" name="TextBox 3"/>
          <p:cNvSpPr txBox="1"/>
          <p:nvPr/>
        </p:nvSpPr>
        <p:spPr>
          <a:xfrm>
            <a:off x="152400" y="1226265"/>
            <a:ext cx="2902226"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t>Magnolia-Aripeka Springs</a:t>
            </a:r>
            <a:endParaRPr lang="en-US" sz="2400" dirty="0"/>
          </a:p>
        </p:txBody>
      </p:sp>
      <p:sp>
        <p:nvSpPr>
          <p:cNvPr id="9" name="Rectangle 8"/>
          <p:cNvSpPr/>
          <p:nvPr/>
        </p:nvSpPr>
        <p:spPr>
          <a:xfrm>
            <a:off x="0" y="6239376"/>
            <a:ext cx="9144000" cy="33855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t>Estimated Load to Groundwater: 138,000 lbs-N/yr                                    </a:t>
            </a:r>
          </a:p>
        </p:txBody>
      </p:sp>
      <p:sp>
        <p:nvSpPr>
          <p:cNvPr id="8" name="TextBox 7"/>
          <p:cNvSpPr txBox="1"/>
          <p:nvPr/>
        </p:nvSpPr>
        <p:spPr>
          <a:xfrm>
            <a:off x="6751782" y="5654600"/>
            <a:ext cx="2316525" cy="923330"/>
          </a:xfrm>
          <a:prstGeom prst="rect">
            <a:avLst/>
          </a:prstGeom>
          <a:noFill/>
        </p:spPr>
        <p:txBody>
          <a:bodyPr wrap="square" rtlCol="0">
            <a:spAutoFit/>
          </a:bodyPr>
          <a:lstStyle/>
          <a:p>
            <a:pPr algn="r"/>
            <a:r>
              <a:rPr lang="en-US" b="1" dirty="0">
                <a:solidFill>
                  <a:srgbClr val="C00000"/>
                </a:solidFill>
              </a:rPr>
              <a:t>Spring flow is too irregular to accurately calculate TMDL load</a:t>
            </a:r>
            <a:r>
              <a:rPr lang="en-US" dirty="0">
                <a:solidFill>
                  <a:srgbClr val="C00000"/>
                </a:solidFill>
              </a:rPr>
              <a:t>.</a:t>
            </a:r>
          </a:p>
        </p:txBody>
      </p:sp>
    </p:spTree>
    <p:extLst>
      <p:ext uri="{BB962C8B-B14F-4D97-AF65-F5344CB8AC3E}">
        <p14:creationId xmlns:p14="http://schemas.microsoft.com/office/powerpoint/2010/main" val="3747998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38544"/>
            <a:ext cx="7932964" cy="1325563"/>
          </a:xfrm>
        </p:spPr>
        <p:txBody>
          <a:bodyPr>
            <a:normAutofit/>
          </a:bodyPr>
          <a:lstStyle/>
          <a:p>
            <a:r>
              <a:rPr lang="en-US" sz="2800" dirty="0">
                <a:latin typeface="+mn-lt"/>
              </a:rPr>
              <a:t>Suggested Magnolia-Aripeka Springs Nitrogen Reduction Guidelines by Source</a:t>
            </a:r>
          </a:p>
        </p:txBody>
      </p:sp>
      <p:graphicFrame>
        <p:nvGraphicFramePr>
          <p:cNvPr id="3" name="Table 2"/>
          <p:cNvGraphicFramePr>
            <a:graphicFrameLocks noGrp="1"/>
          </p:cNvGraphicFramePr>
          <p:nvPr>
            <p:extLst>
              <p:ext uri="{D42A27DB-BD31-4B8C-83A1-F6EECF244321}">
                <p14:modId xmlns:p14="http://schemas.microsoft.com/office/powerpoint/2010/main" val="1747602721"/>
              </p:ext>
            </p:extLst>
          </p:nvPr>
        </p:nvGraphicFramePr>
        <p:xfrm>
          <a:off x="1888075" y="1415039"/>
          <a:ext cx="5543335" cy="3623684"/>
        </p:xfrm>
        <a:graphic>
          <a:graphicData uri="http://schemas.openxmlformats.org/drawingml/2006/table">
            <a:tbl>
              <a:tblPr firstRow="1" firstCol="1" bandRow="1">
                <a:tableStyleId>{5C22544A-7EE6-4342-B048-85BDC9FD1C3A}</a:tableStyleId>
              </a:tblPr>
              <a:tblGrid>
                <a:gridCol w="1895358">
                  <a:extLst>
                    <a:ext uri="{9D8B030D-6E8A-4147-A177-3AD203B41FA5}">
                      <a16:colId xmlns:a16="http://schemas.microsoft.com/office/drawing/2014/main" val="3779533949"/>
                    </a:ext>
                  </a:extLst>
                </a:gridCol>
                <a:gridCol w="1750185">
                  <a:extLst>
                    <a:ext uri="{9D8B030D-6E8A-4147-A177-3AD203B41FA5}">
                      <a16:colId xmlns:a16="http://schemas.microsoft.com/office/drawing/2014/main" val="270385489"/>
                    </a:ext>
                  </a:extLst>
                </a:gridCol>
                <a:gridCol w="1897792">
                  <a:extLst>
                    <a:ext uri="{9D8B030D-6E8A-4147-A177-3AD203B41FA5}">
                      <a16:colId xmlns:a16="http://schemas.microsoft.com/office/drawing/2014/main" val="2299953069"/>
                    </a:ext>
                  </a:extLst>
                </a:gridCol>
              </a:tblGrid>
              <a:tr h="1057423">
                <a:tc>
                  <a:txBody>
                    <a:bodyPr/>
                    <a:lstStyle/>
                    <a:p>
                      <a:pPr marL="0" marR="0" algn="ctr">
                        <a:lnSpc>
                          <a:spcPct val="107000"/>
                        </a:lnSpc>
                        <a:spcBef>
                          <a:spcPts val="0"/>
                        </a:spcBef>
                        <a:spcAft>
                          <a:spcPts val="0"/>
                        </a:spcAft>
                      </a:pPr>
                      <a:r>
                        <a:rPr lang="en-US" sz="1200" dirty="0">
                          <a:effectLst/>
                        </a:rPr>
                        <a:t>Source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Portion of Total Load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Total Nitrogen Load to Groundwater</a:t>
                      </a:r>
                    </a:p>
                    <a:p>
                      <a:pPr marL="0" marR="0" algn="ctr">
                        <a:lnSpc>
                          <a:spcPct val="107000"/>
                        </a:lnSpc>
                        <a:spcBef>
                          <a:spcPts val="0"/>
                        </a:spcBef>
                        <a:spcAft>
                          <a:spcPts val="0"/>
                        </a:spcAft>
                      </a:pPr>
                      <a:r>
                        <a:rPr lang="en-US" sz="1200" dirty="0">
                          <a:effectLst/>
                        </a:rPr>
                        <a:t>(lbs-N/yr)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7432097"/>
                  </a:ext>
                </a:extLst>
              </a:tr>
              <a:tr h="304076">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39 %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53,129</a:t>
                      </a:r>
                    </a:p>
                  </a:txBody>
                  <a:tcPr marL="68580" marR="68580" marT="0" marB="0" anchor="ctr"/>
                </a:tc>
                <a:extLst>
                  <a:ext uri="{0D108BD9-81ED-4DB2-BD59-A6C34878D82A}">
                    <a16:rowId xmlns:a16="http://schemas.microsoft.com/office/drawing/2014/main" val="665077847"/>
                  </a:ext>
                </a:extLst>
              </a:tr>
              <a:tr h="351706">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32 %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43,719</a:t>
                      </a:r>
                    </a:p>
                  </a:txBody>
                  <a:tcPr marL="68580" marR="68580" marT="0" marB="0" anchor="ctr"/>
                </a:tc>
                <a:extLst>
                  <a:ext uri="{0D108BD9-81ED-4DB2-BD59-A6C34878D82A}">
                    <a16:rowId xmlns:a16="http://schemas.microsoft.com/office/drawing/2014/main" val="455445181"/>
                  </a:ext>
                </a:extLst>
              </a:tr>
              <a:tr h="304076">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11 %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14,550</a:t>
                      </a:r>
                    </a:p>
                  </a:txBody>
                  <a:tcPr marL="68580" marR="68580" marT="0" marB="0" anchor="ctr"/>
                </a:tc>
                <a:extLst>
                  <a:ext uri="{0D108BD9-81ED-4DB2-BD59-A6C34878D82A}">
                    <a16:rowId xmlns:a16="http://schemas.microsoft.com/office/drawing/2014/main" val="3995297121"/>
                  </a:ext>
                </a:extLst>
              </a:tr>
              <a:tr h="333233">
                <a:tc>
                  <a:txBody>
                    <a:bodyPr/>
                    <a:lstStyle/>
                    <a:p>
                      <a:pPr marL="0" marR="0">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Farm Fertilizer</a:t>
                      </a:r>
                    </a:p>
                  </a:txBody>
                  <a:tcPr marL="68580" marR="68580" marT="0" marB="0" anchor="ctr"/>
                </a:tc>
                <a:tc>
                  <a:txBody>
                    <a:bodyPr/>
                    <a:lstStyle/>
                    <a:p>
                      <a:pPr marL="0" marR="0" algn="ctr">
                        <a:lnSpc>
                          <a:spcPct val="107000"/>
                        </a:lnSpc>
                        <a:spcBef>
                          <a:spcPts val="0"/>
                        </a:spcBef>
                        <a:spcAft>
                          <a:spcPts val="0"/>
                        </a:spcAft>
                      </a:pPr>
                      <a:r>
                        <a:rPr lang="en-US" sz="1200" dirty="0">
                          <a:effectLst/>
                        </a:rPr>
                        <a:t>6 %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8,710</a:t>
                      </a:r>
                    </a:p>
                  </a:txBody>
                  <a:tcPr marL="68580" marR="68580" marT="0" marB="0" anchor="ctr"/>
                </a:tc>
                <a:extLst>
                  <a:ext uri="{0D108BD9-81ED-4DB2-BD59-A6C34878D82A}">
                    <a16:rowId xmlns:a16="http://schemas.microsoft.com/office/drawing/2014/main" val="3746424010"/>
                  </a:ext>
                </a:extLst>
              </a:tr>
              <a:tr h="304076">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6 %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8,710</a:t>
                      </a:r>
                    </a:p>
                  </a:txBody>
                  <a:tcPr marL="68580" marR="68580" marT="0" marB="0" anchor="ctr"/>
                </a:tc>
                <a:extLst>
                  <a:ext uri="{0D108BD9-81ED-4DB2-BD59-A6C34878D82A}">
                    <a16:rowId xmlns:a16="http://schemas.microsoft.com/office/drawing/2014/main" val="2848551423"/>
                  </a:ext>
                </a:extLst>
              </a:tr>
              <a:tr h="360942">
                <a:tc>
                  <a:txBody>
                    <a:bodyPr/>
                    <a:lstStyle/>
                    <a:p>
                      <a:pPr marL="0" marR="0">
                        <a:lnSpc>
                          <a:spcPct val="107000"/>
                        </a:lnSpc>
                        <a:spcBef>
                          <a:spcPts val="0"/>
                        </a:spcBef>
                        <a:spcAft>
                          <a:spcPts val="0"/>
                        </a:spcAft>
                      </a:pPr>
                      <a:r>
                        <a:rPr lang="en-US" sz="1200" dirty="0">
                          <a:effectLst/>
                        </a:rPr>
                        <a:t>Livestock Waste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4,358</a:t>
                      </a:r>
                    </a:p>
                  </a:txBody>
                  <a:tcPr marL="68580" marR="68580" marT="0" marB="0" anchor="ctr"/>
                </a:tc>
                <a:extLst>
                  <a:ext uri="{0D108BD9-81ED-4DB2-BD59-A6C34878D82A}">
                    <a16:rowId xmlns:a16="http://schemas.microsoft.com/office/drawing/2014/main" val="1328770236"/>
                  </a:ext>
                </a:extLst>
              </a:tr>
              <a:tr h="304076">
                <a:tc>
                  <a:txBody>
                    <a:bodyPr/>
                    <a:lstStyle/>
                    <a:p>
                      <a:pPr marL="0" marR="0">
                        <a:lnSpc>
                          <a:spcPct val="107000"/>
                        </a:lnSpc>
                        <a:spcBef>
                          <a:spcPts val="0"/>
                        </a:spcBef>
                        <a:spcAft>
                          <a:spcPts val="0"/>
                        </a:spcAft>
                      </a:pPr>
                      <a:r>
                        <a:rPr lang="en-US" sz="1200" dirty="0">
                          <a:effectLst/>
                        </a:rPr>
                        <a:t>WWTF</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4,824</a:t>
                      </a:r>
                    </a:p>
                  </a:txBody>
                  <a:tcPr marL="68580" marR="68580" marT="0" marB="0" anchor="ctr"/>
                </a:tc>
                <a:extLst>
                  <a:ext uri="{0D108BD9-81ED-4DB2-BD59-A6C34878D82A}">
                    <a16:rowId xmlns:a16="http://schemas.microsoft.com/office/drawing/2014/main" val="3990859955"/>
                  </a:ext>
                </a:extLst>
              </a:tr>
              <a:tr h="304076">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100 %</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138,000</a:t>
                      </a:r>
                    </a:p>
                  </a:txBody>
                  <a:tcPr marL="68580" marR="68580" marT="0" marB="0" anchor="ctr"/>
                </a:tc>
                <a:extLst>
                  <a:ext uri="{0D108BD9-81ED-4DB2-BD59-A6C34878D82A}">
                    <a16:rowId xmlns:a16="http://schemas.microsoft.com/office/drawing/2014/main" val="66300949"/>
                  </a:ext>
                </a:extLst>
              </a:tr>
            </a:tbl>
          </a:graphicData>
        </a:graphic>
      </p:graphicFrame>
      <p:sp>
        <p:nvSpPr>
          <p:cNvPr id="4" name="Rectangle 3"/>
          <p:cNvSpPr/>
          <p:nvPr/>
        </p:nvSpPr>
        <p:spPr>
          <a:xfrm>
            <a:off x="0" y="5824268"/>
            <a:ext cx="9144000" cy="584775"/>
          </a:xfrm>
          <a:prstGeom prst="rect">
            <a:avLst/>
          </a:prstGeom>
        </p:spPr>
        <p:txBody>
          <a:bodyPr wrap="square">
            <a:spAutoFit/>
          </a:bodyPr>
          <a:lstStyle/>
          <a:p>
            <a:pPr algn="ctr"/>
            <a:r>
              <a:rPr lang="en-US" sz="3200" b="1" dirty="0">
                <a:solidFill>
                  <a:srgbClr val="C00000"/>
                </a:solidFill>
              </a:rPr>
              <a:t>Draft April 2017</a:t>
            </a:r>
          </a:p>
        </p:txBody>
      </p:sp>
    </p:spTree>
    <p:extLst>
      <p:ext uri="{BB962C8B-B14F-4D97-AF65-F5344CB8AC3E}">
        <p14:creationId xmlns:p14="http://schemas.microsoft.com/office/powerpoint/2010/main" val="3480007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29308"/>
            <a:ext cx="7932964" cy="1325563"/>
          </a:xfrm>
        </p:spPr>
        <p:txBody>
          <a:bodyPr>
            <a:normAutofit/>
          </a:bodyPr>
          <a:lstStyle/>
          <a:p>
            <a:r>
              <a:rPr lang="en-US" sz="2800" dirty="0">
                <a:latin typeface="+mn-lt"/>
              </a:rPr>
              <a:t>Suggested Magnolia-Aripeka Springs Reduction Obligations by Entity by Source (</a:t>
            </a:r>
            <a:r>
              <a:rPr lang="en-US" sz="2800" dirty="0" err="1">
                <a:latin typeface="+mn-lt"/>
              </a:rPr>
              <a:t>lbs</a:t>
            </a:r>
            <a:r>
              <a:rPr lang="en-US" sz="2800" dirty="0">
                <a:latin typeface="+mn-lt"/>
              </a:rPr>
              <a:t>-N/</a:t>
            </a:r>
            <a:r>
              <a:rPr lang="en-US" sz="2800" dirty="0" err="1">
                <a:latin typeface="+mn-lt"/>
              </a:rPr>
              <a:t>yr</a:t>
            </a:r>
            <a:r>
              <a:rPr lang="en-US" sz="2800" dirty="0">
                <a:latin typeface="+mn-lt"/>
              </a:rPr>
              <a:t>)</a:t>
            </a:r>
          </a:p>
        </p:txBody>
      </p:sp>
      <p:graphicFrame>
        <p:nvGraphicFramePr>
          <p:cNvPr id="6" name="Table 5"/>
          <p:cNvGraphicFramePr>
            <a:graphicFrameLocks noGrp="1"/>
          </p:cNvGraphicFramePr>
          <p:nvPr>
            <p:extLst>
              <p:ext uri="{D42A27DB-BD31-4B8C-83A1-F6EECF244321}">
                <p14:modId xmlns:p14="http://schemas.microsoft.com/office/powerpoint/2010/main" val="3563422206"/>
              </p:ext>
            </p:extLst>
          </p:nvPr>
        </p:nvGraphicFramePr>
        <p:xfrm>
          <a:off x="1211036" y="1196255"/>
          <a:ext cx="6485937" cy="3852482"/>
        </p:xfrm>
        <a:graphic>
          <a:graphicData uri="http://schemas.openxmlformats.org/drawingml/2006/table">
            <a:tbl>
              <a:tblPr firstRow="1" firstCol="1" bandRow="1">
                <a:tableStyleId>{5C22544A-7EE6-4342-B048-85BDC9FD1C3A}</a:tableStyleId>
              </a:tblPr>
              <a:tblGrid>
                <a:gridCol w="1139500">
                  <a:extLst>
                    <a:ext uri="{9D8B030D-6E8A-4147-A177-3AD203B41FA5}">
                      <a16:colId xmlns:a16="http://schemas.microsoft.com/office/drawing/2014/main" val="3431019222"/>
                    </a:ext>
                  </a:extLst>
                </a:gridCol>
                <a:gridCol w="1068825">
                  <a:extLst>
                    <a:ext uri="{9D8B030D-6E8A-4147-A177-3AD203B41FA5}">
                      <a16:colId xmlns:a16="http://schemas.microsoft.com/office/drawing/2014/main" val="657026504"/>
                    </a:ext>
                  </a:extLst>
                </a:gridCol>
                <a:gridCol w="1069403">
                  <a:extLst>
                    <a:ext uri="{9D8B030D-6E8A-4147-A177-3AD203B41FA5}">
                      <a16:colId xmlns:a16="http://schemas.microsoft.com/office/drawing/2014/main" val="2161002237"/>
                    </a:ext>
                  </a:extLst>
                </a:gridCol>
                <a:gridCol w="1069403">
                  <a:extLst>
                    <a:ext uri="{9D8B030D-6E8A-4147-A177-3AD203B41FA5}">
                      <a16:colId xmlns:a16="http://schemas.microsoft.com/office/drawing/2014/main" val="2585922153"/>
                    </a:ext>
                  </a:extLst>
                </a:gridCol>
                <a:gridCol w="1069403">
                  <a:extLst>
                    <a:ext uri="{9D8B030D-6E8A-4147-A177-3AD203B41FA5}">
                      <a16:colId xmlns:a16="http://schemas.microsoft.com/office/drawing/2014/main" val="2088246640"/>
                    </a:ext>
                  </a:extLst>
                </a:gridCol>
                <a:gridCol w="1069403">
                  <a:extLst>
                    <a:ext uri="{9D8B030D-6E8A-4147-A177-3AD203B41FA5}">
                      <a16:colId xmlns:a16="http://schemas.microsoft.com/office/drawing/2014/main" val="2985937718"/>
                    </a:ext>
                  </a:extLst>
                </a:gridCol>
              </a:tblGrid>
              <a:tr h="604837">
                <a:tc>
                  <a:txBody>
                    <a:bodyPr/>
                    <a:lstStyle/>
                    <a:p>
                      <a:pPr marL="0" marR="0" algn="ctr">
                        <a:lnSpc>
                          <a:spcPct val="107000"/>
                        </a:lnSpc>
                        <a:spcBef>
                          <a:spcPts val="0"/>
                        </a:spcBef>
                        <a:spcAft>
                          <a:spcPts val="0"/>
                        </a:spcAft>
                      </a:pPr>
                      <a:r>
                        <a:rPr lang="en-US" sz="1200" dirty="0">
                          <a:effectLst/>
                        </a:rPr>
                        <a:t>Source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Hernando County</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Pasco County</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Agricultural Producers</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Golf Courses</a:t>
                      </a:r>
                    </a:p>
                  </a:txBody>
                  <a:tcPr marL="68580" marR="68580" marT="0" marB="0" anchor="ctr"/>
                </a:tc>
                <a:tc>
                  <a:txBody>
                    <a:bodyPr/>
                    <a:lstStyle/>
                    <a:p>
                      <a:pPr marL="0" marR="0" algn="ctr">
                        <a:lnSpc>
                          <a:spcPct val="107000"/>
                        </a:lnSpc>
                        <a:spcBef>
                          <a:spcPts val="0"/>
                        </a:spcBef>
                        <a:spcAft>
                          <a:spcPts val="0"/>
                        </a:spcAft>
                      </a:pPr>
                      <a:r>
                        <a:rPr lang="en-US" sz="1200" dirty="0">
                          <a:effectLst/>
                        </a:rPr>
                        <a:t>Total Nitrogen Reduction </a:t>
                      </a:r>
                    </a:p>
                  </a:txBody>
                  <a:tcPr marL="68580" marR="68580" marT="0" marB="0" anchor="ctr"/>
                </a:tc>
                <a:extLst>
                  <a:ext uri="{0D108BD9-81ED-4DB2-BD59-A6C34878D82A}">
                    <a16:rowId xmlns:a16="http://schemas.microsoft.com/office/drawing/2014/main" val="917511599"/>
                  </a:ext>
                </a:extLst>
              </a:tr>
              <a:tr h="346899">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21,783</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31,346</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53,129</a:t>
                      </a:r>
                    </a:p>
                  </a:txBody>
                  <a:tcPr marL="68580" marR="68580" marT="0" marB="0" anchor="ctr"/>
                </a:tc>
                <a:extLst>
                  <a:ext uri="{0D108BD9-81ED-4DB2-BD59-A6C34878D82A}">
                    <a16:rowId xmlns:a16="http://schemas.microsoft.com/office/drawing/2014/main" val="1096836937"/>
                  </a:ext>
                </a:extLst>
              </a:tr>
              <a:tr h="530012">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13,553</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30,166</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43,719</a:t>
                      </a:r>
                    </a:p>
                  </a:txBody>
                  <a:tcPr marL="68580" marR="68580" marT="0" marB="0" anchor="ctr"/>
                </a:tc>
                <a:extLst>
                  <a:ext uri="{0D108BD9-81ED-4DB2-BD59-A6C34878D82A}">
                    <a16:rowId xmlns:a16="http://schemas.microsoft.com/office/drawing/2014/main" val="4057868981"/>
                  </a:ext>
                </a:extLst>
              </a:tr>
              <a:tr h="508000">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14,550</a:t>
                      </a:r>
                    </a:p>
                  </a:txBody>
                  <a:tcPr marL="68580" marR="68580" marT="0" marB="0" anchor="ctr"/>
                </a:tc>
                <a:extLst>
                  <a:ext uri="{0D108BD9-81ED-4DB2-BD59-A6C34878D82A}">
                    <a16:rowId xmlns:a16="http://schemas.microsoft.com/office/drawing/2014/main" val="1006162504"/>
                  </a:ext>
                </a:extLst>
              </a:tr>
              <a:tr h="346899">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8,710</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8,710</a:t>
                      </a:r>
                    </a:p>
                  </a:txBody>
                  <a:tcPr marL="68580" marR="68580" marT="0" marB="0" anchor="ctr"/>
                </a:tc>
                <a:extLst>
                  <a:ext uri="{0D108BD9-81ED-4DB2-BD59-A6C34878D82A}">
                    <a16:rowId xmlns:a16="http://schemas.microsoft.com/office/drawing/2014/main" val="613103288"/>
                  </a:ext>
                </a:extLst>
              </a:tr>
              <a:tr h="475138">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1,568</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7,142</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8,710</a:t>
                      </a:r>
                    </a:p>
                  </a:txBody>
                  <a:tcPr marL="68580" marR="68580" marT="0" marB="0" anchor="ctr"/>
                </a:tc>
                <a:extLst>
                  <a:ext uri="{0D108BD9-81ED-4DB2-BD59-A6C34878D82A}">
                    <a16:rowId xmlns:a16="http://schemas.microsoft.com/office/drawing/2014/main" val="3937501122"/>
                  </a:ext>
                </a:extLst>
              </a:tr>
              <a:tr h="346899">
                <a:tc>
                  <a:txBody>
                    <a:bodyPr/>
                    <a:lstStyle/>
                    <a:p>
                      <a:pPr marL="0" marR="0">
                        <a:lnSpc>
                          <a:spcPct val="107000"/>
                        </a:lnSpc>
                        <a:spcBef>
                          <a:spcPts val="0"/>
                        </a:spcBef>
                        <a:spcAft>
                          <a:spcPts val="0"/>
                        </a:spcAft>
                      </a:pPr>
                      <a:r>
                        <a:rPr lang="en-US" sz="1200" dirty="0">
                          <a:effectLst/>
                        </a:rPr>
                        <a:t>Livestock waste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4,358</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4,358</a:t>
                      </a:r>
                    </a:p>
                  </a:txBody>
                  <a:tcPr marL="68580" marR="68580" marT="0" marB="0" anchor="ctr"/>
                </a:tc>
                <a:extLst>
                  <a:ext uri="{0D108BD9-81ED-4DB2-BD59-A6C34878D82A}">
                    <a16:rowId xmlns:a16="http://schemas.microsoft.com/office/drawing/2014/main" val="2643138034"/>
                  </a:ext>
                </a:extLst>
              </a:tr>
              <a:tr h="346899">
                <a:tc>
                  <a:txBody>
                    <a:bodyPr/>
                    <a:lstStyle/>
                    <a:p>
                      <a:pPr marL="0" marR="0">
                        <a:lnSpc>
                          <a:spcPct val="107000"/>
                        </a:lnSpc>
                        <a:spcBef>
                          <a:spcPts val="0"/>
                        </a:spcBef>
                        <a:spcAft>
                          <a:spcPts val="0"/>
                        </a:spcAft>
                      </a:pPr>
                      <a:r>
                        <a:rPr lang="en-US" sz="1200" baseline="0" dirty="0" err="1">
                          <a:effectLst/>
                        </a:rPr>
                        <a:t>W</a:t>
                      </a:r>
                      <a:r>
                        <a:rPr lang="en-US" sz="1200" dirty="0" err="1">
                          <a:effectLst/>
                        </a:rPr>
                        <a:t>WTF</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4,824</a:t>
                      </a:r>
                    </a:p>
                  </a:txBody>
                  <a:tcPr marL="68580" marR="68580" marT="0" marB="0" anchor="ctr"/>
                </a:tc>
                <a:extLst>
                  <a:ext uri="{0D108BD9-81ED-4DB2-BD59-A6C34878D82A}">
                    <a16:rowId xmlns:a16="http://schemas.microsoft.com/office/drawing/2014/main" val="1580909757"/>
                  </a:ext>
                </a:extLst>
              </a:tr>
              <a:tr h="346899">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35,336</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63,080</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13,068</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Calibri" panose="020F0502020204030204" pitchFamily="34" charset="0"/>
                        </a:rPr>
                        <a:t>7,142</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138,000</a:t>
                      </a:r>
                    </a:p>
                  </a:txBody>
                  <a:tcPr marL="68580" marR="68580" marT="0" marB="0" anchor="ctr"/>
                </a:tc>
                <a:extLst>
                  <a:ext uri="{0D108BD9-81ED-4DB2-BD59-A6C34878D82A}">
                    <a16:rowId xmlns:a16="http://schemas.microsoft.com/office/drawing/2014/main" val="2058452857"/>
                  </a:ext>
                </a:extLst>
              </a:tr>
            </a:tbl>
          </a:graphicData>
        </a:graphic>
      </p:graphicFrame>
      <p:sp>
        <p:nvSpPr>
          <p:cNvPr id="3" name="Rectangle 2"/>
          <p:cNvSpPr/>
          <p:nvPr/>
        </p:nvSpPr>
        <p:spPr>
          <a:xfrm>
            <a:off x="0" y="6007460"/>
            <a:ext cx="9144000" cy="584775"/>
          </a:xfrm>
          <a:prstGeom prst="rect">
            <a:avLst/>
          </a:prstGeom>
        </p:spPr>
        <p:txBody>
          <a:bodyPr wrap="square">
            <a:spAutoFit/>
          </a:bodyPr>
          <a:lstStyle/>
          <a:p>
            <a:pPr algn="ctr"/>
            <a:r>
              <a:rPr lang="en-US" sz="3200" b="1" dirty="0">
                <a:solidFill>
                  <a:srgbClr val="C00000"/>
                </a:solidFill>
              </a:rPr>
              <a:t>Draft April 2017</a:t>
            </a:r>
          </a:p>
        </p:txBody>
      </p:sp>
      <p:sp>
        <p:nvSpPr>
          <p:cNvPr id="4" name="Rectangle 3"/>
          <p:cNvSpPr/>
          <p:nvPr/>
        </p:nvSpPr>
        <p:spPr>
          <a:xfrm>
            <a:off x="755073" y="5202262"/>
            <a:ext cx="7633854" cy="1015663"/>
          </a:xfrm>
          <a:prstGeom prst="rect">
            <a:avLst/>
          </a:prstGeom>
        </p:spPr>
        <p:txBody>
          <a:bodyPr wrap="square">
            <a:spAutoFit/>
          </a:bodyPr>
          <a:lstStyle/>
          <a:p>
            <a:r>
              <a:rPr lang="en-US" sz="1200" dirty="0">
                <a:ea typeface="Calibri" panose="020F0502020204030204" pitchFamily="34" charset="0"/>
                <a:cs typeface="Times New Roman" panose="02020603050405020304" pitchFamily="18" charset="0"/>
              </a:rPr>
              <a:t>*Atmospheric deposition is an uncontrollable load, but will likely be reduced through stormwater treatment and WWTF uptake.</a:t>
            </a:r>
          </a:p>
          <a:p>
            <a:r>
              <a:rPr lang="en-US" sz="1200" dirty="0">
                <a:effectLst/>
                <a:ea typeface="Calibri" panose="020F0502020204030204" pitchFamily="34" charset="0"/>
                <a:cs typeface="Times New Roman" panose="02020603050405020304" pitchFamily="18" charset="0"/>
              </a:rPr>
              <a:t>**</a:t>
            </a:r>
            <a:r>
              <a:rPr lang="en-US" sz="1200" dirty="0" err="1"/>
              <a:t>WWTF</a:t>
            </a:r>
            <a:r>
              <a:rPr lang="en-US" sz="1200" dirty="0"/>
              <a:t> owners/operators in the BMAP study area are 100 % responsible for achieving the appropriate source reductions based on their facility loads, with consideration for attenuation and locations in the high, medium, or low recharge areas.</a:t>
            </a:r>
            <a:endParaRPr lang="en-US" sz="1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9759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027666"/>
            <a:ext cx="9144000" cy="584775"/>
          </a:xfrm>
          <a:prstGeom prst="rect">
            <a:avLst/>
          </a:prstGeom>
        </p:spPr>
        <p:txBody>
          <a:bodyPr wrap="square">
            <a:spAutoFit/>
          </a:bodyPr>
          <a:lstStyle/>
          <a:p>
            <a:pPr algn="ctr"/>
            <a:r>
              <a:rPr lang="en-US" sz="3200" b="1" dirty="0">
                <a:solidFill>
                  <a:srgbClr val="C00000"/>
                </a:solidFill>
              </a:rPr>
              <a:t>Draft April 2017</a:t>
            </a:r>
          </a:p>
        </p:txBody>
      </p:sp>
      <p:sp>
        <p:nvSpPr>
          <p:cNvPr id="7" name="Rectangle 6"/>
          <p:cNvSpPr/>
          <p:nvPr/>
        </p:nvSpPr>
        <p:spPr>
          <a:xfrm>
            <a:off x="745837" y="5030339"/>
            <a:ext cx="7633854" cy="1015663"/>
          </a:xfrm>
          <a:prstGeom prst="rect">
            <a:avLst/>
          </a:prstGeom>
        </p:spPr>
        <p:txBody>
          <a:bodyPr wrap="square">
            <a:spAutoFit/>
          </a:bodyPr>
          <a:lstStyle/>
          <a:p>
            <a:r>
              <a:rPr lang="en-US" sz="1200" dirty="0">
                <a:ea typeface="Calibri" panose="020F0502020204030204" pitchFamily="34" charset="0"/>
                <a:cs typeface="Times New Roman" panose="02020603050405020304" pitchFamily="18" charset="0"/>
              </a:rPr>
              <a:t>*Atmospheric deposition is an uncontrollable load, but will likely be reduced through stormwater treatment and WWTF uptake.</a:t>
            </a:r>
          </a:p>
          <a:p>
            <a:r>
              <a:rPr lang="en-US" sz="1200" dirty="0">
                <a:effectLst/>
                <a:ea typeface="Calibri" panose="020F0502020204030204" pitchFamily="34" charset="0"/>
                <a:cs typeface="Times New Roman" panose="02020603050405020304" pitchFamily="18" charset="0"/>
              </a:rPr>
              <a:t>**</a:t>
            </a:r>
            <a:r>
              <a:rPr lang="en-US" sz="1200" dirty="0" err="1"/>
              <a:t>WWTF</a:t>
            </a:r>
            <a:r>
              <a:rPr lang="en-US" sz="1200" dirty="0"/>
              <a:t> owners/operators in the BMAP study area are 100 % responsible for achieving the appropriate source reductions based on their facility loads, with consideration for attenuation and locations in the high, medium, or low recharge areas.</a:t>
            </a:r>
            <a:endParaRPr lang="en-US" sz="1200" dirty="0">
              <a:effectLst/>
              <a:ea typeface="Calibri" panose="020F0502020204030204" pitchFamily="34" charset="0"/>
              <a:cs typeface="Times New Roman" panose="02020603050405020304" pitchFamily="18" charset="0"/>
            </a:endParaRPr>
          </a:p>
        </p:txBody>
      </p:sp>
      <p:sp>
        <p:nvSpPr>
          <p:cNvPr id="9" name="Title 1"/>
          <p:cNvSpPr>
            <a:spLocks noGrp="1"/>
          </p:cNvSpPr>
          <p:nvPr>
            <p:ph type="title"/>
          </p:nvPr>
        </p:nvSpPr>
        <p:spPr>
          <a:xfrm>
            <a:off x="1211036" y="-129308"/>
            <a:ext cx="7932964" cy="1325563"/>
          </a:xfrm>
        </p:spPr>
        <p:txBody>
          <a:bodyPr>
            <a:normAutofit/>
          </a:bodyPr>
          <a:lstStyle/>
          <a:p>
            <a:r>
              <a:rPr lang="en-US" sz="2800" dirty="0">
                <a:latin typeface="+mn-lt"/>
              </a:rPr>
              <a:t>Suggested Magnolia-Aripeka Reductions by Source Category by Milestone</a:t>
            </a:r>
          </a:p>
        </p:txBody>
      </p:sp>
      <p:graphicFrame>
        <p:nvGraphicFramePr>
          <p:cNvPr id="10" name="Table 9"/>
          <p:cNvGraphicFramePr>
            <a:graphicFrameLocks noGrp="1"/>
          </p:cNvGraphicFramePr>
          <p:nvPr>
            <p:extLst>
              <p:ext uri="{D42A27DB-BD31-4B8C-83A1-F6EECF244321}">
                <p14:modId xmlns:p14="http://schemas.microsoft.com/office/powerpoint/2010/main" val="3285318660"/>
              </p:ext>
            </p:extLst>
          </p:nvPr>
        </p:nvGraphicFramePr>
        <p:xfrm>
          <a:off x="785093" y="1214727"/>
          <a:ext cx="7555343" cy="3614962"/>
        </p:xfrm>
        <a:graphic>
          <a:graphicData uri="http://schemas.openxmlformats.org/drawingml/2006/table">
            <a:tbl>
              <a:tblPr firstRow="1" firstCol="1" bandRow="1">
                <a:tableStyleId>{5C22544A-7EE6-4342-B048-85BDC9FD1C3A}</a:tableStyleId>
              </a:tblPr>
              <a:tblGrid>
                <a:gridCol w="1589450">
                  <a:extLst>
                    <a:ext uri="{9D8B030D-6E8A-4147-A177-3AD203B41FA5}">
                      <a16:colId xmlns:a16="http://schemas.microsoft.com/office/drawing/2014/main" val="3431019222"/>
                    </a:ext>
                  </a:extLst>
                </a:gridCol>
                <a:gridCol w="1490868">
                  <a:extLst>
                    <a:ext uri="{9D8B030D-6E8A-4147-A177-3AD203B41FA5}">
                      <a16:colId xmlns:a16="http://schemas.microsoft.com/office/drawing/2014/main" val="657026504"/>
                    </a:ext>
                  </a:extLst>
                </a:gridCol>
                <a:gridCol w="1491675">
                  <a:extLst>
                    <a:ext uri="{9D8B030D-6E8A-4147-A177-3AD203B41FA5}">
                      <a16:colId xmlns:a16="http://schemas.microsoft.com/office/drawing/2014/main" val="2161002237"/>
                    </a:ext>
                  </a:extLst>
                </a:gridCol>
                <a:gridCol w="1491675">
                  <a:extLst>
                    <a:ext uri="{9D8B030D-6E8A-4147-A177-3AD203B41FA5}">
                      <a16:colId xmlns:a16="http://schemas.microsoft.com/office/drawing/2014/main" val="2585922153"/>
                    </a:ext>
                  </a:extLst>
                </a:gridCol>
                <a:gridCol w="1491675">
                  <a:extLst>
                    <a:ext uri="{9D8B030D-6E8A-4147-A177-3AD203B41FA5}">
                      <a16:colId xmlns:a16="http://schemas.microsoft.com/office/drawing/2014/main" val="2985937718"/>
                    </a:ext>
                  </a:extLst>
                </a:gridCol>
              </a:tblGrid>
              <a:tr h="771093">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Entity</a:t>
                      </a:r>
                    </a:p>
                  </a:txBody>
                  <a:tcPr marL="68580" marR="68580" marT="0" marB="0" anchor="ctr"/>
                </a:tc>
                <a:tc>
                  <a:txBody>
                    <a:bodyPr/>
                    <a:lstStyle/>
                    <a:p>
                      <a:pPr marL="0" marR="0" algn="ctr">
                        <a:lnSpc>
                          <a:spcPct val="107000"/>
                        </a:lnSpc>
                        <a:spcBef>
                          <a:spcPts val="0"/>
                        </a:spcBef>
                        <a:spcAft>
                          <a:spcPts val="0"/>
                        </a:spcAft>
                      </a:pPr>
                      <a:r>
                        <a:rPr lang="en-US" sz="1200" dirty="0">
                          <a:effectLst/>
                        </a:rPr>
                        <a:t>5-Year Milestone</a:t>
                      </a:r>
                    </a:p>
                    <a:p>
                      <a:pPr marL="0" marR="0" algn="ctr">
                        <a:lnSpc>
                          <a:spcPct val="107000"/>
                        </a:lnSpc>
                        <a:spcBef>
                          <a:spcPts val="0"/>
                        </a:spcBef>
                        <a:spcAft>
                          <a:spcPts val="0"/>
                        </a:spcAft>
                      </a:pPr>
                      <a:r>
                        <a:rPr lang="en-US" sz="1200" dirty="0">
                          <a:effectLst/>
                        </a:rPr>
                        <a:t>(30 % of Total)</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tc>
                  <a:txBody>
                    <a:bodyPr/>
                    <a:lstStyle/>
                    <a:p>
                      <a:pPr marL="0" marR="0" algn="ctr">
                        <a:lnSpc>
                          <a:spcPct val="107000"/>
                        </a:lnSpc>
                        <a:spcBef>
                          <a:spcPts val="0"/>
                        </a:spcBef>
                        <a:spcAft>
                          <a:spcPts val="0"/>
                        </a:spcAft>
                      </a:pPr>
                      <a:r>
                        <a:rPr lang="en-US" sz="1200" dirty="0">
                          <a:effectLst/>
                        </a:rPr>
                        <a:t>10-Year Milestone</a:t>
                      </a:r>
                    </a:p>
                    <a:p>
                      <a:pPr marL="0" marR="0" algn="ctr">
                        <a:lnSpc>
                          <a:spcPct val="107000"/>
                        </a:lnSpc>
                        <a:spcBef>
                          <a:spcPts val="0"/>
                        </a:spcBef>
                        <a:spcAft>
                          <a:spcPts val="0"/>
                        </a:spcAft>
                      </a:pPr>
                      <a:r>
                        <a:rPr lang="en-US" sz="1200" dirty="0">
                          <a:effectLst/>
                        </a:rPr>
                        <a:t>(50 % of Total)</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tc>
                  <a:txBody>
                    <a:bodyPr/>
                    <a:lstStyle/>
                    <a:p>
                      <a:pPr marL="0" marR="0" algn="ctr">
                        <a:lnSpc>
                          <a:spcPct val="107000"/>
                        </a:lnSpc>
                        <a:spcBef>
                          <a:spcPts val="0"/>
                        </a:spcBef>
                        <a:spcAft>
                          <a:spcPts val="0"/>
                        </a:spcAft>
                      </a:pPr>
                      <a:r>
                        <a:rPr lang="en-US" sz="1200" dirty="0">
                          <a:effectLst/>
                        </a:rPr>
                        <a:t>15-Year Milestone</a:t>
                      </a:r>
                    </a:p>
                    <a:p>
                      <a:pPr marL="0" marR="0" algn="ctr">
                        <a:lnSpc>
                          <a:spcPct val="107000"/>
                        </a:lnSpc>
                        <a:spcBef>
                          <a:spcPts val="0"/>
                        </a:spcBef>
                        <a:spcAft>
                          <a:spcPts val="0"/>
                        </a:spcAft>
                      </a:pPr>
                      <a:r>
                        <a:rPr lang="en-US" sz="1200" dirty="0">
                          <a:effectLst/>
                        </a:rPr>
                        <a:t>(20 % of Total)</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tc>
                  <a:txBody>
                    <a:bodyPr/>
                    <a:lstStyle/>
                    <a:p>
                      <a:pPr marL="0" marR="0" algn="ctr">
                        <a:lnSpc>
                          <a:spcPct val="107000"/>
                        </a:lnSpc>
                        <a:spcBef>
                          <a:spcPts val="0"/>
                        </a:spcBef>
                        <a:spcAft>
                          <a:spcPts val="0"/>
                        </a:spcAft>
                      </a:pPr>
                      <a:r>
                        <a:rPr lang="en-US" sz="1200" dirty="0">
                          <a:effectLst/>
                        </a:rPr>
                        <a:t>Total Nitrogen Reduction (100 %)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extLst>
                  <a:ext uri="{0D108BD9-81ED-4DB2-BD59-A6C34878D82A}">
                    <a16:rowId xmlns:a16="http://schemas.microsoft.com/office/drawing/2014/main" val="917511599"/>
                  </a:ext>
                </a:extLst>
              </a:tr>
              <a:tr h="346899">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15,939</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26,565</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10,626</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53,129</a:t>
                      </a:r>
                    </a:p>
                  </a:txBody>
                  <a:tcPr marL="68580" marR="68580" marT="0" marB="0" anchor="ctr"/>
                </a:tc>
                <a:extLst>
                  <a:ext uri="{0D108BD9-81ED-4DB2-BD59-A6C34878D82A}">
                    <a16:rowId xmlns:a16="http://schemas.microsoft.com/office/drawing/2014/main" val="1096836937"/>
                  </a:ext>
                </a:extLst>
              </a:tr>
              <a:tr h="336590">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13,116</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21,860</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8,744</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43,719</a:t>
                      </a:r>
                    </a:p>
                  </a:txBody>
                  <a:tcPr marL="68580" marR="68580" marT="0" marB="0" anchor="ctr"/>
                </a:tc>
                <a:extLst>
                  <a:ext uri="{0D108BD9-81ED-4DB2-BD59-A6C34878D82A}">
                    <a16:rowId xmlns:a16="http://schemas.microsoft.com/office/drawing/2014/main" val="4057868981"/>
                  </a:ext>
                </a:extLst>
              </a:tr>
              <a:tr h="360218">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4,365</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7,275</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2,910</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14,550</a:t>
                      </a:r>
                    </a:p>
                  </a:txBody>
                  <a:tcPr marL="68580" marR="68580" marT="0" marB="0" anchor="ctr"/>
                </a:tc>
                <a:extLst>
                  <a:ext uri="{0D108BD9-81ED-4DB2-BD59-A6C34878D82A}">
                    <a16:rowId xmlns:a16="http://schemas.microsoft.com/office/drawing/2014/main" val="1006162504"/>
                  </a:ext>
                </a:extLst>
              </a:tr>
              <a:tr h="286328">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2,613</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4,355</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1,742</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8,710</a:t>
                      </a:r>
                    </a:p>
                  </a:txBody>
                  <a:tcPr marL="68580" marR="68580" marT="0" marB="0" anchor="ctr"/>
                </a:tc>
                <a:extLst>
                  <a:ext uri="{0D108BD9-81ED-4DB2-BD59-A6C34878D82A}">
                    <a16:rowId xmlns:a16="http://schemas.microsoft.com/office/drawing/2014/main" val="613103288"/>
                  </a:ext>
                </a:extLst>
              </a:tr>
              <a:tr h="341745">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2,613</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4,355</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1,742</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8,710</a:t>
                      </a:r>
                    </a:p>
                  </a:txBody>
                  <a:tcPr marL="68580" marR="68580" marT="0" marB="0" anchor="ctr"/>
                </a:tc>
                <a:extLst>
                  <a:ext uri="{0D108BD9-81ED-4DB2-BD59-A6C34878D82A}">
                    <a16:rowId xmlns:a16="http://schemas.microsoft.com/office/drawing/2014/main" val="3937501122"/>
                  </a:ext>
                </a:extLst>
              </a:tr>
              <a:tr h="346899">
                <a:tc>
                  <a:txBody>
                    <a:bodyPr/>
                    <a:lstStyle/>
                    <a:p>
                      <a:pPr marL="0" marR="0">
                        <a:lnSpc>
                          <a:spcPct val="107000"/>
                        </a:lnSpc>
                        <a:spcBef>
                          <a:spcPts val="0"/>
                        </a:spcBef>
                        <a:spcAft>
                          <a:spcPts val="0"/>
                        </a:spcAft>
                      </a:pPr>
                      <a:r>
                        <a:rPr lang="en-US" sz="1200" dirty="0">
                          <a:effectLst/>
                        </a:rPr>
                        <a:t>Livestock waste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1,307</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2,179</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872</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4,358</a:t>
                      </a:r>
                    </a:p>
                  </a:txBody>
                  <a:tcPr marL="68580" marR="68580" marT="0" marB="0" anchor="ctr"/>
                </a:tc>
                <a:extLst>
                  <a:ext uri="{0D108BD9-81ED-4DB2-BD59-A6C34878D82A}">
                    <a16:rowId xmlns:a16="http://schemas.microsoft.com/office/drawing/2014/main" val="2643138034"/>
                  </a:ext>
                </a:extLst>
              </a:tr>
              <a:tr h="342602">
                <a:tc>
                  <a:txBody>
                    <a:bodyPr/>
                    <a:lstStyle/>
                    <a:p>
                      <a:pPr marL="0" marR="0">
                        <a:lnSpc>
                          <a:spcPct val="107000"/>
                        </a:lnSpc>
                        <a:spcBef>
                          <a:spcPts val="0"/>
                        </a:spcBef>
                        <a:spcAft>
                          <a:spcPts val="0"/>
                        </a:spcAft>
                      </a:pPr>
                      <a:r>
                        <a:rPr lang="en-US" sz="1200" dirty="0" err="1">
                          <a:effectLst/>
                        </a:rPr>
                        <a:t>WWTF</a:t>
                      </a:r>
                      <a:r>
                        <a:rPr lang="en-US" sz="1200" dirty="0">
                          <a:effectLst/>
                        </a:rPr>
                        <a:t>**</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1,447</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2,412</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965</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4,824</a:t>
                      </a:r>
                    </a:p>
                  </a:txBody>
                  <a:tcPr marL="68580" marR="68580" marT="0" marB="0" anchor="ctr"/>
                </a:tc>
                <a:extLst>
                  <a:ext uri="{0D108BD9-81ED-4DB2-BD59-A6C34878D82A}">
                    <a16:rowId xmlns:a16="http://schemas.microsoft.com/office/drawing/2014/main" val="1580909757"/>
                  </a:ext>
                </a:extLst>
              </a:tr>
              <a:tr h="346899">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dirty="0">
                          <a:effectLst/>
                          <a:latin typeface="+mn-lt"/>
                          <a:ea typeface="Calibri" panose="020F0502020204030204" pitchFamily="34" charset="0"/>
                          <a:cs typeface="Times New Roman" panose="02020603050405020304" pitchFamily="18" charset="0"/>
                        </a:rPr>
                        <a:t>41,400</a:t>
                      </a:r>
                    </a:p>
                  </a:txBody>
                  <a:tcPr marL="68580" marR="68580" marT="0" marB="0" anchor="ctr"/>
                </a:tc>
                <a:tc>
                  <a:txBody>
                    <a:bodyPr/>
                    <a:lstStyle/>
                    <a:p>
                      <a:pPr marL="0" marR="0" algn="ctr">
                        <a:lnSpc>
                          <a:spcPct val="107000"/>
                        </a:lnSpc>
                        <a:spcBef>
                          <a:spcPts val="0"/>
                        </a:spcBef>
                        <a:spcAft>
                          <a:spcPts val="0"/>
                        </a:spcAft>
                      </a:pPr>
                      <a:r>
                        <a:rPr lang="en-US" sz="1400" b="1" dirty="0">
                          <a:effectLst/>
                          <a:latin typeface="+mn-lt"/>
                          <a:ea typeface="Calibri" panose="020F0502020204030204" pitchFamily="34" charset="0"/>
                          <a:cs typeface="Times New Roman" panose="02020603050405020304" pitchFamily="18" charset="0"/>
                        </a:rPr>
                        <a:t>69,000</a:t>
                      </a:r>
                    </a:p>
                  </a:txBody>
                  <a:tcPr marL="68580" marR="68580" marT="0" marB="0" anchor="ctr"/>
                </a:tc>
                <a:tc>
                  <a:txBody>
                    <a:bodyPr/>
                    <a:lstStyle/>
                    <a:p>
                      <a:pPr marL="0" marR="0" algn="ctr">
                        <a:lnSpc>
                          <a:spcPct val="107000"/>
                        </a:lnSpc>
                        <a:spcBef>
                          <a:spcPts val="0"/>
                        </a:spcBef>
                        <a:spcAft>
                          <a:spcPts val="0"/>
                        </a:spcAft>
                      </a:pPr>
                      <a:r>
                        <a:rPr lang="en-US" sz="1400" b="1" dirty="0">
                          <a:effectLst/>
                          <a:latin typeface="+mn-lt"/>
                          <a:ea typeface="Calibri" panose="020F0502020204030204" pitchFamily="34" charset="0"/>
                          <a:cs typeface="Times New Roman" panose="02020603050405020304" pitchFamily="18" charset="0"/>
                        </a:rPr>
                        <a:t>27,600</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138,000</a:t>
                      </a:r>
                    </a:p>
                  </a:txBody>
                  <a:tcPr marL="68580" marR="68580" marT="0" marB="0" anchor="ctr"/>
                </a:tc>
                <a:extLst>
                  <a:ext uri="{0D108BD9-81ED-4DB2-BD59-A6C34878D82A}">
                    <a16:rowId xmlns:a16="http://schemas.microsoft.com/office/drawing/2014/main" val="2058452857"/>
                  </a:ext>
                </a:extLst>
              </a:tr>
            </a:tbl>
          </a:graphicData>
        </a:graphic>
      </p:graphicFrame>
    </p:spTree>
    <p:extLst>
      <p:ext uri="{BB962C8B-B14F-4D97-AF65-F5344CB8AC3E}">
        <p14:creationId xmlns:p14="http://schemas.microsoft.com/office/powerpoint/2010/main" val="1157618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7886" y="1548534"/>
            <a:ext cx="7886700" cy="4351338"/>
          </a:xfrm>
        </p:spPr>
        <p:txBody>
          <a:bodyPr/>
          <a:lstStyle/>
          <a:p>
            <a:endParaRPr lang="en-US" dirty="0"/>
          </a:p>
          <a:p>
            <a:endParaRPr lang="en-US" dirty="0"/>
          </a:p>
          <a:p>
            <a:pPr marL="0" indent="0" algn="ctr">
              <a:buNone/>
            </a:pPr>
            <a:r>
              <a:rPr lang="en-US" sz="4400" b="1" dirty="0"/>
              <a:t>Stakeholder Projects – </a:t>
            </a:r>
          </a:p>
          <a:p>
            <a:pPr marL="0" indent="0" algn="ctr">
              <a:buNone/>
            </a:pPr>
            <a:r>
              <a:rPr lang="en-US" sz="4400" b="1" dirty="0"/>
              <a:t>Source Reduction and Education</a:t>
            </a:r>
          </a:p>
          <a:p>
            <a:pPr marL="0" indent="0" algn="ctr">
              <a:buNone/>
            </a:pPr>
            <a:r>
              <a:rPr lang="en-US" sz="4400" b="1" dirty="0"/>
              <a:t>(Handouts)</a:t>
            </a:r>
          </a:p>
        </p:txBody>
      </p:sp>
    </p:spTree>
    <p:extLst>
      <p:ext uri="{BB962C8B-B14F-4D97-AF65-F5344CB8AC3E}">
        <p14:creationId xmlns:p14="http://schemas.microsoft.com/office/powerpoint/2010/main" val="4053642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7886" y="1548534"/>
            <a:ext cx="7886700" cy="4351338"/>
          </a:xfrm>
        </p:spPr>
        <p:txBody>
          <a:bodyPr/>
          <a:lstStyle/>
          <a:p>
            <a:endParaRPr lang="en-US" dirty="0"/>
          </a:p>
          <a:p>
            <a:endParaRPr lang="en-US" dirty="0"/>
          </a:p>
          <a:p>
            <a:pPr marL="0" indent="0" algn="ctr">
              <a:buNone/>
            </a:pPr>
            <a:r>
              <a:rPr lang="en-US" sz="4400" b="1" dirty="0"/>
              <a:t>Remaining BMAP</a:t>
            </a:r>
          </a:p>
          <a:p>
            <a:pPr marL="0" indent="0" algn="ctr">
              <a:buNone/>
            </a:pPr>
            <a:r>
              <a:rPr lang="en-US" sz="4400" b="1" dirty="0"/>
              <a:t>Schedule</a:t>
            </a:r>
          </a:p>
        </p:txBody>
      </p:sp>
    </p:spTree>
    <p:extLst>
      <p:ext uri="{BB962C8B-B14F-4D97-AF65-F5344CB8AC3E}">
        <p14:creationId xmlns:p14="http://schemas.microsoft.com/office/powerpoint/2010/main" val="3719006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6471" y="0"/>
            <a:ext cx="4437529" cy="6858000"/>
          </a:xfrm>
          <a:prstGeom prst="rect">
            <a:avLst/>
          </a:prstGeom>
          <a:ln>
            <a:solidFill>
              <a:schemeClr val="tx1"/>
            </a:solidFill>
          </a:ln>
        </p:spPr>
      </p:pic>
      <p:sp>
        <p:nvSpPr>
          <p:cNvPr id="3" name="Content Placeholder 2"/>
          <p:cNvSpPr>
            <a:spLocks noGrp="1"/>
          </p:cNvSpPr>
          <p:nvPr>
            <p:ph idx="1"/>
          </p:nvPr>
        </p:nvSpPr>
        <p:spPr>
          <a:xfrm>
            <a:off x="610466" y="1771072"/>
            <a:ext cx="3524250" cy="4351338"/>
          </a:xfrm>
        </p:spPr>
        <p:txBody>
          <a:bodyPr/>
          <a:lstStyle/>
          <a:p>
            <a:pPr marL="0" indent="0">
              <a:buNone/>
            </a:pPr>
            <a:r>
              <a:rPr lang="en-US" sz="4400" b="1" dirty="0"/>
              <a:t>Springs Coast </a:t>
            </a:r>
          </a:p>
          <a:p>
            <a:pPr marL="0" indent="0">
              <a:buNone/>
            </a:pPr>
            <a:r>
              <a:rPr lang="en-US" sz="4400" b="1" dirty="0"/>
              <a:t>BMAP Study Areas and Priority Focus Areas</a:t>
            </a:r>
          </a:p>
        </p:txBody>
      </p:sp>
    </p:spTree>
    <p:extLst>
      <p:ext uri="{BB962C8B-B14F-4D97-AF65-F5344CB8AC3E}">
        <p14:creationId xmlns:p14="http://schemas.microsoft.com/office/powerpoint/2010/main" val="3200247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45309" y="183218"/>
            <a:ext cx="7998691" cy="646331"/>
          </a:xfrm>
          <a:prstGeom prst="rect">
            <a:avLst/>
          </a:prstGeom>
          <a:noFill/>
        </p:spPr>
        <p:txBody>
          <a:bodyPr wrap="square" rtlCol="0">
            <a:spAutoFit/>
          </a:bodyPr>
          <a:lstStyle/>
          <a:p>
            <a:pPr algn="ctr"/>
            <a:r>
              <a:rPr lang="en-US" sz="3600" b="1" dirty="0">
                <a:solidFill>
                  <a:schemeClr val="bg1"/>
                </a:solidFill>
              </a:rPr>
              <a:t>Remaining Schedule</a:t>
            </a:r>
          </a:p>
        </p:txBody>
      </p:sp>
      <p:sp>
        <p:nvSpPr>
          <p:cNvPr id="8" name="Rectangle 7"/>
          <p:cNvSpPr/>
          <p:nvPr/>
        </p:nvSpPr>
        <p:spPr>
          <a:xfrm>
            <a:off x="1052946" y="1592129"/>
            <a:ext cx="6991928" cy="3970318"/>
          </a:xfrm>
          <a:prstGeom prst="rect">
            <a:avLst/>
          </a:prstGeom>
        </p:spPr>
        <p:txBody>
          <a:bodyPr wrap="square">
            <a:spAutoFit/>
          </a:bodyPr>
          <a:lstStyle/>
          <a:p>
            <a:pPr marL="285750" indent="-285750">
              <a:buFont typeface="Arial" panose="020B0604020202020204" pitchFamily="34" charset="0"/>
              <a:buChar char="•"/>
            </a:pPr>
            <a:r>
              <a:rPr lang="en-US" sz="2800" b="1" dirty="0"/>
              <a:t>April 11, 2017 </a:t>
            </a:r>
            <a:r>
              <a:rPr lang="en-US" sz="2800" dirty="0"/>
              <a:t>– Deadline for stakeholders to submit project edits or comments.</a:t>
            </a:r>
          </a:p>
          <a:p>
            <a:pPr marL="285750" indent="-285750">
              <a:buFont typeface="Arial" panose="020B0604020202020204" pitchFamily="34" charset="0"/>
              <a:buChar char="•"/>
            </a:pPr>
            <a:r>
              <a:rPr lang="en-US" sz="2800" b="1" dirty="0"/>
              <a:t>April 19, 2017 </a:t>
            </a:r>
            <a:r>
              <a:rPr lang="en-US" sz="2800" dirty="0"/>
              <a:t>– Deadline for Terry to route draft BMAP for internal DEP review.</a:t>
            </a:r>
          </a:p>
          <a:p>
            <a:pPr marL="285750" indent="-285750">
              <a:buFont typeface="Arial" panose="020B0604020202020204" pitchFamily="34" charset="0"/>
              <a:buChar char="•"/>
            </a:pPr>
            <a:r>
              <a:rPr lang="en-US" sz="2800" b="1" dirty="0"/>
              <a:t>May 31, 2017 </a:t>
            </a:r>
            <a:r>
              <a:rPr lang="en-US" sz="2800" dirty="0"/>
              <a:t>– Release draft BMAP to stakeholders for review.</a:t>
            </a:r>
          </a:p>
          <a:p>
            <a:pPr marL="285750" indent="-285750">
              <a:buFont typeface="Arial" panose="020B0604020202020204" pitchFamily="34" charset="0"/>
              <a:buChar char="•"/>
            </a:pPr>
            <a:r>
              <a:rPr lang="en-US" sz="2800" b="1" dirty="0"/>
              <a:t>June 2017 </a:t>
            </a:r>
            <a:r>
              <a:rPr lang="en-US" sz="2800"/>
              <a:t>– BMAP </a:t>
            </a:r>
            <a:r>
              <a:rPr lang="en-US" sz="2800" dirty="0"/>
              <a:t>public meeting with stakeholders prior to DEP adoption.</a:t>
            </a:r>
          </a:p>
          <a:p>
            <a:pPr marL="285750" indent="-285750">
              <a:buFont typeface="Arial" panose="020B0604020202020204" pitchFamily="34" charset="0"/>
              <a:buChar char="•"/>
            </a:pPr>
            <a:endParaRPr lang="en-US" sz="2800" b="1" dirty="0"/>
          </a:p>
        </p:txBody>
      </p:sp>
    </p:spTree>
    <p:extLst>
      <p:ext uri="{BB962C8B-B14F-4D97-AF65-F5344CB8AC3E}">
        <p14:creationId xmlns:p14="http://schemas.microsoft.com/office/powerpoint/2010/main" val="1746597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7886" y="1548534"/>
            <a:ext cx="7886700" cy="4351338"/>
          </a:xfrm>
        </p:spPr>
        <p:txBody>
          <a:bodyPr/>
          <a:lstStyle/>
          <a:p>
            <a:endParaRPr lang="en-US" dirty="0"/>
          </a:p>
          <a:p>
            <a:endParaRPr lang="en-US" dirty="0"/>
          </a:p>
          <a:p>
            <a:pPr marL="0" indent="0" algn="ctr">
              <a:buNone/>
            </a:pPr>
            <a:r>
              <a:rPr lang="en-US" sz="4400" b="1" dirty="0"/>
              <a:t>Nitrogen Source Inventory Loading Tool (NSILT)</a:t>
            </a:r>
          </a:p>
          <a:p>
            <a:pPr marL="0" indent="0" algn="ctr">
              <a:buNone/>
            </a:pPr>
            <a:r>
              <a:rPr lang="en-US" sz="4400" b="1" dirty="0"/>
              <a:t>Revisions</a:t>
            </a:r>
          </a:p>
        </p:txBody>
      </p:sp>
    </p:spTree>
    <p:extLst>
      <p:ext uri="{BB962C8B-B14F-4D97-AF65-F5344CB8AC3E}">
        <p14:creationId xmlns:p14="http://schemas.microsoft.com/office/powerpoint/2010/main" val="3708155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83" y="350869"/>
            <a:ext cx="9243483" cy="6162322"/>
          </a:xfrm>
          <a:prstGeom prst="rect">
            <a:avLst/>
          </a:prstGeom>
          <a:effectLst>
            <a:softEdge rad="317500"/>
          </a:effectLst>
        </p:spPr>
      </p:pic>
      <p:pic>
        <p:nvPicPr>
          <p:cNvPr id="6" name="Picture 2"/>
          <p:cNvPicPr>
            <a:picLocks noChangeAspect="1"/>
          </p:cNvPicPr>
          <p:nvPr/>
        </p:nvPicPr>
        <p:blipFill>
          <a:blip r:embed="rId4" cstate="print"/>
          <a:srcRect t="11111" b="70000"/>
          <a:stretch>
            <a:fillRect/>
          </a:stretch>
        </p:blipFill>
        <p:spPr bwMode="auto">
          <a:xfrm>
            <a:off x="0" y="30527"/>
            <a:ext cx="9144000" cy="1524000"/>
          </a:xfrm>
          <a:prstGeom prst="rect">
            <a:avLst/>
          </a:prstGeom>
          <a:noFill/>
          <a:ln w="9525">
            <a:noFill/>
            <a:miter lim="800000"/>
            <a:headEnd/>
            <a:tailEnd/>
          </a:ln>
        </p:spPr>
      </p:pic>
      <p:sp>
        <p:nvSpPr>
          <p:cNvPr id="3076" name="TextBox 4"/>
          <p:cNvSpPr txBox="1">
            <a:spLocks noChangeArrowheads="1"/>
          </p:cNvSpPr>
          <p:nvPr/>
        </p:nvSpPr>
        <p:spPr bwMode="auto">
          <a:xfrm>
            <a:off x="304800" y="1624918"/>
            <a:ext cx="8686800" cy="1692771"/>
          </a:xfrm>
          <a:prstGeom prst="rect">
            <a:avLst/>
          </a:prstGeom>
          <a:noFill/>
          <a:ln w="9525">
            <a:noFill/>
            <a:miter lim="800000"/>
            <a:headEnd/>
            <a:tailEnd/>
          </a:ln>
          <a:effectLst>
            <a:outerShdw blurRad="50800" dist="50800" dir="5400000" algn="ctr" rotWithShape="0">
              <a:schemeClr val="tx1"/>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800" b="1" i="0" u="none" strike="noStrike" kern="0" cap="none" spc="0" normalizeH="0" baseline="0" noProof="0" dirty="0">
                <a:ln w="12700">
                  <a:solidFill>
                    <a:schemeClr val="tx1"/>
                  </a:solidFill>
                </a:ln>
                <a:solidFill>
                  <a:schemeClr val="bg1"/>
                </a:solidFill>
                <a:effectLst/>
                <a:uLnTx/>
                <a:uFillTx/>
              </a:rPr>
              <a:t>5 Year Updates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w="12700">
                  <a:solidFill>
                    <a:schemeClr val="tx1"/>
                  </a:solidFill>
                </a:ln>
                <a:solidFill>
                  <a:schemeClr val="bg1"/>
                </a:solidFill>
                <a:effectLst/>
                <a:uLnTx/>
                <a:uFillTx/>
              </a:rPr>
              <a:t>Nitrogen Source Inventory and Loading Tool (NSILT) for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800" b="1" i="0" u="none" strike="noStrike" kern="0" cap="none" spc="0" normalizeH="0" baseline="0" noProof="0" dirty="0">
                <a:ln w="12700">
                  <a:solidFill>
                    <a:schemeClr val="tx1"/>
                  </a:solidFill>
                </a:ln>
                <a:solidFill>
                  <a:schemeClr val="bg1"/>
                </a:solidFill>
                <a:effectLst/>
                <a:uLnTx/>
                <a:uFillTx/>
              </a:rPr>
              <a:t>Springs Coast BMAP areas</a:t>
            </a:r>
          </a:p>
        </p:txBody>
      </p:sp>
      <p:sp>
        <p:nvSpPr>
          <p:cNvPr id="3077" name="TextBox 5"/>
          <p:cNvSpPr txBox="1">
            <a:spLocks noChangeArrowheads="1"/>
          </p:cNvSpPr>
          <p:nvPr/>
        </p:nvSpPr>
        <p:spPr bwMode="auto">
          <a:xfrm>
            <a:off x="1364672" y="3596836"/>
            <a:ext cx="6414655" cy="1477328"/>
          </a:xfrm>
          <a:prstGeom prst="rect">
            <a:avLst/>
          </a:prstGeom>
          <a:noFill/>
          <a:ln w="9525">
            <a:noFill/>
            <a:miter lim="800000"/>
            <a:headEnd/>
            <a:tailEnd/>
          </a:ln>
          <a:effectLst>
            <a:outerShdw blurRad="50800" dist="50800" dir="5400000" algn="ctr" rotWithShape="0">
              <a:schemeClr val="tx1"/>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br>
              <a:rPr kumimoji="0" lang="en-US" sz="1400" b="0" i="1" u="none" strike="noStrike" kern="0" cap="none" spc="0" normalizeH="0" baseline="0" noProof="0" dirty="0">
                <a:ln>
                  <a:noFill/>
                </a:ln>
                <a:solidFill>
                  <a:sysClr val="windowText" lastClr="000000"/>
                </a:solidFill>
                <a:effectLst/>
                <a:uLnTx/>
                <a:uFillTx/>
              </a:rPr>
            </a:br>
            <a:r>
              <a:rPr kumimoji="0" lang="en-US" sz="2000" b="1" i="1" u="none" strike="noStrike" kern="0" cap="none" spc="0" normalizeH="0" baseline="0" noProof="0" dirty="0">
                <a:ln>
                  <a:noFill/>
                </a:ln>
                <a:solidFill>
                  <a:schemeClr val="bg1"/>
                </a:solidFill>
                <a:effectLst/>
                <a:uLnTx/>
                <a:uFillTx/>
              </a:rPr>
              <a:t>Celeste Lyon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chemeClr val="bg1"/>
                </a:solidFill>
                <a:effectLst/>
                <a:uLnTx/>
                <a:uFillTx/>
              </a:rPr>
              <a:t>Groundwater Management Section</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1" u="none" strike="noStrike" kern="0" cap="none" spc="0" normalizeH="0" baseline="0" noProof="0" dirty="0">
              <a:ln>
                <a:noFill/>
              </a:ln>
              <a:solidFill>
                <a:schemeClr val="accent6">
                  <a:lumMod val="40000"/>
                  <a:lumOff val="60000"/>
                </a:schemeClr>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200" b="1" i="1" kern="0" dirty="0">
                <a:solidFill>
                  <a:schemeClr val="bg1"/>
                </a:solidFill>
              </a:rPr>
              <a:t>April 6, 2017</a:t>
            </a:r>
            <a:endParaRPr kumimoji="0" lang="en-US" sz="2200" b="1" i="1" u="none" strike="noStrike" kern="0" cap="none" spc="0" normalizeH="0" baseline="0" noProof="0" dirty="0">
              <a:ln>
                <a:noFill/>
              </a:ln>
              <a:solidFill>
                <a:schemeClr val="bg1"/>
              </a:solidFill>
              <a:effectLst/>
              <a:uLnTx/>
              <a:uFillTx/>
            </a:endParaRPr>
          </a:p>
        </p:txBody>
      </p:sp>
      <p:sp>
        <p:nvSpPr>
          <p:cNvPr id="3075" name="TextBox 3"/>
          <p:cNvSpPr txBox="1">
            <a:spLocks noChangeArrowheads="1"/>
          </p:cNvSpPr>
          <p:nvPr/>
        </p:nvSpPr>
        <p:spPr bwMode="auto">
          <a:xfrm>
            <a:off x="2057400" y="762000"/>
            <a:ext cx="5181600" cy="830997"/>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solidFill>
                <a:effectLst/>
                <a:uLnTx/>
                <a:uFillTx/>
              </a:rPr>
              <a:t> Division of Environmental Assessment and Restoration</a:t>
            </a:r>
          </a:p>
        </p:txBody>
      </p:sp>
      <p:sp>
        <p:nvSpPr>
          <p:cNvPr id="7" name="Rectangle 6"/>
          <p:cNvSpPr/>
          <p:nvPr/>
        </p:nvSpPr>
        <p:spPr>
          <a:xfrm>
            <a:off x="2514600" y="5234335"/>
            <a:ext cx="4114800" cy="1066800"/>
          </a:xfrm>
          <a:prstGeom prst="rect">
            <a:avLst/>
          </a:prstGeom>
          <a:gradFill flip="none" rotWithShape="1">
            <a:gsLst>
              <a:gs pos="0">
                <a:schemeClr val="bg1">
                  <a:shade val="30000"/>
                  <a:satMod val="115000"/>
                  <a:alpha val="40000"/>
                </a:schemeClr>
              </a:gs>
              <a:gs pos="50000">
                <a:schemeClr val="bg1">
                  <a:shade val="67500"/>
                  <a:satMod val="115000"/>
                </a:schemeClr>
              </a:gs>
              <a:gs pos="100000">
                <a:schemeClr val="bg1">
                  <a:shade val="100000"/>
                  <a:satMod val="115000"/>
                </a:schemeClr>
              </a:gs>
            </a:gsLst>
            <a:lin ang="16200000" scaled="1"/>
            <a:tileRect/>
          </a:gradFill>
          <a:ln>
            <a:noFill/>
          </a:ln>
          <a:effectLst>
            <a:glow rad="63500">
              <a:schemeClr val="accent1">
                <a:satMod val="175000"/>
                <a:alpha val="40000"/>
              </a:schemeClr>
            </a:glow>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a:ln>
                  <a:noFill/>
                </a:ln>
                <a:solidFill>
                  <a:srgbClr val="FFFF00"/>
                </a:solidFill>
                <a:effectLst/>
                <a:uLnTx/>
                <a:uFillTx/>
                <a:hlinkClick r:id="rId5"/>
              </a:rPr>
              <a:t>Celeste.Lyon@dep.state.fl.us</a:t>
            </a:r>
            <a:endParaRPr kumimoji="0" lang="en-US" sz="1800" b="1" i="1" u="none" strike="noStrike" kern="0" cap="none" spc="0" normalizeH="0" baseline="0" noProof="0" dirty="0">
              <a:ln>
                <a:noFill/>
              </a:ln>
              <a:solidFill>
                <a:srgbClr val="FFFF00"/>
              </a:solidFill>
              <a:effectLst/>
              <a:uLnTx/>
              <a:uFillTx/>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93800" y="729397"/>
            <a:ext cx="863600" cy="863600"/>
          </a:xfrm>
          <a:prstGeom prst="rect">
            <a:avLst/>
          </a:prstGeom>
        </p:spPr>
      </p:pic>
    </p:spTree>
    <p:extLst>
      <p:ext uri="{BB962C8B-B14F-4D97-AF65-F5344CB8AC3E}">
        <p14:creationId xmlns:p14="http://schemas.microsoft.com/office/powerpoint/2010/main" val="1556011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6911"/>
            <a:ext cx="7848600" cy="1143000"/>
          </a:xfrm>
        </p:spPr>
        <p:txBody>
          <a:bodyPr>
            <a:normAutofit/>
          </a:bodyPr>
          <a:lstStyle/>
          <a:p>
            <a:r>
              <a:rPr lang="en-US" dirty="0">
                <a:latin typeface="+mn-lt"/>
              </a:rPr>
              <a:t>NSILT</a:t>
            </a:r>
          </a:p>
        </p:txBody>
      </p:sp>
      <p:sp>
        <p:nvSpPr>
          <p:cNvPr id="3" name="Content Placeholder 2"/>
          <p:cNvSpPr>
            <a:spLocks noGrp="1"/>
          </p:cNvSpPr>
          <p:nvPr>
            <p:ph idx="1"/>
          </p:nvPr>
        </p:nvSpPr>
        <p:spPr>
          <a:xfrm>
            <a:off x="34112" y="1430079"/>
            <a:ext cx="5033188" cy="5349875"/>
          </a:xfrm>
        </p:spPr>
        <p:txBody>
          <a:bodyPr>
            <a:noAutofit/>
          </a:bodyPr>
          <a:lstStyle/>
          <a:p>
            <a:pPr>
              <a:spcAft>
                <a:spcPts val="600"/>
              </a:spcAft>
            </a:pPr>
            <a:r>
              <a:rPr lang="en-US" sz="2500" dirty="0"/>
              <a:t>Estimate N loading to groundwater within BMAP areas.</a:t>
            </a:r>
          </a:p>
          <a:p>
            <a:pPr>
              <a:spcAft>
                <a:spcPts val="600"/>
              </a:spcAft>
            </a:pPr>
            <a:r>
              <a:rPr lang="en-US" sz="2500" dirty="0"/>
              <a:t>Identify sources for which reductions in N loading could achieve restoration of impaired waters.</a:t>
            </a:r>
          </a:p>
          <a:p>
            <a:pPr>
              <a:spcAft>
                <a:spcPts val="600"/>
              </a:spcAft>
            </a:pPr>
            <a:r>
              <a:rPr lang="en-US" sz="2500" dirty="0"/>
              <a:t>Customize for individual spring basins.</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0971" r="15327"/>
          <a:stretch/>
        </p:blipFill>
        <p:spPr>
          <a:xfrm>
            <a:off x="4894629" y="1507736"/>
            <a:ext cx="4096971" cy="4169164"/>
          </a:xfrm>
          <a:prstGeom prst="rect">
            <a:avLst/>
          </a:prstGeom>
          <a:ln>
            <a:solidFill>
              <a:schemeClr val="tx1"/>
            </a:solidFill>
          </a:ln>
        </p:spPr>
      </p:pic>
    </p:spTree>
    <p:extLst>
      <p:ext uri="{BB962C8B-B14F-4D97-AF65-F5344CB8AC3E}">
        <p14:creationId xmlns:p14="http://schemas.microsoft.com/office/powerpoint/2010/main" val="3039003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145309" y="183205"/>
            <a:ext cx="7998691" cy="615553"/>
          </a:xfrm>
          <a:prstGeom prst="rect">
            <a:avLst/>
          </a:prstGeom>
          <a:noFill/>
        </p:spPr>
        <p:txBody>
          <a:bodyPr wrap="square" rtlCol="0">
            <a:spAutoFit/>
          </a:bodyPr>
          <a:lstStyle/>
          <a:p>
            <a:pPr algn="ctr"/>
            <a:r>
              <a:rPr lang="en-US" sz="3400" b="1" dirty="0">
                <a:solidFill>
                  <a:schemeClr val="bg1"/>
                </a:solidFill>
              </a:rPr>
              <a:t>NSILT 5-Year Updates</a:t>
            </a:r>
          </a:p>
        </p:txBody>
      </p:sp>
      <p:sp>
        <p:nvSpPr>
          <p:cNvPr id="4" name="TextBox 3"/>
          <p:cNvSpPr txBox="1"/>
          <p:nvPr/>
        </p:nvSpPr>
        <p:spPr>
          <a:xfrm>
            <a:off x="191071" y="1594884"/>
            <a:ext cx="8474148" cy="4401205"/>
          </a:xfrm>
          <a:prstGeom prst="rect">
            <a:avLst/>
          </a:prstGeom>
          <a:noFill/>
        </p:spPr>
        <p:txBody>
          <a:bodyPr wrap="square" rtlCol="0">
            <a:spAutoFit/>
          </a:bodyPr>
          <a:lstStyle/>
          <a:p>
            <a:pPr marL="285750" indent="-285750">
              <a:buFont typeface="Arial" panose="020B0604020202020204" pitchFamily="34" charset="0"/>
              <a:buChar char="•"/>
            </a:pPr>
            <a:r>
              <a:rPr lang="en-US" sz="2800" dirty="0"/>
              <a:t>Use 25 % of total acreage from PA classified grazing lands instead of 100 %.</a:t>
            </a:r>
          </a:p>
          <a:p>
            <a:pPr marL="742950" lvl="1" indent="-285750">
              <a:buFont typeface="Arial" panose="020B0604020202020204" pitchFamily="34" charset="0"/>
              <a:buChar char="•"/>
            </a:pPr>
            <a:r>
              <a:rPr lang="en-US" sz="2600" dirty="0"/>
              <a:t>Consistent methodology throughout Springs Coast.</a:t>
            </a:r>
          </a:p>
          <a:p>
            <a:pPr lvl="1"/>
            <a:endParaRPr lang="en-US" sz="2800" dirty="0"/>
          </a:p>
          <a:p>
            <a:pPr marL="285750" indent="-285750">
              <a:buFont typeface="Arial" panose="020B0604020202020204" pitchFamily="34" charset="0"/>
              <a:buChar char="•"/>
            </a:pPr>
            <a:r>
              <a:rPr lang="en-US" sz="2800" dirty="0"/>
              <a:t>Update acreages for agricultural land use.</a:t>
            </a:r>
          </a:p>
          <a:p>
            <a:pPr lvl="1"/>
            <a:endParaRPr lang="en-US" sz="2800" dirty="0"/>
          </a:p>
          <a:p>
            <a:pPr marL="285750" indent="-285750">
              <a:buFont typeface="Arial" panose="020B0604020202020204" pitchFamily="34" charset="0"/>
              <a:buChar char="•"/>
            </a:pPr>
            <a:r>
              <a:rPr lang="en-US" sz="2800" dirty="0"/>
              <a:t>Correct any errors in Excel. </a:t>
            </a:r>
          </a:p>
          <a:p>
            <a:endParaRPr lang="en-US" sz="2800" dirty="0"/>
          </a:p>
          <a:p>
            <a:pPr marL="285750" indent="-285750">
              <a:buFont typeface="Arial" panose="020B0604020202020204" pitchFamily="34" charset="0"/>
              <a:buChar char="•"/>
            </a:pPr>
            <a:r>
              <a:rPr lang="en-US" sz="2800" dirty="0"/>
              <a:t>Incorporate FDOH data for updated OSTDS inventory.</a:t>
            </a:r>
          </a:p>
          <a:p>
            <a:endParaRPr lang="en-US" sz="2800" dirty="0"/>
          </a:p>
        </p:txBody>
      </p:sp>
    </p:spTree>
    <p:extLst>
      <p:ext uri="{BB962C8B-B14F-4D97-AF65-F5344CB8AC3E}">
        <p14:creationId xmlns:p14="http://schemas.microsoft.com/office/powerpoint/2010/main" val="3362343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163783" y="249907"/>
            <a:ext cx="7915562" cy="584775"/>
          </a:xfrm>
          <a:prstGeom prst="rect">
            <a:avLst/>
          </a:prstGeom>
          <a:noFill/>
        </p:spPr>
        <p:txBody>
          <a:bodyPr wrap="square" rtlCol="0">
            <a:spAutoFit/>
          </a:bodyPr>
          <a:lstStyle/>
          <a:p>
            <a:pPr algn="ctr"/>
            <a:r>
              <a:rPr lang="en-US" sz="3200" b="1" dirty="0">
                <a:solidFill>
                  <a:schemeClr val="bg1"/>
                </a:solidFill>
              </a:rPr>
              <a:t>Example of Updates</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678" t="6513" r="1959" b="3410"/>
          <a:stretch/>
        </p:blipFill>
        <p:spPr>
          <a:xfrm>
            <a:off x="157162" y="1647328"/>
            <a:ext cx="4229896" cy="3087399"/>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2439" t="6512" r="1720" b="3101"/>
          <a:stretch/>
        </p:blipFill>
        <p:spPr>
          <a:xfrm>
            <a:off x="4757387" y="1647328"/>
            <a:ext cx="4236568" cy="3087399"/>
          </a:xfrm>
          <a:prstGeom prst="rect">
            <a:avLst/>
          </a:prstGeom>
        </p:spPr>
      </p:pic>
      <p:sp>
        <p:nvSpPr>
          <p:cNvPr id="14" name="TextBox 13"/>
          <p:cNvSpPr txBox="1"/>
          <p:nvPr/>
        </p:nvSpPr>
        <p:spPr>
          <a:xfrm>
            <a:off x="120217" y="4941455"/>
            <a:ext cx="4488729" cy="369332"/>
          </a:xfrm>
          <a:prstGeom prst="rect">
            <a:avLst/>
          </a:prstGeom>
          <a:noFill/>
        </p:spPr>
        <p:txBody>
          <a:bodyPr wrap="square" rtlCol="0">
            <a:spAutoFit/>
          </a:bodyPr>
          <a:lstStyle/>
          <a:p>
            <a:r>
              <a:rPr lang="en-US" dirty="0"/>
              <a:t>Hall and Clancy Model: 32,913 septic systems</a:t>
            </a:r>
          </a:p>
        </p:txBody>
      </p:sp>
      <p:sp>
        <p:nvSpPr>
          <p:cNvPr id="15" name="TextBox 14"/>
          <p:cNvSpPr txBox="1"/>
          <p:nvPr/>
        </p:nvSpPr>
        <p:spPr>
          <a:xfrm>
            <a:off x="4720443" y="4941455"/>
            <a:ext cx="3007152" cy="369332"/>
          </a:xfrm>
          <a:prstGeom prst="rect">
            <a:avLst/>
          </a:prstGeom>
          <a:noFill/>
        </p:spPr>
        <p:txBody>
          <a:bodyPr wrap="square" rtlCol="0">
            <a:spAutoFit/>
          </a:bodyPr>
          <a:lstStyle/>
          <a:p>
            <a:r>
              <a:rPr lang="en-US" dirty="0"/>
              <a:t>FLWMI: 28,573 septic systems</a:t>
            </a:r>
          </a:p>
        </p:txBody>
      </p:sp>
    </p:spTree>
    <p:extLst>
      <p:ext uri="{BB962C8B-B14F-4D97-AF65-F5344CB8AC3E}">
        <p14:creationId xmlns:p14="http://schemas.microsoft.com/office/powerpoint/2010/main" val="3700357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173019" y="194747"/>
            <a:ext cx="7935176" cy="584775"/>
          </a:xfrm>
          <a:prstGeom prst="rect">
            <a:avLst/>
          </a:prstGeom>
          <a:noFill/>
        </p:spPr>
        <p:txBody>
          <a:bodyPr wrap="square" rtlCol="0">
            <a:spAutoFit/>
          </a:bodyPr>
          <a:lstStyle/>
          <a:p>
            <a:pPr algn="ctr">
              <a:defRPr/>
            </a:pPr>
            <a:r>
              <a:rPr lang="en-US" sz="3200" b="1" kern="0" dirty="0">
                <a:solidFill>
                  <a:schemeClr val="bg1"/>
                </a:solidFill>
              </a:rPr>
              <a:t>Future Land Use</a:t>
            </a:r>
          </a:p>
        </p:txBody>
      </p:sp>
      <p:sp>
        <p:nvSpPr>
          <p:cNvPr id="15" name="Content Placeholder 2"/>
          <p:cNvSpPr txBox="1">
            <a:spLocks/>
          </p:cNvSpPr>
          <p:nvPr/>
        </p:nvSpPr>
        <p:spPr>
          <a:xfrm>
            <a:off x="49972" y="1010506"/>
            <a:ext cx="4038872" cy="4229100"/>
          </a:xfrm>
          <a:prstGeom prst="rect">
            <a:avLst/>
          </a:prstGeom>
        </p:spPr>
        <p:txBody>
          <a:bodyPr>
            <a:noAutofit/>
          </a:bodyPr>
          <a:lstStyle/>
          <a:p>
            <a:pPr marL="257175" indent="-257175" eaLnBrk="0" fontAlgn="base" hangingPunct="0">
              <a:spcAft>
                <a:spcPct val="0"/>
              </a:spcAft>
              <a:buSzPct val="60000"/>
              <a:buFont typeface="Calibri" pitchFamily="34" charset="0"/>
              <a:buChar char="◊"/>
              <a:defRPr/>
            </a:pPr>
            <a:r>
              <a:rPr lang="en-US" kern="0" dirty="0">
                <a:solidFill>
                  <a:sysClr val="windowText" lastClr="000000"/>
                </a:solidFill>
                <a:cs typeface="Arial" pitchFamily="34" charset="0"/>
              </a:rPr>
              <a:t>Acreage likely to receive fertilizer estimated from </a:t>
            </a:r>
            <a:r>
              <a:rPr lang="en-US" kern="0" dirty="0">
                <a:solidFill>
                  <a:srgbClr val="FF0000"/>
                </a:solidFill>
                <a:cs typeface="Arial" pitchFamily="34" charset="0"/>
              </a:rPr>
              <a:t>PA data </a:t>
            </a:r>
            <a:r>
              <a:rPr lang="en-US" kern="0" dirty="0">
                <a:solidFill>
                  <a:sysClr val="windowText" lastClr="000000"/>
                </a:solidFill>
                <a:cs typeface="Arial" pitchFamily="34" charset="0"/>
              </a:rPr>
              <a:t>and property values.</a:t>
            </a:r>
          </a:p>
          <a:p>
            <a:pPr marL="600075" lvl="1" indent="-257175" eaLnBrk="0" fontAlgn="base" hangingPunct="0">
              <a:spcAft>
                <a:spcPct val="0"/>
              </a:spcAft>
              <a:buSzPct val="60000"/>
              <a:buFont typeface="Calibri" pitchFamily="34" charset="0"/>
              <a:buChar char="◊"/>
              <a:defRPr/>
            </a:pPr>
            <a:r>
              <a:rPr lang="en-US" kern="0" dirty="0">
                <a:solidFill>
                  <a:sysClr val="windowText" lastClr="000000"/>
                </a:solidFill>
                <a:cs typeface="Arial" pitchFamily="34" charset="0"/>
              </a:rPr>
              <a:t>Residential</a:t>
            </a:r>
          </a:p>
          <a:p>
            <a:pPr marL="600075" lvl="1" indent="-257175" eaLnBrk="0" fontAlgn="base" hangingPunct="0">
              <a:spcAft>
                <a:spcPct val="0"/>
              </a:spcAft>
              <a:buSzPct val="60000"/>
              <a:buFont typeface="Calibri" pitchFamily="34" charset="0"/>
              <a:buChar char="◊"/>
              <a:defRPr/>
            </a:pPr>
            <a:r>
              <a:rPr lang="en-US" kern="0" dirty="0">
                <a:solidFill>
                  <a:sysClr val="windowText" lastClr="000000"/>
                </a:solidFill>
                <a:cs typeface="Arial" pitchFamily="34" charset="0"/>
              </a:rPr>
              <a:t>Nonresidential</a:t>
            </a:r>
          </a:p>
          <a:p>
            <a:pPr marL="257175" indent="-257175" eaLnBrk="0" fontAlgn="base" hangingPunct="0">
              <a:spcAft>
                <a:spcPct val="0"/>
              </a:spcAft>
              <a:buSzPct val="60000"/>
              <a:buFont typeface="Calibri" pitchFamily="34" charset="0"/>
              <a:buChar char="◊"/>
              <a:defRPr/>
            </a:pPr>
            <a:r>
              <a:rPr lang="en-US" kern="0" dirty="0">
                <a:solidFill>
                  <a:sysClr val="windowText" lastClr="000000"/>
                </a:solidFill>
                <a:cs typeface="Arial" pitchFamily="34" charset="0"/>
              </a:rPr>
              <a:t>Impervious surfaces estimated based on </a:t>
            </a:r>
            <a:r>
              <a:rPr lang="en-US" kern="0" dirty="0">
                <a:solidFill>
                  <a:srgbClr val="FF0000"/>
                </a:solidFill>
                <a:cs typeface="Arial" pitchFamily="34" charset="0"/>
              </a:rPr>
              <a:t>zoning laws.</a:t>
            </a:r>
          </a:p>
          <a:p>
            <a:pPr marL="600075" lvl="1" indent="-257175" eaLnBrk="0" fontAlgn="base" hangingPunct="0">
              <a:spcBef>
                <a:spcPct val="20000"/>
              </a:spcBef>
              <a:spcAft>
                <a:spcPct val="0"/>
              </a:spcAft>
              <a:buSzPct val="60000"/>
              <a:buFont typeface="Calibri" pitchFamily="34" charset="0"/>
              <a:buChar char="◊"/>
              <a:defRPr/>
            </a:pPr>
            <a:endParaRPr lang="en-US" kern="0" dirty="0">
              <a:solidFill>
                <a:sysClr val="windowText" lastClr="000000"/>
              </a:solidFill>
              <a:latin typeface="+mj-lt"/>
              <a:cs typeface="Arial" pitchFamily="34" charset="0"/>
            </a:endParaRPr>
          </a:p>
          <a:p>
            <a:pPr marL="257175" indent="-257175" eaLnBrk="0" fontAlgn="base" hangingPunct="0">
              <a:spcBef>
                <a:spcPct val="20000"/>
              </a:spcBef>
              <a:spcAft>
                <a:spcPct val="0"/>
              </a:spcAft>
              <a:buSzPct val="60000"/>
              <a:buFont typeface="Calibri" pitchFamily="34" charset="0"/>
              <a:buChar char="◊"/>
              <a:defRPr/>
            </a:pPr>
            <a:endParaRPr lang="en-US" kern="0" dirty="0">
              <a:solidFill>
                <a:sysClr val="windowText" lastClr="000000"/>
              </a:solidFill>
              <a:latin typeface="+mj-lt"/>
              <a:cs typeface="Arial" pitchFamily="34" charset="0"/>
            </a:endParaRPr>
          </a:p>
          <a:p>
            <a:pPr marL="600075" lvl="1" indent="-257175" eaLnBrk="0" fontAlgn="base" hangingPunct="0">
              <a:spcBef>
                <a:spcPct val="20000"/>
              </a:spcBef>
              <a:spcAft>
                <a:spcPct val="0"/>
              </a:spcAft>
              <a:buSzPct val="60000"/>
              <a:buFont typeface="Calibri" pitchFamily="34" charset="0"/>
              <a:buChar char="◊"/>
              <a:defRPr/>
            </a:pPr>
            <a:endParaRPr lang="en-US" kern="0" dirty="0">
              <a:solidFill>
                <a:sysClr val="windowText" lastClr="000000"/>
              </a:solidFill>
              <a:latin typeface="+mj-lt"/>
              <a:cs typeface="Arial" pitchFamily="34" charset="0"/>
            </a:endParaRPr>
          </a:p>
          <a:p>
            <a:pPr marL="257175" indent="-257175" eaLnBrk="0" fontAlgn="base" hangingPunct="0">
              <a:spcBef>
                <a:spcPct val="20000"/>
              </a:spcBef>
              <a:spcAft>
                <a:spcPct val="0"/>
              </a:spcAft>
              <a:buSzPct val="60000"/>
              <a:buFont typeface="Calibri" pitchFamily="34" charset="0"/>
              <a:buChar char="◊"/>
              <a:defRPr/>
            </a:pPr>
            <a:endParaRPr lang="en-US" kern="0" dirty="0">
              <a:solidFill>
                <a:sysClr val="windowText" lastClr="000000"/>
              </a:solidFill>
              <a:latin typeface="+mj-lt"/>
              <a:cs typeface="Arial" pitchFamily="34" charset="0"/>
            </a:endParaRPr>
          </a:p>
        </p:txBody>
      </p:sp>
      <p:sp>
        <p:nvSpPr>
          <p:cNvPr id="79" name="Content Placeholder 2"/>
          <p:cNvSpPr txBox="1">
            <a:spLocks/>
          </p:cNvSpPr>
          <p:nvPr/>
        </p:nvSpPr>
        <p:spPr>
          <a:xfrm>
            <a:off x="4857388" y="970905"/>
            <a:ext cx="4038872" cy="4229100"/>
          </a:xfrm>
          <a:prstGeom prst="rect">
            <a:avLst/>
          </a:prstGeom>
        </p:spPr>
        <p:txBody>
          <a:bodyPr>
            <a:noAutofit/>
          </a:bodyPr>
          <a:lstStyle/>
          <a:p>
            <a:pPr marL="257175" indent="-257175" eaLnBrk="0" fontAlgn="base" hangingPunct="0">
              <a:spcAft>
                <a:spcPct val="0"/>
              </a:spcAft>
              <a:buSzPct val="60000"/>
              <a:buFont typeface="Calibri" pitchFamily="34" charset="0"/>
              <a:buChar char="◊"/>
              <a:defRPr/>
            </a:pPr>
            <a:r>
              <a:rPr lang="en-US" kern="0" dirty="0">
                <a:solidFill>
                  <a:sysClr val="windowText" lastClr="000000"/>
                </a:solidFill>
                <a:cs typeface="Arial" pitchFamily="34" charset="0"/>
              </a:rPr>
              <a:t>Agricultural acreage receiving fertilizer estimated from PA and WMD land use.</a:t>
            </a:r>
          </a:p>
          <a:p>
            <a:pPr marL="714375" lvl="1" indent="-257175" eaLnBrk="0" fontAlgn="base" hangingPunct="0">
              <a:spcAft>
                <a:spcPct val="0"/>
              </a:spcAft>
              <a:buSzPct val="60000"/>
              <a:buFont typeface="Calibri" pitchFamily="34" charset="0"/>
              <a:buChar char="◊"/>
              <a:defRPr/>
            </a:pPr>
            <a:r>
              <a:rPr lang="en-US" kern="0" dirty="0">
                <a:solidFill>
                  <a:srgbClr val="FF0000"/>
                </a:solidFill>
                <a:cs typeface="Arial" pitchFamily="34" charset="0"/>
              </a:rPr>
              <a:t>Single land use coverage </a:t>
            </a:r>
            <a:r>
              <a:rPr lang="en-US" kern="0" dirty="0">
                <a:solidFill>
                  <a:sysClr val="windowText" lastClr="000000"/>
                </a:solidFill>
                <a:cs typeface="Arial" pitchFamily="34" charset="0"/>
              </a:rPr>
              <a:t>is being developed for agricultural estimations.</a:t>
            </a:r>
          </a:p>
          <a:p>
            <a:pPr marL="257175" indent="-257175" eaLnBrk="0" fontAlgn="base" hangingPunct="0">
              <a:spcAft>
                <a:spcPct val="0"/>
              </a:spcAft>
              <a:buSzPct val="60000"/>
              <a:buFont typeface="Calibri" pitchFamily="34" charset="0"/>
              <a:buChar char="◊"/>
              <a:defRPr/>
            </a:pPr>
            <a:r>
              <a:rPr lang="en-US" kern="0" dirty="0">
                <a:solidFill>
                  <a:sysClr val="windowText" lastClr="000000"/>
                </a:solidFill>
                <a:cs typeface="Arial" pitchFamily="34" charset="0"/>
              </a:rPr>
              <a:t>Crops produced may change based on climate, land use, demand, etc.</a:t>
            </a:r>
          </a:p>
          <a:p>
            <a:pPr marL="257175" indent="-257175" eaLnBrk="0" fontAlgn="base" hangingPunct="0">
              <a:spcBef>
                <a:spcPct val="20000"/>
              </a:spcBef>
              <a:spcAft>
                <a:spcPct val="0"/>
              </a:spcAft>
              <a:buSzPct val="60000"/>
              <a:buFont typeface="Calibri" pitchFamily="34" charset="0"/>
              <a:buChar char="◊"/>
              <a:defRPr/>
            </a:pPr>
            <a:endParaRPr lang="en-US" kern="0" dirty="0">
              <a:solidFill>
                <a:sysClr val="windowText" lastClr="000000"/>
              </a:solidFill>
              <a:cs typeface="Arial" pitchFamily="34" charset="0"/>
            </a:endParaRPr>
          </a:p>
          <a:p>
            <a:pPr marL="600075" lvl="1" indent="-257175" eaLnBrk="0" fontAlgn="base" hangingPunct="0">
              <a:spcBef>
                <a:spcPct val="20000"/>
              </a:spcBef>
              <a:spcAft>
                <a:spcPct val="0"/>
              </a:spcAft>
              <a:buSzPct val="60000"/>
              <a:buFont typeface="Calibri" pitchFamily="34" charset="0"/>
              <a:buChar char="◊"/>
              <a:defRPr/>
            </a:pPr>
            <a:endParaRPr lang="en-US" kern="0" dirty="0">
              <a:solidFill>
                <a:sysClr val="windowText" lastClr="000000"/>
              </a:solidFill>
              <a:cs typeface="Arial" pitchFamily="34" charset="0"/>
            </a:endParaRPr>
          </a:p>
          <a:p>
            <a:pPr marL="257175" indent="-257175" eaLnBrk="0" fontAlgn="base" hangingPunct="0">
              <a:spcBef>
                <a:spcPct val="20000"/>
              </a:spcBef>
              <a:spcAft>
                <a:spcPct val="0"/>
              </a:spcAft>
              <a:buSzPct val="60000"/>
              <a:buFont typeface="Calibri" pitchFamily="34" charset="0"/>
              <a:buChar char="◊"/>
              <a:defRPr/>
            </a:pPr>
            <a:endParaRPr lang="en-US" kern="0" dirty="0">
              <a:solidFill>
                <a:sysClr val="windowText" lastClr="000000"/>
              </a:solidFill>
              <a:cs typeface="Arial" pitchFamily="34"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3833" t="12795" r="4207" b="11614"/>
          <a:stretch/>
        </p:blipFill>
        <p:spPr>
          <a:xfrm>
            <a:off x="56213" y="3190090"/>
            <a:ext cx="5409094" cy="3435752"/>
          </a:xfrm>
          <a:prstGeom prst="rect">
            <a:avLst/>
          </a:prstGeom>
        </p:spPr>
      </p:pic>
      <p:grpSp>
        <p:nvGrpSpPr>
          <p:cNvPr id="40" name="Group 39"/>
          <p:cNvGrpSpPr/>
          <p:nvPr/>
        </p:nvGrpSpPr>
        <p:grpSpPr>
          <a:xfrm>
            <a:off x="5418259" y="3366120"/>
            <a:ext cx="3689936" cy="915766"/>
            <a:chOff x="3746723" y="3912781"/>
            <a:chExt cx="4754992" cy="1099627"/>
          </a:xfrm>
        </p:grpSpPr>
        <p:pic>
          <p:nvPicPr>
            <p:cNvPr id="38" name="Picture 37" descr="Simple Farm Crops by Viscious-Speed"/>
            <p:cNvPicPr>
              <a:picLocks noChangeAspect="1"/>
            </p:cNvPicPr>
            <p:nvPr/>
          </p:nvPicPr>
          <p:blipFill rotWithShape="1">
            <a:blip r:embed="rId4" cstate="print">
              <a:extLst>
                <a:ext uri="{28A0092B-C50C-407E-A947-70E740481C1C}">
                  <a14:useLocalDpi xmlns:a14="http://schemas.microsoft.com/office/drawing/2010/main" val="0"/>
                </a:ext>
              </a:extLst>
            </a:blip>
            <a:srcRect t="63498" r="50335"/>
            <a:stretch/>
          </p:blipFill>
          <p:spPr>
            <a:xfrm>
              <a:off x="3746723" y="3912781"/>
              <a:ext cx="3153807" cy="1038229"/>
            </a:xfrm>
            <a:prstGeom prst="rect">
              <a:avLst/>
            </a:prstGeom>
          </p:spPr>
        </p:pic>
        <p:pic>
          <p:nvPicPr>
            <p:cNvPr id="39" name="Picture 38"/>
            <p:cNvPicPr>
              <a:picLocks noChangeAspect="1"/>
            </p:cNvPicPr>
            <p:nvPr/>
          </p:nvPicPr>
          <p:blipFill rotWithShape="1">
            <a:blip r:embed="rId5"/>
            <a:srcRect l="74867"/>
            <a:stretch/>
          </p:blipFill>
          <p:spPr>
            <a:xfrm>
              <a:off x="6900530" y="3975998"/>
              <a:ext cx="1601185" cy="1036410"/>
            </a:xfrm>
            <a:prstGeom prst="rect">
              <a:avLst/>
            </a:prstGeom>
          </p:spPr>
        </p:pic>
      </p:grpSp>
      <p:grpSp>
        <p:nvGrpSpPr>
          <p:cNvPr id="60" name="Group 59"/>
          <p:cNvGrpSpPr/>
          <p:nvPr/>
        </p:nvGrpSpPr>
        <p:grpSpPr>
          <a:xfrm>
            <a:off x="5599837" y="4105504"/>
            <a:ext cx="3145349" cy="1390019"/>
            <a:chOff x="5599836" y="3955018"/>
            <a:chExt cx="3145349" cy="1390019"/>
          </a:xfrm>
        </p:grpSpPr>
        <p:pic>
          <p:nvPicPr>
            <p:cNvPr id="42" name="Picture 41" descr="フリーイラスト素材] イラスト, 風景, 牧場, 丘, 牛 ..."/>
            <p:cNvPicPr>
              <a:picLocks noChangeAspect="1"/>
            </p:cNvPicPr>
            <p:nvPr/>
          </p:nvPicPr>
          <p:blipFill rotWithShape="1">
            <a:blip r:embed="rId6" cstate="print">
              <a:extLst>
                <a:ext uri="{28A0092B-C50C-407E-A947-70E740481C1C}">
                  <a14:useLocalDpi xmlns:a14="http://schemas.microsoft.com/office/drawing/2010/main" val="0"/>
                </a:ext>
              </a:extLst>
            </a:blip>
            <a:srcRect t="45676"/>
            <a:stretch/>
          </p:blipFill>
          <p:spPr>
            <a:xfrm>
              <a:off x="5599836" y="4165097"/>
              <a:ext cx="3145349" cy="1179940"/>
            </a:xfrm>
            <a:prstGeom prst="rect">
              <a:avLst/>
            </a:prstGeom>
          </p:spPr>
        </p:pic>
        <p:sp>
          <p:nvSpPr>
            <p:cNvPr id="59" name="Arrow: Down 58"/>
            <p:cNvSpPr/>
            <p:nvPr/>
          </p:nvSpPr>
          <p:spPr>
            <a:xfrm>
              <a:off x="7013021" y="3955018"/>
              <a:ext cx="318977" cy="457200"/>
            </a:xfrm>
            <a:prstGeom prst="downArrow">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 name="Group 60"/>
          <p:cNvGrpSpPr/>
          <p:nvPr/>
        </p:nvGrpSpPr>
        <p:grpSpPr>
          <a:xfrm>
            <a:off x="6040559" y="5161492"/>
            <a:ext cx="2412325" cy="1575383"/>
            <a:chOff x="6040558" y="5011006"/>
            <a:chExt cx="2412325" cy="1575383"/>
          </a:xfrm>
        </p:grpSpPr>
        <p:grpSp>
          <p:nvGrpSpPr>
            <p:cNvPr id="58" name="Group 57"/>
            <p:cNvGrpSpPr/>
            <p:nvPr/>
          </p:nvGrpSpPr>
          <p:grpSpPr>
            <a:xfrm>
              <a:off x="6040558" y="5457100"/>
              <a:ext cx="2412325" cy="1129289"/>
              <a:chOff x="3242906" y="4655926"/>
              <a:chExt cx="1665959" cy="1314258"/>
            </a:xfrm>
          </p:grpSpPr>
          <p:pic>
            <p:nvPicPr>
              <p:cNvPr id="123" name="Picture 122" descr="&lt;strong&gt;Pine&lt;/strong&gt; Tree Background Free Stock Photo - Public Domain Pictures"/>
              <p:cNvPicPr>
                <a:picLocks noChangeAspect="1"/>
              </p:cNvPicPr>
              <p:nvPr/>
            </p:nvPicPr>
            <p:blipFill rotWithShape="1">
              <a:blip r:embed="rId7">
                <a:extLst>
                  <a:ext uri="{BEBA8EAE-BF5A-486C-A8C5-ECC9F3942E4B}">
                    <a14:imgProps xmlns:a14="http://schemas.microsoft.com/office/drawing/2010/main">
                      <a14:imgLayer r:embed="rId8">
                        <a14:imgEffect>
                          <a14:backgroundRemoval t="0" b="100000" l="0" r="84252"/>
                        </a14:imgEffect>
                      </a14:imgLayer>
                    </a14:imgProps>
                  </a:ext>
                  <a:ext uri="{28A0092B-C50C-407E-A947-70E740481C1C}">
                    <a14:useLocalDpi xmlns:a14="http://schemas.microsoft.com/office/drawing/2010/main" val="0"/>
                  </a:ext>
                </a:extLst>
              </a:blip>
              <a:srcRect r="17743"/>
              <a:stretch/>
            </p:blipFill>
            <p:spPr>
              <a:xfrm>
                <a:off x="3438711" y="4656387"/>
                <a:ext cx="595957" cy="855710"/>
              </a:xfrm>
              <a:prstGeom prst="rect">
                <a:avLst/>
              </a:prstGeom>
            </p:spPr>
          </p:pic>
          <p:pic>
            <p:nvPicPr>
              <p:cNvPr id="48" name="Picture 47" descr="&lt;strong&gt;Pine&lt;/strong&gt; Tree Background Free Stock Photo - Public Domain Pictures"/>
              <p:cNvPicPr>
                <a:picLocks noChangeAspect="1"/>
              </p:cNvPicPr>
              <p:nvPr/>
            </p:nvPicPr>
            <p:blipFill rotWithShape="1">
              <a:blip r:embed="rId7">
                <a:extLst>
                  <a:ext uri="{BEBA8EAE-BF5A-486C-A8C5-ECC9F3942E4B}">
                    <a14:imgProps xmlns:a14="http://schemas.microsoft.com/office/drawing/2010/main">
                      <a14:imgLayer r:embed="rId8">
                        <a14:imgEffect>
                          <a14:backgroundRemoval t="0" b="100000" l="0" r="84252"/>
                        </a14:imgEffect>
                      </a14:imgLayer>
                    </a14:imgProps>
                  </a:ext>
                  <a:ext uri="{28A0092B-C50C-407E-A947-70E740481C1C}">
                    <a14:useLocalDpi xmlns:a14="http://schemas.microsoft.com/office/drawing/2010/main" val="0"/>
                  </a:ext>
                </a:extLst>
              </a:blip>
              <a:srcRect r="17743"/>
              <a:stretch/>
            </p:blipFill>
            <p:spPr>
              <a:xfrm>
                <a:off x="4312908" y="4655926"/>
                <a:ext cx="595957" cy="855710"/>
              </a:xfrm>
              <a:prstGeom prst="rect">
                <a:avLst/>
              </a:prstGeom>
            </p:spPr>
          </p:pic>
          <p:grpSp>
            <p:nvGrpSpPr>
              <p:cNvPr id="57" name="Group 56"/>
              <p:cNvGrpSpPr/>
              <p:nvPr/>
            </p:nvGrpSpPr>
            <p:grpSpPr>
              <a:xfrm>
                <a:off x="3242906" y="4655926"/>
                <a:ext cx="1470154" cy="1314258"/>
                <a:chOff x="3420249" y="4786208"/>
                <a:chExt cx="1470154" cy="1314258"/>
              </a:xfrm>
            </p:grpSpPr>
            <p:pic>
              <p:nvPicPr>
                <p:cNvPr id="129" name="Picture 128" descr="File:Longleaf Pine01.jpg - Wikimedia Commons"/>
                <p:cNvPicPr>
                  <a:picLocks noChangeAspect="1"/>
                </p:cNvPicPr>
                <p:nvPr/>
              </p:nvPicPr>
              <p:blipFill>
                <a:blip r:embed="rId9" cstate="print">
                  <a:extLst>
                    <a:ext uri="{BEBA8EAE-BF5A-486C-A8C5-ECC9F3942E4B}">
                      <a14:imgProps xmlns:a14="http://schemas.microsoft.com/office/drawing/2010/main">
                        <a14:imgLayer r:embed="rId10">
                          <a14:imgEffect>
                            <a14:backgroundRemoval t="0" b="99250" l="1718" r="99427"/>
                          </a14:imgEffect>
                        </a14:imgLayer>
                      </a14:imgProps>
                    </a:ext>
                    <a:ext uri="{28A0092B-C50C-407E-A947-70E740481C1C}">
                      <a14:useLocalDpi xmlns:a14="http://schemas.microsoft.com/office/drawing/2010/main" val="0"/>
                    </a:ext>
                  </a:extLst>
                </a:blip>
                <a:stretch>
                  <a:fillRect/>
                </a:stretch>
              </p:blipFill>
              <p:spPr>
                <a:xfrm>
                  <a:off x="3512039" y="5498911"/>
                  <a:ext cx="216663" cy="330783"/>
                </a:xfrm>
                <a:prstGeom prst="rect">
                  <a:avLst/>
                </a:prstGeom>
              </p:spPr>
            </p:pic>
            <p:pic>
              <p:nvPicPr>
                <p:cNvPr id="125" name="Picture 124" descr="&lt;strong&gt;Pine&lt;/strong&gt; Tree Background Free Stock Photo - Public Domain Pictures"/>
                <p:cNvPicPr>
                  <a:picLocks noChangeAspect="1"/>
                </p:cNvPicPr>
                <p:nvPr/>
              </p:nvPicPr>
              <p:blipFill rotWithShape="1">
                <a:blip r:embed="rId7">
                  <a:extLst>
                    <a:ext uri="{BEBA8EAE-BF5A-486C-A8C5-ECC9F3942E4B}">
                      <a14:imgProps xmlns:a14="http://schemas.microsoft.com/office/drawing/2010/main">
                        <a14:imgLayer r:embed="rId8">
                          <a14:imgEffect>
                            <a14:backgroundRemoval t="0" b="100000" l="0" r="84252"/>
                          </a14:imgEffect>
                        </a14:imgLayer>
                      </a14:imgProps>
                    </a:ext>
                    <a:ext uri="{28A0092B-C50C-407E-A947-70E740481C1C}">
                      <a14:useLocalDpi xmlns:a14="http://schemas.microsoft.com/office/drawing/2010/main" val="0"/>
                    </a:ext>
                  </a:extLst>
                </a:blip>
                <a:srcRect r="17743"/>
                <a:stretch/>
              </p:blipFill>
              <p:spPr>
                <a:xfrm>
                  <a:off x="3997777" y="5244756"/>
                  <a:ext cx="595957" cy="855710"/>
                </a:xfrm>
                <a:prstGeom prst="rect">
                  <a:avLst/>
                </a:prstGeom>
              </p:spPr>
            </p:pic>
            <p:pic>
              <p:nvPicPr>
                <p:cNvPr id="119" name="Picture 118" descr="Large &lt;strong&gt;Pine&lt;/strong&gt; Trees Free Stock Photo - Public Domain Pictures"/>
                <p:cNvPicPr>
                  <a:picLocks noChangeAspect="1"/>
                </p:cNvPicPr>
                <p:nvPr/>
              </p:nvPicPr>
              <p:blipFill rotWithShape="1">
                <a:blip r:embed="rId11">
                  <a:extLst>
                    <a:ext uri="{BEBA8EAE-BF5A-486C-A8C5-ECC9F3942E4B}">
                      <a14:imgProps xmlns:a14="http://schemas.microsoft.com/office/drawing/2010/main">
                        <a14:imgLayer r:embed="rId12">
                          <a14:imgEffect>
                            <a14:backgroundRemoval t="0" b="100000" l="0" r="75490"/>
                          </a14:imgEffect>
                        </a14:imgLayer>
                      </a14:imgProps>
                    </a:ext>
                    <a:ext uri="{28A0092B-C50C-407E-A947-70E740481C1C}">
                      <a14:useLocalDpi xmlns:a14="http://schemas.microsoft.com/office/drawing/2010/main" val="0"/>
                    </a:ext>
                  </a:extLst>
                </a:blip>
                <a:srcRect t="1404" r="26321"/>
                <a:stretch/>
              </p:blipFill>
              <p:spPr>
                <a:xfrm>
                  <a:off x="3916054" y="4786208"/>
                  <a:ext cx="467104" cy="919223"/>
                </a:xfrm>
                <a:prstGeom prst="rect">
                  <a:avLst/>
                </a:prstGeom>
              </p:spPr>
            </p:pic>
            <p:pic>
              <p:nvPicPr>
                <p:cNvPr id="46" name="Picture 45" descr="Large &lt;strong&gt;Pine&lt;/strong&gt; Trees Free Stock Photo - Public Domain Pictures"/>
                <p:cNvPicPr>
                  <a:picLocks noChangeAspect="1"/>
                </p:cNvPicPr>
                <p:nvPr/>
              </p:nvPicPr>
              <p:blipFill rotWithShape="1">
                <a:blip r:embed="rId11">
                  <a:extLst>
                    <a:ext uri="{BEBA8EAE-BF5A-486C-A8C5-ECC9F3942E4B}">
                      <a14:imgProps xmlns:a14="http://schemas.microsoft.com/office/drawing/2010/main">
                        <a14:imgLayer r:embed="rId12">
                          <a14:imgEffect>
                            <a14:backgroundRemoval t="0" b="100000" l="0" r="75490"/>
                          </a14:imgEffect>
                        </a14:imgLayer>
                      </a14:imgProps>
                    </a:ext>
                    <a:ext uri="{28A0092B-C50C-407E-A947-70E740481C1C}">
                      <a14:useLocalDpi xmlns:a14="http://schemas.microsoft.com/office/drawing/2010/main" val="0"/>
                    </a:ext>
                  </a:extLst>
                </a:blip>
                <a:srcRect t="1404" r="26321"/>
                <a:stretch/>
              </p:blipFill>
              <p:spPr>
                <a:xfrm>
                  <a:off x="3420249" y="5052024"/>
                  <a:ext cx="467104" cy="919223"/>
                </a:xfrm>
                <a:prstGeom prst="rect">
                  <a:avLst/>
                </a:prstGeom>
              </p:spPr>
            </p:pic>
            <p:pic>
              <p:nvPicPr>
                <p:cNvPr id="124" name="Picture 123" descr="Large &lt;strong&gt;Pine&lt;/strong&gt; Trees Free Stock Photo - Public Domain Pictures"/>
                <p:cNvPicPr>
                  <a:picLocks noChangeAspect="1"/>
                </p:cNvPicPr>
                <p:nvPr/>
              </p:nvPicPr>
              <p:blipFill rotWithShape="1">
                <a:blip r:embed="rId11">
                  <a:extLst>
                    <a:ext uri="{BEBA8EAE-BF5A-486C-A8C5-ECC9F3942E4B}">
                      <a14:imgProps xmlns:a14="http://schemas.microsoft.com/office/drawing/2010/main">
                        <a14:imgLayer r:embed="rId12">
                          <a14:imgEffect>
                            <a14:backgroundRemoval t="0" b="100000" l="0" r="75490"/>
                          </a14:imgEffect>
                        </a14:imgLayer>
                      </a14:imgProps>
                    </a:ext>
                    <a:ext uri="{28A0092B-C50C-407E-A947-70E740481C1C}">
                      <a14:useLocalDpi xmlns:a14="http://schemas.microsoft.com/office/drawing/2010/main" val="0"/>
                    </a:ext>
                  </a:extLst>
                </a:blip>
                <a:srcRect t="1404" r="26321"/>
                <a:stretch/>
              </p:blipFill>
              <p:spPr>
                <a:xfrm>
                  <a:off x="4423299" y="5000703"/>
                  <a:ext cx="467104" cy="919223"/>
                </a:xfrm>
                <a:prstGeom prst="rect">
                  <a:avLst/>
                </a:prstGeom>
              </p:spPr>
            </p:pic>
            <p:pic>
              <p:nvPicPr>
                <p:cNvPr id="56" name="Picture 55" descr="File:Longleaf Pine01.jpg - Wikimedia Commons"/>
                <p:cNvPicPr>
                  <a:picLocks noChangeAspect="1"/>
                </p:cNvPicPr>
                <p:nvPr/>
              </p:nvPicPr>
              <p:blipFill>
                <a:blip r:embed="rId9" cstate="print">
                  <a:extLst>
                    <a:ext uri="{BEBA8EAE-BF5A-486C-A8C5-ECC9F3942E4B}">
                      <a14:imgProps xmlns:a14="http://schemas.microsoft.com/office/drawing/2010/main">
                        <a14:imgLayer r:embed="rId10">
                          <a14:imgEffect>
                            <a14:backgroundRemoval t="0" b="99250" l="1718" r="99427"/>
                          </a14:imgEffect>
                        </a14:imgLayer>
                      </a14:imgProps>
                    </a:ext>
                    <a:ext uri="{28A0092B-C50C-407E-A947-70E740481C1C}">
                      <a14:useLocalDpi xmlns:a14="http://schemas.microsoft.com/office/drawing/2010/main" val="0"/>
                    </a:ext>
                  </a:extLst>
                </a:blip>
                <a:stretch>
                  <a:fillRect/>
                </a:stretch>
              </p:blipFill>
              <p:spPr>
                <a:xfrm>
                  <a:off x="3839063" y="5610800"/>
                  <a:ext cx="216663" cy="330783"/>
                </a:xfrm>
                <a:prstGeom prst="rect">
                  <a:avLst/>
                </a:prstGeom>
              </p:spPr>
            </p:pic>
            <p:pic>
              <p:nvPicPr>
                <p:cNvPr id="126" name="Picture 125" descr="File:Longleaf Pine01.jpg - Wikimedia Commons"/>
                <p:cNvPicPr>
                  <a:picLocks noChangeAspect="1"/>
                </p:cNvPicPr>
                <p:nvPr/>
              </p:nvPicPr>
              <p:blipFill>
                <a:blip r:embed="rId9" cstate="print">
                  <a:extLst>
                    <a:ext uri="{BEBA8EAE-BF5A-486C-A8C5-ECC9F3942E4B}">
                      <a14:imgProps xmlns:a14="http://schemas.microsoft.com/office/drawing/2010/main">
                        <a14:imgLayer r:embed="rId10">
                          <a14:imgEffect>
                            <a14:backgroundRemoval t="0" b="99250" l="1718" r="99427"/>
                          </a14:imgEffect>
                        </a14:imgLayer>
                      </a14:imgProps>
                    </a:ext>
                    <a:ext uri="{28A0092B-C50C-407E-A947-70E740481C1C}">
                      <a14:useLocalDpi xmlns:a14="http://schemas.microsoft.com/office/drawing/2010/main" val="0"/>
                    </a:ext>
                  </a:extLst>
                </a:blip>
                <a:stretch>
                  <a:fillRect/>
                </a:stretch>
              </p:blipFill>
              <p:spPr>
                <a:xfrm>
                  <a:off x="3885026" y="5294922"/>
                  <a:ext cx="216663" cy="330783"/>
                </a:xfrm>
                <a:prstGeom prst="rect">
                  <a:avLst/>
                </a:prstGeom>
              </p:spPr>
            </p:pic>
            <p:pic>
              <p:nvPicPr>
                <p:cNvPr id="127" name="Picture 126" descr="File:Longleaf Pine01.jpg - Wikimedia Commons"/>
                <p:cNvPicPr>
                  <a:picLocks noChangeAspect="1"/>
                </p:cNvPicPr>
                <p:nvPr/>
              </p:nvPicPr>
              <p:blipFill>
                <a:blip r:embed="rId9" cstate="print">
                  <a:extLst>
                    <a:ext uri="{BEBA8EAE-BF5A-486C-A8C5-ECC9F3942E4B}">
                      <a14:imgProps xmlns:a14="http://schemas.microsoft.com/office/drawing/2010/main">
                        <a14:imgLayer r:embed="rId10">
                          <a14:imgEffect>
                            <a14:backgroundRemoval t="0" b="99250" l="1718" r="99427"/>
                          </a14:imgEffect>
                        </a14:imgLayer>
                      </a14:imgProps>
                    </a:ext>
                    <a:ext uri="{28A0092B-C50C-407E-A947-70E740481C1C}">
                      <a14:useLocalDpi xmlns:a14="http://schemas.microsoft.com/office/drawing/2010/main" val="0"/>
                    </a:ext>
                  </a:extLst>
                </a:blip>
                <a:stretch>
                  <a:fillRect/>
                </a:stretch>
              </p:blipFill>
              <p:spPr>
                <a:xfrm>
                  <a:off x="4458794" y="5372631"/>
                  <a:ext cx="216663" cy="330783"/>
                </a:xfrm>
                <a:prstGeom prst="rect">
                  <a:avLst/>
                </a:prstGeom>
              </p:spPr>
            </p:pic>
            <p:pic>
              <p:nvPicPr>
                <p:cNvPr id="128" name="Picture 127" descr="File:Longleaf Pine01.jpg - Wikimedia Commons"/>
                <p:cNvPicPr>
                  <a:picLocks noChangeAspect="1"/>
                </p:cNvPicPr>
                <p:nvPr/>
              </p:nvPicPr>
              <p:blipFill>
                <a:blip r:embed="rId9" cstate="print">
                  <a:extLst>
                    <a:ext uri="{BEBA8EAE-BF5A-486C-A8C5-ECC9F3942E4B}">
                      <a14:imgProps xmlns:a14="http://schemas.microsoft.com/office/drawing/2010/main">
                        <a14:imgLayer r:embed="rId10">
                          <a14:imgEffect>
                            <a14:backgroundRemoval t="0" b="99250" l="1718" r="99427"/>
                          </a14:imgEffect>
                        </a14:imgLayer>
                      </a14:imgProps>
                    </a:ext>
                    <a:ext uri="{28A0092B-C50C-407E-A947-70E740481C1C}">
                      <a14:useLocalDpi xmlns:a14="http://schemas.microsoft.com/office/drawing/2010/main" val="0"/>
                    </a:ext>
                  </a:extLst>
                </a:blip>
                <a:stretch>
                  <a:fillRect/>
                </a:stretch>
              </p:blipFill>
              <p:spPr>
                <a:xfrm>
                  <a:off x="4502554" y="5720352"/>
                  <a:ext cx="216663" cy="330783"/>
                </a:xfrm>
                <a:prstGeom prst="rect">
                  <a:avLst/>
                </a:prstGeom>
              </p:spPr>
            </p:pic>
          </p:grpSp>
        </p:grpSp>
        <p:sp>
          <p:nvSpPr>
            <p:cNvPr id="130" name="Arrow: Down 129"/>
            <p:cNvSpPr/>
            <p:nvPr/>
          </p:nvSpPr>
          <p:spPr>
            <a:xfrm>
              <a:off x="7027549" y="5011006"/>
              <a:ext cx="318977" cy="457200"/>
            </a:xfrm>
            <a:prstGeom prst="downArrow">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3" name="Picture 62"/>
          <p:cNvPicPr>
            <a:picLocks noChangeAspect="1"/>
          </p:cNvPicPr>
          <p:nvPr/>
        </p:nvPicPr>
        <p:blipFill rotWithShape="1">
          <a:blip r:embed="rId13" cstate="print">
            <a:extLst>
              <a:ext uri="{28A0092B-C50C-407E-A947-70E740481C1C}">
                <a14:useLocalDpi xmlns:a14="http://schemas.microsoft.com/office/drawing/2010/main" val="0"/>
              </a:ext>
            </a:extLst>
          </a:blip>
          <a:srcRect l="3396" t="4030" r="2979" b="6257"/>
          <a:stretch/>
        </p:blipFill>
        <p:spPr>
          <a:xfrm>
            <a:off x="16794" y="3049629"/>
            <a:ext cx="5028003" cy="3722897"/>
          </a:xfrm>
          <a:prstGeom prst="rect">
            <a:avLst/>
          </a:prstGeom>
        </p:spPr>
      </p:pic>
    </p:spTree>
    <p:extLst>
      <p:ext uri="{BB962C8B-B14F-4D97-AF65-F5344CB8AC3E}">
        <p14:creationId xmlns:p14="http://schemas.microsoft.com/office/powerpoint/2010/main" val="488293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63"/>
                                        </p:tgtEl>
                                        <p:attrNameLst>
                                          <p:attrName>style.visibility</p:attrName>
                                        </p:attrNameLst>
                                      </p:cBhvr>
                                      <p:to>
                                        <p:strVal val="visible"/>
                                      </p:to>
                                    </p:set>
                                    <p:animEffect transition="in" filter="fade">
                                      <p:cBhvr>
                                        <p:cTn id="11" dur="500"/>
                                        <p:tgtEl>
                                          <p:spTgt spid="6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0"/>
                                        </p:tgtEl>
                                        <p:attrNameLst>
                                          <p:attrName>style.visibility</p:attrName>
                                        </p:attrNameLst>
                                      </p:cBhvr>
                                      <p:to>
                                        <p:strVal val="visible"/>
                                      </p:to>
                                    </p:set>
                                  </p:childTnLst>
                                </p:cTn>
                              </p:par>
                            </p:childTnLst>
                          </p:cTn>
                        </p:par>
                        <p:par>
                          <p:cTn id="16" fill="hold">
                            <p:stCondLst>
                              <p:cond delay="0"/>
                            </p:stCondLst>
                            <p:childTnLst>
                              <p:par>
                                <p:cTn id="17" presetID="10" presetClass="entr" presetSubtype="0" fill="hold" nodeType="afterEffect">
                                  <p:stCondLst>
                                    <p:cond delay="500"/>
                                  </p:stCondLst>
                                  <p:childTnLst>
                                    <p:set>
                                      <p:cBhvr>
                                        <p:cTn id="18" dur="1" fill="hold">
                                          <p:stCondLst>
                                            <p:cond delay="0"/>
                                          </p:stCondLst>
                                        </p:cTn>
                                        <p:tgtEl>
                                          <p:spTgt spid="60"/>
                                        </p:tgtEl>
                                        <p:attrNameLst>
                                          <p:attrName>style.visibility</p:attrName>
                                        </p:attrNameLst>
                                      </p:cBhvr>
                                      <p:to>
                                        <p:strVal val="visible"/>
                                      </p:to>
                                    </p:set>
                                    <p:animEffect transition="in" filter="fade">
                                      <p:cBhvr>
                                        <p:cTn id="19" dur="500"/>
                                        <p:tgtEl>
                                          <p:spTgt spid="60"/>
                                        </p:tgtEl>
                                      </p:cBhvr>
                                    </p:animEffect>
                                  </p:childTnLst>
                                </p:cTn>
                              </p:par>
                            </p:childTnLst>
                          </p:cTn>
                        </p:par>
                        <p:par>
                          <p:cTn id="20" fill="hold">
                            <p:stCondLst>
                              <p:cond delay="1000"/>
                            </p:stCondLst>
                            <p:childTnLst>
                              <p:par>
                                <p:cTn id="21" presetID="10" presetClass="entr" presetSubtype="0" fill="hold" nodeType="afterEffect">
                                  <p:stCondLst>
                                    <p:cond delay="500"/>
                                  </p:stCondLst>
                                  <p:childTnLst>
                                    <p:set>
                                      <p:cBhvr>
                                        <p:cTn id="22" dur="1" fill="hold">
                                          <p:stCondLst>
                                            <p:cond delay="0"/>
                                          </p:stCondLst>
                                        </p:cTn>
                                        <p:tgtEl>
                                          <p:spTgt spid="61"/>
                                        </p:tgtEl>
                                        <p:attrNameLst>
                                          <p:attrName>style.visibility</p:attrName>
                                        </p:attrNameLst>
                                      </p:cBhvr>
                                      <p:to>
                                        <p:strVal val="visible"/>
                                      </p:to>
                                    </p:set>
                                    <p:animEffect transition="in" filter="fade">
                                      <p:cBhvr>
                                        <p:cTn id="23"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636" t="13333" r="2779" b="34444"/>
          <a:stretch/>
        </p:blipFill>
        <p:spPr>
          <a:xfrm>
            <a:off x="1028700" y="886690"/>
            <a:ext cx="6972300" cy="3006405"/>
          </a:xfrm>
          <a:prstGeom prst="rect">
            <a:avLst/>
          </a:prstGeom>
          <a:ln>
            <a:solidFill>
              <a:schemeClr val="tx1"/>
            </a:solidFill>
          </a:ln>
        </p:spPr>
      </p:pic>
      <p:sp>
        <p:nvSpPr>
          <p:cNvPr id="14" name="TextBox 13"/>
          <p:cNvSpPr txBox="1"/>
          <p:nvPr/>
        </p:nvSpPr>
        <p:spPr>
          <a:xfrm>
            <a:off x="1163782" y="152400"/>
            <a:ext cx="7980218"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rPr>
              <a:t>Biochemical Attenuation Factors</a:t>
            </a:r>
          </a:p>
        </p:txBody>
      </p:sp>
      <p:graphicFrame>
        <p:nvGraphicFramePr>
          <p:cNvPr id="7" name="Table 6"/>
          <p:cNvGraphicFramePr>
            <a:graphicFrameLocks noGrp="1"/>
          </p:cNvGraphicFramePr>
          <p:nvPr>
            <p:extLst>
              <p:ext uri="{D42A27DB-BD31-4B8C-83A1-F6EECF244321}">
                <p14:modId xmlns:p14="http://schemas.microsoft.com/office/powerpoint/2010/main" val="3415733850"/>
              </p:ext>
            </p:extLst>
          </p:nvPr>
        </p:nvGraphicFramePr>
        <p:xfrm>
          <a:off x="4433455" y="3937872"/>
          <a:ext cx="4114800" cy="2920128"/>
        </p:xfrm>
        <a:graphic>
          <a:graphicData uri="http://schemas.openxmlformats.org/drawingml/2006/table">
            <a:tbl>
              <a:tblPr>
                <a:tableStyleId>{616DA210-FB5B-4158-B5E0-FEB733F419BA}</a:tableStyleId>
              </a:tblPr>
              <a:tblGrid>
                <a:gridCol w="2615821">
                  <a:extLst>
                    <a:ext uri="{9D8B030D-6E8A-4147-A177-3AD203B41FA5}">
                      <a16:colId xmlns:a16="http://schemas.microsoft.com/office/drawing/2014/main" val="20000"/>
                    </a:ext>
                  </a:extLst>
                </a:gridCol>
                <a:gridCol w="1498979">
                  <a:extLst>
                    <a:ext uri="{9D8B030D-6E8A-4147-A177-3AD203B41FA5}">
                      <a16:colId xmlns:a16="http://schemas.microsoft.com/office/drawing/2014/main" val="20001"/>
                    </a:ext>
                  </a:extLst>
                </a:gridCol>
              </a:tblGrid>
              <a:tr h="430844">
                <a:tc>
                  <a:txBody>
                    <a:bodyPr/>
                    <a:lstStyle/>
                    <a:p>
                      <a:pPr algn="ctr" fontAlgn="ctr"/>
                      <a:r>
                        <a:rPr lang="en-US" sz="1800" b="1" u="none" strike="noStrike" dirty="0">
                          <a:solidFill>
                            <a:schemeClr val="bg1"/>
                          </a:solidFill>
                          <a:latin typeface="+mj-lt"/>
                        </a:rPr>
                        <a:t>Loading Category</a:t>
                      </a:r>
                      <a:endParaRPr lang="en-US" sz="1800" b="1" i="0" u="none" strike="noStrike" dirty="0">
                        <a:solidFill>
                          <a:schemeClr val="bg1"/>
                        </a:solidFill>
                        <a:latin typeface="+mj-lt"/>
                      </a:endParaRPr>
                    </a:p>
                  </a:txBody>
                  <a:tcPr marL="8932" marR="8932" marT="8932" marB="0" anchor="ctr">
                    <a:solidFill>
                      <a:schemeClr val="tx2">
                        <a:lumMod val="60000"/>
                        <a:lumOff val="40000"/>
                      </a:schemeClr>
                    </a:solidFill>
                  </a:tcPr>
                </a:tc>
                <a:tc>
                  <a:txBody>
                    <a:bodyPr/>
                    <a:lstStyle/>
                    <a:p>
                      <a:pPr algn="ctr" fontAlgn="ctr"/>
                      <a:r>
                        <a:rPr lang="en-US" sz="1800" b="1" u="none" strike="noStrike" dirty="0">
                          <a:solidFill>
                            <a:schemeClr val="bg1"/>
                          </a:solidFill>
                          <a:latin typeface="+mj-lt"/>
                        </a:rPr>
                        <a:t>N Attenuation Factor</a:t>
                      </a:r>
                      <a:endParaRPr lang="en-US" sz="1800" b="1" i="0" u="none" strike="noStrike" dirty="0">
                        <a:solidFill>
                          <a:schemeClr val="bg1"/>
                        </a:solidFill>
                        <a:latin typeface="+mj-lt"/>
                      </a:endParaRPr>
                    </a:p>
                  </a:txBody>
                  <a:tcPr marL="8932" marR="8932" marT="8932" marB="0" anchor="ctr">
                    <a:solidFill>
                      <a:schemeClr val="tx2">
                        <a:lumMod val="60000"/>
                        <a:lumOff val="40000"/>
                      </a:schemeClr>
                    </a:solidFill>
                  </a:tcPr>
                </a:tc>
                <a:extLst>
                  <a:ext uri="{0D108BD9-81ED-4DB2-BD59-A6C34878D82A}">
                    <a16:rowId xmlns:a16="http://schemas.microsoft.com/office/drawing/2014/main" val="10000"/>
                  </a:ext>
                </a:extLst>
              </a:tr>
              <a:tr h="306534">
                <a:tc>
                  <a:txBody>
                    <a:bodyPr/>
                    <a:lstStyle/>
                    <a:p>
                      <a:pPr algn="ctr" fontAlgn="ctr"/>
                      <a:r>
                        <a:rPr lang="en-US" sz="1600" b="1" i="0" u="none" strike="noStrike" dirty="0">
                          <a:solidFill>
                            <a:srgbClr val="000000"/>
                          </a:solidFill>
                          <a:latin typeface="+mj-lt"/>
                        </a:rPr>
                        <a:t>Atmospheric</a:t>
                      </a:r>
                      <a:r>
                        <a:rPr lang="en-US" sz="1600" b="1" i="0" u="none" strike="noStrike" baseline="0" dirty="0">
                          <a:solidFill>
                            <a:srgbClr val="000000"/>
                          </a:solidFill>
                          <a:latin typeface="+mj-lt"/>
                        </a:rPr>
                        <a:t> Deposition</a:t>
                      </a:r>
                    </a:p>
                  </a:txBody>
                  <a:tcPr marL="8932" marR="8932" marT="8932" marB="0" anchor="ctr">
                    <a:solidFill>
                      <a:schemeClr val="bg1"/>
                    </a:solidFill>
                  </a:tcPr>
                </a:tc>
                <a:tc>
                  <a:txBody>
                    <a:bodyPr/>
                    <a:lstStyle/>
                    <a:p>
                      <a:pPr algn="ctr" fontAlgn="ctr"/>
                      <a:r>
                        <a:rPr lang="en-US" sz="1600" b="1" i="0" u="none" strike="noStrike" dirty="0">
                          <a:solidFill>
                            <a:srgbClr val="000000"/>
                          </a:solidFill>
                          <a:latin typeface="+mj-lt"/>
                        </a:rPr>
                        <a:t>90%</a:t>
                      </a:r>
                    </a:p>
                  </a:txBody>
                  <a:tcPr marL="8932" marR="8932" marT="8932" marB="0" anchor="ctr">
                    <a:solidFill>
                      <a:schemeClr val="bg1"/>
                    </a:solidFill>
                  </a:tcPr>
                </a:tc>
                <a:extLst>
                  <a:ext uri="{0D108BD9-81ED-4DB2-BD59-A6C34878D82A}">
                    <a16:rowId xmlns:a16="http://schemas.microsoft.com/office/drawing/2014/main" val="10001"/>
                  </a:ext>
                </a:extLst>
              </a:tr>
              <a:tr h="239354">
                <a:tc>
                  <a:txBody>
                    <a:bodyPr/>
                    <a:lstStyle/>
                    <a:p>
                      <a:pPr algn="ctr" fontAlgn="ctr"/>
                      <a:r>
                        <a:rPr lang="en-US" sz="1600" b="1" i="0" u="none" strike="noStrike" dirty="0">
                          <a:solidFill>
                            <a:srgbClr val="000000"/>
                          </a:solidFill>
                          <a:latin typeface="+mj-lt"/>
                        </a:rPr>
                        <a:t>Septic</a:t>
                      </a:r>
                      <a:r>
                        <a:rPr lang="en-US" sz="1600" b="1" i="0" u="none" strike="noStrike" baseline="0" dirty="0">
                          <a:solidFill>
                            <a:srgbClr val="000000"/>
                          </a:solidFill>
                          <a:latin typeface="+mj-lt"/>
                        </a:rPr>
                        <a:t> Systems</a:t>
                      </a:r>
                      <a:endParaRPr lang="en-US" sz="1600" b="1" i="0" u="none" strike="noStrike" dirty="0">
                        <a:solidFill>
                          <a:srgbClr val="000000"/>
                        </a:solidFill>
                        <a:latin typeface="+mj-lt"/>
                      </a:endParaRP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FF0000"/>
                          </a:solidFill>
                          <a:latin typeface="+mj-lt"/>
                        </a:rPr>
                        <a:t>50%</a:t>
                      </a:r>
                    </a:p>
                  </a:txBody>
                  <a:tcPr marL="8932" marR="8932" marT="8932" marB="0" anchor="ctr">
                    <a:solidFill>
                      <a:schemeClr val="accent1">
                        <a:lumMod val="20000"/>
                        <a:lumOff val="80000"/>
                      </a:schemeClr>
                    </a:solidFill>
                  </a:tcPr>
                </a:tc>
                <a:extLst>
                  <a:ext uri="{0D108BD9-81ED-4DB2-BD59-A6C34878D82A}">
                    <a16:rowId xmlns:a16="http://schemas.microsoft.com/office/drawing/2014/main" val="10002"/>
                  </a:ext>
                </a:extLst>
              </a:tr>
              <a:tr h="239354">
                <a:tc>
                  <a:txBody>
                    <a:bodyPr/>
                    <a:lstStyle/>
                    <a:p>
                      <a:pPr algn="ctr" fontAlgn="ctr"/>
                      <a:r>
                        <a:rPr lang="en-US" sz="1600" b="1" i="0" u="none" strike="noStrike" dirty="0">
                          <a:solidFill>
                            <a:srgbClr val="000000"/>
                          </a:solidFill>
                          <a:latin typeface="+mj-lt"/>
                        </a:rPr>
                        <a:t>WWTF-RIB</a:t>
                      </a:r>
                    </a:p>
                  </a:txBody>
                  <a:tcPr marL="8932" marR="8932" marT="8932" marB="0" anchor="ctr">
                    <a:solidFill>
                      <a:schemeClr val="bg1"/>
                    </a:solidFill>
                  </a:tcPr>
                </a:tc>
                <a:tc>
                  <a:txBody>
                    <a:bodyPr/>
                    <a:lstStyle/>
                    <a:p>
                      <a:pPr algn="ctr" fontAlgn="ctr"/>
                      <a:r>
                        <a:rPr lang="en-US" sz="1600" b="1" i="0" u="none" strike="noStrike" dirty="0">
                          <a:solidFill>
                            <a:srgbClr val="000000"/>
                          </a:solidFill>
                          <a:latin typeface="+mj-lt"/>
                        </a:rPr>
                        <a:t>25%</a:t>
                      </a:r>
                    </a:p>
                  </a:txBody>
                  <a:tcPr marL="8932" marR="8932" marT="8932" marB="0" anchor="ctr">
                    <a:solidFill>
                      <a:schemeClr val="bg1"/>
                    </a:solidFill>
                  </a:tcPr>
                </a:tc>
                <a:extLst>
                  <a:ext uri="{0D108BD9-81ED-4DB2-BD59-A6C34878D82A}">
                    <a16:rowId xmlns:a16="http://schemas.microsoft.com/office/drawing/2014/main" val="10003"/>
                  </a:ext>
                </a:extLst>
              </a:tr>
              <a:tr h="239354">
                <a:tc>
                  <a:txBody>
                    <a:bodyPr/>
                    <a:lstStyle/>
                    <a:p>
                      <a:pPr algn="ctr" fontAlgn="ctr"/>
                      <a:r>
                        <a:rPr lang="en-US" sz="1600" b="1" i="0" u="none" strike="noStrike" dirty="0">
                          <a:solidFill>
                            <a:srgbClr val="000000"/>
                          </a:solidFill>
                          <a:latin typeface="+mj-lt"/>
                        </a:rPr>
                        <a:t>WWTF-</a:t>
                      </a:r>
                      <a:r>
                        <a:rPr lang="en-US" sz="1600" b="1" i="0" u="none" strike="noStrike" dirty="0" err="1">
                          <a:solidFill>
                            <a:srgbClr val="000000"/>
                          </a:solidFill>
                          <a:latin typeface="+mj-lt"/>
                        </a:rPr>
                        <a:t>Sprayfield</a:t>
                      </a:r>
                      <a:endParaRPr lang="en-US" sz="1600" b="1" i="0" u="none" strike="noStrike" dirty="0">
                        <a:solidFill>
                          <a:srgbClr val="000000"/>
                        </a:solidFill>
                        <a:latin typeface="+mj-lt"/>
                      </a:endParaRP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60%</a:t>
                      </a:r>
                    </a:p>
                  </a:txBody>
                  <a:tcPr marL="8932" marR="8932" marT="8932" marB="0" anchor="ctr">
                    <a:solidFill>
                      <a:srgbClr val="D0DBF0"/>
                    </a:solidFill>
                  </a:tcPr>
                </a:tc>
                <a:extLst>
                  <a:ext uri="{0D108BD9-81ED-4DB2-BD59-A6C34878D82A}">
                    <a16:rowId xmlns:a16="http://schemas.microsoft.com/office/drawing/2014/main" val="1579662096"/>
                  </a:ext>
                </a:extLst>
              </a:tr>
              <a:tr h="239354">
                <a:tc>
                  <a:txBody>
                    <a:bodyPr/>
                    <a:lstStyle/>
                    <a:p>
                      <a:pPr algn="ctr" fontAlgn="ctr"/>
                      <a:r>
                        <a:rPr lang="en-US" sz="1600" b="1" i="0" u="none" strike="noStrike" dirty="0">
                          <a:solidFill>
                            <a:srgbClr val="000000"/>
                          </a:solidFill>
                          <a:latin typeface="+mj-lt"/>
                        </a:rPr>
                        <a:t>WWTF-Reuse</a:t>
                      </a:r>
                    </a:p>
                  </a:txBody>
                  <a:tcPr marL="8932" marR="8932" marT="8932" marB="0" anchor="ctr">
                    <a:solidFill>
                      <a:schemeClr val="bg1"/>
                    </a:solidFill>
                  </a:tcPr>
                </a:tc>
                <a:tc>
                  <a:txBody>
                    <a:bodyPr/>
                    <a:lstStyle/>
                    <a:p>
                      <a:pPr algn="ctr" fontAlgn="ctr"/>
                      <a:r>
                        <a:rPr lang="en-US" sz="1600" b="1" i="0" u="none" strike="noStrike" dirty="0">
                          <a:solidFill>
                            <a:srgbClr val="000000"/>
                          </a:solidFill>
                          <a:latin typeface="+mj-lt"/>
                        </a:rPr>
                        <a:t>75%</a:t>
                      </a:r>
                    </a:p>
                  </a:txBody>
                  <a:tcPr marL="8932" marR="8932" marT="8932" marB="0" anchor="ctr">
                    <a:solidFill>
                      <a:schemeClr val="bg1"/>
                    </a:solidFill>
                  </a:tcPr>
                </a:tc>
                <a:extLst>
                  <a:ext uri="{0D108BD9-81ED-4DB2-BD59-A6C34878D82A}">
                    <a16:rowId xmlns:a16="http://schemas.microsoft.com/office/drawing/2014/main" val="1920436945"/>
                  </a:ext>
                </a:extLst>
              </a:tr>
              <a:tr h="239354">
                <a:tc>
                  <a:txBody>
                    <a:bodyPr/>
                    <a:lstStyle/>
                    <a:p>
                      <a:pPr algn="ctr" fontAlgn="ctr"/>
                      <a:r>
                        <a:rPr lang="en-US" sz="1600" b="1" i="0" u="none" strike="noStrike" dirty="0">
                          <a:solidFill>
                            <a:srgbClr val="000000"/>
                          </a:solidFill>
                          <a:latin typeface="+mj-lt"/>
                        </a:rPr>
                        <a:t>Urban Turfgrass Fertilizers</a:t>
                      </a:r>
                    </a:p>
                  </a:txBody>
                  <a:tcPr marL="8932" marR="8932" marT="8932" marB="0" anchor="ctr">
                    <a:solidFill>
                      <a:srgbClr val="D0DBF0"/>
                    </a:solidFill>
                  </a:tcPr>
                </a:tc>
                <a:tc>
                  <a:txBody>
                    <a:bodyPr/>
                    <a:lstStyle/>
                    <a:p>
                      <a:pPr algn="ctr" fontAlgn="ctr"/>
                      <a:r>
                        <a:rPr lang="en-US" sz="1600" b="1" i="0" u="none" strike="noStrike" dirty="0">
                          <a:solidFill>
                            <a:srgbClr val="FF0000"/>
                          </a:solidFill>
                          <a:latin typeface="+mj-lt"/>
                        </a:rPr>
                        <a:t>70%</a:t>
                      </a:r>
                    </a:p>
                  </a:txBody>
                  <a:tcPr marL="8932" marR="8932" marT="8932" marB="0" anchor="ctr">
                    <a:solidFill>
                      <a:srgbClr val="D0DBF0"/>
                    </a:solidFill>
                  </a:tcPr>
                </a:tc>
                <a:extLst>
                  <a:ext uri="{0D108BD9-81ED-4DB2-BD59-A6C34878D82A}">
                    <a16:rowId xmlns:a16="http://schemas.microsoft.com/office/drawing/2014/main" val="10004"/>
                  </a:ext>
                </a:extLst>
              </a:tr>
              <a:tr h="239354">
                <a:tc>
                  <a:txBody>
                    <a:bodyPr/>
                    <a:lstStyle/>
                    <a:p>
                      <a:pPr algn="ctr" fontAlgn="ctr"/>
                      <a:r>
                        <a:rPr lang="en-US" sz="1600" b="1" i="0" u="none" strike="noStrike" dirty="0">
                          <a:solidFill>
                            <a:srgbClr val="000000"/>
                          </a:solidFill>
                          <a:latin typeface="+mj-lt"/>
                        </a:rPr>
                        <a:t>Sports Turfgrass Fertilizers</a:t>
                      </a:r>
                    </a:p>
                  </a:txBody>
                  <a:tcPr marL="8932" marR="8932" marT="8932" marB="0" anchor="ctr">
                    <a:noFill/>
                  </a:tcPr>
                </a:tc>
                <a:tc>
                  <a:txBody>
                    <a:bodyPr/>
                    <a:lstStyle/>
                    <a:p>
                      <a:pPr algn="ctr" fontAlgn="ctr"/>
                      <a:r>
                        <a:rPr lang="en-US" sz="1600" b="1" i="0" u="none" strike="noStrike" dirty="0">
                          <a:solidFill>
                            <a:srgbClr val="FF0000"/>
                          </a:solidFill>
                          <a:latin typeface="+mj-lt"/>
                        </a:rPr>
                        <a:t>70%</a:t>
                      </a:r>
                    </a:p>
                  </a:txBody>
                  <a:tcPr marL="8932" marR="8932" marT="8932" marB="0" anchor="ctr">
                    <a:noFill/>
                  </a:tcPr>
                </a:tc>
                <a:extLst>
                  <a:ext uri="{0D108BD9-81ED-4DB2-BD59-A6C34878D82A}">
                    <a16:rowId xmlns:a16="http://schemas.microsoft.com/office/drawing/2014/main" val="10005"/>
                  </a:ext>
                </a:extLst>
              </a:tr>
              <a:tr h="239354">
                <a:tc>
                  <a:txBody>
                    <a:bodyPr/>
                    <a:lstStyle/>
                    <a:p>
                      <a:pPr algn="ctr" fontAlgn="ctr"/>
                      <a:r>
                        <a:rPr lang="en-US" sz="1600" b="1" i="0" u="none" strike="noStrike" baseline="0" dirty="0">
                          <a:solidFill>
                            <a:srgbClr val="000000"/>
                          </a:solidFill>
                          <a:latin typeface="+mj-lt"/>
                        </a:rPr>
                        <a:t>Farm Fertilizers</a:t>
                      </a:r>
                      <a:endParaRPr lang="en-US" sz="1600" b="1" i="0" u="none" strike="noStrike" dirty="0">
                        <a:solidFill>
                          <a:srgbClr val="000000"/>
                        </a:solidFill>
                        <a:latin typeface="+mj-lt"/>
                      </a:endParaRP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FF0000"/>
                          </a:solidFill>
                          <a:latin typeface="+mj-lt"/>
                        </a:rPr>
                        <a:t>80%</a:t>
                      </a:r>
                    </a:p>
                  </a:txBody>
                  <a:tcPr marL="8932" marR="8932" marT="8932" marB="0" anchor="ctr">
                    <a:solidFill>
                      <a:schemeClr val="accent1">
                        <a:lumMod val="20000"/>
                        <a:lumOff val="80000"/>
                      </a:schemeClr>
                    </a:solidFill>
                  </a:tcPr>
                </a:tc>
                <a:extLst>
                  <a:ext uri="{0D108BD9-81ED-4DB2-BD59-A6C34878D82A}">
                    <a16:rowId xmlns:a16="http://schemas.microsoft.com/office/drawing/2014/main" val="10006"/>
                  </a:ext>
                </a:extLst>
              </a:tr>
              <a:tr h="286618">
                <a:tc>
                  <a:txBody>
                    <a:bodyPr/>
                    <a:lstStyle/>
                    <a:p>
                      <a:pPr algn="ctr" fontAlgn="ctr"/>
                      <a:r>
                        <a:rPr lang="en-US" sz="1600" b="1" i="0" u="none" strike="noStrike" dirty="0">
                          <a:solidFill>
                            <a:srgbClr val="000000"/>
                          </a:solidFill>
                          <a:latin typeface="+mj-lt"/>
                        </a:rPr>
                        <a:t>Livestock</a:t>
                      </a:r>
                    </a:p>
                  </a:txBody>
                  <a:tcPr marL="8932" marR="8932" marT="8932" marB="0" anchor="ctr">
                    <a:solidFill>
                      <a:schemeClr val="bg1"/>
                    </a:solidFill>
                  </a:tcPr>
                </a:tc>
                <a:tc>
                  <a:txBody>
                    <a:bodyPr/>
                    <a:lstStyle/>
                    <a:p>
                      <a:pPr algn="ctr" fontAlgn="ctr"/>
                      <a:r>
                        <a:rPr lang="en-US" sz="1600" b="1" i="0" u="none" strike="noStrike" dirty="0">
                          <a:solidFill>
                            <a:srgbClr val="000000"/>
                          </a:solidFill>
                          <a:latin typeface="+mj-lt"/>
                        </a:rPr>
                        <a:t>90%</a:t>
                      </a:r>
                    </a:p>
                  </a:txBody>
                  <a:tcPr marL="8932" marR="8932" marT="8932" marB="0" anchor="ctr">
                    <a:solidFill>
                      <a:schemeClr val="bg1"/>
                    </a:solidFill>
                  </a:tcPr>
                </a:tc>
                <a:extLst>
                  <a:ext uri="{0D108BD9-81ED-4DB2-BD59-A6C34878D82A}">
                    <a16:rowId xmlns:a16="http://schemas.microsoft.com/office/drawing/2014/main" val="10008"/>
                  </a:ext>
                </a:extLst>
              </a:tr>
            </a:tbl>
          </a:graphicData>
        </a:graphic>
      </p:graphicFrame>
      <p:sp>
        <p:nvSpPr>
          <p:cNvPr id="10" name="Content Placeholder 2"/>
          <p:cNvSpPr txBox="1">
            <a:spLocks/>
          </p:cNvSpPr>
          <p:nvPr/>
        </p:nvSpPr>
        <p:spPr>
          <a:xfrm>
            <a:off x="0" y="4042610"/>
            <a:ext cx="3962400" cy="2667000"/>
          </a:xfrm>
          <a:prstGeom prst="rect">
            <a:avLst/>
          </a:prstGeom>
        </p:spPr>
        <p:txBody>
          <a:bodyPr numCol="1">
            <a:noAutofit/>
          </a:bodyPr>
          <a:lstStyle/>
          <a:p>
            <a:pPr marL="342900" marR="0" lvl="0" indent="-342900" algn="l" defTabSz="914400" rtl="0" eaLnBrk="0" fontAlgn="base" latinLnBrk="0" hangingPunct="0">
              <a:lnSpc>
                <a:spcPct val="100000"/>
              </a:lnSpc>
              <a:spcBef>
                <a:spcPts val="0"/>
              </a:spcBef>
              <a:spcAft>
                <a:spcPct val="0"/>
              </a:spcAft>
              <a:buClrTx/>
              <a:buSzPct val="60000"/>
              <a:buFont typeface="Calibri" pitchFamily="34" charset="0"/>
              <a:buChar char="◊"/>
              <a:tabLst/>
              <a:defRPr/>
            </a:pPr>
            <a:r>
              <a:rPr kumimoji="0" lang="en-US" sz="2200" b="0" i="0" u="none" strike="noStrike" kern="0" cap="none" spc="0" normalizeH="0" baseline="0" noProof="0" dirty="0">
                <a:ln>
                  <a:noFill/>
                </a:ln>
                <a:solidFill>
                  <a:sysClr val="windowText" lastClr="000000"/>
                </a:solidFill>
                <a:effectLst/>
                <a:uLnTx/>
                <a:uFillTx/>
                <a:cs typeface="Arial" pitchFamily="34" charset="0"/>
              </a:rPr>
              <a:t>Represent the percentage of N removed and therefore not available for leaching to groundwater.</a:t>
            </a:r>
          </a:p>
          <a:p>
            <a:pPr marL="342900" marR="0" lvl="0" indent="-342900" algn="l" defTabSz="914400" rtl="0" eaLnBrk="0" fontAlgn="base" latinLnBrk="0" hangingPunct="0">
              <a:lnSpc>
                <a:spcPct val="100000"/>
              </a:lnSpc>
              <a:spcBef>
                <a:spcPts val="0"/>
              </a:spcBef>
              <a:spcAft>
                <a:spcPct val="0"/>
              </a:spcAft>
              <a:buClrTx/>
              <a:buSzPct val="60000"/>
              <a:buFont typeface="Calibri" pitchFamily="34" charset="0"/>
              <a:buChar char="◊"/>
              <a:tabLst/>
              <a:defRPr/>
            </a:pPr>
            <a:r>
              <a:rPr kumimoji="0" lang="en-US" sz="2200" b="0" i="0" u="none" strike="noStrike" kern="0" cap="none" spc="0" normalizeH="0" baseline="0" noProof="0" dirty="0">
                <a:ln>
                  <a:noFill/>
                </a:ln>
                <a:solidFill>
                  <a:sysClr val="windowText" lastClr="000000"/>
                </a:solidFill>
                <a:effectLst/>
                <a:uLnTx/>
                <a:uFillTx/>
                <a:cs typeface="Arial" pitchFamily="34" charset="0"/>
              </a:rPr>
              <a:t>Based on factors used in similar past studies and found in relevant literature.</a:t>
            </a:r>
          </a:p>
          <a:p>
            <a:pPr marL="342900" marR="0" lvl="0" indent="-342900" algn="l" defTabSz="914400" rtl="0" eaLnBrk="0" fontAlgn="base" latinLnBrk="0" hangingPunct="0">
              <a:lnSpc>
                <a:spcPct val="100000"/>
              </a:lnSpc>
              <a:spcBef>
                <a:spcPts val="0"/>
              </a:spcBef>
              <a:spcAft>
                <a:spcPct val="0"/>
              </a:spcAft>
              <a:buClrTx/>
              <a:buSzPct val="60000"/>
              <a:buFont typeface="Calibri" pitchFamily="34" charset="0"/>
              <a:buChar char="◊"/>
              <a:tabLst/>
              <a:defRPr/>
            </a:pPr>
            <a:endParaRPr kumimoji="0" lang="en-US" sz="2200" b="0" i="0" u="none" strike="noStrike" kern="0" cap="none" spc="0" normalizeH="0" baseline="0" noProof="0" dirty="0">
              <a:ln>
                <a:noFill/>
              </a:ln>
              <a:solidFill>
                <a:sysClr val="windowText" lastClr="000000"/>
              </a:solidFill>
              <a:effectLst/>
              <a:uLnTx/>
              <a:uFillTx/>
              <a:latin typeface="+mj-lt"/>
              <a:cs typeface="Arial" pitchFamily="34" charset="0"/>
            </a:endParaRPr>
          </a:p>
          <a:p>
            <a:pPr marL="800100" marR="0" lvl="1" indent="-342900" defTabSz="914400" eaLnBrk="0" fontAlgn="base" latinLnBrk="0" hangingPunct="0">
              <a:lnSpc>
                <a:spcPct val="100000"/>
              </a:lnSpc>
              <a:spcBef>
                <a:spcPct val="20000"/>
              </a:spcBef>
              <a:spcAft>
                <a:spcPct val="0"/>
              </a:spcAft>
              <a:buClrTx/>
              <a:buSzPct val="60000"/>
              <a:buFontTx/>
              <a:buNone/>
              <a:tabLst/>
              <a:defRPr/>
            </a:pPr>
            <a:endParaRPr kumimoji="0" lang="en-US" sz="2200" b="0" i="0" u="none" strike="noStrike" kern="0" cap="none" spc="0" normalizeH="0" baseline="0" noProof="0" dirty="0">
              <a:ln>
                <a:noFill/>
              </a:ln>
              <a:solidFill>
                <a:sysClr val="windowText" lastClr="000000"/>
              </a:solidFill>
              <a:effectLst/>
              <a:uLnTx/>
              <a:uFillTx/>
              <a:latin typeface="+mj-lt"/>
              <a:cs typeface="Arial" pitchFamily="34" charset="0"/>
            </a:endParaRPr>
          </a:p>
          <a:p>
            <a:pPr marL="342900" marR="0" lvl="0" indent="-342900" defTabSz="914400" eaLnBrk="0" fontAlgn="base" latinLnBrk="0" hangingPunct="0">
              <a:lnSpc>
                <a:spcPct val="100000"/>
              </a:lnSpc>
              <a:spcBef>
                <a:spcPct val="20000"/>
              </a:spcBef>
              <a:spcAft>
                <a:spcPct val="0"/>
              </a:spcAft>
              <a:buClrTx/>
              <a:buSzPct val="60000"/>
              <a:buFont typeface="Calibri" pitchFamily="34" charset="0"/>
              <a:buChar char="◊"/>
              <a:tabLst/>
              <a:defRPr/>
            </a:pPr>
            <a:endParaRPr kumimoji="0" lang="en-US" sz="2200" b="0" i="0" u="none" strike="noStrike" kern="0" cap="none" spc="0" normalizeH="0" baseline="0" noProof="0" dirty="0">
              <a:ln>
                <a:noFill/>
              </a:ln>
              <a:solidFill>
                <a:sysClr val="windowText" lastClr="000000"/>
              </a:solidFill>
              <a:effectLst/>
              <a:uLnTx/>
              <a:uFillTx/>
              <a:latin typeface="+mj-lt"/>
              <a:cs typeface="Arial" pitchFamily="34" charset="0"/>
            </a:endParaRPr>
          </a:p>
          <a:p>
            <a:pPr marL="342900" marR="0" lvl="0" indent="-342900" defTabSz="914400" eaLnBrk="0" fontAlgn="base" latinLnBrk="0" hangingPunct="0">
              <a:lnSpc>
                <a:spcPct val="100000"/>
              </a:lnSpc>
              <a:spcBef>
                <a:spcPct val="20000"/>
              </a:spcBef>
              <a:spcAft>
                <a:spcPct val="0"/>
              </a:spcAft>
              <a:buClrTx/>
              <a:buSzPct val="60000"/>
              <a:buFont typeface="Calibri" pitchFamily="34" charset="0"/>
              <a:buChar char="◊"/>
              <a:tabLst/>
              <a:defRPr/>
            </a:pPr>
            <a:endParaRPr kumimoji="0" lang="en-US" sz="2200" b="0" i="0" u="none" strike="noStrike" kern="0" cap="none" spc="0" normalizeH="0" baseline="0" noProof="0" dirty="0">
              <a:ln>
                <a:noFill/>
              </a:ln>
              <a:solidFill>
                <a:sysClr val="windowText" lastClr="000000"/>
              </a:solidFill>
              <a:effectLst/>
              <a:uLnTx/>
              <a:uFillTx/>
              <a:latin typeface="+mj-lt"/>
              <a:cs typeface="Arial" pitchFamily="34" charset="0"/>
            </a:endParaRPr>
          </a:p>
          <a:p>
            <a:pPr marL="342900" marR="0" lvl="0" indent="-342900" defTabSz="914400" eaLnBrk="0" fontAlgn="base" latinLnBrk="0" hangingPunct="0">
              <a:lnSpc>
                <a:spcPct val="100000"/>
              </a:lnSpc>
              <a:spcBef>
                <a:spcPct val="20000"/>
              </a:spcBef>
              <a:spcAft>
                <a:spcPct val="0"/>
              </a:spcAft>
              <a:buClrTx/>
              <a:buSzPct val="60000"/>
              <a:buFont typeface="Calibri" pitchFamily="34" charset="0"/>
              <a:buChar char="◊"/>
              <a:tabLst/>
              <a:defRPr/>
            </a:pPr>
            <a:endParaRPr kumimoji="0" lang="en-US" sz="2200" b="0" i="0" u="none" strike="noStrike" kern="0" cap="none" spc="0" normalizeH="0" baseline="0" noProof="0" dirty="0">
              <a:ln>
                <a:noFill/>
              </a:ln>
              <a:solidFill>
                <a:sysClr val="windowText" lastClr="000000"/>
              </a:solidFill>
              <a:effectLst/>
              <a:uLnTx/>
              <a:uFillTx/>
              <a:latin typeface="+mj-lt"/>
              <a:cs typeface="Arial" pitchFamily="34" charset="0"/>
            </a:endParaRPr>
          </a:p>
        </p:txBody>
      </p:sp>
    </p:spTree>
    <p:extLst>
      <p:ext uri="{BB962C8B-B14F-4D97-AF65-F5344CB8AC3E}">
        <p14:creationId xmlns:p14="http://schemas.microsoft.com/office/powerpoint/2010/main" val="1683389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145309" y="228600"/>
            <a:ext cx="7998691"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rPr>
              <a:t>QUESTIONS??</a:t>
            </a:r>
          </a:p>
        </p:txBody>
      </p:sp>
      <p:sp>
        <p:nvSpPr>
          <p:cNvPr id="5" name="Rectangle 4"/>
          <p:cNvSpPr/>
          <p:nvPr/>
        </p:nvSpPr>
        <p:spPr>
          <a:xfrm>
            <a:off x="5676014" y="6190565"/>
            <a:ext cx="3733800" cy="36933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a:ln>
                  <a:noFill/>
                </a:ln>
                <a:solidFill>
                  <a:sysClr val="windowText" lastClr="000000"/>
                </a:solidFill>
                <a:effectLst/>
                <a:uLnTx/>
                <a:uFillTx/>
                <a:hlinkClick r:id="rId3"/>
              </a:rPr>
              <a:t>Celeste.Lyon@dep.state.fl.us</a:t>
            </a:r>
            <a:endParaRPr kumimoji="0" lang="en-US" sz="1800" b="1" i="1" u="none" strike="noStrike" kern="0" cap="none" spc="0" normalizeH="0" baseline="0" noProof="0" dirty="0">
              <a:ln>
                <a:noFill/>
              </a:ln>
              <a:solidFill>
                <a:sysClr val="windowText" lastClr="000000"/>
              </a:solidFill>
              <a:effectLst/>
              <a:uLnTx/>
              <a:uFillTx/>
            </a:endParaRPr>
          </a:p>
        </p:txBody>
      </p:sp>
      <p:sp>
        <p:nvSpPr>
          <p:cNvPr id="7" name="TextBox 6"/>
          <p:cNvSpPr txBox="1"/>
          <p:nvPr/>
        </p:nvSpPr>
        <p:spPr>
          <a:xfrm>
            <a:off x="152400" y="5867400"/>
            <a:ext cx="5333640"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Division of Environmental Assessment and  Restoration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Ground Water Management Section</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6262" y="1181044"/>
            <a:ext cx="6479613" cy="4318686"/>
          </a:xfrm>
          <a:prstGeom prst="rect">
            <a:avLst/>
          </a:prstGeom>
          <a:ln>
            <a:solidFill>
              <a:schemeClr val="tx1"/>
            </a:solidFill>
          </a:ln>
        </p:spPr>
      </p:pic>
    </p:spTree>
    <p:extLst>
      <p:ext uri="{BB962C8B-B14F-4D97-AF65-F5344CB8AC3E}">
        <p14:creationId xmlns:p14="http://schemas.microsoft.com/office/powerpoint/2010/main" val="9883735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01596"/>
            <a:ext cx="7924800" cy="1143000"/>
          </a:xfrm>
        </p:spPr>
        <p:txBody>
          <a:bodyPr>
            <a:normAutofit/>
          </a:bodyPr>
          <a:lstStyle/>
          <a:p>
            <a:r>
              <a:rPr lang="en-US" dirty="0">
                <a:effectLst>
                  <a:outerShdw blurRad="38100" dist="38100" dir="2700000" algn="tl">
                    <a:srgbClr val="000000"/>
                  </a:outerShdw>
                </a:effectLst>
              </a:rPr>
              <a:t>   </a:t>
            </a:r>
            <a:r>
              <a:rPr lang="en-US" sz="3200" dirty="0">
                <a:latin typeface="+mn-lt"/>
              </a:rPr>
              <a:t>Basin Management Action Plan</a:t>
            </a:r>
          </a:p>
        </p:txBody>
      </p:sp>
      <p:sp>
        <p:nvSpPr>
          <p:cNvPr id="3" name="Content Placeholder 2"/>
          <p:cNvSpPr>
            <a:spLocks noGrp="1"/>
          </p:cNvSpPr>
          <p:nvPr>
            <p:ph idx="1"/>
          </p:nvPr>
        </p:nvSpPr>
        <p:spPr>
          <a:xfrm>
            <a:off x="0" y="1143000"/>
            <a:ext cx="9400854" cy="5257800"/>
          </a:xfrm>
        </p:spPr>
        <p:txBody>
          <a:bodyPr>
            <a:normAutofit/>
          </a:bodyPr>
          <a:lstStyle/>
          <a:p>
            <a:pPr>
              <a:lnSpc>
                <a:spcPct val="80000"/>
              </a:lnSpc>
              <a:buNone/>
            </a:pPr>
            <a:r>
              <a:rPr lang="en-US" dirty="0"/>
              <a:t>Contact: Terry Hansen, P.G.  </a:t>
            </a:r>
          </a:p>
          <a:p>
            <a:pPr>
              <a:lnSpc>
                <a:spcPct val="80000"/>
              </a:lnSpc>
              <a:buNone/>
            </a:pPr>
            <a:r>
              <a:rPr lang="en-US" dirty="0">
                <a:hlinkClick r:id="rId2"/>
              </a:rPr>
              <a:t>terry.hansen@dep.state.fl.us</a:t>
            </a:r>
            <a:r>
              <a:rPr lang="en-US" dirty="0"/>
              <a:t> </a:t>
            </a:r>
          </a:p>
          <a:p>
            <a:pPr>
              <a:lnSpc>
                <a:spcPct val="80000"/>
              </a:lnSpc>
              <a:buNone/>
            </a:pPr>
            <a:r>
              <a:rPr lang="en-US" b="1" dirty="0">
                <a:hlinkClick r:id="rId3"/>
              </a:rPr>
              <a:t>http://www.dep.state.fl.us/water/</a:t>
            </a:r>
            <a:endParaRPr lang="en-US" b="1" dirty="0"/>
          </a:p>
          <a:p>
            <a:pPr>
              <a:lnSpc>
                <a:spcPct val="80000"/>
              </a:lnSpc>
              <a:buNone/>
            </a:pPr>
            <a:endParaRPr lang="en-US" b="1" dirty="0"/>
          </a:p>
          <a:p>
            <a:pPr eaLnBrk="0" hangingPunct="0">
              <a:spcBef>
                <a:spcPct val="0"/>
              </a:spcBef>
              <a:buClrTx/>
              <a:buNone/>
            </a:pPr>
            <a:r>
              <a:rPr lang="en-US" sz="2000" b="1" dirty="0"/>
              <a:t>http://publicfiles.dep.state.fl.us/DEAR/BMAP/Springs Coast/BMAPs</a:t>
            </a:r>
            <a:endParaRPr lang="en-US" dirty="0"/>
          </a:p>
          <a:p>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0685" y="3318773"/>
            <a:ext cx="4244830" cy="3183623"/>
          </a:xfrm>
          <a:prstGeom prst="rect">
            <a:avLst/>
          </a:prstGeom>
          <a:ln>
            <a:solidFill>
              <a:schemeClr val="tx1"/>
            </a:solidFill>
          </a:ln>
        </p:spPr>
      </p:pic>
    </p:spTree>
    <p:extLst>
      <p:ext uri="{BB962C8B-B14F-4D97-AF65-F5344CB8AC3E}">
        <p14:creationId xmlns:p14="http://schemas.microsoft.com/office/powerpoint/2010/main" val="2836560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endParaRPr lang="en-US" dirty="0"/>
          </a:p>
          <a:p>
            <a:pPr marL="0" indent="0" algn="ctr">
              <a:buNone/>
            </a:pPr>
            <a:r>
              <a:rPr lang="en-US" sz="4400" b="1" dirty="0"/>
              <a:t>Pollutant Source Reduction Obligations of Stakeholders</a:t>
            </a:r>
          </a:p>
        </p:txBody>
      </p:sp>
    </p:spTree>
    <p:extLst>
      <p:ext uri="{BB962C8B-B14F-4D97-AF65-F5344CB8AC3E}">
        <p14:creationId xmlns:p14="http://schemas.microsoft.com/office/powerpoint/2010/main" val="2086279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75" y="0"/>
            <a:ext cx="9009529" cy="6858000"/>
          </a:xfrm>
          <a:prstGeom prst="rect">
            <a:avLst/>
          </a:prstGeom>
          <a:ln>
            <a:solidFill>
              <a:schemeClr val="tx1"/>
            </a:solidFill>
          </a:ln>
        </p:spPr>
      </p:pic>
    </p:spTree>
    <p:extLst>
      <p:ext uri="{BB962C8B-B14F-4D97-AF65-F5344CB8AC3E}">
        <p14:creationId xmlns:p14="http://schemas.microsoft.com/office/powerpoint/2010/main" val="4163054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96058" y="1197406"/>
            <a:ext cx="7537142" cy="5062064"/>
          </a:xfrm>
          <a:prstGeom prst="rect">
            <a:avLst/>
          </a:prstGeom>
        </p:spPr>
      </p:pic>
      <p:sp>
        <p:nvSpPr>
          <p:cNvPr id="7" name="TextBox 6"/>
          <p:cNvSpPr txBox="1"/>
          <p:nvPr/>
        </p:nvSpPr>
        <p:spPr>
          <a:xfrm>
            <a:off x="1145309" y="231814"/>
            <a:ext cx="7998691" cy="584775"/>
          </a:xfrm>
          <a:prstGeom prst="rect">
            <a:avLst/>
          </a:prstGeom>
          <a:noFill/>
        </p:spPr>
        <p:txBody>
          <a:bodyPr wrap="square" rtlCol="0">
            <a:spAutoFit/>
          </a:bodyPr>
          <a:lstStyle/>
          <a:p>
            <a:pPr algn="ctr"/>
            <a:r>
              <a:rPr lang="en-US" sz="3200" b="1" dirty="0">
                <a:solidFill>
                  <a:schemeClr val="bg1"/>
                </a:solidFill>
              </a:rPr>
              <a:t>Kings Bay Nitrogen Loading to Groundwater</a:t>
            </a:r>
          </a:p>
        </p:txBody>
      </p:sp>
      <p:sp>
        <p:nvSpPr>
          <p:cNvPr id="8" name="Rectangle 7"/>
          <p:cNvSpPr/>
          <p:nvPr/>
        </p:nvSpPr>
        <p:spPr>
          <a:xfrm>
            <a:off x="0" y="6274965"/>
            <a:ext cx="9144000" cy="338554"/>
          </a:xfrm>
          <a:prstGeom prst="rect">
            <a:avLst/>
          </a:prstGeom>
        </p:spPr>
        <p:txBody>
          <a:bodyPr wrap="square">
            <a:spAutoFit/>
          </a:bodyPr>
          <a:lstStyle/>
          <a:p>
            <a:r>
              <a:rPr lang="en-US" sz="1600" b="1" dirty="0"/>
              <a:t>Estimated Load to Groundwater: 600,000 lbs-N/yr                             Estimated TMDL Load: 200,000 lbs-N/yr</a:t>
            </a:r>
          </a:p>
        </p:txBody>
      </p:sp>
    </p:spTree>
    <p:extLst>
      <p:ext uri="{BB962C8B-B14F-4D97-AF65-F5344CB8AC3E}">
        <p14:creationId xmlns:p14="http://schemas.microsoft.com/office/powerpoint/2010/main" val="144821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10836"/>
            <a:ext cx="7932964" cy="1325563"/>
          </a:xfrm>
        </p:spPr>
        <p:txBody>
          <a:bodyPr>
            <a:normAutofit/>
          </a:bodyPr>
          <a:lstStyle/>
          <a:p>
            <a:r>
              <a:rPr lang="en-US" sz="3200" dirty="0">
                <a:latin typeface="+mn-lt"/>
              </a:rPr>
              <a:t>CR/KB Nitrogen Reductions by Source</a:t>
            </a:r>
          </a:p>
        </p:txBody>
      </p:sp>
      <p:graphicFrame>
        <p:nvGraphicFramePr>
          <p:cNvPr id="6" name="Table 5"/>
          <p:cNvGraphicFramePr>
            <a:graphicFrameLocks noGrp="1"/>
          </p:cNvGraphicFramePr>
          <p:nvPr>
            <p:extLst>
              <p:ext uri="{D42A27DB-BD31-4B8C-83A1-F6EECF244321}">
                <p14:modId xmlns:p14="http://schemas.microsoft.com/office/powerpoint/2010/main" val="1635830888"/>
              </p:ext>
            </p:extLst>
          </p:nvPr>
        </p:nvGraphicFramePr>
        <p:xfrm>
          <a:off x="840511" y="1510288"/>
          <a:ext cx="7499926" cy="3645561"/>
        </p:xfrm>
        <a:graphic>
          <a:graphicData uri="http://schemas.openxmlformats.org/drawingml/2006/table">
            <a:tbl>
              <a:tblPr firstRow="1" firstCol="1" bandRow="1">
                <a:tableStyleId>{5C22544A-7EE6-4342-B048-85BDC9FD1C3A}</a:tableStyleId>
              </a:tblPr>
              <a:tblGrid>
                <a:gridCol w="1874581">
                  <a:extLst>
                    <a:ext uri="{9D8B030D-6E8A-4147-A177-3AD203B41FA5}">
                      <a16:colId xmlns:a16="http://schemas.microsoft.com/office/drawing/2014/main" val="939010188"/>
                    </a:ext>
                  </a:extLst>
                </a:gridCol>
                <a:gridCol w="1730998">
                  <a:extLst>
                    <a:ext uri="{9D8B030D-6E8A-4147-A177-3AD203B41FA5}">
                      <a16:colId xmlns:a16="http://schemas.microsoft.com/office/drawing/2014/main" val="1634937249"/>
                    </a:ext>
                  </a:extLst>
                </a:gridCol>
                <a:gridCol w="1876987">
                  <a:extLst>
                    <a:ext uri="{9D8B030D-6E8A-4147-A177-3AD203B41FA5}">
                      <a16:colId xmlns:a16="http://schemas.microsoft.com/office/drawing/2014/main" val="3599611423"/>
                    </a:ext>
                  </a:extLst>
                </a:gridCol>
                <a:gridCol w="2017360">
                  <a:extLst>
                    <a:ext uri="{9D8B030D-6E8A-4147-A177-3AD203B41FA5}">
                      <a16:colId xmlns:a16="http://schemas.microsoft.com/office/drawing/2014/main" val="2101238716"/>
                    </a:ext>
                  </a:extLst>
                </a:gridCol>
              </a:tblGrid>
              <a:tr h="1038948">
                <a:tc>
                  <a:txBody>
                    <a:bodyPr/>
                    <a:lstStyle/>
                    <a:p>
                      <a:pPr marL="0" marR="0" algn="ctr">
                        <a:lnSpc>
                          <a:spcPct val="107000"/>
                        </a:lnSpc>
                        <a:spcBef>
                          <a:spcPts val="0"/>
                        </a:spcBef>
                        <a:spcAft>
                          <a:spcPts val="0"/>
                        </a:spcAft>
                      </a:pPr>
                      <a:r>
                        <a:rPr lang="en-US" sz="1200" dirty="0">
                          <a:effectLst/>
                        </a:rPr>
                        <a:t>Source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Portion of Total Load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Total Nitrogen Load to Groundwater</a:t>
                      </a:r>
                    </a:p>
                    <a:p>
                      <a:pPr marL="0" marR="0" algn="ctr">
                        <a:lnSpc>
                          <a:spcPct val="107000"/>
                        </a:lnSpc>
                        <a:spcBef>
                          <a:spcPts val="0"/>
                        </a:spcBef>
                        <a:spcAft>
                          <a:spcPts val="0"/>
                        </a:spcAft>
                      </a:pPr>
                      <a:r>
                        <a:rPr lang="en-US" sz="1200" dirty="0">
                          <a:effectLst/>
                        </a:rPr>
                        <a:t>(pounds of Nitrogen per year [lbs-N/yr])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Load Reduction (lbs-N/yr)</a:t>
                      </a:r>
                    </a:p>
                    <a:p>
                      <a:pPr marL="0" marR="0" algn="ctr">
                        <a:lnSpc>
                          <a:spcPct val="107000"/>
                        </a:lnSpc>
                        <a:spcBef>
                          <a:spcPts val="0"/>
                        </a:spcBef>
                        <a:spcAft>
                          <a:spcPts val="0"/>
                        </a:spcAft>
                      </a:pPr>
                      <a:r>
                        <a:rPr lang="en-US" sz="1200" dirty="0">
                          <a:effectLst/>
                        </a:rPr>
                        <a:t>[Groundwater Load – TMDL Load (x)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51964335"/>
                  </a:ext>
                </a:extLst>
              </a:tr>
              <a:tr h="306178">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42 %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252,000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168,000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17097213"/>
                  </a:ext>
                </a:extLst>
              </a:tr>
              <a:tr h="356665">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15 %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91,500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60,000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41950723"/>
                  </a:ext>
                </a:extLst>
              </a:tr>
              <a:tr h="387927">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13 %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81,000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56,000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67993759"/>
                  </a:ext>
                </a:extLst>
              </a:tr>
              <a:tr h="306178">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12 %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71,500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48,000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3862448"/>
                  </a:ext>
                </a:extLst>
              </a:tr>
              <a:tr h="331131">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8 %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50,500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32,000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1511850"/>
                  </a:ext>
                </a:extLst>
              </a:tr>
              <a:tr h="306178">
                <a:tc>
                  <a:txBody>
                    <a:bodyPr/>
                    <a:lstStyle/>
                    <a:p>
                      <a:pPr marL="0" marR="0">
                        <a:lnSpc>
                          <a:spcPct val="107000"/>
                        </a:lnSpc>
                        <a:spcBef>
                          <a:spcPts val="0"/>
                        </a:spcBef>
                        <a:spcAft>
                          <a:spcPts val="0"/>
                        </a:spcAft>
                      </a:pPr>
                      <a:r>
                        <a:rPr lang="en-US" sz="1200" dirty="0">
                          <a:effectLst/>
                        </a:rPr>
                        <a:t>Livestock waste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5 %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31,500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20,000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81362051"/>
                  </a:ext>
                </a:extLst>
              </a:tr>
              <a:tr h="306178">
                <a:tc>
                  <a:txBody>
                    <a:bodyPr/>
                    <a:lstStyle/>
                    <a:p>
                      <a:pPr marL="0" marR="0">
                        <a:lnSpc>
                          <a:spcPct val="107000"/>
                        </a:lnSpc>
                        <a:spcBef>
                          <a:spcPts val="0"/>
                        </a:spcBef>
                        <a:spcAft>
                          <a:spcPts val="0"/>
                        </a:spcAft>
                      </a:pPr>
                      <a:r>
                        <a:rPr lang="en-US" sz="1200" dirty="0">
                          <a:effectLst/>
                        </a:rPr>
                        <a:t>WWTF</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22,000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16,000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995960"/>
                  </a:ext>
                </a:extLst>
              </a:tr>
              <a:tr h="30617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100 %</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600,000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400,000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9652551"/>
                  </a:ext>
                </a:extLst>
              </a:tr>
            </a:tbl>
          </a:graphicData>
        </a:graphic>
      </p:graphicFrame>
      <p:sp>
        <p:nvSpPr>
          <p:cNvPr id="3" name="TextBox 2"/>
          <p:cNvSpPr txBox="1"/>
          <p:nvPr/>
        </p:nvSpPr>
        <p:spPr>
          <a:xfrm>
            <a:off x="0" y="5746971"/>
            <a:ext cx="9144000" cy="646331"/>
          </a:xfrm>
          <a:prstGeom prst="rect">
            <a:avLst/>
          </a:prstGeom>
          <a:noFill/>
        </p:spPr>
        <p:txBody>
          <a:bodyPr wrap="square" rtlCol="0">
            <a:spAutoFit/>
          </a:bodyPr>
          <a:lstStyle/>
          <a:p>
            <a:pPr algn="ctr"/>
            <a:r>
              <a:rPr lang="en-US" sz="3600" b="1" dirty="0">
                <a:solidFill>
                  <a:srgbClr val="C00000"/>
                </a:solidFill>
              </a:rPr>
              <a:t>Draft April 2017</a:t>
            </a:r>
          </a:p>
        </p:txBody>
      </p:sp>
    </p:spTree>
    <p:extLst>
      <p:ext uri="{BB962C8B-B14F-4D97-AF65-F5344CB8AC3E}">
        <p14:creationId xmlns:p14="http://schemas.microsoft.com/office/powerpoint/2010/main" val="1669923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092" y="-147780"/>
            <a:ext cx="7932964" cy="1325563"/>
          </a:xfrm>
        </p:spPr>
        <p:txBody>
          <a:bodyPr>
            <a:normAutofit/>
          </a:bodyPr>
          <a:lstStyle/>
          <a:p>
            <a:r>
              <a:rPr lang="en-US" sz="3200" dirty="0">
                <a:latin typeface="+mn-lt"/>
              </a:rPr>
              <a:t>CR/KB Reduction Obligations by Entity by Source (</a:t>
            </a:r>
            <a:r>
              <a:rPr lang="en-US" sz="3200" dirty="0" err="1">
                <a:latin typeface="+mn-lt"/>
              </a:rPr>
              <a:t>lbs</a:t>
            </a:r>
            <a:r>
              <a:rPr lang="en-US" sz="3200" dirty="0">
                <a:latin typeface="+mn-lt"/>
              </a:rPr>
              <a:t>-N/</a:t>
            </a:r>
            <a:r>
              <a:rPr lang="en-US" sz="3200" dirty="0" err="1">
                <a:latin typeface="+mn-lt"/>
              </a:rPr>
              <a:t>yr</a:t>
            </a:r>
            <a:r>
              <a:rPr lang="en-US" sz="3200" dirty="0">
                <a:latin typeface="+mn-lt"/>
              </a:rPr>
              <a:t>)</a:t>
            </a:r>
          </a:p>
        </p:txBody>
      </p:sp>
      <p:graphicFrame>
        <p:nvGraphicFramePr>
          <p:cNvPr id="6" name="Table 5"/>
          <p:cNvGraphicFramePr>
            <a:graphicFrameLocks noGrp="1"/>
          </p:cNvGraphicFramePr>
          <p:nvPr>
            <p:extLst>
              <p:ext uri="{D42A27DB-BD31-4B8C-83A1-F6EECF244321}">
                <p14:modId xmlns:p14="http://schemas.microsoft.com/office/powerpoint/2010/main" val="210640974"/>
              </p:ext>
            </p:extLst>
          </p:nvPr>
        </p:nvGraphicFramePr>
        <p:xfrm>
          <a:off x="785093" y="1214727"/>
          <a:ext cx="7555342" cy="3852482"/>
        </p:xfrm>
        <a:graphic>
          <a:graphicData uri="http://schemas.openxmlformats.org/drawingml/2006/table">
            <a:tbl>
              <a:tblPr firstRow="1" firstCol="1" bandRow="1">
                <a:tableStyleId>{5C22544A-7EE6-4342-B048-85BDC9FD1C3A}</a:tableStyleId>
              </a:tblPr>
              <a:tblGrid>
                <a:gridCol w="1327381">
                  <a:extLst>
                    <a:ext uri="{9D8B030D-6E8A-4147-A177-3AD203B41FA5}">
                      <a16:colId xmlns:a16="http://schemas.microsoft.com/office/drawing/2014/main" val="3431019222"/>
                    </a:ext>
                  </a:extLst>
                </a:gridCol>
                <a:gridCol w="1245053">
                  <a:extLst>
                    <a:ext uri="{9D8B030D-6E8A-4147-A177-3AD203B41FA5}">
                      <a16:colId xmlns:a16="http://schemas.microsoft.com/office/drawing/2014/main" val="657026504"/>
                    </a:ext>
                  </a:extLst>
                </a:gridCol>
                <a:gridCol w="1245727">
                  <a:extLst>
                    <a:ext uri="{9D8B030D-6E8A-4147-A177-3AD203B41FA5}">
                      <a16:colId xmlns:a16="http://schemas.microsoft.com/office/drawing/2014/main" val="2161002237"/>
                    </a:ext>
                  </a:extLst>
                </a:gridCol>
                <a:gridCol w="1245727">
                  <a:extLst>
                    <a:ext uri="{9D8B030D-6E8A-4147-A177-3AD203B41FA5}">
                      <a16:colId xmlns:a16="http://schemas.microsoft.com/office/drawing/2014/main" val="2585922153"/>
                    </a:ext>
                  </a:extLst>
                </a:gridCol>
                <a:gridCol w="1245727">
                  <a:extLst>
                    <a:ext uri="{9D8B030D-6E8A-4147-A177-3AD203B41FA5}">
                      <a16:colId xmlns:a16="http://schemas.microsoft.com/office/drawing/2014/main" val="2088246640"/>
                    </a:ext>
                  </a:extLst>
                </a:gridCol>
                <a:gridCol w="1245727">
                  <a:extLst>
                    <a:ext uri="{9D8B030D-6E8A-4147-A177-3AD203B41FA5}">
                      <a16:colId xmlns:a16="http://schemas.microsoft.com/office/drawing/2014/main" val="2985937718"/>
                    </a:ext>
                  </a:extLst>
                </a:gridCol>
              </a:tblGrid>
              <a:tr h="604837">
                <a:tc>
                  <a:txBody>
                    <a:bodyPr/>
                    <a:lstStyle/>
                    <a:p>
                      <a:pPr marL="0" marR="0" algn="ctr">
                        <a:lnSpc>
                          <a:spcPct val="107000"/>
                        </a:lnSpc>
                        <a:spcBef>
                          <a:spcPts val="0"/>
                        </a:spcBef>
                        <a:spcAft>
                          <a:spcPts val="0"/>
                        </a:spcAft>
                      </a:pPr>
                      <a:r>
                        <a:rPr lang="en-US" sz="1200" dirty="0">
                          <a:effectLst/>
                        </a:rPr>
                        <a:t>Source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Citrus County</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Crystal River</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Agricultural Producers</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Golf Courses</a:t>
                      </a:r>
                    </a:p>
                  </a:txBody>
                  <a:tcPr marL="68580" marR="68580" marT="0" marB="0" anchor="ctr"/>
                </a:tc>
                <a:tc>
                  <a:txBody>
                    <a:bodyPr/>
                    <a:lstStyle/>
                    <a:p>
                      <a:pPr marL="0" marR="0" algn="ctr">
                        <a:lnSpc>
                          <a:spcPct val="107000"/>
                        </a:lnSpc>
                        <a:spcBef>
                          <a:spcPts val="0"/>
                        </a:spcBef>
                        <a:spcAft>
                          <a:spcPts val="0"/>
                        </a:spcAft>
                      </a:pPr>
                      <a:r>
                        <a:rPr lang="en-US" sz="1200" dirty="0">
                          <a:effectLst/>
                        </a:rPr>
                        <a:t>Total Nitrogen Reduction </a:t>
                      </a:r>
                    </a:p>
                  </a:txBody>
                  <a:tcPr marL="68580" marR="68580" marT="0" marB="0" anchor="ctr"/>
                </a:tc>
                <a:extLst>
                  <a:ext uri="{0D108BD9-81ED-4DB2-BD59-A6C34878D82A}">
                    <a16:rowId xmlns:a16="http://schemas.microsoft.com/office/drawing/2014/main" val="917511599"/>
                  </a:ext>
                </a:extLst>
              </a:tr>
              <a:tr h="346899">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167,586</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414</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168,000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6836937"/>
                  </a:ext>
                </a:extLst>
              </a:tr>
              <a:tr h="530012">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59,201</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799</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60,000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57868981"/>
                  </a:ext>
                </a:extLst>
              </a:tr>
              <a:tr h="508000">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b="1" dirty="0">
                          <a:effectLst/>
                        </a:rPr>
                        <a:t>56,000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6162504"/>
                  </a:ext>
                </a:extLst>
              </a:tr>
              <a:tr h="346899">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48,000</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48,000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3103288"/>
                  </a:ext>
                </a:extLst>
              </a:tr>
              <a:tr h="475138">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1,301</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30,699</a:t>
                      </a:r>
                    </a:p>
                  </a:txBody>
                  <a:tcPr marL="68580" marR="68580" marT="0" marB="0" anchor="ctr"/>
                </a:tc>
                <a:tc>
                  <a:txBody>
                    <a:bodyPr/>
                    <a:lstStyle/>
                    <a:p>
                      <a:pPr marL="0" marR="0" algn="ctr">
                        <a:lnSpc>
                          <a:spcPct val="107000"/>
                        </a:lnSpc>
                        <a:spcBef>
                          <a:spcPts val="0"/>
                        </a:spcBef>
                        <a:spcAft>
                          <a:spcPts val="0"/>
                        </a:spcAft>
                      </a:pPr>
                      <a:r>
                        <a:rPr lang="en-US" sz="1200" b="1" dirty="0">
                          <a:effectLst/>
                        </a:rPr>
                        <a:t>32,000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37501122"/>
                  </a:ext>
                </a:extLst>
              </a:tr>
              <a:tr h="346899">
                <a:tc>
                  <a:txBody>
                    <a:bodyPr/>
                    <a:lstStyle/>
                    <a:p>
                      <a:pPr marL="0" marR="0">
                        <a:lnSpc>
                          <a:spcPct val="107000"/>
                        </a:lnSpc>
                        <a:spcBef>
                          <a:spcPts val="0"/>
                        </a:spcBef>
                        <a:spcAft>
                          <a:spcPts val="0"/>
                        </a:spcAft>
                      </a:pPr>
                      <a:r>
                        <a:rPr lang="en-US" sz="1200" dirty="0">
                          <a:effectLst/>
                        </a:rPr>
                        <a:t>Livestock waste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20,000</a:t>
                      </a:r>
                    </a:p>
                  </a:txBody>
                  <a:tcPr marL="68580" marR="68580" marT="0" marB="0" anchor="ctr"/>
                </a:tc>
                <a:tc>
                  <a:txBody>
                    <a:bodyPr/>
                    <a:lstStyle/>
                    <a:p>
                      <a:pPr marL="0" marR="0" algn="ctr">
                        <a:lnSpc>
                          <a:spcPct val="107000"/>
                        </a:lnSpc>
                        <a:spcBef>
                          <a:spcPts val="0"/>
                        </a:spcBef>
                        <a:spcAft>
                          <a:spcPts val="0"/>
                        </a:spcAft>
                      </a:pP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20,000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3138034"/>
                  </a:ext>
                </a:extLst>
              </a:tr>
              <a:tr h="346899">
                <a:tc>
                  <a:txBody>
                    <a:bodyPr/>
                    <a:lstStyle/>
                    <a:p>
                      <a:pPr marL="0" marR="0">
                        <a:lnSpc>
                          <a:spcPct val="107000"/>
                        </a:lnSpc>
                        <a:spcBef>
                          <a:spcPts val="0"/>
                        </a:spcBef>
                        <a:spcAft>
                          <a:spcPts val="0"/>
                        </a:spcAft>
                      </a:pPr>
                      <a:r>
                        <a:rPr lang="en-US" sz="1200" baseline="0" dirty="0" err="1">
                          <a:effectLst/>
                        </a:rPr>
                        <a:t>W</a:t>
                      </a:r>
                      <a:r>
                        <a:rPr lang="en-US" sz="1200" dirty="0" err="1">
                          <a:effectLst/>
                        </a:rPr>
                        <a:t>WTF</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b="1" dirty="0">
                          <a:effectLst/>
                        </a:rPr>
                        <a:t>16,000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0909757"/>
                  </a:ext>
                </a:extLst>
              </a:tr>
              <a:tr h="346899">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228,088</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1,213</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68,000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Calibri" panose="020F0502020204030204" pitchFamily="34" charset="0"/>
                        </a:rPr>
                        <a:t>30,699</a:t>
                      </a:r>
                    </a:p>
                  </a:txBody>
                  <a:tcPr marL="68580" marR="68580" marT="0" marB="0" anchor="ctr"/>
                </a:tc>
                <a:tc>
                  <a:txBody>
                    <a:bodyPr/>
                    <a:lstStyle/>
                    <a:p>
                      <a:pPr marL="0" marR="0" algn="ctr">
                        <a:lnSpc>
                          <a:spcPct val="107000"/>
                        </a:lnSpc>
                        <a:spcBef>
                          <a:spcPts val="0"/>
                        </a:spcBef>
                        <a:spcAft>
                          <a:spcPts val="0"/>
                        </a:spcAft>
                      </a:pPr>
                      <a:r>
                        <a:rPr lang="en-US" sz="1200" b="1" dirty="0">
                          <a:effectLst/>
                        </a:rPr>
                        <a:t>400,000</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8452857"/>
                  </a:ext>
                </a:extLst>
              </a:tr>
            </a:tbl>
          </a:graphicData>
        </a:graphic>
      </p:graphicFrame>
      <p:sp>
        <p:nvSpPr>
          <p:cNvPr id="3" name="Rectangle 2"/>
          <p:cNvSpPr/>
          <p:nvPr/>
        </p:nvSpPr>
        <p:spPr>
          <a:xfrm>
            <a:off x="0" y="6003073"/>
            <a:ext cx="9144000" cy="584775"/>
          </a:xfrm>
          <a:prstGeom prst="rect">
            <a:avLst/>
          </a:prstGeom>
        </p:spPr>
        <p:txBody>
          <a:bodyPr wrap="square">
            <a:spAutoFit/>
          </a:bodyPr>
          <a:lstStyle/>
          <a:p>
            <a:pPr algn="ctr"/>
            <a:r>
              <a:rPr lang="en-US" sz="3200" b="1" dirty="0">
                <a:solidFill>
                  <a:srgbClr val="C00000"/>
                </a:solidFill>
              </a:rPr>
              <a:t>Draft April 2017</a:t>
            </a:r>
          </a:p>
        </p:txBody>
      </p:sp>
      <p:sp>
        <p:nvSpPr>
          <p:cNvPr id="4" name="Rectangle 3"/>
          <p:cNvSpPr/>
          <p:nvPr/>
        </p:nvSpPr>
        <p:spPr>
          <a:xfrm>
            <a:off x="755073" y="5205830"/>
            <a:ext cx="7633854" cy="1015663"/>
          </a:xfrm>
          <a:prstGeom prst="rect">
            <a:avLst/>
          </a:prstGeom>
        </p:spPr>
        <p:txBody>
          <a:bodyPr wrap="square">
            <a:spAutoFit/>
          </a:bodyPr>
          <a:lstStyle/>
          <a:p>
            <a:r>
              <a:rPr lang="en-US" sz="1200" dirty="0">
                <a:ea typeface="Calibri" panose="020F0502020204030204" pitchFamily="34" charset="0"/>
                <a:cs typeface="Times New Roman" panose="02020603050405020304" pitchFamily="18" charset="0"/>
              </a:rPr>
              <a:t>*Atmospheric deposition is an uncontrollable load, but will likely be reduced through stormwater treatment and WWTF uptake.</a:t>
            </a:r>
          </a:p>
          <a:p>
            <a:r>
              <a:rPr lang="en-US" sz="1200" dirty="0">
                <a:effectLst/>
                <a:ea typeface="Calibri" panose="020F0502020204030204" pitchFamily="34" charset="0"/>
                <a:cs typeface="Times New Roman" panose="02020603050405020304" pitchFamily="18" charset="0"/>
              </a:rPr>
              <a:t>**</a:t>
            </a:r>
            <a:r>
              <a:rPr lang="en-US" sz="1200" dirty="0" err="1"/>
              <a:t>WWTF</a:t>
            </a:r>
            <a:r>
              <a:rPr lang="en-US" sz="1200" dirty="0"/>
              <a:t> owners/operators in the BMAP study area are 100 % responsible for achieving the appropriate source reductions based on their facility loads, with consideration for attenuation and locations in the high, medium, or low recharge areas.</a:t>
            </a:r>
            <a:endParaRPr lang="en-US" sz="1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1986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963014"/>
            <a:ext cx="9144000" cy="584775"/>
          </a:xfrm>
          <a:prstGeom prst="rect">
            <a:avLst/>
          </a:prstGeom>
        </p:spPr>
        <p:txBody>
          <a:bodyPr wrap="square">
            <a:spAutoFit/>
          </a:bodyPr>
          <a:lstStyle/>
          <a:p>
            <a:pPr algn="ctr"/>
            <a:r>
              <a:rPr lang="en-US" sz="3200" b="1" dirty="0">
                <a:solidFill>
                  <a:srgbClr val="C00000"/>
                </a:solidFill>
              </a:rPr>
              <a:t>Draft April 2017</a:t>
            </a:r>
          </a:p>
        </p:txBody>
      </p:sp>
      <p:sp>
        <p:nvSpPr>
          <p:cNvPr id="7" name="Rectangle 6"/>
          <p:cNvSpPr/>
          <p:nvPr/>
        </p:nvSpPr>
        <p:spPr>
          <a:xfrm>
            <a:off x="745837" y="4888520"/>
            <a:ext cx="7633854" cy="1015663"/>
          </a:xfrm>
          <a:prstGeom prst="rect">
            <a:avLst/>
          </a:prstGeom>
        </p:spPr>
        <p:txBody>
          <a:bodyPr wrap="square">
            <a:spAutoFit/>
          </a:bodyPr>
          <a:lstStyle/>
          <a:p>
            <a:r>
              <a:rPr lang="en-US" sz="1200" dirty="0">
                <a:ea typeface="Calibri" panose="020F0502020204030204" pitchFamily="34" charset="0"/>
                <a:cs typeface="Times New Roman" panose="02020603050405020304" pitchFamily="18" charset="0"/>
              </a:rPr>
              <a:t>*Atmospheric deposition is an uncontrollable load, but will likely be reduced through stormwater treatment and WWTF uptake.</a:t>
            </a:r>
          </a:p>
          <a:p>
            <a:r>
              <a:rPr lang="en-US" sz="1200" dirty="0">
                <a:effectLst/>
                <a:ea typeface="Calibri" panose="020F0502020204030204" pitchFamily="34" charset="0"/>
                <a:cs typeface="Times New Roman" panose="02020603050405020304" pitchFamily="18" charset="0"/>
              </a:rPr>
              <a:t>**</a:t>
            </a:r>
            <a:r>
              <a:rPr lang="en-US" sz="1200" dirty="0" err="1"/>
              <a:t>WWTF</a:t>
            </a:r>
            <a:r>
              <a:rPr lang="en-US" sz="1200" dirty="0"/>
              <a:t> owners/operators in the BMAP study area are 100 % responsible for achieving the appropriate source reductions based on their facility loads, with consideration for attenuation and locations in the high, medium, or low recharge areas.</a:t>
            </a:r>
            <a:endParaRPr lang="en-US" sz="1200" dirty="0">
              <a:effectLst/>
              <a:ea typeface="Calibri" panose="020F0502020204030204" pitchFamily="34" charset="0"/>
              <a:cs typeface="Times New Roman" panose="02020603050405020304" pitchFamily="18" charset="0"/>
            </a:endParaRPr>
          </a:p>
        </p:txBody>
      </p:sp>
      <p:sp>
        <p:nvSpPr>
          <p:cNvPr id="8" name="Title 1"/>
          <p:cNvSpPr>
            <a:spLocks noGrp="1"/>
          </p:cNvSpPr>
          <p:nvPr>
            <p:ph type="title"/>
          </p:nvPr>
        </p:nvSpPr>
        <p:spPr>
          <a:xfrm>
            <a:off x="1211036" y="-129308"/>
            <a:ext cx="7932964" cy="1325563"/>
          </a:xfrm>
        </p:spPr>
        <p:txBody>
          <a:bodyPr>
            <a:normAutofit/>
          </a:bodyPr>
          <a:lstStyle/>
          <a:p>
            <a:r>
              <a:rPr lang="en-US" sz="3200" dirty="0">
                <a:latin typeface="+mn-lt"/>
              </a:rPr>
              <a:t>CR/KB Reductions by Source Category </a:t>
            </a:r>
            <a:br>
              <a:rPr lang="en-US" sz="3200" dirty="0">
                <a:latin typeface="+mn-lt"/>
              </a:rPr>
            </a:br>
            <a:r>
              <a:rPr lang="en-US" sz="3200" dirty="0">
                <a:latin typeface="+mn-lt"/>
              </a:rPr>
              <a:t>by Milestone</a:t>
            </a:r>
          </a:p>
        </p:txBody>
      </p:sp>
      <p:graphicFrame>
        <p:nvGraphicFramePr>
          <p:cNvPr id="9" name="Table 8"/>
          <p:cNvGraphicFramePr>
            <a:graphicFrameLocks noGrp="1"/>
          </p:cNvGraphicFramePr>
          <p:nvPr>
            <p:extLst>
              <p:ext uri="{D42A27DB-BD31-4B8C-83A1-F6EECF244321}">
                <p14:modId xmlns:p14="http://schemas.microsoft.com/office/powerpoint/2010/main" val="2295816685"/>
              </p:ext>
            </p:extLst>
          </p:nvPr>
        </p:nvGraphicFramePr>
        <p:xfrm>
          <a:off x="785093" y="1214727"/>
          <a:ext cx="7555343" cy="3614962"/>
        </p:xfrm>
        <a:graphic>
          <a:graphicData uri="http://schemas.openxmlformats.org/drawingml/2006/table">
            <a:tbl>
              <a:tblPr firstRow="1" firstCol="1" bandRow="1">
                <a:tableStyleId>{5C22544A-7EE6-4342-B048-85BDC9FD1C3A}</a:tableStyleId>
              </a:tblPr>
              <a:tblGrid>
                <a:gridCol w="1589450">
                  <a:extLst>
                    <a:ext uri="{9D8B030D-6E8A-4147-A177-3AD203B41FA5}">
                      <a16:colId xmlns:a16="http://schemas.microsoft.com/office/drawing/2014/main" val="3431019222"/>
                    </a:ext>
                  </a:extLst>
                </a:gridCol>
                <a:gridCol w="1490868">
                  <a:extLst>
                    <a:ext uri="{9D8B030D-6E8A-4147-A177-3AD203B41FA5}">
                      <a16:colId xmlns:a16="http://schemas.microsoft.com/office/drawing/2014/main" val="657026504"/>
                    </a:ext>
                  </a:extLst>
                </a:gridCol>
                <a:gridCol w="1491675">
                  <a:extLst>
                    <a:ext uri="{9D8B030D-6E8A-4147-A177-3AD203B41FA5}">
                      <a16:colId xmlns:a16="http://schemas.microsoft.com/office/drawing/2014/main" val="2161002237"/>
                    </a:ext>
                  </a:extLst>
                </a:gridCol>
                <a:gridCol w="1491675">
                  <a:extLst>
                    <a:ext uri="{9D8B030D-6E8A-4147-A177-3AD203B41FA5}">
                      <a16:colId xmlns:a16="http://schemas.microsoft.com/office/drawing/2014/main" val="2585922153"/>
                    </a:ext>
                  </a:extLst>
                </a:gridCol>
                <a:gridCol w="1491675">
                  <a:extLst>
                    <a:ext uri="{9D8B030D-6E8A-4147-A177-3AD203B41FA5}">
                      <a16:colId xmlns:a16="http://schemas.microsoft.com/office/drawing/2014/main" val="2985937718"/>
                    </a:ext>
                  </a:extLst>
                </a:gridCol>
              </a:tblGrid>
              <a:tr h="771093">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Entity</a:t>
                      </a:r>
                    </a:p>
                  </a:txBody>
                  <a:tcPr marL="68580" marR="68580" marT="0" marB="0" anchor="ctr"/>
                </a:tc>
                <a:tc>
                  <a:txBody>
                    <a:bodyPr/>
                    <a:lstStyle/>
                    <a:p>
                      <a:pPr marL="0" marR="0" algn="ctr">
                        <a:lnSpc>
                          <a:spcPct val="107000"/>
                        </a:lnSpc>
                        <a:spcBef>
                          <a:spcPts val="0"/>
                        </a:spcBef>
                        <a:spcAft>
                          <a:spcPts val="0"/>
                        </a:spcAft>
                      </a:pPr>
                      <a:r>
                        <a:rPr lang="en-US" sz="1200" dirty="0">
                          <a:effectLst/>
                        </a:rPr>
                        <a:t>5-Year Milestone</a:t>
                      </a:r>
                    </a:p>
                    <a:p>
                      <a:pPr marL="0" marR="0" algn="ctr">
                        <a:lnSpc>
                          <a:spcPct val="107000"/>
                        </a:lnSpc>
                        <a:spcBef>
                          <a:spcPts val="0"/>
                        </a:spcBef>
                        <a:spcAft>
                          <a:spcPts val="0"/>
                        </a:spcAft>
                      </a:pPr>
                      <a:r>
                        <a:rPr lang="en-US" sz="1200" dirty="0">
                          <a:effectLst/>
                        </a:rPr>
                        <a:t>(30 % of Total)</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tc>
                  <a:txBody>
                    <a:bodyPr/>
                    <a:lstStyle/>
                    <a:p>
                      <a:pPr marL="0" marR="0" algn="ctr">
                        <a:lnSpc>
                          <a:spcPct val="107000"/>
                        </a:lnSpc>
                        <a:spcBef>
                          <a:spcPts val="0"/>
                        </a:spcBef>
                        <a:spcAft>
                          <a:spcPts val="0"/>
                        </a:spcAft>
                      </a:pPr>
                      <a:r>
                        <a:rPr lang="en-US" sz="1200" dirty="0">
                          <a:effectLst/>
                        </a:rPr>
                        <a:t>10-Year Milestone</a:t>
                      </a:r>
                    </a:p>
                    <a:p>
                      <a:pPr marL="0" marR="0" algn="ctr">
                        <a:lnSpc>
                          <a:spcPct val="107000"/>
                        </a:lnSpc>
                        <a:spcBef>
                          <a:spcPts val="0"/>
                        </a:spcBef>
                        <a:spcAft>
                          <a:spcPts val="0"/>
                        </a:spcAft>
                      </a:pPr>
                      <a:r>
                        <a:rPr lang="en-US" sz="1200" dirty="0">
                          <a:effectLst/>
                        </a:rPr>
                        <a:t>(50 % of Total)</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tc>
                  <a:txBody>
                    <a:bodyPr/>
                    <a:lstStyle/>
                    <a:p>
                      <a:pPr marL="0" marR="0" algn="ctr">
                        <a:lnSpc>
                          <a:spcPct val="107000"/>
                        </a:lnSpc>
                        <a:spcBef>
                          <a:spcPts val="0"/>
                        </a:spcBef>
                        <a:spcAft>
                          <a:spcPts val="0"/>
                        </a:spcAft>
                      </a:pPr>
                      <a:r>
                        <a:rPr lang="en-US" sz="1200" dirty="0">
                          <a:effectLst/>
                        </a:rPr>
                        <a:t>15-Year Milestone</a:t>
                      </a:r>
                    </a:p>
                    <a:p>
                      <a:pPr marL="0" marR="0" algn="ctr">
                        <a:lnSpc>
                          <a:spcPct val="107000"/>
                        </a:lnSpc>
                        <a:spcBef>
                          <a:spcPts val="0"/>
                        </a:spcBef>
                        <a:spcAft>
                          <a:spcPts val="0"/>
                        </a:spcAft>
                      </a:pPr>
                      <a:r>
                        <a:rPr lang="en-US" sz="1200" dirty="0">
                          <a:effectLst/>
                        </a:rPr>
                        <a:t>(20 % of Total)</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tc>
                  <a:txBody>
                    <a:bodyPr/>
                    <a:lstStyle/>
                    <a:p>
                      <a:pPr marL="0" marR="0" algn="ctr">
                        <a:lnSpc>
                          <a:spcPct val="107000"/>
                        </a:lnSpc>
                        <a:spcBef>
                          <a:spcPts val="0"/>
                        </a:spcBef>
                        <a:spcAft>
                          <a:spcPts val="0"/>
                        </a:spcAft>
                      </a:pPr>
                      <a:r>
                        <a:rPr lang="en-US" sz="1200" dirty="0">
                          <a:effectLst/>
                        </a:rPr>
                        <a:t>Total Nitrogen Reduction (100 %)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(lbs-N/yr)</a:t>
                      </a:r>
                    </a:p>
                  </a:txBody>
                  <a:tcPr marL="68580" marR="68580" marT="0" marB="0" anchor="ctr"/>
                </a:tc>
                <a:extLst>
                  <a:ext uri="{0D108BD9-81ED-4DB2-BD59-A6C34878D82A}">
                    <a16:rowId xmlns:a16="http://schemas.microsoft.com/office/drawing/2014/main" val="917511599"/>
                  </a:ext>
                </a:extLst>
              </a:tr>
              <a:tr h="346899">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50,400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84,000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33,600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168,000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6836937"/>
                  </a:ext>
                </a:extLst>
              </a:tr>
              <a:tr h="336590">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solidFill>
                            <a:srgbClr val="000000"/>
                          </a:solidFill>
                          <a:effectLst/>
                          <a:latin typeface="+mn-lt"/>
                          <a:ea typeface="Times New Roman" panose="02020603050405020304" pitchFamily="18" charset="0"/>
                          <a:cs typeface="Times New Roman" panose="02020603050405020304" pitchFamily="18" charset="0"/>
                        </a:rPr>
                        <a:t>18,000</a:t>
                      </a:r>
                      <a:endParaRPr lang="en-US"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30,000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12,000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60,000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57868981"/>
                  </a:ext>
                </a:extLst>
              </a:tr>
              <a:tr h="360218">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solidFill>
                            <a:srgbClr val="000000"/>
                          </a:solidFill>
                          <a:effectLst/>
                          <a:latin typeface="+mn-lt"/>
                          <a:ea typeface="Times New Roman" panose="02020603050405020304" pitchFamily="18" charset="0"/>
                          <a:cs typeface="Times New Roman" panose="02020603050405020304" pitchFamily="18" charset="0"/>
                        </a:rPr>
                        <a:t>16,800</a:t>
                      </a:r>
                      <a:endParaRPr lang="en-US"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28,000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11,200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56,000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6162504"/>
                  </a:ext>
                </a:extLst>
              </a:tr>
              <a:tr h="286328">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solidFill>
                            <a:srgbClr val="000000"/>
                          </a:solidFill>
                          <a:effectLst/>
                          <a:latin typeface="+mn-lt"/>
                          <a:ea typeface="Times New Roman" panose="02020603050405020304" pitchFamily="18" charset="0"/>
                          <a:cs typeface="Times New Roman" panose="02020603050405020304" pitchFamily="18" charset="0"/>
                        </a:rPr>
                        <a:t>14,400</a:t>
                      </a:r>
                      <a:endParaRPr lang="en-US"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24,000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9,600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48,000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3103288"/>
                  </a:ext>
                </a:extLst>
              </a:tr>
              <a:tr h="341745">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solidFill>
                            <a:srgbClr val="000000"/>
                          </a:solidFill>
                          <a:effectLst/>
                          <a:latin typeface="+mn-lt"/>
                          <a:ea typeface="Times New Roman" panose="02020603050405020304" pitchFamily="18" charset="0"/>
                          <a:cs typeface="Times New Roman" panose="02020603050405020304" pitchFamily="18" charset="0"/>
                        </a:rPr>
                        <a:t>9,600</a:t>
                      </a:r>
                      <a:endParaRPr lang="en-US"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16,000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6,400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32,000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37501122"/>
                  </a:ext>
                </a:extLst>
              </a:tr>
              <a:tr h="346899">
                <a:tc>
                  <a:txBody>
                    <a:bodyPr/>
                    <a:lstStyle/>
                    <a:p>
                      <a:pPr marL="0" marR="0">
                        <a:lnSpc>
                          <a:spcPct val="107000"/>
                        </a:lnSpc>
                        <a:spcBef>
                          <a:spcPts val="0"/>
                        </a:spcBef>
                        <a:spcAft>
                          <a:spcPts val="0"/>
                        </a:spcAft>
                      </a:pPr>
                      <a:r>
                        <a:rPr lang="en-US" sz="1200" dirty="0">
                          <a:effectLst/>
                        </a:rPr>
                        <a:t>Livestock waste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solidFill>
                            <a:srgbClr val="000000"/>
                          </a:solidFill>
                          <a:effectLst/>
                          <a:latin typeface="+mn-lt"/>
                          <a:ea typeface="Times New Roman" panose="02020603050405020304" pitchFamily="18" charset="0"/>
                          <a:cs typeface="Times New Roman" panose="02020603050405020304" pitchFamily="18" charset="0"/>
                        </a:rPr>
                        <a:t>6,000</a:t>
                      </a:r>
                      <a:endParaRPr lang="en-US" sz="14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10,000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Times New Roman" panose="02020603050405020304" pitchFamily="18" charset="0"/>
                        </a:rPr>
                        <a:t>4,000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20,000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3138034"/>
                  </a:ext>
                </a:extLst>
              </a:tr>
              <a:tr h="342602">
                <a:tc>
                  <a:txBody>
                    <a:bodyPr/>
                    <a:lstStyle/>
                    <a:p>
                      <a:pPr marL="0" marR="0">
                        <a:lnSpc>
                          <a:spcPct val="107000"/>
                        </a:lnSpc>
                        <a:spcBef>
                          <a:spcPts val="0"/>
                        </a:spcBef>
                        <a:spcAft>
                          <a:spcPts val="0"/>
                        </a:spcAft>
                      </a:pPr>
                      <a:r>
                        <a:rPr lang="en-US" sz="1200" dirty="0" err="1">
                          <a:effectLst/>
                        </a:rPr>
                        <a:t>WWTF</a:t>
                      </a:r>
                      <a:r>
                        <a:rPr lang="en-US" sz="1200" dirty="0">
                          <a:effectLst/>
                        </a:rPr>
                        <a:t>**</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latin typeface="+mn-lt"/>
                          <a:ea typeface="Calibri" panose="020F0502020204030204" pitchFamily="34" charset="0"/>
                          <a:cs typeface="Times New Roman" panose="02020603050405020304" pitchFamily="18" charset="0"/>
                        </a:rPr>
                        <a:t>4,800</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8,000</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3,200</a:t>
                      </a:r>
                    </a:p>
                  </a:txBody>
                  <a:tcPr marL="68580" marR="68580" marT="0" marB="0" anchor="ctr"/>
                </a:tc>
                <a:tc>
                  <a:txBody>
                    <a:bodyPr/>
                    <a:lstStyle/>
                    <a:p>
                      <a:pPr marL="0" marR="0" algn="ctr">
                        <a:lnSpc>
                          <a:spcPct val="107000"/>
                        </a:lnSpc>
                        <a:spcBef>
                          <a:spcPts val="0"/>
                        </a:spcBef>
                        <a:spcAft>
                          <a:spcPts val="0"/>
                        </a:spcAft>
                      </a:pPr>
                      <a:r>
                        <a:rPr lang="en-US" sz="1400" dirty="0">
                          <a:effectLst/>
                          <a:latin typeface="+mn-lt"/>
                        </a:rPr>
                        <a:t>16,000</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0909757"/>
                  </a:ext>
                </a:extLst>
              </a:tr>
              <a:tr h="346899">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dirty="0">
                          <a:effectLst/>
                          <a:latin typeface="+mn-lt"/>
                          <a:ea typeface="Calibri" panose="020F0502020204030204" pitchFamily="34" charset="0"/>
                          <a:cs typeface="Times New Roman" panose="02020603050405020304" pitchFamily="18" charset="0"/>
                        </a:rPr>
                        <a:t>120,000 </a:t>
                      </a:r>
                    </a:p>
                  </a:txBody>
                  <a:tcPr marL="68580" marR="68580" marT="0" marB="0" anchor="ctr"/>
                </a:tc>
                <a:tc>
                  <a:txBody>
                    <a:bodyPr/>
                    <a:lstStyle/>
                    <a:p>
                      <a:pPr marL="0" marR="0" algn="ctr">
                        <a:lnSpc>
                          <a:spcPct val="107000"/>
                        </a:lnSpc>
                        <a:spcBef>
                          <a:spcPts val="0"/>
                        </a:spcBef>
                        <a:spcAft>
                          <a:spcPts val="0"/>
                        </a:spcAft>
                      </a:pPr>
                      <a:r>
                        <a:rPr lang="en-US" sz="1400" b="1" dirty="0">
                          <a:effectLst/>
                          <a:latin typeface="+mn-lt"/>
                          <a:ea typeface="Calibri" panose="020F0502020204030204" pitchFamily="34" charset="0"/>
                          <a:cs typeface="Times New Roman" panose="02020603050405020304" pitchFamily="18" charset="0"/>
                        </a:rPr>
                        <a:t>200,000</a:t>
                      </a:r>
                    </a:p>
                  </a:txBody>
                  <a:tcPr marL="68580" marR="68580" marT="0" marB="0" anchor="ctr"/>
                </a:tc>
                <a:tc>
                  <a:txBody>
                    <a:bodyPr/>
                    <a:lstStyle/>
                    <a:p>
                      <a:pPr marL="0" marR="0" algn="ctr">
                        <a:lnSpc>
                          <a:spcPct val="107000"/>
                        </a:lnSpc>
                        <a:spcBef>
                          <a:spcPts val="0"/>
                        </a:spcBef>
                        <a:spcAft>
                          <a:spcPts val="0"/>
                        </a:spcAft>
                      </a:pPr>
                      <a:r>
                        <a:rPr lang="en-US" sz="1400" b="1" dirty="0">
                          <a:effectLst/>
                          <a:latin typeface="+mn-lt"/>
                          <a:ea typeface="Calibri" panose="020F0502020204030204" pitchFamily="34" charset="0"/>
                          <a:cs typeface="Times New Roman" panose="02020603050405020304" pitchFamily="18" charset="0"/>
                        </a:rPr>
                        <a:t>80,000 </a:t>
                      </a:r>
                    </a:p>
                  </a:txBody>
                  <a:tcPr marL="68580" marR="68580" marT="0" marB="0" anchor="ctr"/>
                </a:tc>
                <a:tc>
                  <a:txBody>
                    <a:bodyPr/>
                    <a:lstStyle/>
                    <a:p>
                      <a:pPr marL="0" marR="0" algn="ctr">
                        <a:lnSpc>
                          <a:spcPct val="107000"/>
                        </a:lnSpc>
                        <a:spcBef>
                          <a:spcPts val="0"/>
                        </a:spcBef>
                        <a:spcAft>
                          <a:spcPts val="0"/>
                        </a:spcAft>
                      </a:pPr>
                      <a:r>
                        <a:rPr lang="en-US" sz="1400" b="1" dirty="0">
                          <a:effectLst/>
                          <a:latin typeface="+mn-lt"/>
                        </a:rPr>
                        <a:t>400,000</a:t>
                      </a:r>
                      <a:endParaRPr lang="en-US" sz="14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8452857"/>
                  </a:ext>
                </a:extLst>
              </a:tr>
            </a:tbl>
          </a:graphicData>
        </a:graphic>
      </p:graphicFrame>
    </p:spTree>
    <p:extLst>
      <p:ext uri="{BB962C8B-B14F-4D97-AF65-F5344CB8AC3E}">
        <p14:creationId xmlns:p14="http://schemas.microsoft.com/office/powerpoint/2010/main" val="3112879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ln>
            <a:solidFill>
              <a:schemeClr val="tx1"/>
            </a:solidFill>
          </a:ln>
        </p:spPr>
      </p:pic>
    </p:spTree>
    <p:extLst>
      <p:ext uri="{BB962C8B-B14F-4D97-AF65-F5344CB8AC3E}">
        <p14:creationId xmlns:p14="http://schemas.microsoft.com/office/powerpoint/2010/main" val="5804472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9409</TotalTime>
  <Words>2167</Words>
  <Application>Microsoft Office PowerPoint</Application>
  <PresentationFormat>On-screen Show (4:3)</PresentationFormat>
  <Paragraphs>559</Paragraphs>
  <Slides>29</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Arial</vt:lpstr>
      <vt:lpstr>Calibri</vt:lpstr>
      <vt:lpstr>Calibri Light</vt:lpstr>
      <vt:lpstr>Times New Roman</vt:lpstr>
      <vt:lpstr>Office Theme</vt:lpstr>
      <vt:lpstr>Custom Design</vt:lpstr>
      <vt:lpstr>Springs Coast Basin Management Action Plans (BMAPs) </vt:lpstr>
      <vt:lpstr>PowerPoint Presentation</vt:lpstr>
      <vt:lpstr>PowerPoint Presentation</vt:lpstr>
      <vt:lpstr>PowerPoint Presentation</vt:lpstr>
      <vt:lpstr>PowerPoint Presentation</vt:lpstr>
      <vt:lpstr>CR/KB Nitrogen Reductions by Source</vt:lpstr>
      <vt:lpstr>CR/KB Reduction Obligations by Entity by Source (lbs-N/yr)</vt:lpstr>
      <vt:lpstr>CR/KB Reductions by Source Category  by Milestone</vt:lpstr>
      <vt:lpstr>PowerPoint Presentation</vt:lpstr>
      <vt:lpstr>PowerPoint Presentation</vt:lpstr>
      <vt:lpstr>WW Nitrogen Reductions by Source</vt:lpstr>
      <vt:lpstr>WW Reduction Obligations by Entity  by Source (lbs-N/yr)</vt:lpstr>
      <vt:lpstr>WW Reductions by Source Category  by Milestone</vt:lpstr>
      <vt:lpstr>PowerPoint Presentation</vt:lpstr>
      <vt:lpstr>Suggested Magnolia-Aripeka Springs Nitrogen Reduction Guidelines by Source</vt:lpstr>
      <vt:lpstr>Suggested Magnolia-Aripeka Springs Reduction Obligations by Entity by Source (lbs-N/yr)</vt:lpstr>
      <vt:lpstr>Suggested Magnolia-Aripeka Reductions by Source Category by Milestone</vt:lpstr>
      <vt:lpstr>PowerPoint Presentation</vt:lpstr>
      <vt:lpstr>PowerPoint Presentation</vt:lpstr>
      <vt:lpstr>PowerPoint Presentation</vt:lpstr>
      <vt:lpstr>PowerPoint Presentation</vt:lpstr>
      <vt:lpstr>PowerPoint Presentation</vt:lpstr>
      <vt:lpstr>NSILT</vt:lpstr>
      <vt:lpstr>PowerPoint Presentation</vt:lpstr>
      <vt:lpstr>PowerPoint Presentation</vt:lpstr>
      <vt:lpstr>PowerPoint Presentation</vt:lpstr>
      <vt:lpstr>PowerPoint Presentation</vt:lpstr>
      <vt:lpstr>PowerPoint Presentation</vt:lpstr>
      <vt:lpstr>   Basin Management Action Plan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Kings Bay Crystal River BMAP Meeting Aug 2016</dc:title>
  <dc:creator>Terry Hansen</dc:creator>
  <cp:keywords>Springs Coast;March 3 2017</cp:keywords>
  <cp:lastModifiedBy>Cathleen Foerster</cp:lastModifiedBy>
  <cp:revision>433</cp:revision>
  <cp:lastPrinted>2017-04-05T18:50:02Z</cp:lastPrinted>
  <dcterms:created xsi:type="dcterms:W3CDTF">2015-05-19T17:22:51Z</dcterms:created>
  <dcterms:modified xsi:type="dcterms:W3CDTF">2017-04-05T18:50:09Z</dcterms:modified>
</cp:coreProperties>
</file>