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9" r:id="rId1"/>
    <p:sldMasterId id="2147483771" r:id="rId2"/>
    <p:sldMasterId id="2147483784" r:id="rId3"/>
    <p:sldMasterId id="2147483796" r:id="rId4"/>
  </p:sldMasterIdLst>
  <p:notesMasterIdLst>
    <p:notesMasterId r:id="rId52"/>
  </p:notesMasterIdLst>
  <p:sldIdLst>
    <p:sldId id="330" r:id="rId5"/>
    <p:sldId id="396" r:id="rId6"/>
    <p:sldId id="389" r:id="rId7"/>
    <p:sldId id="395" r:id="rId8"/>
    <p:sldId id="388" r:id="rId9"/>
    <p:sldId id="401" r:id="rId10"/>
    <p:sldId id="390" r:id="rId11"/>
    <p:sldId id="394" r:id="rId12"/>
    <p:sldId id="397" r:id="rId13"/>
    <p:sldId id="391" r:id="rId14"/>
    <p:sldId id="392" r:id="rId15"/>
    <p:sldId id="402" r:id="rId16"/>
    <p:sldId id="368" r:id="rId17"/>
    <p:sldId id="383" r:id="rId18"/>
    <p:sldId id="369" r:id="rId19"/>
    <p:sldId id="370" r:id="rId20"/>
    <p:sldId id="371" r:id="rId21"/>
    <p:sldId id="404" r:id="rId22"/>
    <p:sldId id="381" r:id="rId23"/>
    <p:sldId id="398" r:id="rId24"/>
    <p:sldId id="375" r:id="rId25"/>
    <p:sldId id="376" r:id="rId26"/>
    <p:sldId id="377" r:id="rId27"/>
    <p:sldId id="400" r:id="rId28"/>
    <p:sldId id="355" r:id="rId29"/>
    <p:sldId id="387" r:id="rId30"/>
    <p:sldId id="399" r:id="rId31"/>
    <p:sldId id="359" r:id="rId32"/>
    <p:sldId id="360" r:id="rId33"/>
    <p:sldId id="357" r:id="rId34"/>
    <p:sldId id="365" r:id="rId35"/>
    <p:sldId id="362" r:id="rId36"/>
    <p:sldId id="284" r:id="rId37"/>
    <p:sldId id="329" r:id="rId38"/>
    <p:sldId id="272" r:id="rId39"/>
    <p:sldId id="367" r:id="rId40"/>
    <p:sldId id="403" r:id="rId41"/>
    <p:sldId id="405" r:id="rId42"/>
    <p:sldId id="406" r:id="rId43"/>
    <p:sldId id="407" r:id="rId44"/>
    <p:sldId id="380" r:id="rId45"/>
    <p:sldId id="379" r:id="rId46"/>
    <p:sldId id="384" r:id="rId47"/>
    <p:sldId id="382" r:id="rId48"/>
    <p:sldId id="374" r:id="rId49"/>
    <p:sldId id="386" r:id="rId50"/>
    <p:sldId id="366" r:id="rId5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ellendorf, Nijole" initials="WN" lastIdx="1" clrIdx="0">
    <p:extLst>
      <p:ext uri="{19B8F6BF-5375-455C-9EA6-DF929625EA0E}">
        <p15:presenceInfo xmlns:p15="http://schemas.microsoft.com/office/powerpoint/2012/main" userId="S-1-5-21-1004336348-1214440339-1801674531-1340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215" autoAdjust="0"/>
  </p:normalViewPr>
  <p:slideViewPr>
    <p:cSldViewPr>
      <p:cViewPr varScale="1">
        <p:scale>
          <a:sx n="71" d="100"/>
          <a:sy n="71" d="100"/>
        </p:scale>
        <p:origin x="1373" y="53"/>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966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en-US"/>
          </a:p>
        </p:txBody>
      </p:sp>
      <p:sp>
        <p:nvSpPr>
          <p:cNvPr id="112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en-US"/>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en-US"/>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80F63F56-FAF7-4A03-9330-2E22A88DA0B9}" type="slidenum">
              <a:rPr lang="en-US"/>
              <a:pPr/>
              <a:t>‹#›</a:t>
            </a:fld>
            <a:endParaRPr lang="en-US"/>
          </a:p>
        </p:txBody>
      </p:sp>
    </p:spTree>
    <p:extLst>
      <p:ext uri="{BB962C8B-B14F-4D97-AF65-F5344CB8AC3E}">
        <p14:creationId xmlns:p14="http://schemas.microsoft.com/office/powerpoint/2010/main" val="71128493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0F63F56-FAF7-4A03-9330-2E22A88DA0B9}" type="slidenum">
              <a:rPr lang="en-US" smtClean="0"/>
              <a:pPr/>
              <a:t>13</a:t>
            </a:fld>
            <a:endParaRPr lang="en-US"/>
          </a:p>
        </p:txBody>
      </p:sp>
    </p:spTree>
    <p:extLst>
      <p:ext uri="{BB962C8B-B14F-4D97-AF65-F5344CB8AC3E}">
        <p14:creationId xmlns:p14="http://schemas.microsoft.com/office/powerpoint/2010/main" val="2236803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zh-CN" sz="1200" dirty="0" smtClean="0">
                <a:solidFill>
                  <a:schemeClr val="tx1"/>
                </a:solidFill>
                <a:latin typeface="Calibri" panose="020F0502020204030204" pitchFamily="34" charset="0"/>
                <a:ea typeface="SimSun" panose="02010600030101010101" pitchFamily="2" charset="-122"/>
                <a:cs typeface="Times New Roman" panose="02020603050405020304" pitchFamily="18" charset="0"/>
              </a:rPr>
              <a:t>Lei Zheng classified streams into three color categories: color &lt;= 40 as clear streams, 40~100 as intermediate streams, and &gt;100 as colored streams. I also selected transects with less than 40% canopy cover and averaged algal thickness in the remaining transects as the mean algal thickness in each stream reach (Figure 5). Since the shaded stream segments are most likely light limited, excluding these light limited stream segments would hopefully strengthen the signal of the expected response of algal abundance along an increasing nutrient concentration gradient.</a:t>
            </a:r>
            <a:endParaRPr lang="en-US" altLang="zh-CN" sz="500"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80F63F56-FAF7-4A03-9330-2E22A88DA0B9}" type="slidenum">
              <a:rPr lang="en-US" smtClean="0"/>
              <a:pPr/>
              <a:t>22</a:t>
            </a:fld>
            <a:endParaRPr lang="en-US"/>
          </a:p>
        </p:txBody>
      </p:sp>
    </p:spTree>
    <p:extLst>
      <p:ext uri="{BB962C8B-B14F-4D97-AF65-F5344CB8AC3E}">
        <p14:creationId xmlns:p14="http://schemas.microsoft.com/office/powerpoint/2010/main" val="2508398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Study with floating</a:t>
            </a:r>
            <a:r>
              <a:rPr lang="en-US" baseline="0" dirty="0" smtClean="0"/>
              <a:t> </a:t>
            </a:r>
            <a:r>
              <a:rPr lang="en-US" dirty="0" err="1" smtClean="0"/>
              <a:t>periphytometers</a:t>
            </a:r>
            <a:r>
              <a:rPr lang="en-US" baseline="0" dirty="0" smtClean="0"/>
              <a:t> on Suwannee, Santa Fe, and Withlacoochee Rivers</a:t>
            </a:r>
          </a:p>
          <a:p>
            <a:endParaRPr lang="en-US" dirty="0"/>
          </a:p>
        </p:txBody>
      </p:sp>
      <p:sp>
        <p:nvSpPr>
          <p:cNvPr id="4" name="Slide Number Placeholder 3"/>
          <p:cNvSpPr>
            <a:spLocks noGrp="1"/>
          </p:cNvSpPr>
          <p:nvPr>
            <p:ph type="sldNum" sz="quarter" idx="10"/>
          </p:nvPr>
        </p:nvSpPr>
        <p:spPr/>
        <p:txBody>
          <a:bodyPr/>
          <a:lstStyle/>
          <a:p>
            <a:fld id="{80F63F56-FAF7-4A03-9330-2E22A88DA0B9}" type="slidenum">
              <a:rPr lang="en-US" smtClean="0"/>
              <a:pPr/>
              <a:t>28</a:t>
            </a:fld>
            <a:endParaRPr lang="en-US"/>
          </a:p>
        </p:txBody>
      </p:sp>
    </p:spTree>
    <p:extLst>
      <p:ext uri="{BB962C8B-B14F-4D97-AF65-F5344CB8AC3E}">
        <p14:creationId xmlns:p14="http://schemas.microsoft.com/office/powerpoint/2010/main" val="20550532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Regression based on 12 stations on Suwannee</a:t>
            </a:r>
            <a:endParaRPr lang="en-US" dirty="0"/>
          </a:p>
        </p:txBody>
      </p:sp>
      <p:sp>
        <p:nvSpPr>
          <p:cNvPr id="4" name="Slide Number Placeholder 3"/>
          <p:cNvSpPr>
            <a:spLocks noGrp="1"/>
          </p:cNvSpPr>
          <p:nvPr>
            <p:ph type="sldNum" sz="quarter" idx="10"/>
          </p:nvPr>
        </p:nvSpPr>
        <p:spPr/>
        <p:txBody>
          <a:bodyPr/>
          <a:lstStyle/>
          <a:p>
            <a:fld id="{80F63F56-FAF7-4A03-9330-2E22A88DA0B9}" type="slidenum">
              <a:rPr lang="en-US" smtClean="0"/>
              <a:pPr/>
              <a:t>29</a:t>
            </a:fld>
            <a:endParaRPr lang="en-US"/>
          </a:p>
        </p:txBody>
      </p:sp>
    </p:spTree>
    <p:extLst>
      <p:ext uri="{BB962C8B-B14F-4D97-AF65-F5344CB8AC3E}">
        <p14:creationId xmlns:p14="http://schemas.microsoft.com/office/powerpoint/2010/main" val="2623018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dirty="0" smtClean="0"/>
              <a:t>The relationships between nutrients and </a:t>
            </a:r>
            <a:r>
              <a:rPr lang="en-US" sz="1200" dirty="0" err="1" smtClean="0"/>
              <a:t>periphyton</a:t>
            </a:r>
            <a:r>
              <a:rPr lang="en-US" sz="1200" dirty="0" smtClean="0"/>
              <a:t> thickness were much stronger in clear streams (Figure 6a1~a3) than in colored streams (Figure 6c1~c3), indicated by the stronger Spearman correlations as well as Loess regression in the clear streams. The main relationships observed were between nitrogen parameters and benthic algal thickness. The effect of phosphorus seems to be negligible in all stream types.  Nutrients do not seem to play a critical role in algal biomass accumulation, based on the increased color and potentially stronger light limitation.</a:t>
            </a:r>
          </a:p>
          <a:p>
            <a:endParaRPr lang="en-US" dirty="0"/>
          </a:p>
        </p:txBody>
      </p:sp>
      <p:sp>
        <p:nvSpPr>
          <p:cNvPr id="4" name="Slide Number Placeholder 3"/>
          <p:cNvSpPr>
            <a:spLocks noGrp="1"/>
          </p:cNvSpPr>
          <p:nvPr>
            <p:ph type="sldNum" sz="quarter" idx="10"/>
          </p:nvPr>
        </p:nvSpPr>
        <p:spPr/>
        <p:txBody>
          <a:bodyPr/>
          <a:lstStyle/>
          <a:p>
            <a:fld id="{80F63F56-FAF7-4A03-9330-2E22A88DA0B9}" type="slidenum">
              <a:rPr lang="en-US" smtClean="0"/>
              <a:pPr/>
              <a:t>46</a:t>
            </a:fld>
            <a:endParaRPr lang="en-US"/>
          </a:p>
        </p:txBody>
      </p:sp>
    </p:spTree>
    <p:extLst>
      <p:ext uri="{BB962C8B-B14F-4D97-AF65-F5344CB8AC3E}">
        <p14:creationId xmlns:p14="http://schemas.microsoft.com/office/powerpoint/2010/main" val="1627343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34D0DE3-86B5-425A-B0F7-1431BA6328EC}"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9C09D9E-ADAE-4684-8C41-F802D68A8BCC}" type="slidenum">
              <a:rPr lang="en-US" smtClean="0"/>
              <a:pPr/>
              <a:t>‹#›</a:t>
            </a:fld>
            <a:endParaRPr lang="en-US"/>
          </a:p>
        </p:txBody>
      </p:sp>
    </p:spTree>
    <p:extLst>
      <p:ext uri="{BB962C8B-B14F-4D97-AF65-F5344CB8AC3E}">
        <p14:creationId xmlns:p14="http://schemas.microsoft.com/office/powerpoint/2010/main" val="26661891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2DE8FD4-32C7-490D-9E5E-DEBEB8FFB25E}"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7576806-6048-44CC-B40B-A103E1D068DE}" type="slidenum">
              <a:rPr lang="en-US" smtClean="0"/>
              <a:pPr/>
              <a:t>‹#›</a:t>
            </a:fld>
            <a:endParaRPr lang="en-US"/>
          </a:p>
        </p:txBody>
      </p:sp>
    </p:spTree>
    <p:extLst>
      <p:ext uri="{BB962C8B-B14F-4D97-AF65-F5344CB8AC3E}">
        <p14:creationId xmlns:p14="http://schemas.microsoft.com/office/powerpoint/2010/main" val="2293944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6F9C7A-6FE4-49A5-AFCD-D8324A5E58EF}"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569E96-8445-4815-ACFA-AA3C88D97D9D}" type="slidenum">
              <a:rPr lang="en-US" smtClean="0"/>
              <a:pPr/>
              <a:t>‹#›</a:t>
            </a:fld>
            <a:endParaRPr lang="en-US"/>
          </a:p>
        </p:txBody>
      </p:sp>
    </p:spTree>
    <p:extLst>
      <p:ext uri="{BB962C8B-B14F-4D97-AF65-F5344CB8AC3E}">
        <p14:creationId xmlns:p14="http://schemas.microsoft.com/office/powerpoint/2010/main" val="33135289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407BD4D-1EDD-4BE9-B7FB-D99D4C84B029}"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38172285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B7F1327-6761-45BA-82B1-68C496BC8986}"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12055691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EFC7BA-F78F-4AEC-A58A-1739C3183225}"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2116040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388402D-39FB-4CC3-A3D4-32F800B8EAD8}"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35489542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4D8297-0C10-4707-AA30-9FBDD3D7AEEA}" type="datetime1">
              <a:rPr lang="en-US" smtClean="0"/>
              <a:t>6/16/2015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3749242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D04B2E-9B8C-4177-B04E-6C7321A5FC5B}" type="datetime1">
              <a:rPr lang="en-US" smtClean="0"/>
              <a:t>6/16/2015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25788909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33D75-7932-42B3-BD9E-1448487A2FD4}" type="datetime1">
              <a:rPr lang="en-US" smtClean="0"/>
              <a:t>6/16/2015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1650650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DD6285-0DEB-49F0-8719-7A60C6734A06}"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4088891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13A307-CA6E-4EBC-8346-3993A734D007}"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644250-9DD0-4BF8-85CF-B47BE01A1905}" type="slidenum">
              <a:rPr lang="en-US" smtClean="0"/>
              <a:pPr/>
              <a:t>‹#›</a:t>
            </a:fld>
            <a:endParaRPr lang="en-US"/>
          </a:p>
        </p:txBody>
      </p:sp>
    </p:spTree>
    <p:extLst>
      <p:ext uri="{BB962C8B-B14F-4D97-AF65-F5344CB8AC3E}">
        <p14:creationId xmlns:p14="http://schemas.microsoft.com/office/powerpoint/2010/main" val="41644065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DF88A6-75F7-47EF-B4FC-ED9A21754DD5}"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4808038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477E0CD-ED03-40EB-A004-441EFDA03B06}"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482885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D0C6CA-464E-4937-88F8-9666337F78ED}"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10347564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B3B52B-FD31-4464-BBFD-8ED4CE16FF22}" type="datetime1">
              <a:rPr lang="en-US" smtClean="0"/>
              <a:t>6/16/2015</a:t>
            </a:fld>
            <a:endParaRPr lang="en-US" dirty="0"/>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extLst>
      <p:ext uri="{BB962C8B-B14F-4D97-AF65-F5344CB8AC3E}">
        <p14:creationId xmlns:p14="http://schemas.microsoft.com/office/powerpoint/2010/main" val="9121979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918EADC-DB66-43F8-A5A1-76EAFBE4FEF2}"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961550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9721EF-6318-49E1-BB21-65E6A1C2BAD6}"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31951846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EC1797-61D1-4526-B617-71ADEA375847}"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23855374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4FED0A-7E4E-4D9F-A88D-8DD67B5638A8}"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18283190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2088B11-BE65-41B8-A8EE-949B3ACF4053}" type="datetime1">
              <a:rPr lang="en-US" smtClean="0"/>
              <a:t>6/16/2015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14656562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6DF87D6-7861-4DA7-B88E-3C1220374EC0}" type="datetime1">
              <a:rPr lang="en-US" smtClean="0"/>
              <a:t>6/16/2015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3352254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ACA6FE6-654E-4819-BEB5-CF4B5FBBCAF5}"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44602E4-FA56-471C-9D90-6209302E8014}" type="slidenum">
              <a:rPr lang="en-US" smtClean="0"/>
              <a:pPr/>
              <a:t>‹#›</a:t>
            </a:fld>
            <a:endParaRPr lang="en-US"/>
          </a:p>
        </p:txBody>
      </p:sp>
    </p:spTree>
    <p:extLst>
      <p:ext uri="{BB962C8B-B14F-4D97-AF65-F5344CB8AC3E}">
        <p14:creationId xmlns:p14="http://schemas.microsoft.com/office/powerpoint/2010/main" val="16014596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263A24-0469-4AA1-BD59-009548FE22CD}" type="datetime1">
              <a:rPr lang="en-US" smtClean="0"/>
              <a:t>6/16/2015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35655945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9CC8F7-6351-419E-A0C8-5DEDE3A54E0C}"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25837345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E2CBFE3-13D6-4781-8831-991B9CCC43F7}"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19174481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9D0F3-4575-4F38-B59A-3AD86CB37B9F}"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6235623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A4D302F-2EDE-45AE-995F-20CAAE20EBB8}"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034DCE-AC5D-4BBE-A92E-9B9AC2FCF38B}" type="slidenum">
              <a:rPr lang="en-US" smtClean="0"/>
              <a:pPr/>
              <a:t>‹#›</a:t>
            </a:fld>
            <a:endParaRPr lang="en-US"/>
          </a:p>
        </p:txBody>
      </p:sp>
    </p:spTree>
    <p:extLst>
      <p:ext uri="{BB962C8B-B14F-4D97-AF65-F5344CB8AC3E}">
        <p14:creationId xmlns:p14="http://schemas.microsoft.com/office/powerpoint/2010/main" val="346154293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F0DE39-F69C-4B97-8C58-A9FA8D5BFBED}"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296926602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0071D52-279E-4CFC-9C82-CEA253362883}"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7963435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6D37BD8-E0AE-4338-96DC-CEFA02D972C3}"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34099693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C5D8F5-4084-40CE-A351-9EC1FCE2F016}"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332851536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D7A32A5-E947-47D6-BF21-858BAB31F4DD}" type="datetime1">
              <a:rPr lang="en-US" smtClean="0"/>
              <a:t>6/16/2015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389469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2D3DE6E-603E-4C2F-8F6E-1FCA70454320}"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C4DCF8-B910-4AB2-8732-E4F1207C0043}" type="slidenum">
              <a:rPr lang="en-US" smtClean="0"/>
              <a:pPr/>
              <a:t>‹#›</a:t>
            </a:fld>
            <a:endParaRPr lang="en-US"/>
          </a:p>
        </p:txBody>
      </p:sp>
    </p:spTree>
    <p:extLst>
      <p:ext uri="{BB962C8B-B14F-4D97-AF65-F5344CB8AC3E}">
        <p14:creationId xmlns:p14="http://schemas.microsoft.com/office/powerpoint/2010/main" val="5361011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C4135E4-CBB5-45A8-B01B-0B17A9381BC7}" type="datetime1">
              <a:rPr lang="en-US" smtClean="0"/>
              <a:t>6/16/2015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33002281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DA4FC4-835D-4C52-AFFD-C74E87EB6CC6}" type="datetime1">
              <a:rPr lang="en-US" smtClean="0"/>
              <a:t>6/16/2015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30126306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4DBA34-C053-4AF1-B0F6-4F2849D78718}"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165622495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8AFA222-A484-4EF6-B965-464F8F43F5ED}"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483106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21AF0D-C583-419F-83D7-0E1E69FDF077}"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402164126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DABA389-0622-4AD7-B4EF-D66AB4FD6F7F}" type="datetime1">
              <a:rPr lang="en-US" smtClean="0"/>
              <a:t>6/16/2015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1D9B37-B232-474C-8B6B-831763CDBA6C}" type="slidenum">
              <a:rPr lang="en-US" smtClean="0"/>
              <a:pPr/>
              <a:t>‹#›</a:t>
            </a:fld>
            <a:endParaRPr lang="en-US"/>
          </a:p>
        </p:txBody>
      </p:sp>
    </p:spTree>
    <p:extLst>
      <p:ext uri="{BB962C8B-B14F-4D97-AF65-F5344CB8AC3E}">
        <p14:creationId xmlns:p14="http://schemas.microsoft.com/office/powerpoint/2010/main" val="2015038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07FDC8-E2DC-4CB2-832D-11AB73BAFE98}" type="datetime1">
              <a:rPr lang="en-US" smtClean="0"/>
              <a:t>6/16/2015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A8050F-68F5-44DB-A011-8D731978666D}" type="slidenum">
              <a:rPr lang="en-US" smtClean="0"/>
              <a:pPr/>
              <a:t>‹#›</a:t>
            </a:fld>
            <a:endParaRPr lang="en-US"/>
          </a:p>
        </p:txBody>
      </p:sp>
    </p:spTree>
    <p:extLst>
      <p:ext uri="{BB962C8B-B14F-4D97-AF65-F5344CB8AC3E}">
        <p14:creationId xmlns:p14="http://schemas.microsoft.com/office/powerpoint/2010/main" val="34267622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000C426-2289-4CB1-93F3-57164CACD3DD}" type="datetime1">
              <a:rPr lang="en-US" smtClean="0"/>
              <a:t>6/16/2015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CBDF51-95CF-45D6-AE90-8F85F8103F6A}" type="slidenum">
              <a:rPr lang="en-US" smtClean="0"/>
              <a:pPr/>
              <a:t>‹#›</a:t>
            </a:fld>
            <a:endParaRPr lang="en-US"/>
          </a:p>
        </p:txBody>
      </p:sp>
    </p:spTree>
    <p:extLst>
      <p:ext uri="{BB962C8B-B14F-4D97-AF65-F5344CB8AC3E}">
        <p14:creationId xmlns:p14="http://schemas.microsoft.com/office/powerpoint/2010/main" val="508093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C099D3-0E6F-405D-A7CD-0FE06F29DB06}" type="datetime1">
              <a:rPr lang="en-US" smtClean="0"/>
              <a:t>6/16/2015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3920753-7357-4BB6-80E8-173BF369583F}" type="slidenum">
              <a:rPr lang="en-US" smtClean="0"/>
              <a:pPr/>
              <a:t>‹#›</a:t>
            </a:fld>
            <a:endParaRPr lang="en-US"/>
          </a:p>
        </p:txBody>
      </p:sp>
    </p:spTree>
    <p:extLst>
      <p:ext uri="{BB962C8B-B14F-4D97-AF65-F5344CB8AC3E}">
        <p14:creationId xmlns:p14="http://schemas.microsoft.com/office/powerpoint/2010/main" val="4057110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17C473-E056-4320-99D7-2A079C57D90F}"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DB277A-54D4-4DC1-9CC8-97C858A78ABF}" type="slidenum">
              <a:rPr lang="en-US" smtClean="0"/>
              <a:pPr/>
              <a:t>‹#›</a:t>
            </a:fld>
            <a:endParaRPr lang="en-US"/>
          </a:p>
        </p:txBody>
      </p:sp>
    </p:spTree>
    <p:extLst>
      <p:ext uri="{BB962C8B-B14F-4D97-AF65-F5344CB8AC3E}">
        <p14:creationId xmlns:p14="http://schemas.microsoft.com/office/powerpoint/2010/main" val="2166354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C03795-0FE5-451E-90C2-51C201A53BB8}" type="datetime1">
              <a:rPr lang="en-US" smtClean="0"/>
              <a:t>6/16/2015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741ED8-2525-49F8-84A0-6AB5F9FD9B5D}" type="slidenum">
              <a:rPr lang="en-US" smtClean="0"/>
              <a:pPr/>
              <a:t>‹#›</a:t>
            </a:fld>
            <a:endParaRPr lang="en-US"/>
          </a:p>
        </p:txBody>
      </p:sp>
    </p:spTree>
    <p:extLst>
      <p:ext uri="{BB962C8B-B14F-4D97-AF65-F5344CB8AC3E}">
        <p14:creationId xmlns:p14="http://schemas.microsoft.com/office/powerpoint/2010/main" val="2877372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image" Target="../media/image1.jpeg"/><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image" Target="../media/image1.jpeg"/><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4.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C92458-6EB1-42AC-A15B-A9FC300885A7}" type="datetime1">
              <a:rPr lang="en-US" smtClean="0"/>
              <a:t>6/16/2015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420AED-E3C9-4429-B6A8-C9C0515CB172}" type="slidenum">
              <a:rPr lang="en-US" smtClean="0"/>
              <a:pPr/>
              <a:t>‹#›</a:t>
            </a:fld>
            <a:endParaRPr lang="en-US"/>
          </a:p>
        </p:txBody>
      </p:sp>
    </p:spTree>
    <p:extLst>
      <p:ext uri="{BB962C8B-B14F-4D97-AF65-F5344CB8AC3E}">
        <p14:creationId xmlns:p14="http://schemas.microsoft.com/office/powerpoint/2010/main" val="4262454205"/>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stretch>
            <a:fillRect/>
          </a:stretch>
        </p:blipFill>
        <p:spPr>
          <a:xfrm>
            <a:off x="0" y="0"/>
            <a:ext cx="9144000" cy="6858000"/>
          </a:xfrm>
          <a:prstGeom prst="rect">
            <a:avLst/>
          </a:prstGeom>
        </p:spPr>
      </p:pic>
      <p:pic>
        <p:nvPicPr>
          <p:cNvPr id="8" name="Picture 7" descr="DEP_color_logo white text[Converted].png"/>
          <p:cNvPicPr>
            <a:picLocks noChangeAspect="1"/>
          </p:cNvPicPr>
          <p:nvPr/>
        </p:nvPicPr>
        <p:blipFill>
          <a:blip r:embed="rId16" cstate="print"/>
          <a:stretch>
            <a:fillRect/>
          </a:stretch>
        </p:blipFill>
        <p:spPr>
          <a:xfrm>
            <a:off x="228600" y="191379"/>
            <a:ext cx="990600" cy="646821"/>
          </a:xfrm>
          <a:prstGeom prst="rect">
            <a:avLst/>
          </a:prstGeom>
        </p:spPr>
      </p:pic>
      <p:sp>
        <p:nvSpPr>
          <p:cNvPr id="2" name="Title Placeholder 1"/>
          <p:cNvSpPr>
            <a:spLocks noGrp="1"/>
          </p:cNvSpPr>
          <p:nvPr>
            <p:ph type="title"/>
          </p:nvPr>
        </p:nvSpPr>
        <p:spPr>
          <a:xfrm>
            <a:off x="838200" y="0"/>
            <a:ext cx="7848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492875"/>
            <a:ext cx="2133600" cy="365125"/>
          </a:xfrm>
          <a:prstGeom prst="rect">
            <a:avLst/>
          </a:prstGeom>
        </p:spPr>
        <p:txBody>
          <a:bodyPr vert="horz" lIns="91440" tIns="45720" rIns="91440" bIns="45720" rtlCol="0" anchor="ctr"/>
          <a:lstStyle>
            <a:lvl1pPr algn="l">
              <a:defRPr sz="1200">
                <a:solidFill>
                  <a:schemeClr val="bg1"/>
                </a:solidFill>
                <a:latin typeface="Arial" pitchFamily="34" charset="0"/>
                <a:cs typeface="Arial" pitchFamily="34" charset="0"/>
              </a:defRPr>
            </a:lvl1pPr>
          </a:lstStyle>
          <a:p>
            <a:fld id="{180BE95A-17DF-4598-B713-BF0265F35547}" type="datetime1">
              <a:rPr lang="en-US" smtClean="0"/>
              <a:t>6/16/2015</a:t>
            </a:fld>
            <a:endParaRPr lang="en-US" dirty="0"/>
          </a:p>
        </p:txBody>
      </p:sp>
      <p:sp>
        <p:nvSpPr>
          <p:cNvPr id="5" name="Footer Placeholder 4"/>
          <p:cNvSpPr>
            <a:spLocks noGrp="1"/>
          </p:cNvSpPr>
          <p:nvPr>
            <p:ph type="ftr" sz="quarter" idx="3"/>
          </p:nvPr>
        </p:nvSpPr>
        <p:spPr>
          <a:xfrm>
            <a:off x="3124200" y="6492875"/>
            <a:ext cx="2895600" cy="365125"/>
          </a:xfrm>
          <a:prstGeom prst="rect">
            <a:avLst/>
          </a:prstGeom>
        </p:spPr>
        <p:txBody>
          <a:bodyPr vert="horz" lIns="91440" tIns="45720" rIns="91440" bIns="45720" rtlCol="0" anchor="ctr"/>
          <a:lstStyle>
            <a:lvl1pPr algn="ctr">
              <a:defRPr sz="1200">
                <a:solidFill>
                  <a:schemeClr val="bg1"/>
                </a:solidFill>
                <a:latin typeface="Arial" pitchFamily="34" charset="0"/>
                <a:cs typeface="Arial" pitchFamily="34" charset="0"/>
              </a:defRPr>
            </a:lvl1pPr>
          </a:lstStyle>
          <a:p>
            <a:endParaRPr lang="en-US"/>
          </a:p>
        </p:txBody>
      </p:sp>
      <p:sp>
        <p:nvSpPr>
          <p:cNvPr id="6" name="Slide Number Placeholder 5"/>
          <p:cNvSpPr>
            <a:spLocks noGrp="1"/>
          </p:cNvSpPr>
          <p:nvPr>
            <p:ph type="sldNum" sz="quarter" idx="4"/>
          </p:nvPr>
        </p:nvSpPr>
        <p:spPr>
          <a:xfrm>
            <a:off x="6553200" y="6492875"/>
            <a:ext cx="2133600" cy="365125"/>
          </a:xfrm>
          <a:prstGeom prst="rect">
            <a:avLst/>
          </a:prstGeom>
        </p:spPr>
        <p:txBody>
          <a:bodyPr vert="horz" lIns="91440" tIns="45720" rIns="91440" bIns="45720" rtlCol="0" anchor="ctr"/>
          <a:lstStyle>
            <a:lvl1pPr algn="r">
              <a:defRPr sz="1200">
                <a:solidFill>
                  <a:schemeClr val="bg1"/>
                </a:solidFill>
                <a:latin typeface="Arial" pitchFamily="34" charset="0"/>
                <a:cs typeface="Arial" pitchFamily="34" charset="0"/>
              </a:defRPr>
            </a:lvl1pPr>
          </a:lstStyle>
          <a:p>
            <a:fld id="{D9515C9C-B0D4-49C7-83C7-4BF66E55645D}" type="slidenum">
              <a:rPr lang="en-US" smtClean="0"/>
              <a:pPr/>
              <a:t>‹#›</a:t>
            </a:fld>
            <a:endParaRPr lang="en-US"/>
          </a:p>
        </p:txBody>
      </p:sp>
    </p:spTree>
    <p:extLst>
      <p:ext uri="{BB962C8B-B14F-4D97-AF65-F5344CB8AC3E}">
        <p14:creationId xmlns:p14="http://schemas.microsoft.com/office/powerpoint/2010/main" val="1439910212"/>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Lst>
  <p:hf hdr="0" ftr="0" dt="0"/>
  <p:txStyles>
    <p:titleStyle>
      <a:lvl1pPr algn="ctr" defTabSz="914400" rtl="0" eaLnBrk="1" latinLnBrk="0" hangingPunct="1">
        <a:spcBef>
          <a:spcPct val="0"/>
        </a:spcBef>
        <a:buNone/>
        <a:defRPr sz="4000" b="1" kern="1200">
          <a:solidFill>
            <a:schemeClr val="bg1"/>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4C799A-9A9E-4504-AF11-D0E64F1F0515}" type="datetime1">
              <a:rPr lang="en-US" smtClean="0"/>
              <a:t>6/16/2015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034DCE-AC5D-4BBE-A92E-9B9AC2FCF38B}" type="slidenum">
              <a:rPr lang="en-US" smtClean="0"/>
              <a:pPr/>
              <a:t>‹#›</a:t>
            </a:fld>
            <a:endParaRPr lang="en-US"/>
          </a:p>
        </p:txBody>
      </p:sp>
    </p:spTree>
    <p:extLst>
      <p:ext uri="{BB962C8B-B14F-4D97-AF65-F5344CB8AC3E}">
        <p14:creationId xmlns:p14="http://schemas.microsoft.com/office/powerpoint/2010/main" val="1495266342"/>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19200"/>
            <a:ext cx="8229600" cy="1143000"/>
          </a:xfrm>
          <a:prstGeom prst="rect">
            <a:avLst/>
          </a:prstGeom>
        </p:spPr>
        <p:txBody>
          <a:bodyPr vert="horz" lIns="91440" tIns="45720" rIns="91440" bIns="45720" rtlCol="0" anchor="ctr">
            <a:normAutofit/>
          </a:bodyPr>
          <a:lstStyle/>
          <a:p>
            <a:r>
              <a:rPr lang="en-US" dirty="0" smtClean="0"/>
              <a:t>Office of Communications</a:t>
            </a:r>
            <a:endParaRPr lang="en-US" dirty="0"/>
          </a:p>
        </p:txBody>
      </p:sp>
      <p:sp>
        <p:nvSpPr>
          <p:cNvPr id="3" name="Text Placeholder 2"/>
          <p:cNvSpPr>
            <a:spLocks noGrp="1"/>
          </p:cNvSpPr>
          <p:nvPr>
            <p:ph type="body" idx="1"/>
          </p:nvPr>
        </p:nvSpPr>
        <p:spPr>
          <a:xfrm>
            <a:off x="457200" y="2514601"/>
            <a:ext cx="8229600" cy="2819400"/>
          </a:xfrm>
          <a:prstGeom prst="rect">
            <a:avLst/>
          </a:prstGeom>
        </p:spPr>
        <p:txBody>
          <a:bodyPr vert="horz" lIns="91440" tIns="45720" rIns="91440" bIns="45720" rtlCol="0">
            <a:normAutofit/>
          </a:bodyPr>
          <a:lstStyle/>
          <a:p>
            <a:pPr lvl="0"/>
            <a:r>
              <a:rPr lang="en-US" dirty="0" smtClean="0"/>
              <a:t>Insert Text</a:t>
            </a:r>
          </a:p>
          <a:p>
            <a:pPr lvl="0"/>
            <a:r>
              <a:rPr lang="en-US" dirty="0" smtClean="0"/>
              <a:t>Here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30A6CD-EA91-4B4D-A34A-D6B998EEA8C6}" type="datetime1">
              <a:rPr lang="en-US" smtClean="0"/>
              <a:t>6/16/2015</a:t>
            </a:fld>
            <a:endParaRPr lang="en-US"/>
          </a:p>
        </p:txBody>
      </p:sp>
      <p:sp>
        <p:nvSpPr>
          <p:cNvPr id="5" name="Footer Placeholder 4"/>
          <p:cNvSpPr>
            <a:spLocks noGrp="1"/>
          </p:cNvSpPr>
          <p:nvPr>
            <p:ph type="ftr" sz="quarter" idx="3"/>
          </p:nvPr>
        </p:nvSpPr>
        <p:spPr>
          <a:xfrm>
            <a:off x="3124200" y="4572001"/>
            <a:ext cx="2895600" cy="457200"/>
          </a:xfrm>
          <a:prstGeom prst="rect">
            <a:avLst/>
          </a:prstGeom>
        </p:spPr>
        <p:txBody>
          <a:bodyPr vert="horz" lIns="91440" tIns="45720" rIns="91440" bIns="45720" rtlCol="0" anchor="ctr"/>
          <a:lstStyle>
            <a:lvl1pPr algn="ctr">
              <a:defRPr sz="1800">
                <a:solidFill>
                  <a:schemeClr val="tx1">
                    <a:tint val="75000"/>
                  </a:schemeClr>
                </a:solidFill>
                <a:latin typeface="Arial" pitchFamily="34" charset="0"/>
                <a:cs typeface="Arial" pitchFamily="34" charset="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1D9B37-B232-474C-8B6B-831763CDBA6C}" type="slidenum">
              <a:rPr lang="en-US" smtClean="0"/>
              <a:pPr/>
              <a:t>‹#›</a:t>
            </a:fld>
            <a:endParaRPr lang="en-US"/>
          </a:p>
        </p:txBody>
      </p:sp>
    </p:spTree>
    <p:extLst>
      <p:ext uri="{BB962C8B-B14F-4D97-AF65-F5344CB8AC3E}">
        <p14:creationId xmlns:p14="http://schemas.microsoft.com/office/powerpoint/2010/main" val="2380079117"/>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hf hdr="0" ftr="0" dt="0"/>
  <p:txStyles>
    <p:titleStyle>
      <a:lvl1pPr algn="ctr" defTabSz="914400" rtl="0" eaLnBrk="1" latinLnBrk="0" hangingPunct="1">
        <a:spcBef>
          <a:spcPct val="0"/>
        </a:spcBef>
        <a:buNone/>
        <a:defRPr sz="2800" b="1" kern="1200">
          <a:solidFill>
            <a:schemeClr val="bg1"/>
          </a:solidFill>
          <a:latin typeface="Arial" pitchFamily="34" charset="0"/>
          <a:ea typeface="+mj-ea"/>
          <a:cs typeface="Arial" pitchFamily="34" charset="0"/>
        </a:defRPr>
      </a:lvl1pPr>
    </p:titleStyle>
    <p:bodyStyle>
      <a:lvl1pPr marL="342900" indent="-342900" algn="ctr" defTabSz="914400" rtl="0" eaLnBrk="1" latinLnBrk="0" hangingPunct="1">
        <a:spcBef>
          <a:spcPct val="20000"/>
        </a:spcBef>
        <a:buFont typeface="Arial" pitchFamily="34" charset="0"/>
        <a:buNone/>
        <a:defRPr sz="4400" b="1" kern="1200">
          <a:solidFill>
            <a:schemeClr val="tx1"/>
          </a:solidFill>
          <a:latin typeface="Arial" pitchFamily="34" charset="0"/>
          <a:ea typeface="+mn-ea"/>
          <a:cs typeface="Arial" pitchFamily="34" charset="0"/>
        </a:defRPr>
      </a:lvl1pPr>
      <a:lvl2pPr marL="742950" indent="-285750" algn="ctr" defTabSz="914400" rtl="0" eaLnBrk="1" latinLnBrk="0" hangingPunct="1">
        <a:spcBef>
          <a:spcPct val="20000"/>
        </a:spcBef>
        <a:buFont typeface="Arial" pitchFamily="34" charset="0"/>
        <a:buNone/>
        <a:defRPr sz="2800" kern="1200">
          <a:solidFill>
            <a:schemeClr val="tx1"/>
          </a:solidFill>
          <a:latin typeface="+mn-lt"/>
          <a:ea typeface="+mn-ea"/>
          <a:cs typeface="+mn-cs"/>
        </a:defRPr>
      </a:lvl2pPr>
      <a:lvl3pPr marL="1143000" indent="-228600" algn="ctr" defTabSz="914400" rtl="0" eaLnBrk="1" latinLnBrk="0" hangingPunct="1">
        <a:spcBef>
          <a:spcPct val="20000"/>
        </a:spcBef>
        <a:buFont typeface="Arial" pitchFamily="34" charset="0"/>
        <a:buNone/>
        <a:defRPr sz="2400" kern="1200">
          <a:solidFill>
            <a:schemeClr val="tx1"/>
          </a:solidFill>
          <a:latin typeface="+mn-lt"/>
          <a:ea typeface="+mn-ea"/>
          <a:cs typeface="+mn-cs"/>
        </a:defRPr>
      </a:lvl3pPr>
      <a:lvl4pPr marL="1600200" indent="-22860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4pPr>
      <a:lvl5pPr marL="2057400" indent="-228600" algn="ctr" defTabSz="914400" rtl="0" eaLnBrk="1" latinLnBrk="0" hangingPunct="1">
        <a:spcBef>
          <a:spcPct val="20000"/>
        </a:spcBef>
        <a:buFont typeface="Arial"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hyperlink" Target="http://www.dep.state.fl.us/water/wqssp/nutrients/index.htm" TargetMode="External"/><Relationship Id="rId2" Type="http://schemas.openxmlformats.org/officeDocument/2006/relationships/hyperlink" Target="http://www.dep.state.fl.us/water/bioassess/pubs.htm" TargetMode="External"/><Relationship Id="rId1" Type="http://schemas.openxmlformats.org/officeDocument/2006/relationships/slideLayout" Target="../slideLayouts/slideLayout13.xml"/><Relationship Id="rId4" Type="http://schemas.openxmlformats.org/officeDocument/2006/relationships/hyperlink" Target="http://www.dep.state.fl.us/water/sas/sop/sops.htm"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3.xml"/><Relationship Id="rId5" Type="http://schemas.openxmlformats.org/officeDocument/2006/relationships/image" Target="../media/image11.JPG"/><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rrowheads="1"/>
          </p:cNvSpPr>
          <p:nvPr>
            <p:ph type="title"/>
          </p:nvPr>
        </p:nvSpPr>
        <p:spPr>
          <a:xfrm>
            <a:off x="304800" y="2209800"/>
            <a:ext cx="8510588" cy="1325562"/>
          </a:xfrm>
        </p:spPr>
        <p:txBody>
          <a:bodyPr>
            <a:normAutofit/>
          </a:bodyPr>
          <a:lstStyle/>
          <a:p>
            <a:r>
              <a:rPr lang="en-US" sz="4000" dirty="0" smtClean="0"/>
              <a:t>Stream </a:t>
            </a:r>
            <a:r>
              <a:rPr lang="en-US" sz="4000" dirty="0"/>
              <a:t>Nutrient </a:t>
            </a:r>
            <a:r>
              <a:rPr lang="en-US" sz="4000" dirty="0" smtClean="0"/>
              <a:t>Criteria Development Using </a:t>
            </a:r>
            <a:r>
              <a:rPr lang="en-US" sz="4000" dirty="0" err="1" smtClean="0"/>
              <a:t>Periphyton</a:t>
            </a:r>
            <a:r>
              <a:rPr lang="en-US" sz="4000" dirty="0" smtClean="0"/>
              <a:t>: Florida Efforts</a:t>
            </a:r>
            <a:endParaRPr lang="en-US" sz="4000" dirty="0"/>
          </a:p>
        </p:txBody>
      </p:sp>
      <p:sp>
        <p:nvSpPr>
          <p:cNvPr id="87044" name="Text Box 4"/>
          <p:cNvSpPr txBox="1">
            <a:spLocks noChangeArrowheads="1"/>
          </p:cNvSpPr>
          <p:nvPr/>
        </p:nvSpPr>
        <p:spPr bwMode="auto">
          <a:xfrm>
            <a:off x="1208050" y="4002088"/>
            <a:ext cx="6391366" cy="1569660"/>
          </a:xfrm>
          <a:prstGeom prst="rect">
            <a:avLst/>
          </a:prstGeom>
          <a:noFill/>
          <a:ln w="9525">
            <a:noFill/>
            <a:miter lim="800000"/>
            <a:headEnd/>
            <a:tailEnd/>
          </a:ln>
          <a:effectLst/>
        </p:spPr>
        <p:txBody>
          <a:bodyPr wrap="none">
            <a:spAutoFit/>
          </a:bodyPr>
          <a:lstStyle/>
          <a:p>
            <a:pPr algn="ctr"/>
            <a:r>
              <a:rPr lang="en-US" sz="2400" dirty="0" smtClean="0"/>
              <a:t>Nia Wellendorf</a:t>
            </a:r>
          </a:p>
          <a:p>
            <a:pPr algn="ctr"/>
            <a:r>
              <a:rPr lang="en-US" sz="2400" dirty="0" smtClean="0"/>
              <a:t>Water Quality Standards Program</a:t>
            </a:r>
            <a:endParaRPr lang="en-US" sz="2400" dirty="0"/>
          </a:p>
          <a:p>
            <a:pPr algn="ctr"/>
            <a:r>
              <a:rPr lang="en-US" sz="2400" dirty="0"/>
              <a:t>FDEP </a:t>
            </a:r>
            <a:r>
              <a:rPr lang="en-US" sz="2400" dirty="0" smtClean="0"/>
              <a:t>Division of Environmental Assessment </a:t>
            </a:r>
          </a:p>
          <a:p>
            <a:pPr algn="ctr"/>
            <a:r>
              <a:rPr lang="en-US" sz="2400" dirty="0" smtClean="0"/>
              <a:t>and Restoration</a:t>
            </a:r>
            <a:endParaRPr lang="en-US" sz="2400" dirty="0"/>
          </a:p>
        </p:txBody>
      </p:sp>
      <p:sp>
        <p:nvSpPr>
          <p:cNvPr id="2" name="Slide Number Placeholder 1"/>
          <p:cNvSpPr>
            <a:spLocks noGrp="1"/>
          </p:cNvSpPr>
          <p:nvPr>
            <p:ph type="sldNum" sz="quarter" idx="12"/>
          </p:nvPr>
        </p:nvSpPr>
        <p:spPr/>
        <p:txBody>
          <a:bodyPr/>
          <a:lstStyle/>
          <a:p>
            <a:fld id="{D8644250-9DD0-4BF8-85CF-B47BE01A1905}"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865318" y="-86959"/>
            <a:ext cx="7848600" cy="1143000"/>
          </a:xfrm>
        </p:spPr>
        <p:txBody>
          <a:bodyPr>
            <a:normAutofit/>
          </a:bodyPr>
          <a:lstStyle/>
          <a:p>
            <a:r>
              <a:rPr lang="en-US" altLang="en-US" dirty="0"/>
              <a:t>Rapid </a:t>
            </a:r>
            <a:r>
              <a:rPr lang="en-US" altLang="en-US" dirty="0" err="1"/>
              <a:t>Periphyton</a:t>
            </a:r>
            <a:r>
              <a:rPr lang="en-US" altLang="en-US" dirty="0"/>
              <a:t> </a:t>
            </a:r>
            <a:r>
              <a:rPr lang="en-US" altLang="en-US" dirty="0" smtClean="0"/>
              <a:t>Survey</a:t>
            </a:r>
            <a:br>
              <a:rPr lang="en-US" altLang="en-US" dirty="0" smtClean="0"/>
            </a:br>
            <a:r>
              <a:rPr lang="en-US" altLang="en-US" sz="2400" dirty="0" smtClean="0"/>
              <a:t>adapted from Stevenson method</a:t>
            </a:r>
            <a:endParaRPr lang="en-US" altLang="en-US" sz="2400" dirty="0"/>
          </a:p>
        </p:txBody>
      </p:sp>
      <p:sp>
        <p:nvSpPr>
          <p:cNvPr id="33798" name="Line 6"/>
          <p:cNvSpPr>
            <a:spLocks noChangeShapeType="1"/>
          </p:cNvSpPr>
          <p:nvPr/>
        </p:nvSpPr>
        <p:spPr bwMode="auto">
          <a:xfrm>
            <a:off x="1019175" y="4346089"/>
            <a:ext cx="6172200" cy="838200"/>
          </a:xfrm>
          <a:prstGeom prst="line">
            <a:avLst/>
          </a:prstGeom>
          <a:noFill/>
          <a:ln w="9525">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3896" name="Group 104"/>
          <p:cNvGrpSpPr>
            <a:grpSpLocks/>
          </p:cNvGrpSpPr>
          <p:nvPr/>
        </p:nvGrpSpPr>
        <p:grpSpPr bwMode="auto">
          <a:xfrm>
            <a:off x="1323975" y="1907689"/>
            <a:ext cx="334963" cy="1963738"/>
            <a:chOff x="864" y="1488"/>
            <a:chExt cx="211" cy="1237"/>
          </a:xfrm>
        </p:grpSpPr>
        <p:sp>
          <p:nvSpPr>
            <p:cNvPr id="33799" name="AutoShape 7"/>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0" name="AutoShape 8"/>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1" name="AutoShape 9"/>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2" name="AutoShape 10"/>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3" name="AutoShape 11"/>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4" name="AutoShape 12"/>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5" name="AutoShape 13"/>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6" name="AutoShape 14"/>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07" name="AutoShape 15"/>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3892" name="Text Box 100"/>
          <p:cNvSpPr txBox="1">
            <a:spLocks noChangeArrowheads="1"/>
          </p:cNvSpPr>
          <p:nvPr/>
        </p:nvSpPr>
        <p:spPr bwMode="auto">
          <a:xfrm>
            <a:off x="4219575" y="4574689"/>
            <a:ext cx="819150"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sz="1800">
                <a:latin typeface="Arial" panose="020B0604020202020204" pitchFamily="34" charset="0"/>
              </a:rPr>
              <a:t>100 m</a:t>
            </a:r>
          </a:p>
        </p:txBody>
      </p:sp>
      <p:sp>
        <p:nvSpPr>
          <p:cNvPr id="33893" name="Text Box 101"/>
          <p:cNvSpPr txBox="1">
            <a:spLocks noChangeArrowheads="1"/>
          </p:cNvSpPr>
          <p:nvPr/>
        </p:nvSpPr>
        <p:spPr bwMode="auto">
          <a:xfrm>
            <a:off x="373156" y="4944652"/>
            <a:ext cx="37338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800" dirty="0">
                <a:latin typeface="Arial" panose="020B0604020202020204" pitchFamily="34" charset="0"/>
              </a:rPr>
              <a:t>Length of unit = 100 m.</a:t>
            </a:r>
          </a:p>
          <a:p>
            <a:r>
              <a:rPr lang="en-US" altLang="en-US" sz="1800" dirty="0">
                <a:latin typeface="Arial" panose="020B0604020202020204" pitchFamily="34" charset="0"/>
              </a:rPr>
              <a:t>Width is adjusted by system.</a:t>
            </a:r>
          </a:p>
          <a:p>
            <a:r>
              <a:rPr lang="en-US" altLang="en-US" sz="1800" dirty="0">
                <a:latin typeface="Arial" panose="020B0604020202020204" pitchFamily="34" charset="0"/>
              </a:rPr>
              <a:t>9 observations every 10 m</a:t>
            </a:r>
          </a:p>
          <a:p>
            <a:r>
              <a:rPr lang="en-US" altLang="en-US" sz="1800" dirty="0">
                <a:latin typeface="Arial" panose="020B0604020202020204" pitchFamily="34" charset="0"/>
              </a:rPr>
              <a:t>99 observation points total.</a:t>
            </a:r>
          </a:p>
          <a:p>
            <a:r>
              <a:rPr lang="en-US" altLang="en-US" sz="1800" dirty="0">
                <a:latin typeface="Arial" panose="020B0604020202020204" pitchFamily="34" charset="0"/>
              </a:rPr>
              <a:t>Canopy measurement at mid-point</a:t>
            </a:r>
          </a:p>
        </p:txBody>
      </p:sp>
      <p:grpSp>
        <p:nvGrpSpPr>
          <p:cNvPr id="33897" name="Group 105"/>
          <p:cNvGrpSpPr>
            <a:grpSpLocks/>
          </p:cNvGrpSpPr>
          <p:nvPr/>
        </p:nvGrpSpPr>
        <p:grpSpPr bwMode="auto">
          <a:xfrm>
            <a:off x="1903413" y="1983889"/>
            <a:ext cx="334962" cy="1963738"/>
            <a:chOff x="864" y="1488"/>
            <a:chExt cx="211" cy="1237"/>
          </a:xfrm>
        </p:grpSpPr>
        <p:sp>
          <p:nvSpPr>
            <p:cNvPr id="33898" name="AutoShape 10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899" name="AutoShape 10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00" name="AutoShape 10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01" name="AutoShape 10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02" name="AutoShape 11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03" name="AutoShape 11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04" name="AutoShape 11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05" name="AutoShape 11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06" name="AutoShape 11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907" name="Group 115"/>
          <p:cNvGrpSpPr>
            <a:grpSpLocks/>
          </p:cNvGrpSpPr>
          <p:nvPr/>
        </p:nvGrpSpPr>
        <p:grpSpPr bwMode="auto">
          <a:xfrm>
            <a:off x="2482850" y="2060089"/>
            <a:ext cx="334963" cy="1963738"/>
            <a:chOff x="864" y="1488"/>
            <a:chExt cx="211" cy="1237"/>
          </a:xfrm>
        </p:grpSpPr>
        <p:sp>
          <p:nvSpPr>
            <p:cNvPr id="33908" name="AutoShape 11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09" name="AutoShape 11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10" name="AutoShape 11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11" name="AutoShape 11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12" name="AutoShape 12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13" name="AutoShape 12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14" name="AutoShape 12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15" name="AutoShape 12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16" name="AutoShape 12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917" name="Group 125"/>
          <p:cNvGrpSpPr>
            <a:grpSpLocks/>
          </p:cNvGrpSpPr>
          <p:nvPr/>
        </p:nvGrpSpPr>
        <p:grpSpPr bwMode="auto">
          <a:xfrm>
            <a:off x="3062288" y="2136289"/>
            <a:ext cx="334962" cy="1963738"/>
            <a:chOff x="864" y="1488"/>
            <a:chExt cx="211" cy="1237"/>
          </a:xfrm>
        </p:grpSpPr>
        <p:sp>
          <p:nvSpPr>
            <p:cNvPr id="33918" name="AutoShape 12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19" name="AutoShape 12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20" name="AutoShape 12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21" name="AutoShape 12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22" name="AutoShape 13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23" name="AutoShape 13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24" name="AutoShape 13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25" name="AutoShape 13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26" name="AutoShape 13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927" name="Group 135"/>
          <p:cNvGrpSpPr>
            <a:grpSpLocks/>
          </p:cNvGrpSpPr>
          <p:nvPr/>
        </p:nvGrpSpPr>
        <p:grpSpPr bwMode="auto">
          <a:xfrm>
            <a:off x="3641725" y="2212489"/>
            <a:ext cx="334963" cy="1963738"/>
            <a:chOff x="864" y="1488"/>
            <a:chExt cx="211" cy="1237"/>
          </a:xfrm>
        </p:grpSpPr>
        <p:sp>
          <p:nvSpPr>
            <p:cNvPr id="33928" name="AutoShape 13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29" name="AutoShape 13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30" name="AutoShape 13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31" name="AutoShape 13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32" name="AutoShape 14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33" name="AutoShape 14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34" name="AutoShape 14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35" name="AutoShape 14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36" name="AutoShape 14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937" name="Group 145"/>
          <p:cNvGrpSpPr>
            <a:grpSpLocks/>
          </p:cNvGrpSpPr>
          <p:nvPr/>
        </p:nvGrpSpPr>
        <p:grpSpPr bwMode="auto">
          <a:xfrm>
            <a:off x="4221163" y="2288689"/>
            <a:ext cx="334962" cy="1963738"/>
            <a:chOff x="864" y="1488"/>
            <a:chExt cx="211" cy="1237"/>
          </a:xfrm>
        </p:grpSpPr>
        <p:sp>
          <p:nvSpPr>
            <p:cNvPr id="33938" name="AutoShape 14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39" name="AutoShape 14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40" name="AutoShape 14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41" name="AutoShape 14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42" name="AutoShape 15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43" name="AutoShape 15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44" name="AutoShape 15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45" name="AutoShape 15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46" name="AutoShape 15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947" name="Group 155"/>
          <p:cNvGrpSpPr>
            <a:grpSpLocks/>
          </p:cNvGrpSpPr>
          <p:nvPr/>
        </p:nvGrpSpPr>
        <p:grpSpPr bwMode="auto">
          <a:xfrm>
            <a:off x="4800600" y="2364889"/>
            <a:ext cx="334963" cy="1963738"/>
            <a:chOff x="864" y="1488"/>
            <a:chExt cx="211" cy="1237"/>
          </a:xfrm>
        </p:grpSpPr>
        <p:sp>
          <p:nvSpPr>
            <p:cNvPr id="33948" name="AutoShape 15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49" name="AutoShape 15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50" name="AutoShape 15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51" name="AutoShape 15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52" name="AutoShape 16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53" name="AutoShape 16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54" name="AutoShape 16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55" name="AutoShape 16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56" name="AutoShape 16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957" name="Group 165"/>
          <p:cNvGrpSpPr>
            <a:grpSpLocks/>
          </p:cNvGrpSpPr>
          <p:nvPr/>
        </p:nvGrpSpPr>
        <p:grpSpPr bwMode="auto">
          <a:xfrm>
            <a:off x="5380038" y="2441089"/>
            <a:ext cx="334962" cy="1963738"/>
            <a:chOff x="864" y="1488"/>
            <a:chExt cx="211" cy="1237"/>
          </a:xfrm>
        </p:grpSpPr>
        <p:sp>
          <p:nvSpPr>
            <p:cNvPr id="33958" name="AutoShape 16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59" name="AutoShape 16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60" name="AutoShape 16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61" name="AutoShape 16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62" name="AutoShape 17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63" name="AutoShape 17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64" name="AutoShape 17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65" name="AutoShape 17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66" name="AutoShape 17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967" name="Group 175"/>
          <p:cNvGrpSpPr>
            <a:grpSpLocks/>
          </p:cNvGrpSpPr>
          <p:nvPr/>
        </p:nvGrpSpPr>
        <p:grpSpPr bwMode="auto">
          <a:xfrm>
            <a:off x="5959475" y="2517289"/>
            <a:ext cx="334963" cy="1963738"/>
            <a:chOff x="864" y="1488"/>
            <a:chExt cx="211" cy="1237"/>
          </a:xfrm>
        </p:grpSpPr>
        <p:sp>
          <p:nvSpPr>
            <p:cNvPr id="33968" name="AutoShape 17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69" name="AutoShape 17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70" name="AutoShape 17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71" name="AutoShape 17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72" name="AutoShape 18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73" name="AutoShape 18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74" name="AutoShape 18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75" name="AutoShape 18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76" name="AutoShape 18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977" name="Group 185"/>
          <p:cNvGrpSpPr>
            <a:grpSpLocks/>
          </p:cNvGrpSpPr>
          <p:nvPr/>
        </p:nvGrpSpPr>
        <p:grpSpPr bwMode="auto">
          <a:xfrm>
            <a:off x="6538913" y="2593489"/>
            <a:ext cx="334962" cy="1963738"/>
            <a:chOff x="864" y="1488"/>
            <a:chExt cx="211" cy="1237"/>
          </a:xfrm>
        </p:grpSpPr>
        <p:sp>
          <p:nvSpPr>
            <p:cNvPr id="33978" name="AutoShape 18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79" name="AutoShape 18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80" name="AutoShape 18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81" name="AutoShape 18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82" name="AutoShape 19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83" name="AutoShape 19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84" name="AutoShape 19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85" name="AutoShape 19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86" name="AutoShape 19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33987" name="Group 195"/>
          <p:cNvGrpSpPr>
            <a:grpSpLocks/>
          </p:cNvGrpSpPr>
          <p:nvPr/>
        </p:nvGrpSpPr>
        <p:grpSpPr bwMode="auto">
          <a:xfrm>
            <a:off x="7118350" y="2669689"/>
            <a:ext cx="334963" cy="1963738"/>
            <a:chOff x="864" y="1488"/>
            <a:chExt cx="211" cy="1237"/>
          </a:xfrm>
        </p:grpSpPr>
        <p:sp>
          <p:nvSpPr>
            <p:cNvPr id="33988" name="AutoShape 196"/>
            <p:cNvSpPr>
              <a:spLocks noChangeArrowheads="1"/>
            </p:cNvSpPr>
            <p:nvPr/>
          </p:nvSpPr>
          <p:spPr bwMode="auto">
            <a:xfrm rot="605650">
              <a:off x="864" y="2677"/>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89" name="AutoShape 197"/>
            <p:cNvSpPr>
              <a:spLocks noChangeArrowheads="1"/>
            </p:cNvSpPr>
            <p:nvPr/>
          </p:nvSpPr>
          <p:spPr bwMode="auto">
            <a:xfrm rot="605650">
              <a:off x="884" y="2529"/>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90" name="AutoShape 198"/>
            <p:cNvSpPr>
              <a:spLocks noChangeArrowheads="1"/>
            </p:cNvSpPr>
            <p:nvPr/>
          </p:nvSpPr>
          <p:spPr bwMode="auto">
            <a:xfrm rot="605650">
              <a:off x="905" y="2380"/>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91" name="AutoShape 199"/>
            <p:cNvSpPr>
              <a:spLocks noChangeArrowheads="1"/>
            </p:cNvSpPr>
            <p:nvPr/>
          </p:nvSpPr>
          <p:spPr bwMode="auto">
            <a:xfrm rot="605650">
              <a:off x="925" y="2231"/>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92" name="AutoShape 200"/>
            <p:cNvSpPr>
              <a:spLocks noChangeArrowheads="1"/>
            </p:cNvSpPr>
            <p:nvPr/>
          </p:nvSpPr>
          <p:spPr bwMode="auto">
            <a:xfrm rot="605650">
              <a:off x="945" y="2082"/>
              <a:ext cx="48" cy="48"/>
            </a:xfrm>
            <a:prstGeom prst="diamond">
              <a:avLst/>
            </a:prstGeom>
            <a:solidFill>
              <a:srgbClr val="FF00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93" name="AutoShape 201"/>
            <p:cNvSpPr>
              <a:spLocks noChangeArrowheads="1"/>
            </p:cNvSpPr>
            <p:nvPr/>
          </p:nvSpPr>
          <p:spPr bwMode="auto">
            <a:xfrm rot="605650">
              <a:off x="966" y="1934"/>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94" name="AutoShape 202"/>
            <p:cNvSpPr>
              <a:spLocks noChangeArrowheads="1"/>
            </p:cNvSpPr>
            <p:nvPr/>
          </p:nvSpPr>
          <p:spPr bwMode="auto">
            <a:xfrm rot="605650">
              <a:off x="986" y="1785"/>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95" name="AutoShape 203"/>
            <p:cNvSpPr>
              <a:spLocks noChangeArrowheads="1"/>
            </p:cNvSpPr>
            <p:nvPr/>
          </p:nvSpPr>
          <p:spPr bwMode="auto">
            <a:xfrm rot="605650">
              <a:off x="1007" y="1636"/>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3996" name="AutoShape 204"/>
            <p:cNvSpPr>
              <a:spLocks noChangeArrowheads="1"/>
            </p:cNvSpPr>
            <p:nvPr/>
          </p:nvSpPr>
          <p:spPr bwMode="auto">
            <a:xfrm rot="605650">
              <a:off x="1027" y="1488"/>
              <a:ext cx="48" cy="48"/>
            </a:xfrm>
            <a:prstGeom prst="diamond">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3997" name="Freeform 205"/>
          <p:cNvSpPr>
            <a:spLocks/>
          </p:cNvSpPr>
          <p:nvPr/>
        </p:nvSpPr>
        <p:spPr bwMode="auto">
          <a:xfrm>
            <a:off x="866775" y="3812689"/>
            <a:ext cx="6553200" cy="914400"/>
          </a:xfrm>
          <a:custGeom>
            <a:avLst/>
            <a:gdLst>
              <a:gd name="T0" fmla="*/ 0 w 4128"/>
              <a:gd name="T1" fmla="*/ 0 h 576"/>
              <a:gd name="T2" fmla="*/ 1008 w 4128"/>
              <a:gd name="T3" fmla="*/ 192 h 576"/>
              <a:gd name="T4" fmla="*/ 1680 w 4128"/>
              <a:gd name="T5" fmla="*/ 288 h 576"/>
              <a:gd name="T6" fmla="*/ 2640 w 4128"/>
              <a:gd name="T7" fmla="*/ 384 h 576"/>
              <a:gd name="T8" fmla="*/ 3168 w 4128"/>
              <a:gd name="T9" fmla="*/ 480 h 576"/>
              <a:gd name="T10" fmla="*/ 4128 w 4128"/>
              <a:gd name="T11" fmla="*/ 576 h 576"/>
            </a:gdLst>
            <a:ahLst/>
            <a:cxnLst>
              <a:cxn ang="0">
                <a:pos x="T0" y="T1"/>
              </a:cxn>
              <a:cxn ang="0">
                <a:pos x="T2" y="T3"/>
              </a:cxn>
              <a:cxn ang="0">
                <a:pos x="T4" y="T5"/>
              </a:cxn>
              <a:cxn ang="0">
                <a:pos x="T6" y="T7"/>
              </a:cxn>
              <a:cxn ang="0">
                <a:pos x="T8" y="T9"/>
              </a:cxn>
              <a:cxn ang="0">
                <a:pos x="T10" y="T11"/>
              </a:cxn>
            </a:cxnLst>
            <a:rect l="0" t="0" r="r" b="b"/>
            <a:pathLst>
              <a:path w="4128" h="576">
                <a:moveTo>
                  <a:pt x="0" y="0"/>
                </a:moveTo>
                <a:cubicBezTo>
                  <a:pt x="364" y="72"/>
                  <a:pt x="728" y="144"/>
                  <a:pt x="1008" y="192"/>
                </a:cubicBezTo>
                <a:cubicBezTo>
                  <a:pt x="1288" y="240"/>
                  <a:pt x="1408" y="256"/>
                  <a:pt x="1680" y="288"/>
                </a:cubicBezTo>
                <a:cubicBezTo>
                  <a:pt x="1952" y="320"/>
                  <a:pt x="2392" y="352"/>
                  <a:pt x="2640" y="384"/>
                </a:cubicBezTo>
                <a:cubicBezTo>
                  <a:pt x="2888" y="416"/>
                  <a:pt x="2920" y="448"/>
                  <a:pt x="3168" y="480"/>
                </a:cubicBezTo>
                <a:cubicBezTo>
                  <a:pt x="3416" y="512"/>
                  <a:pt x="3968" y="560"/>
                  <a:pt x="4128" y="57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3998" name="Freeform 206"/>
          <p:cNvSpPr>
            <a:spLocks/>
          </p:cNvSpPr>
          <p:nvPr/>
        </p:nvSpPr>
        <p:spPr bwMode="auto">
          <a:xfrm>
            <a:off x="1400175" y="1755289"/>
            <a:ext cx="6553200" cy="914400"/>
          </a:xfrm>
          <a:custGeom>
            <a:avLst/>
            <a:gdLst>
              <a:gd name="T0" fmla="*/ 0 w 4128"/>
              <a:gd name="T1" fmla="*/ 0 h 576"/>
              <a:gd name="T2" fmla="*/ 1008 w 4128"/>
              <a:gd name="T3" fmla="*/ 192 h 576"/>
              <a:gd name="T4" fmla="*/ 1680 w 4128"/>
              <a:gd name="T5" fmla="*/ 288 h 576"/>
              <a:gd name="T6" fmla="*/ 2640 w 4128"/>
              <a:gd name="T7" fmla="*/ 384 h 576"/>
              <a:gd name="T8" fmla="*/ 3168 w 4128"/>
              <a:gd name="T9" fmla="*/ 480 h 576"/>
              <a:gd name="T10" fmla="*/ 4128 w 4128"/>
              <a:gd name="T11" fmla="*/ 576 h 576"/>
            </a:gdLst>
            <a:ahLst/>
            <a:cxnLst>
              <a:cxn ang="0">
                <a:pos x="T0" y="T1"/>
              </a:cxn>
              <a:cxn ang="0">
                <a:pos x="T2" y="T3"/>
              </a:cxn>
              <a:cxn ang="0">
                <a:pos x="T4" y="T5"/>
              </a:cxn>
              <a:cxn ang="0">
                <a:pos x="T6" y="T7"/>
              </a:cxn>
              <a:cxn ang="0">
                <a:pos x="T8" y="T9"/>
              </a:cxn>
              <a:cxn ang="0">
                <a:pos x="T10" y="T11"/>
              </a:cxn>
            </a:cxnLst>
            <a:rect l="0" t="0" r="r" b="b"/>
            <a:pathLst>
              <a:path w="4128" h="576">
                <a:moveTo>
                  <a:pt x="0" y="0"/>
                </a:moveTo>
                <a:cubicBezTo>
                  <a:pt x="364" y="72"/>
                  <a:pt x="728" y="144"/>
                  <a:pt x="1008" y="192"/>
                </a:cubicBezTo>
                <a:cubicBezTo>
                  <a:pt x="1288" y="240"/>
                  <a:pt x="1408" y="256"/>
                  <a:pt x="1680" y="288"/>
                </a:cubicBezTo>
                <a:cubicBezTo>
                  <a:pt x="1952" y="320"/>
                  <a:pt x="2392" y="352"/>
                  <a:pt x="2640" y="384"/>
                </a:cubicBezTo>
                <a:cubicBezTo>
                  <a:pt x="2888" y="416"/>
                  <a:pt x="2920" y="448"/>
                  <a:pt x="3168" y="480"/>
                </a:cubicBezTo>
                <a:cubicBezTo>
                  <a:pt x="3416" y="512"/>
                  <a:pt x="3968" y="560"/>
                  <a:pt x="4128" y="57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33999" name="Text Box 207"/>
          <p:cNvSpPr txBox="1">
            <a:spLocks noChangeArrowheads="1"/>
          </p:cNvSpPr>
          <p:nvPr/>
        </p:nvSpPr>
        <p:spPr bwMode="auto">
          <a:xfrm>
            <a:off x="7327900" y="2101364"/>
            <a:ext cx="3365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0</a:t>
            </a:r>
          </a:p>
        </p:txBody>
      </p:sp>
      <p:sp>
        <p:nvSpPr>
          <p:cNvPr id="34000" name="Text Box 208"/>
          <p:cNvSpPr txBox="1">
            <a:spLocks noChangeArrowheads="1"/>
          </p:cNvSpPr>
          <p:nvPr/>
        </p:nvSpPr>
        <p:spPr bwMode="auto">
          <a:xfrm>
            <a:off x="6642100" y="2025164"/>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10</a:t>
            </a:r>
          </a:p>
        </p:txBody>
      </p:sp>
      <p:sp>
        <p:nvSpPr>
          <p:cNvPr id="34001" name="Text Box 209"/>
          <p:cNvSpPr txBox="1">
            <a:spLocks noChangeArrowheads="1"/>
          </p:cNvSpPr>
          <p:nvPr/>
        </p:nvSpPr>
        <p:spPr bwMode="auto">
          <a:xfrm>
            <a:off x="6108700" y="2025164"/>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20</a:t>
            </a:r>
          </a:p>
        </p:txBody>
      </p:sp>
      <p:sp>
        <p:nvSpPr>
          <p:cNvPr id="34002" name="Text Box 210"/>
          <p:cNvSpPr txBox="1">
            <a:spLocks noChangeArrowheads="1"/>
          </p:cNvSpPr>
          <p:nvPr/>
        </p:nvSpPr>
        <p:spPr bwMode="auto">
          <a:xfrm>
            <a:off x="5499100" y="1872764"/>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30</a:t>
            </a:r>
          </a:p>
        </p:txBody>
      </p:sp>
      <p:sp>
        <p:nvSpPr>
          <p:cNvPr id="34003" name="Text Box 211"/>
          <p:cNvSpPr txBox="1">
            <a:spLocks noChangeArrowheads="1"/>
          </p:cNvSpPr>
          <p:nvPr/>
        </p:nvSpPr>
        <p:spPr bwMode="auto">
          <a:xfrm>
            <a:off x="4889500" y="1720364"/>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40</a:t>
            </a:r>
          </a:p>
        </p:txBody>
      </p:sp>
      <p:sp>
        <p:nvSpPr>
          <p:cNvPr id="34004" name="Text Box 212"/>
          <p:cNvSpPr txBox="1">
            <a:spLocks noChangeArrowheads="1"/>
          </p:cNvSpPr>
          <p:nvPr/>
        </p:nvSpPr>
        <p:spPr bwMode="auto">
          <a:xfrm>
            <a:off x="4356100" y="1755289"/>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50</a:t>
            </a:r>
          </a:p>
        </p:txBody>
      </p:sp>
      <p:sp>
        <p:nvSpPr>
          <p:cNvPr id="34005" name="Text Box 213"/>
          <p:cNvSpPr txBox="1">
            <a:spLocks noChangeArrowheads="1"/>
          </p:cNvSpPr>
          <p:nvPr/>
        </p:nvSpPr>
        <p:spPr bwMode="auto">
          <a:xfrm>
            <a:off x="3746500" y="1644164"/>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60</a:t>
            </a:r>
          </a:p>
        </p:txBody>
      </p:sp>
      <p:sp>
        <p:nvSpPr>
          <p:cNvPr id="34006" name="Text Box 214"/>
          <p:cNvSpPr txBox="1">
            <a:spLocks noChangeArrowheads="1"/>
          </p:cNvSpPr>
          <p:nvPr/>
        </p:nvSpPr>
        <p:spPr bwMode="auto">
          <a:xfrm>
            <a:off x="3136900" y="1567964"/>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70</a:t>
            </a:r>
          </a:p>
        </p:txBody>
      </p:sp>
      <p:sp>
        <p:nvSpPr>
          <p:cNvPr id="34007" name="Text Box 215"/>
          <p:cNvSpPr txBox="1">
            <a:spLocks noChangeArrowheads="1"/>
          </p:cNvSpPr>
          <p:nvPr/>
        </p:nvSpPr>
        <p:spPr bwMode="auto">
          <a:xfrm>
            <a:off x="2527300" y="1526689"/>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80</a:t>
            </a:r>
          </a:p>
        </p:txBody>
      </p:sp>
      <p:sp>
        <p:nvSpPr>
          <p:cNvPr id="34008" name="Text Box 216"/>
          <p:cNvSpPr txBox="1">
            <a:spLocks noChangeArrowheads="1"/>
          </p:cNvSpPr>
          <p:nvPr/>
        </p:nvSpPr>
        <p:spPr bwMode="auto">
          <a:xfrm>
            <a:off x="1993900" y="1415564"/>
            <a:ext cx="4889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90</a:t>
            </a:r>
          </a:p>
        </p:txBody>
      </p:sp>
      <p:sp>
        <p:nvSpPr>
          <p:cNvPr id="34009" name="Text Box 217"/>
          <p:cNvSpPr txBox="1">
            <a:spLocks noChangeArrowheads="1"/>
          </p:cNvSpPr>
          <p:nvPr/>
        </p:nvSpPr>
        <p:spPr bwMode="auto">
          <a:xfrm>
            <a:off x="1231900" y="1263164"/>
            <a:ext cx="6413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100</a:t>
            </a:r>
          </a:p>
        </p:txBody>
      </p:sp>
      <p:sp>
        <p:nvSpPr>
          <p:cNvPr id="2" name="Slide Number Placeholder 1"/>
          <p:cNvSpPr>
            <a:spLocks noGrp="1"/>
          </p:cNvSpPr>
          <p:nvPr>
            <p:ph type="sldNum" sz="quarter" idx="12"/>
          </p:nvPr>
        </p:nvSpPr>
        <p:spPr/>
        <p:txBody>
          <a:bodyPr/>
          <a:lstStyle/>
          <a:p>
            <a:fld id="{D9515C9C-B0D4-49C7-83C7-4BF66E55645D}" type="slidenum">
              <a:rPr lang="en-US" smtClean="0"/>
              <a:pPr/>
              <a:t>10</a:t>
            </a:fld>
            <a:endParaRPr lang="en-US"/>
          </a:p>
        </p:txBody>
      </p:sp>
    </p:spTree>
    <p:extLst>
      <p:ext uri="{BB962C8B-B14F-4D97-AF65-F5344CB8AC3E}">
        <p14:creationId xmlns:p14="http://schemas.microsoft.com/office/powerpoint/2010/main" val="1323393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spring 043"/>
          <p:cNvPicPr>
            <a:picLocks noChangeAspect="1" noChangeArrowheads="1"/>
          </p:cNvPicPr>
          <p:nvPr/>
        </p:nvPicPr>
        <p:blipFill>
          <a:blip r:embed="rId2">
            <a:extLst>
              <a:ext uri="{28A0092B-C50C-407E-A947-70E740481C1C}">
                <a14:useLocalDpi xmlns:a14="http://schemas.microsoft.com/office/drawing/2010/main" val="0"/>
              </a:ext>
            </a:extLst>
          </a:blip>
          <a:srcRect r="60832"/>
          <a:stretch>
            <a:fillRect/>
          </a:stretch>
        </p:blipFill>
        <p:spPr bwMode="auto">
          <a:xfrm>
            <a:off x="0" y="0"/>
            <a:ext cx="3859213" cy="7391400"/>
          </a:xfrm>
          <a:prstGeom prst="rect">
            <a:avLst/>
          </a:prstGeom>
          <a:noFill/>
          <a:extLst>
            <a:ext uri="{909E8E84-426E-40DD-AFC4-6F175D3DCCD1}">
              <a14:hiddenFill xmlns:a14="http://schemas.microsoft.com/office/drawing/2010/main">
                <a:solidFill>
                  <a:srgbClr val="FFFFFF"/>
                </a:solidFill>
              </a14:hiddenFill>
            </a:ext>
          </a:extLst>
        </p:spPr>
      </p:pic>
      <p:sp>
        <p:nvSpPr>
          <p:cNvPr id="28675" name="Rectangle 3"/>
          <p:cNvSpPr>
            <a:spLocks noChangeArrowheads="1"/>
          </p:cNvSpPr>
          <p:nvPr/>
        </p:nvSpPr>
        <p:spPr bwMode="auto">
          <a:xfrm>
            <a:off x="381000" y="5334000"/>
            <a:ext cx="2184400" cy="369332"/>
          </a:xfrm>
          <a:prstGeom prst="rect">
            <a:avLst/>
          </a:prstGeom>
          <a:solidFill>
            <a:schemeClr val="accent3">
              <a:lumMod val="20000"/>
              <a:lumOff val="80000"/>
            </a:schemeClr>
          </a:solidFill>
          <a:ln>
            <a:noFill/>
          </a:ln>
          <a:effectLst/>
        </p:spPr>
        <p:txBody>
          <a:bodyPr wrap="square">
            <a:spAutoFit/>
          </a:bodyPr>
          <a:lstStyle/>
          <a:p>
            <a:pPr algn="ctr"/>
            <a:r>
              <a:rPr lang="en-US" altLang="en-US" sz="1800" dirty="0" smtClean="0">
                <a:latin typeface="Arial" panose="020B0604020202020204" pitchFamily="34" charset="0"/>
                <a:cs typeface="Arial" panose="020B0604020202020204" pitchFamily="34" charset="0"/>
              </a:rPr>
              <a:t>Low rank for RPS</a:t>
            </a:r>
            <a:endParaRPr lang="en-US" altLang="en-US" sz="1800" dirty="0">
              <a:latin typeface="Arial" panose="020B0604020202020204" pitchFamily="34" charset="0"/>
              <a:cs typeface="Arial" panose="020B0604020202020204" pitchFamily="34" charset="0"/>
            </a:endParaRPr>
          </a:p>
        </p:txBody>
      </p:sp>
      <p:sp>
        <p:nvSpPr>
          <p:cNvPr id="28676" name="Line 4"/>
          <p:cNvSpPr>
            <a:spLocks noChangeShapeType="1"/>
          </p:cNvSpPr>
          <p:nvPr/>
        </p:nvSpPr>
        <p:spPr bwMode="auto">
          <a:xfrm flipV="1">
            <a:off x="1219200" y="2362200"/>
            <a:ext cx="1066800" cy="2971800"/>
          </a:xfrm>
          <a:prstGeom prst="line">
            <a:avLst/>
          </a:prstGeom>
          <a:noFill/>
          <a:ln w="5715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pic>
        <p:nvPicPr>
          <p:cNvPr id="28677" name="Picture 5" descr="spring 099"/>
          <p:cNvPicPr>
            <a:picLocks noChangeAspect="1" noChangeArrowheads="1"/>
          </p:cNvPicPr>
          <p:nvPr/>
        </p:nvPicPr>
        <p:blipFill>
          <a:blip r:embed="rId3">
            <a:extLst>
              <a:ext uri="{28A0092B-C50C-407E-A947-70E740481C1C}">
                <a14:useLocalDpi xmlns:a14="http://schemas.microsoft.com/office/drawing/2010/main" val="0"/>
              </a:ext>
            </a:extLst>
          </a:blip>
          <a:srcRect l="-2563" t="-2539" r="45299"/>
          <a:stretch>
            <a:fillRect/>
          </a:stretch>
        </p:blipFill>
        <p:spPr bwMode="auto">
          <a:xfrm>
            <a:off x="3811588" y="-228600"/>
            <a:ext cx="5332412" cy="7162800"/>
          </a:xfrm>
          <a:prstGeom prst="rect">
            <a:avLst/>
          </a:prstGeom>
          <a:noFill/>
          <a:extLst>
            <a:ext uri="{909E8E84-426E-40DD-AFC4-6F175D3DCCD1}">
              <a14:hiddenFill xmlns:a14="http://schemas.microsoft.com/office/drawing/2010/main">
                <a:solidFill>
                  <a:srgbClr val="FFFFFF"/>
                </a:solidFill>
              </a14:hiddenFill>
            </a:ext>
          </a:extLst>
        </p:spPr>
      </p:pic>
      <p:sp>
        <p:nvSpPr>
          <p:cNvPr id="28678" name="Rectangle 6"/>
          <p:cNvSpPr>
            <a:spLocks noChangeArrowheads="1"/>
          </p:cNvSpPr>
          <p:nvPr/>
        </p:nvSpPr>
        <p:spPr bwMode="auto">
          <a:xfrm>
            <a:off x="5181600" y="2983468"/>
            <a:ext cx="2209800" cy="369332"/>
          </a:xfrm>
          <a:prstGeom prst="rect">
            <a:avLst/>
          </a:prstGeom>
          <a:solidFill>
            <a:schemeClr val="accent3">
              <a:lumMod val="20000"/>
              <a:lumOff val="80000"/>
            </a:schemeClr>
          </a:solidFill>
          <a:ln>
            <a:noFill/>
          </a:ln>
          <a:effectLst/>
        </p:spPr>
        <p:txBody>
          <a:bodyPr wrap="square">
            <a:spAutoFit/>
          </a:bodyPr>
          <a:lstStyle/>
          <a:p>
            <a:pPr algn="ctr"/>
            <a:r>
              <a:rPr lang="en-US" altLang="en-US" dirty="0" smtClean="0">
                <a:latin typeface="Arial" panose="020B0604020202020204" pitchFamily="34" charset="0"/>
                <a:cs typeface="Arial" panose="020B0604020202020204" pitchFamily="34" charset="0"/>
              </a:rPr>
              <a:t>Mid-high rank RPS</a:t>
            </a:r>
            <a:endParaRPr lang="en-US" altLang="en-US" sz="1800" dirty="0">
              <a:latin typeface="Arial" panose="020B0604020202020204" pitchFamily="34" charset="0"/>
              <a:cs typeface="Arial" panose="020B0604020202020204" pitchFamily="34" charset="0"/>
            </a:endParaRPr>
          </a:p>
        </p:txBody>
      </p:sp>
      <p:sp>
        <p:nvSpPr>
          <p:cNvPr id="28679" name="Line 7"/>
          <p:cNvSpPr>
            <a:spLocks noChangeShapeType="1"/>
          </p:cNvSpPr>
          <p:nvPr/>
        </p:nvSpPr>
        <p:spPr bwMode="auto">
          <a:xfrm>
            <a:off x="6781800" y="3352800"/>
            <a:ext cx="457200" cy="1447800"/>
          </a:xfrm>
          <a:prstGeom prst="line">
            <a:avLst/>
          </a:prstGeom>
          <a:noFill/>
          <a:ln w="57150">
            <a:solidFill>
              <a:schemeClr val="bg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Slide Number Placeholder 1"/>
          <p:cNvSpPr>
            <a:spLocks noGrp="1"/>
          </p:cNvSpPr>
          <p:nvPr>
            <p:ph type="sldNum" sz="quarter" idx="12"/>
          </p:nvPr>
        </p:nvSpPr>
        <p:spPr/>
        <p:txBody>
          <a:bodyPr/>
          <a:lstStyle/>
          <a:p>
            <a:fld id="{D9515C9C-B0D4-49C7-83C7-4BF66E55645D}" type="slidenum">
              <a:rPr lang="en-US" smtClean="0"/>
              <a:pPr/>
              <a:t>11</a:t>
            </a:fld>
            <a:endParaRPr lang="en-US"/>
          </a:p>
        </p:txBody>
      </p:sp>
    </p:spTree>
    <p:extLst>
      <p:ext uri="{BB962C8B-B14F-4D97-AF65-F5344CB8AC3E}">
        <p14:creationId xmlns:p14="http://schemas.microsoft.com/office/powerpoint/2010/main" val="24749625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Rapid </a:t>
            </a:r>
            <a:r>
              <a:rPr lang="en-US" dirty="0" err="1" smtClean="0"/>
              <a:t>Periphyton</a:t>
            </a:r>
            <a:r>
              <a:rPr lang="en-US" dirty="0" smtClean="0"/>
              <a:t> Survey</a:t>
            </a:r>
            <a:endParaRPr lang="en-US" dirty="0"/>
          </a:p>
        </p:txBody>
      </p:sp>
      <p:sp>
        <p:nvSpPr>
          <p:cNvPr id="3" name="Content Placeholder 2"/>
          <p:cNvSpPr>
            <a:spLocks noGrp="1"/>
          </p:cNvSpPr>
          <p:nvPr>
            <p:ph idx="1"/>
          </p:nvPr>
        </p:nvSpPr>
        <p:spPr>
          <a:xfrm>
            <a:off x="457200" y="1219200"/>
            <a:ext cx="4495800" cy="4876800"/>
          </a:xfrm>
        </p:spPr>
        <p:txBody>
          <a:bodyPr>
            <a:normAutofit/>
          </a:bodyPr>
          <a:lstStyle/>
          <a:p>
            <a:r>
              <a:rPr lang="en-US" dirty="0" smtClean="0"/>
              <a:t>Pros</a:t>
            </a:r>
          </a:p>
          <a:p>
            <a:pPr lvl="1"/>
            <a:r>
              <a:rPr lang="en-US" dirty="0" smtClean="0"/>
              <a:t>Rapid</a:t>
            </a:r>
          </a:p>
          <a:p>
            <a:pPr lvl="1"/>
            <a:r>
              <a:rPr lang="en-US" dirty="0" smtClean="0"/>
              <a:t>Very little lab work</a:t>
            </a:r>
          </a:p>
          <a:p>
            <a:pPr lvl="1"/>
            <a:r>
              <a:rPr lang="en-US" dirty="0" smtClean="0"/>
              <a:t>Directly addresses the question of nuisance conditions</a:t>
            </a:r>
          </a:p>
          <a:p>
            <a:pPr lvl="1"/>
            <a:r>
              <a:rPr lang="en-US" dirty="0" smtClean="0"/>
              <a:t>Somewhat quantitative</a:t>
            </a:r>
          </a:p>
          <a:p>
            <a:r>
              <a:rPr lang="en-US" dirty="0" smtClean="0"/>
              <a:t>Cons</a:t>
            </a:r>
            <a:endParaRPr lang="en-US" dirty="0"/>
          </a:p>
          <a:p>
            <a:pPr lvl="1"/>
            <a:r>
              <a:rPr lang="en-US" dirty="0" smtClean="0"/>
              <a:t>Does not provide community level or biomass information</a:t>
            </a:r>
          </a:p>
        </p:txBody>
      </p:sp>
      <p:sp>
        <p:nvSpPr>
          <p:cNvPr id="5" name="Slide Number Placeholder 4"/>
          <p:cNvSpPr>
            <a:spLocks noGrp="1"/>
          </p:cNvSpPr>
          <p:nvPr>
            <p:ph type="sldNum" sz="quarter" idx="12"/>
          </p:nvPr>
        </p:nvSpPr>
        <p:spPr/>
        <p:txBody>
          <a:bodyPr/>
          <a:lstStyle/>
          <a:p>
            <a:fld id="{D9515C9C-B0D4-49C7-83C7-4BF66E55645D}" type="slidenum">
              <a:rPr lang="en-US" smtClean="0"/>
              <a:pPr/>
              <a:t>12</a:t>
            </a:fld>
            <a:endParaRPr lang="en-US"/>
          </a:p>
        </p:txBody>
      </p:sp>
      <p:pic>
        <p:nvPicPr>
          <p:cNvPr id="7" name="Content Placeholder 6" descr="photo of periphyton that would be rank 4 or 5"/>
          <p:cNvPicPr>
            <a:picLocks noChangeAspect="1"/>
          </p:cNvPicPr>
          <p:nvPr/>
        </p:nvPicPr>
        <p:blipFill>
          <a:blip r:embed="rId2" cstate="print"/>
          <a:srcRect r="31602"/>
          <a:stretch>
            <a:fillRect/>
          </a:stretch>
        </p:blipFill>
        <p:spPr>
          <a:xfrm rot="16200000">
            <a:off x="5300136" y="1596686"/>
            <a:ext cx="3230750" cy="3542578"/>
          </a:xfrm>
          <a:prstGeom prst="rect">
            <a:avLst/>
          </a:prstGeom>
        </p:spPr>
      </p:pic>
    </p:spTree>
    <p:extLst>
      <p:ext uri="{BB962C8B-B14F-4D97-AF65-F5344CB8AC3E}">
        <p14:creationId xmlns:p14="http://schemas.microsoft.com/office/powerpoint/2010/main" val="10615190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rrowheads="1"/>
          </p:cNvSpPr>
          <p:nvPr>
            <p:ph type="title"/>
          </p:nvPr>
        </p:nvSpPr>
        <p:spPr>
          <a:xfrm>
            <a:off x="1066800" y="0"/>
            <a:ext cx="7848600" cy="1143000"/>
          </a:xfrm>
        </p:spPr>
        <p:txBody>
          <a:bodyPr>
            <a:normAutofit fontScale="90000"/>
          </a:bodyPr>
          <a:lstStyle/>
          <a:p>
            <a:r>
              <a:rPr lang="en-US" dirty="0" smtClean="0"/>
              <a:t>Approaches for NNC Development</a:t>
            </a:r>
            <a:endParaRPr lang="en-US" dirty="0"/>
          </a:p>
        </p:txBody>
      </p:sp>
      <p:sp>
        <p:nvSpPr>
          <p:cNvPr id="102403" name="Rectangle 3"/>
          <p:cNvSpPr>
            <a:spLocks noGrp="1" noRot="1" noChangeArrowheads="1"/>
          </p:cNvSpPr>
          <p:nvPr>
            <p:ph idx="1"/>
          </p:nvPr>
        </p:nvSpPr>
        <p:spPr/>
        <p:txBody>
          <a:bodyPr>
            <a:normAutofit/>
          </a:bodyPr>
          <a:lstStyle/>
          <a:p>
            <a:r>
              <a:rPr lang="en-US" sz="3200" dirty="0"/>
              <a:t>Goal was to find statistically and biologically significant relationships between algal condition and nutrient concentrations</a:t>
            </a:r>
            <a:r>
              <a:rPr lang="en-US" sz="3200" dirty="0" smtClean="0"/>
              <a:t>.</a:t>
            </a:r>
            <a:endParaRPr lang="en-US" sz="3200" dirty="0"/>
          </a:p>
          <a:p>
            <a:pPr lvl="1"/>
            <a:r>
              <a:rPr lang="en-US" sz="2800" dirty="0" smtClean="0"/>
              <a:t>Stream Diatom Index </a:t>
            </a:r>
          </a:p>
          <a:p>
            <a:pPr lvl="1"/>
            <a:r>
              <a:rPr lang="en-US" sz="2800" dirty="0" smtClean="0"/>
              <a:t>Rapid </a:t>
            </a:r>
            <a:r>
              <a:rPr lang="en-US" sz="2800" dirty="0" err="1" smtClean="0"/>
              <a:t>Periphyton</a:t>
            </a:r>
            <a:r>
              <a:rPr lang="en-US" sz="2800" dirty="0" smtClean="0"/>
              <a:t> Survey</a:t>
            </a:r>
          </a:p>
          <a:p>
            <a:pPr lvl="1"/>
            <a:r>
              <a:rPr lang="en-US" sz="2800" dirty="0" err="1" smtClean="0"/>
              <a:t>Periphytometer</a:t>
            </a:r>
            <a:r>
              <a:rPr lang="en-US" sz="2800" dirty="0" smtClean="0"/>
              <a:t> Studies (non-DEP)</a:t>
            </a:r>
          </a:p>
          <a:p>
            <a:pPr lvl="1"/>
            <a:r>
              <a:rPr lang="en-US" sz="2800" dirty="0" smtClean="0"/>
              <a:t>Lab and Field studies focused on Springs</a:t>
            </a:r>
          </a:p>
          <a:p>
            <a:endParaRPr lang="en-US" sz="3200" dirty="0"/>
          </a:p>
        </p:txBody>
      </p:sp>
      <p:sp>
        <p:nvSpPr>
          <p:cNvPr id="2" name="Slide Number Placeholder 1"/>
          <p:cNvSpPr>
            <a:spLocks noGrp="1"/>
          </p:cNvSpPr>
          <p:nvPr>
            <p:ph type="sldNum" sz="quarter" idx="12"/>
          </p:nvPr>
        </p:nvSpPr>
        <p:spPr/>
        <p:txBody>
          <a:bodyPr/>
          <a:lstStyle/>
          <a:p>
            <a:fld id="{D9515C9C-B0D4-49C7-83C7-4BF66E55645D}" type="slidenum">
              <a:rPr lang="en-US" smtClean="0"/>
              <a:pPr/>
              <a:t>13</a:t>
            </a:fld>
            <a:endParaRPr lang="en-US"/>
          </a:p>
        </p:txBody>
      </p:sp>
    </p:spTree>
    <p:extLst>
      <p:ext uri="{BB962C8B-B14F-4D97-AF65-F5344CB8AC3E}">
        <p14:creationId xmlns:p14="http://schemas.microsoft.com/office/powerpoint/2010/main" val="31486667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 Diatom Index (SDI)</a:t>
            </a:r>
            <a:endParaRPr lang="en-US" dirty="0"/>
          </a:p>
        </p:txBody>
      </p:sp>
      <p:sp>
        <p:nvSpPr>
          <p:cNvPr id="3" name="Content Placeholder 2"/>
          <p:cNvSpPr>
            <a:spLocks noGrp="1"/>
          </p:cNvSpPr>
          <p:nvPr>
            <p:ph idx="1"/>
          </p:nvPr>
        </p:nvSpPr>
        <p:spPr/>
        <p:txBody>
          <a:bodyPr/>
          <a:lstStyle/>
          <a:p>
            <a:r>
              <a:rPr lang="en-US" dirty="0" err="1" smtClean="0"/>
              <a:t>Multimetric</a:t>
            </a:r>
            <a:r>
              <a:rPr lang="en-US" dirty="0" smtClean="0"/>
              <a:t> index developed with Natural Substrate data</a:t>
            </a:r>
          </a:p>
          <a:p>
            <a:r>
              <a:rPr lang="en-US" dirty="0" smtClean="0"/>
              <a:t>Diatom metrics that changed along human disturbance gradient</a:t>
            </a:r>
          </a:p>
          <a:p>
            <a:r>
              <a:rPr lang="en-US" dirty="0" smtClean="0"/>
              <a:t>Metrics more strongly correlated with pH than with any other water quality variable</a:t>
            </a:r>
          </a:p>
          <a:p>
            <a:r>
              <a:rPr lang="en-US" dirty="0" smtClean="0"/>
              <a:t>Index scores poorly related to nutrients, even when analyses accounted for effects of pH</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14</a:t>
            </a:fld>
            <a:endParaRPr lang="en-US"/>
          </a:p>
        </p:txBody>
      </p:sp>
    </p:spTree>
    <p:extLst>
      <p:ext uri="{BB962C8B-B14F-4D97-AF65-F5344CB8AC3E}">
        <p14:creationId xmlns:p14="http://schemas.microsoft.com/office/powerpoint/2010/main" val="2446724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fontScale="90000"/>
          </a:bodyPr>
          <a:lstStyle/>
          <a:p>
            <a:r>
              <a:rPr lang="en-US" dirty="0" smtClean="0"/>
              <a:t>pH vs. Landscape Development Intensity (LDI)</a:t>
            </a:r>
            <a:endParaRPr lang="en-US" dirty="0"/>
          </a:p>
        </p:txBody>
      </p:sp>
      <p:sp>
        <p:nvSpPr>
          <p:cNvPr id="3" name="Content Placeholder 2"/>
          <p:cNvSpPr>
            <a:spLocks noGrp="1"/>
          </p:cNvSpPr>
          <p:nvPr>
            <p:ph idx="1"/>
          </p:nvPr>
        </p:nvSpPr>
        <p:spPr>
          <a:xfrm>
            <a:off x="609598" y="5294376"/>
            <a:ext cx="8077202" cy="1020763"/>
          </a:xfrm>
        </p:spPr>
        <p:txBody>
          <a:bodyPr>
            <a:normAutofit/>
          </a:bodyPr>
          <a:lstStyle/>
          <a:p>
            <a:pPr marL="0" indent="0">
              <a:buNone/>
            </a:pPr>
            <a:r>
              <a:rPr lang="en-US" sz="1800" b="1" dirty="0" smtClean="0"/>
              <a:t>LDI </a:t>
            </a:r>
            <a:r>
              <a:rPr lang="en-US" sz="1800" b="1" dirty="0"/>
              <a:t>and pH are strongly related for Stream Diatom Index development sites.  The blue line indicated pH of 6.5, at which sites were divided for SDI development. </a:t>
            </a:r>
          </a:p>
          <a:p>
            <a:pPr marL="0" indent="0">
              <a:buNone/>
            </a:pPr>
            <a:endParaRPr lang="en-US" sz="1800" dirty="0"/>
          </a:p>
        </p:txBody>
      </p:sp>
      <p:pic>
        <p:nvPicPr>
          <p:cNvPr id="4" name="Picture 3" descr="WorD"/>
          <p:cNvPicPr/>
          <p:nvPr/>
        </p:nvPicPr>
        <p:blipFill>
          <a:blip r:embed="rId2" cstate="print"/>
          <a:srcRect/>
          <a:stretch>
            <a:fillRect/>
          </a:stretch>
        </p:blipFill>
        <p:spPr bwMode="auto">
          <a:xfrm>
            <a:off x="1219200" y="1241552"/>
            <a:ext cx="6096001" cy="3960368"/>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D9515C9C-B0D4-49C7-83C7-4BF66E55645D}" type="slidenum">
              <a:rPr lang="en-US" smtClean="0"/>
              <a:pPr/>
              <a:t>15</a:t>
            </a:fld>
            <a:endParaRPr lang="en-US"/>
          </a:p>
        </p:txBody>
      </p:sp>
    </p:spTree>
    <p:extLst>
      <p:ext uri="{BB962C8B-B14F-4D97-AF65-F5344CB8AC3E}">
        <p14:creationId xmlns:p14="http://schemas.microsoft.com/office/powerpoint/2010/main" val="1600747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 Diatom Index (SDI)</a:t>
            </a:r>
            <a:endParaRPr lang="en-US" dirty="0"/>
          </a:p>
        </p:txBody>
      </p:sp>
      <p:sp>
        <p:nvSpPr>
          <p:cNvPr id="3" name="Content Placeholder 2"/>
          <p:cNvSpPr>
            <a:spLocks noGrp="1"/>
          </p:cNvSpPr>
          <p:nvPr>
            <p:ph idx="1"/>
          </p:nvPr>
        </p:nvSpPr>
        <p:spPr>
          <a:xfrm>
            <a:off x="475488" y="5334000"/>
            <a:ext cx="8229600" cy="914400"/>
          </a:xfrm>
        </p:spPr>
        <p:txBody>
          <a:bodyPr>
            <a:normAutofit/>
          </a:bodyPr>
          <a:lstStyle/>
          <a:p>
            <a:pPr marL="0" indent="0">
              <a:buNone/>
            </a:pPr>
            <a:r>
              <a:rPr lang="en-US" sz="1800" b="1" dirty="0" smtClean="0"/>
              <a:t>There </a:t>
            </a:r>
            <a:r>
              <a:rPr lang="en-US" sz="1800" b="1" dirty="0"/>
              <a:t>are strong relationships between the Stream Diatom Index and pH throughout various categories of human disturbance.</a:t>
            </a:r>
          </a:p>
          <a:p>
            <a:pPr marL="0" indent="0">
              <a:buNone/>
            </a:pPr>
            <a:endParaRPr lang="en-US" sz="1800" dirty="0"/>
          </a:p>
        </p:txBody>
      </p:sp>
      <p:pic>
        <p:nvPicPr>
          <p:cNvPr id="4" name="Picture 3" descr="Wor61"/>
          <p:cNvPicPr/>
          <p:nvPr/>
        </p:nvPicPr>
        <p:blipFill>
          <a:blip r:embed="rId2" cstate="print"/>
          <a:srcRect/>
          <a:stretch>
            <a:fillRect/>
          </a:stretch>
        </p:blipFill>
        <p:spPr bwMode="auto">
          <a:xfrm>
            <a:off x="685800" y="1524000"/>
            <a:ext cx="7239001" cy="3416808"/>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D9515C9C-B0D4-49C7-83C7-4BF66E55645D}" type="slidenum">
              <a:rPr lang="en-US" smtClean="0"/>
              <a:pPr/>
              <a:t>16</a:t>
            </a:fld>
            <a:endParaRPr lang="en-US"/>
          </a:p>
        </p:txBody>
      </p:sp>
    </p:spTree>
    <p:extLst>
      <p:ext uri="{BB962C8B-B14F-4D97-AF65-F5344CB8AC3E}">
        <p14:creationId xmlns:p14="http://schemas.microsoft.com/office/powerpoint/2010/main" val="1805990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Stream Diatom Index</a:t>
            </a:r>
            <a:endParaRPr lang="en-US" dirty="0"/>
          </a:p>
        </p:txBody>
      </p:sp>
      <p:sp>
        <p:nvSpPr>
          <p:cNvPr id="3" name="Content Placeholder 2"/>
          <p:cNvSpPr>
            <a:spLocks noGrp="1"/>
          </p:cNvSpPr>
          <p:nvPr>
            <p:ph idx="1"/>
          </p:nvPr>
        </p:nvSpPr>
        <p:spPr>
          <a:xfrm>
            <a:off x="914400" y="5334000"/>
            <a:ext cx="7808976" cy="990600"/>
          </a:xfrm>
        </p:spPr>
        <p:txBody>
          <a:bodyPr>
            <a:normAutofit/>
          </a:bodyPr>
          <a:lstStyle/>
          <a:p>
            <a:pPr marL="0" indent="0">
              <a:buNone/>
            </a:pPr>
            <a:r>
              <a:rPr lang="en-US" sz="1800" b="1" dirty="0" smtClean="0"/>
              <a:t>Relationship </a:t>
            </a:r>
            <a:r>
              <a:rPr lang="en-US" sz="1800" b="1" dirty="0"/>
              <a:t>between the Stream Diatom Index and the Human Disturbance Gradient in low pH sites (&lt; 6.5 SU</a:t>
            </a:r>
            <a:r>
              <a:rPr lang="en-US" sz="1800" b="1" dirty="0" smtClean="0"/>
              <a:t>) and high pH sites (≥ 6.5 SU).  </a:t>
            </a:r>
            <a:r>
              <a:rPr lang="en-US" sz="1800" b="1" dirty="0"/>
              <a:t>Note lack of strong association.</a:t>
            </a:r>
          </a:p>
          <a:p>
            <a:pPr marL="0" indent="0">
              <a:buNone/>
            </a:pPr>
            <a:endParaRPr lang="en-US" sz="1800" dirty="0"/>
          </a:p>
        </p:txBody>
      </p:sp>
      <p:pic>
        <p:nvPicPr>
          <p:cNvPr id="4" name="Picture 3" descr="Wor7"/>
          <p:cNvPicPr/>
          <p:nvPr/>
        </p:nvPicPr>
        <p:blipFill>
          <a:blip r:embed="rId2" cstate="print"/>
          <a:srcRect/>
          <a:stretch>
            <a:fillRect/>
          </a:stretch>
        </p:blipFill>
        <p:spPr bwMode="auto">
          <a:xfrm>
            <a:off x="685800" y="1752600"/>
            <a:ext cx="3657600" cy="2667000"/>
          </a:xfrm>
          <a:prstGeom prst="rect">
            <a:avLst/>
          </a:prstGeom>
          <a:noFill/>
          <a:ln w="9525">
            <a:noFill/>
            <a:miter lim="800000"/>
            <a:headEnd/>
            <a:tailEnd/>
          </a:ln>
        </p:spPr>
      </p:pic>
      <p:pic>
        <p:nvPicPr>
          <p:cNvPr id="6" name="Picture 5" descr="WorA"/>
          <p:cNvPicPr/>
          <p:nvPr/>
        </p:nvPicPr>
        <p:blipFill>
          <a:blip r:embed="rId3" cstate="print"/>
          <a:srcRect/>
          <a:stretch>
            <a:fillRect/>
          </a:stretch>
        </p:blipFill>
        <p:spPr bwMode="auto">
          <a:xfrm>
            <a:off x="4495800" y="1785937"/>
            <a:ext cx="3581400" cy="2633663"/>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fld id="{D9515C9C-B0D4-49C7-83C7-4BF66E55645D}" type="slidenum">
              <a:rPr lang="en-US" smtClean="0"/>
              <a:pPr/>
              <a:t>17</a:t>
            </a:fld>
            <a:endParaRPr lang="en-US"/>
          </a:p>
        </p:txBody>
      </p:sp>
    </p:spTree>
    <p:extLst>
      <p:ext uri="{BB962C8B-B14F-4D97-AF65-F5344CB8AC3E}">
        <p14:creationId xmlns:p14="http://schemas.microsoft.com/office/powerpoint/2010/main" val="9939136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Stream Diatom Index</a:t>
            </a:r>
            <a:endParaRPr lang="en-US" dirty="0"/>
          </a:p>
        </p:txBody>
      </p:sp>
      <p:sp>
        <p:nvSpPr>
          <p:cNvPr id="3" name="Content Placeholder 2"/>
          <p:cNvSpPr>
            <a:spLocks noGrp="1"/>
          </p:cNvSpPr>
          <p:nvPr>
            <p:ph idx="1"/>
          </p:nvPr>
        </p:nvSpPr>
        <p:spPr/>
        <p:txBody>
          <a:bodyPr>
            <a:normAutofit/>
          </a:bodyPr>
          <a:lstStyle/>
          <a:p>
            <a:pPr fontAlgn="auto">
              <a:spcAft>
                <a:spcPts val="0"/>
              </a:spcAft>
            </a:pPr>
            <a:r>
              <a:rPr lang="en-US" dirty="0" smtClean="0"/>
              <a:t>Peninsula </a:t>
            </a:r>
          </a:p>
          <a:p>
            <a:pPr lvl="1"/>
            <a:r>
              <a:rPr lang="en-US" dirty="0" smtClean="0"/>
              <a:t>Nearly </a:t>
            </a:r>
            <a:r>
              <a:rPr lang="en-US" dirty="0"/>
              <a:t>all metrics most strongly related to </a:t>
            </a:r>
            <a:r>
              <a:rPr lang="en-US" dirty="0" smtClean="0"/>
              <a:t>pH</a:t>
            </a:r>
          </a:p>
          <a:p>
            <a:pPr lvl="1"/>
            <a:r>
              <a:rPr lang="en-US" dirty="0"/>
              <a:t>Quantile regression used to estimate effects due to measured variable while accounting for effects of unmeasured variables (limiting factor analysis)</a:t>
            </a:r>
          </a:p>
          <a:p>
            <a:pPr lvl="1"/>
            <a:r>
              <a:rPr lang="en-US" dirty="0"/>
              <a:t>More strongly related to TN than </a:t>
            </a:r>
            <a:r>
              <a:rPr lang="en-US" dirty="0" smtClean="0"/>
              <a:t>TP</a:t>
            </a:r>
            <a:endParaRPr lang="en-US" dirty="0"/>
          </a:p>
          <a:p>
            <a:pPr fontAlgn="auto">
              <a:spcAft>
                <a:spcPts val="0"/>
              </a:spcAft>
            </a:pPr>
            <a:r>
              <a:rPr lang="en-US" dirty="0" smtClean="0"/>
              <a:t>Panhandle</a:t>
            </a:r>
          </a:p>
          <a:p>
            <a:pPr lvl="1"/>
            <a:r>
              <a:rPr lang="en-US" dirty="0" smtClean="0"/>
              <a:t>Many </a:t>
            </a:r>
            <a:r>
              <a:rPr lang="en-US" dirty="0"/>
              <a:t>metrics strongly correlated with TP</a:t>
            </a:r>
          </a:p>
          <a:p>
            <a:pPr lvl="1"/>
            <a:r>
              <a:rPr lang="en-US" dirty="0"/>
              <a:t>Change point analysis conducted for Panhandle, but change points were very </a:t>
            </a:r>
            <a:r>
              <a:rPr lang="en-US" dirty="0" smtClean="0"/>
              <a:t>weak</a:t>
            </a:r>
          </a:p>
          <a:p>
            <a:pPr fontAlgn="auto">
              <a:spcAft>
                <a:spcPts val="0"/>
              </a:spcAft>
            </a:pPr>
            <a:endParaRPr lang="en-US" dirty="0"/>
          </a:p>
          <a:p>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18</a:t>
            </a:fld>
            <a:endParaRPr lang="en-US"/>
          </a:p>
        </p:txBody>
      </p:sp>
    </p:spTree>
    <p:extLst>
      <p:ext uri="{BB962C8B-B14F-4D97-AF65-F5344CB8AC3E}">
        <p14:creationId xmlns:p14="http://schemas.microsoft.com/office/powerpoint/2010/main" val="426391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SDI Pass/Fail vs</a:t>
            </a:r>
            <a:r>
              <a:rPr lang="en-US" dirty="0" smtClean="0"/>
              <a:t>. TP</a:t>
            </a:r>
            <a:endParaRPr lang="en-US" dirty="0"/>
          </a:p>
        </p:txBody>
      </p:sp>
      <p:sp>
        <p:nvSpPr>
          <p:cNvPr id="5" name="Content Placeholder 4"/>
          <p:cNvSpPr>
            <a:spLocks noGrp="1"/>
          </p:cNvSpPr>
          <p:nvPr>
            <p:ph idx="1"/>
          </p:nvPr>
        </p:nvSpPr>
        <p:spPr>
          <a:xfrm>
            <a:off x="838200" y="5410199"/>
            <a:ext cx="7696200" cy="1082675"/>
          </a:xfrm>
        </p:spPr>
        <p:txBody>
          <a:bodyPr>
            <a:normAutofit lnSpcReduction="10000"/>
          </a:bodyPr>
          <a:lstStyle/>
          <a:p>
            <a:pPr marL="0" indent="0">
              <a:buNone/>
            </a:pPr>
            <a:r>
              <a:rPr lang="en-US" sz="2400" dirty="0" smtClean="0"/>
              <a:t>SDI passing or failing not related to TP </a:t>
            </a:r>
            <a:r>
              <a:rPr lang="en-US" sz="2400" dirty="0" smtClean="0"/>
              <a:t>concentrations. For all regions, mean TN and TP concentrations not consistently higher at sites that failed the SDI.</a:t>
            </a:r>
            <a:endParaRPr lang="en-US" sz="2400" dirty="0"/>
          </a:p>
        </p:txBody>
      </p:sp>
      <p:pic>
        <p:nvPicPr>
          <p:cNvPr id="121858" name="Picture 0" descr="SDI eval.WMF"/>
          <p:cNvPicPr>
            <a:picLocks noChangeAspect="1" noChangeArrowheads="1"/>
          </p:cNvPicPr>
          <p:nvPr/>
        </p:nvPicPr>
        <p:blipFill>
          <a:blip r:embed="rId2" cstate="print">
            <a:extLst>
              <a:ext uri="{28A0092B-C50C-407E-A947-70E740481C1C}">
                <a14:useLocalDpi xmlns:a14="http://schemas.microsoft.com/office/drawing/2010/main" val="0"/>
              </a:ext>
            </a:extLst>
          </a:blip>
          <a:srcRect l="12297" t="30276" r="19235" b="29271"/>
          <a:stretch>
            <a:fillRect/>
          </a:stretch>
        </p:blipFill>
        <p:spPr bwMode="auto">
          <a:xfrm>
            <a:off x="1752600" y="1161826"/>
            <a:ext cx="5305425" cy="405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D9515C9C-B0D4-49C7-83C7-4BF66E55645D}" type="slidenum">
              <a:rPr lang="en-US" smtClean="0"/>
              <a:pPr/>
              <a:t>19</a:t>
            </a:fld>
            <a:endParaRPr lang="en-US"/>
          </a:p>
        </p:txBody>
      </p:sp>
    </p:spTree>
    <p:extLst>
      <p:ext uri="{BB962C8B-B14F-4D97-AF65-F5344CB8AC3E}">
        <p14:creationId xmlns:p14="http://schemas.microsoft.com/office/powerpoint/2010/main" val="1879960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r>
              <a:rPr lang="en-US" dirty="0"/>
              <a:t>History of Methods Used</a:t>
            </a:r>
          </a:p>
          <a:p>
            <a:r>
              <a:rPr lang="en-US" dirty="0"/>
              <a:t>Numeric Nutrient Criteria (NNC) Studies</a:t>
            </a:r>
          </a:p>
          <a:p>
            <a:r>
              <a:rPr lang="en-US" dirty="0"/>
              <a:t>Ultimate </a:t>
            </a:r>
            <a:r>
              <a:rPr lang="en-US" dirty="0" smtClean="0"/>
              <a:t>Use </a:t>
            </a:r>
            <a:r>
              <a:rPr lang="en-US" dirty="0"/>
              <a:t>of </a:t>
            </a:r>
            <a:r>
              <a:rPr lang="en-US" dirty="0" err="1"/>
              <a:t>Periphyton</a:t>
            </a:r>
            <a:r>
              <a:rPr lang="en-US" dirty="0"/>
              <a:t> for NNC</a:t>
            </a:r>
          </a:p>
          <a:p>
            <a:pPr marL="0" indent="0">
              <a:buNone/>
            </a:pP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a:t>
            </a:fld>
            <a:endParaRPr lang="en-US"/>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14445"/>
          <a:stretch/>
        </p:blipFill>
        <p:spPr>
          <a:xfrm>
            <a:off x="1974925" y="3375819"/>
            <a:ext cx="4572000" cy="2933700"/>
          </a:xfrm>
          <a:prstGeom prst="rect">
            <a:avLst/>
          </a:prstGeom>
        </p:spPr>
      </p:pic>
    </p:spTree>
    <p:extLst>
      <p:ext uri="{BB962C8B-B14F-4D97-AF65-F5344CB8AC3E}">
        <p14:creationId xmlns:p14="http://schemas.microsoft.com/office/powerpoint/2010/main" val="37469696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rrowheads="1"/>
          </p:cNvSpPr>
          <p:nvPr>
            <p:ph type="title"/>
          </p:nvPr>
        </p:nvSpPr>
        <p:spPr>
          <a:xfrm>
            <a:off x="1066800" y="0"/>
            <a:ext cx="7848600" cy="1143000"/>
          </a:xfrm>
        </p:spPr>
        <p:txBody>
          <a:bodyPr>
            <a:normAutofit fontScale="90000"/>
          </a:bodyPr>
          <a:lstStyle/>
          <a:p>
            <a:r>
              <a:rPr lang="en-US" dirty="0" smtClean="0"/>
              <a:t>Approaches for NNC Development</a:t>
            </a:r>
            <a:endParaRPr lang="en-US" dirty="0"/>
          </a:p>
        </p:txBody>
      </p:sp>
      <p:sp>
        <p:nvSpPr>
          <p:cNvPr id="102403" name="Rectangle 3"/>
          <p:cNvSpPr>
            <a:spLocks noGrp="1" noRot="1" noChangeArrowheads="1"/>
          </p:cNvSpPr>
          <p:nvPr>
            <p:ph idx="1"/>
          </p:nvPr>
        </p:nvSpPr>
        <p:spPr/>
        <p:txBody>
          <a:bodyPr/>
          <a:lstStyle/>
          <a:p>
            <a:r>
              <a:rPr lang="en-US" dirty="0" smtClean="0">
                <a:solidFill>
                  <a:schemeClr val="bg1">
                    <a:lumMod val="50000"/>
                  </a:schemeClr>
                </a:solidFill>
              </a:rPr>
              <a:t>Stream Diatom Index </a:t>
            </a:r>
          </a:p>
          <a:p>
            <a:r>
              <a:rPr lang="en-US" dirty="0" smtClean="0"/>
              <a:t>Rapid </a:t>
            </a:r>
            <a:r>
              <a:rPr lang="en-US" dirty="0" err="1" smtClean="0"/>
              <a:t>Periphyton</a:t>
            </a:r>
            <a:r>
              <a:rPr lang="en-US" dirty="0" smtClean="0"/>
              <a:t> Survey</a:t>
            </a:r>
          </a:p>
          <a:p>
            <a:pPr lvl="1"/>
            <a:r>
              <a:rPr lang="en-US" dirty="0" smtClean="0"/>
              <a:t>RPS data analyzed by EPA- and DEP-contracted statisticians</a:t>
            </a:r>
          </a:p>
          <a:p>
            <a:pPr lvl="1"/>
            <a:r>
              <a:rPr lang="en-US" dirty="0" smtClean="0"/>
              <a:t>Tried to account for color, canopy</a:t>
            </a:r>
          </a:p>
          <a:p>
            <a:r>
              <a:rPr lang="en-US" dirty="0" err="1" smtClean="0"/>
              <a:t>Periphytometer</a:t>
            </a:r>
            <a:r>
              <a:rPr lang="en-US" dirty="0" smtClean="0"/>
              <a:t> Studies</a:t>
            </a:r>
          </a:p>
          <a:p>
            <a:r>
              <a:rPr lang="en-US" dirty="0" smtClean="0"/>
              <a:t>Lab and Field studies focused on Springs</a:t>
            </a:r>
            <a:endParaRPr lang="en-US" dirty="0"/>
          </a:p>
        </p:txBody>
      </p:sp>
      <p:sp>
        <p:nvSpPr>
          <p:cNvPr id="2" name="Slide Number Placeholder 1"/>
          <p:cNvSpPr>
            <a:spLocks noGrp="1"/>
          </p:cNvSpPr>
          <p:nvPr>
            <p:ph type="sldNum" sz="quarter" idx="12"/>
          </p:nvPr>
        </p:nvSpPr>
        <p:spPr/>
        <p:txBody>
          <a:bodyPr/>
          <a:lstStyle/>
          <a:p>
            <a:fld id="{D9515C9C-B0D4-49C7-83C7-4BF66E55645D}" type="slidenum">
              <a:rPr lang="en-US" smtClean="0"/>
              <a:pPr/>
              <a:t>20</a:t>
            </a:fld>
            <a:endParaRPr lang="en-US"/>
          </a:p>
        </p:txBody>
      </p:sp>
    </p:spTree>
    <p:extLst>
      <p:ext uri="{BB962C8B-B14F-4D97-AF65-F5344CB8AC3E}">
        <p14:creationId xmlns:p14="http://schemas.microsoft.com/office/powerpoint/2010/main" val="11951730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15240"/>
            <a:ext cx="7848600" cy="1143000"/>
          </a:xfrm>
        </p:spPr>
        <p:txBody>
          <a:bodyPr>
            <a:normAutofit fontScale="90000"/>
          </a:bodyPr>
          <a:lstStyle/>
          <a:p>
            <a:r>
              <a:rPr lang="en-US" dirty="0"/>
              <a:t>C</a:t>
            </a:r>
            <a:r>
              <a:rPr lang="en-US" dirty="0" smtClean="0"/>
              <a:t>onclusions from RPS analyses</a:t>
            </a:r>
            <a:endParaRPr lang="en-US" dirty="0"/>
          </a:p>
        </p:txBody>
      </p:sp>
      <p:sp>
        <p:nvSpPr>
          <p:cNvPr id="3" name="Content Placeholder 2"/>
          <p:cNvSpPr>
            <a:spLocks noGrp="1"/>
          </p:cNvSpPr>
          <p:nvPr>
            <p:ph idx="1"/>
          </p:nvPr>
        </p:nvSpPr>
        <p:spPr>
          <a:xfrm>
            <a:off x="304800" y="1371600"/>
            <a:ext cx="8534400" cy="4861560"/>
          </a:xfrm>
        </p:spPr>
        <p:txBody>
          <a:bodyPr>
            <a:normAutofit/>
          </a:bodyPr>
          <a:lstStyle/>
          <a:p>
            <a:pPr lvl="1"/>
            <a:r>
              <a:rPr lang="en-US" dirty="0"/>
              <a:t>Algal thickness positively correlated with conductivity, pH, nitrate</a:t>
            </a:r>
          </a:p>
          <a:p>
            <a:pPr lvl="1"/>
            <a:r>
              <a:rPr lang="en-US" dirty="0"/>
              <a:t>Algal thickness negatively correlated with canopy cover, color, TKN (organic N + NH4) (color and TKN very highly correlated with each other)</a:t>
            </a:r>
          </a:p>
          <a:p>
            <a:pPr lvl="1"/>
            <a:r>
              <a:rPr lang="en-US" dirty="0"/>
              <a:t>No relationship with TP</a:t>
            </a:r>
          </a:p>
          <a:p>
            <a:pPr lvl="1"/>
            <a:r>
              <a:rPr lang="en-US" dirty="0" smtClean="0"/>
              <a:t>The </a:t>
            </a:r>
            <a:r>
              <a:rPr lang="en-US" dirty="0"/>
              <a:t>only nutrient variable that is significantly correlated with algal thickness is NO </a:t>
            </a:r>
            <a:r>
              <a:rPr lang="en-US" baseline="-25000" dirty="0"/>
              <a:t>2+3</a:t>
            </a:r>
            <a:r>
              <a:rPr lang="en-US" dirty="0"/>
              <a:t> concentrations.  However, this correlation is also strongly masked by the correlation between color and algal thickness; in other words, colored streams have both lower NO</a:t>
            </a:r>
            <a:r>
              <a:rPr lang="en-US" baseline="-25000" dirty="0"/>
              <a:t>2+3 </a:t>
            </a:r>
            <a:r>
              <a:rPr lang="en-US" dirty="0"/>
              <a:t>concentrations and algal thickness.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21</a:t>
            </a:fld>
            <a:endParaRPr lang="en-US"/>
          </a:p>
        </p:txBody>
      </p:sp>
    </p:spTree>
    <p:extLst>
      <p:ext uri="{BB962C8B-B14F-4D97-AF65-F5344CB8AC3E}">
        <p14:creationId xmlns:p14="http://schemas.microsoft.com/office/powerpoint/2010/main" val="1424289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RPS </a:t>
            </a:r>
            <a:r>
              <a:rPr lang="en-US" dirty="0" smtClean="0"/>
              <a:t>Results</a:t>
            </a:r>
            <a:endParaRPr lang="en-US" dirty="0"/>
          </a:p>
        </p:txBody>
      </p:sp>
      <p:sp>
        <p:nvSpPr>
          <p:cNvPr id="3" name="Content Placeholder 2"/>
          <p:cNvSpPr>
            <a:spLocks noGrp="1"/>
          </p:cNvSpPr>
          <p:nvPr>
            <p:ph idx="1"/>
          </p:nvPr>
        </p:nvSpPr>
        <p:spPr>
          <a:xfrm>
            <a:off x="457200" y="5638800"/>
            <a:ext cx="8229600" cy="581851"/>
          </a:xfrm>
        </p:spPr>
        <p:txBody>
          <a:bodyPr>
            <a:normAutofit/>
          </a:bodyPr>
          <a:lstStyle/>
          <a:p>
            <a:pPr marL="0" indent="114300" defTabSz="914400" eaLnBrk="0" fontAlgn="base" hangingPunct="0">
              <a:spcBef>
                <a:spcPct val="0"/>
              </a:spcBef>
              <a:spcAft>
                <a:spcPct val="0"/>
              </a:spcAft>
              <a:buClrTx/>
              <a:buSzTx/>
              <a:buNone/>
            </a:pPr>
            <a:r>
              <a:rPr lang="en-US" altLang="zh-CN" sz="1400" b="1" dirty="0" err="1" smtClean="0">
                <a:solidFill>
                  <a:schemeClr val="tx1"/>
                </a:solidFill>
                <a:latin typeface="Calibri" panose="020F0502020204030204" pitchFamily="34" charset="0"/>
                <a:ea typeface="SimSun" panose="02010600030101010101" pitchFamily="2" charset="-122"/>
                <a:cs typeface="Times New Roman" panose="02020603050405020304" pitchFamily="18" charset="0"/>
              </a:rPr>
              <a:t>Periphyton</a:t>
            </a:r>
            <a:r>
              <a:rPr lang="en-US" altLang="zh-CN" sz="1400" b="1" dirty="0" smtClean="0">
                <a:solidFill>
                  <a:schemeClr val="tx1"/>
                </a:solidFill>
                <a:latin typeface="Calibri" panose="020F0502020204030204" pitchFamily="34" charset="0"/>
                <a:ea typeface="SimSun" panose="02010600030101010101" pitchFamily="2" charset="-122"/>
                <a:cs typeface="Times New Roman" panose="02020603050405020304" pitchFamily="18" charset="0"/>
              </a:rPr>
              <a:t> </a:t>
            </a:r>
            <a:r>
              <a:rPr lang="en-US" altLang="zh-CN" sz="1400" b="1" dirty="0">
                <a:solidFill>
                  <a:schemeClr val="tx1"/>
                </a:solidFill>
                <a:latin typeface="Calibri" panose="020F0502020204030204" pitchFamily="34" charset="0"/>
                <a:ea typeface="SimSun" panose="02010600030101010101" pitchFamily="2" charset="-122"/>
                <a:cs typeface="Times New Roman" panose="02020603050405020304" pitchFamily="18" charset="0"/>
              </a:rPr>
              <a:t>and </a:t>
            </a:r>
            <a:r>
              <a:rPr lang="en-US" altLang="zh-CN" sz="1400" b="1" dirty="0" err="1">
                <a:solidFill>
                  <a:schemeClr val="tx1"/>
                </a:solidFill>
                <a:latin typeface="Calibri" panose="020F0502020204030204" pitchFamily="34" charset="0"/>
                <a:ea typeface="SimSun" panose="02010600030101010101" pitchFamily="2" charset="-122"/>
                <a:cs typeface="Times New Roman" panose="02020603050405020304" pitchFamily="18" charset="0"/>
              </a:rPr>
              <a:t>phytonplankton</a:t>
            </a:r>
            <a:r>
              <a:rPr lang="en-US" altLang="zh-CN" sz="1400" b="1" dirty="0">
                <a:solidFill>
                  <a:schemeClr val="tx1"/>
                </a:solidFill>
                <a:latin typeface="Calibri" panose="020F0502020204030204" pitchFamily="34" charset="0"/>
                <a:ea typeface="SimSun" panose="02010600030101010101" pitchFamily="2" charset="-122"/>
                <a:cs typeface="Times New Roman" panose="02020603050405020304" pitchFamily="18" charset="0"/>
              </a:rPr>
              <a:t> algal biomass in different colored streams. Different letters on top of each box indicate significant differences. </a:t>
            </a:r>
            <a:r>
              <a:rPr lang="en-US" altLang="zh-CN" sz="1400" b="1" dirty="0" smtClean="0">
                <a:solidFill>
                  <a:schemeClr val="tx1"/>
                </a:solidFill>
                <a:latin typeface="Calibri" panose="020F0502020204030204" pitchFamily="34" charset="0"/>
                <a:ea typeface="SimSun" panose="02010600030101010101" pitchFamily="2" charset="-122"/>
                <a:cs typeface="Times New Roman" panose="02020603050405020304" pitchFamily="18" charset="0"/>
              </a:rPr>
              <a:t> (from Lei Zheng memo, May 2009)</a:t>
            </a:r>
            <a:endParaRPr lang="en-US" altLang="zh-CN" sz="2000" dirty="0">
              <a:solidFill>
                <a:schemeClr val="tx1"/>
              </a:solidFill>
              <a:latin typeface="Arial" panose="020B0604020202020204" pitchFamily="34" charset="0"/>
            </a:endParaRPr>
          </a:p>
          <a:p>
            <a:pPr marL="0" indent="0">
              <a:buNone/>
            </a:pPr>
            <a:endParaRPr lang="en-US" sz="1400" dirty="0"/>
          </a:p>
        </p:txBody>
      </p:sp>
      <p:pic>
        <p:nvPicPr>
          <p:cNvPr id="118785"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5855" y="1424019"/>
            <a:ext cx="7332290" cy="40005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9515C9C-B0D4-49C7-83C7-4BF66E55645D}" type="slidenum">
              <a:rPr lang="en-US" smtClean="0"/>
              <a:pPr/>
              <a:t>22</a:t>
            </a:fld>
            <a:endParaRPr lang="en-US"/>
          </a:p>
        </p:txBody>
      </p:sp>
    </p:spTree>
    <p:extLst>
      <p:ext uri="{BB962C8B-B14F-4D97-AF65-F5344CB8AC3E}">
        <p14:creationId xmlns:p14="http://schemas.microsoft.com/office/powerpoint/2010/main" val="11694566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RPS Conclusions</a:t>
            </a:r>
            <a:endParaRPr lang="en-US" dirty="0"/>
          </a:p>
        </p:txBody>
      </p:sp>
      <p:sp>
        <p:nvSpPr>
          <p:cNvPr id="3" name="Content Placeholder 2"/>
          <p:cNvSpPr>
            <a:spLocks noGrp="1"/>
          </p:cNvSpPr>
          <p:nvPr>
            <p:ph idx="1"/>
          </p:nvPr>
        </p:nvSpPr>
        <p:spPr>
          <a:xfrm>
            <a:off x="427383" y="1143000"/>
            <a:ext cx="8229600" cy="4525963"/>
          </a:xfrm>
        </p:spPr>
        <p:txBody>
          <a:bodyPr>
            <a:noAutofit/>
          </a:bodyPr>
          <a:lstStyle/>
          <a:p>
            <a:pPr lvl="0"/>
            <a:r>
              <a:rPr lang="en-US" sz="2000" dirty="0"/>
              <a:t>Clear streams:</a:t>
            </a:r>
          </a:p>
          <a:p>
            <a:pPr lvl="1"/>
            <a:r>
              <a:rPr lang="en-US" sz="1600" dirty="0"/>
              <a:t>Algal thickness in clear streams </a:t>
            </a:r>
            <a:r>
              <a:rPr lang="en-US" sz="1600" dirty="0" smtClean="0"/>
              <a:t>are </a:t>
            </a:r>
            <a:r>
              <a:rPr lang="en-US" sz="1600" dirty="0"/>
              <a:t>correlated </a:t>
            </a:r>
            <a:r>
              <a:rPr lang="en-US" sz="1600" dirty="0" smtClean="0"/>
              <a:t>with TN </a:t>
            </a:r>
            <a:r>
              <a:rPr lang="en-US" sz="1600" dirty="0"/>
              <a:t>concentrations only; not with other nutrient variables; multiple variable interactions are possible;</a:t>
            </a:r>
          </a:p>
          <a:p>
            <a:pPr lvl="1"/>
            <a:r>
              <a:rPr lang="en-US" sz="1600" dirty="0"/>
              <a:t>Multiple logistic regression analysis was used explore the potential interactions among predictors, TN and TP, and NOx and TP models turned out to be significant;</a:t>
            </a:r>
          </a:p>
          <a:p>
            <a:pPr lvl="1"/>
            <a:r>
              <a:rPr lang="en-US" sz="1600" dirty="0"/>
              <a:t>Contour plots may be able to help delineate nutrient criteria, however, the impairment threshold and the probability of allowable impairment will have to be determined by management.   </a:t>
            </a:r>
          </a:p>
          <a:p>
            <a:pPr lvl="0"/>
            <a:r>
              <a:rPr lang="en-US" sz="2000" dirty="0"/>
              <a:t>Colored streams:</a:t>
            </a:r>
          </a:p>
          <a:p>
            <a:pPr lvl="1"/>
            <a:r>
              <a:rPr lang="en-US" sz="1600" dirty="0" err="1"/>
              <a:t>Periphyton</a:t>
            </a:r>
            <a:r>
              <a:rPr lang="en-US" sz="1600" dirty="0"/>
              <a:t> thickness became increasingly limited by light, the correlations with nutrients are very weak; water column </a:t>
            </a:r>
            <a:r>
              <a:rPr lang="en-US" sz="1600" dirty="0" err="1"/>
              <a:t>Chl</a:t>
            </a:r>
            <a:r>
              <a:rPr lang="en-US" sz="1600" dirty="0"/>
              <a:t> </a:t>
            </a:r>
            <a:r>
              <a:rPr lang="en-US" sz="1600" i="1" dirty="0"/>
              <a:t>a</a:t>
            </a:r>
            <a:r>
              <a:rPr lang="en-US" sz="1600" dirty="0"/>
              <a:t> became the dominant algal biomass.</a:t>
            </a:r>
          </a:p>
          <a:p>
            <a:pPr lvl="1"/>
            <a:r>
              <a:rPr lang="en-US" sz="1600" dirty="0"/>
              <a:t>Planktonic algal biomass (</a:t>
            </a:r>
            <a:r>
              <a:rPr lang="en-US" sz="1600" dirty="0" err="1"/>
              <a:t>Chl</a:t>
            </a:r>
            <a:r>
              <a:rPr lang="en-US" sz="1600" dirty="0"/>
              <a:t> </a:t>
            </a:r>
            <a:r>
              <a:rPr lang="en-US" sz="1600" i="1" dirty="0"/>
              <a:t>a</a:t>
            </a:r>
            <a:r>
              <a:rPr lang="en-US" sz="1600" dirty="0"/>
              <a:t>) was correlated with TN and TKN concentrations;</a:t>
            </a:r>
          </a:p>
          <a:p>
            <a:pPr lvl="1"/>
            <a:r>
              <a:rPr lang="en-US" sz="1600" dirty="0"/>
              <a:t>Dissolved oxygen in the water column was negatively associated with water column </a:t>
            </a:r>
            <a:r>
              <a:rPr lang="en-US" sz="1600" dirty="0" err="1"/>
              <a:t>Chl</a:t>
            </a:r>
            <a:r>
              <a:rPr lang="en-US" sz="1600" dirty="0"/>
              <a:t> </a:t>
            </a:r>
            <a:r>
              <a:rPr lang="en-US" sz="1600" i="1" dirty="0"/>
              <a:t>a</a:t>
            </a:r>
            <a:r>
              <a:rPr lang="en-US" sz="1600" dirty="0"/>
              <a:t> concentrations.</a:t>
            </a:r>
          </a:p>
          <a:p>
            <a:pPr lvl="1"/>
            <a:r>
              <a:rPr lang="en-US" sz="1600" dirty="0"/>
              <a:t>SCI was also negatively correlated with </a:t>
            </a:r>
            <a:r>
              <a:rPr lang="en-US" sz="1600" dirty="0" err="1"/>
              <a:t>Chl</a:t>
            </a:r>
            <a:r>
              <a:rPr lang="en-US" sz="1600" dirty="0"/>
              <a:t> a in the water.</a:t>
            </a:r>
          </a:p>
          <a:p>
            <a:endParaRPr lang="en-US" sz="20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23</a:t>
            </a:fld>
            <a:endParaRPr lang="en-US"/>
          </a:p>
        </p:txBody>
      </p:sp>
    </p:spTree>
    <p:extLst>
      <p:ext uri="{BB962C8B-B14F-4D97-AF65-F5344CB8AC3E}">
        <p14:creationId xmlns:p14="http://schemas.microsoft.com/office/powerpoint/2010/main" val="4458047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rrowheads="1"/>
          </p:cNvSpPr>
          <p:nvPr>
            <p:ph type="title"/>
          </p:nvPr>
        </p:nvSpPr>
        <p:spPr>
          <a:xfrm>
            <a:off x="1066800" y="0"/>
            <a:ext cx="7848600" cy="1143000"/>
          </a:xfrm>
        </p:spPr>
        <p:txBody>
          <a:bodyPr>
            <a:normAutofit fontScale="90000"/>
          </a:bodyPr>
          <a:lstStyle/>
          <a:p>
            <a:r>
              <a:rPr lang="en-US" dirty="0" smtClean="0"/>
              <a:t>Approaches for NNC Development</a:t>
            </a:r>
            <a:endParaRPr lang="en-US" dirty="0"/>
          </a:p>
        </p:txBody>
      </p:sp>
      <p:sp>
        <p:nvSpPr>
          <p:cNvPr id="102403" name="Rectangle 3"/>
          <p:cNvSpPr>
            <a:spLocks noGrp="1" noRot="1" noChangeArrowheads="1"/>
          </p:cNvSpPr>
          <p:nvPr>
            <p:ph idx="1"/>
          </p:nvPr>
        </p:nvSpPr>
        <p:spPr/>
        <p:txBody>
          <a:bodyPr/>
          <a:lstStyle/>
          <a:p>
            <a:r>
              <a:rPr lang="en-US" dirty="0" smtClean="0">
                <a:solidFill>
                  <a:schemeClr val="bg1">
                    <a:lumMod val="50000"/>
                  </a:schemeClr>
                </a:solidFill>
              </a:rPr>
              <a:t>Stream Diatom Index </a:t>
            </a:r>
          </a:p>
          <a:p>
            <a:r>
              <a:rPr lang="en-US" dirty="0" smtClean="0">
                <a:solidFill>
                  <a:schemeClr val="bg1">
                    <a:lumMod val="50000"/>
                  </a:schemeClr>
                </a:solidFill>
              </a:rPr>
              <a:t>Rapid </a:t>
            </a:r>
            <a:r>
              <a:rPr lang="en-US" dirty="0" err="1" smtClean="0">
                <a:solidFill>
                  <a:schemeClr val="bg1">
                    <a:lumMod val="50000"/>
                  </a:schemeClr>
                </a:solidFill>
              </a:rPr>
              <a:t>Periphyton</a:t>
            </a:r>
            <a:r>
              <a:rPr lang="en-US" dirty="0" smtClean="0">
                <a:solidFill>
                  <a:schemeClr val="bg1">
                    <a:lumMod val="50000"/>
                  </a:schemeClr>
                </a:solidFill>
              </a:rPr>
              <a:t> Survey</a:t>
            </a:r>
          </a:p>
          <a:p>
            <a:r>
              <a:rPr lang="en-US" dirty="0"/>
              <a:t>Lab and Field studies focused on Springs</a:t>
            </a:r>
          </a:p>
          <a:p>
            <a:r>
              <a:rPr lang="en-US" dirty="0" err="1" smtClean="0"/>
              <a:t>Periphytometer</a:t>
            </a:r>
            <a:r>
              <a:rPr lang="en-US" dirty="0" smtClean="0"/>
              <a:t> Studies</a:t>
            </a:r>
          </a:p>
        </p:txBody>
      </p:sp>
      <p:sp>
        <p:nvSpPr>
          <p:cNvPr id="2" name="Slide Number Placeholder 1"/>
          <p:cNvSpPr>
            <a:spLocks noGrp="1"/>
          </p:cNvSpPr>
          <p:nvPr>
            <p:ph type="sldNum" sz="quarter" idx="12"/>
          </p:nvPr>
        </p:nvSpPr>
        <p:spPr/>
        <p:txBody>
          <a:bodyPr/>
          <a:lstStyle/>
          <a:p>
            <a:fld id="{D9515C9C-B0D4-49C7-83C7-4BF66E55645D}" type="slidenum">
              <a:rPr lang="en-US" smtClean="0"/>
              <a:pPr/>
              <a:t>24</a:t>
            </a:fld>
            <a:endParaRPr lang="en-US"/>
          </a:p>
        </p:txBody>
      </p:sp>
    </p:spTree>
    <p:extLst>
      <p:ext uri="{BB962C8B-B14F-4D97-AF65-F5344CB8AC3E}">
        <p14:creationId xmlns:p14="http://schemas.microsoft.com/office/powerpoint/2010/main" val="34065933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Rot="1" noChangeArrowheads="1"/>
          </p:cNvSpPr>
          <p:nvPr>
            <p:ph type="title"/>
          </p:nvPr>
        </p:nvSpPr>
        <p:spPr/>
        <p:txBody>
          <a:bodyPr/>
          <a:lstStyle/>
          <a:p>
            <a:r>
              <a:rPr lang="en-US" dirty="0" smtClean="0"/>
              <a:t>Springs Studies</a:t>
            </a:r>
            <a:endParaRPr lang="en-US" dirty="0"/>
          </a:p>
        </p:txBody>
      </p:sp>
      <p:sp>
        <p:nvSpPr>
          <p:cNvPr id="2" name="Content Placeholder 1"/>
          <p:cNvSpPr>
            <a:spLocks noGrp="1"/>
          </p:cNvSpPr>
          <p:nvPr>
            <p:ph idx="1"/>
          </p:nvPr>
        </p:nvSpPr>
        <p:spPr/>
        <p:txBody>
          <a:bodyPr/>
          <a:lstStyle/>
          <a:p>
            <a:endParaRPr lang="en-US"/>
          </a:p>
        </p:txBody>
      </p:sp>
      <p:pic>
        <p:nvPicPr>
          <p:cNvPr id="112644" name="Picture 4"/>
          <p:cNvPicPr>
            <a:picLocks noChangeAspect="1" noChangeArrowheads="1"/>
          </p:cNvPicPr>
          <p:nvPr/>
        </p:nvPicPr>
        <p:blipFill>
          <a:blip r:embed="rId2" cstate="print"/>
          <a:srcRect/>
          <a:stretch>
            <a:fillRect/>
          </a:stretch>
        </p:blipFill>
        <p:spPr bwMode="auto">
          <a:xfrm>
            <a:off x="3962400" y="1828800"/>
            <a:ext cx="5410200" cy="4419600"/>
          </a:xfrm>
          <a:prstGeom prst="rect">
            <a:avLst/>
          </a:prstGeom>
          <a:noFill/>
          <a:ln w="9525">
            <a:noFill/>
            <a:miter lim="800000"/>
            <a:headEnd/>
            <a:tailEnd/>
          </a:ln>
        </p:spPr>
      </p:pic>
      <p:pic>
        <p:nvPicPr>
          <p:cNvPr id="112645" name="Picture 5"/>
          <p:cNvPicPr>
            <a:picLocks noChangeAspect="1" noChangeArrowheads="1"/>
          </p:cNvPicPr>
          <p:nvPr/>
        </p:nvPicPr>
        <p:blipFill>
          <a:blip r:embed="rId3" cstate="print"/>
          <a:srcRect l="1909"/>
          <a:stretch>
            <a:fillRect/>
          </a:stretch>
        </p:blipFill>
        <p:spPr bwMode="auto">
          <a:xfrm>
            <a:off x="-138113" y="1828800"/>
            <a:ext cx="4481513" cy="4462463"/>
          </a:xfrm>
          <a:prstGeom prst="rect">
            <a:avLst/>
          </a:prstGeom>
          <a:noFill/>
          <a:ln w="9525">
            <a:noFill/>
            <a:miter lim="800000"/>
            <a:headEnd/>
            <a:tailEnd/>
          </a:ln>
        </p:spPr>
      </p:pic>
      <p:sp>
        <p:nvSpPr>
          <p:cNvPr id="112646" name="Text Box 6"/>
          <p:cNvSpPr txBox="1">
            <a:spLocks noChangeArrowheads="1"/>
          </p:cNvSpPr>
          <p:nvPr/>
        </p:nvSpPr>
        <p:spPr bwMode="auto">
          <a:xfrm>
            <a:off x="0" y="1828800"/>
            <a:ext cx="4343400" cy="822325"/>
          </a:xfrm>
          <a:prstGeom prst="rect">
            <a:avLst/>
          </a:prstGeom>
          <a:noFill/>
          <a:ln w="9525">
            <a:noFill/>
            <a:miter lim="800000"/>
            <a:headEnd/>
            <a:tailEnd/>
          </a:ln>
          <a:effectLst/>
        </p:spPr>
        <p:txBody>
          <a:bodyPr>
            <a:spAutoFit/>
          </a:bodyPr>
          <a:lstStyle/>
          <a:p>
            <a:pPr eaLnBrk="1" hangingPunct="1"/>
            <a:r>
              <a:rPr lang="en-US" sz="2400"/>
              <a:t>Weeki Wachee, 1950s;</a:t>
            </a:r>
          </a:p>
          <a:p>
            <a:pPr eaLnBrk="1" hangingPunct="1"/>
            <a:r>
              <a:rPr lang="en-US" sz="2400"/>
              <a:t>Nitrate &lt; 0.1 mg/L, Eel grass</a:t>
            </a:r>
          </a:p>
        </p:txBody>
      </p:sp>
      <p:sp>
        <p:nvSpPr>
          <p:cNvPr id="112647" name="Text Box 7"/>
          <p:cNvSpPr txBox="1">
            <a:spLocks noChangeArrowheads="1"/>
          </p:cNvSpPr>
          <p:nvPr/>
        </p:nvSpPr>
        <p:spPr bwMode="auto">
          <a:xfrm>
            <a:off x="4419600" y="1828800"/>
            <a:ext cx="4724400" cy="822325"/>
          </a:xfrm>
          <a:prstGeom prst="rect">
            <a:avLst/>
          </a:prstGeom>
          <a:noFill/>
          <a:ln w="9525">
            <a:noFill/>
            <a:miter lim="800000"/>
            <a:headEnd/>
            <a:tailEnd/>
          </a:ln>
          <a:effectLst/>
        </p:spPr>
        <p:txBody>
          <a:bodyPr>
            <a:spAutoFit/>
          </a:bodyPr>
          <a:lstStyle/>
          <a:p>
            <a:pPr eaLnBrk="1" hangingPunct="1"/>
            <a:r>
              <a:rPr lang="en-US" sz="2400"/>
              <a:t>Weeki Wachee, 2001:</a:t>
            </a:r>
          </a:p>
          <a:p>
            <a:pPr eaLnBrk="1" hangingPunct="1"/>
            <a:r>
              <a:rPr lang="en-US" sz="2400"/>
              <a:t>Nitrate ~ 0.7 mg/L, Lyngbya mats</a:t>
            </a:r>
          </a:p>
        </p:txBody>
      </p:sp>
      <p:sp>
        <p:nvSpPr>
          <p:cNvPr id="3" name="Slide Number Placeholder 2"/>
          <p:cNvSpPr>
            <a:spLocks noGrp="1"/>
          </p:cNvSpPr>
          <p:nvPr>
            <p:ph type="sldNum" sz="quarter" idx="12"/>
          </p:nvPr>
        </p:nvSpPr>
        <p:spPr/>
        <p:txBody>
          <a:bodyPr/>
          <a:lstStyle/>
          <a:p>
            <a:fld id="{D9515C9C-B0D4-49C7-83C7-4BF66E55645D}" type="slidenum">
              <a:rPr lang="en-US" smtClean="0"/>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Springs Studies</a:t>
            </a:r>
            <a:endParaRPr lang="en-US" dirty="0"/>
          </a:p>
        </p:txBody>
      </p:sp>
      <p:sp>
        <p:nvSpPr>
          <p:cNvPr id="3" name="Content Placeholder 2"/>
          <p:cNvSpPr>
            <a:spLocks noGrp="1"/>
          </p:cNvSpPr>
          <p:nvPr>
            <p:ph idx="1"/>
          </p:nvPr>
        </p:nvSpPr>
        <p:spPr/>
        <p:txBody>
          <a:bodyPr>
            <a:normAutofit lnSpcReduction="10000"/>
          </a:bodyPr>
          <a:lstStyle/>
          <a:p>
            <a:r>
              <a:rPr lang="en-US" dirty="0" smtClean="0"/>
              <a:t>Field study of 60 Florida Springs, using RPS and predominant </a:t>
            </a:r>
            <a:r>
              <a:rPr lang="en-US" dirty="0" err="1" smtClean="0"/>
              <a:t>periphyton</a:t>
            </a:r>
            <a:r>
              <a:rPr lang="en-US" dirty="0" smtClean="0"/>
              <a:t> taxonomic identification</a:t>
            </a:r>
          </a:p>
          <a:p>
            <a:pPr lvl="1"/>
            <a:r>
              <a:rPr lang="en-US" i="1" dirty="0" err="1" smtClean="0"/>
              <a:t>Vaucheria</a:t>
            </a:r>
            <a:r>
              <a:rPr lang="en-US" dirty="0" smtClean="0"/>
              <a:t> response threshold of 0.454 mg/L NO</a:t>
            </a:r>
            <a:r>
              <a:rPr lang="en-US" baseline="-25000" dirty="0" smtClean="0"/>
              <a:t>3</a:t>
            </a:r>
          </a:p>
          <a:p>
            <a:r>
              <a:rPr lang="en-US" dirty="0" smtClean="0"/>
              <a:t>Lab and microcosm studies on growth of </a:t>
            </a:r>
            <a:r>
              <a:rPr lang="en-US" i="1" dirty="0" err="1" smtClean="0"/>
              <a:t>Lyngbya</a:t>
            </a:r>
            <a:r>
              <a:rPr lang="en-US" i="1" dirty="0" smtClean="0"/>
              <a:t> </a:t>
            </a:r>
            <a:r>
              <a:rPr lang="en-US" i="1" dirty="0" err="1" smtClean="0"/>
              <a:t>wollei</a:t>
            </a:r>
            <a:r>
              <a:rPr lang="en-US" i="1" dirty="0" smtClean="0"/>
              <a:t> </a:t>
            </a:r>
            <a:r>
              <a:rPr lang="en-US" dirty="0" smtClean="0"/>
              <a:t>and </a:t>
            </a:r>
            <a:r>
              <a:rPr lang="en-US" i="1" dirty="0" err="1" smtClean="0"/>
              <a:t>Vaucheria</a:t>
            </a:r>
            <a:r>
              <a:rPr lang="en-US" dirty="0" smtClean="0"/>
              <a:t> spp., the most common springs </a:t>
            </a:r>
            <a:r>
              <a:rPr lang="en-US" dirty="0" err="1" smtClean="0"/>
              <a:t>periphyton</a:t>
            </a:r>
            <a:r>
              <a:rPr lang="en-US" dirty="0" smtClean="0"/>
              <a:t> taxa</a:t>
            </a:r>
          </a:p>
          <a:p>
            <a:pPr lvl="1"/>
            <a:r>
              <a:rPr lang="en-US" i="1" dirty="0" err="1" smtClean="0"/>
              <a:t>Lyngbya</a:t>
            </a:r>
            <a:r>
              <a:rPr lang="en-US" i="1" dirty="0" smtClean="0"/>
              <a:t> </a:t>
            </a:r>
            <a:r>
              <a:rPr lang="en-US" i="1" dirty="0" err="1" smtClean="0"/>
              <a:t>wollei</a:t>
            </a:r>
            <a:r>
              <a:rPr lang="en-US" i="1" dirty="0" smtClean="0"/>
              <a:t> </a:t>
            </a:r>
            <a:r>
              <a:rPr lang="en-US" dirty="0" smtClean="0"/>
              <a:t>growth controlled at 0.300 mg/L NO</a:t>
            </a:r>
            <a:r>
              <a:rPr lang="en-US" baseline="-25000" dirty="0" smtClean="0"/>
              <a:t>3</a:t>
            </a:r>
          </a:p>
          <a:p>
            <a:pPr lvl="1"/>
            <a:r>
              <a:rPr lang="en-US" dirty="0" err="1" smtClean="0"/>
              <a:t>Nitrate+nitrite</a:t>
            </a:r>
            <a:r>
              <a:rPr lang="en-US" dirty="0" smtClean="0"/>
              <a:t> </a:t>
            </a:r>
            <a:r>
              <a:rPr lang="en-US" dirty="0"/>
              <a:t>was primary factor causing </a:t>
            </a:r>
            <a:r>
              <a:rPr lang="en-US" u="sng" dirty="0"/>
              <a:t>elevated growth</a:t>
            </a:r>
            <a:r>
              <a:rPr lang="en-US" dirty="0"/>
              <a:t> at levels above 0.230 to 0.263 </a:t>
            </a:r>
            <a:r>
              <a:rPr lang="en-US" dirty="0" smtClean="0"/>
              <a:t>mg/L</a:t>
            </a:r>
          </a:p>
          <a:p>
            <a:pPr lvl="1"/>
            <a:endParaRPr lang="en-US" dirty="0"/>
          </a:p>
          <a:p>
            <a:pPr marL="457200" lvl="1" indent="0">
              <a:buNone/>
            </a:pPr>
            <a:r>
              <a:rPr lang="en-US" sz="2000" dirty="0" smtClean="0"/>
              <a:t>Studies by Stevenson, </a:t>
            </a:r>
            <a:r>
              <a:rPr lang="en-US" sz="2000" dirty="0" err="1" smtClean="0"/>
              <a:t>Pinowska</a:t>
            </a:r>
            <a:r>
              <a:rPr lang="en-US" sz="2000" dirty="0" smtClean="0"/>
              <a:t>, and others</a:t>
            </a:r>
            <a:endParaRPr lang="en-US" sz="2000" dirty="0"/>
          </a:p>
          <a:p>
            <a:pPr lvl="1"/>
            <a:endParaRPr lang="en-US" dirty="0"/>
          </a:p>
          <a:p>
            <a:pPr lvl="1"/>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26</a:t>
            </a:fld>
            <a:endParaRPr lang="en-US"/>
          </a:p>
        </p:txBody>
      </p:sp>
    </p:spTree>
    <p:extLst>
      <p:ext uri="{BB962C8B-B14F-4D97-AF65-F5344CB8AC3E}">
        <p14:creationId xmlns:p14="http://schemas.microsoft.com/office/powerpoint/2010/main" val="234847607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rrowheads="1"/>
          </p:cNvSpPr>
          <p:nvPr>
            <p:ph type="title"/>
          </p:nvPr>
        </p:nvSpPr>
        <p:spPr>
          <a:xfrm>
            <a:off x="1066800" y="0"/>
            <a:ext cx="7848600" cy="1143000"/>
          </a:xfrm>
        </p:spPr>
        <p:txBody>
          <a:bodyPr>
            <a:normAutofit fontScale="90000"/>
          </a:bodyPr>
          <a:lstStyle/>
          <a:p>
            <a:r>
              <a:rPr lang="en-US" dirty="0" smtClean="0"/>
              <a:t>Approaches for NNC Development</a:t>
            </a:r>
            <a:endParaRPr lang="en-US" dirty="0"/>
          </a:p>
        </p:txBody>
      </p:sp>
      <p:sp>
        <p:nvSpPr>
          <p:cNvPr id="102403" name="Rectangle 3"/>
          <p:cNvSpPr>
            <a:spLocks noGrp="1" noRot="1" noChangeArrowheads="1"/>
          </p:cNvSpPr>
          <p:nvPr>
            <p:ph idx="1"/>
          </p:nvPr>
        </p:nvSpPr>
        <p:spPr/>
        <p:txBody>
          <a:bodyPr/>
          <a:lstStyle/>
          <a:p>
            <a:r>
              <a:rPr lang="en-US" dirty="0" smtClean="0">
                <a:solidFill>
                  <a:schemeClr val="bg1">
                    <a:lumMod val="50000"/>
                  </a:schemeClr>
                </a:solidFill>
              </a:rPr>
              <a:t>Stream Diatom Index </a:t>
            </a:r>
          </a:p>
          <a:p>
            <a:r>
              <a:rPr lang="en-US" dirty="0" smtClean="0">
                <a:solidFill>
                  <a:schemeClr val="bg1">
                    <a:lumMod val="50000"/>
                  </a:schemeClr>
                </a:solidFill>
              </a:rPr>
              <a:t>Rapid </a:t>
            </a:r>
            <a:r>
              <a:rPr lang="en-US" dirty="0" err="1" smtClean="0">
                <a:solidFill>
                  <a:schemeClr val="bg1">
                    <a:lumMod val="50000"/>
                  </a:schemeClr>
                </a:solidFill>
              </a:rPr>
              <a:t>Periphyton</a:t>
            </a:r>
            <a:r>
              <a:rPr lang="en-US" dirty="0" smtClean="0">
                <a:solidFill>
                  <a:schemeClr val="bg1">
                    <a:lumMod val="50000"/>
                  </a:schemeClr>
                </a:solidFill>
              </a:rPr>
              <a:t> Survey</a:t>
            </a:r>
          </a:p>
          <a:p>
            <a:r>
              <a:rPr lang="en-US" dirty="0">
                <a:solidFill>
                  <a:schemeClr val="bg1">
                    <a:lumMod val="50000"/>
                  </a:schemeClr>
                </a:solidFill>
              </a:rPr>
              <a:t>Lab and Field studies focused on Springs</a:t>
            </a:r>
          </a:p>
          <a:p>
            <a:r>
              <a:rPr lang="en-US" dirty="0" err="1" smtClean="0"/>
              <a:t>Periphytometer</a:t>
            </a:r>
            <a:r>
              <a:rPr lang="en-US" dirty="0" smtClean="0"/>
              <a:t> Studies</a:t>
            </a:r>
          </a:p>
          <a:p>
            <a:pPr lvl="1"/>
            <a:r>
              <a:rPr lang="en-US" dirty="0" smtClean="0"/>
              <a:t>Suwannee river basin study of 13 sites within three rivers </a:t>
            </a:r>
            <a:r>
              <a:rPr lang="en-US" dirty="0" smtClean="0"/>
              <a:t>1990-1998, conducted by Suwannee River Water Management District</a:t>
            </a:r>
            <a:endParaRPr lang="en-US" dirty="0" smtClean="0"/>
          </a:p>
          <a:p>
            <a:pPr lvl="1"/>
            <a:r>
              <a:rPr lang="en-US" dirty="0" smtClean="0"/>
              <a:t>Inputs from springs and point sources created a nutrient gradient, along which algal cell density and biomass increased </a:t>
            </a:r>
          </a:p>
          <a:p>
            <a:pPr marL="457200" lvl="1" indent="0">
              <a:buNone/>
            </a:pPr>
            <a:endParaRPr lang="en-US" dirty="0" smtClean="0"/>
          </a:p>
        </p:txBody>
      </p:sp>
      <p:sp>
        <p:nvSpPr>
          <p:cNvPr id="2" name="Slide Number Placeholder 1"/>
          <p:cNvSpPr>
            <a:spLocks noGrp="1"/>
          </p:cNvSpPr>
          <p:nvPr>
            <p:ph type="sldNum" sz="quarter" idx="12"/>
          </p:nvPr>
        </p:nvSpPr>
        <p:spPr/>
        <p:txBody>
          <a:bodyPr/>
          <a:lstStyle/>
          <a:p>
            <a:fld id="{D9515C9C-B0D4-49C7-83C7-4BF66E55645D}" type="slidenum">
              <a:rPr lang="en-US" smtClean="0"/>
              <a:pPr/>
              <a:t>27</a:t>
            </a:fld>
            <a:endParaRPr lang="en-US"/>
          </a:p>
        </p:txBody>
      </p:sp>
    </p:spTree>
    <p:extLst>
      <p:ext uri="{BB962C8B-B14F-4D97-AF65-F5344CB8AC3E}">
        <p14:creationId xmlns:p14="http://schemas.microsoft.com/office/powerpoint/2010/main" val="22383476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ext Box 2"/>
          <p:cNvSpPr txBox="1">
            <a:spLocks noChangeArrowheads="1"/>
          </p:cNvSpPr>
          <p:nvPr/>
        </p:nvSpPr>
        <p:spPr bwMode="auto">
          <a:xfrm>
            <a:off x="1981200" y="1262064"/>
            <a:ext cx="5753100" cy="366712"/>
          </a:xfrm>
          <a:prstGeom prst="rect">
            <a:avLst/>
          </a:prstGeom>
          <a:noFill/>
          <a:ln w="9525">
            <a:noFill/>
            <a:miter lim="800000"/>
            <a:headEnd/>
            <a:tailEnd/>
          </a:ln>
          <a:effectLst/>
        </p:spPr>
        <p:txBody>
          <a:bodyPr wrap="none">
            <a:spAutoFit/>
          </a:bodyPr>
          <a:lstStyle/>
          <a:p>
            <a:pPr eaLnBrk="1" hangingPunct="1"/>
            <a:r>
              <a:rPr lang="en-US" dirty="0"/>
              <a:t>Change Point at </a:t>
            </a:r>
            <a:r>
              <a:rPr lang="en-US" b="1" dirty="0"/>
              <a:t>0.441 mg/L Nitrate-nitrite</a:t>
            </a:r>
            <a:r>
              <a:rPr lang="en-US" dirty="0"/>
              <a:t>, R2 = 0.62 </a:t>
            </a:r>
          </a:p>
        </p:txBody>
      </p:sp>
      <p:sp>
        <p:nvSpPr>
          <p:cNvPr id="116739" name="Rectangle 3"/>
          <p:cNvSpPr>
            <a:spLocks noGrp="1" noRot="1" noChangeArrowheads="1"/>
          </p:cNvSpPr>
          <p:nvPr>
            <p:ph type="title"/>
          </p:nvPr>
        </p:nvSpPr>
        <p:spPr>
          <a:xfrm>
            <a:off x="838200" y="-76200"/>
            <a:ext cx="7848600" cy="1143000"/>
          </a:xfrm>
        </p:spPr>
        <p:txBody>
          <a:bodyPr>
            <a:normAutofit/>
          </a:bodyPr>
          <a:lstStyle/>
          <a:p>
            <a:r>
              <a:rPr lang="en-US" sz="3200" dirty="0"/>
              <a:t>Suwannee </a:t>
            </a:r>
            <a:r>
              <a:rPr lang="en-US" sz="3200" dirty="0" err="1"/>
              <a:t>Periphytometer</a:t>
            </a:r>
            <a:r>
              <a:rPr lang="en-US" sz="3200" dirty="0"/>
              <a:t> Change Point </a:t>
            </a:r>
            <a:r>
              <a:rPr lang="en-US" sz="3200" dirty="0" smtClean="0"/>
              <a:t>Analysis</a:t>
            </a:r>
            <a:endParaRPr lang="en-US" sz="3200" dirty="0"/>
          </a:p>
        </p:txBody>
      </p:sp>
      <p:sp>
        <p:nvSpPr>
          <p:cNvPr id="116740" name="Rectangle 4"/>
          <p:cNvSpPr>
            <a:spLocks noChangeArrowheads="1"/>
          </p:cNvSpPr>
          <p:nvPr/>
        </p:nvSpPr>
        <p:spPr bwMode="auto">
          <a:xfrm>
            <a:off x="0" y="1352550"/>
            <a:ext cx="9144000" cy="0"/>
          </a:xfrm>
          <a:prstGeom prst="rect">
            <a:avLst/>
          </a:prstGeom>
          <a:noFill/>
          <a:ln w="9525">
            <a:noFill/>
            <a:miter lim="800000"/>
            <a:headEnd/>
            <a:tailEnd/>
          </a:ln>
          <a:effectLst/>
        </p:spPr>
        <p:txBody>
          <a:bodyPr wrap="none" anchor="ctr">
            <a:spAutoFit/>
          </a:bodyPr>
          <a:lstStyle/>
          <a:p>
            <a:endParaRPr lang="en-US"/>
          </a:p>
        </p:txBody>
      </p:sp>
      <p:sp>
        <p:nvSpPr>
          <p:cNvPr id="116742" name="Line 6"/>
          <p:cNvSpPr>
            <a:spLocks noChangeShapeType="1"/>
          </p:cNvSpPr>
          <p:nvPr/>
        </p:nvSpPr>
        <p:spPr bwMode="auto">
          <a:xfrm>
            <a:off x="4724400" y="2057400"/>
            <a:ext cx="0" cy="1447800"/>
          </a:xfrm>
          <a:prstGeom prst="line">
            <a:avLst/>
          </a:prstGeom>
          <a:noFill/>
          <a:ln w="76200">
            <a:solidFill>
              <a:schemeClr val="bg1"/>
            </a:solidFill>
            <a:round/>
            <a:headEnd/>
            <a:tailEnd type="triangle" w="med" len="med"/>
          </a:ln>
          <a:effectLst/>
        </p:spPr>
        <p:txBody>
          <a:bodyPr/>
          <a:lstStyle/>
          <a:p>
            <a:endParaRPr lang="en-US"/>
          </a:p>
        </p:txBody>
      </p:sp>
      <p:pic>
        <p:nvPicPr>
          <p:cNvPr id="8" name="Picture 7"/>
          <p:cNvPicPr/>
          <p:nvPr/>
        </p:nvPicPr>
        <p:blipFill>
          <a:blip r:embed="rId3" cstate="print"/>
          <a:srcRect l="5762" t="2631" r="4915" b="3728"/>
          <a:stretch>
            <a:fillRect/>
          </a:stretch>
        </p:blipFill>
        <p:spPr bwMode="auto">
          <a:xfrm>
            <a:off x="2076450" y="1524000"/>
            <a:ext cx="5372100" cy="4328319"/>
          </a:xfrm>
          <a:prstGeom prst="rect">
            <a:avLst/>
          </a:prstGeom>
          <a:noFill/>
          <a:ln w="9525">
            <a:noFill/>
            <a:miter lim="800000"/>
            <a:headEnd/>
            <a:tailEnd/>
          </a:ln>
        </p:spPr>
      </p:pic>
      <p:sp>
        <p:nvSpPr>
          <p:cNvPr id="3" name="TextBox 2"/>
          <p:cNvSpPr txBox="1"/>
          <p:nvPr/>
        </p:nvSpPr>
        <p:spPr>
          <a:xfrm>
            <a:off x="1723065" y="6096277"/>
            <a:ext cx="5356916" cy="338554"/>
          </a:xfrm>
          <a:prstGeom prst="rect">
            <a:avLst/>
          </a:prstGeom>
          <a:noFill/>
        </p:spPr>
        <p:txBody>
          <a:bodyPr wrap="none" rtlCol="0">
            <a:spAutoFit/>
          </a:bodyPr>
          <a:lstStyle/>
          <a:p>
            <a:r>
              <a:rPr lang="en-US" sz="1600" dirty="0" smtClean="0"/>
              <a:t>Field study by the SRWMD, statistical analysis by Dr. Niu</a:t>
            </a:r>
            <a:endParaRPr lang="en-US" sz="1600" dirty="0"/>
          </a:p>
        </p:txBody>
      </p:sp>
      <p:sp>
        <p:nvSpPr>
          <p:cNvPr id="2" name="Slide Number Placeholder 1"/>
          <p:cNvSpPr>
            <a:spLocks noGrp="1"/>
          </p:cNvSpPr>
          <p:nvPr>
            <p:ph type="sldNum" sz="quarter" idx="12"/>
          </p:nvPr>
        </p:nvSpPr>
        <p:spPr/>
        <p:txBody>
          <a:bodyPr/>
          <a:lstStyle/>
          <a:p>
            <a:fld id="{D9515C9C-B0D4-49C7-83C7-4BF66E55645D}"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p:cNvPicPr>
            <a:picLocks noChangeAspect="1" noChangeArrowheads="1"/>
          </p:cNvPicPr>
          <p:nvPr/>
        </p:nvPicPr>
        <p:blipFill>
          <a:blip r:embed="rId3" cstate="print"/>
          <a:srcRect/>
          <a:stretch>
            <a:fillRect/>
          </a:stretch>
        </p:blipFill>
        <p:spPr bwMode="auto">
          <a:xfrm>
            <a:off x="533400" y="990600"/>
            <a:ext cx="8229600" cy="5614987"/>
          </a:xfrm>
          <a:prstGeom prst="rect">
            <a:avLst/>
          </a:prstGeom>
          <a:noFill/>
          <a:ln w="9525">
            <a:noFill/>
            <a:miter lim="800000"/>
            <a:headEnd/>
            <a:tailEnd/>
          </a:ln>
          <a:effectLst/>
        </p:spPr>
      </p:pic>
      <p:sp>
        <p:nvSpPr>
          <p:cNvPr id="117764" name="Line 4"/>
          <p:cNvSpPr>
            <a:spLocks noChangeShapeType="1"/>
          </p:cNvSpPr>
          <p:nvPr/>
        </p:nvSpPr>
        <p:spPr bwMode="auto">
          <a:xfrm flipH="1">
            <a:off x="4756150" y="4953000"/>
            <a:ext cx="1295400" cy="838200"/>
          </a:xfrm>
          <a:prstGeom prst="line">
            <a:avLst/>
          </a:prstGeom>
          <a:noFill/>
          <a:ln w="57150">
            <a:solidFill>
              <a:srgbClr val="000000"/>
            </a:solidFill>
            <a:round/>
            <a:headEnd/>
            <a:tailEnd type="stealth" w="med" len="med"/>
          </a:ln>
          <a:effectLst/>
        </p:spPr>
        <p:txBody>
          <a:bodyPr/>
          <a:lstStyle/>
          <a:p>
            <a:endParaRPr lang="en-US"/>
          </a:p>
        </p:txBody>
      </p:sp>
      <p:sp>
        <p:nvSpPr>
          <p:cNvPr id="117765" name="Text Box 5"/>
          <p:cNvSpPr txBox="1">
            <a:spLocks noChangeArrowheads="1"/>
          </p:cNvSpPr>
          <p:nvPr/>
        </p:nvSpPr>
        <p:spPr bwMode="auto">
          <a:xfrm>
            <a:off x="5670550" y="4648200"/>
            <a:ext cx="2101850" cy="366713"/>
          </a:xfrm>
          <a:prstGeom prst="rect">
            <a:avLst/>
          </a:prstGeom>
          <a:noFill/>
          <a:ln w="9525">
            <a:noFill/>
            <a:miter lim="800000"/>
            <a:headEnd/>
            <a:tailEnd/>
          </a:ln>
          <a:effectLst/>
        </p:spPr>
        <p:txBody>
          <a:bodyPr wrap="none">
            <a:spAutoFit/>
          </a:bodyPr>
          <a:lstStyle/>
          <a:p>
            <a:r>
              <a:rPr lang="en-US" dirty="0">
                <a:solidFill>
                  <a:srgbClr val="000000"/>
                </a:solidFill>
                <a:latin typeface="Times New Roman" pitchFamily="18" charset="0"/>
              </a:rPr>
              <a:t>Change point:  0.441</a:t>
            </a:r>
          </a:p>
        </p:txBody>
      </p:sp>
      <p:sp>
        <p:nvSpPr>
          <p:cNvPr id="117767" name="Text Box 7"/>
          <p:cNvSpPr txBox="1">
            <a:spLocks noChangeArrowheads="1"/>
          </p:cNvSpPr>
          <p:nvPr/>
        </p:nvSpPr>
        <p:spPr bwMode="auto">
          <a:xfrm>
            <a:off x="2095500" y="2819400"/>
            <a:ext cx="4762500" cy="366713"/>
          </a:xfrm>
          <a:prstGeom prst="rect">
            <a:avLst/>
          </a:prstGeom>
          <a:noFill/>
          <a:ln w="9525">
            <a:noFill/>
            <a:miter lim="800000"/>
            <a:headEnd/>
            <a:tailEnd/>
          </a:ln>
          <a:effectLst/>
        </p:spPr>
        <p:txBody>
          <a:bodyPr wrap="none">
            <a:spAutoFit/>
          </a:bodyPr>
          <a:lstStyle/>
          <a:p>
            <a:pPr eaLnBrk="1" hangingPunct="1"/>
            <a:r>
              <a:rPr lang="en-US" dirty="0"/>
              <a:t>Lower 95% Confidence Interval = 0.326 mg/L</a:t>
            </a:r>
          </a:p>
        </p:txBody>
      </p:sp>
      <p:sp>
        <p:nvSpPr>
          <p:cNvPr id="117768" name="Line 8"/>
          <p:cNvSpPr>
            <a:spLocks noChangeShapeType="1"/>
          </p:cNvSpPr>
          <p:nvPr/>
        </p:nvSpPr>
        <p:spPr bwMode="auto">
          <a:xfrm flipH="1">
            <a:off x="4000500" y="3276600"/>
            <a:ext cx="0" cy="1600200"/>
          </a:xfrm>
          <a:prstGeom prst="line">
            <a:avLst/>
          </a:prstGeom>
          <a:noFill/>
          <a:ln w="57150">
            <a:solidFill>
              <a:srgbClr val="000000"/>
            </a:solidFill>
            <a:round/>
            <a:headEnd/>
            <a:tailEnd type="stealth" w="med" len="med"/>
          </a:ln>
          <a:effectLst/>
        </p:spPr>
        <p:txBody>
          <a:bodyPr/>
          <a:lstStyle/>
          <a:p>
            <a:endParaRPr lang="en-US"/>
          </a:p>
        </p:txBody>
      </p:sp>
      <p:sp>
        <p:nvSpPr>
          <p:cNvPr id="3" name="Title 2"/>
          <p:cNvSpPr>
            <a:spLocks noGrp="1"/>
          </p:cNvSpPr>
          <p:nvPr>
            <p:ph type="title"/>
          </p:nvPr>
        </p:nvSpPr>
        <p:spPr>
          <a:xfrm>
            <a:off x="914400" y="-75784"/>
            <a:ext cx="7848600" cy="1143000"/>
          </a:xfrm>
        </p:spPr>
        <p:txBody>
          <a:bodyPr>
            <a:normAutofit/>
          </a:bodyPr>
          <a:lstStyle/>
          <a:p>
            <a:r>
              <a:rPr lang="en-US" sz="3200" dirty="0" smtClean="0"/>
              <a:t>Suwannee </a:t>
            </a:r>
            <a:r>
              <a:rPr lang="en-US" sz="3200" dirty="0" err="1" smtClean="0"/>
              <a:t>Periphytometer</a:t>
            </a:r>
            <a:r>
              <a:rPr lang="en-US" sz="3200" dirty="0" smtClean="0"/>
              <a:t> Study</a:t>
            </a:r>
            <a:endParaRPr lang="en-US" sz="3200" dirty="0"/>
          </a:p>
        </p:txBody>
      </p:sp>
      <p:sp>
        <p:nvSpPr>
          <p:cNvPr id="2" name="Slide Number Placeholder 1"/>
          <p:cNvSpPr>
            <a:spLocks noGrp="1"/>
          </p:cNvSpPr>
          <p:nvPr>
            <p:ph type="sldNum" sz="quarter" idx="12"/>
          </p:nvPr>
        </p:nvSpPr>
        <p:spPr/>
        <p:txBody>
          <a:bodyPr/>
          <a:lstStyle/>
          <a:p>
            <a:fld id="{D9515C9C-B0D4-49C7-83C7-4BF66E55645D}"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Florida </a:t>
            </a:r>
            <a:r>
              <a:rPr lang="en-US" dirty="0" err="1" smtClean="0"/>
              <a:t>Periphyton</a:t>
            </a:r>
            <a:r>
              <a:rPr lang="en-US" dirty="0" smtClean="0"/>
              <a:t> Efforts</a:t>
            </a:r>
            <a:endParaRPr lang="en-US" dirty="0"/>
          </a:p>
        </p:txBody>
      </p:sp>
      <p:sp>
        <p:nvSpPr>
          <p:cNvPr id="3" name="Content Placeholder 2"/>
          <p:cNvSpPr>
            <a:spLocks noGrp="1"/>
          </p:cNvSpPr>
          <p:nvPr>
            <p:ph idx="1"/>
          </p:nvPr>
        </p:nvSpPr>
        <p:spPr/>
        <p:txBody>
          <a:bodyPr>
            <a:normAutofit/>
          </a:bodyPr>
          <a:lstStyle/>
          <a:p>
            <a:r>
              <a:rPr lang="en-US" dirty="0" smtClean="0"/>
              <a:t>Applications of </a:t>
            </a:r>
            <a:r>
              <a:rPr lang="en-US" dirty="0" err="1" smtClean="0"/>
              <a:t>periphyton</a:t>
            </a:r>
            <a:r>
              <a:rPr lang="en-US" dirty="0" smtClean="0"/>
              <a:t> studies</a:t>
            </a:r>
          </a:p>
          <a:p>
            <a:pPr lvl="1"/>
            <a:r>
              <a:rPr lang="en-US" dirty="0" smtClean="0"/>
              <a:t>Point source studies</a:t>
            </a:r>
          </a:p>
          <a:p>
            <a:pPr lvl="1"/>
            <a:r>
              <a:rPr lang="en-US" dirty="0" smtClean="0"/>
              <a:t>Ambient aquatic health assessment</a:t>
            </a:r>
          </a:p>
          <a:p>
            <a:pPr lvl="1"/>
            <a:r>
              <a:rPr lang="en-US" dirty="0" smtClean="0"/>
              <a:t>Numeric nutrient criteria development</a:t>
            </a:r>
          </a:p>
          <a:p>
            <a:r>
              <a:rPr lang="en-US" dirty="0" smtClean="0"/>
              <a:t>Challenges</a:t>
            </a:r>
          </a:p>
          <a:p>
            <a:pPr lvl="1"/>
            <a:r>
              <a:rPr lang="en-US" dirty="0" smtClean="0"/>
              <a:t>Rocky substrate rare</a:t>
            </a:r>
          </a:p>
          <a:p>
            <a:pPr lvl="1"/>
            <a:r>
              <a:rPr lang="en-US" dirty="0" smtClean="0"/>
              <a:t>Wide range of natural conditions</a:t>
            </a:r>
          </a:p>
        </p:txBody>
      </p:sp>
      <p:sp>
        <p:nvSpPr>
          <p:cNvPr id="5" name="Slide Number Placeholder 4"/>
          <p:cNvSpPr>
            <a:spLocks noGrp="1"/>
          </p:cNvSpPr>
          <p:nvPr>
            <p:ph type="sldNum" sz="quarter" idx="12"/>
          </p:nvPr>
        </p:nvSpPr>
        <p:spPr/>
        <p:txBody>
          <a:bodyPr/>
          <a:lstStyle/>
          <a:p>
            <a:fld id="{D9515C9C-B0D4-49C7-83C7-4BF66E55645D}" type="slidenum">
              <a:rPr lang="en-US" smtClean="0"/>
              <a:pPr/>
              <a:t>3</a:t>
            </a:fld>
            <a:endParaRPr lang="en-US"/>
          </a:p>
        </p:txBody>
      </p:sp>
    </p:spTree>
    <p:extLst>
      <p:ext uri="{BB962C8B-B14F-4D97-AF65-F5344CB8AC3E}">
        <p14:creationId xmlns:p14="http://schemas.microsoft.com/office/powerpoint/2010/main" val="10301276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Rot="1" noChangeArrowheads="1"/>
          </p:cNvSpPr>
          <p:nvPr>
            <p:ph type="title"/>
          </p:nvPr>
        </p:nvSpPr>
        <p:spPr/>
        <p:txBody>
          <a:bodyPr/>
          <a:lstStyle/>
          <a:p>
            <a:r>
              <a:rPr lang="en-US" dirty="0"/>
              <a:t>Nitrate-nitrite </a:t>
            </a:r>
            <a:r>
              <a:rPr lang="en-US" dirty="0" smtClean="0"/>
              <a:t>Criteria</a:t>
            </a:r>
            <a:endParaRPr lang="en-US" dirty="0"/>
          </a:p>
        </p:txBody>
      </p:sp>
      <p:sp>
        <p:nvSpPr>
          <p:cNvPr id="114691" name="Rectangle 3"/>
          <p:cNvSpPr>
            <a:spLocks noGrp="1" noRot="1" noChangeArrowheads="1"/>
          </p:cNvSpPr>
          <p:nvPr>
            <p:ph idx="1"/>
          </p:nvPr>
        </p:nvSpPr>
        <p:spPr/>
        <p:txBody>
          <a:bodyPr/>
          <a:lstStyle/>
          <a:p>
            <a:r>
              <a:rPr lang="en-US" sz="2800" dirty="0"/>
              <a:t>Lab studies demonstrated nitrate-nitrite was primary factor causing </a:t>
            </a:r>
            <a:r>
              <a:rPr lang="en-US" sz="2800" u="sng" dirty="0"/>
              <a:t>elevated growth</a:t>
            </a:r>
            <a:r>
              <a:rPr lang="en-US" sz="2800" dirty="0"/>
              <a:t> at levels above 0.230 to 0.263 mg/L</a:t>
            </a:r>
          </a:p>
          <a:p>
            <a:pPr lvl="1"/>
            <a:r>
              <a:rPr lang="en-US" sz="2400" dirty="0"/>
              <a:t>But don’t know growth level resulting in impairment</a:t>
            </a:r>
          </a:p>
          <a:p>
            <a:r>
              <a:rPr lang="en-US" sz="2800" dirty="0"/>
              <a:t>Independent field studies showed imbalances occur at 0.441 to 0.454 mg/L nitrate-nitrate</a:t>
            </a:r>
          </a:p>
          <a:p>
            <a:pPr lvl="1"/>
            <a:r>
              <a:rPr lang="en-US" sz="2400" dirty="0"/>
              <a:t>But need to set criterion below these levels to prevent imbalance from </a:t>
            </a:r>
            <a:r>
              <a:rPr lang="en-US" sz="2400" dirty="0" smtClean="0"/>
              <a:t>occurring</a:t>
            </a:r>
          </a:p>
          <a:p>
            <a:r>
              <a:rPr lang="en-US" sz="2800" dirty="0" smtClean="0"/>
              <a:t>Criteria set at 0.35 mg/L for spring boils </a:t>
            </a:r>
            <a:r>
              <a:rPr lang="en-US" sz="2800" u="sng" dirty="0" smtClean="0"/>
              <a:t>(this is the only cause-effect stream criterion)</a:t>
            </a:r>
            <a:endParaRPr lang="en-US" sz="2800" u="sng" dirty="0"/>
          </a:p>
        </p:txBody>
      </p:sp>
      <p:sp>
        <p:nvSpPr>
          <p:cNvPr id="2" name="Slide Number Placeholder 1"/>
          <p:cNvSpPr>
            <a:spLocks noGrp="1"/>
          </p:cNvSpPr>
          <p:nvPr>
            <p:ph type="sldNum" sz="quarter" idx="12"/>
          </p:nvPr>
        </p:nvSpPr>
        <p:spPr/>
        <p:txBody>
          <a:bodyPr/>
          <a:lstStyle/>
          <a:p>
            <a:fld id="{D9515C9C-B0D4-49C7-83C7-4BF66E55645D}"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General Stream Criteria</a:t>
            </a:r>
            <a:endParaRPr lang="en-US" dirty="0"/>
          </a:p>
        </p:txBody>
      </p:sp>
      <p:sp>
        <p:nvSpPr>
          <p:cNvPr id="5" name="Content Placeholder 4"/>
          <p:cNvSpPr>
            <a:spLocks noGrp="1"/>
          </p:cNvSpPr>
          <p:nvPr>
            <p:ph idx="1"/>
          </p:nvPr>
        </p:nvSpPr>
        <p:spPr/>
        <p:txBody>
          <a:bodyPr>
            <a:normAutofit/>
          </a:bodyPr>
          <a:lstStyle/>
          <a:p>
            <a:r>
              <a:rPr lang="en-US" dirty="0" smtClean="0"/>
              <a:t>Did not find causal relationship between TP or TN and biological response (algae or inverts)</a:t>
            </a:r>
          </a:p>
          <a:p>
            <a:r>
              <a:rPr lang="en-US" dirty="0" smtClean="0"/>
              <a:t>Plan B: Reference-based </a:t>
            </a:r>
            <a:r>
              <a:rPr lang="en-US" dirty="0" smtClean="0"/>
              <a:t>Criteria (TP and TN)</a:t>
            </a:r>
          </a:p>
          <a:p>
            <a:pPr lvl="1"/>
            <a:r>
              <a:rPr lang="en-US" dirty="0" smtClean="0"/>
              <a:t>Based on presumed protection of in-stream biology and minimal disturbance, not threshold of impairment</a:t>
            </a:r>
            <a:r>
              <a:rPr lang="en-US" dirty="0"/>
              <a:t>. </a:t>
            </a:r>
            <a:endParaRPr lang="en-US" dirty="0" smtClean="0"/>
          </a:p>
          <a:p>
            <a:pPr lvl="1"/>
            <a:r>
              <a:rPr lang="en-US" dirty="0" smtClean="0"/>
              <a:t>Nutrient </a:t>
            </a:r>
            <a:r>
              <a:rPr lang="en-US" dirty="0"/>
              <a:t>regime associated with minimally disturbed sites, which are characterized healthy biological communities, is inherently protective of the “healthy, well balanced” designated use </a:t>
            </a:r>
          </a:p>
          <a:p>
            <a:pPr marL="457200" lvl="1" indent="0">
              <a:buNone/>
            </a:pPr>
            <a:endParaRPr lang="en-US" dirty="0"/>
          </a:p>
          <a:p>
            <a:pPr marL="0" indent="0">
              <a:buNone/>
            </a:pPr>
            <a:endParaRPr lang="en-US" dirty="0" smtClean="0"/>
          </a:p>
        </p:txBody>
      </p:sp>
      <p:sp>
        <p:nvSpPr>
          <p:cNvPr id="2" name="Slide Number Placeholder 1"/>
          <p:cNvSpPr>
            <a:spLocks noGrp="1"/>
          </p:cNvSpPr>
          <p:nvPr>
            <p:ph type="sldNum" sz="quarter" idx="12"/>
          </p:nvPr>
        </p:nvSpPr>
        <p:spPr/>
        <p:txBody>
          <a:bodyPr/>
          <a:lstStyle/>
          <a:p>
            <a:fld id="{D9515C9C-B0D4-49C7-83C7-4BF66E55645D}"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rrowheads="1"/>
          </p:cNvSpPr>
          <p:nvPr>
            <p:ph type="title"/>
          </p:nvPr>
        </p:nvSpPr>
        <p:spPr>
          <a:xfrm>
            <a:off x="1066800" y="0"/>
            <a:ext cx="7848600" cy="1143000"/>
          </a:xfrm>
        </p:spPr>
        <p:txBody>
          <a:bodyPr>
            <a:normAutofit/>
          </a:bodyPr>
          <a:lstStyle/>
          <a:p>
            <a:r>
              <a:rPr lang="en-US" dirty="0" smtClean="0"/>
              <a:t>Reference </a:t>
            </a:r>
            <a:r>
              <a:rPr lang="en-US" dirty="0"/>
              <a:t>Site Approach</a:t>
            </a:r>
          </a:p>
        </p:txBody>
      </p:sp>
      <p:sp>
        <p:nvSpPr>
          <p:cNvPr id="119811" name="Rectangle 3"/>
          <p:cNvSpPr>
            <a:spLocks noGrp="1" noRot="1" noChangeArrowheads="1"/>
          </p:cNvSpPr>
          <p:nvPr>
            <p:ph idx="1"/>
          </p:nvPr>
        </p:nvSpPr>
        <p:spPr>
          <a:xfrm>
            <a:off x="457200" y="1219200"/>
            <a:ext cx="8229600" cy="5257800"/>
          </a:xfrm>
        </p:spPr>
        <p:txBody>
          <a:bodyPr>
            <a:normAutofit fontScale="85000" lnSpcReduction="20000"/>
          </a:bodyPr>
          <a:lstStyle/>
          <a:p>
            <a:pPr>
              <a:lnSpc>
                <a:spcPct val="110000"/>
              </a:lnSpc>
              <a:spcAft>
                <a:spcPct val="20000"/>
              </a:spcAft>
              <a:buFont typeface="Wingdings" pitchFamily="2" charset="2"/>
              <a:buNone/>
            </a:pPr>
            <a:r>
              <a:rPr lang="en-US" sz="2800" dirty="0"/>
              <a:t>FDEP used extensive, multi-step selection process to demonstrate  minimally disturbed conditions (very small amounts human disturbance)</a:t>
            </a:r>
          </a:p>
          <a:p>
            <a:pPr lvl="1">
              <a:lnSpc>
                <a:spcPct val="110000"/>
              </a:lnSpc>
              <a:spcAft>
                <a:spcPct val="20000"/>
              </a:spcAft>
              <a:buFontTx/>
              <a:buChar char="•"/>
            </a:pPr>
            <a:r>
              <a:rPr lang="en-US" dirty="0"/>
              <a:t>Landscape Development Intensity Index (LDI) as initial screening</a:t>
            </a:r>
          </a:p>
          <a:p>
            <a:pPr lvl="1">
              <a:lnSpc>
                <a:spcPct val="110000"/>
              </a:lnSpc>
              <a:spcAft>
                <a:spcPct val="20000"/>
              </a:spcAft>
              <a:buFontTx/>
              <a:buChar char="•"/>
            </a:pPr>
            <a:r>
              <a:rPr lang="en-US" dirty="0" smtClean="0"/>
              <a:t>Review </a:t>
            </a:r>
            <a:r>
              <a:rPr lang="en-US" dirty="0"/>
              <a:t>of Planning and Verified TMDL Lists</a:t>
            </a:r>
          </a:p>
          <a:p>
            <a:pPr lvl="1">
              <a:lnSpc>
                <a:spcPct val="110000"/>
              </a:lnSpc>
              <a:spcAft>
                <a:spcPct val="20000"/>
              </a:spcAft>
              <a:buFontTx/>
              <a:buChar char="•"/>
            </a:pPr>
            <a:r>
              <a:rPr lang="en-US" dirty="0"/>
              <a:t>Screen against springs nitrate threshold (eliminate far field groundwater effects</a:t>
            </a:r>
            <a:r>
              <a:rPr lang="en-US" dirty="0" smtClean="0"/>
              <a:t>)</a:t>
            </a:r>
          </a:p>
          <a:p>
            <a:pPr lvl="1">
              <a:lnSpc>
                <a:spcPct val="110000"/>
              </a:lnSpc>
              <a:spcAft>
                <a:spcPct val="20000"/>
              </a:spcAft>
              <a:buFontTx/>
              <a:buChar char="•"/>
            </a:pPr>
            <a:r>
              <a:rPr lang="en-US" dirty="0"/>
              <a:t>BPJ Input from District Biologists</a:t>
            </a:r>
          </a:p>
          <a:p>
            <a:pPr lvl="1">
              <a:lnSpc>
                <a:spcPct val="110000"/>
              </a:lnSpc>
              <a:spcAft>
                <a:spcPct val="20000"/>
              </a:spcAft>
              <a:buFontTx/>
              <a:buChar char="•"/>
            </a:pPr>
            <a:r>
              <a:rPr lang="en-US" dirty="0"/>
              <a:t>Examination of recent aerial photos</a:t>
            </a:r>
          </a:p>
          <a:p>
            <a:pPr lvl="1">
              <a:lnSpc>
                <a:spcPct val="110000"/>
              </a:lnSpc>
              <a:spcAft>
                <a:spcPct val="20000"/>
              </a:spcAft>
              <a:buFontTx/>
              <a:buChar char="•"/>
            </a:pPr>
            <a:r>
              <a:rPr lang="en-US" dirty="0"/>
              <a:t>Field Verification, including watershed assessment and application of BPJ</a:t>
            </a:r>
          </a:p>
          <a:p>
            <a:pPr lvl="1">
              <a:lnSpc>
                <a:spcPct val="110000"/>
              </a:lnSpc>
              <a:spcAft>
                <a:spcPct val="20000"/>
              </a:spcAft>
              <a:buFontTx/>
              <a:buChar char="•"/>
            </a:pPr>
            <a:r>
              <a:rPr lang="en-US" dirty="0"/>
              <a:t>Demonstration that sites support valued ecologic attributes (healthy SCI and minimal algae growth)</a:t>
            </a:r>
          </a:p>
          <a:p>
            <a:pPr lvl="1">
              <a:lnSpc>
                <a:spcPct val="110000"/>
              </a:lnSpc>
              <a:spcAft>
                <a:spcPct val="20000"/>
              </a:spcAft>
              <a:buFontTx/>
              <a:buChar char="•"/>
            </a:pPr>
            <a:endParaRPr lang="en-US" dirty="0"/>
          </a:p>
          <a:p>
            <a:pPr>
              <a:lnSpc>
                <a:spcPct val="110000"/>
              </a:lnSpc>
              <a:spcAft>
                <a:spcPct val="20000"/>
              </a:spcAft>
            </a:pPr>
            <a:endParaRPr lang="en-US" sz="2800" dirty="0"/>
          </a:p>
        </p:txBody>
      </p:sp>
      <p:sp>
        <p:nvSpPr>
          <p:cNvPr id="2" name="Slide Number Placeholder 1"/>
          <p:cNvSpPr>
            <a:spLocks noGrp="1"/>
          </p:cNvSpPr>
          <p:nvPr>
            <p:ph type="sldNum" sz="quarter" idx="12"/>
          </p:nvPr>
        </p:nvSpPr>
        <p:spPr/>
        <p:txBody>
          <a:bodyPr/>
          <a:lstStyle/>
          <a:p>
            <a:fld id="{D9515C9C-B0D4-49C7-83C7-4BF66E55645D}"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1066800" y="19844"/>
            <a:ext cx="7848600" cy="1143000"/>
          </a:xfrm>
          <a:effectLst>
            <a:outerShdw dist="35921" dir="2700000" algn="ctr" rotWithShape="0">
              <a:srgbClr val="000000"/>
            </a:outerShdw>
          </a:effectLst>
        </p:spPr>
        <p:txBody>
          <a:bodyPr>
            <a:normAutofit/>
          </a:bodyPr>
          <a:lstStyle/>
          <a:p>
            <a:pPr>
              <a:lnSpc>
                <a:spcPct val="70000"/>
              </a:lnSpc>
            </a:pPr>
            <a:r>
              <a:rPr lang="en-US" dirty="0"/>
              <a:t>Reference Site Documentation</a:t>
            </a:r>
          </a:p>
        </p:txBody>
      </p:sp>
      <p:sp>
        <p:nvSpPr>
          <p:cNvPr id="2" name="Content Placeholder 1"/>
          <p:cNvSpPr>
            <a:spLocks noGrp="1"/>
          </p:cNvSpPr>
          <p:nvPr>
            <p:ph idx="1"/>
          </p:nvPr>
        </p:nvSpPr>
        <p:spPr>
          <a:xfrm>
            <a:off x="457200" y="1386681"/>
            <a:ext cx="8229600" cy="4525963"/>
          </a:xfrm>
        </p:spPr>
        <p:txBody>
          <a:bodyPr/>
          <a:lstStyle/>
          <a:p>
            <a:r>
              <a:rPr lang="en-US" dirty="0" smtClean="0"/>
              <a:t>Assembled documentation of site visit photos, aerial photos, LDI, biological and water quality data gathered for each site.</a:t>
            </a:r>
            <a:endParaRPr lang="en-US" dirty="0"/>
          </a:p>
        </p:txBody>
      </p:sp>
      <p:pic>
        <p:nvPicPr>
          <p:cNvPr id="36867" name="Picture 3"/>
          <p:cNvPicPr>
            <a:picLocks noChangeAspect="1" noChangeArrowheads="1"/>
          </p:cNvPicPr>
          <p:nvPr/>
        </p:nvPicPr>
        <p:blipFill>
          <a:blip r:embed="rId2" cstate="print"/>
          <a:srcRect l="16924"/>
          <a:stretch>
            <a:fillRect/>
          </a:stretch>
        </p:blipFill>
        <p:spPr bwMode="auto">
          <a:xfrm>
            <a:off x="5105400" y="3313113"/>
            <a:ext cx="3810000" cy="3544887"/>
          </a:xfrm>
          <a:prstGeom prst="rect">
            <a:avLst/>
          </a:prstGeom>
          <a:noFill/>
          <a:ln w="9525">
            <a:noFill/>
            <a:miter lim="800000"/>
            <a:headEnd/>
            <a:tailEnd/>
          </a:ln>
        </p:spPr>
      </p:pic>
      <p:pic>
        <p:nvPicPr>
          <p:cNvPr id="36868" name="Picture 4"/>
          <p:cNvPicPr>
            <a:picLocks noChangeAspect="1" noChangeArrowheads="1"/>
          </p:cNvPicPr>
          <p:nvPr/>
        </p:nvPicPr>
        <p:blipFill>
          <a:blip r:embed="rId3" cstate="print"/>
          <a:srcRect/>
          <a:stretch>
            <a:fillRect/>
          </a:stretch>
        </p:blipFill>
        <p:spPr bwMode="auto">
          <a:xfrm>
            <a:off x="0" y="3313113"/>
            <a:ext cx="4724400" cy="3544887"/>
          </a:xfrm>
          <a:prstGeom prst="rect">
            <a:avLst/>
          </a:prstGeom>
          <a:noFill/>
          <a:ln w="9525">
            <a:noFill/>
            <a:miter lim="800000"/>
            <a:headEnd/>
            <a:tailEnd/>
          </a:ln>
        </p:spPr>
      </p:pic>
      <p:sp>
        <p:nvSpPr>
          <p:cNvPr id="36869" name="Rectangle 5"/>
          <p:cNvSpPr>
            <a:spLocks noChangeArrowheads="1"/>
          </p:cNvSpPr>
          <p:nvPr/>
        </p:nvSpPr>
        <p:spPr bwMode="auto">
          <a:xfrm>
            <a:off x="0" y="2517775"/>
            <a:ext cx="9144000" cy="0"/>
          </a:xfrm>
          <a:prstGeom prst="rect">
            <a:avLst/>
          </a:prstGeom>
          <a:solidFill>
            <a:srgbClr val="FFFFFF"/>
          </a:solidFill>
          <a:ln w="9525">
            <a:noFill/>
            <a:miter lim="800000"/>
            <a:headEnd/>
            <a:tailEnd/>
          </a:ln>
        </p:spPr>
        <p:txBody>
          <a:bodyPr wrap="none" anchor="ctr">
            <a:spAutoFit/>
          </a:bodyPr>
          <a:lstStyle/>
          <a:p>
            <a:endParaRPr lang="en-US" sz="1400">
              <a:latin typeface="Tahoma" charset="0"/>
            </a:endParaRPr>
          </a:p>
        </p:txBody>
      </p:sp>
      <p:sp>
        <p:nvSpPr>
          <p:cNvPr id="36870" name="Rectangle 6"/>
          <p:cNvSpPr>
            <a:spLocks noChangeArrowheads="1"/>
          </p:cNvSpPr>
          <p:nvPr/>
        </p:nvSpPr>
        <p:spPr bwMode="auto">
          <a:xfrm>
            <a:off x="2686050" y="2647950"/>
            <a:ext cx="3143250" cy="0"/>
          </a:xfrm>
          <a:prstGeom prst="rect">
            <a:avLst/>
          </a:prstGeom>
          <a:solidFill>
            <a:srgbClr val="FFFFFF"/>
          </a:solidFill>
          <a:ln w="9525">
            <a:noFill/>
            <a:miter lim="800000"/>
            <a:headEnd/>
            <a:tailEnd/>
          </a:ln>
        </p:spPr>
        <p:txBody>
          <a:bodyPr wrap="none" anchor="ctr">
            <a:spAutoFit/>
          </a:bodyPr>
          <a:lstStyle/>
          <a:p>
            <a:endParaRPr lang="en-US" sz="1400">
              <a:latin typeface="Tahoma" charset="0"/>
            </a:endParaRPr>
          </a:p>
        </p:txBody>
      </p:sp>
      <p:sp>
        <p:nvSpPr>
          <p:cNvPr id="3" name="Slide Number Placeholder 2"/>
          <p:cNvSpPr>
            <a:spLocks noGrp="1"/>
          </p:cNvSpPr>
          <p:nvPr>
            <p:ph type="sldNum" sz="quarter" idx="12"/>
          </p:nvPr>
        </p:nvSpPr>
        <p:spPr/>
        <p:txBody>
          <a:bodyPr/>
          <a:lstStyle/>
          <a:p>
            <a:fld id="{D9515C9C-B0D4-49C7-83C7-4BF66E55645D}" type="slidenum">
              <a:rPr lang="en-US" smtClean="0"/>
              <a:pPr/>
              <a:t>33</a:t>
            </a:fld>
            <a:endParaRPr lang="en-US"/>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rrowheads="1"/>
          </p:cNvSpPr>
          <p:nvPr>
            <p:ph type="title"/>
          </p:nvPr>
        </p:nvSpPr>
        <p:spPr/>
        <p:txBody>
          <a:bodyPr/>
          <a:lstStyle/>
          <a:p>
            <a:r>
              <a:rPr lang="en-US" dirty="0" smtClean="0"/>
              <a:t>Reference Site Approach</a:t>
            </a:r>
            <a:endParaRPr lang="en-US" dirty="0"/>
          </a:p>
        </p:txBody>
      </p:sp>
      <p:sp>
        <p:nvSpPr>
          <p:cNvPr id="86019" name="Rectangle 3"/>
          <p:cNvSpPr>
            <a:spLocks noGrp="1" noRot="1" noChangeArrowheads="1"/>
          </p:cNvSpPr>
          <p:nvPr>
            <p:ph idx="1"/>
          </p:nvPr>
        </p:nvSpPr>
        <p:spPr>
          <a:xfrm>
            <a:off x="457200" y="1371600"/>
            <a:ext cx="8229600" cy="4525963"/>
          </a:xfrm>
        </p:spPr>
        <p:txBody>
          <a:bodyPr>
            <a:noAutofit/>
          </a:bodyPr>
          <a:lstStyle/>
          <a:p>
            <a:r>
              <a:rPr lang="en-US" sz="2200" dirty="0"/>
              <a:t>Florida conducted a </a:t>
            </a:r>
            <a:r>
              <a:rPr lang="en-US" sz="2200" dirty="0" smtClean="0"/>
              <a:t>rigorous </a:t>
            </a:r>
            <a:r>
              <a:rPr lang="en-US" sz="2200" dirty="0"/>
              <a:t>reference site </a:t>
            </a:r>
            <a:r>
              <a:rPr lang="en-US" sz="2200" dirty="0" smtClean="0"/>
              <a:t>verification, </a:t>
            </a:r>
            <a:r>
              <a:rPr lang="en-US" sz="2200" dirty="0"/>
              <a:t>including watershed assessment and biological confirmation.</a:t>
            </a:r>
          </a:p>
          <a:p>
            <a:r>
              <a:rPr lang="en-US" sz="2200" dirty="0"/>
              <a:t>Biological data shows the 90</a:t>
            </a:r>
            <a:r>
              <a:rPr lang="en-US" sz="2200" baseline="30000" dirty="0"/>
              <a:t>th</a:t>
            </a:r>
            <a:r>
              <a:rPr lang="en-US" sz="2200" dirty="0"/>
              <a:t> percentile fully supports aquatic life, therefore, minimal chance of Type II error.</a:t>
            </a:r>
          </a:p>
          <a:p>
            <a:pPr lvl="1"/>
            <a:r>
              <a:rPr lang="en-US" sz="2200" dirty="0"/>
              <a:t>Healthy SCI scores</a:t>
            </a:r>
          </a:p>
          <a:p>
            <a:pPr lvl="1"/>
            <a:r>
              <a:rPr lang="en-US" sz="2200" dirty="0"/>
              <a:t>Minimal algal growth</a:t>
            </a:r>
          </a:p>
          <a:p>
            <a:r>
              <a:rPr lang="en-US" sz="2200" dirty="0"/>
              <a:t>75</a:t>
            </a:r>
            <a:r>
              <a:rPr lang="en-US" sz="2200" baseline="30000" dirty="0"/>
              <a:t>th</a:t>
            </a:r>
            <a:r>
              <a:rPr lang="en-US" sz="2200" dirty="0"/>
              <a:t> percentile generally inappropriate due to high Type I error </a:t>
            </a:r>
          </a:p>
          <a:p>
            <a:pPr lvl="1"/>
            <a:r>
              <a:rPr lang="en-US" sz="2200" dirty="0"/>
              <a:t>25% of documented healthy sites would “</a:t>
            </a:r>
            <a:r>
              <a:rPr lang="en-US" sz="2200" dirty="0" smtClean="0"/>
              <a:t>fail.” </a:t>
            </a:r>
          </a:p>
          <a:p>
            <a:pPr lvl="1"/>
            <a:r>
              <a:rPr lang="en-US" sz="2200" dirty="0" smtClean="0"/>
              <a:t>Due </a:t>
            </a:r>
            <a:r>
              <a:rPr lang="en-US" sz="2200" dirty="0"/>
              <a:t>to limited number of reference sites there, Bone Valley is an exception to this, where 75</a:t>
            </a:r>
            <a:r>
              <a:rPr lang="en-US" sz="2200" baseline="30000" dirty="0"/>
              <a:t>th</a:t>
            </a:r>
            <a:r>
              <a:rPr lang="en-US" sz="2200" dirty="0"/>
              <a:t> percentile is proposed due to more uncertainty associated with small sample size.</a:t>
            </a:r>
          </a:p>
          <a:p>
            <a:pPr>
              <a:buFont typeface="Wingdings" pitchFamily="2" charset="2"/>
              <a:buNone/>
            </a:pPr>
            <a:endParaRPr lang="en-US" sz="2200" dirty="0"/>
          </a:p>
        </p:txBody>
      </p:sp>
      <p:sp>
        <p:nvSpPr>
          <p:cNvPr id="2" name="Slide Number Placeholder 1"/>
          <p:cNvSpPr>
            <a:spLocks noGrp="1"/>
          </p:cNvSpPr>
          <p:nvPr>
            <p:ph type="sldNum" sz="quarter" idx="12"/>
          </p:nvPr>
        </p:nvSpPr>
        <p:spPr/>
        <p:txBody>
          <a:bodyPr/>
          <a:lstStyle/>
          <a:p>
            <a:fld id="{D9515C9C-B0D4-49C7-83C7-4BF66E55645D}"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26720" y="1143000"/>
            <a:ext cx="4684717" cy="4525963"/>
          </a:xfrm>
        </p:spPr>
        <p:txBody>
          <a:bodyPr>
            <a:normAutofit/>
          </a:bodyPr>
          <a:lstStyle/>
          <a:p>
            <a:r>
              <a:rPr lang="en-US" sz="2000" dirty="0" smtClean="0"/>
              <a:t>Ecoregions served as starting point for nutrient regions</a:t>
            </a:r>
          </a:p>
          <a:p>
            <a:r>
              <a:rPr lang="en-US" sz="2000" dirty="0" smtClean="0"/>
              <a:t>Criteria set at 90</a:t>
            </a:r>
            <a:r>
              <a:rPr lang="en-US" sz="2000" baseline="30000" dirty="0" smtClean="0"/>
              <a:t>th</a:t>
            </a:r>
            <a:r>
              <a:rPr lang="en-US" sz="2000" dirty="0" smtClean="0"/>
              <a:t> %</a:t>
            </a:r>
            <a:r>
              <a:rPr lang="en-US" sz="2000" dirty="0" err="1" smtClean="0"/>
              <a:t>ile</a:t>
            </a:r>
            <a:r>
              <a:rPr lang="en-US" sz="2000" dirty="0" smtClean="0"/>
              <a:t> within each region</a:t>
            </a:r>
            <a:endParaRPr lang="en-US" sz="2000" dirty="0"/>
          </a:p>
        </p:txBody>
      </p:sp>
      <p:pic>
        <p:nvPicPr>
          <p:cNvPr id="23555" name="Picture 3" descr="Ecoregion map"/>
          <p:cNvPicPr>
            <a:picLocks noChangeAspect="1" noChangeArrowheads="1"/>
          </p:cNvPicPr>
          <p:nvPr/>
        </p:nvPicPr>
        <p:blipFill rotWithShape="1">
          <a:blip r:embed="rId2" cstate="print"/>
          <a:srcRect l="2668" t="7735" r="-159" b="16971"/>
          <a:stretch/>
        </p:blipFill>
        <p:spPr bwMode="auto">
          <a:xfrm>
            <a:off x="455407" y="2610176"/>
            <a:ext cx="4268993" cy="4262437"/>
          </a:xfrm>
          <a:prstGeom prst="rect">
            <a:avLst/>
          </a:prstGeom>
          <a:solidFill>
            <a:schemeClr val="tx1"/>
          </a:solidFill>
          <a:ln w="19050">
            <a:solidFill>
              <a:srgbClr val="000000"/>
            </a:solidFill>
            <a:miter lim="800000"/>
            <a:headEnd/>
            <a:tailEnd/>
          </a:ln>
        </p:spPr>
      </p:pic>
      <p:sp>
        <p:nvSpPr>
          <p:cNvPr id="9" name="Slide Number Placeholder 8"/>
          <p:cNvSpPr txBox="1">
            <a:spLocks noGrp="1"/>
          </p:cNvSpPr>
          <p:nvPr/>
        </p:nvSpPr>
        <p:spPr bwMode="auto">
          <a:xfrm>
            <a:off x="6553200" y="6245225"/>
            <a:ext cx="2133600" cy="476250"/>
          </a:xfrm>
          <a:prstGeom prst="rect">
            <a:avLst/>
          </a:prstGeom>
          <a:noFill/>
          <a:ln>
            <a:miter lim="800000"/>
            <a:headEnd/>
            <a:tailEnd/>
          </a:ln>
        </p:spPr>
        <p:txBody>
          <a:bodyPr anchor="b"/>
          <a:lstStyle/>
          <a:p>
            <a:pPr algn="r" eaLnBrk="1" hangingPunct="1">
              <a:defRPr/>
            </a:pPr>
            <a:fld id="{FC28CF5C-40F7-41DF-96A6-968F57449441}" type="slidenum">
              <a:rPr lang="en-US" sz="1400">
                <a:effectLst>
                  <a:outerShdw blurRad="38100" dist="38100" dir="2700000" algn="tl">
                    <a:srgbClr val="000000"/>
                  </a:outerShdw>
                </a:effectLst>
                <a:latin typeface="Arial" pitchFamily="34" charset="0"/>
              </a:rPr>
              <a:pPr algn="r" eaLnBrk="1" hangingPunct="1">
                <a:defRPr/>
              </a:pPr>
              <a:t>35</a:t>
            </a:fld>
            <a:endParaRPr lang="en-US" sz="1400">
              <a:effectLst>
                <a:outerShdw blurRad="38100" dist="38100" dir="2700000" algn="tl">
                  <a:srgbClr val="000000"/>
                </a:outerShdw>
              </a:effectLst>
              <a:latin typeface="Arial" pitchFamily="34" charset="0"/>
            </a:endParaRPr>
          </a:p>
        </p:txBody>
      </p:sp>
      <p:grpSp>
        <p:nvGrpSpPr>
          <p:cNvPr id="23560" name="Group 8"/>
          <p:cNvGrpSpPr>
            <a:grpSpLocks/>
          </p:cNvGrpSpPr>
          <p:nvPr/>
        </p:nvGrpSpPr>
        <p:grpSpPr bwMode="auto">
          <a:xfrm>
            <a:off x="5105400" y="1676400"/>
            <a:ext cx="3581400" cy="5603128"/>
            <a:chOff x="1627" y="1440"/>
            <a:chExt cx="9023" cy="12048"/>
          </a:xfrm>
        </p:grpSpPr>
        <p:sp>
          <p:nvSpPr>
            <p:cNvPr id="23561" name="Text Box 9"/>
            <p:cNvSpPr txBox="1">
              <a:spLocks noChangeArrowheads="1"/>
            </p:cNvSpPr>
            <p:nvPr/>
          </p:nvSpPr>
          <p:spPr bwMode="auto">
            <a:xfrm>
              <a:off x="1719" y="12694"/>
              <a:ext cx="8931" cy="794"/>
            </a:xfrm>
            <a:prstGeom prst="rect">
              <a:avLst/>
            </a:prstGeom>
            <a:noFill/>
            <a:ln w="9525">
              <a:noFill/>
              <a:miter lim="800000"/>
              <a:headEnd/>
              <a:tailEnd/>
            </a:ln>
          </p:spPr>
          <p:txBody>
            <a:bodyPr>
              <a:spAutoFit/>
            </a:bodyPr>
            <a:lstStyle/>
            <a:p>
              <a:pPr lvl="1"/>
              <a:endParaRPr lang="en-US" dirty="0"/>
            </a:p>
          </p:txBody>
        </p:sp>
        <p:pic>
          <p:nvPicPr>
            <p:cNvPr id="23562" name="Picture 13" descr="Wevaregions.jpg"/>
            <p:cNvPicPr>
              <a:picLocks noChangeAspect="1" noChangeArrowheads="1"/>
            </p:cNvPicPr>
            <p:nvPr/>
          </p:nvPicPr>
          <p:blipFill>
            <a:blip r:embed="rId3" cstate="print"/>
            <a:srcRect t="1149" b="2170"/>
            <a:stretch>
              <a:fillRect/>
            </a:stretch>
          </p:blipFill>
          <p:spPr bwMode="auto">
            <a:xfrm>
              <a:off x="1627" y="1440"/>
              <a:ext cx="9000" cy="11265"/>
            </a:xfrm>
            <a:prstGeom prst="rect">
              <a:avLst/>
            </a:prstGeom>
            <a:noFill/>
          </p:spPr>
        </p:pic>
      </p:grpSp>
      <p:sp>
        <p:nvSpPr>
          <p:cNvPr id="3" name="Title 2"/>
          <p:cNvSpPr>
            <a:spLocks noGrp="1"/>
          </p:cNvSpPr>
          <p:nvPr>
            <p:ph type="title"/>
          </p:nvPr>
        </p:nvSpPr>
        <p:spPr/>
        <p:txBody>
          <a:bodyPr/>
          <a:lstStyle/>
          <a:p>
            <a:r>
              <a:rPr lang="en-US" dirty="0" smtClean="0"/>
              <a:t>Stream Bioregions</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35</a:t>
            </a:fld>
            <a:endParaRPr lang="en-US"/>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RPS in Stream Criteria</a:t>
            </a:r>
            <a:endParaRPr lang="en-US" dirty="0"/>
          </a:p>
        </p:txBody>
      </p:sp>
      <p:sp>
        <p:nvSpPr>
          <p:cNvPr id="4" name="Content Placeholder 3"/>
          <p:cNvSpPr>
            <a:spLocks noGrp="1"/>
          </p:cNvSpPr>
          <p:nvPr>
            <p:ph idx="1"/>
          </p:nvPr>
        </p:nvSpPr>
        <p:spPr/>
        <p:txBody>
          <a:bodyPr>
            <a:normAutofit fontScale="92500"/>
          </a:bodyPr>
          <a:lstStyle/>
          <a:p>
            <a:r>
              <a:rPr lang="en-US" dirty="0" smtClean="0"/>
              <a:t>Rapid </a:t>
            </a:r>
            <a:r>
              <a:rPr lang="en-US" dirty="0" err="1" smtClean="0"/>
              <a:t>periphyton</a:t>
            </a:r>
            <a:r>
              <a:rPr lang="en-US" dirty="0" smtClean="0"/>
              <a:t> survey (RPS) used in conjunction with TN and TP </a:t>
            </a:r>
            <a:r>
              <a:rPr lang="en-US" dirty="0" smtClean="0"/>
              <a:t>limits to </a:t>
            </a:r>
            <a:r>
              <a:rPr lang="en-US" dirty="0" smtClean="0"/>
              <a:t>determine achievement of </a:t>
            </a:r>
            <a:r>
              <a:rPr lang="en-US" dirty="0" smtClean="0"/>
              <a:t>NNC, based on reference site expectations</a:t>
            </a:r>
            <a:endParaRPr lang="en-US" dirty="0" smtClean="0"/>
          </a:p>
          <a:p>
            <a:r>
              <a:rPr lang="en-US" dirty="0" smtClean="0"/>
              <a:t>Algal thickness &gt;6 mm judged to be nuisance condition (ranks 4-6)</a:t>
            </a:r>
          </a:p>
          <a:p>
            <a:r>
              <a:rPr lang="en-US" dirty="0" smtClean="0"/>
              <a:t>For streams with healthy SCI scores, 90% of sites have &lt; 25% of 99 points with RPS ranks 4-6</a:t>
            </a:r>
            <a:endParaRPr lang="en-US" dirty="0" smtClean="0"/>
          </a:p>
          <a:p>
            <a:r>
              <a:rPr lang="en-US" dirty="0" smtClean="0"/>
              <a:t>Therefore, if </a:t>
            </a:r>
            <a:r>
              <a:rPr lang="en-US" dirty="0" smtClean="0"/>
              <a:t>ranks 4-6 comprise &lt; 25% of points for two temporally independent samples, DEP concludes that there is not an imbalance of flora</a:t>
            </a:r>
          </a:p>
          <a:p>
            <a:endParaRPr lang="en-US" dirty="0"/>
          </a:p>
        </p:txBody>
      </p:sp>
      <p:sp>
        <p:nvSpPr>
          <p:cNvPr id="3" name="Slide Number Placeholder 2"/>
          <p:cNvSpPr>
            <a:spLocks noGrp="1"/>
          </p:cNvSpPr>
          <p:nvPr>
            <p:ph type="sldNum" sz="quarter" idx="12"/>
          </p:nvPr>
        </p:nvSpPr>
        <p:spPr/>
        <p:txBody>
          <a:bodyPr/>
          <a:lstStyle/>
          <a:p>
            <a:fld id="{D9515C9C-B0D4-49C7-83C7-4BF66E55645D}" type="slidenum">
              <a:rPr lang="en-US" smtClean="0"/>
              <a:pPr/>
              <a:t>36</a:t>
            </a:fld>
            <a:endParaRPr lang="en-US"/>
          </a:p>
        </p:txBody>
      </p:sp>
    </p:spTree>
    <p:extLst>
      <p:ext uri="{BB962C8B-B14F-4D97-AF65-F5344CB8AC3E}">
        <p14:creationId xmlns:p14="http://schemas.microsoft.com/office/powerpoint/2010/main" val="35772772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Conclusions</a:t>
            </a:r>
            <a:endParaRPr lang="en-US"/>
          </a:p>
        </p:txBody>
      </p:sp>
      <p:sp>
        <p:nvSpPr>
          <p:cNvPr id="3" name="Content Placeholder 2"/>
          <p:cNvSpPr>
            <a:spLocks noGrp="1"/>
          </p:cNvSpPr>
          <p:nvPr>
            <p:ph idx="1"/>
          </p:nvPr>
        </p:nvSpPr>
        <p:spPr/>
        <p:txBody>
          <a:bodyPr/>
          <a:lstStyle/>
          <a:p>
            <a:r>
              <a:rPr lang="en-US" dirty="0" smtClean="0"/>
              <a:t>Florida has tried many methods and analyses to link </a:t>
            </a:r>
            <a:r>
              <a:rPr lang="en-US" dirty="0" err="1" smtClean="0"/>
              <a:t>periphyton</a:t>
            </a:r>
            <a:r>
              <a:rPr lang="en-US" dirty="0" smtClean="0"/>
              <a:t> community quality with nutrient concentrations, but has thus far been unsuccessful.</a:t>
            </a:r>
          </a:p>
          <a:p>
            <a:r>
              <a:rPr lang="en-US" dirty="0" smtClean="0"/>
              <a:t>Currently using reference approach.</a:t>
            </a:r>
          </a:p>
          <a:p>
            <a:r>
              <a:rPr lang="en-US" dirty="0" smtClean="0"/>
              <a:t>Next steps – better refine stream categories based on expected pH and revisit past efforts.</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37</a:t>
            </a:fld>
            <a:endParaRPr lang="en-US"/>
          </a:p>
        </p:txBody>
      </p:sp>
    </p:spTree>
    <p:extLst>
      <p:ext uri="{BB962C8B-B14F-4D97-AF65-F5344CB8AC3E}">
        <p14:creationId xmlns:p14="http://schemas.microsoft.com/office/powerpoint/2010/main" val="34071547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Additional Information</a:t>
            </a:r>
            <a:endParaRPr lang="en-US" dirty="0"/>
          </a:p>
        </p:txBody>
      </p:sp>
      <p:sp>
        <p:nvSpPr>
          <p:cNvPr id="3" name="Content Placeholder 2"/>
          <p:cNvSpPr>
            <a:spLocks noGrp="1"/>
          </p:cNvSpPr>
          <p:nvPr>
            <p:ph idx="1"/>
          </p:nvPr>
        </p:nvSpPr>
        <p:spPr/>
        <p:txBody>
          <a:bodyPr/>
          <a:lstStyle/>
          <a:p>
            <a:r>
              <a:rPr lang="en-US" dirty="0" smtClean="0"/>
              <a:t>Stream Diatom Index </a:t>
            </a:r>
            <a:r>
              <a:rPr lang="en-US" dirty="0"/>
              <a:t>development document: </a:t>
            </a:r>
            <a:r>
              <a:rPr lang="en-US" sz="2400" dirty="0">
                <a:hlinkClick r:id="rId2"/>
              </a:rPr>
              <a:t>http://</a:t>
            </a:r>
            <a:r>
              <a:rPr lang="en-US" sz="2400" dirty="0" smtClean="0">
                <a:hlinkClick r:id="rId2"/>
              </a:rPr>
              <a:t>www.dep.state.fl.us/water/bioassess/pubs.htm</a:t>
            </a:r>
            <a:r>
              <a:rPr lang="en-US" sz="2400" dirty="0" smtClean="0"/>
              <a:t> </a:t>
            </a:r>
          </a:p>
          <a:p>
            <a:r>
              <a:rPr lang="en-US" dirty="0"/>
              <a:t>NNC documents: </a:t>
            </a:r>
            <a:r>
              <a:rPr lang="en-US" sz="2200" dirty="0">
                <a:hlinkClick r:id="rId3"/>
              </a:rPr>
              <a:t>http://</a:t>
            </a:r>
            <a:r>
              <a:rPr lang="en-US" sz="2200" dirty="0" smtClean="0">
                <a:hlinkClick r:id="rId3"/>
              </a:rPr>
              <a:t>www.dep.state.fl.us/water/wqssp/nutrients/index.htm</a:t>
            </a:r>
            <a:r>
              <a:rPr lang="en-US" sz="2200" dirty="0" smtClean="0"/>
              <a:t> </a:t>
            </a:r>
          </a:p>
          <a:p>
            <a:r>
              <a:rPr lang="en-US" dirty="0" smtClean="0"/>
              <a:t>DEP Sampling SOPs: </a:t>
            </a:r>
            <a:r>
              <a:rPr lang="en-US" sz="2400" dirty="0">
                <a:hlinkClick r:id="rId4"/>
              </a:rPr>
              <a:t>http://</a:t>
            </a:r>
            <a:r>
              <a:rPr lang="en-US" sz="2400" dirty="0" smtClean="0">
                <a:hlinkClick r:id="rId4"/>
              </a:rPr>
              <a:t>www.dep.state.fl.us/water/sas/sop/sops.htm</a:t>
            </a:r>
            <a:r>
              <a:rPr lang="en-US" sz="2400" dirty="0" smtClean="0"/>
              <a:t> </a:t>
            </a:r>
          </a:p>
          <a:p>
            <a:pPr lvl="1"/>
            <a:r>
              <a:rPr lang="en-US" sz="2000" dirty="0" smtClean="0"/>
              <a:t>See FS 7000 sections for algal sampling SOPs</a:t>
            </a:r>
            <a:endParaRPr lang="en-US" sz="2000"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38</a:t>
            </a:fld>
            <a:endParaRPr lang="en-US"/>
          </a:p>
        </p:txBody>
      </p:sp>
    </p:spTree>
    <p:extLst>
      <p:ext uri="{BB962C8B-B14F-4D97-AF65-F5344CB8AC3E}">
        <p14:creationId xmlns:p14="http://schemas.microsoft.com/office/powerpoint/2010/main" val="38834200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39</a:t>
            </a:fld>
            <a:endParaRPr lang="en-US"/>
          </a:p>
        </p:txBody>
      </p:sp>
    </p:spTree>
    <p:extLst>
      <p:ext uri="{BB962C8B-B14F-4D97-AF65-F5344CB8AC3E}">
        <p14:creationId xmlns:p14="http://schemas.microsoft.com/office/powerpoint/2010/main" val="2376739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of Sampling Methods</a:t>
            </a:r>
            <a:endParaRPr lang="en-US" dirty="0"/>
          </a:p>
        </p:txBody>
      </p:sp>
      <p:sp>
        <p:nvSpPr>
          <p:cNvPr id="3" name="Content Placeholder 2"/>
          <p:cNvSpPr>
            <a:spLocks noGrp="1"/>
          </p:cNvSpPr>
          <p:nvPr>
            <p:ph idx="1"/>
          </p:nvPr>
        </p:nvSpPr>
        <p:spPr>
          <a:xfrm>
            <a:off x="381000" y="1447800"/>
            <a:ext cx="8382000" cy="4525963"/>
          </a:xfrm>
        </p:spPr>
        <p:txBody>
          <a:bodyPr/>
          <a:lstStyle/>
          <a:p>
            <a:r>
              <a:rPr lang="en-US" dirty="0" smtClean="0"/>
              <a:t>1981-2003 </a:t>
            </a:r>
            <a:r>
              <a:rPr lang="en-US" dirty="0" err="1" smtClean="0"/>
              <a:t>Periphytometers</a:t>
            </a:r>
            <a:r>
              <a:rPr lang="en-US" dirty="0" smtClean="0"/>
              <a:t> </a:t>
            </a:r>
          </a:p>
          <a:p>
            <a:r>
              <a:rPr lang="en-US" dirty="0" smtClean="0"/>
              <a:t>~ </a:t>
            </a:r>
            <a:r>
              <a:rPr lang="en-US" dirty="0"/>
              <a:t>2004-2010 </a:t>
            </a:r>
            <a:r>
              <a:rPr lang="en-US" dirty="0" smtClean="0"/>
              <a:t>– Natural Substrate Collection</a:t>
            </a:r>
          </a:p>
          <a:p>
            <a:r>
              <a:rPr lang="en-US" dirty="0" smtClean="0"/>
              <a:t>~ 2006-Present – Rapid </a:t>
            </a:r>
            <a:r>
              <a:rPr lang="en-US" dirty="0" err="1" smtClean="0"/>
              <a:t>Periphyton</a:t>
            </a:r>
            <a:r>
              <a:rPr lang="en-US" dirty="0" smtClean="0"/>
              <a:t> Survey (RPS)</a:t>
            </a:r>
          </a:p>
        </p:txBody>
      </p:sp>
      <p:sp>
        <p:nvSpPr>
          <p:cNvPr id="5" name="Slide Number Placeholder 4"/>
          <p:cNvSpPr>
            <a:spLocks noGrp="1"/>
          </p:cNvSpPr>
          <p:nvPr>
            <p:ph type="sldNum" sz="quarter" idx="12"/>
          </p:nvPr>
        </p:nvSpPr>
        <p:spPr/>
        <p:txBody>
          <a:bodyPr/>
          <a:lstStyle/>
          <a:p>
            <a:fld id="{D9515C9C-B0D4-49C7-83C7-4BF66E55645D}" type="slidenum">
              <a:rPr lang="en-US" smtClean="0"/>
              <a:pPr/>
              <a:t>4</a:t>
            </a:fld>
            <a:endParaRPr lang="en-US"/>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38400" y="3180322"/>
            <a:ext cx="4343400" cy="3257550"/>
          </a:xfrm>
          <a:prstGeom prst="rect">
            <a:avLst/>
          </a:prstGeom>
        </p:spPr>
      </p:pic>
    </p:spTree>
    <p:extLst>
      <p:ext uri="{BB962C8B-B14F-4D97-AF65-F5344CB8AC3E}">
        <p14:creationId xmlns:p14="http://schemas.microsoft.com/office/powerpoint/2010/main" val="40975146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EXTRA SLIDES</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40</a:t>
            </a:fld>
            <a:endParaRPr lang="en-US"/>
          </a:p>
        </p:txBody>
      </p:sp>
    </p:spTree>
    <p:extLst>
      <p:ext uri="{BB962C8B-B14F-4D97-AF65-F5344CB8AC3E}">
        <p14:creationId xmlns:p14="http://schemas.microsoft.com/office/powerpoint/2010/main" val="39544804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a:bodyPr>
          <a:lstStyle/>
          <a:p>
            <a:r>
              <a:rPr lang="en-US" sz="3200" dirty="0" smtClean="0"/>
              <a:t>SDI and Metric Correlations: </a:t>
            </a:r>
            <a:br>
              <a:rPr lang="en-US" sz="3200" dirty="0" smtClean="0"/>
            </a:br>
            <a:r>
              <a:rPr lang="en-US" sz="3200" dirty="0" smtClean="0"/>
              <a:t>Peninsula and Panhandle</a:t>
            </a:r>
            <a:endParaRPr lang="en-US"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793756583"/>
              </p:ext>
            </p:extLst>
          </p:nvPr>
        </p:nvGraphicFramePr>
        <p:xfrm>
          <a:off x="457202" y="1143000"/>
          <a:ext cx="8229598" cy="4367200"/>
        </p:xfrm>
        <a:graphic>
          <a:graphicData uri="http://schemas.openxmlformats.org/drawingml/2006/table">
            <a:tbl>
              <a:tblPr/>
              <a:tblGrid>
                <a:gridCol w="1335780"/>
                <a:gridCol w="609397"/>
                <a:gridCol w="500577"/>
                <a:gridCol w="918860"/>
                <a:gridCol w="796434"/>
                <a:gridCol w="476093"/>
                <a:gridCol w="830442"/>
                <a:gridCol w="896414"/>
                <a:gridCol w="899814"/>
                <a:gridCol w="965787"/>
              </a:tblGrid>
              <a:tr h="204801">
                <a:tc gridSpan="10">
                  <a:txBody>
                    <a:bodyPr/>
                    <a:lstStyle/>
                    <a:p>
                      <a:pPr marL="0" marR="0" algn="ctr">
                        <a:spcBef>
                          <a:spcPts val="0"/>
                        </a:spcBef>
                        <a:spcAft>
                          <a:spcPts val="0"/>
                        </a:spcAft>
                      </a:pPr>
                      <a:r>
                        <a:rPr lang="en-US" sz="900" dirty="0">
                          <a:solidFill>
                            <a:srgbClr val="000000"/>
                          </a:solidFill>
                          <a:effectLst/>
                          <a:latin typeface="Calibri" panose="020F0502020204030204" pitchFamily="34" charset="0"/>
                          <a:ea typeface="Times New Roman" panose="02020603050405020304" pitchFamily="18" charset="0"/>
                        </a:rPr>
                        <a:t>PENINSULA WEAVER REGION</a:t>
                      </a:r>
                      <a:endParaRPr lang="en-US" sz="1000" dirty="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a:noFill/>
                    </a:lnT>
                    <a:lnB>
                      <a:noFill/>
                    </a:lnB>
                    <a:solidFill>
                      <a:srgbClr val="E6B9B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Pr &lt; 0.05</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gridSpan="9">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Response Variable</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a:noFill/>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0449">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Order of Response</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PollSens</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PollTol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%Tol low DO</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dirty="0">
                          <a:solidFill>
                            <a:srgbClr val="000000"/>
                          </a:solidFill>
                          <a:effectLst/>
                          <a:latin typeface="Calibri" panose="020F0502020204030204" pitchFamily="34" charset="0"/>
                          <a:ea typeface="Times New Roman" panose="02020603050405020304" pitchFamily="18" charset="0"/>
                        </a:rPr>
                        <a:t>% </a:t>
                      </a:r>
                      <a:r>
                        <a:rPr lang="en-US" sz="900" dirty="0" err="1">
                          <a:solidFill>
                            <a:srgbClr val="000000"/>
                          </a:solidFill>
                          <a:effectLst/>
                          <a:latin typeface="Calibri" panose="020F0502020204030204" pitchFamily="34" charset="0"/>
                          <a:ea typeface="Times New Roman" panose="02020603050405020304" pitchFamily="18" charset="0"/>
                        </a:rPr>
                        <a:t>Oligosap</a:t>
                      </a:r>
                      <a:endParaRPr lang="en-US" sz="1000" dirty="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VD TSI</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 Sens Dia</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TIN Sens Dia</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 Sens Wet</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TIN Sens Wet</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1</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CondL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Long</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2</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Long</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Long</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Long</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Long</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CondL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ColorL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CondL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3</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4</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ColorL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TINL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5</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Lat</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5520">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Adjusted r</a:t>
                      </a:r>
                      <a:r>
                        <a:rPr lang="en-US" sz="900" baseline="30000">
                          <a:solidFill>
                            <a:srgbClr val="000000"/>
                          </a:solidFill>
                          <a:effectLst/>
                          <a:latin typeface="Calibri" panose="020F0502020204030204" pitchFamily="34" charset="0"/>
                          <a:ea typeface="Times New Roman" panose="02020603050405020304" pitchFamily="18" charset="0"/>
                        </a:rPr>
                        <a:t>2</a:t>
                      </a:r>
                      <a:r>
                        <a:rPr lang="en-US" sz="900">
                          <a:solidFill>
                            <a:srgbClr val="000000"/>
                          </a:solidFill>
                          <a:effectLst/>
                          <a:latin typeface="Calibri" panose="020F0502020204030204" pitchFamily="34" charset="0"/>
                          <a:ea typeface="Times New Roman" panose="02020603050405020304" pitchFamily="18" charset="0"/>
                        </a:rPr>
                        <a:t>=</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solidFill>
                      <a:srgbClr val="92D050"/>
                    </a:solidFill>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0.05</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0.04</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0.14</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0.10</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0.30</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0.25</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0.28</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0.07</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0.05</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r>
              <a:tr h="27824">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c>
                  <a:txBody>
                    <a:bodyPr/>
                    <a:lstStyle/>
                    <a:p>
                      <a:pPr marL="0" marR="0">
                        <a:spcBef>
                          <a:spcPts val="0"/>
                        </a:spcBef>
                        <a:spcAft>
                          <a:spcPts val="0"/>
                        </a:spcAft>
                      </a:pPr>
                      <a:r>
                        <a:rPr lang="en-US" sz="1000">
                          <a:effectLst/>
                          <a:latin typeface="Times New Roman" panose="02020603050405020304" pitchFamily="18" charset="0"/>
                          <a:ea typeface="Times New Roman" panose="02020603050405020304" pitchFamily="18" charset="0"/>
                        </a:rPr>
                        <a:t> </a:t>
                      </a:r>
                    </a:p>
                  </a:txBody>
                  <a:tcPr marL="63090" marR="63090" marT="0" marB="0" anchor="b">
                    <a:lnL>
                      <a:noFill/>
                    </a:lnL>
                    <a:lnR>
                      <a:noFill/>
                    </a:lnR>
                    <a:lnT>
                      <a:noFill/>
                    </a:lnT>
                    <a:lnB>
                      <a:noFill/>
                    </a:lnB>
                  </a:tcPr>
                </a:tc>
              </a:tr>
              <a:tr h="204801">
                <a:tc gridSpan="10">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PANHANDLE WEAVER REGION</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a:noFill/>
                    </a:lnT>
                    <a:lnB>
                      <a:noFill/>
                    </a:lnB>
                    <a:solidFill>
                      <a:srgbClr val="E6B9B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Pr &lt; 0.05</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a:noFill/>
                    </a:lnT>
                    <a:lnB w="12700" cap="flat" cmpd="sng" algn="ctr">
                      <a:solidFill>
                        <a:srgbClr val="000000"/>
                      </a:solidFill>
                      <a:prstDash val="solid"/>
                      <a:round/>
                      <a:headEnd type="none" w="med" len="med"/>
                      <a:tailEnd type="none" w="med" len="med"/>
                    </a:lnB>
                    <a:solidFill>
                      <a:srgbClr val="FFFF00"/>
                    </a:solidFill>
                  </a:tcPr>
                </a:tc>
                <a:tc gridSpan="9">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a:noFill/>
                    </a:lnT>
                    <a:lnB w="12700" cap="flat" cmpd="sng" algn="ctr">
                      <a:solidFill>
                        <a:srgbClr val="000000"/>
                      </a:solidFill>
                      <a:prstDash val="solid"/>
                      <a:round/>
                      <a:headEnd type="none" w="med" len="med"/>
                      <a:tailEnd type="none" w="med" len="med"/>
                    </a:lnB>
                    <a:solidFill>
                      <a:srgbClr val="DBE5F1"/>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0449">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Order of Response</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BBB59"/>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PollSens</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PollTol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%Tol low DO</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Oligosap</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VD TSI</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 Sens Dia</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TIN Sens Dia</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 Sens Wet</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TIN Sens Wet</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1</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Long</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Lat</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360449">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2</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ColorL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CondL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CondL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CondL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CondL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Lat</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3</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CondL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ColorL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ColorL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Lat</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ColorL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ColorL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TPL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4</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pH</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CondL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TINL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204801">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5</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TNL</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 </a:t>
                      </a:r>
                      <a:endParaRPr lang="en-US" sz="1000">
                        <a:effectLst/>
                        <a:latin typeface="Times New Roman" panose="02020603050405020304" pitchFamily="18" charset="0"/>
                        <a:ea typeface="Times New Roman" panose="02020603050405020304" pitchFamily="18" charset="0"/>
                      </a:endParaRPr>
                    </a:p>
                  </a:txBody>
                  <a:tcPr marL="63090" marR="6309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5520">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Adjusted r</a:t>
                      </a:r>
                      <a:r>
                        <a:rPr lang="en-US" sz="900" baseline="30000">
                          <a:solidFill>
                            <a:srgbClr val="000000"/>
                          </a:solidFill>
                          <a:effectLst/>
                          <a:latin typeface="Calibri" panose="020F0502020204030204" pitchFamily="34" charset="0"/>
                          <a:ea typeface="Times New Roman" panose="02020603050405020304" pitchFamily="18" charset="0"/>
                        </a:rPr>
                        <a:t>2</a:t>
                      </a:r>
                      <a:r>
                        <a:rPr lang="en-US" sz="900">
                          <a:solidFill>
                            <a:srgbClr val="000000"/>
                          </a:solidFill>
                          <a:effectLst/>
                          <a:latin typeface="Calibri" panose="020F0502020204030204" pitchFamily="34" charset="0"/>
                          <a:ea typeface="Times New Roman" panose="02020603050405020304" pitchFamily="18" charset="0"/>
                        </a:rPr>
                        <a:t>=</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solidFill>
                      <a:srgbClr val="92D050"/>
                    </a:solidFill>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0.10</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0.25</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0.51</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0.53</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0.41</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0.27</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0.30</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rPr>
                        <a:t>0.08</a:t>
                      </a:r>
                      <a:endParaRPr lang="en-US" sz="100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r">
                        <a:spcBef>
                          <a:spcPts val="0"/>
                        </a:spcBef>
                        <a:spcAft>
                          <a:spcPts val="0"/>
                        </a:spcAft>
                      </a:pPr>
                      <a:r>
                        <a:rPr lang="en-US" sz="900" dirty="0">
                          <a:solidFill>
                            <a:srgbClr val="000000"/>
                          </a:solidFill>
                          <a:effectLst/>
                          <a:latin typeface="Calibri" panose="020F0502020204030204" pitchFamily="34" charset="0"/>
                          <a:ea typeface="Times New Roman" panose="02020603050405020304" pitchFamily="18" charset="0"/>
                        </a:rPr>
                        <a:t>0.11</a:t>
                      </a:r>
                      <a:endParaRPr lang="en-US" sz="1000" dirty="0">
                        <a:effectLst/>
                        <a:latin typeface="Times New Roman" panose="02020603050405020304" pitchFamily="18" charset="0"/>
                        <a:ea typeface="Times New Roman" panose="02020603050405020304" pitchFamily="18" charset="0"/>
                      </a:endParaRPr>
                    </a:p>
                  </a:txBody>
                  <a:tcPr marL="63090" marR="63090" marT="0" marB="0" anchor="b">
                    <a:lnL>
                      <a:noFill/>
                    </a:lnL>
                    <a:lnR>
                      <a:noFill/>
                    </a:lnR>
                    <a:lnT w="12700" cap="flat" cmpd="sng" algn="ctr">
                      <a:solidFill>
                        <a:srgbClr val="000000"/>
                      </a:solidFill>
                      <a:prstDash val="solid"/>
                      <a:round/>
                      <a:headEnd type="none" w="med" len="med"/>
                      <a:tailEnd type="none" w="med" len="med"/>
                    </a:lnT>
                    <a:lnB>
                      <a:noFill/>
                    </a:lnB>
                  </a:tcPr>
                </a:tc>
              </a:tr>
            </a:tbl>
          </a:graphicData>
        </a:graphic>
      </p:graphicFrame>
      <p:sp>
        <p:nvSpPr>
          <p:cNvPr id="6" name="Content Placeholder 2"/>
          <p:cNvSpPr txBox="1">
            <a:spLocks/>
          </p:cNvSpPr>
          <p:nvPr/>
        </p:nvSpPr>
        <p:spPr>
          <a:xfrm>
            <a:off x="609600" y="5715000"/>
            <a:ext cx="8077200" cy="99060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sz="2000" dirty="0" smtClean="0"/>
              <a:t>Peninsula: Nearly all metrics most strongly related to pH</a:t>
            </a:r>
          </a:p>
          <a:p>
            <a:pPr fontAlgn="auto">
              <a:spcAft>
                <a:spcPts val="0"/>
              </a:spcAft>
            </a:pPr>
            <a:r>
              <a:rPr lang="en-US" sz="2000" dirty="0" smtClean="0"/>
              <a:t>Panhandle: Many metrics strongly correlated with TP</a:t>
            </a:r>
          </a:p>
          <a:p>
            <a:pPr fontAlgn="auto">
              <a:spcAft>
                <a:spcPts val="0"/>
              </a:spcAft>
            </a:pPr>
            <a:r>
              <a:rPr lang="en-US" sz="2000" dirty="0" smtClean="0"/>
              <a:t>Change point analysis conducted for Panhandle, but change points were very weak</a:t>
            </a:r>
            <a:endParaRPr lang="en-US" sz="2000" dirty="0"/>
          </a:p>
        </p:txBody>
      </p:sp>
      <p:sp>
        <p:nvSpPr>
          <p:cNvPr id="3" name="Slide Number Placeholder 2"/>
          <p:cNvSpPr>
            <a:spLocks noGrp="1"/>
          </p:cNvSpPr>
          <p:nvPr>
            <p:ph type="sldNum" sz="quarter" idx="12"/>
          </p:nvPr>
        </p:nvSpPr>
        <p:spPr/>
        <p:txBody>
          <a:bodyPr/>
          <a:lstStyle/>
          <a:p>
            <a:fld id="{D9515C9C-B0D4-49C7-83C7-4BF66E55645D}" type="slidenum">
              <a:rPr lang="en-US" smtClean="0"/>
              <a:pPr/>
              <a:t>41</a:t>
            </a:fld>
            <a:endParaRPr lang="en-US"/>
          </a:p>
        </p:txBody>
      </p:sp>
    </p:spTree>
    <p:extLst>
      <p:ext uri="{BB962C8B-B14F-4D97-AF65-F5344CB8AC3E}">
        <p14:creationId xmlns:p14="http://schemas.microsoft.com/office/powerpoint/2010/main" val="19381010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927"/>
            <a:ext cx="7848600" cy="1143000"/>
          </a:xfrm>
        </p:spPr>
        <p:txBody>
          <a:bodyPr>
            <a:normAutofit/>
          </a:bodyPr>
          <a:lstStyle/>
          <a:p>
            <a:r>
              <a:rPr lang="en-US" sz="3200" dirty="0" smtClean="0"/>
              <a:t>Quantile Regression for SDI and metrics: Peninsula</a:t>
            </a:r>
            <a:endParaRPr lang="en-US" sz="3200" dirty="0"/>
          </a:p>
        </p:txBody>
      </p:sp>
      <p:sp>
        <p:nvSpPr>
          <p:cNvPr id="3" name="Content Placeholder 2"/>
          <p:cNvSpPr>
            <a:spLocks noGrp="1"/>
          </p:cNvSpPr>
          <p:nvPr>
            <p:ph idx="1"/>
          </p:nvPr>
        </p:nvSpPr>
        <p:spPr>
          <a:xfrm>
            <a:off x="777875" y="5715000"/>
            <a:ext cx="7908925" cy="850075"/>
          </a:xfrm>
        </p:spPr>
        <p:txBody>
          <a:bodyPr>
            <a:normAutofit fontScale="85000" lnSpcReduction="10000"/>
          </a:bodyPr>
          <a:lstStyle/>
          <a:p>
            <a:r>
              <a:rPr lang="en-US" sz="2000" dirty="0" smtClean="0"/>
              <a:t>Quantile regression used to estimate effects due to measured variable while accounting for effects of unmeasured variables (limiting factor analysis)</a:t>
            </a:r>
          </a:p>
          <a:p>
            <a:r>
              <a:rPr lang="en-US" sz="2000" dirty="0" smtClean="0"/>
              <a:t>More strongly related to TN than TP</a:t>
            </a:r>
            <a:endParaRPr lang="en-US" sz="2000" dirty="0"/>
          </a:p>
        </p:txBody>
      </p:sp>
      <p:pic>
        <p:nvPicPr>
          <p:cNvPr id="1198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838200"/>
            <a:ext cx="6308725" cy="4933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3"/>
          <p:cNvSpPr>
            <a:spLocks noGrp="1"/>
          </p:cNvSpPr>
          <p:nvPr>
            <p:ph type="sldNum" sz="quarter" idx="12"/>
          </p:nvPr>
        </p:nvSpPr>
        <p:spPr/>
        <p:txBody>
          <a:bodyPr/>
          <a:lstStyle/>
          <a:p>
            <a:fld id="{D9515C9C-B0D4-49C7-83C7-4BF66E55645D}" type="slidenum">
              <a:rPr lang="en-US" smtClean="0"/>
              <a:pPr/>
              <a:t>42</a:t>
            </a:fld>
            <a:endParaRPr lang="en-US"/>
          </a:p>
        </p:txBody>
      </p:sp>
    </p:spTree>
    <p:extLst>
      <p:ext uri="{BB962C8B-B14F-4D97-AF65-F5344CB8AC3E}">
        <p14:creationId xmlns:p14="http://schemas.microsoft.com/office/powerpoint/2010/main" val="36851706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6200"/>
            <a:ext cx="7848600" cy="1143000"/>
          </a:xfrm>
        </p:spPr>
        <p:txBody>
          <a:bodyPr>
            <a:normAutofit/>
          </a:bodyPr>
          <a:lstStyle/>
          <a:p>
            <a:r>
              <a:rPr lang="en-US" sz="3200" dirty="0"/>
              <a:t>Quantile Regression for SDI and metrics: </a:t>
            </a:r>
            <a:r>
              <a:rPr lang="en-US" sz="3200" dirty="0" smtClean="0"/>
              <a:t>Panhandle</a:t>
            </a:r>
            <a:endParaRPr lang="en-US" sz="3200" dirty="0"/>
          </a:p>
        </p:txBody>
      </p:sp>
      <p:sp>
        <p:nvSpPr>
          <p:cNvPr id="3" name="Content Placeholder 2"/>
          <p:cNvSpPr>
            <a:spLocks noGrp="1"/>
          </p:cNvSpPr>
          <p:nvPr>
            <p:ph idx="1"/>
          </p:nvPr>
        </p:nvSpPr>
        <p:spPr>
          <a:xfrm>
            <a:off x="762000" y="5971032"/>
            <a:ext cx="8229600" cy="549275"/>
          </a:xfrm>
        </p:spPr>
        <p:txBody>
          <a:bodyPr>
            <a:normAutofit/>
          </a:bodyPr>
          <a:lstStyle/>
          <a:p>
            <a:r>
              <a:rPr lang="en-US" dirty="0" smtClean="0"/>
              <a:t>SDI more strongly related to TP than TN</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43</a:t>
            </a:fld>
            <a:endParaRPr lang="en-US"/>
          </a:p>
        </p:txBody>
      </p:sp>
      <p:pic>
        <p:nvPicPr>
          <p:cNvPr id="1239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3168" y="914400"/>
            <a:ext cx="6697663" cy="4937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00972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144"/>
            <a:ext cx="7848600" cy="1143000"/>
          </a:xfrm>
        </p:spPr>
        <p:txBody>
          <a:bodyPr>
            <a:normAutofit/>
          </a:bodyPr>
          <a:lstStyle/>
          <a:p>
            <a:r>
              <a:rPr lang="en-US" sz="3200" dirty="0" smtClean="0"/>
              <a:t>SDI Pass/Fail vs. Nutrient Concentrations</a:t>
            </a:r>
            <a:endParaRPr lang="en-US" sz="3200" dirty="0"/>
          </a:p>
        </p:txBody>
      </p:sp>
      <p:pic>
        <p:nvPicPr>
          <p:cNvPr id="12288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 y="1695449"/>
            <a:ext cx="8320390" cy="433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D9515C9C-B0D4-49C7-83C7-4BF66E55645D}" type="slidenum">
              <a:rPr lang="en-US" smtClean="0"/>
              <a:pPr/>
              <a:t>44</a:t>
            </a:fld>
            <a:endParaRPr lang="en-US"/>
          </a:p>
        </p:txBody>
      </p:sp>
    </p:spTree>
    <p:extLst>
      <p:ext uri="{BB962C8B-B14F-4D97-AF65-F5344CB8AC3E}">
        <p14:creationId xmlns:p14="http://schemas.microsoft.com/office/powerpoint/2010/main" val="7443413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0"/>
            <a:ext cx="7848600" cy="1143000"/>
          </a:xfrm>
        </p:spPr>
        <p:txBody>
          <a:bodyPr>
            <a:normAutofit/>
          </a:bodyPr>
          <a:lstStyle/>
          <a:p>
            <a:r>
              <a:rPr lang="en-US" dirty="0" smtClean="0"/>
              <a:t>RPS Results</a:t>
            </a:r>
            <a:endParaRPr lang="en-US" dirty="0"/>
          </a:p>
        </p:txBody>
      </p:sp>
      <p:sp>
        <p:nvSpPr>
          <p:cNvPr id="4" name="Content Placeholder 3"/>
          <p:cNvSpPr>
            <a:spLocks noGrp="1" noChangeArrowheads="1"/>
          </p:cNvSpPr>
          <p:nvPr>
            <p:ph idx="1"/>
          </p:nvPr>
        </p:nvSpPr>
        <p:spPr bwMode="auto">
          <a:xfrm>
            <a:off x="457200" y="2847520"/>
            <a:ext cx="25146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zh-CN" sz="1400" b="1" i="0" u="none" strike="noStrike" cap="none" normalizeH="0" baseline="0" dirty="0" smtClean="0">
                <a:ln>
                  <a:noFill/>
                </a:ln>
                <a:solidFill>
                  <a:schemeClr val="tx1"/>
                </a:solidFill>
                <a:effectLst/>
                <a:latin typeface="Calibri" panose="020F0502020204030204" pitchFamily="34" charset="0"/>
                <a:ea typeface="SimSun" panose="02010600030101010101" pitchFamily="2" charset="-122"/>
                <a:cs typeface="Times New Roman" panose="02020603050405020304" pitchFamily="18" charset="0"/>
              </a:rPr>
              <a:t>Figure 2.  Factors potentially contributing to algal biomass. The smooth curves are the locally weighted smoothing lines. The vertical lines are the change points (solid lines) and their confidence intervals (dashed lines). (from Lei Zheng memo May 2009)</a:t>
            </a:r>
            <a:endParaRPr kumimoji="0" lang="en-US" altLang="zh-CN" sz="1400" b="0" i="0" u="none" strike="noStrike" cap="none" normalizeH="0" baseline="0" dirty="0" smtClean="0">
              <a:ln>
                <a:noFill/>
              </a:ln>
              <a:solidFill>
                <a:schemeClr val="tx1"/>
              </a:solidFill>
              <a:effectLst/>
            </a:endParaRPr>
          </a:p>
        </p:txBody>
      </p:sp>
      <p:pic>
        <p:nvPicPr>
          <p:cNvPr id="1177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1066800"/>
            <a:ext cx="5059363" cy="524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lide Number Placeholder 2"/>
          <p:cNvSpPr>
            <a:spLocks noGrp="1"/>
          </p:cNvSpPr>
          <p:nvPr>
            <p:ph type="sldNum" sz="quarter" idx="12"/>
          </p:nvPr>
        </p:nvSpPr>
        <p:spPr/>
        <p:txBody>
          <a:bodyPr/>
          <a:lstStyle/>
          <a:p>
            <a:fld id="{D9515C9C-B0D4-49C7-83C7-4BF66E55645D}" type="slidenum">
              <a:rPr lang="en-US" smtClean="0"/>
              <a:pPr/>
              <a:t>45</a:t>
            </a:fld>
            <a:endParaRPr lang="en-US"/>
          </a:p>
        </p:txBody>
      </p:sp>
    </p:spTree>
    <p:extLst>
      <p:ext uri="{BB962C8B-B14F-4D97-AF65-F5344CB8AC3E}">
        <p14:creationId xmlns:p14="http://schemas.microsoft.com/office/powerpoint/2010/main" val="3894780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46</a:t>
            </a:fld>
            <a:endParaRPr lang="en-US"/>
          </a:p>
        </p:txBody>
      </p:sp>
      <p:pic>
        <p:nvPicPr>
          <p:cNvPr id="6" name="Picture 5"/>
          <p:cNvPicPr/>
          <p:nvPr/>
        </p:nvPicPr>
        <p:blipFill>
          <a:blip r:embed="rId3">
            <a:extLst>
              <a:ext uri="{28A0092B-C50C-407E-A947-70E740481C1C}">
                <a14:useLocalDpi xmlns:a14="http://schemas.microsoft.com/office/drawing/2010/main" val="0"/>
              </a:ext>
            </a:extLst>
          </a:blip>
          <a:srcRect r="1814"/>
          <a:stretch>
            <a:fillRect/>
          </a:stretch>
        </p:blipFill>
        <p:spPr bwMode="auto">
          <a:xfrm>
            <a:off x="1676400" y="535057"/>
            <a:ext cx="5943600" cy="5897880"/>
          </a:xfrm>
          <a:prstGeom prst="rect">
            <a:avLst/>
          </a:prstGeom>
          <a:noFill/>
          <a:ln>
            <a:noFill/>
          </a:ln>
        </p:spPr>
      </p:pic>
      <p:sp>
        <p:nvSpPr>
          <p:cNvPr id="7" name="TextBox 6"/>
          <p:cNvSpPr txBox="1"/>
          <p:nvPr/>
        </p:nvSpPr>
        <p:spPr>
          <a:xfrm>
            <a:off x="572489" y="1118745"/>
            <a:ext cx="736099" cy="646331"/>
          </a:xfrm>
          <a:prstGeom prst="rect">
            <a:avLst/>
          </a:prstGeom>
          <a:noFill/>
        </p:spPr>
        <p:txBody>
          <a:bodyPr wrap="none" rtlCol="0">
            <a:spAutoFit/>
          </a:bodyPr>
          <a:lstStyle/>
          <a:p>
            <a:r>
              <a:rPr lang="en-US" dirty="0" smtClean="0"/>
              <a:t>Clear</a:t>
            </a:r>
          </a:p>
          <a:p>
            <a:r>
              <a:rPr lang="en-US" dirty="0" smtClean="0"/>
              <a:t>(&lt;40)</a:t>
            </a:r>
            <a:endParaRPr lang="en-US" dirty="0"/>
          </a:p>
        </p:txBody>
      </p:sp>
      <p:sp>
        <p:nvSpPr>
          <p:cNvPr id="8" name="TextBox 7"/>
          <p:cNvSpPr txBox="1"/>
          <p:nvPr/>
        </p:nvSpPr>
        <p:spPr>
          <a:xfrm>
            <a:off x="2418284" y="6248271"/>
            <a:ext cx="479618" cy="369332"/>
          </a:xfrm>
          <a:prstGeom prst="rect">
            <a:avLst/>
          </a:prstGeom>
          <a:noFill/>
        </p:spPr>
        <p:txBody>
          <a:bodyPr wrap="none" rtlCol="0">
            <a:spAutoFit/>
          </a:bodyPr>
          <a:lstStyle/>
          <a:p>
            <a:r>
              <a:rPr lang="en-US" dirty="0" smtClean="0"/>
              <a:t>TP</a:t>
            </a:r>
            <a:endParaRPr lang="en-US" dirty="0"/>
          </a:p>
        </p:txBody>
      </p:sp>
      <p:sp>
        <p:nvSpPr>
          <p:cNvPr id="9" name="TextBox 8"/>
          <p:cNvSpPr txBox="1"/>
          <p:nvPr/>
        </p:nvSpPr>
        <p:spPr>
          <a:xfrm>
            <a:off x="68267" y="3041237"/>
            <a:ext cx="1608133" cy="646331"/>
          </a:xfrm>
          <a:prstGeom prst="rect">
            <a:avLst/>
          </a:prstGeom>
          <a:noFill/>
        </p:spPr>
        <p:txBody>
          <a:bodyPr wrap="none" rtlCol="0">
            <a:spAutoFit/>
          </a:bodyPr>
          <a:lstStyle/>
          <a:p>
            <a:r>
              <a:rPr lang="en-US" dirty="0" smtClean="0"/>
              <a:t>Intermediate </a:t>
            </a:r>
          </a:p>
          <a:p>
            <a:r>
              <a:rPr lang="en-US" dirty="0" smtClean="0"/>
              <a:t>(40-100 PCU)</a:t>
            </a:r>
            <a:endParaRPr lang="en-US" dirty="0"/>
          </a:p>
        </p:txBody>
      </p:sp>
      <p:sp>
        <p:nvSpPr>
          <p:cNvPr id="10" name="TextBox 9"/>
          <p:cNvSpPr txBox="1"/>
          <p:nvPr/>
        </p:nvSpPr>
        <p:spPr>
          <a:xfrm>
            <a:off x="572489" y="4963729"/>
            <a:ext cx="992579" cy="646331"/>
          </a:xfrm>
          <a:prstGeom prst="rect">
            <a:avLst/>
          </a:prstGeom>
          <a:noFill/>
        </p:spPr>
        <p:txBody>
          <a:bodyPr wrap="none" rtlCol="0">
            <a:spAutoFit/>
          </a:bodyPr>
          <a:lstStyle/>
          <a:p>
            <a:r>
              <a:rPr lang="en-US" dirty="0" smtClean="0"/>
              <a:t>Colored</a:t>
            </a:r>
          </a:p>
          <a:p>
            <a:r>
              <a:rPr lang="en-US" dirty="0" smtClean="0"/>
              <a:t>(&gt;100)</a:t>
            </a:r>
            <a:endParaRPr lang="en-US" dirty="0"/>
          </a:p>
        </p:txBody>
      </p:sp>
      <p:sp>
        <p:nvSpPr>
          <p:cNvPr id="11" name="TextBox 10"/>
          <p:cNvSpPr txBox="1"/>
          <p:nvPr/>
        </p:nvSpPr>
        <p:spPr>
          <a:xfrm>
            <a:off x="4594007" y="6232138"/>
            <a:ext cx="607859" cy="369332"/>
          </a:xfrm>
          <a:prstGeom prst="rect">
            <a:avLst/>
          </a:prstGeom>
          <a:noFill/>
        </p:spPr>
        <p:txBody>
          <a:bodyPr wrap="none" rtlCol="0">
            <a:spAutoFit/>
          </a:bodyPr>
          <a:lstStyle/>
          <a:p>
            <a:r>
              <a:rPr lang="en-US" dirty="0" smtClean="0"/>
              <a:t>NO</a:t>
            </a:r>
            <a:r>
              <a:rPr lang="en-US" baseline="-25000" dirty="0" smtClean="0"/>
              <a:t>x</a:t>
            </a:r>
            <a:endParaRPr lang="en-US" baseline="-25000" dirty="0"/>
          </a:p>
        </p:txBody>
      </p:sp>
      <p:sp>
        <p:nvSpPr>
          <p:cNvPr id="12" name="TextBox 11"/>
          <p:cNvSpPr txBox="1"/>
          <p:nvPr/>
        </p:nvSpPr>
        <p:spPr>
          <a:xfrm>
            <a:off x="6620493" y="6232138"/>
            <a:ext cx="492443" cy="369332"/>
          </a:xfrm>
          <a:prstGeom prst="rect">
            <a:avLst/>
          </a:prstGeom>
          <a:noFill/>
        </p:spPr>
        <p:txBody>
          <a:bodyPr wrap="none" rtlCol="0">
            <a:spAutoFit/>
          </a:bodyPr>
          <a:lstStyle/>
          <a:p>
            <a:r>
              <a:rPr lang="en-US" dirty="0" smtClean="0"/>
              <a:t>TN</a:t>
            </a:r>
            <a:endParaRPr lang="en-US" dirty="0"/>
          </a:p>
        </p:txBody>
      </p:sp>
    </p:spTree>
    <p:extLst>
      <p:ext uri="{BB962C8B-B14F-4D97-AF65-F5344CB8AC3E}">
        <p14:creationId xmlns:p14="http://schemas.microsoft.com/office/powerpoint/2010/main" val="11969665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Application of Stream Criteria</a:t>
            </a:r>
            <a:endParaRPr lang="en-US" dirty="0"/>
          </a:p>
        </p:txBody>
      </p:sp>
      <p:sp>
        <p:nvSpPr>
          <p:cNvPr id="5" name="Content Placeholder 4"/>
          <p:cNvSpPr>
            <a:spLocks noGrp="1"/>
          </p:cNvSpPr>
          <p:nvPr>
            <p:ph idx="1"/>
          </p:nvPr>
        </p:nvSpPr>
        <p:spPr/>
        <p:txBody>
          <a:bodyPr>
            <a:normAutofit/>
          </a:bodyPr>
          <a:lstStyle/>
          <a:p>
            <a:r>
              <a:rPr lang="en-US" dirty="0" smtClean="0"/>
              <a:t>All streams eligible for site specific criteria based on protection of aquatic life use using biological health assessments</a:t>
            </a:r>
            <a:endParaRPr lang="en-US" dirty="0" smtClean="0">
              <a:solidFill>
                <a:srgbClr val="00B0F0"/>
              </a:solidFill>
            </a:endParaRPr>
          </a:p>
          <a:p>
            <a:r>
              <a:rPr lang="en-US" dirty="0" smtClean="0"/>
              <a:t>Protection of Downstream Waters from excess loading still required</a:t>
            </a:r>
          </a:p>
          <a:p>
            <a:pPr>
              <a:buNone/>
            </a:pPr>
            <a:endParaRPr lang="en-US" dirty="0" smtClean="0">
              <a:solidFill>
                <a:srgbClr val="00B0F0"/>
              </a:solidFill>
            </a:endParaRPr>
          </a:p>
        </p:txBody>
      </p:sp>
      <p:sp>
        <p:nvSpPr>
          <p:cNvPr id="2" name="Slide Number Placeholder 1"/>
          <p:cNvSpPr>
            <a:spLocks noGrp="1"/>
          </p:cNvSpPr>
          <p:nvPr>
            <p:ph type="sldNum" sz="quarter" idx="12"/>
          </p:nvPr>
        </p:nvSpPr>
        <p:spPr/>
        <p:txBody>
          <a:bodyPr/>
          <a:lstStyle/>
          <a:p>
            <a:fld id="{D9515C9C-B0D4-49C7-83C7-4BF66E55645D}" type="slidenum">
              <a:rPr lang="en-US" smtClean="0"/>
              <a:pPr/>
              <a:t>47</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Periphytometers</a:t>
            </a:r>
            <a:endParaRPr lang="en-US" dirty="0"/>
          </a:p>
        </p:txBody>
      </p:sp>
      <p:sp>
        <p:nvSpPr>
          <p:cNvPr id="3" name="Content Placeholder 2"/>
          <p:cNvSpPr>
            <a:spLocks noGrp="1"/>
          </p:cNvSpPr>
          <p:nvPr>
            <p:ph idx="1"/>
          </p:nvPr>
        </p:nvSpPr>
        <p:spPr>
          <a:xfrm>
            <a:off x="450028" y="1371600"/>
            <a:ext cx="8229600" cy="4525963"/>
          </a:xfrm>
        </p:spPr>
        <p:txBody>
          <a:bodyPr>
            <a:normAutofit/>
          </a:bodyPr>
          <a:lstStyle/>
          <a:p>
            <a:r>
              <a:rPr lang="en-US" sz="2400" dirty="0" smtClean="0"/>
              <a:t>Point source and other studies</a:t>
            </a:r>
          </a:p>
          <a:p>
            <a:r>
              <a:rPr lang="en-US" sz="2400" dirty="0"/>
              <a:t>D</a:t>
            </a:r>
            <a:r>
              <a:rPr lang="en-US" sz="2400" dirty="0" smtClean="0"/>
              <a:t>eployed </a:t>
            </a:r>
            <a:r>
              <a:rPr lang="en-US" sz="2400" dirty="0" smtClean="0"/>
              <a:t>28 days (typically)</a:t>
            </a:r>
          </a:p>
          <a:p>
            <a:r>
              <a:rPr lang="en-US" sz="2400" dirty="0"/>
              <a:t>H</a:t>
            </a:r>
            <a:r>
              <a:rPr lang="en-US" sz="2400" dirty="0" smtClean="0"/>
              <a:t>arvest </a:t>
            </a:r>
            <a:r>
              <a:rPr lang="en-US" sz="2400" dirty="0" smtClean="0"/>
              <a:t>all </a:t>
            </a:r>
            <a:r>
              <a:rPr lang="en-US" sz="2400" dirty="0" smtClean="0"/>
              <a:t>algae, conduct ID and chlorophyll </a:t>
            </a:r>
            <a:r>
              <a:rPr lang="en-US" sz="2400" i="1" dirty="0" smtClean="0"/>
              <a:t>a </a:t>
            </a:r>
            <a:r>
              <a:rPr lang="en-US" sz="2400" dirty="0" smtClean="0"/>
              <a:t>analyses</a:t>
            </a:r>
            <a:endParaRPr lang="en-US" sz="2400" dirty="0" smtClean="0"/>
          </a:p>
          <a:p>
            <a:r>
              <a:rPr lang="en-US" sz="2400" dirty="0" smtClean="0"/>
              <a:t>Reduced use due to concerns about grazing and algal sloughing</a:t>
            </a:r>
          </a:p>
        </p:txBody>
      </p:sp>
      <p:sp>
        <p:nvSpPr>
          <p:cNvPr id="5" name="Slide Number Placeholder 4"/>
          <p:cNvSpPr>
            <a:spLocks noGrp="1"/>
          </p:cNvSpPr>
          <p:nvPr>
            <p:ph type="sldNum" sz="quarter" idx="12"/>
          </p:nvPr>
        </p:nvSpPr>
        <p:spPr/>
        <p:txBody>
          <a:bodyPr/>
          <a:lstStyle/>
          <a:p>
            <a:fld id="{D9515C9C-B0D4-49C7-83C7-4BF66E55645D}" type="slidenum">
              <a:rPr lang="en-US" smtClean="0"/>
              <a:pPr/>
              <a:t>5</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3547269"/>
            <a:ext cx="3810000" cy="2857500"/>
          </a:xfrm>
          <a:prstGeom prst="rect">
            <a:avLst/>
          </a:prstGeom>
        </p:spPr>
      </p:pic>
    </p:spTree>
    <p:extLst>
      <p:ext uri="{BB962C8B-B14F-4D97-AF65-F5344CB8AC3E}">
        <p14:creationId xmlns:p14="http://schemas.microsoft.com/office/powerpoint/2010/main" val="1619127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Periphytometers</a:t>
            </a:r>
            <a:endParaRPr lang="en-US" dirty="0"/>
          </a:p>
        </p:txBody>
      </p:sp>
      <p:sp>
        <p:nvSpPr>
          <p:cNvPr id="3" name="Content Placeholder 2"/>
          <p:cNvSpPr>
            <a:spLocks noGrp="1"/>
          </p:cNvSpPr>
          <p:nvPr>
            <p:ph idx="1"/>
          </p:nvPr>
        </p:nvSpPr>
        <p:spPr>
          <a:xfrm>
            <a:off x="457200" y="1219200"/>
            <a:ext cx="4495800" cy="4525963"/>
          </a:xfrm>
        </p:spPr>
        <p:txBody>
          <a:bodyPr/>
          <a:lstStyle/>
          <a:p>
            <a:r>
              <a:rPr lang="en-US" dirty="0" smtClean="0"/>
              <a:t>Pros</a:t>
            </a:r>
          </a:p>
          <a:p>
            <a:pPr lvl="1"/>
            <a:r>
              <a:rPr lang="en-US" dirty="0" smtClean="0"/>
              <a:t>Quantitative</a:t>
            </a:r>
          </a:p>
          <a:p>
            <a:pPr lvl="1"/>
            <a:r>
              <a:rPr lang="en-US" dirty="0" smtClean="0"/>
              <a:t>Standardized across sites</a:t>
            </a:r>
          </a:p>
          <a:p>
            <a:r>
              <a:rPr lang="en-US" dirty="0" smtClean="0"/>
              <a:t>Cons</a:t>
            </a:r>
          </a:p>
          <a:p>
            <a:pPr lvl="1"/>
            <a:r>
              <a:rPr lang="en-US" dirty="0" smtClean="0"/>
              <a:t>Requires revisits</a:t>
            </a:r>
          </a:p>
          <a:p>
            <a:pPr lvl="1"/>
            <a:r>
              <a:rPr lang="en-US" dirty="0" smtClean="0"/>
              <a:t>Loss and theft</a:t>
            </a:r>
          </a:p>
          <a:p>
            <a:pPr lvl="1"/>
            <a:r>
              <a:rPr lang="en-US" dirty="0" smtClean="0"/>
              <a:t>Loss due to grazing and overgrowth</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6</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85661" y="2168087"/>
            <a:ext cx="3501139" cy="2628188"/>
          </a:xfrm>
          <a:prstGeom prst="rect">
            <a:avLst/>
          </a:prstGeom>
        </p:spPr>
      </p:pic>
    </p:spTree>
    <p:extLst>
      <p:ext uri="{BB962C8B-B14F-4D97-AF65-F5344CB8AC3E}">
        <p14:creationId xmlns:p14="http://schemas.microsoft.com/office/powerpoint/2010/main" val="3753079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 Substrates</a:t>
            </a:r>
            <a:endParaRPr lang="en-US"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7</a:t>
            </a:fld>
            <a:endParaRPr lang="en-US"/>
          </a:p>
        </p:txBody>
      </p:sp>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l="12755" t="2530" r="17602" b="22518"/>
          <a:stretch/>
        </p:blipFill>
        <p:spPr>
          <a:xfrm>
            <a:off x="1117220" y="1389581"/>
            <a:ext cx="3098892" cy="2383763"/>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2013" y="3862531"/>
            <a:ext cx="3413619" cy="2560214"/>
          </a:xfrm>
          <a:prstGeom prst="rect">
            <a:avLst/>
          </a:prstGeom>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l="32500" t="51145"/>
          <a:stretch/>
        </p:blipFill>
        <p:spPr>
          <a:xfrm>
            <a:off x="4355264" y="4038600"/>
            <a:ext cx="4331536" cy="238983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87537" y="1242824"/>
            <a:ext cx="3594601" cy="2695951"/>
          </a:xfrm>
          <a:prstGeom prst="rect">
            <a:avLst/>
          </a:prstGeom>
        </p:spPr>
      </p:pic>
    </p:spTree>
    <p:extLst>
      <p:ext uri="{BB962C8B-B14F-4D97-AF65-F5344CB8AC3E}">
        <p14:creationId xmlns:p14="http://schemas.microsoft.com/office/powerpoint/2010/main" val="844497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815529" y="-63331"/>
            <a:ext cx="7848600" cy="1143000"/>
          </a:xfrm>
        </p:spPr>
        <p:txBody>
          <a:bodyPr>
            <a:normAutofit/>
          </a:bodyPr>
          <a:lstStyle/>
          <a:p>
            <a:r>
              <a:rPr lang="en-US" altLang="en-US" dirty="0" smtClean="0"/>
              <a:t>Natural Substrates</a:t>
            </a:r>
            <a:endParaRPr lang="en-US" altLang="en-US" dirty="0"/>
          </a:p>
        </p:txBody>
      </p:sp>
      <p:grpSp>
        <p:nvGrpSpPr>
          <p:cNvPr id="2" name="Group 1"/>
          <p:cNvGrpSpPr/>
          <p:nvPr/>
        </p:nvGrpSpPr>
        <p:grpSpPr>
          <a:xfrm>
            <a:off x="325009" y="1378233"/>
            <a:ext cx="6267879" cy="2785484"/>
            <a:chOff x="914400" y="914400"/>
            <a:chExt cx="7772400" cy="3632200"/>
          </a:xfrm>
        </p:grpSpPr>
        <p:sp>
          <p:nvSpPr>
            <p:cNvPr id="8195" name="Freeform 3"/>
            <p:cNvSpPr>
              <a:spLocks/>
            </p:cNvSpPr>
            <p:nvPr/>
          </p:nvSpPr>
          <p:spPr bwMode="auto">
            <a:xfrm>
              <a:off x="914400" y="914400"/>
              <a:ext cx="7543800" cy="2108200"/>
            </a:xfrm>
            <a:custGeom>
              <a:avLst/>
              <a:gdLst>
                <a:gd name="T0" fmla="*/ 0 w 4752"/>
                <a:gd name="T1" fmla="*/ 1328 h 1328"/>
                <a:gd name="T2" fmla="*/ 144 w 4752"/>
                <a:gd name="T3" fmla="*/ 1184 h 1328"/>
                <a:gd name="T4" fmla="*/ 480 w 4752"/>
                <a:gd name="T5" fmla="*/ 800 h 1328"/>
                <a:gd name="T6" fmla="*/ 816 w 4752"/>
                <a:gd name="T7" fmla="*/ 848 h 1328"/>
                <a:gd name="T8" fmla="*/ 1344 w 4752"/>
                <a:gd name="T9" fmla="*/ 848 h 1328"/>
                <a:gd name="T10" fmla="*/ 1536 w 4752"/>
                <a:gd name="T11" fmla="*/ 656 h 1328"/>
                <a:gd name="T12" fmla="*/ 1920 w 4752"/>
                <a:gd name="T13" fmla="*/ 560 h 1328"/>
                <a:gd name="T14" fmla="*/ 2304 w 4752"/>
                <a:gd name="T15" fmla="*/ 656 h 1328"/>
                <a:gd name="T16" fmla="*/ 2832 w 4752"/>
                <a:gd name="T17" fmla="*/ 704 h 1328"/>
                <a:gd name="T18" fmla="*/ 3168 w 4752"/>
                <a:gd name="T19" fmla="*/ 320 h 1328"/>
                <a:gd name="T20" fmla="*/ 4032 w 4752"/>
                <a:gd name="T21" fmla="*/ 32 h 1328"/>
                <a:gd name="T22" fmla="*/ 4752 w 4752"/>
                <a:gd name="T23" fmla="*/ 12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52" h="1328">
                  <a:moveTo>
                    <a:pt x="0" y="1328"/>
                  </a:moveTo>
                  <a:cubicBezTo>
                    <a:pt x="32" y="1300"/>
                    <a:pt x="64" y="1272"/>
                    <a:pt x="144" y="1184"/>
                  </a:cubicBezTo>
                  <a:cubicBezTo>
                    <a:pt x="224" y="1096"/>
                    <a:pt x="368" y="856"/>
                    <a:pt x="480" y="800"/>
                  </a:cubicBezTo>
                  <a:cubicBezTo>
                    <a:pt x="592" y="744"/>
                    <a:pt x="672" y="840"/>
                    <a:pt x="816" y="848"/>
                  </a:cubicBezTo>
                  <a:cubicBezTo>
                    <a:pt x="960" y="856"/>
                    <a:pt x="1224" y="880"/>
                    <a:pt x="1344" y="848"/>
                  </a:cubicBezTo>
                  <a:cubicBezTo>
                    <a:pt x="1464" y="816"/>
                    <a:pt x="1440" y="704"/>
                    <a:pt x="1536" y="656"/>
                  </a:cubicBezTo>
                  <a:cubicBezTo>
                    <a:pt x="1632" y="608"/>
                    <a:pt x="1792" y="560"/>
                    <a:pt x="1920" y="560"/>
                  </a:cubicBezTo>
                  <a:cubicBezTo>
                    <a:pt x="2048" y="560"/>
                    <a:pt x="2152" y="632"/>
                    <a:pt x="2304" y="656"/>
                  </a:cubicBezTo>
                  <a:cubicBezTo>
                    <a:pt x="2456" y="680"/>
                    <a:pt x="2688" y="760"/>
                    <a:pt x="2832" y="704"/>
                  </a:cubicBezTo>
                  <a:cubicBezTo>
                    <a:pt x="2976" y="648"/>
                    <a:pt x="2968" y="432"/>
                    <a:pt x="3168" y="320"/>
                  </a:cubicBezTo>
                  <a:cubicBezTo>
                    <a:pt x="3368" y="208"/>
                    <a:pt x="3768" y="64"/>
                    <a:pt x="4032" y="32"/>
                  </a:cubicBezTo>
                  <a:cubicBezTo>
                    <a:pt x="4296" y="0"/>
                    <a:pt x="4632" y="112"/>
                    <a:pt x="4752" y="12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196" name="Freeform 4"/>
            <p:cNvSpPr>
              <a:spLocks/>
            </p:cNvSpPr>
            <p:nvPr/>
          </p:nvSpPr>
          <p:spPr bwMode="auto">
            <a:xfrm>
              <a:off x="1143000" y="1828800"/>
              <a:ext cx="7543800" cy="2108200"/>
            </a:xfrm>
            <a:custGeom>
              <a:avLst/>
              <a:gdLst>
                <a:gd name="T0" fmla="*/ 0 w 4752"/>
                <a:gd name="T1" fmla="*/ 1328 h 1328"/>
                <a:gd name="T2" fmla="*/ 144 w 4752"/>
                <a:gd name="T3" fmla="*/ 1184 h 1328"/>
                <a:gd name="T4" fmla="*/ 480 w 4752"/>
                <a:gd name="T5" fmla="*/ 800 h 1328"/>
                <a:gd name="T6" fmla="*/ 816 w 4752"/>
                <a:gd name="T7" fmla="*/ 848 h 1328"/>
                <a:gd name="T8" fmla="*/ 1344 w 4752"/>
                <a:gd name="T9" fmla="*/ 848 h 1328"/>
                <a:gd name="T10" fmla="*/ 1536 w 4752"/>
                <a:gd name="T11" fmla="*/ 656 h 1328"/>
                <a:gd name="T12" fmla="*/ 1920 w 4752"/>
                <a:gd name="T13" fmla="*/ 560 h 1328"/>
                <a:gd name="T14" fmla="*/ 2304 w 4752"/>
                <a:gd name="T15" fmla="*/ 656 h 1328"/>
                <a:gd name="T16" fmla="*/ 2832 w 4752"/>
                <a:gd name="T17" fmla="*/ 704 h 1328"/>
                <a:gd name="T18" fmla="*/ 3168 w 4752"/>
                <a:gd name="T19" fmla="*/ 320 h 1328"/>
                <a:gd name="T20" fmla="*/ 4032 w 4752"/>
                <a:gd name="T21" fmla="*/ 32 h 1328"/>
                <a:gd name="T22" fmla="*/ 4752 w 4752"/>
                <a:gd name="T23" fmla="*/ 128 h 13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752" h="1328">
                  <a:moveTo>
                    <a:pt x="0" y="1328"/>
                  </a:moveTo>
                  <a:cubicBezTo>
                    <a:pt x="32" y="1300"/>
                    <a:pt x="64" y="1272"/>
                    <a:pt x="144" y="1184"/>
                  </a:cubicBezTo>
                  <a:cubicBezTo>
                    <a:pt x="224" y="1096"/>
                    <a:pt x="368" y="856"/>
                    <a:pt x="480" y="800"/>
                  </a:cubicBezTo>
                  <a:cubicBezTo>
                    <a:pt x="592" y="744"/>
                    <a:pt x="672" y="840"/>
                    <a:pt x="816" y="848"/>
                  </a:cubicBezTo>
                  <a:cubicBezTo>
                    <a:pt x="960" y="856"/>
                    <a:pt x="1224" y="880"/>
                    <a:pt x="1344" y="848"/>
                  </a:cubicBezTo>
                  <a:cubicBezTo>
                    <a:pt x="1464" y="816"/>
                    <a:pt x="1440" y="704"/>
                    <a:pt x="1536" y="656"/>
                  </a:cubicBezTo>
                  <a:cubicBezTo>
                    <a:pt x="1632" y="608"/>
                    <a:pt x="1792" y="560"/>
                    <a:pt x="1920" y="560"/>
                  </a:cubicBezTo>
                  <a:cubicBezTo>
                    <a:pt x="2048" y="560"/>
                    <a:pt x="2152" y="632"/>
                    <a:pt x="2304" y="656"/>
                  </a:cubicBezTo>
                  <a:cubicBezTo>
                    <a:pt x="2456" y="680"/>
                    <a:pt x="2688" y="760"/>
                    <a:pt x="2832" y="704"/>
                  </a:cubicBezTo>
                  <a:cubicBezTo>
                    <a:pt x="2976" y="648"/>
                    <a:pt x="2968" y="432"/>
                    <a:pt x="3168" y="320"/>
                  </a:cubicBezTo>
                  <a:cubicBezTo>
                    <a:pt x="3368" y="208"/>
                    <a:pt x="3768" y="64"/>
                    <a:pt x="4032" y="32"/>
                  </a:cubicBezTo>
                  <a:cubicBezTo>
                    <a:pt x="4296" y="0"/>
                    <a:pt x="4632" y="112"/>
                    <a:pt x="4752" y="128"/>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197" name="Oval 5"/>
            <p:cNvSpPr>
              <a:spLocks noChangeArrowheads="1"/>
            </p:cNvSpPr>
            <p:nvPr/>
          </p:nvSpPr>
          <p:spPr bwMode="auto">
            <a:xfrm>
              <a:off x="2819400" y="30226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8" name="Oval 6"/>
            <p:cNvSpPr>
              <a:spLocks noChangeArrowheads="1"/>
            </p:cNvSpPr>
            <p:nvPr/>
          </p:nvSpPr>
          <p:spPr bwMode="auto">
            <a:xfrm>
              <a:off x="2971800" y="31750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199" name="Oval 7"/>
            <p:cNvSpPr>
              <a:spLocks noChangeArrowheads="1"/>
            </p:cNvSpPr>
            <p:nvPr/>
          </p:nvSpPr>
          <p:spPr bwMode="auto">
            <a:xfrm>
              <a:off x="2971800" y="29464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0" name="Oval 8"/>
            <p:cNvSpPr>
              <a:spLocks noChangeArrowheads="1"/>
            </p:cNvSpPr>
            <p:nvPr/>
          </p:nvSpPr>
          <p:spPr bwMode="auto">
            <a:xfrm>
              <a:off x="2895600" y="30988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1" name="Oval 9"/>
            <p:cNvSpPr>
              <a:spLocks noChangeArrowheads="1"/>
            </p:cNvSpPr>
            <p:nvPr/>
          </p:nvSpPr>
          <p:spPr bwMode="auto">
            <a:xfrm>
              <a:off x="3048000" y="30988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2" name="Oval 10"/>
            <p:cNvSpPr>
              <a:spLocks noChangeArrowheads="1"/>
            </p:cNvSpPr>
            <p:nvPr/>
          </p:nvSpPr>
          <p:spPr bwMode="auto">
            <a:xfrm>
              <a:off x="3048000" y="30226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3" name="Oval 11"/>
            <p:cNvSpPr>
              <a:spLocks noChangeArrowheads="1"/>
            </p:cNvSpPr>
            <p:nvPr/>
          </p:nvSpPr>
          <p:spPr bwMode="auto">
            <a:xfrm>
              <a:off x="5334000" y="20320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4" name="Oval 12"/>
            <p:cNvSpPr>
              <a:spLocks noChangeArrowheads="1"/>
            </p:cNvSpPr>
            <p:nvPr/>
          </p:nvSpPr>
          <p:spPr bwMode="auto">
            <a:xfrm>
              <a:off x="5486400" y="21844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5" name="Oval 13"/>
            <p:cNvSpPr>
              <a:spLocks noChangeArrowheads="1"/>
            </p:cNvSpPr>
            <p:nvPr/>
          </p:nvSpPr>
          <p:spPr bwMode="auto">
            <a:xfrm>
              <a:off x="5486400" y="19558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6" name="Oval 14"/>
            <p:cNvSpPr>
              <a:spLocks noChangeArrowheads="1"/>
            </p:cNvSpPr>
            <p:nvPr/>
          </p:nvSpPr>
          <p:spPr bwMode="auto">
            <a:xfrm>
              <a:off x="5410200" y="21082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7" name="Oval 15"/>
            <p:cNvSpPr>
              <a:spLocks noChangeArrowheads="1"/>
            </p:cNvSpPr>
            <p:nvPr/>
          </p:nvSpPr>
          <p:spPr bwMode="auto">
            <a:xfrm>
              <a:off x="5562600" y="21082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8" name="Oval 16"/>
            <p:cNvSpPr>
              <a:spLocks noChangeArrowheads="1"/>
            </p:cNvSpPr>
            <p:nvPr/>
          </p:nvSpPr>
          <p:spPr bwMode="auto">
            <a:xfrm>
              <a:off x="5562600" y="20320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09" name="Oval 17"/>
            <p:cNvSpPr>
              <a:spLocks noChangeArrowheads="1"/>
            </p:cNvSpPr>
            <p:nvPr/>
          </p:nvSpPr>
          <p:spPr bwMode="auto">
            <a:xfrm>
              <a:off x="7848600" y="10414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0" name="Oval 18"/>
            <p:cNvSpPr>
              <a:spLocks noChangeArrowheads="1"/>
            </p:cNvSpPr>
            <p:nvPr/>
          </p:nvSpPr>
          <p:spPr bwMode="auto">
            <a:xfrm>
              <a:off x="8001000" y="11938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1" name="Oval 19"/>
            <p:cNvSpPr>
              <a:spLocks noChangeArrowheads="1"/>
            </p:cNvSpPr>
            <p:nvPr/>
          </p:nvSpPr>
          <p:spPr bwMode="auto">
            <a:xfrm>
              <a:off x="8001000" y="9652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2" name="Oval 20"/>
            <p:cNvSpPr>
              <a:spLocks noChangeArrowheads="1"/>
            </p:cNvSpPr>
            <p:nvPr/>
          </p:nvSpPr>
          <p:spPr bwMode="auto">
            <a:xfrm>
              <a:off x="7924800" y="11176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3" name="Oval 21"/>
            <p:cNvSpPr>
              <a:spLocks noChangeArrowheads="1"/>
            </p:cNvSpPr>
            <p:nvPr/>
          </p:nvSpPr>
          <p:spPr bwMode="auto">
            <a:xfrm>
              <a:off x="8077200" y="11176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4" name="Oval 22"/>
            <p:cNvSpPr>
              <a:spLocks noChangeArrowheads="1"/>
            </p:cNvSpPr>
            <p:nvPr/>
          </p:nvSpPr>
          <p:spPr bwMode="auto">
            <a:xfrm>
              <a:off x="8077200" y="1041400"/>
              <a:ext cx="152400" cy="762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15" name="Line 23"/>
            <p:cNvSpPr>
              <a:spLocks noChangeShapeType="1"/>
            </p:cNvSpPr>
            <p:nvPr/>
          </p:nvSpPr>
          <p:spPr bwMode="auto">
            <a:xfrm flipH="1">
              <a:off x="1295400" y="2946400"/>
              <a:ext cx="228600" cy="7620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16" name="Line 24"/>
            <p:cNvSpPr>
              <a:spLocks noChangeShapeType="1"/>
            </p:cNvSpPr>
            <p:nvPr/>
          </p:nvSpPr>
          <p:spPr bwMode="auto">
            <a:xfrm flipH="1">
              <a:off x="1447800" y="3098800"/>
              <a:ext cx="228600" cy="3048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17" name="Line 25"/>
            <p:cNvSpPr>
              <a:spLocks noChangeShapeType="1"/>
            </p:cNvSpPr>
            <p:nvPr/>
          </p:nvSpPr>
          <p:spPr bwMode="auto">
            <a:xfrm>
              <a:off x="3505200" y="2032000"/>
              <a:ext cx="1066800" cy="3810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18" name="Line 26"/>
            <p:cNvSpPr>
              <a:spLocks noChangeShapeType="1"/>
            </p:cNvSpPr>
            <p:nvPr/>
          </p:nvSpPr>
          <p:spPr bwMode="auto">
            <a:xfrm>
              <a:off x="7315200" y="965200"/>
              <a:ext cx="76200" cy="5334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19" name="Line 27"/>
            <p:cNvSpPr>
              <a:spLocks noChangeShapeType="1"/>
            </p:cNvSpPr>
            <p:nvPr/>
          </p:nvSpPr>
          <p:spPr bwMode="auto">
            <a:xfrm flipH="1">
              <a:off x="7086600" y="1117600"/>
              <a:ext cx="381000" cy="381000"/>
            </a:xfrm>
            <a:prstGeom prst="line">
              <a:avLst/>
            </a:prstGeom>
            <a:noFill/>
            <a:ln w="762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0" name="Line 28"/>
            <p:cNvSpPr>
              <a:spLocks noChangeShapeType="1"/>
            </p:cNvSpPr>
            <p:nvPr/>
          </p:nvSpPr>
          <p:spPr bwMode="auto">
            <a:xfrm>
              <a:off x="5181600" y="27940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1" name="Line 29"/>
            <p:cNvSpPr>
              <a:spLocks noChangeShapeType="1"/>
            </p:cNvSpPr>
            <p:nvPr/>
          </p:nvSpPr>
          <p:spPr bwMode="auto">
            <a:xfrm>
              <a:off x="5334000" y="27940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2" name="Line 30"/>
            <p:cNvSpPr>
              <a:spLocks noChangeShapeType="1"/>
            </p:cNvSpPr>
            <p:nvPr/>
          </p:nvSpPr>
          <p:spPr bwMode="auto">
            <a:xfrm>
              <a:off x="5486400" y="27940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3" name="Line 31"/>
            <p:cNvSpPr>
              <a:spLocks noChangeShapeType="1"/>
            </p:cNvSpPr>
            <p:nvPr/>
          </p:nvSpPr>
          <p:spPr bwMode="auto">
            <a:xfrm>
              <a:off x="5638800" y="27940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4" name="Line 32"/>
            <p:cNvSpPr>
              <a:spLocks noChangeShapeType="1"/>
            </p:cNvSpPr>
            <p:nvPr/>
          </p:nvSpPr>
          <p:spPr bwMode="auto">
            <a:xfrm flipH="1">
              <a:off x="5715000" y="27940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5" name="Line 33"/>
            <p:cNvSpPr>
              <a:spLocks noChangeShapeType="1"/>
            </p:cNvSpPr>
            <p:nvPr/>
          </p:nvSpPr>
          <p:spPr bwMode="auto">
            <a:xfrm flipH="1">
              <a:off x="5486400" y="27940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6" name="Line 34"/>
            <p:cNvSpPr>
              <a:spLocks noChangeShapeType="1"/>
            </p:cNvSpPr>
            <p:nvPr/>
          </p:nvSpPr>
          <p:spPr bwMode="auto">
            <a:xfrm flipH="1">
              <a:off x="5257800" y="27940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7" name="Line 35"/>
            <p:cNvSpPr>
              <a:spLocks noChangeShapeType="1"/>
            </p:cNvSpPr>
            <p:nvPr/>
          </p:nvSpPr>
          <p:spPr bwMode="auto">
            <a:xfrm flipH="1">
              <a:off x="5181600" y="27940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8" name="Line 36"/>
            <p:cNvSpPr>
              <a:spLocks noChangeShapeType="1"/>
            </p:cNvSpPr>
            <p:nvPr/>
          </p:nvSpPr>
          <p:spPr bwMode="auto">
            <a:xfrm flipH="1">
              <a:off x="5410200" y="27940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29" name="Line 37"/>
            <p:cNvSpPr>
              <a:spLocks noChangeShapeType="1"/>
            </p:cNvSpPr>
            <p:nvPr/>
          </p:nvSpPr>
          <p:spPr bwMode="auto">
            <a:xfrm flipH="1">
              <a:off x="5638800" y="27940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0" name="Line 38"/>
            <p:cNvSpPr>
              <a:spLocks noChangeShapeType="1"/>
            </p:cNvSpPr>
            <p:nvPr/>
          </p:nvSpPr>
          <p:spPr bwMode="auto">
            <a:xfrm flipH="1">
              <a:off x="5334000" y="27940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1" name="Line 39"/>
            <p:cNvSpPr>
              <a:spLocks noChangeShapeType="1"/>
            </p:cNvSpPr>
            <p:nvPr/>
          </p:nvSpPr>
          <p:spPr bwMode="auto">
            <a:xfrm>
              <a:off x="3886200" y="18796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2" name="Line 40"/>
            <p:cNvSpPr>
              <a:spLocks noChangeShapeType="1"/>
            </p:cNvSpPr>
            <p:nvPr/>
          </p:nvSpPr>
          <p:spPr bwMode="auto">
            <a:xfrm>
              <a:off x="4038600" y="18796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3" name="Line 41"/>
            <p:cNvSpPr>
              <a:spLocks noChangeShapeType="1"/>
            </p:cNvSpPr>
            <p:nvPr/>
          </p:nvSpPr>
          <p:spPr bwMode="auto">
            <a:xfrm>
              <a:off x="4191000" y="18796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4" name="Line 42"/>
            <p:cNvSpPr>
              <a:spLocks noChangeShapeType="1"/>
            </p:cNvSpPr>
            <p:nvPr/>
          </p:nvSpPr>
          <p:spPr bwMode="auto">
            <a:xfrm>
              <a:off x="4343400" y="18796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5" name="Line 43"/>
            <p:cNvSpPr>
              <a:spLocks noChangeShapeType="1"/>
            </p:cNvSpPr>
            <p:nvPr/>
          </p:nvSpPr>
          <p:spPr bwMode="auto">
            <a:xfrm flipH="1">
              <a:off x="4419600" y="1879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6" name="Line 44"/>
            <p:cNvSpPr>
              <a:spLocks noChangeShapeType="1"/>
            </p:cNvSpPr>
            <p:nvPr/>
          </p:nvSpPr>
          <p:spPr bwMode="auto">
            <a:xfrm flipH="1">
              <a:off x="4191000" y="1879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7" name="Line 45"/>
            <p:cNvSpPr>
              <a:spLocks noChangeShapeType="1"/>
            </p:cNvSpPr>
            <p:nvPr/>
          </p:nvSpPr>
          <p:spPr bwMode="auto">
            <a:xfrm flipH="1">
              <a:off x="3962400" y="1879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8" name="Line 46"/>
            <p:cNvSpPr>
              <a:spLocks noChangeShapeType="1"/>
            </p:cNvSpPr>
            <p:nvPr/>
          </p:nvSpPr>
          <p:spPr bwMode="auto">
            <a:xfrm flipH="1">
              <a:off x="3886200" y="1879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39" name="Line 47"/>
            <p:cNvSpPr>
              <a:spLocks noChangeShapeType="1"/>
            </p:cNvSpPr>
            <p:nvPr/>
          </p:nvSpPr>
          <p:spPr bwMode="auto">
            <a:xfrm flipH="1">
              <a:off x="4114800" y="1879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0" name="Line 48"/>
            <p:cNvSpPr>
              <a:spLocks noChangeShapeType="1"/>
            </p:cNvSpPr>
            <p:nvPr/>
          </p:nvSpPr>
          <p:spPr bwMode="auto">
            <a:xfrm flipH="1">
              <a:off x="4343400" y="1879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1" name="Line 49"/>
            <p:cNvSpPr>
              <a:spLocks noChangeShapeType="1"/>
            </p:cNvSpPr>
            <p:nvPr/>
          </p:nvSpPr>
          <p:spPr bwMode="auto">
            <a:xfrm flipH="1">
              <a:off x="4038600" y="1879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2" name="Line 50"/>
            <p:cNvSpPr>
              <a:spLocks noChangeShapeType="1"/>
            </p:cNvSpPr>
            <p:nvPr/>
          </p:nvSpPr>
          <p:spPr bwMode="auto">
            <a:xfrm>
              <a:off x="2438400" y="22606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3" name="Line 51"/>
            <p:cNvSpPr>
              <a:spLocks noChangeShapeType="1"/>
            </p:cNvSpPr>
            <p:nvPr/>
          </p:nvSpPr>
          <p:spPr bwMode="auto">
            <a:xfrm>
              <a:off x="2590800" y="22606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4" name="Line 52"/>
            <p:cNvSpPr>
              <a:spLocks noChangeShapeType="1"/>
            </p:cNvSpPr>
            <p:nvPr/>
          </p:nvSpPr>
          <p:spPr bwMode="auto">
            <a:xfrm>
              <a:off x="2743200" y="22606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5" name="Line 53"/>
            <p:cNvSpPr>
              <a:spLocks noChangeShapeType="1"/>
            </p:cNvSpPr>
            <p:nvPr/>
          </p:nvSpPr>
          <p:spPr bwMode="auto">
            <a:xfrm>
              <a:off x="2895600" y="22606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6" name="Line 54"/>
            <p:cNvSpPr>
              <a:spLocks noChangeShapeType="1"/>
            </p:cNvSpPr>
            <p:nvPr/>
          </p:nvSpPr>
          <p:spPr bwMode="auto">
            <a:xfrm flipH="1">
              <a:off x="2971800" y="2260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7" name="Line 55"/>
            <p:cNvSpPr>
              <a:spLocks noChangeShapeType="1"/>
            </p:cNvSpPr>
            <p:nvPr/>
          </p:nvSpPr>
          <p:spPr bwMode="auto">
            <a:xfrm flipH="1">
              <a:off x="2743200" y="2260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8" name="Line 56"/>
            <p:cNvSpPr>
              <a:spLocks noChangeShapeType="1"/>
            </p:cNvSpPr>
            <p:nvPr/>
          </p:nvSpPr>
          <p:spPr bwMode="auto">
            <a:xfrm flipH="1">
              <a:off x="2514600" y="2260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49" name="Line 57"/>
            <p:cNvSpPr>
              <a:spLocks noChangeShapeType="1"/>
            </p:cNvSpPr>
            <p:nvPr/>
          </p:nvSpPr>
          <p:spPr bwMode="auto">
            <a:xfrm flipH="1">
              <a:off x="2438400" y="2260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0" name="Line 58"/>
            <p:cNvSpPr>
              <a:spLocks noChangeShapeType="1"/>
            </p:cNvSpPr>
            <p:nvPr/>
          </p:nvSpPr>
          <p:spPr bwMode="auto">
            <a:xfrm flipH="1">
              <a:off x="2667000" y="2260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1" name="Line 59"/>
            <p:cNvSpPr>
              <a:spLocks noChangeShapeType="1"/>
            </p:cNvSpPr>
            <p:nvPr/>
          </p:nvSpPr>
          <p:spPr bwMode="auto">
            <a:xfrm flipH="1">
              <a:off x="2895600" y="2260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2" name="Line 60"/>
            <p:cNvSpPr>
              <a:spLocks noChangeShapeType="1"/>
            </p:cNvSpPr>
            <p:nvPr/>
          </p:nvSpPr>
          <p:spPr bwMode="auto">
            <a:xfrm flipH="1">
              <a:off x="2590800" y="22606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3" name="Line 61"/>
            <p:cNvSpPr>
              <a:spLocks noChangeShapeType="1"/>
            </p:cNvSpPr>
            <p:nvPr/>
          </p:nvSpPr>
          <p:spPr bwMode="auto">
            <a:xfrm>
              <a:off x="7391400" y="17272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4" name="Line 62"/>
            <p:cNvSpPr>
              <a:spLocks noChangeShapeType="1"/>
            </p:cNvSpPr>
            <p:nvPr/>
          </p:nvSpPr>
          <p:spPr bwMode="auto">
            <a:xfrm>
              <a:off x="7543800" y="17272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5" name="Line 63"/>
            <p:cNvSpPr>
              <a:spLocks noChangeShapeType="1"/>
            </p:cNvSpPr>
            <p:nvPr/>
          </p:nvSpPr>
          <p:spPr bwMode="auto">
            <a:xfrm>
              <a:off x="7696200" y="17272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6" name="Line 64"/>
            <p:cNvSpPr>
              <a:spLocks noChangeShapeType="1"/>
            </p:cNvSpPr>
            <p:nvPr/>
          </p:nvSpPr>
          <p:spPr bwMode="auto">
            <a:xfrm>
              <a:off x="7848600" y="1727200"/>
              <a:ext cx="152400" cy="1524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7" name="Line 65"/>
            <p:cNvSpPr>
              <a:spLocks noChangeShapeType="1"/>
            </p:cNvSpPr>
            <p:nvPr/>
          </p:nvSpPr>
          <p:spPr bwMode="auto">
            <a:xfrm flipH="1">
              <a:off x="7924800" y="17272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8" name="Line 66"/>
            <p:cNvSpPr>
              <a:spLocks noChangeShapeType="1"/>
            </p:cNvSpPr>
            <p:nvPr/>
          </p:nvSpPr>
          <p:spPr bwMode="auto">
            <a:xfrm flipH="1">
              <a:off x="7696200" y="17272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59" name="Line 67"/>
            <p:cNvSpPr>
              <a:spLocks noChangeShapeType="1"/>
            </p:cNvSpPr>
            <p:nvPr/>
          </p:nvSpPr>
          <p:spPr bwMode="auto">
            <a:xfrm flipH="1">
              <a:off x="7467600" y="17272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60" name="Line 68"/>
            <p:cNvSpPr>
              <a:spLocks noChangeShapeType="1"/>
            </p:cNvSpPr>
            <p:nvPr/>
          </p:nvSpPr>
          <p:spPr bwMode="auto">
            <a:xfrm flipH="1">
              <a:off x="7391400" y="17272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61" name="Line 69"/>
            <p:cNvSpPr>
              <a:spLocks noChangeShapeType="1"/>
            </p:cNvSpPr>
            <p:nvPr/>
          </p:nvSpPr>
          <p:spPr bwMode="auto">
            <a:xfrm flipH="1">
              <a:off x="7620000" y="17272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62" name="Line 70"/>
            <p:cNvSpPr>
              <a:spLocks noChangeShapeType="1"/>
            </p:cNvSpPr>
            <p:nvPr/>
          </p:nvSpPr>
          <p:spPr bwMode="auto">
            <a:xfrm flipH="1">
              <a:off x="7848600" y="17272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63" name="Line 71"/>
            <p:cNvSpPr>
              <a:spLocks noChangeShapeType="1"/>
            </p:cNvSpPr>
            <p:nvPr/>
          </p:nvSpPr>
          <p:spPr bwMode="auto">
            <a:xfrm flipH="1">
              <a:off x="7543800" y="1727200"/>
              <a:ext cx="76200" cy="228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64" name="Line 72"/>
            <p:cNvSpPr>
              <a:spLocks noChangeShapeType="1"/>
            </p:cNvSpPr>
            <p:nvPr/>
          </p:nvSpPr>
          <p:spPr bwMode="auto">
            <a:xfrm>
              <a:off x="2971800" y="2413000"/>
              <a:ext cx="1143000" cy="1905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65" name="Line 73"/>
            <p:cNvSpPr>
              <a:spLocks noChangeShapeType="1"/>
            </p:cNvSpPr>
            <p:nvPr/>
          </p:nvSpPr>
          <p:spPr bwMode="auto">
            <a:xfrm>
              <a:off x="3505200" y="2108200"/>
              <a:ext cx="685800" cy="16764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66" name="Line 74"/>
            <p:cNvSpPr>
              <a:spLocks noChangeShapeType="1"/>
            </p:cNvSpPr>
            <p:nvPr/>
          </p:nvSpPr>
          <p:spPr bwMode="auto">
            <a:xfrm flipH="1">
              <a:off x="4572000" y="2260600"/>
              <a:ext cx="91440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267" name="Text Box 75"/>
            <p:cNvSpPr txBox="1">
              <a:spLocks noChangeArrowheads="1"/>
            </p:cNvSpPr>
            <p:nvPr/>
          </p:nvSpPr>
          <p:spPr bwMode="auto">
            <a:xfrm>
              <a:off x="4114800" y="2987675"/>
              <a:ext cx="139223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Leaf pack</a:t>
              </a:r>
            </a:p>
          </p:txBody>
        </p:sp>
        <p:sp>
          <p:nvSpPr>
            <p:cNvPr id="8268" name="Text Box 76"/>
            <p:cNvSpPr txBox="1">
              <a:spLocks noChangeArrowheads="1"/>
            </p:cNvSpPr>
            <p:nvPr/>
          </p:nvSpPr>
          <p:spPr bwMode="auto">
            <a:xfrm>
              <a:off x="4175125" y="3556000"/>
              <a:ext cx="7937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Snag</a:t>
              </a:r>
            </a:p>
          </p:txBody>
        </p:sp>
        <p:sp>
          <p:nvSpPr>
            <p:cNvPr id="8269" name="Text Box 77"/>
            <p:cNvSpPr txBox="1">
              <a:spLocks noChangeArrowheads="1"/>
            </p:cNvSpPr>
            <p:nvPr/>
          </p:nvSpPr>
          <p:spPr bwMode="auto">
            <a:xfrm>
              <a:off x="4183063" y="4089400"/>
              <a:ext cx="776287"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en-US"/>
                <a:t>Root</a:t>
              </a:r>
            </a:p>
          </p:txBody>
        </p:sp>
      </p:grpSp>
      <p:grpSp>
        <p:nvGrpSpPr>
          <p:cNvPr id="79" name="Group 78"/>
          <p:cNvGrpSpPr/>
          <p:nvPr/>
        </p:nvGrpSpPr>
        <p:grpSpPr>
          <a:xfrm>
            <a:off x="4971787" y="3318819"/>
            <a:ext cx="3733800" cy="2844214"/>
            <a:chOff x="1219200" y="1752600"/>
            <a:chExt cx="6400800" cy="4251826"/>
          </a:xfrm>
        </p:grpSpPr>
        <p:pic>
          <p:nvPicPr>
            <p:cNvPr id="80" name="Picture 3" descr="pipett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7000" y="1752600"/>
              <a:ext cx="1143000" cy="1092200"/>
            </a:xfrm>
            <a:prstGeom prst="rect">
              <a:avLst/>
            </a:prstGeom>
            <a:noFill/>
            <a:extLst>
              <a:ext uri="{909E8E84-426E-40DD-AFC4-6F175D3DCCD1}">
                <a14:hiddenFill xmlns:a14="http://schemas.microsoft.com/office/drawing/2010/main">
                  <a:solidFill>
                    <a:srgbClr val="FFFFFF"/>
                  </a:solidFill>
                </a14:hiddenFill>
              </a:ext>
            </a:extLst>
          </p:spPr>
        </p:pic>
        <p:sp>
          <p:nvSpPr>
            <p:cNvPr id="81" name="Oval 5"/>
            <p:cNvSpPr>
              <a:spLocks noChangeArrowheads="1"/>
            </p:cNvSpPr>
            <p:nvPr/>
          </p:nvSpPr>
          <p:spPr bwMode="auto">
            <a:xfrm>
              <a:off x="1219200" y="3352800"/>
              <a:ext cx="1676400" cy="703263"/>
            </a:xfrm>
            <a:prstGeom prst="ellipse">
              <a:avLst/>
            </a:prstGeom>
            <a:noFill/>
            <a:ln w="2857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2" name="Oval 6"/>
            <p:cNvSpPr>
              <a:spLocks noChangeArrowheads="1"/>
            </p:cNvSpPr>
            <p:nvPr/>
          </p:nvSpPr>
          <p:spPr bwMode="auto">
            <a:xfrm>
              <a:off x="1219200" y="4935538"/>
              <a:ext cx="1676400" cy="703262"/>
            </a:xfrm>
            <a:prstGeom prst="ellipse">
              <a:avLst/>
            </a:prstGeom>
            <a:solidFill>
              <a:schemeClr val="folHlink"/>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 name="Line 7"/>
            <p:cNvSpPr>
              <a:spLocks noChangeShapeType="1"/>
            </p:cNvSpPr>
            <p:nvPr/>
          </p:nvSpPr>
          <p:spPr bwMode="auto">
            <a:xfrm>
              <a:off x="2895600" y="3705225"/>
              <a:ext cx="0" cy="15811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4" name="Line 8"/>
            <p:cNvSpPr>
              <a:spLocks noChangeShapeType="1"/>
            </p:cNvSpPr>
            <p:nvPr/>
          </p:nvSpPr>
          <p:spPr bwMode="auto">
            <a:xfrm>
              <a:off x="1219200" y="3705225"/>
              <a:ext cx="0" cy="158115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85" name="Oval 9"/>
            <p:cNvSpPr>
              <a:spLocks noChangeArrowheads="1"/>
            </p:cNvSpPr>
            <p:nvPr/>
          </p:nvSpPr>
          <p:spPr bwMode="auto">
            <a:xfrm>
              <a:off x="1219200" y="4759325"/>
              <a:ext cx="1676400" cy="703263"/>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6" name="Oval 10"/>
            <p:cNvSpPr>
              <a:spLocks noChangeArrowheads="1"/>
            </p:cNvSpPr>
            <p:nvPr/>
          </p:nvSpPr>
          <p:spPr bwMode="auto">
            <a:xfrm>
              <a:off x="1219200" y="4583113"/>
              <a:ext cx="1676400" cy="703262"/>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7" name="Oval 11"/>
            <p:cNvSpPr>
              <a:spLocks noChangeArrowheads="1"/>
            </p:cNvSpPr>
            <p:nvPr/>
          </p:nvSpPr>
          <p:spPr bwMode="auto">
            <a:xfrm>
              <a:off x="1219200" y="4408488"/>
              <a:ext cx="1676400" cy="703262"/>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8" name="Oval 12"/>
            <p:cNvSpPr>
              <a:spLocks noChangeArrowheads="1"/>
            </p:cNvSpPr>
            <p:nvPr/>
          </p:nvSpPr>
          <p:spPr bwMode="auto">
            <a:xfrm>
              <a:off x="1219200" y="4232275"/>
              <a:ext cx="1676400" cy="703263"/>
            </a:xfrm>
            <a:prstGeom prst="ellipse">
              <a:avLst/>
            </a:prstGeom>
            <a:solidFill>
              <a:schemeClr val="folHlink"/>
            </a:solidFill>
            <a:ln w="38100">
              <a:solidFill>
                <a:schemeClr val="tx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9" name="Line 15"/>
            <p:cNvSpPr>
              <a:spLocks noChangeShapeType="1"/>
            </p:cNvSpPr>
            <p:nvPr/>
          </p:nvSpPr>
          <p:spPr bwMode="auto">
            <a:xfrm>
              <a:off x="6172200" y="3124200"/>
              <a:ext cx="0" cy="2590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0" name="Line 16"/>
            <p:cNvSpPr>
              <a:spLocks noChangeShapeType="1"/>
            </p:cNvSpPr>
            <p:nvPr/>
          </p:nvSpPr>
          <p:spPr bwMode="auto">
            <a:xfrm>
              <a:off x="6934200" y="3124200"/>
              <a:ext cx="0" cy="2590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91" name="Oval 17"/>
            <p:cNvSpPr>
              <a:spLocks noChangeArrowheads="1"/>
            </p:cNvSpPr>
            <p:nvPr/>
          </p:nvSpPr>
          <p:spPr bwMode="auto">
            <a:xfrm>
              <a:off x="6172200" y="2895600"/>
              <a:ext cx="762000" cy="533400"/>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2" name="Oval 18"/>
            <p:cNvSpPr>
              <a:spLocks noChangeArrowheads="1"/>
            </p:cNvSpPr>
            <p:nvPr/>
          </p:nvSpPr>
          <p:spPr bwMode="auto">
            <a:xfrm>
              <a:off x="6172200" y="5410200"/>
              <a:ext cx="762000" cy="533400"/>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3" name="Oval 19"/>
            <p:cNvSpPr>
              <a:spLocks noChangeArrowheads="1"/>
            </p:cNvSpPr>
            <p:nvPr/>
          </p:nvSpPr>
          <p:spPr bwMode="auto">
            <a:xfrm>
              <a:off x="6172200" y="5334000"/>
              <a:ext cx="762000" cy="5334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4" name="Oval 20"/>
            <p:cNvSpPr>
              <a:spLocks noChangeArrowheads="1"/>
            </p:cNvSpPr>
            <p:nvPr/>
          </p:nvSpPr>
          <p:spPr bwMode="auto">
            <a:xfrm>
              <a:off x="6172200" y="5257800"/>
              <a:ext cx="762000" cy="5334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5" name="Oval 21"/>
            <p:cNvSpPr>
              <a:spLocks noChangeArrowheads="1"/>
            </p:cNvSpPr>
            <p:nvPr/>
          </p:nvSpPr>
          <p:spPr bwMode="auto">
            <a:xfrm>
              <a:off x="6172200" y="5181600"/>
              <a:ext cx="762000" cy="5334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6" name="Oval 22"/>
            <p:cNvSpPr>
              <a:spLocks noChangeArrowheads="1"/>
            </p:cNvSpPr>
            <p:nvPr/>
          </p:nvSpPr>
          <p:spPr bwMode="auto">
            <a:xfrm>
              <a:off x="6172200" y="5105400"/>
              <a:ext cx="762000" cy="5334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7" name="Oval 23"/>
            <p:cNvSpPr>
              <a:spLocks noChangeArrowheads="1"/>
            </p:cNvSpPr>
            <p:nvPr/>
          </p:nvSpPr>
          <p:spPr bwMode="auto">
            <a:xfrm>
              <a:off x="6172200" y="5029200"/>
              <a:ext cx="762000" cy="5334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8" name="Oval 24"/>
            <p:cNvSpPr>
              <a:spLocks noChangeArrowheads="1"/>
            </p:cNvSpPr>
            <p:nvPr/>
          </p:nvSpPr>
          <p:spPr bwMode="auto">
            <a:xfrm>
              <a:off x="6172200" y="4953000"/>
              <a:ext cx="762000" cy="5334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9" name="Oval 25"/>
            <p:cNvSpPr>
              <a:spLocks noChangeArrowheads="1"/>
            </p:cNvSpPr>
            <p:nvPr/>
          </p:nvSpPr>
          <p:spPr bwMode="auto">
            <a:xfrm>
              <a:off x="6172200" y="4876800"/>
              <a:ext cx="762000" cy="53340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0" name="Oval 26"/>
            <p:cNvSpPr>
              <a:spLocks noChangeArrowheads="1"/>
            </p:cNvSpPr>
            <p:nvPr/>
          </p:nvSpPr>
          <p:spPr bwMode="auto">
            <a:xfrm>
              <a:off x="6172200" y="4800600"/>
              <a:ext cx="762000" cy="533400"/>
            </a:xfrm>
            <a:prstGeom prst="ellipse">
              <a:avLst/>
            </a:prstGeom>
            <a:solidFill>
              <a:schemeClr val="fo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altLang="en-US"/>
            </a:p>
          </p:txBody>
        </p:sp>
        <p:sp>
          <p:nvSpPr>
            <p:cNvPr id="101" name="Line 27"/>
            <p:cNvSpPr>
              <a:spLocks noChangeShapeType="1"/>
            </p:cNvSpPr>
            <p:nvPr/>
          </p:nvSpPr>
          <p:spPr bwMode="auto">
            <a:xfrm flipH="1">
              <a:off x="2971800" y="4572000"/>
              <a:ext cx="609600"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02" name="Text Box 28"/>
            <p:cNvSpPr txBox="1">
              <a:spLocks noChangeArrowheads="1"/>
            </p:cNvSpPr>
            <p:nvPr/>
          </p:nvSpPr>
          <p:spPr bwMode="auto">
            <a:xfrm>
              <a:off x="3717926" y="4210050"/>
              <a:ext cx="1997074" cy="1794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dirty="0"/>
                <a:t>100 mL</a:t>
              </a:r>
            </a:p>
            <a:p>
              <a:r>
                <a:rPr lang="en-US" altLang="en-US" dirty="0"/>
                <a:t>fill line</a:t>
              </a:r>
            </a:p>
            <a:p>
              <a:r>
                <a:rPr lang="en-US" altLang="en-US" dirty="0"/>
                <a:t>to rub substrate</a:t>
              </a:r>
            </a:p>
          </p:txBody>
        </p:sp>
        <p:sp>
          <p:nvSpPr>
            <p:cNvPr id="103" name="Text Box 29"/>
            <p:cNvSpPr txBox="1">
              <a:spLocks noChangeArrowheads="1"/>
            </p:cNvSpPr>
            <p:nvPr/>
          </p:nvSpPr>
          <p:spPr bwMode="auto">
            <a:xfrm>
              <a:off x="3886200" y="1828800"/>
              <a:ext cx="2362200" cy="2208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dirty="0"/>
                <a:t>4 mL from each aliquot into final container </a:t>
              </a:r>
            </a:p>
          </p:txBody>
        </p:sp>
        <p:sp>
          <p:nvSpPr>
            <p:cNvPr id="104" name="Line 30"/>
            <p:cNvSpPr>
              <a:spLocks noChangeShapeType="1"/>
            </p:cNvSpPr>
            <p:nvPr/>
          </p:nvSpPr>
          <p:spPr bwMode="auto">
            <a:xfrm>
              <a:off x="5638800" y="3136900"/>
              <a:ext cx="838200" cy="9144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US"/>
            </a:p>
          </p:txBody>
        </p:sp>
        <p:sp>
          <p:nvSpPr>
            <p:cNvPr id="105" name="AutoShape 32"/>
            <p:cNvSpPr>
              <a:spLocks noChangeArrowheads="1"/>
            </p:cNvSpPr>
            <p:nvPr/>
          </p:nvSpPr>
          <p:spPr bwMode="auto">
            <a:xfrm>
              <a:off x="1828800" y="2133600"/>
              <a:ext cx="1600200" cy="1066800"/>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fo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 name="TextBox 2"/>
          <p:cNvSpPr txBox="1"/>
          <p:nvPr/>
        </p:nvSpPr>
        <p:spPr>
          <a:xfrm>
            <a:off x="289818" y="4436421"/>
            <a:ext cx="4202279" cy="2031325"/>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dirty="0" smtClean="0"/>
              <a:t>Agitate representative fragment of plant, leaf, snag, root, or rock within 100 ml of site water.  </a:t>
            </a:r>
          </a:p>
          <a:p>
            <a:pPr marL="285750" indent="-285750">
              <a:buFont typeface="Arial" panose="020B0604020202020204" pitchFamily="34" charset="0"/>
              <a:buChar char="•"/>
            </a:pPr>
            <a:r>
              <a:rPr lang="en-US" dirty="0" smtClean="0"/>
              <a:t>Transfer 4 ml of slurry to sample bottle.  </a:t>
            </a:r>
          </a:p>
          <a:p>
            <a:pPr marL="285750" indent="-285750">
              <a:buFont typeface="Arial" panose="020B0604020202020204" pitchFamily="34" charset="0"/>
              <a:buChar char="•"/>
            </a:pPr>
            <a:r>
              <a:rPr lang="en-US" dirty="0" smtClean="0"/>
              <a:t>Repeat 10 times with a mix of substrates present. </a:t>
            </a: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a:t>
            </a:fld>
            <a:endParaRPr lang="en-US"/>
          </a:p>
        </p:txBody>
      </p:sp>
    </p:spTree>
    <p:extLst>
      <p:ext uri="{BB962C8B-B14F-4D97-AF65-F5344CB8AC3E}">
        <p14:creationId xmlns:p14="http://schemas.microsoft.com/office/powerpoint/2010/main" val="9662820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Natural Substrates </a:t>
            </a:r>
            <a:endParaRPr lang="en-US" dirty="0"/>
          </a:p>
        </p:txBody>
      </p:sp>
      <p:sp>
        <p:nvSpPr>
          <p:cNvPr id="5" name="Content Placeholder 4"/>
          <p:cNvSpPr>
            <a:spLocks noGrp="1"/>
          </p:cNvSpPr>
          <p:nvPr>
            <p:ph idx="1"/>
          </p:nvPr>
        </p:nvSpPr>
        <p:spPr/>
        <p:txBody>
          <a:bodyPr/>
          <a:lstStyle/>
          <a:p>
            <a:r>
              <a:rPr lang="en-US" dirty="0" smtClean="0"/>
              <a:t>Pros</a:t>
            </a:r>
          </a:p>
          <a:p>
            <a:pPr lvl="1"/>
            <a:r>
              <a:rPr lang="en-US" dirty="0" smtClean="0"/>
              <a:t>Same day collection</a:t>
            </a:r>
          </a:p>
          <a:p>
            <a:pPr lvl="1"/>
            <a:r>
              <a:rPr lang="en-US" dirty="0" smtClean="0"/>
              <a:t>Reflects in-stream communities</a:t>
            </a:r>
          </a:p>
          <a:p>
            <a:pPr lvl="1"/>
            <a:r>
              <a:rPr lang="en-US" dirty="0" smtClean="0"/>
              <a:t>Takes into account grazing pressure </a:t>
            </a:r>
          </a:p>
          <a:p>
            <a:r>
              <a:rPr lang="en-US" dirty="0" smtClean="0"/>
              <a:t>Cons</a:t>
            </a:r>
          </a:p>
          <a:p>
            <a:pPr lvl="1"/>
            <a:r>
              <a:rPr lang="en-US" dirty="0" smtClean="0"/>
              <a:t>Labor intensive lab work (“Dirty samples</a:t>
            </a:r>
            <a:r>
              <a:rPr lang="en-US" dirty="0" smtClean="0"/>
              <a:t>”)</a:t>
            </a:r>
          </a:p>
          <a:p>
            <a:pPr lvl="1"/>
            <a:r>
              <a:rPr lang="en-US" dirty="0" smtClean="0"/>
              <a:t>Initial efforts at algal community index were unsuccessful</a:t>
            </a:r>
            <a:endParaRPr lang="en-US" dirty="0" smtClean="0"/>
          </a:p>
          <a:p>
            <a:pPr marL="457200" lvl="1" indent="0">
              <a:buNone/>
            </a:pP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9</a:t>
            </a:fld>
            <a:endParaRPr lang="en-US"/>
          </a:p>
        </p:txBody>
      </p:sp>
    </p:spTree>
    <p:extLst>
      <p:ext uri="{BB962C8B-B14F-4D97-AF65-F5344CB8AC3E}">
        <p14:creationId xmlns:p14="http://schemas.microsoft.com/office/powerpoint/2010/main" val="3069795633"/>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owerpoint_gree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powerpoint_green</Template>
  <TotalTime>1342</TotalTime>
  <Words>2279</Words>
  <Application>Microsoft Office PowerPoint</Application>
  <PresentationFormat>On-screen Show (4:3)</PresentationFormat>
  <Paragraphs>449</Paragraphs>
  <Slides>47</Slides>
  <Notes>5</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47</vt:i4>
      </vt:variant>
    </vt:vector>
  </HeadingPairs>
  <TitlesOfParts>
    <vt:vector size="58" baseType="lpstr">
      <vt:lpstr>SimSun</vt:lpstr>
      <vt:lpstr>SimSun</vt:lpstr>
      <vt:lpstr>Arial</vt:lpstr>
      <vt:lpstr>Calibri</vt:lpstr>
      <vt:lpstr>Tahoma</vt:lpstr>
      <vt:lpstr>Times New Roman</vt:lpstr>
      <vt:lpstr>Wingdings</vt:lpstr>
      <vt:lpstr>2_Custom Design</vt:lpstr>
      <vt:lpstr>powerpoint_green</vt:lpstr>
      <vt:lpstr>1_Custom Design</vt:lpstr>
      <vt:lpstr>Custom Design</vt:lpstr>
      <vt:lpstr>Stream Nutrient Criteria Development Using Periphyton: Florida Efforts</vt:lpstr>
      <vt:lpstr>Outline</vt:lpstr>
      <vt:lpstr>Florida Periphyton Efforts</vt:lpstr>
      <vt:lpstr>History of Sampling Methods</vt:lpstr>
      <vt:lpstr>Periphytometers</vt:lpstr>
      <vt:lpstr>Periphytometers</vt:lpstr>
      <vt:lpstr>Natural Substrates</vt:lpstr>
      <vt:lpstr>Natural Substrates</vt:lpstr>
      <vt:lpstr>Natural Substrates </vt:lpstr>
      <vt:lpstr>Rapid Periphyton Survey adapted from Stevenson method</vt:lpstr>
      <vt:lpstr>PowerPoint Presentation</vt:lpstr>
      <vt:lpstr>Rapid Periphyton Survey</vt:lpstr>
      <vt:lpstr>Approaches for NNC Development</vt:lpstr>
      <vt:lpstr>Stream Diatom Index (SDI)</vt:lpstr>
      <vt:lpstr>pH vs. Landscape Development Intensity (LDI)</vt:lpstr>
      <vt:lpstr>Stream Diatom Index (SDI)</vt:lpstr>
      <vt:lpstr>Stream Diatom Index</vt:lpstr>
      <vt:lpstr>Stream Diatom Index</vt:lpstr>
      <vt:lpstr>SDI Pass/Fail vs. TP</vt:lpstr>
      <vt:lpstr>Approaches for NNC Development</vt:lpstr>
      <vt:lpstr>Conclusions from RPS analyses</vt:lpstr>
      <vt:lpstr>RPS Results</vt:lpstr>
      <vt:lpstr>RPS Conclusions</vt:lpstr>
      <vt:lpstr>Approaches for NNC Development</vt:lpstr>
      <vt:lpstr>Springs Studies</vt:lpstr>
      <vt:lpstr>Springs Studies</vt:lpstr>
      <vt:lpstr>Approaches for NNC Development</vt:lpstr>
      <vt:lpstr>Suwannee Periphytometer Change Point Analysis</vt:lpstr>
      <vt:lpstr>Suwannee Periphytometer Study</vt:lpstr>
      <vt:lpstr>Nitrate-nitrite Criteria</vt:lpstr>
      <vt:lpstr>General Stream Criteria</vt:lpstr>
      <vt:lpstr>Reference Site Approach</vt:lpstr>
      <vt:lpstr>Reference Site Documentation</vt:lpstr>
      <vt:lpstr>Reference Site Approach</vt:lpstr>
      <vt:lpstr>Stream Bioregions</vt:lpstr>
      <vt:lpstr>RPS in Stream Criteria</vt:lpstr>
      <vt:lpstr>Conclusions</vt:lpstr>
      <vt:lpstr>Additional Information</vt:lpstr>
      <vt:lpstr>PowerPoint Presentation</vt:lpstr>
      <vt:lpstr>PowerPoint Presentation</vt:lpstr>
      <vt:lpstr>SDI and Metric Correlations:  Peninsula and Panhandle</vt:lpstr>
      <vt:lpstr>Quantile Regression for SDI and metrics: Peninsula</vt:lpstr>
      <vt:lpstr>Quantile Regression for SDI and metrics: Panhandle</vt:lpstr>
      <vt:lpstr>SDI Pass/Fail vs. Nutrient Concentrations</vt:lpstr>
      <vt:lpstr>RPS Results</vt:lpstr>
      <vt:lpstr>PowerPoint Presentation</vt:lpstr>
      <vt:lpstr>Application of Stream Criteria</vt:lpstr>
    </vt:vector>
  </TitlesOfParts>
  <Company>FDEP LABS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Derivation of Stream Criteria Primary Plan: Response-Based</dc:title>
  <dc:creator>Frydenborg_R</dc:creator>
  <cp:lastModifiedBy>Wellendorf, Nijole</cp:lastModifiedBy>
  <cp:revision>130</cp:revision>
  <dcterms:created xsi:type="dcterms:W3CDTF">2009-05-08T10:32:34Z</dcterms:created>
  <dcterms:modified xsi:type="dcterms:W3CDTF">2015-06-16T21:49:54Z</dcterms:modified>
</cp:coreProperties>
</file>