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</p:sldMasterIdLst>
  <p:notesMasterIdLst>
    <p:notesMasterId r:id="rId19"/>
  </p:notesMasterIdLst>
  <p:sldIdLst>
    <p:sldId id="256" r:id="rId2"/>
    <p:sldId id="270" r:id="rId3"/>
    <p:sldId id="384" r:id="rId4"/>
    <p:sldId id="273" r:id="rId5"/>
    <p:sldId id="274" r:id="rId6"/>
    <p:sldId id="268" r:id="rId7"/>
    <p:sldId id="276" r:id="rId8"/>
    <p:sldId id="277" r:id="rId9"/>
    <p:sldId id="275" r:id="rId10"/>
    <p:sldId id="388" r:id="rId11"/>
    <p:sldId id="389" r:id="rId12"/>
    <p:sldId id="269" r:id="rId13"/>
    <p:sldId id="390" r:id="rId14"/>
    <p:sldId id="385" r:id="rId15"/>
    <p:sldId id="386" r:id="rId16"/>
    <p:sldId id="387" r:id="rId17"/>
    <p:sldId id="264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Franklin Gothic Book" panose="020B0503020102020204" pitchFamily="34" charset="0"/>
      <p:regular r:id="rId24"/>
      <p:italic r:id="rId25"/>
    </p:embeddedFont>
    <p:embeddedFont>
      <p:font typeface="Franklin Gothic Medium" panose="020B0603020102020204" pitchFamily="34" charset="0"/>
      <p:regular r:id="rId26"/>
      <p:italic r:id="rId27"/>
    </p:embeddedFont>
    <p:embeddedFont>
      <p:font typeface="Open Sans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64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E42B86-E34B-4C59-B49D-7BC16D157AC5}">
  <a:tblStyle styleId="{79E42B86-E34B-4C59-B49D-7BC16D157A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8538" autoAdjust="0"/>
  </p:normalViewPr>
  <p:slideViewPr>
    <p:cSldViewPr snapToGrid="0">
      <p:cViewPr varScale="1">
        <p:scale>
          <a:sx n="78" d="100"/>
          <a:sy n="78" d="100"/>
        </p:scale>
        <p:origin x="1812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64426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720ac82e63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120" name="Google Shape;120;g720ac82e6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1889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44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135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5875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2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FDEP </a:t>
            </a:r>
            <a:r>
              <a:rPr lang="en-US" sz="12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FLORIDA GEOLOGICAL SURVEY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1062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3045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7" indent="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Residential Issues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Skeptical – believe the offer is a scam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Financial – Reimbursement is an issue for lower income residents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Timing – Need to reach resident during decision process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Knowledge – Residents are unfamiliar with advanced treatment technologies and some have been intimidated by information needed for application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Knowledge – upgraded systems are more $$ and technical, we don’t want system failure due to lack of maintenance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3629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Resources for Septic: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regulation requiring septic upgrades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easy to understand infographic of technologies (3 options)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funding that is available County-wide (outside springs OFS) –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esp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with OSTDS plans required for all BMAPs (also applies to fertilizer)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FDEP plan for upgrade regulation and funding (some residents can’t afford, need at least the delta funded)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5067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4229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Website (everything points here with MyYardMySprings.org and QR Codes)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Social Media (plan, images, videos, text)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Retail (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springshed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poster, seasonal tear-off reminder cards, images/textures for posters describing ordinance)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Billboards (seasonal themed messaging) and signage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Yard-Springs Connection Infographic and Animation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All source files were provided for future modification by graphics/Orange TV/vendors – also easily shared with other stakeholders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655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7388"/>
            <a:ext cx="6092825" cy="34274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9425-D5BA-40F8-8D72-5C32943A104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426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US" dirty="0"/>
              <a:t>Respondents specifically commented on PSAs</a:t>
            </a:r>
          </a:p>
          <a:p>
            <a:r>
              <a:rPr lang="en-US" dirty="0"/>
              <a:t>BCC Meeting attendees also commented on billboard and recommended multilingual/cultural approach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49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Focus: PSAs, social media, and billboards </a:t>
            </a:r>
          </a:p>
          <a:p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Consider: radio and multilingual materials  </a:t>
            </a:r>
          </a:p>
          <a:p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Continue: taking advantage of low-hanging fruit (newsletters, banners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957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61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12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76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Ag Advisory Board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Sierra Club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Friends of Wekiva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Audubon &amp; Orange Audubon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Massey Services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TruGreen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Public Schools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Sunniland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Scotts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Florida Turf Grass Association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Dr. Jacks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Zen Outdoor Living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National Park Services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Florida Environmental Research and Education Foundation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Florida Golf Course Superintendents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FFL Advisory Committee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FNGLA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Cities within Orange County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Town of Windermere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Water Control Districts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Commissioners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Lowes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Home Depot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Ace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WalMart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Utilities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Fire Rescue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Convention Center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Public Works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Facilities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Capital Projects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Planning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Zoning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Corrections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Parks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Neighborhoods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Code Compliance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EPD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 Sustainability Office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IFAS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Seminole County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Carol King Landscape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Environmental Pest &amp; Lawn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Quality First Lawn-Shrub Care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LuvaLawn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Landscape Maintenance Professionals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Brightview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Green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Armour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Services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DesignScapes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AmeriScapes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Landscape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LawnDoctor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Signature Landscape Contractors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Veteranscape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Miller Enviro Care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Bugsy Malone Pest Control Inc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Advance Tech Pest Management Services Inc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Accurate Pest Control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Lawn Worx,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ProScape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Hurst Lawn &amp; Ornamental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Falcon Termite &amp; Pest Control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Land Technologies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Lewis Cobb Pest Control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LandCare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Orlando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AlwaysGreen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Greater Outdoors Lawn Care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Helping Hand Lawn care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P&amp;L Lawn Maintenance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Prostaff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Pest Control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Nature Conservancy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Nelson’s Nursery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Friends of Lake Apopka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Surfrider Foundation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Sweetwater golf and Country Club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Ventura Country Club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Winter Pines Golf Club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Isleworth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country Club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Forest Lake Golf Club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Eagle Creek Golf Club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North Shore Golf Club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298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 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3700" b="1" i="0" u="none" strike="noStrike" cap="none">
                <a:solidFill>
                  <a:schemeClr val="l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91" name="Google Shape;91;p16"/>
          <p:cNvSpPr txBox="1">
            <a:spLocks noGrp="1"/>
          </p:cNvSpPr>
          <p:nvPr>
            <p:ph type="body" idx="1" hasCustomPrompt="1"/>
          </p:nvPr>
        </p:nvSpPr>
        <p:spPr>
          <a:xfrm>
            <a:off x="609600" y="1832958"/>
            <a:ext cx="10972800" cy="40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795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None/>
              <a:tabLst/>
              <a:defRPr lang="en-US" sz="1600" b="0" i="0" smtClean="0">
                <a:effectLst/>
              </a:defRPr>
            </a:lvl1pPr>
            <a:lvl2pPr marL="914400" marR="0" lvl="1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–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–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»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795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Curabitur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Morbi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malesuada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lacus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eleifend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nisi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odio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laoreet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augue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Nunc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tellus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sapien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molestie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dictum.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Curabitur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Morbi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malesuada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lacus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eleifend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nisi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odio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laoreet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augue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Nunc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tellus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sapien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molestie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dictum. </a:t>
            </a:r>
            <a:endParaRPr lang="en-US" dirty="0"/>
          </a:p>
          <a:p>
            <a:endParaRPr dirty="0"/>
          </a:p>
        </p:txBody>
      </p:sp>
      <p:sp>
        <p:nvSpPr>
          <p:cNvPr id="5" name="Google Shape;349;p39">
            <a:extLst>
              <a:ext uri="{FF2B5EF4-FFF2-40B4-BE49-F238E27FC236}">
                <a16:creationId xmlns:a16="http://schemas.microsoft.com/office/drawing/2014/main" id="{C7E8BC32-B7C6-1F48-A768-80536BF80CC2}"/>
              </a:ext>
            </a:extLst>
          </p:cNvPr>
          <p:cNvSpPr txBox="1"/>
          <p:nvPr userDrawn="1"/>
        </p:nvSpPr>
        <p:spPr>
          <a:xfrm>
            <a:off x="609600" y="1158670"/>
            <a:ext cx="3220500" cy="3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739E"/>
                </a:solidFill>
                <a:latin typeface="Open Sans"/>
                <a:ea typeface="Open Sans"/>
                <a:cs typeface="Open Sans"/>
                <a:sym typeface="Open Sans"/>
              </a:rPr>
              <a:t>Click to Add Sub-head</a:t>
            </a:r>
            <a:endParaRPr sz="1600" b="1" dirty="0">
              <a:solidFill>
                <a:srgbClr val="00739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Google Shape;91;p16">
            <a:extLst>
              <a:ext uri="{FF2B5EF4-FFF2-40B4-BE49-F238E27FC236}">
                <a16:creationId xmlns:a16="http://schemas.microsoft.com/office/drawing/2014/main" id="{23BC72F8-7C48-2B4B-AB0E-9E147523C18C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609600" y="3408218"/>
            <a:ext cx="10972800" cy="2410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93700" marR="0" lvl="0" indent="-2857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 panose="020B0604020202020204" pitchFamily="34" charset="0"/>
              <a:buChar char="•"/>
              <a:defRPr lang="en-US" sz="1600" b="0" i="0" smtClean="0">
                <a:effectLst/>
              </a:defRPr>
            </a:lvl1pPr>
            <a:lvl2pPr marL="914400" marR="0" lvl="1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–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–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»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Curabitur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Morbi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malesuada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lacus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eleifend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nisi </a:t>
            </a:r>
          </a:p>
          <a:p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odio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laoreet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augue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Nunc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tellus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sapien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molestie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dictum.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ultrices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Mauris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elementum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pretium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odio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cursus.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Proin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risus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eget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dolor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elementum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dignissim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Integer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arcu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eget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congue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feugiat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sagittis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mattis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eros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hendrerit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847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013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3700" b="1" i="0" u="none" strike="noStrike" cap="none">
                <a:solidFill>
                  <a:schemeClr val="l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91" name="Google Shape;91;p16"/>
          <p:cNvSpPr txBox="1">
            <a:spLocks noGrp="1"/>
          </p:cNvSpPr>
          <p:nvPr>
            <p:ph type="body" idx="1" hasCustomPrompt="1"/>
          </p:nvPr>
        </p:nvSpPr>
        <p:spPr>
          <a:xfrm>
            <a:off x="609600" y="1832958"/>
            <a:ext cx="4843549" cy="4085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795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None/>
              <a:tabLst/>
              <a:defRPr lang="en-US" sz="1600" b="0" i="0" smtClean="0">
                <a:effectLst/>
              </a:defRPr>
            </a:lvl1pPr>
            <a:lvl2pPr marL="914400" marR="0" lvl="1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–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–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»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795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Curabitur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Morbi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malesuada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lacus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eleifend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nisi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odio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laoreet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augue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Nunc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tellus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sapien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molestie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dictum.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Curabitur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Morbi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malesuada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lacus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eleifend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nisi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odio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laoreet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augue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Nunc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tellus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sapien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molestie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dictum. </a:t>
            </a:r>
            <a:endParaRPr lang="en-US" dirty="0"/>
          </a:p>
          <a:p>
            <a:endParaRPr dirty="0"/>
          </a:p>
        </p:txBody>
      </p:sp>
      <p:sp>
        <p:nvSpPr>
          <p:cNvPr id="6" name="Google Shape;91;p16">
            <a:extLst>
              <a:ext uri="{FF2B5EF4-FFF2-40B4-BE49-F238E27FC236}">
                <a16:creationId xmlns:a16="http://schemas.microsoft.com/office/drawing/2014/main" id="{23BC72F8-7C48-2B4B-AB0E-9E147523C18C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6846063" y="2660073"/>
            <a:ext cx="5115099" cy="360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93700" marR="0" lvl="0" indent="-2857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 panose="020B0604020202020204" pitchFamily="34" charset="0"/>
              <a:buChar char="•"/>
              <a:defRPr lang="en-US" sz="1600" b="0" i="0" smtClean="0">
                <a:effectLst/>
              </a:defRPr>
            </a:lvl1pPr>
            <a:lvl2pPr marL="914400" marR="0" lvl="1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–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–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»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Curabitur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Morbi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malesuada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lacus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eleifend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nisi </a:t>
            </a:r>
          </a:p>
          <a:p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odio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laoreet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augue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Nunc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tellus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sapien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Donec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molestie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dictum.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ultrices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Mauris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elementum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pretium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odio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cursus.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Proin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risus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eget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dolor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elementum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dignissim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Integer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arcu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eget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congue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feugiat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sagittis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mattis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eros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hendrerit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endParaRPr dirty="0"/>
          </a:p>
        </p:txBody>
      </p:sp>
      <p:sp>
        <p:nvSpPr>
          <p:cNvPr id="7" name="Google Shape;357;p40">
            <a:extLst>
              <a:ext uri="{FF2B5EF4-FFF2-40B4-BE49-F238E27FC236}">
                <a16:creationId xmlns:a16="http://schemas.microsoft.com/office/drawing/2014/main" id="{F307874D-CF91-FE4A-8D0B-1B758FA41E1D}"/>
              </a:ext>
            </a:extLst>
          </p:cNvPr>
          <p:cNvSpPr/>
          <p:nvPr userDrawn="1"/>
        </p:nvSpPr>
        <p:spPr>
          <a:xfrm>
            <a:off x="6407913" y="1841271"/>
            <a:ext cx="5792400" cy="567300"/>
          </a:xfrm>
          <a:prstGeom prst="rect">
            <a:avLst/>
          </a:prstGeom>
          <a:solidFill>
            <a:srgbClr val="627A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F01E4-9532-9A4E-A0CA-FAE5A0CAD5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4764" y="1942985"/>
            <a:ext cx="5192684" cy="363871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Google Shape;91;p16">
            <a:extLst>
              <a:ext uri="{FF2B5EF4-FFF2-40B4-BE49-F238E27FC236}">
                <a16:creationId xmlns:a16="http://schemas.microsoft.com/office/drawing/2014/main" id="{C698A74B-A837-2D4B-817A-8701203D9F30}"/>
              </a:ext>
            </a:extLst>
          </p:cNvPr>
          <p:cNvSpPr txBox="1">
            <a:spLocks noGrp="1"/>
          </p:cNvSpPr>
          <p:nvPr>
            <p:ph type="body" idx="15" hasCustomPrompt="1"/>
          </p:nvPr>
        </p:nvSpPr>
        <p:spPr>
          <a:xfrm>
            <a:off x="609600" y="1288473"/>
            <a:ext cx="4843549" cy="382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None/>
              <a:tabLst/>
              <a:defRPr lang="en-US" sz="1600" b="0" i="0" smtClean="0">
                <a:effectLst/>
              </a:defRPr>
            </a:lvl1pPr>
            <a:lvl2pPr marL="914400" marR="0" lvl="1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–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–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»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739E"/>
                </a:solidFill>
                <a:latin typeface="Open Sans"/>
                <a:ea typeface="Open Sans"/>
                <a:cs typeface="Open Sans"/>
                <a:sym typeface="Open Sans"/>
              </a:rPr>
              <a:t>Click to Add Sub-head</a:t>
            </a:r>
          </a:p>
        </p:txBody>
      </p:sp>
    </p:spTree>
    <p:extLst>
      <p:ext uri="{BB962C8B-B14F-4D97-AF65-F5344CB8AC3E}">
        <p14:creationId xmlns:p14="http://schemas.microsoft.com/office/powerpoint/2010/main" val="4000986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divider 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sldNum" idx="12"/>
          </p:nvPr>
        </p:nvSpPr>
        <p:spPr>
          <a:xfrm>
            <a:off x="10953812" y="6349688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" name="Google Shape;204;p28">
            <a:extLst>
              <a:ext uri="{FF2B5EF4-FFF2-40B4-BE49-F238E27FC236}">
                <a16:creationId xmlns:a16="http://schemas.microsoft.com/office/drawing/2014/main" id="{14D27E6C-1F98-0C49-936B-8857B92180A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19875" r="11729"/>
          <a:stretch/>
        </p:blipFill>
        <p:spPr>
          <a:xfrm>
            <a:off x="7518550" y="0"/>
            <a:ext cx="467345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90;p16">
            <a:extLst>
              <a:ext uri="{FF2B5EF4-FFF2-40B4-BE49-F238E27FC236}">
                <a16:creationId xmlns:a16="http://schemas.microsoft.com/office/drawing/2014/main" id="{11F15958-79D0-EE4B-9614-F185AED23C5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01534" y="2544013"/>
            <a:ext cx="6082145" cy="1013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3700" b="1" i="0" u="none" strike="noStrike" cap="none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r>
              <a:rPr lang="en-US" dirty="0"/>
              <a:t>Divider Page Title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000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Liner" userDrawn="1">
  <p:cSld name="Table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07D53407-40B2-0F4F-B2D4-5FD5CF70224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66788" y="24526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Google Shape;90;p16">
            <a:extLst>
              <a:ext uri="{FF2B5EF4-FFF2-40B4-BE49-F238E27FC236}">
                <a16:creationId xmlns:a16="http://schemas.microsoft.com/office/drawing/2014/main" id="{2357B994-08DC-3946-A08F-8A0FCDAD91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3700" b="1" i="0" u="none" strike="noStrike" cap="none">
                <a:solidFill>
                  <a:schemeClr val="l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" name="Google Shape;349;p39">
            <a:extLst>
              <a:ext uri="{FF2B5EF4-FFF2-40B4-BE49-F238E27FC236}">
                <a16:creationId xmlns:a16="http://schemas.microsoft.com/office/drawing/2014/main" id="{43DB88BF-82A1-0B4D-A814-38FFFE0E29AB}"/>
              </a:ext>
            </a:extLst>
          </p:cNvPr>
          <p:cNvSpPr txBox="1"/>
          <p:nvPr userDrawn="1"/>
        </p:nvSpPr>
        <p:spPr>
          <a:xfrm>
            <a:off x="609600" y="1158670"/>
            <a:ext cx="3220500" cy="3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739E"/>
                </a:solidFill>
                <a:latin typeface="Open Sans"/>
                <a:ea typeface="Open Sans"/>
                <a:cs typeface="Open Sans"/>
                <a:sym typeface="Open Sans"/>
              </a:rPr>
              <a:t>Click to Add Sub-head</a:t>
            </a:r>
            <a:endParaRPr sz="1600" b="1" dirty="0">
              <a:solidFill>
                <a:srgbClr val="00739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Divider 2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sldNum" idx="12"/>
          </p:nvPr>
        </p:nvSpPr>
        <p:spPr>
          <a:xfrm>
            <a:off x="10953812" y="6349688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" name="Google Shape;154;p25">
            <a:extLst>
              <a:ext uri="{FF2B5EF4-FFF2-40B4-BE49-F238E27FC236}">
                <a16:creationId xmlns:a16="http://schemas.microsoft.com/office/drawing/2014/main" id="{280AC418-6C5C-AF41-B45A-23F48219075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4608" r="27123"/>
          <a:stretch/>
        </p:blipFill>
        <p:spPr>
          <a:xfrm>
            <a:off x="7518550" y="5775"/>
            <a:ext cx="467345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90;p16">
            <a:extLst>
              <a:ext uri="{FF2B5EF4-FFF2-40B4-BE49-F238E27FC236}">
                <a16:creationId xmlns:a16="http://schemas.microsoft.com/office/drawing/2014/main" id="{133C58FB-3915-8649-8E15-EAC62459E4E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01534" y="2544013"/>
            <a:ext cx="6082145" cy="1013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3700" b="1" i="0" u="none" strike="noStrike" cap="none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r>
              <a:rPr lang="en-US" dirty="0"/>
              <a:t>Divider Page Title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629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Liner" preserve="1">
  <p:cSld name="1_One Lin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 hasCustomPrompt="1"/>
          </p:nvPr>
        </p:nvSpPr>
        <p:spPr>
          <a:xfrm>
            <a:off x="632237" y="1228663"/>
            <a:ext cx="10528500" cy="405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7BC1F"/>
              </a:buClr>
              <a:buSzPts val="2800"/>
              <a:buFont typeface="Arial"/>
              <a:buNone/>
              <a:defRPr sz="4400" b="1" i="0" u="none" strike="noStrike" cap="none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9220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Standar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320"/>
            <a:ext cx="10713880" cy="762000"/>
          </a:xfrm>
        </p:spPr>
        <p:txBody>
          <a:bodyPr>
            <a:noAutofit/>
          </a:bodyPr>
          <a:lstStyle>
            <a:lvl1pPr>
              <a:defRPr sz="4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11684000" cy="5334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97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tif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/>
          <p:nvPr userDrawn="1"/>
        </p:nvSpPr>
        <p:spPr>
          <a:xfrm>
            <a:off x="0" y="625"/>
            <a:ext cx="12213900" cy="6858000"/>
          </a:xfrm>
          <a:prstGeom prst="rect">
            <a:avLst/>
          </a:prstGeom>
          <a:solidFill>
            <a:srgbClr val="ECF4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" name="Google Shape;77;p13"/>
          <p:cNvPicPr preferRelativeResize="0"/>
          <p:nvPr/>
        </p:nvPicPr>
        <p:blipFill rotWithShape="1">
          <a:blip r:embed="rId9">
            <a:alphaModFix amt="12000"/>
          </a:blip>
          <a:srcRect t="39631"/>
          <a:stretch/>
        </p:blipFill>
        <p:spPr>
          <a:xfrm>
            <a:off x="0" y="16388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BF1197-37A3-7844-9E5F-E4084CE0B85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02739" y="6109856"/>
            <a:ext cx="1846364" cy="546524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0" r:id="rId3"/>
    <p:sldLayoutId id="2147483667" r:id="rId4"/>
    <p:sldLayoutId id="2147483671" r:id="rId5"/>
    <p:sldLayoutId id="2147483673" r:id="rId6"/>
    <p:sldLayoutId id="214748367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ocfl.net/FertilizeResponsibly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Emily.Lawson@ocfl.net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hyperlink" Target="http://www.myyardmysprings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/>
          <p:nvPr/>
        </p:nvSpPr>
        <p:spPr>
          <a:xfrm>
            <a:off x="100" y="11475"/>
            <a:ext cx="12192000" cy="6846600"/>
          </a:xfrm>
          <a:prstGeom prst="rect">
            <a:avLst/>
          </a:prstGeom>
          <a:solidFill>
            <a:srgbClr val="ECF4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3" name="Google Shape;123;p23"/>
          <p:cNvPicPr preferRelativeResize="0"/>
          <p:nvPr/>
        </p:nvPicPr>
        <p:blipFill rotWithShape="1">
          <a:blip r:embed="rId3">
            <a:alphaModFix/>
          </a:blip>
          <a:srcRect t="48620" b="14844"/>
          <a:stretch/>
        </p:blipFill>
        <p:spPr>
          <a:xfrm>
            <a:off x="0" y="3460040"/>
            <a:ext cx="12192000" cy="3423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3"/>
          <p:cNvPicPr preferRelativeResize="0"/>
          <p:nvPr/>
        </p:nvPicPr>
        <p:blipFill rotWithShape="1">
          <a:blip r:embed="rId4">
            <a:alphaModFix amt="12000"/>
          </a:blip>
          <a:srcRect t="39631" b="30235"/>
          <a:stretch/>
        </p:blipFill>
        <p:spPr>
          <a:xfrm>
            <a:off x="0" y="5800"/>
            <a:ext cx="12192000" cy="34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417254" y="1188510"/>
            <a:ext cx="11228062" cy="143566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3600"/>
            </a:pPr>
            <a:r>
              <a:rPr lang="en-US" sz="4000" dirty="0">
                <a:solidFill>
                  <a:srgbClr val="00739E"/>
                </a:solidFill>
                <a:latin typeface="Open Sans"/>
                <a:ea typeface="Open Sans"/>
                <a:cs typeface="Open Sans"/>
                <a:sym typeface="Open Sans"/>
              </a:rPr>
              <a:t>New Fertilizer Ordinance / Education &amp; Septic Upgrade Incentive Program Update</a:t>
            </a:r>
            <a:br>
              <a:rPr lang="en-US" sz="4800" dirty="0">
                <a:solidFill>
                  <a:srgbClr val="00739E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400" dirty="0">
                <a:solidFill>
                  <a:srgbClr val="627A3B"/>
                </a:solidFill>
                <a:latin typeface="Open Sans"/>
                <a:ea typeface="Open Sans"/>
                <a:cs typeface="Open Sans"/>
                <a:sym typeface="Open Sans"/>
              </a:rPr>
              <a:t>Orange County - Emily Lawson</a:t>
            </a:r>
            <a:endParaRPr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7" y="5838738"/>
            <a:ext cx="2853765" cy="8968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68300" y="217594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New Ordinance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Education</a:t>
            </a:r>
            <a:endParaRPr lang="en-US" sz="3200" u="sng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37AAAF-4628-48E2-B472-BE60BC8D10B8}"/>
              </a:ext>
            </a:extLst>
          </p:cNvPr>
          <p:cNvSpPr/>
          <p:nvPr/>
        </p:nvSpPr>
        <p:spPr>
          <a:xfrm>
            <a:off x="660400" y="1360894"/>
            <a:ext cx="11379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Institutional applicators and golf courses: new training requirements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Commercial applicators and Retail: Postcards, flyers, letters, posters with changes and important ordinance elements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Merge </a:t>
            </a:r>
            <a:r>
              <a:rPr lang="en-US" sz="2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Fertilize Responsibly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and </a:t>
            </a:r>
            <a:r>
              <a:rPr lang="en-US" sz="2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 Yard, My Springs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campaigns: new materials, but applicable countywide (lakes, rivers, and springs)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Website: information, FAQs, videos, NEW fertilizer calculator</a:t>
            </a:r>
          </a:p>
          <a:p>
            <a:r>
              <a:rPr lang="en-US" sz="2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www.ocfl.net/FertilizeResponsibly</a:t>
            </a:r>
            <a:endParaRPr lang="en-US" sz="24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Local municipality websites: providing updated information</a:t>
            </a:r>
          </a:p>
        </p:txBody>
      </p:sp>
    </p:spTree>
    <p:extLst>
      <p:ext uri="{BB962C8B-B14F-4D97-AF65-F5344CB8AC3E}">
        <p14:creationId xmlns:p14="http://schemas.microsoft.com/office/powerpoint/2010/main" val="849476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68300" y="217594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New Ordinance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Education</a:t>
            </a:r>
            <a:endParaRPr lang="en-US" sz="3200" u="sng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37AAAF-4628-48E2-B472-BE60BC8D10B8}"/>
              </a:ext>
            </a:extLst>
          </p:cNvPr>
          <p:cNvSpPr/>
          <p:nvPr/>
        </p:nvSpPr>
        <p:spPr>
          <a:xfrm>
            <a:off x="850900" y="1353371"/>
            <a:ext cx="11108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Bus Wraps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06FE5D-D790-46C7-9C62-5246C2B40C8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17863" y="1804515"/>
            <a:ext cx="4163101" cy="17631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F3545F-CEF0-4C04-AA28-140271AD451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548184" y="2730843"/>
            <a:ext cx="6275516" cy="39095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048998-0A45-40F1-ABC8-2C94972B22B3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9360276" y="266970"/>
            <a:ext cx="2457437" cy="236795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BBF9629-AC14-4594-9EC1-67BE93D0B49A}"/>
              </a:ext>
            </a:extLst>
          </p:cNvPr>
          <p:cNvSpPr/>
          <p:nvPr/>
        </p:nvSpPr>
        <p:spPr>
          <a:xfrm>
            <a:off x="850899" y="3729522"/>
            <a:ext cx="11108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Email Title Block</a:t>
            </a: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Messages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560337-BB93-4B86-B0D3-3418DA8D1A39}"/>
              </a:ext>
            </a:extLst>
          </p:cNvPr>
          <p:cNvSpPr/>
          <p:nvPr/>
        </p:nvSpPr>
        <p:spPr>
          <a:xfrm>
            <a:off x="5610500" y="482312"/>
            <a:ext cx="35820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Institutional Applicator Decals</a:t>
            </a:r>
          </a:p>
          <a:p>
            <a:pPr algn="r"/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r"/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algn="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Post Cards - Seasonal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BA7E84-9D20-43D1-A9FE-4D1C27DB22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7863" y="4654725"/>
            <a:ext cx="2750065" cy="104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16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211" y="165382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Septic Upgrade Incentive Program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Springs Grant</a:t>
            </a:r>
            <a:endParaRPr lang="en-US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194B92-0973-584D-9B46-30FED1F339DE}"/>
              </a:ext>
            </a:extLst>
          </p:cNvPr>
          <p:cNvSpPr txBox="1">
            <a:spLocks/>
          </p:cNvSpPr>
          <p:nvPr/>
        </p:nvSpPr>
        <p:spPr>
          <a:xfrm>
            <a:off x="891584" y="3998112"/>
            <a:ext cx="4844631" cy="91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3700" b="1" i="0" u="none" strike="noStrike" cap="none">
                <a:solidFill>
                  <a:schemeClr val="l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600" b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811969-751E-4F33-9B3C-BFE4928EFA38}"/>
              </a:ext>
            </a:extLst>
          </p:cNvPr>
          <p:cNvSpPr/>
          <p:nvPr/>
        </p:nvSpPr>
        <p:spPr>
          <a:xfrm>
            <a:off x="660400" y="1258464"/>
            <a:ext cx="1110804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Grant is specific to Priority Focus Area within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Wekiwa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and Rock Springs BMAP Area </a:t>
            </a:r>
          </a:p>
          <a:p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Headline banner on OC Springs website links to simple inquiry form – emails Neighborhood Services contact for address-based screening 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Address in Orange County Utilities service area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Address not included in 5-year Utilities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sewering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plan</a:t>
            </a:r>
          </a:p>
          <a:p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Long form application (6 pages) provided if screening passes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082086-3728-41A9-B188-9453D4991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400" y="4330827"/>
            <a:ext cx="8500611" cy="236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55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211" y="165382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Septic Upgrade Incentive Program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Science and Regulatory</a:t>
            </a:r>
            <a:endParaRPr lang="en-US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194B92-0973-584D-9B46-30FED1F339DE}"/>
              </a:ext>
            </a:extLst>
          </p:cNvPr>
          <p:cNvSpPr txBox="1">
            <a:spLocks/>
          </p:cNvSpPr>
          <p:nvPr/>
        </p:nvSpPr>
        <p:spPr>
          <a:xfrm>
            <a:off x="891584" y="3998112"/>
            <a:ext cx="4844631" cy="91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3700" b="1" i="0" u="none" strike="noStrike" cap="none">
                <a:solidFill>
                  <a:schemeClr val="l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600" b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811969-751E-4F33-9B3C-BFE4928EFA38}"/>
              </a:ext>
            </a:extLst>
          </p:cNvPr>
          <p:cNvSpPr/>
          <p:nvPr/>
        </p:nvSpPr>
        <p:spPr>
          <a:xfrm>
            <a:off x="660400" y="1258464"/>
            <a:ext cx="11108047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Regulatory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Wekiwa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and Rock Springs BMAP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– require septic upgrade or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sewering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– not currently enforcing septic upgrades for repair permits (January 4, 2024)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Nutrient BMAPs 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– requiring Wastewater and OSTDS Plans</a:t>
            </a:r>
            <a:b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– septic upgrades not efficient phosphorus reducers, may only be feasible for nitrogen BMAPs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Vulnerability Study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Similar to Aquifer Vulnerability Assessments in Florida (FAVA) and Wekiva (WAVA)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What areas of Orange County are vulnerable to pollution from septic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Where should we perform wastewater feasibility studies</a:t>
            </a:r>
          </a:p>
          <a:p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058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211" y="165382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Septic Upgrade Incentive Program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Partners</a:t>
            </a:r>
            <a:endParaRPr lang="en-US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194B92-0973-584D-9B46-30FED1F339DE}"/>
              </a:ext>
            </a:extLst>
          </p:cNvPr>
          <p:cNvSpPr txBox="1">
            <a:spLocks/>
          </p:cNvSpPr>
          <p:nvPr/>
        </p:nvSpPr>
        <p:spPr>
          <a:xfrm>
            <a:off x="891584" y="3998112"/>
            <a:ext cx="4844631" cy="91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3700" b="1" i="0" u="none" strike="noStrike" cap="none">
                <a:solidFill>
                  <a:schemeClr val="l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600" b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811969-751E-4F33-9B3C-BFE4928EFA38}"/>
              </a:ext>
            </a:extLst>
          </p:cNvPr>
          <p:cNvSpPr/>
          <p:nvPr/>
        </p:nvSpPr>
        <p:spPr>
          <a:xfrm>
            <a:off x="660400" y="1308682"/>
            <a:ext cx="11108047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Local Department of Health has been very helpful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list of systems upgraded to advanced nitrogen treatment systems within the grant timeframe - we could reach out directly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where are systems failing 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Orange County Neighborhood Services: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helping implement the application process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Orange County Utilities: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providing information from the Wastewater Feasibility Study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areas to avoid (planned for sewer in the next 5 years)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areas to target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Other counties – working with homeowners or installers?  Local DOH?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52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211" y="165382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Septic Upgrade Incentive Program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Challenges</a:t>
            </a:r>
            <a:endParaRPr lang="en-US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194B92-0973-584D-9B46-30FED1F339DE}"/>
              </a:ext>
            </a:extLst>
          </p:cNvPr>
          <p:cNvSpPr txBox="1">
            <a:spLocks/>
          </p:cNvSpPr>
          <p:nvPr/>
        </p:nvSpPr>
        <p:spPr>
          <a:xfrm>
            <a:off x="891584" y="3998112"/>
            <a:ext cx="4844631" cy="91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3700" b="1" i="0" u="none" strike="noStrike" cap="none">
                <a:solidFill>
                  <a:schemeClr val="l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600" b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811969-751E-4F33-9B3C-BFE4928EFA38}"/>
              </a:ext>
            </a:extLst>
          </p:cNvPr>
          <p:cNvSpPr/>
          <p:nvPr/>
        </p:nvSpPr>
        <p:spPr>
          <a:xfrm>
            <a:off x="660400" y="1308682"/>
            <a:ext cx="1110804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Residential Issues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Skeptical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Financial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Timing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Knowledge</a:t>
            </a:r>
          </a:p>
          <a:p>
            <a:pPr marL="342900" lvl="7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Regulatory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– Without regulatory driver to upgrade for repair permits, residents choose not to upgrade, stick with lower cost conventional system</a:t>
            </a:r>
          </a:p>
          <a:p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Negative publicity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– some advanced treatment technologies have been criticized</a:t>
            </a:r>
          </a:p>
          <a:p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Utilities Wastewater Feasibility Study incomplete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– unable to broadly advertise, don’t want to compete with other initiatives or confuse residents</a:t>
            </a:r>
            <a:endParaRPr lang="en-US" sz="2000" b="1" dirty="0">
              <a:solidFill>
                <a:srgbClr val="FF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425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815" y="359979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Summary</a:t>
            </a:r>
            <a:br>
              <a:rPr lang="en-US" sz="3600" dirty="0">
                <a:solidFill>
                  <a:schemeClr val="accent1"/>
                </a:solidFill>
              </a:rPr>
            </a:br>
            <a:endParaRPr lang="en-US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194B92-0973-584D-9B46-30FED1F339DE}"/>
              </a:ext>
            </a:extLst>
          </p:cNvPr>
          <p:cNvSpPr txBox="1">
            <a:spLocks/>
          </p:cNvSpPr>
          <p:nvPr/>
        </p:nvSpPr>
        <p:spPr>
          <a:xfrm>
            <a:off x="891584" y="3998112"/>
            <a:ext cx="4844631" cy="91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sz="3700" b="1" i="0" u="none" strike="noStrike" cap="none">
                <a:solidFill>
                  <a:schemeClr val="l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indent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600" b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811969-751E-4F33-9B3C-BFE4928EFA38}"/>
              </a:ext>
            </a:extLst>
          </p:cNvPr>
          <p:cNvSpPr/>
          <p:nvPr/>
        </p:nvSpPr>
        <p:spPr>
          <a:xfrm>
            <a:off x="660400" y="1071952"/>
            <a:ext cx="1110804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My Yard, My Springs Campaign: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People remember what they see on TV</a:t>
            </a:r>
          </a:p>
          <a:p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Fertilizer Ordinance: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Engage stakeholders for stronger ordinance and greater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Target education of new requirements</a:t>
            </a:r>
          </a:p>
          <a:p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Septic Upgrade Incentive Program: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without a regulatory driver, residents are not utilizing the program so far</a:t>
            </a:r>
          </a:p>
          <a:p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Resources for Septic: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regulation requiring septic upgrades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infographic of technologies (3 options)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funding that is available County-wide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FDEP plan for upgrade regulation and funding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158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940CD-6A10-A044-9089-3A2D56DFE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534" y="2544013"/>
            <a:ext cx="6483466" cy="1013834"/>
          </a:xfrm>
        </p:spPr>
        <p:txBody>
          <a:bodyPr/>
          <a:lstStyle/>
          <a:p>
            <a:r>
              <a:rPr lang="en-US" dirty="0"/>
              <a:t>Thank You!</a:t>
            </a:r>
            <a:br>
              <a:rPr lang="en-US" dirty="0"/>
            </a:br>
            <a:br>
              <a:rPr lang="en-US" dirty="0"/>
            </a:br>
            <a:r>
              <a:rPr lang="en-US" sz="4000" dirty="0"/>
              <a:t>Emily Lawson</a:t>
            </a:r>
            <a:br>
              <a:rPr lang="en-US" dirty="0"/>
            </a:br>
            <a:r>
              <a:rPr lang="en-US" dirty="0">
                <a:hlinkClick r:id="rId3"/>
              </a:rPr>
              <a:t>Emily.Lawson@ocfl.net</a:t>
            </a:r>
            <a:br>
              <a:rPr lang="en-US" dirty="0"/>
            </a:br>
            <a:r>
              <a:rPr lang="en-US" dirty="0"/>
              <a:t>321-689-7576</a:t>
            </a:r>
            <a:br>
              <a:rPr lang="en-US" dirty="0"/>
            </a:br>
            <a:br>
              <a:rPr lang="en-US" dirty="0"/>
            </a:br>
            <a:r>
              <a:rPr lang="en-US" sz="2800" dirty="0"/>
              <a:t>Orange County </a:t>
            </a:r>
            <a:br>
              <a:rPr lang="en-US" sz="2800" dirty="0"/>
            </a:br>
            <a:r>
              <a:rPr lang="en-US" sz="2800" dirty="0"/>
              <a:t>Environmental Protection Division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854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217594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My Yard, My Springs Campaign 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Education Grant – through September 30, 2021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913476" y="1230576"/>
            <a:ext cx="1036504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Grant funded marketing firm (Marketing for Change) development of campaign materials and marketing strategy to be implemented by Orange County: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l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MyYardMySprings.org</a:t>
            </a:r>
            <a:r>
              <a:rPr lang="en-US" sz="1800" b="1" dirty="0">
                <a:solidFill>
                  <a:schemeClr val="l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Website 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Social Media 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Retail 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Billboards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Yard-Springs Connection Infographic and Animation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All source files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043913-917C-4A48-9448-1E937F8036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1" y="2482771"/>
            <a:ext cx="2825750" cy="365627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D6FFC8F-0B64-4E59-957E-D1E5A6F1B774}"/>
              </a:ext>
            </a:extLst>
          </p:cNvPr>
          <p:cNvSpPr/>
          <p:nvPr/>
        </p:nvSpPr>
        <p:spPr>
          <a:xfrm>
            <a:off x="913477" y="4092898"/>
            <a:ext cx="78876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Social Media Ads: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(specific zip codes) Growth Marketing </a:t>
            </a: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Summer and Fall 2021</a:t>
            </a: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Public Service Announcements (PSAs):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were created from Yard-Springs Animation/theme (Channels 6 and 9) and aired Summer 2021 – also on YouTube and Orange TV</a:t>
            </a: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19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03752" y="285601"/>
            <a:ext cx="10713880" cy="762000"/>
          </a:xfrm>
        </p:spPr>
        <p:txBody>
          <a:bodyPr/>
          <a:lstStyle/>
          <a:p>
            <a:r>
              <a:rPr lang="en-US" sz="3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 Yard, My Springs Campaign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sz="2400" dirty="0">
                <a:solidFill>
                  <a:schemeClr val="l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Education Materials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" t="12666" r="40791" b="64667"/>
          <a:stretch/>
        </p:blipFill>
        <p:spPr>
          <a:xfrm>
            <a:off x="748949" y="1635549"/>
            <a:ext cx="4750501" cy="288406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" t="77644" r="3952" b="2129"/>
          <a:stretch/>
        </p:blipFill>
        <p:spPr>
          <a:xfrm>
            <a:off x="152400" y="4726250"/>
            <a:ext cx="5943600" cy="1947041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3" name="Group 12"/>
          <p:cNvGrpSpPr/>
          <p:nvPr/>
        </p:nvGrpSpPr>
        <p:grpSpPr>
          <a:xfrm>
            <a:off x="6155734" y="1531917"/>
            <a:ext cx="5943600" cy="3982029"/>
            <a:chOff x="6172200" y="1295400"/>
            <a:chExt cx="5943600" cy="398202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4" t="36811" r="6134" b="22889"/>
            <a:stretch/>
          </p:blipFill>
          <p:spPr>
            <a:xfrm>
              <a:off x="6172200" y="1295400"/>
              <a:ext cx="5943600" cy="398202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-145"/>
            <a:stretch/>
          </p:blipFill>
          <p:spPr>
            <a:xfrm>
              <a:off x="10177272" y="1399032"/>
              <a:ext cx="856826" cy="2106168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222701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014412"/>
            <a:ext cx="2365375" cy="79675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92100" y="52088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Campaign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Metrics: Surveys</a:t>
            </a:r>
            <a:r>
              <a:rPr lang="en-US" sz="2400" b="0" u="sng" dirty="0"/>
              <a:t> </a:t>
            </a:r>
            <a:endParaRPr lang="en-US" sz="3200" u="sng" dirty="0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ED68E955-F7C6-4099-892C-848EBD866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088" y="2516188"/>
            <a:ext cx="7516812" cy="428148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82A46A1-124C-4B95-A667-018386493E03}"/>
              </a:ext>
            </a:extLst>
          </p:cNvPr>
          <p:cNvSpPr/>
          <p:nvPr/>
        </p:nvSpPr>
        <p:spPr>
          <a:xfrm>
            <a:off x="749300" y="1077912"/>
            <a:ext cx="10672762" cy="125571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19" name="chart">
            <a:extLst>
              <a:ext uri="{FF2B5EF4-FFF2-40B4-BE49-F238E27FC236}">
                <a16:creationId xmlns:a16="http://schemas.microsoft.com/office/drawing/2014/main" id="{0B9BE03D-3915-42C8-AFA9-55F542C53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1135062"/>
            <a:ext cx="8305800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8174DCB-321A-4766-902A-A139A8DFD61C}"/>
              </a:ext>
            </a:extLst>
          </p:cNvPr>
          <p:cNvSpPr/>
          <p:nvPr/>
        </p:nvSpPr>
        <p:spPr>
          <a:xfrm>
            <a:off x="3938588" y="2605088"/>
            <a:ext cx="1746250" cy="41354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BAA4E1-328F-4D92-AA5F-9045C1F24DA0}"/>
              </a:ext>
            </a:extLst>
          </p:cNvPr>
          <p:cNvSpPr/>
          <p:nvPr/>
        </p:nvSpPr>
        <p:spPr>
          <a:xfrm>
            <a:off x="9348788" y="2605088"/>
            <a:ext cx="1822450" cy="41354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C7F7FB-A0D5-4E17-9A42-1B0E91F38346}"/>
              </a:ext>
            </a:extLst>
          </p:cNvPr>
          <p:cNvSpPr/>
          <p:nvPr/>
        </p:nvSpPr>
        <p:spPr>
          <a:xfrm>
            <a:off x="7507288" y="2605088"/>
            <a:ext cx="1841500" cy="41354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AF87D84-A10E-4E32-A113-864E4529C6C6}"/>
              </a:ext>
            </a:extLst>
          </p:cNvPr>
          <p:cNvSpPr/>
          <p:nvPr/>
        </p:nvSpPr>
        <p:spPr>
          <a:xfrm>
            <a:off x="5684838" y="2605088"/>
            <a:ext cx="1822450" cy="41354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2DC6743-9CA9-4C56-9AF7-53CCA53B695A}"/>
              </a:ext>
            </a:extLst>
          </p:cNvPr>
          <p:cNvSpPr/>
          <p:nvPr/>
        </p:nvSpPr>
        <p:spPr>
          <a:xfrm>
            <a:off x="777875" y="2765425"/>
            <a:ext cx="1936750" cy="330993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5DFD7E9-9659-4E6B-BCE4-45B53AC35ABF}"/>
              </a:ext>
            </a:extLst>
          </p:cNvPr>
          <p:cNvSpPr/>
          <p:nvPr/>
        </p:nvSpPr>
        <p:spPr>
          <a:xfrm>
            <a:off x="1012825" y="3752850"/>
            <a:ext cx="228600" cy="20923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6669E7-A305-40D0-8F4A-43A8BB144A88}"/>
              </a:ext>
            </a:extLst>
          </p:cNvPr>
          <p:cNvSpPr/>
          <p:nvPr/>
        </p:nvSpPr>
        <p:spPr>
          <a:xfrm>
            <a:off x="1311275" y="3752850"/>
            <a:ext cx="228600" cy="2092325"/>
          </a:xfrm>
          <a:prstGeom prst="rect">
            <a:avLst/>
          </a:prstGeom>
          <a:solidFill>
            <a:srgbClr val="FD69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5E3CEC-C85D-4157-8367-CFECC2964465}"/>
              </a:ext>
            </a:extLst>
          </p:cNvPr>
          <p:cNvSpPr/>
          <p:nvPr/>
        </p:nvSpPr>
        <p:spPr>
          <a:xfrm>
            <a:off x="1609725" y="3752850"/>
            <a:ext cx="228600" cy="209232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E89E335-9C97-4D79-93F4-60E9D9ED7EBB}"/>
              </a:ext>
            </a:extLst>
          </p:cNvPr>
          <p:cNvSpPr/>
          <p:nvPr/>
        </p:nvSpPr>
        <p:spPr>
          <a:xfrm>
            <a:off x="1928812" y="3752850"/>
            <a:ext cx="228600" cy="209232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E6C8F87-1530-4E64-B65F-D8D650DF20CC}"/>
              </a:ext>
            </a:extLst>
          </p:cNvPr>
          <p:cNvSpPr/>
          <p:nvPr/>
        </p:nvSpPr>
        <p:spPr>
          <a:xfrm>
            <a:off x="2235200" y="3752850"/>
            <a:ext cx="228600" cy="209232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CE68E512-4489-4B0C-88CE-FE5040764BF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913606" y="3929544"/>
            <a:ext cx="1847850" cy="173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schemeClr val="bg1"/>
                </a:solidFill>
              </a:rPr>
              <a:t>2008 Survey</a:t>
            </a:r>
          </a:p>
          <a:p>
            <a:pPr eaLnBrk="1" hangingPunct="1"/>
            <a:endParaRPr lang="en-US" altLang="en-US" sz="5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400" b="1" dirty="0">
                <a:solidFill>
                  <a:schemeClr val="bg1"/>
                </a:solidFill>
              </a:rPr>
              <a:t>2014 Survey</a:t>
            </a:r>
          </a:p>
          <a:p>
            <a:pPr eaLnBrk="1" hangingPunct="1"/>
            <a:endParaRPr lang="en-US" altLang="en-US" sz="6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400" b="1" dirty="0">
                <a:solidFill>
                  <a:schemeClr val="bg1"/>
                </a:solidFill>
              </a:rPr>
              <a:t>Spring 2020 Survey</a:t>
            </a:r>
          </a:p>
          <a:p>
            <a:pPr eaLnBrk="1" hangingPunct="1"/>
            <a:endParaRPr lang="en-US" altLang="en-US" sz="6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400" b="1" dirty="0">
                <a:solidFill>
                  <a:schemeClr val="bg1"/>
                </a:solidFill>
              </a:rPr>
              <a:t>Fall 2020 Survey</a:t>
            </a:r>
          </a:p>
          <a:p>
            <a:pPr eaLnBrk="1" hangingPunct="1"/>
            <a:endParaRPr lang="en-US" altLang="en-US" sz="6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400" b="1" dirty="0">
                <a:solidFill>
                  <a:schemeClr val="bg1"/>
                </a:solidFill>
              </a:rPr>
              <a:t>Fall 2021 Survey</a:t>
            </a:r>
          </a:p>
          <a:p>
            <a:pPr eaLnBrk="1" hangingPunct="1"/>
            <a:endParaRPr lang="en-US" altLang="en-US" sz="14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5377CF-714B-42CC-9455-DA50372B86D8}"/>
              </a:ext>
            </a:extLst>
          </p:cNvPr>
          <p:cNvSpPr txBox="1"/>
          <p:nvPr/>
        </p:nvSpPr>
        <p:spPr>
          <a:xfrm>
            <a:off x="1222375" y="2814638"/>
            <a:ext cx="1019175" cy="8620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Arial" charset="0"/>
              </a:rPr>
              <a:t>Results</a:t>
            </a:r>
          </a:p>
          <a:p>
            <a:pPr algn="ctr" eaLnBrk="1" hangingPunct="1">
              <a:defRPr/>
            </a:pP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Arial" charset="0"/>
              </a:rPr>
              <a:t>Legend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4E24AA-4ABD-4165-8FA9-061A0010E5B2}"/>
              </a:ext>
            </a:extLst>
          </p:cNvPr>
          <p:cNvSpPr txBox="1"/>
          <p:nvPr/>
        </p:nvSpPr>
        <p:spPr>
          <a:xfrm>
            <a:off x="769938" y="1489075"/>
            <a:ext cx="1116012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Arial" charset="0"/>
              </a:rPr>
              <a:t>Timeline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555C5EF-68FF-4926-B16C-9E2D5A1F1695}"/>
              </a:ext>
            </a:extLst>
          </p:cNvPr>
          <p:cNvSpPr txBox="1"/>
          <p:nvPr/>
        </p:nvSpPr>
        <p:spPr>
          <a:xfrm>
            <a:off x="1903413" y="1143000"/>
            <a:ext cx="1169987" cy="11699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Arial" charset="0"/>
              </a:rPr>
              <a:t>Surveys</a:t>
            </a:r>
          </a:p>
          <a:p>
            <a:pPr algn="ctr" eaLnBrk="1" hangingPunct="1">
              <a:defRPr/>
            </a:pP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Arial" charset="0"/>
              </a:rPr>
              <a:t>Ordinance</a:t>
            </a:r>
          </a:p>
          <a:p>
            <a:pPr algn="ctr" eaLnBrk="1" hangingPunct="1">
              <a:defRPr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Arial" charset="0"/>
              </a:rPr>
              <a:t>&amp; Campaign</a:t>
            </a:r>
          </a:p>
          <a:p>
            <a:pPr algn="ctr" eaLnBrk="1" hangingPunct="1">
              <a:defRPr/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Arial" charset="0"/>
              </a:rPr>
              <a:t>Milestones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D8BBC61-4A3D-4384-824C-280DF85BC558}"/>
              </a:ext>
            </a:extLst>
          </p:cNvPr>
          <p:cNvCxnSpPr>
            <a:cxnSpLocks/>
          </p:cNvCxnSpPr>
          <p:nvPr/>
        </p:nvCxnSpPr>
        <p:spPr>
          <a:xfrm flipH="1">
            <a:off x="2686050" y="2525713"/>
            <a:ext cx="1062038" cy="27225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020C2DB-3ECA-43B3-BA63-7BA6918F03A4}"/>
              </a:ext>
            </a:extLst>
          </p:cNvPr>
          <p:cNvCxnSpPr>
            <a:cxnSpLocks/>
          </p:cNvCxnSpPr>
          <p:nvPr/>
        </p:nvCxnSpPr>
        <p:spPr>
          <a:xfrm flipH="1" flipV="1">
            <a:off x="2706688" y="6075363"/>
            <a:ext cx="1041401" cy="722313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106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68300" y="217594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Campaign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Metrics: Reach</a:t>
            </a:r>
            <a:r>
              <a:rPr lang="en-US" sz="2400" b="0" u="sng" dirty="0"/>
              <a:t> </a:t>
            </a:r>
            <a:endParaRPr lang="en-US" sz="3200" u="sng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36781861-7CC9-436B-A19D-5B71F789B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499" y="1458097"/>
            <a:ext cx="10587002" cy="42950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1AD2B5-761F-4481-98B1-69D93853002E}"/>
              </a:ext>
            </a:extLst>
          </p:cNvPr>
          <p:cNvSpPr txBox="1"/>
          <p:nvPr/>
        </p:nvSpPr>
        <p:spPr>
          <a:xfrm>
            <a:off x="7222431" y="4871450"/>
            <a:ext cx="342909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Estimated Number of People Reached</a:t>
            </a:r>
          </a:p>
        </p:txBody>
      </p:sp>
    </p:spTree>
    <p:extLst>
      <p:ext uri="{BB962C8B-B14F-4D97-AF65-F5344CB8AC3E}">
        <p14:creationId xmlns:p14="http://schemas.microsoft.com/office/powerpoint/2010/main" val="4169510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62000" y="1360894"/>
            <a:ext cx="108585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Orange County Environmental Protection Division was the lead, </a:t>
            </a: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but we had help!</a:t>
            </a: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Partners: reviewed, hosted and distributed material</a:t>
            </a: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Contact: direct and deliver materials to them</a:t>
            </a: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Issues: Storage and tracking were potential issues, </a:t>
            </a:r>
          </a:p>
          <a:p>
            <a:pPr lvl="6"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no problems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68300" y="217594"/>
            <a:ext cx="111633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My Yard, My Springs Campaign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Partners</a:t>
            </a:r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5CE88E-5C6B-4811-8CA9-9920F512B078}"/>
              </a:ext>
            </a:extLst>
          </p:cNvPr>
          <p:cNvSpPr txBox="1"/>
          <p:nvPr/>
        </p:nvSpPr>
        <p:spPr>
          <a:xfrm>
            <a:off x="762000" y="2041650"/>
            <a:ext cx="11061700" cy="1754326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Orange County Utilities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Commissioners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Orange County Library System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Wekiva State Park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Hope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CommUnity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Center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IDEAS for Us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Friends of the Wekiva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Local Municipalities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Orange County Parks 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Neighborhood Services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University of South Florida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Orange TV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Orange County Communications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C29F43-23CA-4F52-B4BE-267D14AF6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3215" y="3636614"/>
            <a:ext cx="2178385" cy="286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10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68300" y="217594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New Ordinance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Science First</a:t>
            </a:r>
            <a:endParaRPr lang="en-US" sz="3200" u="sng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37AAAF-4628-48E2-B472-BE60BC8D10B8}"/>
              </a:ext>
            </a:extLst>
          </p:cNvPr>
          <p:cNvSpPr/>
          <p:nvPr/>
        </p:nvSpPr>
        <p:spPr>
          <a:xfrm>
            <a:off x="660401" y="1360894"/>
            <a:ext cx="7238999" cy="6332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2017 Ordinance Update: BCC requested scientific studies to inform potential future changes</a:t>
            </a:r>
          </a:p>
          <a:p>
            <a:pPr marL="342900" lvl="7" indent="-342900">
              <a:spcAft>
                <a:spcPts val="30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confirmed fertilizer is a major source of nitrate in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springshed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groundwater </a:t>
            </a:r>
          </a:p>
          <a:p>
            <a:pPr lvl="7">
              <a:spcAft>
                <a:spcPts val="3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	– monitoring well concentration data </a:t>
            </a:r>
          </a:p>
          <a:p>
            <a:pPr lvl="7">
              <a:spcAft>
                <a:spcPts val="300"/>
              </a:spcAft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	– isotope data</a:t>
            </a:r>
          </a:p>
          <a:p>
            <a:pPr marL="342900" lvl="7" indent="-342900">
              <a:spcAft>
                <a:spcPts val="30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USDA Hydrus model supports increasing percentage of slow-release nitrogen to reduce leaching</a:t>
            </a:r>
          </a:p>
          <a:p>
            <a:pPr marL="342900" lvl="7" indent="-342900">
              <a:spcAft>
                <a:spcPts val="30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Increasing trend in nutrient impairments countywide</a:t>
            </a:r>
          </a:p>
          <a:p>
            <a:pPr marL="342900" lvl="7" indent="-342900">
              <a:spcAft>
                <a:spcPts val="30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Orange County required to remove pollutants from impaired waters</a:t>
            </a:r>
          </a:p>
          <a:p>
            <a:pPr marL="342900" lvl="7" indent="-342900">
              <a:spcAft>
                <a:spcPts val="300"/>
              </a:spcAft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Removing pollutants is more costly than preventing them from entering our waters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12A0BA-EF7C-4843-8A5C-4C90694430C1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r="51768" b="8398"/>
          <a:stretch/>
        </p:blipFill>
        <p:spPr>
          <a:xfrm>
            <a:off x="8111332" y="435955"/>
            <a:ext cx="3363912" cy="29314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DC5CCF-946B-4065-AA87-115E0AA4DB0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687" y="3897476"/>
            <a:ext cx="3363912" cy="25355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068643-2C84-4057-BDF0-92851E0A91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4155" y="3367361"/>
            <a:ext cx="3990975" cy="30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36D169-0F98-40D0-8A30-234414F456CB}"/>
              </a:ext>
            </a:extLst>
          </p:cNvPr>
          <p:cNvSpPr txBox="1"/>
          <p:nvPr/>
        </p:nvSpPr>
        <p:spPr>
          <a:xfrm>
            <a:off x="7821682" y="6139235"/>
            <a:ext cx="405591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464AC"/>
                </a:solidFill>
              </a:rPr>
              <a:t>BLUE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BAR IS LEACHED TO GROUNDWATER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2E7125-91AF-4142-A329-F3B7DFF6F679}"/>
              </a:ext>
            </a:extLst>
          </p:cNvPr>
          <p:cNvSpPr txBox="1"/>
          <p:nvPr/>
        </p:nvSpPr>
        <p:spPr>
          <a:xfrm>
            <a:off x="8442550" y="3944333"/>
            <a:ext cx="304762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0% SRN     50% SRN      65% SRN</a:t>
            </a:r>
          </a:p>
        </p:txBody>
      </p:sp>
    </p:spTree>
    <p:extLst>
      <p:ext uri="{BB962C8B-B14F-4D97-AF65-F5344CB8AC3E}">
        <p14:creationId xmlns:p14="http://schemas.microsoft.com/office/powerpoint/2010/main" val="20228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68300" y="217594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New Ordinance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Summary</a:t>
            </a:r>
            <a:endParaRPr lang="en-US" sz="3200" u="sng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37AAAF-4628-48E2-B472-BE60BC8D10B8}"/>
              </a:ext>
            </a:extLst>
          </p:cNvPr>
          <p:cNvSpPr/>
          <p:nvPr/>
        </p:nvSpPr>
        <p:spPr>
          <a:xfrm>
            <a:off x="660400" y="1423101"/>
            <a:ext cx="111080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Effective Date: June 1, 2022</a:t>
            </a:r>
          </a:p>
          <a:p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New training requirements: institutional applicators and golf courses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3F7DFE-AE5D-4724-B72F-390E993874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29"/>
          <a:stretch/>
        </p:blipFill>
        <p:spPr>
          <a:xfrm>
            <a:off x="1652586" y="2634931"/>
            <a:ext cx="10438199" cy="27162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0C08AC-A3F0-419A-8CE4-BE87C422CDBF}"/>
              </a:ext>
            </a:extLst>
          </p:cNvPr>
          <p:cNvSpPr txBox="1"/>
          <p:nvPr/>
        </p:nvSpPr>
        <p:spPr>
          <a:xfrm>
            <a:off x="608947" y="3731425"/>
            <a:ext cx="1005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2495EA-77ED-4092-85CC-C9FE3C7EE10D}"/>
              </a:ext>
            </a:extLst>
          </p:cNvPr>
          <p:cNvSpPr txBox="1"/>
          <p:nvPr/>
        </p:nvSpPr>
        <p:spPr>
          <a:xfrm>
            <a:off x="101215" y="4397033"/>
            <a:ext cx="15792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*New*</a:t>
            </a:r>
            <a:r>
              <a:rPr lang="en-US" sz="28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r"/>
            <a:r>
              <a:rPr lang="en-US" sz="28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Current</a:t>
            </a:r>
          </a:p>
        </p:txBody>
      </p:sp>
    </p:spTree>
    <p:extLst>
      <p:ext uri="{BB962C8B-B14F-4D97-AF65-F5344CB8AC3E}">
        <p14:creationId xmlns:p14="http://schemas.microsoft.com/office/powerpoint/2010/main" val="679498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1104900"/>
            <a:ext cx="2365375" cy="79675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68300" y="217594"/>
            <a:ext cx="10972800" cy="1143300"/>
          </a:xfrm>
        </p:spPr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New Ordinance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2400" b="0" dirty="0"/>
              <a:t>Communication and Implementation</a:t>
            </a:r>
            <a:endParaRPr lang="en-US" sz="3200" u="sng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C465396-2A6C-4960-8EBC-3D2182D93952}"/>
              </a:ext>
            </a:extLst>
          </p:cNvPr>
          <p:cNvSpPr/>
          <p:nvPr/>
        </p:nvSpPr>
        <p:spPr>
          <a:xfrm>
            <a:off x="660400" y="1360894"/>
            <a:ext cx="11108047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Scientific studies: 2017 through 2021</a:t>
            </a: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Code update meetings: March 2021 through February 2022</a:t>
            </a: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Stakeholder Involvement</a:t>
            </a:r>
          </a:p>
          <a:p>
            <a:pPr marL="285750" lvl="6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Stakeholder List: Ordinance (2009) and Ordinance Update (2017) and continue to update</a:t>
            </a:r>
          </a:p>
          <a:p>
            <a:pPr marL="285750" lvl="6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Reach out via email to provide drafts and invites to stakeholder meetings</a:t>
            </a:r>
          </a:p>
          <a:p>
            <a:pPr marL="285750" lvl="6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Email specific to fertilizer materials</a:t>
            </a:r>
          </a:p>
          <a:p>
            <a:pPr marL="285750" lvl="6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Hold public stakeholder meetings</a:t>
            </a:r>
          </a:p>
          <a:p>
            <a:pPr marL="285750" lvl="6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Meetings with stakeholders that requested (virtual and in person): Agricultural Advisory Board, Massey Services, Scotts, IFAS, Sustainability Advisory Board, Environmental Protection Committee</a:t>
            </a:r>
          </a:p>
          <a:p>
            <a:pPr marL="342900" lvl="6" indent="-34290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Updating this ordinance was an expensive and time-consuming process </a:t>
            </a: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Orange County now has one of the most stringent fertilizer ordinances in the state -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ideas for supporting BMAP credits?</a:t>
            </a:r>
            <a:endParaRPr lang="en-US" sz="2000" b="1" u="sng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185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1">
      <a:dk1>
        <a:srgbClr val="000000"/>
      </a:dk1>
      <a:lt1>
        <a:srgbClr val="FFFFFF"/>
      </a:lt1>
      <a:dk2>
        <a:srgbClr val="3E4B51"/>
      </a:dk2>
      <a:lt2>
        <a:srgbClr val="63793E"/>
      </a:lt2>
      <a:accent1>
        <a:srgbClr val="33749B"/>
      </a:accent1>
      <a:accent2>
        <a:srgbClr val="FFC000"/>
      </a:accent2>
      <a:accent3>
        <a:srgbClr val="AECD6A"/>
      </a:accent3>
      <a:accent4>
        <a:srgbClr val="D2E3AF"/>
      </a:accent4>
      <a:accent5>
        <a:srgbClr val="7F8B93"/>
      </a:accent5>
      <a:accent6>
        <a:srgbClr val="B5BDC4"/>
      </a:accent6>
      <a:hlink>
        <a:srgbClr val="83B718"/>
      </a:hlink>
      <a:folHlink>
        <a:srgbClr val="4A565E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kiva" id="{680B3059-2E98-A040-B6E0-5A03F9FE1813}" vid="{818A01A3-B4A1-474D-9A02-CD85F4100E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Campaign Materials for Distribution</Template>
  <TotalTime>1465</TotalTime>
  <Words>1493</Words>
  <Application>Microsoft Office PowerPoint</Application>
  <PresentationFormat>Widescreen</PresentationFormat>
  <Paragraphs>301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Franklin Gothic Medium</vt:lpstr>
      <vt:lpstr>Arial</vt:lpstr>
      <vt:lpstr>Calibri</vt:lpstr>
      <vt:lpstr>Franklin Gothic Book</vt:lpstr>
      <vt:lpstr>Open Sans</vt:lpstr>
      <vt:lpstr>Theme1</vt:lpstr>
      <vt:lpstr>New Fertilizer Ordinance / Education &amp; Septic Upgrade Incentive Program Update Orange County - Emily Lawson</vt:lpstr>
      <vt:lpstr>My Yard, My Springs Campaign  Education Grant – through September 30, 2021</vt:lpstr>
      <vt:lpstr>My Yard, My Springs Campaign  Education Materials</vt:lpstr>
      <vt:lpstr>Campaign Metrics: Surveys </vt:lpstr>
      <vt:lpstr>Campaign Metrics: Reach </vt:lpstr>
      <vt:lpstr>My Yard, My Springs Campaign Partners</vt:lpstr>
      <vt:lpstr>New Ordinance Science First</vt:lpstr>
      <vt:lpstr>New Ordinance Summary</vt:lpstr>
      <vt:lpstr>New Ordinance Communication and Implementation</vt:lpstr>
      <vt:lpstr>New Ordinance Education</vt:lpstr>
      <vt:lpstr>New Ordinance Education</vt:lpstr>
      <vt:lpstr>Septic Upgrade Incentive Program Springs Grant</vt:lpstr>
      <vt:lpstr>Septic Upgrade Incentive Program Science and Regulatory</vt:lpstr>
      <vt:lpstr>Septic Upgrade Incentive Program Partners</vt:lpstr>
      <vt:lpstr>Septic Upgrade Incentive Program Challenges</vt:lpstr>
      <vt:lpstr>Summary </vt:lpstr>
      <vt:lpstr>Thank You!  Emily Lawson Emily.Lawson@ocfl.net 321-689-7576  Orange County  Environmental Protection Division</vt:lpstr>
    </vt:vector>
  </TitlesOfParts>
  <Company>Orange County BCC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Content Cover Content</dc:title>
  <dc:creator>Lawson, Emily M</dc:creator>
  <cp:lastModifiedBy>Lawson, Emily M</cp:lastModifiedBy>
  <cp:revision>96</cp:revision>
  <dcterms:created xsi:type="dcterms:W3CDTF">2020-06-04T19:14:16Z</dcterms:created>
  <dcterms:modified xsi:type="dcterms:W3CDTF">2022-06-21T12:18:55Z</dcterms:modified>
</cp:coreProperties>
</file>