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312" r:id="rId3"/>
    <p:sldId id="296" r:id="rId4"/>
    <p:sldId id="297" r:id="rId5"/>
    <p:sldId id="299" r:id="rId6"/>
    <p:sldId id="300" r:id="rId7"/>
    <p:sldId id="304" r:id="rId8"/>
    <p:sldId id="311" r:id="rId9"/>
    <p:sldId id="309" r:id="rId10"/>
    <p:sldId id="305" r:id="rId11"/>
    <p:sldId id="313" r:id="rId12"/>
    <p:sldId id="314" r:id="rId13"/>
    <p:sldId id="31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276910-1786-439F-A427-C2389471970D}" type="datetimeFigureOut">
              <a:rPr lang="en-US" smtClean="0"/>
              <a:pPr/>
              <a:t>12/11/2012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B0246-348F-4278-9715-9D9338937F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75095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-According to</a:t>
            </a:r>
            <a:r>
              <a:rPr lang="en-US" baseline="0" dirty="0" smtClean="0"/>
              <a:t> the steps for clipping out responsible areas from the GIS base map, agricultural land uses should be clipped out and assigned to agriculture before the MS4s, CDDs, and non-MS4 areas are clipped.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-The benefit of having separate allocations is that the required</a:t>
            </a:r>
            <a:r>
              <a:rPr lang="en-US" baseline="0" dirty="0" smtClean="0"/>
              <a:t> reductions and projects to achieve the reductions are linked to the MS4 permit.  A MS4 allocation specifies which portion of the load would be associated with the permit.  One allocations for the entire jurisdiction would give flexibility on where projects could be implemented.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A7E6-20F5-490B-B3DB-C1DE95491127}" type="datetime1">
              <a:rPr lang="en-US" smtClean="0"/>
              <a:pPr/>
              <a:t>12/11/2012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6088-75BF-46A7-B331-6A2E81165F88}" type="datetime1">
              <a:rPr lang="en-US" smtClean="0"/>
              <a:pPr/>
              <a:t>12/11/2012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2E32-1EA8-43D4-A3BF-1CDC53311F76}" type="datetime1">
              <a:rPr lang="en-US" smtClean="0"/>
              <a:pPr/>
              <a:t>12/11/2012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12/11/2012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23A0E-ADE9-485C-AFA2-8C195DFCC04A}" type="datetime1">
              <a:rPr lang="en-US" smtClean="0"/>
              <a:pPr/>
              <a:t>12/11/2012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60AB7-E2BD-4D27-A395-863AE9EFBE30}" type="datetime1">
              <a:rPr lang="en-US" smtClean="0"/>
              <a:pPr/>
              <a:t>12/11/2012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A23FF-FE1C-41AE-A1D4-3F7E67105448}" type="datetime1">
              <a:rPr lang="en-US" smtClean="0"/>
              <a:pPr/>
              <a:t>12/11/2012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1A963-0986-4E84-AE91-57E03B800C7E}" type="datetime1">
              <a:rPr lang="en-US" smtClean="0"/>
              <a:pPr/>
              <a:t>12/11/2012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12/11/2012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4BDE6-C580-49F4-8967-B64FD3048913}" type="datetime1">
              <a:rPr lang="en-US" smtClean="0"/>
              <a:pPr/>
              <a:t>12/11/2012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4B4DA-8766-46BE-8F10-35EA21271E5A}" type="datetime1">
              <a:rPr lang="en-US" smtClean="0"/>
              <a:pPr/>
              <a:t>12/11/2012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 descr="DEP_color_logo white text[Converted]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E143E03-91FF-4BAF-9E2C-6D164A2D73C0}" type="datetime1">
              <a:rPr lang="en-US" smtClean="0"/>
              <a:pPr/>
              <a:t>12/11/2012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902803"/>
            <a:ext cx="891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Arial" pitchFamily="34" charset="0"/>
                <a:cs typeface="Arial" pitchFamily="34" charset="0"/>
              </a:rPr>
              <a:t>Allocation Follow Up Items</a:t>
            </a:r>
            <a:endParaRPr lang="en-US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90800" y="464820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December 12, 2012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De Minimus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>
            <a:normAutofit/>
          </a:bodyPr>
          <a:lstStyle/>
          <a:p>
            <a:r>
              <a:rPr lang="en-US" i="1" dirty="0" smtClean="0"/>
              <a:t>De minimus </a:t>
            </a:r>
            <a:r>
              <a:rPr lang="en-US" dirty="0" smtClean="0"/>
              <a:t>entities are those that have loads low enough that reductions from these areas would have no significant impact.</a:t>
            </a:r>
          </a:p>
          <a:p>
            <a:pPr>
              <a:buNone/>
            </a:pPr>
            <a:endParaRPr lang="en-US" dirty="0" smtClean="0"/>
          </a:p>
          <a:p>
            <a:r>
              <a:rPr lang="en-US" i="1" dirty="0" smtClean="0"/>
              <a:t>De minimus</a:t>
            </a:r>
            <a:r>
              <a:rPr lang="en-US" dirty="0" smtClean="0"/>
              <a:t> entities would not be assigned an allocation for the first phase of the BMAP.  </a:t>
            </a:r>
          </a:p>
          <a:p>
            <a:pPr lvl="1"/>
            <a:r>
              <a:rPr lang="en-US" dirty="0" smtClean="0"/>
              <a:t>May receive allocations in future iterations.  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The loads associated with the </a:t>
            </a:r>
            <a:r>
              <a:rPr lang="en-US" i="1" dirty="0" smtClean="0"/>
              <a:t>de </a:t>
            </a:r>
            <a:r>
              <a:rPr lang="en-US" i="1" dirty="0" err="1" smtClean="0"/>
              <a:t>minimus</a:t>
            </a:r>
            <a:r>
              <a:rPr lang="en-US" dirty="0" smtClean="0"/>
              <a:t> entities would not be reallocated to the other stakeholders in the basin.</a:t>
            </a:r>
          </a:p>
          <a:p>
            <a:pPr lvl="1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12/12/2012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De </a:t>
            </a:r>
            <a:r>
              <a:rPr lang="en-US" i="1" dirty="0" err="1" smtClean="0"/>
              <a:t>Minimus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Stakeholders gave feedback that designating </a:t>
            </a:r>
            <a:r>
              <a:rPr lang="en-US" i="1" dirty="0" smtClean="0"/>
              <a:t>de </a:t>
            </a:r>
            <a:r>
              <a:rPr lang="en-US" i="1" dirty="0" err="1" smtClean="0"/>
              <a:t>minimus</a:t>
            </a:r>
            <a:r>
              <a:rPr lang="en-US" dirty="0" smtClean="0"/>
              <a:t> entities is appropriate.</a:t>
            </a:r>
          </a:p>
          <a:p>
            <a:pPr lvl="1"/>
            <a:r>
              <a:rPr lang="en-US" dirty="0" smtClean="0"/>
              <a:t>Will identify with updated allocations in January.</a:t>
            </a:r>
          </a:p>
          <a:p>
            <a:endParaRPr lang="en-US" dirty="0" smtClean="0"/>
          </a:p>
          <a:p>
            <a:r>
              <a:rPr lang="en-US" dirty="0" smtClean="0"/>
              <a:t>Proposed </a:t>
            </a:r>
            <a:r>
              <a:rPr lang="en-US" i="1" dirty="0" smtClean="0"/>
              <a:t>de minimus</a:t>
            </a:r>
            <a:r>
              <a:rPr lang="en-US" dirty="0" smtClean="0"/>
              <a:t> approach:</a:t>
            </a:r>
          </a:p>
          <a:p>
            <a:pPr lvl="1"/>
            <a:r>
              <a:rPr lang="en-US" dirty="0" smtClean="0"/>
              <a:t>Any entity that has TN and TP loads that are 0.5% or less of the total loading in the basin.</a:t>
            </a:r>
          </a:p>
          <a:p>
            <a:pPr lvl="1"/>
            <a:r>
              <a:rPr lang="en-US" dirty="0" smtClean="0"/>
              <a:t>All </a:t>
            </a:r>
            <a:r>
              <a:rPr lang="en-US" i="1" dirty="0" smtClean="0"/>
              <a:t>de </a:t>
            </a:r>
            <a:r>
              <a:rPr lang="en-US" i="1" dirty="0" err="1" smtClean="0"/>
              <a:t>minimus</a:t>
            </a:r>
            <a:r>
              <a:rPr lang="en-US" dirty="0" smtClean="0"/>
              <a:t> entities together make up about 1% of the total basin loading.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12/12/2012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By December 14</a:t>
            </a:r>
            <a:r>
              <a:rPr lang="en-US" b="1" baseline="30000" dirty="0" smtClean="0"/>
              <a:t>th</a:t>
            </a:r>
            <a:endParaRPr lang="en-US" b="1" dirty="0" smtClean="0"/>
          </a:p>
          <a:p>
            <a:pPr lvl="1"/>
            <a:r>
              <a:rPr lang="en-US" dirty="0" smtClean="0"/>
              <a:t>Cities should send feedback on MS4/non-MS4 allocation preference.</a:t>
            </a:r>
          </a:p>
          <a:p>
            <a:pPr lvl="1"/>
            <a:r>
              <a:rPr lang="en-US" dirty="0" smtClean="0"/>
              <a:t>Cities should send GIS shapefiles of jurisdictional boundaries.</a:t>
            </a:r>
          </a:p>
          <a:p>
            <a:pPr lvl="1"/>
            <a:r>
              <a:rPr lang="en-US" dirty="0" smtClean="0"/>
              <a:t>All stakeholders should submit additional completed projects or missing project information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12/12/2012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305800" cy="11430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Questions?</a:t>
            </a:r>
            <a:endParaRPr lang="en-US" sz="44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12/12/2012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026" name="Picture 2" descr="C:\Documents and Settings\User\Local Settings\Temporary Internet Files\Content.IE5\PIWA1CTT\MC900441498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428" y="1600428"/>
            <a:ext cx="3657143" cy="3657143"/>
          </a:xfrm>
          <a:prstGeom prst="rect">
            <a:avLst/>
          </a:prstGeom>
          <a:noFill/>
        </p:spPr>
      </p:pic>
      <p:pic>
        <p:nvPicPr>
          <p:cNvPr id="1027" name="Picture 3" descr="Graphic of a question mar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428" y="1600428"/>
            <a:ext cx="3657143" cy="36571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Follow Up 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19200"/>
            <a:ext cx="8077200" cy="51816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Agricultural land uses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Municipal separate storm sewer system (MS4) and non-MS4 allocations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Community development district (CDD) allocations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Water control district (WCD) allocations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Land use coverage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Managed lands</a:t>
            </a:r>
          </a:p>
          <a:p>
            <a:pPr>
              <a:buNone/>
            </a:pPr>
            <a:endParaRPr lang="en-US" dirty="0" smtClean="0"/>
          </a:p>
          <a:p>
            <a:r>
              <a:rPr lang="en-US" i="1" dirty="0" smtClean="0"/>
              <a:t>De minimus</a:t>
            </a:r>
            <a:r>
              <a:rPr lang="en-US" dirty="0" smtClean="0"/>
              <a:t> designation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12/12/2012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Agricultural Land 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9916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Agricultural land uses (land use codes 2000 and 3300) are currently included in the MS4, CDD, and non-MS4 entity allocations.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The areas will be </a:t>
            </a:r>
            <a:r>
              <a:rPr lang="en-US" dirty="0" err="1" smtClean="0"/>
              <a:t>reclipped</a:t>
            </a:r>
            <a:r>
              <a:rPr lang="en-US" dirty="0" smtClean="0"/>
              <a:t> to properly assign the agricultural land uses to the agricultural allocation.</a:t>
            </a:r>
          </a:p>
          <a:p>
            <a:endParaRPr lang="en-US" dirty="0" smtClean="0"/>
          </a:p>
          <a:p>
            <a:r>
              <a:rPr lang="en-US" dirty="0" smtClean="0"/>
              <a:t>FDEP is considering leaving the agricultural land uses in the CDD allocations, as discussed at the last meeting.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12/12/2012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7848600" cy="1143000"/>
          </a:xfrm>
        </p:spPr>
        <p:txBody>
          <a:bodyPr/>
          <a:lstStyle/>
          <a:p>
            <a:r>
              <a:rPr lang="en-US" dirty="0" smtClean="0"/>
              <a:t>MS4 and Non-MS4 Allocations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8915400" cy="5334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 MS4s should provide feedback on whether they want separate MS4 and non-MS4 allocations or one allocation:</a:t>
            </a:r>
          </a:p>
          <a:p>
            <a:pPr lvl="1"/>
            <a:r>
              <a:rPr lang="en-US" dirty="0" smtClean="0"/>
              <a:t>Martin County – requested one allocation</a:t>
            </a:r>
          </a:p>
          <a:p>
            <a:pPr lvl="1"/>
            <a:r>
              <a:rPr lang="en-US" dirty="0" smtClean="0"/>
              <a:t>St. Lucie County – requested separate allocations</a:t>
            </a:r>
          </a:p>
          <a:p>
            <a:pPr lvl="1"/>
            <a:r>
              <a:rPr lang="en-US" dirty="0" smtClean="0"/>
              <a:t>City of Fort Pierce</a:t>
            </a:r>
          </a:p>
          <a:p>
            <a:pPr lvl="1"/>
            <a:r>
              <a:rPr lang="en-US" dirty="0" smtClean="0"/>
              <a:t>City of Port St. Lucie – requested separate allocations</a:t>
            </a:r>
          </a:p>
          <a:p>
            <a:pPr lvl="1"/>
            <a:r>
              <a:rPr lang="en-US" dirty="0" smtClean="0"/>
              <a:t>City of Stuart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The cities should submit a GIS file/map showing their city boundaries (Port St. Lucie already provided) </a:t>
            </a:r>
            <a:r>
              <a:rPr lang="en-US" b="1" dirty="0" smtClean="0"/>
              <a:t>by Friday, December 14</a:t>
            </a:r>
            <a:r>
              <a:rPr lang="en-US" b="1" baseline="30000" dirty="0" smtClean="0"/>
              <a:t>th</a:t>
            </a:r>
            <a:r>
              <a:rPr lang="en-US" b="1" dirty="0" smtClean="0"/>
              <a:t> to Katie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12/12/2012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CDD Allocations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839200" cy="5486400"/>
          </a:xfrm>
        </p:spPr>
        <p:txBody>
          <a:bodyPr/>
          <a:lstStyle/>
          <a:p>
            <a:r>
              <a:rPr lang="en-US" dirty="0" smtClean="0"/>
              <a:t>Currently, four CDDs (Copper Creek, Southern Grove, Tradition, and </a:t>
            </a:r>
            <a:r>
              <a:rPr lang="en-US" dirty="0" err="1" smtClean="0"/>
              <a:t>Verano</a:t>
            </a:r>
            <a:r>
              <a:rPr lang="en-US" dirty="0" smtClean="0"/>
              <a:t>) are assigned allocations.</a:t>
            </a:r>
          </a:p>
          <a:p>
            <a:pPr lvl="1"/>
            <a:r>
              <a:rPr lang="en-US" dirty="0" smtClean="0"/>
              <a:t>These CDDs discharge to the C-23 or C-24 canal and are not the City of Port St. </a:t>
            </a:r>
            <a:r>
              <a:rPr lang="en-US" dirty="0" err="1" smtClean="0"/>
              <a:t>Lucie’s</a:t>
            </a:r>
            <a:r>
              <a:rPr lang="en-US" dirty="0" smtClean="0"/>
              <a:t> MS4.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FDEP is in discussions with the CDDs and Port St. Lucie to ensure the correct entities are receiving an allocation. 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12/12/2012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WCD Allocations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There are large areas of overlap between the North St. Lucie River WCD boundary and the Fort Pierce and Port St. Lucie jurisdictional boundaries.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Discussions were held with these stakeholders to determine which entity is responsible for </a:t>
            </a:r>
            <a:r>
              <a:rPr lang="en-US" dirty="0" smtClean="0"/>
              <a:t>these areas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The overlap with Port St. </a:t>
            </a:r>
            <a:r>
              <a:rPr lang="en-US" dirty="0" smtClean="0"/>
              <a:t>Lucie was resolved.</a:t>
            </a:r>
          </a:p>
          <a:p>
            <a:endParaRPr lang="en-US" dirty="0" smtClean="0"/>
          </a:p>
          <a:p>
            <a:r>
              <a:rPr lang="en-US" dirty="0" smtClean="0"/>
              <a:t>Information on the Fort Pierce overlap area will be provided later this week by the city and WCD.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12/12/2012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 Use Coverage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382000" cy="5334000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 smtClean="0"/>
              <a:t>The total maximum daily load (TMDL) and current basin management action plan (BMAP) model are based on the 1999 land use coverage.</a:t>
            </a:r>
          </a:p>
          <a:p>
            <a:pPr>
              <a:buNone/>
            </a:pPr>
            <a:endParaRPr lang="en-US" sz="3200" dirty="0" smtClean="0"/>
          </a:p>
          <a:p>
            <a:r>
              <a:rPr lang="en-US" sz="3200" dirty="0" smtClean="0"/>
              <a:t>The St. Lucie River Watershed Protection Plan (SLRWPP) uses the 2004 land use coverage.</a:t>
            </a:r>
          </a:p>
          <a:p>
            <a:endParaRPr lang="en-US" sz="3200" dirty="0" smtClean="0"/>
          </a:p>
          <a:p>
            <a:r>
              <a:rPr lang="en-US" sz="3200" dirty="0" smtClean="0"/>
              <a:t>Stakeholders provided feedback that the 2004 land use coverage should be used for consistency between plans.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12/12/2012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848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Percent Difference Between 1999 and 2004 Land Uses</a:t>
            </a:r>
            <a:endParaRPr lang="en-US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58750" y="1621155"/>
          <a:ext cx="8909050" cy="28746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3625"/>
                <a:gridCol w="1014413"/>
                <a:gridCol w="641350"/>
                <a:gridCol w="1693862"/>
                <a:gridCol w="762000"/>
                <a:gridCol w="1295400"/>
                <a:gridCol w="762000"/>
                <a:gridCol w="609600"/>
                <a:gridCol w="1066800"/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Sub-Basin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Agriculture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Barren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Transportation, Communication, Utilities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Upland Forest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Upland Non-Forest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Urban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Water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Wetlands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C-23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-1%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C-24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Basins 4-5-6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1%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C-44 S-153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-2%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North Fork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South Fork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-1%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12/12/2012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Managed Lands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5334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Stakeholders provided feedback that the allocations should separate out natural lands from agricultural lands.</a:t>
            </a:r>
          </a:p>
          <a:p>
            <a:endParaRPr lang="en-US" dirty="0" smtClean="0"/>
          </a:p>
          <a:p>
            <a:r>
              <a:rPr lang="en-US" dirty="0" smtClean="0"/>
              <a:t>Land use codes from the 2004 coverage will be used to identify natural land uses.</a:t>
            </a:r>
          </a:p>
          <a:p>
            <a:pPr lvl="1"/>
            <a:r>
              <a:rPr lang="en-US" dirty="0" smtClean="0"/>
              <a:t>These loadings and acreage will be set aside. </a:t>
            </a:r>
          </a:p>
          <a:p>
            <a:endParaRPr lang="en-US" dirty="0" smtClean="0"/>
          </a:p>
          <a:p>
            <a:r>
              <a:rPr lang="en-US" dirty="0" smtClean="0"/>
              <a:t>If agricultural lands in 2004 are now conservation lands, the appropriate entity (agriculture or WCD) would receive credit in the BMAP for this change in land use.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12/12/2012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Ppowerpoint_gre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DEPpowerpoint_green</Template>
  <TotalTime>375</TotalTime>
  <Words>911</Words>
  <Application>Microsoft Office PowerPoint</Application>
  <PresentationFormat>On-screen Show (4:3)</PresentationFormat>
  <Paragraphs>180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DEPpowerpoint_green</vt:lpstr>
      <vt:lpstr>Slide 1</vt:lpstr>
      <vt:lpstr>Follow Up Items</vt:lpstr>
      <vt:lpstr>Agricultural Land Uses</vt:lpstr>
      <vt:lpstr>MS4 and Non-MS4 Allocations</vt:lpstr>
      <vt:lpstr>CDD Allocations</vt:lpstr>
      <vt:lpstr>WCD Allocations</vt:lpstr>
      <vt:lpstr>Land Use Coverage</vt:lpstr>
      <vt:lpstr>Percent Difference Between 1999 and 2004 Land Uses</vt:lpstr>
      <vt:lpstr>Managed Lands</vt:lpstr>
      <vt:lpstr>De Minimus</vt:lpstr>
      <vt:lpstr>De Minimus</vt:lpstr>
      <vt:lpstr>Action Items</vt:lpstr>
      <vt:lpstr>Questions?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Marcy Policastro</dc:creator>
  <cp:lastModifiedBy>Marcy Policastro</cp:lastModifiedBy>
  <cp:revision>56</cp:revision>
  <dcterms:created xsi:type="dcterms:W3CDTF">2012-11-14T18:17:53Z</dcterms:created>
  <dcterms:modified xsi:type="dcterms:W3CDTF">2012-12-11T17:03:29Z</dcterms:modified>
</cp:coreProperties>
</file>