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31"/>
  </p:notesMasterIdLst>
  <p:sldIdLst>
    <p:sldId id="256" r:id="rId2"/>
    <p:sldId id="269" r:id="rId3"/>
    <p:sldId id="270" r:id="rId4"/>
    <p:sldId id="258" r:id="rId5"/>
    <p:sldId id="259" r:id="rId6"/>
    <p:sldId id="272" r:id="rId7"/>
    <p:sldId id="273" r:id="rId8"/>
    <p:sldId id="285" r:id="rId9"/>
    <p:sldId id="286" r:id="rId10"/>
    <p:sldId id="275" r:id="rId11"/>
    <p:sldId id="287" r:id="rId12"/>
    <p:sldId id="281" r:id="rId13"/>
    <p:sldId id="282" r:id="rId14"/>
    <p:sldId id="283" r:id="rId15"/>
    <p:sldId id="278" r:id="rId16"/>
    <p:sldId id="293" r:id="rId17"/>
    <p:sldId id="294" r:id="rId18"/>
    <p:sldId id="295" r:id="rId19"/>
    <p:sldId id="296" r:id="rId20"/>
    <p:sldId id="284" r:id="rId21"/>
    <p:sldId id="288" r:id="rId22"/>
    <p:sldId id="289" r:id="rId23"/>
    <p:sldId id="277" r:id="rId24"/>
    <p:sldId id="290" r:id="rId25"/>
    <p:sldId id="291" r:id="rId26"/>
    <p:sldId id="292" r:id="rId27"/>
    <p:sldId id="280" r:id="rId28"/>
    <p:sldId id="268" r:id="rId29"/>
    <p:sldId id="267"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276910-1786-439F-A427-C2389471970D}" type="datetimeFigureOut">
              <a:rPr lang="en-US" smtClean="0"/>
              <a:pPr/>
              <a:t>12/11/2012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1B0246-348F-4278-9715-9D9338937F46}" type="slidenum">
              <a:rPr lang="en-US" smtClean="0"/>
              <a:pPr/>
              <a:t>‹#›</a:t>
            </a:fld>
            <a:endParaRPr lang="en-US"/>
          </a:p>
        </p:txBody>
      </p:sp>
    </p:spTree>
    <p:extLst>
      <p:ext uri="{BB962C8B-B14F-4D97-AF65-F5344CB8AC3E}">
        <p14:creationId xmlns:p14="http://schemas.microsoft.com/office/powerpoint/2010/main" xmlns=""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-Taken</a:t>
            </a:r>
            <a:r>
              <a:rPr lang="en-US" baseline="0" dirty="0" smtClean="0"/>
              <a:t> from Attachment D:  St. Lucie River Watershed &amp; St. Lucie Estuary Monitoring Efforts from Appendix 10-1:  St. Lucie River Watershed Protection Plan Update</a:t>
            </a:r>
          </a:p>
          <a:p>
            <a:r>
              <a:rPr lang="en-US" baseline="0" dirty="0" smtClean="0"/>
              <a:t>-As of June 2011</a:t>
            </a:r>
          </a:p>
          <a:p>
            <a:r>
              <a:rPr lang="en-US" baseline="0" dirty="0" smtClean="0"/>
              <a:t>-E-mail request sent to stakeholders on September 4, 2012</a:t>
            </a:r>
            <a:endParaRPr lang="en-US" dirty="0" smtClean="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-Taken</a:t>
            </a:r>
            <a:r>
              <a:rPr lang="en-US" baseline="0" dirty="0" smtClean="0"/>
              <a:t> from Attachment D:  St. Lucie River Watershed &amp; St. Lucie Estuary Monitoring Efforts from Appendix 10-1:  St. Lucie River Watershed Protection Plan Update</a:t>
            </a:r>
          </a:p>
          <a:p>
            <a:r>
              <a:rPr lang="en-US" baseline="0" dirty="0" smtClean="0"/>
              <a:t>-As of June 2011</a:t>
            </a:r>
          </a:p>
          <a:p>
            <a:r>
              <a:rPr lang="en-US" baseline="0" dirty="0" smtClean="0"/>
              <a:t>-E-mail request sent to stakeholders on September 4, 2012</a:t>
            </a:r>
            <a:endParaRPr lang="en-US" dirty="0" smtClean="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-Taken</a:t>
            </a:r>
            <a:r>
              <a:rPr lang="en-US" baseline="0" dirty="0" smtClean="0"/>
              <a:t> from Attachment D:  St. Lucie River Watershed &amp; St. Lucie Estuary Monitoring Efforts from Appendix 10-1:  St. Lucie River Watershed Protection Plan Update</a:t>
            </a:r>
          </a:p>
          <a:p>
            <a:r>
              <a:rPr lang="en-US" baseline="0" dirty="0" smtClean="0"/>
              <a:t>-As of June 2011</a:t>
            </a:r>
          </a:p>
          <a:p>
            <a:r>
              <a:rPr lang="en-US" baseline="0" dirty="0" smtClean="0"/>
              <a:t>-E-mail request sent to stakeholders on September 4, 2012</a:t>
            </a:r>
            <a:endParaRPr lang="en-US" dirty="0" smtClean="0"/>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28</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Step 2:  Compile historic and current monitoring locations for discussions.</a:t>
            </a:r>
          </a:p>
          <a:p>
            <a:r>
              <a:rPr lang="en-US" dirty="0" smtClean="0"/>
              <a:t>Discuss which stations are key to the BMAP monitoring network.</a:t>
            </a:r>
          </a:p>
          <a:p>
            <a:r>
              <a:rPr lang="en-US" dirty="0" smtClean="0"/>
              <a:t>Identify where gaps occur.</a:t>
            </a:r>
          </a:p>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1B0246-348F-4278-9715-9D9338937F46}"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63A7E6-20F5-490B-B3DB-C1DE95491127}" type="datetime1">
              <a:rPr lang="en-US" smtClean="0"/>
              <a:pPr/>
              <a:t>12/11/2012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A46088-75BF-46A7-B331-6A2E81165F88}" type="datetime1">
              <a:rPr lang="en-US" smtClean="0"/>
              <a:pPr/>
              <a:t>12/11/2012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AF2E32-1EA8-43D4-A3BF-1CDC53311F76}" type="datetime1">
              <a:rPr lang="en-US" smtClean="0"/>
              <a:pPr/>
              <a:t>12/11/2012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641B56-F1C1-4B9C-86AB-A9C4D2348069}" type="datetime1">
              <a:rPr lang="en-US" smtClean="0"/>
              <a:pPr/>
              <a:t>12/11/2012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D23A0E-ADE9-485C-AFA2-8C195DFCC04A}" type="datetime1">
              <a:rPr lang="en-US" smtClean="0"/>
              <a:pPr/>
              <a:t>12/11/2012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A60AB7-E2BD-4D27-A395-863AE9EFBE30}" type="datetime1">
              <a:rPr lang="en-US" smtClean="0"/>
              <a:pPr/>
              <a:t>12/11/2012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3A23FF-FE1C-41AE-A1D4-3F7E67105448}" type="datetime1">
              <a:rPr lang="en-US" smtClean="0"/>
              <a:pPr/>
              <a:t>12/11/2012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41A963-0986-4E84-AE91-57E03B800C7E}" type="datetime1">
              <a:rPr lang="en-US" smtClean="0"/>
              <a:pPr/>
              <a:t>12/11/2012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02710-F92E-4BB7-AAC7-AEC0FED14E57}" type="datetime1">
              <a:rPr lang="en-US" smtClean="0"/>
              <a:pPr/>
              <a:t>12/11/2012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D4BDE6-C580-49F4-8967-B64FD3048913}" type="datetime1">
              <a:rPr lang="en-US" smtClean="0"/>
              <a:pPr/>
              <a:t>12/11/2012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4B4DA-8766-46BE-8F10-35EA21271E5A}" type="datetime1">
              <a:rPr lang="en-US" smtClean="0"/>
              <a:pPr/>
              <a:t>12/11/2012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13" cstate="print"/>
          <a:stretch>
            <a:fillRect/>
          </a:stretch>
        </p:blipFill>
        <p:spPr>
          <a:xfrm>
            <a:off x="0" y="0"/>
            <a:ext cx="9144000" cy="6858000"/>
          </a:xfrm>
          <a:prstGeom prst="rect">
            <a:avLst/>
          </a:prstGeom>
        </p:spPr>
      </p:pic>
      <p:pic>
        <p:nvPicPr>
          <p:cNvPr id="8" name="Picture 7" descr="DEP_color_logo white text[Converted].png"/>
          <p:cNvPicPr>
            <a:picLocks noChangeAspect="1"/>
          </p:cNvPicPr>
          <p:nvPr/>
        </p:nvPicPr>
        <p:blipFill>
          <a:blip r:embed="rId14" cstate="print"/>
          <a:stretch>
            <a:fillRect/>
          </a:stretch>
        </p:blipFill>
        <p:spPr>
          <a:xfrm>
            <a:off x="228600" y="191379"/>
            <a:ext cx="990600" cy="646821"/>
          </a:xfrm>
          <a:prstGeom prst="rect">
            <a:avLst/>
          </a:prstGeom>
        </p:spPr>
      </p:pic>
      <p:sp>
        <p:nvSpPr>
          <p:cNvPr id="2" name="Title Placeholder 1"/>
          <p:cNvSpPr>
            <a:spLocks noGrp="1"/>
          </p:cNvSpPr>
          <p:nvPr>
            <p:ph type="title"/>
          </p:nvPr>
        </p:nvSpPr>
        <p:spPr>
          <a:xfrm>
            <a:off x="838200" y="0"/>
            <a:ext cx="7848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492875"/>
            <a:ext cx="2133600" cy="365125"/>
          </a:xfrm>
          <a:prstGeom prst="rect">
            <a:avLst/>
          </a:prstGeom>
        </p:spPr>
        <p:txBody>
          <a:bodyPr vert="horz" lIns="91440" tIns="45720" rIns="91440" bIns="45720" rtlCol="0" anchor="ctr"/>
          <a:lstStyle>
            <a:lvl1pPr algn="l">
              <a:defRPr sz="1200">
                <a:solidFill>
                  <a:schemeClr val="bg1"/>
                </a:solidFill>
                <a:latin typeface="Arial" pitchFamily="34" charset="0"/>
                <a:cs typeface="Arial" pitchFamily="34" charset="0"/>
              </a:defRPr>
            </a:lvl1pPr>
          </a:lstStyle>
          <a:p>
            <a:fld id="{9E143E03-91FF-4BAF-9E2C-6D164A2D73C0}" type="datetime1">
              <a:rPr lang="en-US" smtClean="0"/>
              <a:pPr/>
              <a:t>12/11/2012</a:t>
            </a:fld>
            <a:endParaRPr lang="en-US" dirty="0"/>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200">
                <a:solidFill>
                  <a:schemeClr val="bg1"/>
                </a:solidFill>
                <a:latin typeface="Arial" pitchFamily="34" charset="0"/>
                <a:cs typeface="Arial" pitchFamily="34" charset="0"/>
              </a:defRPr>
            </a:lvl1pPr>
          </a:lstStyle>
          <a:p>
            <a:endParaRPr lang="en-US"/>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200">
                <a:solidFill>
                  <a:schemeClr val="bg1"/>
                </a:solidFill>
                <a:latin typeface="Arial" pitchFamily="34" charset="0"/>
                <a:cs typeface="Arial" pitchFamily="34" charset="0"/>
              </a:defRPr>
            </a:lvl1pPr>
          </a:lstStyle>
          <a:p>
            <a:fld id="{D9515C9C-B0D4-49C7-83C7-4BF66E5564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Katie.Hallas@dep.state.fl.u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stretch>
            <a:fillRect/>
          </a:stretch>
        </p:blipFill>
        <p:spPr>
          <a:xfrm>
            <a:off x="-152400" y="0"/>
            <a:ext cx="9144000" cy="6858000"/>
          </a:xfrm>
          <a:prstGeom prst="rect">
            <a:avLst/>
          </a:prstGeom>
        </p:spPr>
      </p:pic>
      <p:sp>
        <p:nvSpPr>
          <p:cNvPr id="5" name="TextBox 4"/>
          <p:cNvSpPr txBox="1"/>
          <p:nvPr/>
        </p:nvSpPr>
        <p:spPr>
          <a:xfrm>
            <a:off x="0" y="2286000"/>
            <a:ext cx="8915400" cy="1754326"/>
          </a:xfrm>
          <a:prstGeom prst="rect">
            <a:avLst/>
          </a:prstGeom>
          <a:noFill/>
        </p:spPr>
        <p:txBody>
          <a:bodyPr wrap="square" rtlCol="0">
            <a:spAutoFit/>
          </a:bodyPr>
          <a:lstStyle/>
          <a:p>
            <a:pPr algn="ctr"/>
            <a:r>
              <a:rPr lang="en-US" sz="3600" b="1" dirty="0" smtClean="0">
                <a:latin typeface="Arial" pitchFamily="34" charset="0"/>
                <a:cs typeface="Arial" pitchFamily="34" charset="0"/>
              </a:rPr>
              <a:t>St. Lucie </a:t>
            </a:r>
            <a:r>
              <a:rPr lang="en-US" sz="3600" b="1" smtClean="0">
                <a:latin typeface="Arial" pitchFamily="34" charset="0"/>
                <a:cs typeface="Arial" pitchFamily="34" charset="0"/>
              </a:rPr>
              <a:t>River and </a:t>
            </a:r>
            <a:r>
              <a:rPr lang="en-US" sz="3600" b="1" dirty="0" smtClean="0">
                <a:latin typeface="Arial" pitchFamily="34" charset="0"/>
                <a:cs typeface="Arial" pitchFamily="34" charset="0"/>
              </a:rPr>
              <a:t>Estuary Basin Management Action Plan (BMAP) Monitoring Plan</a:t>
            </a:r>
            <a:endParaRPr lang="en-US" sz="3600" b="1" dirty="0">
              <a:latin typeface="Arial" pitchFamily="34" charset="0"/>
              <a:cs typeface="Arial" pitchFamily="34" charset="0"/>
            </a:endParaRPr>
          </a:p>
        </p:txBody>
      </p:sp>
      <p:sp>
        <p:nvSpPr>
          <p:cNvPr id="6" name="TextBox 5"/>
          <p:cNvSpPr txBox="1"/>
          <p:nvPr/>
        </p:nvSpPr>
        <p:spPr>
          <a:xfrm>
            <a:off x="2590800" y="4648200"/>
            <a:ext cx="3581400" cy="523220"/>
          </a:xfrm>
          <a:prstGeom prst="rect">
            <a:avLst/>
          </a:prstGeom>
          <a:noFill/>
        </p:spPr>
        <p:txBody>
          <a:bodyPr wrap="square" rtlCol="0">
            <a:spAutoFit/>
          </a:bodyPr>
          <a:lstStyle/>
          <a:p>
            <a:pPr algn="ctr"/>
            <a:r>
              <a:rPr lang="en-US" sz="2800" b="1" dirty="0" smtClean="0">
                <a:latin typeface="Arial" pitchFamily="34" charset="0"/>
                <a:cs typeface="Arial" pitchFamily="34" charset="0"/>
              </a:rPr>
              <a:t>December 12, 2012</a:t>
            </a: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Monitoring Plan Objectives</a:t>
            </a:r>
            <a:endParaRPr lang="en-US" sz="3600" dirty="0"/>
          </a:p>
        </p:txBody>
      </p:sp>
      <p:sp>
        <p:nvSpPr>
          <p:cNvPr id="3" name="Content Placeholder 2"/>
          <p:cNvSpPr>
            <a:spLocks noGrp="1"/>
          </p:cNvSpPr>
          <p:nvPr>
            <p:ph idx="1"/>
          </p:nvPr>
        </p:nvSpPr>
        <p:spPr>
          <a:xfrm>
            <a:off x="228600" y="1295400"/>
            <a:ext cx="8458200" cy="4830763"/>
          </a:xfrm>
        </p:spPr>
        <p:txBody>
          <a:bodyPr>
            <a:normAutofit/>
          </a:bodyPr>
          <a:lstStyle/>
          <a:p>
            <a:r>
              <a:rPr lang="en-US" b="1" dirty="0" smtClean="0"/>
              <a:t>Example Primary Objective</a:t>
            </a:r>
          </a:p>
          <a:p>
            <a:pPr lvl="1"/>
            <a:r>
              <a:rPr lang="en-US" dirty="0" smtClean="0"/>
              <a:t>Track trends in total nitrogen (TN) and total phosphorus (TP) loads in major canals and tributaries in the basin.</a:t>
            </a:r>
          </a:p>
          <a:p>
            <a:pPr lvl="1">
              <a:buNone/>
            </a:pPr>
            <a:endParaRPr lang="en-US" dirty="0" smtClean="0"/>
          </a:p>
          <a:p>
            <a:r>
              <a:rPr lang="en-US" b="1" dirty="0" smtClean="0"/>
              <a:t>Example Secondary Objectives</a:t>
            </a:r>
          </a:p>
          <a:p>
            <a:pPr lvl="1"/>
            <a:r>
              <a:rPr lang="en-US" dirty="0" smtClean="0"/>
              <a:t>Measure reductions in watershed loadings of the total maximum daily load (TMDL) target pollutant(s).</a:t>
            </a:r>
          </a:p>
          <a:p>
            <a:pPr lvl="1">
              <a:buNone/>
            </a:pPr>
            <a:endParaRPr lang="en-US" dirty="0" smtClean="0"/>
          </a:p>
          <a:p>
            <a:pPr lvl="1"/>
            <a:r>
              <a:rPr lang="en-US" dirty="0" smtClean="0"/>
              <a:t>Measure effectiveness of individual or collective projects in reaching TMDL target-pollutant loadings.</a:t>
            </a:r>
          </a:p>
          <a:p>
            <a:pPr lvl="1">
              <a:buNone/>
            </a:pPr>
            <a:endParaRPr lang="en-US"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tx1"/>
                </a:solidFill>
              </a:rPr>
              <a:t>Review of Existing/Historical Monitoring in Watershed</a:t>
            </a:r>
            <a:endParaRPr lang="en-US"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Existing Water Quality Monitoring</a:t>
            </a:r>
            <a:endParaRPr lang="en-US" sz="3200"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12</a:t>
            </a:fld>
            <a:endParaRPr lang="en-US"/>
          </a:p>
        </p:txBody>
      </p:sp>
      <p:graphicFrame>
        <p:nvGraphicFramePr>
          <p:cNvPr id="11" name="Content Placeholder 10"/>
          <p:cNvGraphicFramePr>
            <a:graphicFrameLocks noGrp="1"/>
          </p:cNvGraphicFramePr>
          <p:nvPr>
            <p:ph idx="1"/>
          </p:nvPr>
        </p:nvGraphicFramePr>
        <p:xfrm>
          <a:off x="304797" y="1223079"/>
          <a:ext cx="8458205" cy="5056582"/>
        </p:xfrm>
        <a:graphic>
          <a:graphicData uri="http://schemas.openxmlformats.org/drawingml/2006/table">
            <a:tbl>
              <a:tblPr firstRow="1" bandRow="1">
                <a:tableStyleId>{5C22544A-7EE6-4342-B048-85BDC9FD1C3A}</a:tableStyleId>
              </a:tblPr>
              <a:tblGrid>
                <a:gridCol w="1261985"/>
                <a:gridCol w="886295"/>
                <a:gridCol w="1261985"/>
                <a:gridCol w="1261985"/>
                <a:gridCol w="1261985"/>
                <a:gridCol w="1261985"/>
                <a:gridCol w="1261985"/>
              </a:tblGrid>
              <a:tr h="410488">
                <a:tc>
                  <a:txBody>
                    <a:bodyPr/>
                    <a:lstStyle/>
                    <a:p>
                      <a:pPr algn="ctr" fontAlgn="ctr"/>
                      <a:r>
                        <a:rPr lang="en-US" sz="1200" b="1" i="0" u="none" strike="noStrike" dirty="0">
                          <a:solidFill>
                            <a:srgbClr val="000000"/>
                          </a:solidFill>
                          <a:latin typeface="Arial"/>
                        </a:rPr>
                        <a:t>Organization</a:t>
                      </a:r>
                    </a:p>
                  </a:txBody>
                  <a:tcPr marL="9525" marR="9525" marT="9525" marB="0" anchor="ctr"/>
                </a:tc>
                <a:tc>
                  <a:txBody>
                    <a:bodyPr/>
                    <a:lstStyle/>
                    <a:p>
                      <a:pPr algn="ctr" fontAlgn="ctr"/>
                      <a:r>
                        <a:rPr lang="en-US" sz="1200" b="1" i="0" u="none" strike="noStrike" dirty="0">
                          <a:solidFill>
                            <a:srgbClr val="000000"/>
                          </a:solidFill>
                          <a:latin typeface="Arial"/>
                        </a:rPr>
                        <a:t>Type</a:t>
                      </a:r>
                    </a:p>
                  </a:txBody>
                  <a:tcPr marL="9525" marR="9525" marT="9525" marB="0" anchor="ctr"/>
                </a:tc>
                <a:tc>
                  <a:txBody>
                    <a:bodyPr/>
                    <a:lstStyle/>
                    <a:p>
                      <a:pPr algn="ctr" fontAlgn="ctr"/>
                      <a:r>
                        <a:rPr lang="en-US" sz="1200" b="1" i="0" u="none" strike="noStrike" dirty="0">
                          <a:solidFill>
                            <a:srgbClr val="000000"/>
                          </a:solidFill>
                          <a:latin typeface="Arial"/>
                        </a:rPr>
                        <a:t>Number of Stations</a:t>
                      </a:r>
                    </a:p>
                  </a:txBody>
                  <a:tcPr marL="9525" marR="9525" marT="9525" marB="0" anchor="ctr"/>
                </a:tc>
                <a:tc>
                  <a:txBody>
                    <a:bodyPr/>
                    <a:lstStyle/>
                    <a:p>
                      <a:pPr algn="ctr" fontAlgn="ctr"/>
                      <a:r>
                        <a:rPr lang="en-US" sz="1200" b="1" i="0" u="none" strike="noStrike" dirty="0">
                          <a:solidFill>
                            <a:srgbClr val="000000"/>
                          </a:solidFill>
                          <a:latin typeface="Arial"/>
                        </a:rPr>
                        <a:t>Location</a:t>
                      </a:r>
                    </a:p>
                  </a:txBody>
                  <a:tcPr marL="9525" marR="9525" marT="9525" marB="0" anchor="ctr"/>
                </a:tc>
                <a:tc>
                  <a:txBody>
                    <a:bodyPr/>
                    <a:lstStyle/>
                    <a:p>
                      <a:pPr algn="ctr" fontAlgn="ctr"/>
                      <a:r>
                        <a:rPr lang="en-US" sz="1200" b="1" i="0" u="none" strike="noStrike">
                          <a:solidFill>
                            <a:srgbClr val="000000"/>
                          </a:solidFill>
                          <a:latin typeface="Arial"/>
                        </a:rPr>
                        <a:t>Frequency </a:t>
                      </a:r>
                    </a:p>
                  </a:txBody>
                  <a:tcPr marL="9525" marR="9525" marT="9525" marB="0" anchor="ctr"/>
                </a:tc>
                <a:tc>
                  <a:txBody>
                    <a:bodyPr/>
                    <a:lstStyle/>
                    <a:p>
                      <a:pPr algn="ctr" fontAlgn="ctr"/>
                      <a:r>
                        <a:rPr lang="en-US" sz="1200" b="1" i="0" u="none" strike="noStrike">
                          <a:solidFill>
                            <a:srgbClr val="000000"/>
                          </a:solidFill>
                          <a:latin typeface="Arial"/>
                        </a:rPr>
                        <a:t>Period </a:t>
                      </a:r>
                    </a:p>
                  </a:txBody>
                  <a:tcPr marL="9525" marR="9525" marT="9525" marB="0" anchor="ctr"/>
                </a:tc>
                <a:tc>
                  <a:txBody>
                    <a:bodyPr/>
                    <a:lstStyle/>
                    <a:p>
                      <a:pPr algn="ctr" fontAlgn="ctr"/>
                      <a:r>
                        <a:rPr lang="en-US" sz="1200" b="1" i="0" u="none" strike="noStrike" dirty="0" smtClean="0">
                          <a:solidFill>
                            <a:srgbClr val="000000"/>
                          </a:solidFill>
                          <a:latin typeface="Arial"/>
                        </a:rPr>
                        <a:t>Analyte</a:t>
                      </a:r>
                      <a:endParaRPr lang="en-US" sz="1200" b="1" i="0" u="none" strike="noStrike" dirty="0">
                        <a:solidFill>
                          <a:srgbClr val="000000"/>
                        </a:solidFill>
                        <a:latin typeface="Arial"/>
                      </a:endParaRPr>
                    </a:p>
                  </a:txBody>
                  <a:tcPr marL="9525" marR="9525" marT="9525" marB="0" anchor="ctr"/>
                </a:tc>
              </a:tr>
              <a:tr h="353127">
                <a:tc rowSpan="4">
                  <a:txBody>
                    <a:bodyPr/>
                    <a:lstStyle/>
                    <a:p>
                      <a:pPr algn="l" fontAlgn="ctr"/>
                      <a:r>
                        <a:rPr lang="en-US" sz="1200" b="0" i="0" u="none" strike="noStrike" dirty="0" smtClean="0">
                          <a:solidFill>
                            <a:srgbClr val="000000"/>
                          </a:solidFill>
                          <a:latin typeface="Arial" pitchFamily="34" charset="0"/>
                          <a:cs typeface="Arial" pitchFamily="34" charset="0"/>
                        </a:rPr>
                        <a:t>SFWMD/ </a:t>
                      </a:r>
                      <a:r>
                        <a:rPr lang="en-US" sz="1200" b="0" i="0" u="none" strike="noStrike" dirty="0">
                          <a:solidFill>
                            <a:srgbClr val="000000"/>
                          </a:solidFill>
                          <a:latin typeface="Arial" pitchFamily="34" charset="0"/>
                          <a:cs typeface="Arial" pitchFamily="34" charset="0"/>
                        </a:rPr>
                        <a:t>Water Quality Monitoring – North</a:t>
                      </a:r>
                    </a:p>
                  </a:txBody>
                  <a:tcPr marL="9525" marR="9525" marT="9525" marB="0" anchor="ctr"/>
                </a:tc>
                <a:tc rowSpan="4">
                  <a:txBody>
                    <a:bodyPr/>
                    <a:lstStyle/>
                    <a:p>
                      <a:pPr algn="ctr" fontAlgn="ctr"/>
                      <a:r>
                        <a:rPr lang="en-US" sz="1200" b="0" i="0" u="none" strike="noStrike" dirty="0">
                          <a:solidFill>
                            <a:srgbClr val="000000"/>
                          </a:solidFill>
                          <a:latin typeface="Arial" pitchFamily="34" charset="0"/>
                          <a:cs typeface="Arial" pitchFamily="34" charset="0"/>
                        </a:rPr>
                        <a:t>Water quality</a:t>
                      </a:r>
                    </a:p>
                  </a:txBody>
                  <a:tcPr marL="9525" marR="9525" marT="9525" marB="0" anchor="ctr"/>
                </a:tc>
                <a:tc rowSpan="3">
                  <a:txBody>
                    <a:bodyPr/>
                    <a:lstStyle/>
                    <a:p>
                      <a:pPr algn="ctr" fontAlgn="ctr"/>
                      <a:r>
                        <a:rPr lang="en-US" sz="1200" b="0" i="0" u="none" strike="noStrike" dirty="0">
                          <a:solidFill>
                            <a:srgbClr val="000000"/>
                          </a:solidFill>
                          <a:latin typeface="Arial" pitchFamily="34" charset="0"/>
                          <a:cs typeface="Arial" pitchFamily="34" charset="0"/>
                        </a:rPr>
                        <a:t>5 grab</a:t>
                      </a:r>
                    </a:p>
                  </a:txBody>
                  <a:tcPr marL="9525" marR="9525" marT="9525" marB="0" anchor="ctr"/>
                </a:tc>
                <a:tc>
                  <a:txBody>
                    <a:bodyPr/>
                    <a:lstStyle/>
                    <a:p>
                      <a:pPr algn="ctr" fontAlgn="ctr"/>
                      <a:r>
                        <a:rPr lang="en-US" sz="1200" b="0" i="0" u="none" strike="noStrike" dirty="0" smtClean="0">
                          <a:solidFill>
                            <a:srgbClr val="000000"/>
                          </a:solidFill>
                          <a:latin typeface="Arial" pitchFamily="34" charset="0"/>
                          <a:cs typeface="Arial" pitchFamily="34" charset="0"/>
                        </a:rPr>
                        <a:t>SLE &amp;  </a:t>
                      </a:r>
                      <a:r>
                        <a:rPr lang="en-US" sz="1200" b="0" i="0" u="none" strike="noStrike" dirty="0">
                          <a:solidFill>
                            <a:srgbClr val="000000"/>
                          </a:solidFill>
                          <a:latin typeface="Arial" pitchFamily="34" charset="0"/>
                          <a:cs typeface="Arial" pitchFamily="34" charset="0"/>
                        </a:rPr>
                        <a:t>watershed district</a:t>
                      </a:r>
                    </a:p>
                  </a:txBody>
                  <a:tcPr marL="9525" marR="9525" marT="9525" marB="0" anchor="ctr"/>
                </a:tc>
                <a:tc>
                  <a:txBody>
                    <a:bodyPr/>
                    <a:lstStyle/>
                    <a:p>
                      <a:pPr algn="ctr" fontAlgn="ctr"/>
                      <a:r>
                        <a:rPr lang="en-US" sz="1200" b="0" i="0" u="none" strike="noStrike" dirty="0">
                          <a:solidFill>
                            <a:srgbClr val="000000"/>
                          </a:solidFill>
                          <a:latin typeface="Arial" pitchFamily="34" charset="0"/>
                          <a:cs typeface="Arial" pitchFamily="34" charset="0"/>
                        </a:rPr>
                        <a:t>Monthly</a:t>
                      </a:r>
                    </a:p>
                  </a:txBody>
                  <a:tcPr marL="9525" marR="9525" marT="9525" marB="0" anchor="ctr"/>
                </a:tc>
                <a:tc rowSpan="5">
                  <a:txBody>
                    <a:bodyPr/>
                    <a:lstStyle/>
                    <a:p>
                      <a:pPr algn="ctr" fontAlgn="ctr"/>
                      <a:r>
                        <a:rPr lang="en-US" sz="1200" b="0" i="0" u="none" strike="noStrike" dirty="0">
                          <a:solidFill>
                            <a:srgbClr val="000000"/>
                          </a:solidFill>
                          <a:latin typeface="Arial" pitchFamily="34" charset="0"/>
                          <a:cs typeface="Arial" pitchFamily="34" charset="0"/>
                        </a:rPr>
                        <a:t>1982–present</a:t>
                      </a:r>
                    </a:p>
                  </a:txBody>
                  <a:tcPr marL="9525" marR="9525" marT="9525" marB="0" anchor="ctr"/>
                </a:tc>
                <a:tc>
                  <a:txBody>
                    <a:bodyPr/>
                    <a:lstStyle/>
                    <a:p>
                      <a:pPr algn="l" fontAlgn="ctr"/>
                      <a:r>
                        <a:rPr lang="en-US" sz="1200" b="0" i="0" u="none" strike="noStrike" dirty="0" smtClean="0">
                          <a:solidFill>
                            <a:srgbClr val="000000"/>
                          </a:solidFill>
                          <a:latin typeface="Arial" pitchFamily="34" charset="0"/>
                          <a:cs typeface="Arial" pitchFamily="34" charset="0"/>
                        </a:rPr>
                        <a:t>Nutrients, Physical, Other</a:t>
                      </a:r>
                      <a:endParaRPr lang="en-US" sz="1200" b="0" i="0" u="none" strike="noStrike" dirty="0">
                        <a:solidFill>
                          <a:srgbClr val="000000"/>
                        </a:solidFill>
                        <a:latin typeface="Arial" pitchFamily="34" charset="0"/>
                        <a:cs typeface="Arial" pitchFamily="34" charset="0"/>
                      </a:endParaRPr>
                    </a:p>
                  </a:txBody>
                  <a:tcPr marL="9525" marR="9525" marT="9525" marB="0" anchor="ctr"/>
                </a:tc>
              </a:tr>
              <a:tr h="353127">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algn="ctr" fontAlgn="ctr"/>
                      <a:r>
                        <a:rPr lang="en-US" sz="1200" b="0" i="0" u="none" strike="noStrike" dirty="0" smtClean="0">
                          <a:solidFill>
                            <a:srgbClr val="000000"/>
                          </a:solidFill>
                          <a:latin typeface="Arial" pitchFamily="34" charset="0"/>
                          <a:cs typeface="Arial" pitchFamily="34" charset="0"/>
                        </a:rPr>
                        <a:t>Structures</a:t>
                      </a:r>
                      <a:endParaRPr lang="en-US" sz="1200" b="0" i="0" u="none" strike="noStrike" dirty="0">
                        <a:solidFill>
                          <a:srgbClr val="000000"/>
                        </a:solidFill>
                        <a:latin typeface="Arial" pitchFamily="34" charset="0"/>
                        <a:cs typeface="Arial" pitchFamily="34" charset="0"/>
                      </a:endParaRPr>
                    </a:p>
                  </a:txBody>
                  <a:tcPr marL="9525" marR="9525" marT="9525" marB="0" anchor="ctr"/>
                </a:tc>
                <a:tc rowSpan="2">
                  <a:txBody>
                    <a:bodyPr/>
                    <a:lstStyle/>
                    <a:p>
                      <a:pPr algn="ctr" fontAlgn="ctr"/>
                      <a:r>
                        <a:rPr lang="en-US" sz="1200" b="0" i="0" u="none" strike="noStrike" dirty="0">
                          <a:solidFill>
                            <a:srgbClr val="000000"/>
                          </a:solidFill>
                          <a:latin typeface="Arial" pitchFamily="34" charset="0"/>
                          <a:cs typeface="Arial" pitchFamily="34" charset="0"/>
                        </a:rPr>
                        <a:t>Quarterly</a:t>
                      </a:r>
                    </a:p>
                  </a:txBody>
                  <a:tcPr marL="9525" marR="9525" marT="9525" marB="0" anchor="ctr"/>
                </a:tc>
                <a:tc vMerge="1">
                  <a:txBody>
                    <a:bodyPr/>
                    <a:lstStyle/>
                    <a:p>
                      <a:endParaRPr lang="en-US"/>
                    </a:p>
                  </a:txBody>
                  <a:tcPr/>
                </a:tc>
                <a:tc>
                  <a:txBody>
                    <a:bodyPr/>
                    <a:lstStyle/>
                    <a:p>
                      <a:pPr algn="l" fontAlgn="ctr"/>
                      <a:r>
                        <a:rPr lang="en-US" sz="1200" b="0" i="0" u="none" strike="noStrike" dirty="0" smtClean="0">
                          <a:solidFill>
                            <a:srgbClr val="000000"/>
                          </a:solidFill>
                          <a:latin typeface="Arial" pitchFamily="34" charset="0"/>
                          <a:cs typeface="Arial" pitchFamily="34" charset="0"/>
                        </a:rPr>
                        <a:t>Nutrients, Physical</a:t>
                      </a:r>
                      <a:r>
                        <a:rPr lang="en-US" sz="1200" b="0" i="0" u="none" strike="noStrike" baseline="0" dirty="0" smtClean="0">
                          <a:solidFill>
                            <a:srgbClr val="000000"/>
                          </a:solidFill>
                          <a:latin typeface="Arial" pitchFamily="34" charset="0"/>
                          <a:cs typeface="Arial" pitchFamily="34" charset="0"/>
                        </a:rPr>
                        <a:t>, Other</a:t>
                      </a:r>
                      <a:endParaRPr lang="en-US" sz="1200" b="0" i="0" u="none" strike="noStrike" dirty="0">
                        <a:solidFill>
                          <a:srgbClr val="000000"/>
                        </a:solidFill>
                        <a:latin typeface="Arial" pitchFamily="34" charset="0"/>
                        <a:cs typeface="Arial" pitchFamily="34" charset="0"/>
                      </a:endParaRPr>
                    </a:p>
                  </a:txBody>
                  <a:tcPr marL="9525" marR="9525" marT="9525" marB="0" anchor="ctr"/>
                </a:tc>
              </a:tr>
              <a:tr h="75222">
                <a:tc vMerge="1">
                  <a:txBody>
                    <a:bodyPr/>
                    <a:lstStyle/>
                    <a:p>
                      <a:endParaRPr lang="en-US"/>
                    </a:p>
                  </a:txBody>
                  <a:tcPr/>
                </a:tc>
                <a:tc vMerge="1">
                  <a:txBody>
                    <a:bodyPr/>
                    <a:lstStyle/>
                    <a:p>
                      <a:endParaRPr lang="en-US"/>
                    </a:p>
                  </a:txBody>
                  <a:tcPr/>
                </a:tc>
                <a:tc vMerge="1">
                  <a:txBody>
                    <a:bodyPr/>
                    <a:lstStyle/>
                    <a:p>
                      <a:pPr algn="ctr" fontAlgn="ctr"/>
                      <a:endParaRPr lang="en-US" sz="900" b="0" i="0" u="none" strike="noStrike">
                        <a:solidFill>
                          <a:srgbClr val="000000"/>
                        </a:solidFill>
                        <a:latin typeface="Arial"/>
                      </a:endParaRPr>
                    </a:p>
                  </a:txBody>
                  <a:tcPr marL="9525" marR="9525" marT="9525" marB="0" anchor="ctr"/>
                </a:tc>
                <a:tc vMerge="1">
                  <a:txBody>
                    <a:bodyPr/>
                    <a:lstStyle/>
                    <a:p>
                      <a:pPr algn="l" fontAlgn="ctr"/>
                      <a:endParaRPr lang="en-US" sz="900" b="0" i="0" u="none" strike="noStrike">
                        <a:solidFill>
                          <a:srgbClr val="000000"/>
                        </a:solidFill>
                        <a:latin typeface="Calibri"/>
                      </a:endParaRPr>
                    </a:p>
                  </a:txBody>
                  <a:tcPr marL="9525" marR="9525" marT="9525" marB="0" anchor="ctr"/>
                </a:tc>
                <a:tc vMerge="1">
                  <a:txBody>
                    <a:bodyPr/>
                    <a:lstStyle/>
                    <a:p>
                      <a:pPr algn="ctr" fontAlgn="ctr"/>
                      <a:endParaRPr lang="en-US" sz="900" b="0" i="0" u="none" strike="noStrike">
                        <a:solidFill>
                          <a:srgbClr val="000000"/>
                        </a:solidFill>
                        <a:latin typeface="Arial"/>
                      </a:endParaRPr>
                    </a:p>
                  </a:txBody>
                  <a:tcPr marL="9525" marR="9525" marT="9525" marB="0" anchor="ctr"/>
                </a:tc>
                <a:tc vMerge="1">
                  <a:txBody>
                    <a:bodyPr/>
                    <a:lstStyle/>
                    <a:p>
                      <a:endParaRPr lang="en-US"/>
                    </a:p>
                  </a:txBody>
                  <a:tcPr/>
                </a:tc>
                <a:tc rowSpan="2">
                  <a:txBody>
                    <a:bodyPr/>
                    <a:lstStyle/>
                    <a:p>
                      <a:pPr algn="l" fontAlgn="ctr"/>
                      <a:r>
                        <a:rPr lang="en-US" sz="1200" b="0" i="0" u="none" strike="noStrike" dirty="0" smtClean="0">
                          <a:solidFill>
                            <a:srgbClr val="000000"/>
                          </a:solidFill>
                          <a:latin typeface="Arial" pitchFamily="34" charset="0"/>
                          <a:cs typeface="Arial" pitchFamily="34" charset="0"/>
                        </a:rPr>
                        <a:t>Nutrients</a:t>
                      </a:r>
                      <a:endParaRPr lang="en-US" sz="1200" b="0" i="0" u="none" strike="noStrike" dirty="0">
                        <a:solidFill>
                          <a:srgbClr val="000000"/>
                        </a:solidFill>
                        <a:latin typeface="Arial" pitchFamily="34" charset="0"/>
                        <a:cs typeface="Arial" pitchFamily="34" charset="0"/>
                      </a:endParaRPr>
                    </a:p>
                  </a:txBody>
                  <a:tcPr marL="9525" marR="9525" marT="9525" marB="0" anchor="ctr"/>
                </a:tc>
              </a:tr>
              <a:tr h="181045">
                <a:tc vMerge="1">
                  <a:txBody>
                    <a:bodyPr/>
                    <a:lstStyle/>
                    <a:p>
                      <a:endParaRPr lang="en-US"/>
                    </a:p>
                  </a:txBody>
                  <a:tcPr/>
                </a:tc>
                <a:tc vMerge="1">
                  <a:txBody>
                    <a:bodyPr/>
                    <a:lstStyle/>
                    <a:p>
                      <a:endParaRPr lang="en-US"/>
                    </a:p>
                  </a:txBody>
                  <a:tcPr/>
                </a:tc>
                <a:tc>
                  <a:txBody>
                    <a:bodyPr/>
                    <a:lstStyle/>
                    <a:p>
                      <a:pPr algn="ctr" fontAlgn="ctr"/>
                      <a:r>
                        <a:rPr lang="en-US" sz="1200" b="0" i="0" u="none" strike="noStrike" dirty="0">
                          <a:solidFill>
                            <a:srgbClr val="000000"/>
                          </a:solidFill>
                          <a:latin typeface="Arial" pitchFamily="34" charset="0"/>
                          <a:cs typeface="Arial" pitchFamily="34" charset="0"/>
                        </a:rPr>
                        <a:t>5 auto-sampler</a:t>
                      </a:r>
                    </a:p>
                  </a:txBody>
                  <a:tcPr marL="9525" marR="9525" marT="9525" marB="0" anchor="ctr"/>
                </a:tc>
                <a:tc>
                  <a:txBody>
                    <a:bodyPr/>
                    <a:lstStyle/>
                    <a:p>
                      <a:pPr algn="l" fontAlgn="ctr"/>
                      <a:r>
                        <a:rPr lang="en-US" sz="1200" b="0" i="0" u="none" strike="noStrike">
                          <a:solidFill>
                            <a:srgbClr val="000000"/>
                          </a:solidFill>
                          <a:latin typeface="Arial" pitchFamily="34" charset="0"/>
                          <a:cs typeface="Arial" pitchFamily="34" charset="0"/>
                        </a:rPr>
                        <a:t> </a:t>
                      </a:r>
                    </a:p>
                  </a:txBody>
                  <a:tcPr marL="9525" marR="9525" marT="9525" marB="0" anchor="ctr"/>
                </a:tc>
                <a:tc>
                  <a:txBody>
                    <a:bodyPr/>
                    <a:lstStyle/>
                    <a:p>
                      <a:pPr algn="ctr" fontAlgn="ctr"/>
                      <a:r>
                        <a:rPr lang="en-US" sz="1200" b="0" i="0" u="none" strike="noStrike" dirty="0">
                          <a:solidFill>
                            <a:srgbClr val="000000"/>
                          </a:solidFill>
                          <a:latin typeface="Arial" pitchFamily="34" charset="0"/>
                          <a:cs typeface="Arial" pitchFamily="34" charset="0"/>
                        </a:rPr>
                        <a:t>Weekly</a:t>
                      </a:r>
                    </a:p>
                  </a:txBody>
                  <a:tcPr marL="9525" marR="9525" marT="9525" marB="0" anchor="ctr"/>
                </a:tc>
                <a:tc vMerge="1">
                  <a:txBody>
                    <a:bodyPr/>
                    <a:lstStyle/>
                    <a:p>
                      <a:endParaRPr lang="en-US"/>
                    </a:p>
                  </a:txBody>
                  <a:tcPr/>
                </a:tc>
                <a:tc vMerge="1">
                  <a:txBody>
                    <a:bodyPr/>
                    <a:lstStyle/>
                    <a:p>
                      <a:endParaRPr lang="en-US"/>
                    </a:p>
                  </a:txBody>
                  <a:tcPr/>
                </a:tc>
              </a:tr>
              <a:tr h="258124">
                <a:tc>
                  <a:txBody>
                    <a:bodyPr/>
                    <a:lstStyle/>
                    <a:p>
                      <a:endParaRPr lang="en-US" sz="1200">
                        <a:latin typeface="Arial" pitchFamily="34" charset="0"/>
                        <a:cs typeface="Arial" pitchFamily="34" charset="0"/>
                      </a:endParaRPr>
                    </a:p>
                  </a:txBody>
                  <a:tcPr/>
                </a:tc>
                <a:tc>
                  <a:txBody>
                    <a:bodyPr/>
                    <a:lstStyle/>
                    <a:p>
                      <a:pPr algn="ctr" fontAlgn="ctr"/>
                      <a:r>
                        <a:rPr lang="en-US" sz="1200" b="0" i="0" u="none" strike="noStrike">
                          <a:solidFill>
                            <a:srgbClr val="000000"/>
                          </a:solidFill>
                          <a:latin typeface="Arial" pitchFamily="34" charset="0"/>
                          <a:cs typeface="Arial" pitchFamily="34" charset="0"/>
                        </a:rPr>
                        <a:t>Flow</a:t>
                      </a:r>
                    </a:p>
                  </a:txBody>
                  <a:tcPr marL="9525" marR="9525" marT="9525" marB="0" anchor="ctr"/>
                </a:tc>
                <a:tc>
                  <a:txBody>
                    <a:bodyPr/>
                    <a:lstStyle/>
                    <a:p>
                      <a:pPr algn="ctr" fontAlgn="ctr"/>
                      <a:r>
                        <a:rPr lang="en-US" sz="1200" b="0" i="0" u="none" strike="noStrike">
                          <a:solidFill>
                            <a:srgbClr val="000000"/>
                          </a:solidFill>
                          <a:latin typeface="Arial" pitchFamily="34" charset="0"/>
                          <a:cs typeface="Arial" pitchFamily="34" charset="0"/>
                        </a:rPr>
                        <a:t>5 auto-sampler</a:t>
                      </a:r>
                    </a:p>
                  </a:txBody>
                  <a:tcPr marL="9525" marR="9525" marT="9525" marB="0" anchor="ctr"/>
                </a:tc>
                <a:tc>
                  <a:txBody>
                    <a:bodyPr/>
                    <a:lstStyle/>
                    <a:p>
                      <a:pPr algn="l" fontAlgn="ctr"/>
                      <a:r>
                        <a:rPr lang="en-US" sz="1200" b="0" i="0" u="none" strike="noStrike" dirty="0">
                          <a:solidFill>
                            <a:srgbClr val="000000"/>
                          </a:solidFill>
                          <a:latin typeface="Arial" pitchFamily="34" charset="0"/>
                          <a:cs typeface="Arial" pitchFamily="34" charset="0"/>
                        </a:rPr>
                        <a:t> </a:t>
                      </a:r>
                    </a:p>
                  </a:txBody>
                  <a:tcPr marL="9525" marR="9525" marT="9525" marB="0" anchor="ctr"/>
                </a:tc>
                <a:tc>
                  <a:txBody>
                    <a:bodyPr/>
                    <a:lstStyle/>
                    <a:p>
                      <a:pPr algn="ctr" fontAlgn="ctr"/>
                      <a:r>
                        <a:rPr lang="en-US" sz="1200" b="0" i="0" u="none" strike="noStrike" dirty="0">
                          <a:solidFill>
                            <a:srgbClr val="000000"/>
                          </a:solidFill>
                          <a:latin typeface="Arial" pitchFamily="34" charset="0"/>
                          <a:cs typeface="Arial" pitchFamily="34" charset="0"/>
                        </a:rPr>
                        <a:t>Weekly</a:t>
                      </a:r>
                    </a:p>
                  </a:txBody>
                  <a:tcPr marL="9525" marR="9525" marT="9525" marB="0" anchor="ctr"/>
                </a:tc>
                <a:tc vMerge="1">
                  <a:txBody>
                    <a:bodyPr/>
                    <a:lstStyle/>
                    <a:p>
                      <a:endParaRPr lang="en-US"/>
                    </a:p>
                  </a:txBody>
                  <a:tcPr/>
                </a:tc>
                <a:tc>
                  <a:txBody>
                    <a:bodyPr/>
                    <a:lstStyle/>
                    <a:p>
                      <a:pPr algn="l" fontAlgn="ctr"/>
                      <a:r>
                        <a:rPr lang="en-US" sz="1200" b="0" i="0" u="none" strike="noStrike" dirty="0">
                          <a:solidFill>
                            <a:srgbClr val="000000"/>
                          </a:solidFill>
                          <a:latin typeface="Arial" pitchFamily="34" charset="0"/>
                          <a:cs typeface="Arial" pitchFamily="34" charset="0"/>
                        </a:rPr>
                        <a:t>--</a:t>
                      </a:r>
                    </a:p>
                  </a:txBody>
                  <a:tcPr marL="9525" marR="9525" marT="9525" marB="0" anchor="ctr"/>
                </a:tc>
              </a:tr>
              <a:tr h="248191">
                <a:tc>
                  <a:txBody>
                    <a:bodyPr/>
                    <a:lstStyle/>
                    <a:p>
                      <a:pPr algn="l" fontAlgn="ctr"/>
                      <a:r>
                        <a:rPr lang="en-US" sz="1200" b="0" i="0" u="none" strike="noStrike" dirty="0">
                          <a:solidFill>
                            <a:srgbClr val="000000"/>
                          </a:solidFill>
                          <a:latin typeface="Arial" pitchFamily="34" charset="0"/>
                          <a:cs typeface="Arial" pitchFamily="34" charset="0"/>
                        </a:rPr>
                        <a:t>SFWMD / SE</a:t>
                      </a:r>
                    </a:p>
                  </a:txBody>
                  <a:tcPr marL="9525" marR="9525" marT="9525" marB="0" anchor="ctr"/>
                </a:tc>
                <a:tc>
                  <a:txBody>
                    <a:bodyPr/>
                    <a:lstStyle/>
                    <a:p>
                      <a:pPr algn="ctr" fontAlgn="ctr"/>
                      <a:r>
                        <a:rPr lang="en-US" sz="1200" b="0" i="0" u="none" strike="noStrike" dirty="0">
                          <a:solidFill>
                            <a:srgbClr val="000000"/>
                          </a:solidFill>
                          <a:latin typeface="Arial" pitchFamily="34" charset="0"/>
                          <a:cs typeface="Arial" pitchFamily="34" charset="0"/>
                        </a:rPr>
                        <a:t>Water quality</a:t>
                      </a:r>
                    </a:p>
                  </a:txBody>
                  <a:tcPr marL="9525" marR="9525" marT="9525" marB="0" anchor="ctr"/>
                </a:tc>
                <a:tc>
                  <a:txBody>
                    <a:bodyPr/>
                    <a:lstStyle/>
                    <a:p>
                      <a:pPr algn="ctr" fontAlgn="ctr"/>
                      <a:r>
                        <a:rPr lang="en-US" sz="1200" b="0" i="0" u="none" strike="noStrike" dirty="0">
                          <a:solidFill>
                            <a:srgbClr val="000000"/>
                          </a:solidFill>
                          <a:latin typeface="Arial" pitchFamily="34" charset="0"/>
                          <a:cs typeface="Arial" pitchFamily="34" charset="0"/>
                        </a:rPr>
                        <a:t>13 grab</a:t>
                      </a:r>
                    </a:p>
                  </a:txBody>
                  <a:tcPr marL="9525" marR="9525" marT="9525" marB="0" anchor="ctr"/>
                </a:tc>
                <a:tc>
                  <a:txBody>
                    <a:bodyPr/>
                    <a:lstStyle/>
                    <a:p>
                      <a:pPr algn="ctr" fontAlgn="ctr"/>
                      <a:r>
                        <a:rPr lang="en-US" sz="1200" b="0" i="0" u="none" strike="noStrike" dirty="0">
                          <a:solidFill>
                            <a:srgbClr val="000000"/>
                          </a:solidFill>
                          <a:latin typeface="Arial" pitchFamily="34" charset="0"/>
                          <a:cs typeface="Arial" pitchFamily="34" charset="0"/>
                        </a:rPr>
                        <a:t>SLE</a:t>
                      </a:r>
                    </a:p>
                  </a:txBody>
                  <a:tcPr marL="9525" marR="9525" marT="9525" marB="0" anchor="ctr"/>
                </a:tc>
                <a:tc>
                  <a:txBody>
                    <a:bodyPr/>
                    <a:lstStyle/>
                    <a:p>
                      <a:pPr algn="ctr" fontAlgn="ctr"/>
                      <a:r>
                        <a:rPr lang="en-US" sz="1200" b="0" i="0" u="none" strike="noStrike" dirty="0">
                          <a:solidFill>
                            <a:srgbClr val="000000"/>
                          </a:solidFill>
                          <a:latin typeface="Arial" pitchFamily="34" charset="0"/>
                          <a:cs typeface="Arial" pitchFamily="34" charset="0"/>
                        </a:rPr>
                        <a:t>Monthly</a:t>
                      </a:r>
                    </a:p>
                  </a:txBody>
                  <a:tcPr marL="9525" marR="9525" marT="9525" marB="0" anchor="ctr"/>
                </a:tc>
                <a:tc>
                  <a:txBody>
                    <a:bodyPr/>
                    <a:lstStyle/>
                    <a:p>
                      <a:pPr algn="ctr" fontAlgn="ctr"/>
                      <a:r>
                        <a:rPr lang="en-US" sz="1200" b="0" i="0" u="none" strike="noStrike" dirty="0">
                          <a:solidFill>
                            <a:srgbClr val="000000"/>
                          </a:solidFill>
                          <a:latin typeface="Arial" pitchFamily="34" charset="0"/>
                          <a:cs typeface="Arial" pitchFamily="34" charset="0"/>
                        </a:rPr>
                        <a:t>1991–present</a:t>
                      </a:r>
                    </a:p>
                  </a:txBody>
                  <a:tcPr marL="9525" marR="9525" marT="9525" marB="0" anchor="ctr"/>
                </a:tc>
                <a:tc>
                  <a:txBody>
                    <a:bodyPr/>
                    <a:lstStyle/>
                    <a:p>
                      <a:pPr algn="l" fontAlgn="ctr"/>
                      <a:r>
                        <a:rPr lang="en-US" sz="1200" b="0" i="0" u="none" strike="noStrike" dirty="0" smtClean="0">
                          <a:solidFill>
                            <a:srgbClr val="000000"/>
                          </a:solidFill>
                          <a:latin typeface="Arial" pitchFamily="34" charset="0"/>
                          <a:cs typeface="Arial" pitchFamily="34" charset="0"/>
                        </a:rPr>
                        <a:t>Nutrients, Physical</a:t>
                      </a:r>
                      <a:endParaRPr lang="en-US" sz="1200" b="0" i="0" u="none" strike="noStrike" dirty="0">
                        <a:solidFill>
                          <a:srgbClr val="000000"/>
                        </a:solidFill>
                        <a:latin typeface="Arial" pitchFamily="34" charset="0"/>
                        <a:cs typeface="Arial" pitchFamily="34" charset="0"/>
                      </a:endParaRPr>
                    </a:p>
                  </a:txBody>
                  <a:tcPr marL="9525" marR="9525" marT="9525" marB="0" anchor="ctr"/>
                </a:tc>
              </a:tr>
              <a:tr h="992764">
                <a:tc>
                  <a:txBody>
                    <a:bodyPr/>
                    <a:lstStyle/>
                    <a:p>
                      <a:pPr algn="l" fontAlgn="ctr"/>
                      <a:r>
                        <a:rPr lang="en-US" sz="1200" b="0" i="0" u="none" strike="noStrike" dirty="0">
                          <a:solidFill>
                            <a:srgbClr val="000000"/>
                          </a:solidFill>
                          <a:latin typeface="Arial" pitchFamily="34" charset="0"/>
                          <a:cs typeface="Arial" pitchFamily="34" charset="0"/>
                        </a:rPr>
                        <a:t>SFWMD: Salinity Monitoring</a:t>
                      </a:r>
                    </a:p>
                  </a:txBody>
                  <a:tcPr marL="9525" marR="9525" marT="9525" marB="0" anchor="ctr"/>
                </a:tc>
                <a:tc>
                  <a:txBody>
                    <a:bodyPr/>
                    <a:lstStyle/>
                    <a:p>
                      <a:pPr algn="ctr" fontAlgn="ctr"/>
                      <a:r>
                        <a:rPr lang="en-US" sz="1200" b="0" i="0" u="none" strike="noStrike">
                          <a:solidFill>
                            <a:srgbClr val="000000"/>
                          </a:solidFill>
                          <a:latin typeface="Arial" pitchFamily="34" charset="0"/>
                          <a:cs typeface="Arial" pitchFamily="34" charset="0"/>
                        </a:rPr>
                        <a:t>Salinity</a:t>
                      </a:r>
                    </a:p>
                  </a:txBody>
                  <a:tcPr marL="9525" marR="9525" marT="9525" marB="0" anchor="ctr"/>
                </a:tc>
                <a:tc>
                  <a:txBody>
                    <a:bodyPr/>
                    <a:lstStyle/>
                    <a:p>
                      <a:pPr algn="ctr" fontAlgn="ctr"/>
                      <a:r>
                        <a:rPr lang="en-US" sz="1200" b="0" i="0" u="none" strike="noStrike" dirty="0">
                          <a:solidFill>
                            <a:srgbClr val="000000"/>
                          </a:solidFill>
                          <a:latin typeface="Arial" pitchFamily="34" charset="0"/>
                          <a:cs typeface="Arial" pitchFamily="34" charset="0"/>
                        </a:rPr>
                        <a:t>--</a:t>
                      </a:r>
                    </a:p>
                  </a:txBody>
                  <a:tcPr marL="9525" marR="9525" marT="9525" marB="0" anchor="ctr"/>
                </a:tc>
                <a:tc>
                  <a:txBody>
                    <a:bodyPr/>
                    <a:lstStyle/>
                    <a:p>
                      <a:pPr algn="ctr" fontAlgn="ctr"/>
                      <a:r>
                        <a:rPr lang="en-US" sz="1200" b="0" i="0" u="none" strike="noStrike">
                          <a:solidFill>
                            <a:srgbClr val="000000"/>
                          </a:solidFill>
                          <a:latin typeface="Arial" pitchFamily="34" charset="0"/>
                          <a:cs typeface="Arial" pitchFamily="34" charset="0"/>
                        </a:rPr>
                        <a:t>SLE</a:t>
                      </a:r>
                    </a:p>
                  </a:txBody>
                  <a:tcPr marL="9525" marR="9525" marT="9525" marB="0" anchor="ctr"/>
                </a:tc>
                <a:tc>
                  <a:txBody>
                    <a:bodyPr/>
                    <a:lstStyle/>
                    <a:p>
                      <a:pPr algn="ctr" fontAlgn="ctr"/>
                      <a:r>
                        <a:rPr lang="en-US" sz="1200" b="0" i="0" u="none" strike="noStrike">
                          <a:solidFill>
                            <a:srgbClr val="000000"/>
                          </a:solidFill>
                          <a:latin typeface="Arial" pitchFamily="34" charset="0"/>
                          <a:cs typeface="Arial" pitchFamily="34" charset="0"/>
                        </a:rPr>
                        <a:t>15 minutes</a:t>
                      </a:r>
                    </a:p>
                  </a:txBody>
                  <a:tcPr marL="9525" marR="9525" marT="9525" marB="0" anchor="ctr"/>
                </a:tc>
                <a:tc>
                  <a:txBody>
                    <a:bodyPr/>
                    <a:lstStyle/>
                    <a:p>
                      <a:pPr algn="ctr" fontAlgn="ctr"/>
                      <a:r>
                        <a:rPr lang="en-US" sz="1200" b="0" i="0" u="none" strike="noStrike" dirty="0">
                          <a:solidFill>
                            <a:srgbClr val="000000"/>
                          </a:solidFill>
                          <a:latin typeface="Arial" pitchFamily="34" charset="0"/>
                          <a:cs typeface="Arial" pitchFamily="34" charset="0"/>
                        </a:rPr>
                        <a:t>1997–present</a:t>
                      </a:r>
                    </a:p>
                  </a:txBody>
                  <a:tcPr marL="9525" marR="9525" marT="9525" marB="0" anchor="ctr"/>
                </a:tc>
                <a:tc>
                  <a:txBody>
                    <a:bodyPr/>
                    <a:lstStyle/>
                    <a:p>
                      <a:pPr algn="l" fontAlgn="ctr"/>
                      <a:r>
                        <a:rPr lang="en-US" sz="1200" b="0" i="0" u="none" strike="noStrike" dirty="0" smtClean="0">
                          <a:solidFill>
                            <a:srgbClr val="000000"/>
                          </a:solidFill>
                          <a:latin typeface="Arial" pitchFamily="34" charset="0"/>
                          <a:cs typeface="Arial" pitchFamily="34" charset="0"/>
                        </a:rPr>
                        <a:t>Physical, DO </a:t>
                      </a:r>
                      <a:r>
                        <a:rPr lang="en-US" sz="1200" b="0" i="0" u="none" strike="noStrike" dirty="0">
                          <a:solidFill>
                            <a:srgbClr val="000000"/>
                          </a:solidFill>
                          <a:latin typeface="Arial" pitchFamily="34" charset="0"/>
                          <a:cs typeface="Arial" pitchFamily="34" charset="0"/>
                        </a:rPr>
                        <a:t>at some sites (HR-1)</a:t>
                      </a:r>
                    </a:p>
                  </a:txBody>
                  <a:tcPr marL="9525" marR="9525" marT="9525" marB="0" anchor="ctr"/>
                </a:tc>
              </a:tr>
              <a:tr h="992764">
                <a:tc rowSpan="2">
                  <a:txBody>
                    <a:bodyPr/>
                    <a:lstStyle/>
                    <a:p>
                      <a:pPr algn="l" fontAlgn="ctr"/>
                      <a:r>
                        <a:rPr lang="en-US" sz="1200" b="0" i="0" u="none" strike="noStrike" dirty="0">
                          <a:solidFill>
                            <a:srgbClr val="000000"/>
                          </a:solidFill>
                          <a:latin typeface="Arial"/>
                        </a:rPr>
                        <a:t>St. Lucie County </a:t>
                      </a:r>
                      <a:r>
                        <a:rPr lang="en-US" sz="1200" b="0" i="0" u="none" strike="noStrike" dirty="0" smtClean="0">
                          <a:solidFill>
                            <a:srgbClr val="000000"/>
                          </a:solidFill>
                          <a:latin typeface="Arial"/>
                        </a:rPr>
                        <a:t>Public Works Department</a:t>
                      </a:r>
                      <a:endParaRPr lang="en-US" sz="1200" b="0" i="0" u="none" strike="noStrike" dirty="0">
                        <a:solidFill>
                          <a:srgbClr val="000000"/>
                        </a:solidFill>
                        <a:latin typeface="Arial"/>
                      </a:endParaRPr>
                    </a:p>
                    <a:p>
                      <a:pPr algn="l" fontAlgn="ctr"/>
                      <a:r>
                        <a:rPr lang="en-US" sz="1200" b="0" i="0" u="none" strike="noStrike" dirty="0">
                          <a:solidFill>
                            <a:srgbClr val="000000"/>
                          </a:solidFill>
                          <a:latin typeface="Arial"/>
                        </a:rPr>
                        <a:t>Works Department</a:t>
                      </a:r>
                    </a:p>
                  </a:txBody>
                  <a:tcPr marL="9525" marR="9525" marT="9525" marB="0" anchor="ctr"/>
                </a:tc>
                <a:tc rowSpan="2">
                  <a:txBody>
                    <a:bodyPr/>
                    <a:lstStyle/>
                    <a:p>
                      <a:pPr algn="ctr" fontAlgn="ctr"/>
                      <a:r>
                        <a:rPr lang="en-US" sz="1200" b="0" i="0" u="none" strike="noStrike" dirty="0">
                          <a:solidFill>
                            <a:srgbClr val="000000"/>
                          </a:solidFill>
                          <a:latin typeface="Arial"/>
                        </a:rPr>
                        <a:t>Water quality</a:t>
                      </a:r>
                    </a:p>
                  </a:txBody>
                  <a:tcPr marL="9525" marR="9525" marT="9525" marB="0" anchor="ctr"/>
                </a:tc>
                <a:tc>
                  <a:txBody>
                    <a:bodyPr/>
                    <a:lstStyle/>
                    <a:p>
                      <a:pPr algn="ctr" fontAlgn="ctr"/>
                      <a:r>
                        <a:rPr lang="en-US" sz="1200" b="0" i="0" u="none" strike="noStrike" dirty="0">
                          <a:solidFill>
                            <a:srgbClr val="000000"/>
                          </a:solidFill>
                          <a:latin typeface="Arial"/>
                        </a:rPr>
                        <a:t>2 auto-sampler composite time</a:t>
                      </a:r>
                    </a:p>
                  </a:txBody>
                  <a:tcPr marL="9525" marR="9525" marT="9525" marB="0" anchor="ctr"/>
                </a:tc>
                <a:tc rowSpan="2">
                  <a:txBody>
                    <a:bodyPr/>
                    <a:lstStyle/>
                    <a:p>
                      <a:pPr algn="ctr" fontAlgn="ctr"/>
                      <a:r>
                        <a:rPr lang="en-US" sz="1200" b="0" i="0" u="none" strike="noStrike" dirty="0">
                          <a:solidFill>
                            <a:srgbClr val="000000"/>
                          </a:solidFill>
                          <a:latin typeface="Arial"/>
                        </a:rPr>
                        <a:t>North Fork tributary</a:t>
                      </a:r>
                    </a:p>
                  </a:txBody>
                  <a:tcPr marL="9525" marR="9525" marT="9525" marB="0" anchor="ctr"/>
                </a:tc>
                <a:tc rowSpan="2">
                  <a:txBody>
                    <a:bodyPr/>
                    <a:lstStyle/>
                    <a:p>
                      <a:pPr algn="ctr" fontAlgn="ctr"/>
                      <a:r>
                        <a:rPr lang="en-US" sz="1200" b="0" i="0" u="none" strike="noStrike">
                          <a:solidFill>
                            <a:srgbClr val="000000"/>
                          </a:solidFill>
                          <a:latin typeface="Arial"/>
                        </a:rPr>
                        <a:t>Tri-weekly</a:t>
                      </a:r>
                    </a:p>
                  </a:txBody>
                  <a:tcPr marL="9525" marR="9525" marT="9525" marB="0" anchor="ctr"/>
                </a:tc>
                <a:tc rowSpan="2">
                  <a:txBody>
                    <a:bodyPr/>
                    <a:lstStyle/>
                    <a:p>
                      <a:pPr algn="ctr" fontAlgn="ctr"/>
                      <a:r>
                        <a:rPr lang="en-US" sz="1200" b="0" i="0" u="none" strike="noStrike">
                          <a:solidFill>
                            <a:srgbClr val="000000"/>
                          </a:solidFill>
                          <a:latin typeface="Arial"/>
                        </a:rPr>
                        <a:t>2008–present</a:t>
                      </a:r>
                    </a:p>
                  </a:txBody>
                  <a:tcPr marL="9525" marR="9525" marT="9525" marB="0" anchor="ctr"/>
                </a:tc>
                <a:tc rowSpan="2">
                  <a:txBody>
                    <a:bodyPr/>
                    <a:lstStyle/>
                    <a:p>
                      <a:pPr algn="l" fontAlgn="ctr"/>
                      <a:r>
                        <a:rPr lang="en-US" sz="1200" b="0" i="0" u="none" strike="noStrike" dirty="0">
                          <a:solidFill>
                            <a:srgbClr val="000000"/>
                          </a:solidFill>
                          <a:latin typeface="Arial"/>
                        </a:rPr>
                        <a:t>TP, total nitrogen (TN), biochemical oxygen demand, field parameters</a:t>
                      </a:r>
                    </a:p>
                  </a:txBody>
                  <a:tcPr marL="9525" marR="9525" marT="9525" marB="0" anchor="ctr"/>
                </a:tc>
              </a:tr>
              <a:tr h="992764">
                <a:tc vMerge="1">
                  <a:txBody>
                    <a:bodyPr/>
                    <a:lstStyle/>
                    <a:p>
                      <a:pPr algn="l" fontAlgn="ctr"/>
                      <a:endParaRPr lang="en-US" sz="700" b="0" i="0" u="none" strike="noStrike" dirty="0">
                        <a:solidFill>
                          <a:srgbClr val="000000"/>
                        </a:solidFill>
                        <a:latin typeface="Arial"/>
                      </a:endParaRPr>
                    </a:p>
                  </a:txBody>
                  <a:tcPr marL="9525" marR="9525" marT="9525" marB="0" anchor="ctr"/>
                </a:tc>
                <a:tc vMerge="1">
                  <a:txBody>
                    <a:bodyPr/>
                    <a:lstStyle/>
                    <a:p>
                      <a:endParaRPr lang="en-US"/>
                    </a:p>
                  </a:txBody>
                  <a:tcPr/>
                </a:tc>
                <a:tc>
                  <a:txBody>
                    <a:bodyPr/>
                    <a:lstStyle/>
                    <a:p>
                      <a:pPr algn="ctr" fontAlgn="ctr"/>
                      <a:r>
                        <a:rPr lang="en-US" sz="1200" b="0" i="0" u="none" strike="noStrike" dirty="0">
                          <a:solidFill>
                            <a:srgbClr val="000000"/>
                          </a:solidFill>
                          <a:latin typeface="Arial"/>
                        </a:rPr>
                        <a:t>2 grab</a:t>
                      </a:r>
                    </a:p>
                  </a:txBody>
                  <a:tcPr marL="9525" marR="9525" marT="9525"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Existing Water Quality Monitoring (Continued)</a:t>
            </a:r>
            <a:endParaRPr lang="en-US" sz="3200"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13</a:t>
            </a:fld>
            <a:endParaRPr lang="en-US"/>
          </a:p>
        </p:txBody>
      </p:sp>
      <p:graphicFrame>
        <p:nvGraphicFramePr>
          <p:cNvPr id="11" name="Content Placeholder 10"/>
          <p:cNvGraphicFramePr>
            <a:graphicFrameLocks noGrp="1"/>
          </p:cNvGraphicFramePr>
          <p:nvPr>
            <p:ph idx="1"/>
          </p:nvPr>
        </p:nvGraphicFramePr>
        <p:xfrm>
          <a:off x="76201" y="1223079"/>
          <a:ext cx="8686802" cy="1654740"/>
        </p:xfrm>
        <a:graphic>
          <a:graphicData uri="http://schemas.openxmlformats.org/drawingml/2006/table">
            <a:tbl>
              <a:tblPr firstRow="1" bandRow="1">
                <a:tableStyleId>{5C22544A-7EE6-4342-B048-85BDC9FD1C3A}</a:tableStyleId>
              </a:tblPr>
              <a:tblGrid>
                <a:gridCol w="1447799"/>
                <a:gridCol w="685801"/>
                <a:gridCol w="1505262"/>
                <a:gridCol w="1261985"/>
                <a:gridCol w="1261985"/>
                <a:gridCol w="1261985"/>
                <a:gridCol w="1261985"/>
              </a:tblGrid>
              <a:tr h="410488">
                <a:tc>
                  <a:txBody>
                    <a:bodyPr/>
                    <a:lstStyle/>
                    <a:p>
                      <a:pPr algn="ctr" fontAlgn="ctr"/>
                      <a:r>
                        <a:rPr lang="en-US" sz="1200" b="1" i="0" u="none" strike="noStrike" dirty="0">
                          <a:solidFill>
                            <a:srgbClr val="000000"/>
                          </a:solidFill>
                          <a:latin typeface="Arial" pitchFamily="34" charset="0"/>
                          <a:cs typeface="Arial" pitchFamily="34" charset="0"/>
                        </a:rPr>
                        <a:t>Organization</a:t>
                      </a:r>
                    </a:p>
                  </a:txBody>
                  <a:tcPr marL="9525" marR="9525" marT="9525" marB="0" anchor="ctr"/>
                </a:tc>
                <a:tc>
                  <a:txBody>
                    <a:bodyPr/>
                    <a:lstStyle/>
                    <a:p>
                      <a:pPr algn="ctr" fontAlgn="ctr"/>
                      <a:r>
                        <a:rPr lang="en-US" sz="1200" b="1" i="0" u="none" strike="noStrike">
                          <a:solidFill>
                            <a:srgbClr val="000000"/>
                          </a:solidFill>
                          <a:latin typeface="Arial" pitchFamily="34" charset="0"/>
                          <a:cs typeface="Arial" pitchFamily="34" charset="0"/>
                        </a:rPr>
                        <a:t>Type</a:t>
                      </a:r>
                    </a:p>
                  </a:txBody>
                  <a:tcPr marL="9525" marR="9525" marT="9525" marB="0" anchor="ctr"/>
                </a:tc>
                <a:tc>
                  <a:txBody>
                    <a:bodyPr/>
                    <a:lstStyle/>
                    <a:p>
                      <a:pPr algn="ctr" fontAlgn="ctr"/>
                      <a:r>
                        <a:rPr lang="en-US" sz="1200" b="1" i="0" u="none" strike="noStrike" dirty="0">
                          <a:solidFill>
                            <a:srgbClr val="000000"/>
                          </a:solidFill>
                          <a:latin typeface="Arial" pitchFamily="34" charset="0"/>
                          <a:cs typeface="Arial" pitchFamily="34" charset="0"/>
                        </a:rPr>
                        <a:t>Number of Stations</a:t>
                      </a:r>
                    </a:p>
                  </a:txBody>
                  <a:tcPr marL="9525" marR="9525" marT="9525" marB="0" anchor="ctr"/>
                </a:tc>
                <a:tc>
                  <a:txBody>
                    <a:bodyPr/>
                    <a:lstStyle/>
                    <a:p>
                      <a:pPr algn="ctr" fontAlgn="ctr"/>
                      <a:r>
                        <a:rPr lang="en-US" sz="1200" b="1" i="0" u="none" strike="noStrike" dirty="0">
                          <a:solidFill>
                            <a:srgbClr val="000000"/>
                          </a:solidFill>
                          <a:latin typeface="Arial" pitchFamily="34" charset="0"/>
                          <a:cs typeface="Arial" pitchFamily="34" charset="0"/>
                        </a:rPr>
                        <a:t>Location</a:t>
                      </a:r>
                    </a:p>
                  </a:txBody>
                  <a:tcPr marL="9525" marR="9525" marT="9525" marB="0" anchor="ctr"/>
                </a:tc>
                <a:tc>
                  <a:txBody>
                    <a:bodyPr/>
                    <a:lstStyle/>
                    <a:p>
                      <a:pPr algn="ctr" fontAlgn="ctr"/>
                      <a:r>
                        <a:rPr lang="en-US" sz="1200" b="1" i="0" u="none" strike="noStrike">
                          <a:solidFill>
                            <a:srgbClr val="000000"/>
                          </a:solidFill>
                          <a:latin typeface="Arial" pitchFamily="34" charset="0"/>
                          <a:cs typeface="Arial" pitchFamily="34" charset="0"/>
                        </a:rPr>
                        <a:t>Frequency </a:t>
                      </a:r>
                    </a:p>
                  </a:txBody>
                  <a:tcPr marL="9525" marR="9525" marT="9525" marB="0" anchor="ctr"/>
                </a:tc>
                <a:tc>
                  <a:txBody>
                    <a:bodyPr/>
                    <a:lstStyle/>
                    <a:p>
                      <a:pPr algn="ctr" fontAlgn="ctr"/>
                      <a:r>
                        <a:rPr lang="en-US" sz="1200" b="1" i="0" u="none" strike="noStrike" dirty="0">
                          <a:solidFill>
                            <a:srgbClr val="000000"/>
                          </a:solidFill>
                          <a:latin typeface="Arial" pitchFamily="34" charset="0"/>
                          <a:cs typeface="Arial" pitchFamily="34" charset="0"/>
                        </a:rPr>
                        <a:t>Period </a:t>
                      </a:r>
                    </a:p>
                  </a:txBody>
                  <a:tcPr marL="9525" marR="9525" marT="9525" marB="0" anchor="ctr"/>
                </a:tc>
                <a:tc>
                  <a:txBody>
                    <a:bodyPr/>
                    <a:lstStyle/>
                    <a:p>
                      <a:pPr algn="ctr" fontAlgn="ctr"/>
                      <a:r>
                        <a:rPr lang="en-US" sz="1200" b="1" i="0" u="none" strike="noStrike" dirty="0" smtClean="0">
                          <a:solidFill>
                            <a:srgbClr val="000000"/>
                          </a:solidFill>
                          <a:latin typeface="Arial" pitchFamily="34" charset="0"/>
                          <a:cs typeface="Arial" pitchFamily="34" charset="0"/>
                        </a:rPr>
                        <a:t>Analyte</a:t>
                      </a:r>
                      <a:endParaRPr lang="en-US" sz="1200" b="1" i="0" u="none" strike="noStrike" dirty="0">
                        <a:solidFill>
                          <a:srgbClr val="000000"/>
                        </a:solidFill>
                        <a:latin typeface="Arial" pitchFamily="34" charset="0"/>
                        <a:cs typeface="Arial" pitchFamily="34" charset="0"/>
                      </a:endParaRPr>
                    </a:p>
                  </a:txBody>
                  <a:tcPr marL="9525" marR="9525" marT="9525" marB="0" anchor="ctr"/>
                </a:tc>
              </a:tr>
              <a:tr h="353127">
                <a:tc rowSpan="2">
                  <a:txBody>
                    <a:bodyPr/>
                    <a:lstStyle/>
                    <a:p>
                      <a:pPr algn="l" fontAlgn="ctr"/>
                      <a:r>
                        <a:rPr lang="en-US" sz="1200" b="0" i="0" u="none" strike="noStrike" dirty="0">
                          <a:solidFill>
                            <a:srgbClr val="000000"/>
                          </a:solidFill>
                          <a:latin typeface="Arial" pitchFamily="34" charset="0"/>
                          <a:cs typeface="Arial" pitchFamily="34" charset="0"/>
                        </a:rPr>
                        <a:t>SFWMD / St. Lucie Synoptic Monitoring</a:t>
                      </a:r>
                    </a:p>
                  </a:txBody>
                  <a:tcPr marL="9525" marR="9525" marT="9525" marB="0" anchor="ctr"/>
                </a:tc>
                <a:tc rowSpan="2">
                  <a:txBody>
                    <a:bodyPr/>
                    <a:lstStyle/>
                    <a:p>
                      <a:pPr algn="ctr" fontAlgn="ctr"/>
                      <a:r>
                        <a:rPr lang="en-US" sz="1200" b="0" i="0" u="none" strike="noStrike">
                          <a:solidFill>
                            <a:srgbClr val="000000"/>
                          </a:solidFill>
                          <a:latin typeface="Arial" pitchFamily="34" charset="0"/>
                          <a:cs typeface="Arial" pitchFamily="34" charset="0"/>
                        </a:rPr>
                        <a:t> </a:t>
                      </a:r>
                    </a:p>
                  </a:txBody>
                  <a:tcPr marL="9525" marR="9525" marT="9525" marB="0" anchor="ctr"/>
                </a:tc>
                <a:tc rowSpan="2">
                  <a:txBody>
                    <a:bodyPr/>
                    <a:lstStyle/>
                    <a:p>
                      <a:pPr algn="ctr" fontAlgn="ctr"/>
                      <a:r>
                        <a:rPr lang="en-US" sz="1200" b="0" i="0" u="none" strike="noStrike">
                          <a:solidFill>
                            <a:srgbClr val="000000"/>
                          </a:solidFill>
                          <a:latin typeface="Arial" pitchFamily="34" charset="0"/>
                          <a:cs typeface="Arial" pitchFamily="34" charset="0"/>
                        </a:rPr>
                        <a:t>12 grab</a:t>
                      </a:r>
                    </a:p>
                  </a:txBody>
                  <a:tcPr marL="9525" marR="9525" marT="9525" marB="0" anchor="ctr"/>
                </a:tc>
                <a:tc>
                  <a:txBody>
                    <a:bodyPr/>
                    <a:lstStyle/>
                    <a:p>
                      <a:pPr algn="ctr" fontAlgn="ctr"/>
                      <a:r>
                        <a:rPr lang="en-US" sz="1200" b="0" i="0" u="none" strike="noStrike">
                          <a:solidFill>
                            <a:srgbClr val="000000"/>
                          </a:solidFill>
                          <a:latin typeface="Arial" pitchFamily="34" charset="0"/>
                          <a:cs typeface="Arial" pitchFamily="34" charset="0"/>
                        </a:rPr>
                        <a:t>C-23/C-24</a:t>
                      </a:r>
                    </a:p>
                  </a:txBody>
                  <a:tcPr marL="9525" marR="9525" marT="9525" marB="0" anchor="ctr"/>
                </a:tc>
                <a:tc rowSpan="2">
                  <a:txBody>
                    <a:bodyPr/>
                    <a:lstStyle/>
                    <a:p>
                      <a:pPr algn="ctr" fontAlgn="ctr"/>
                      <a:r>
                        <a:rPr lang="en-US" sz="1200" b="0" i="0" u="none" strike="noStrike">
                          <a:solidFill>
                            <a:srgbClr val="000000"/>
                          </a:solidFill>
                          <a:latin typeface="Arial" pitchFamily="34" charset="0"/>
                          <a:cs typeface="Arial" pitchFamily="34" charset="0"/>
                        </a:rPr>
                        <a:t>Event-driven</a:t>
                      </a:r>
                    </a:p>
                  </a:txBody>
                  <a:tcPr marL="9525" marR="9525" marT="9525" marB="0" anchor="ctr"/>
                </a:tc>
                <a:tc rowSpan="2">
                  <a:txBody>
                    <a:bodyPr/>
                    <a:lstStyle/>
                    <a:p>
                      <a:pPr algn="ctr" fontAlgn="ctr"/>
                      <a:r>
                        <a:rPr lang="en-US" sz="1200" b="0" i="0" u="none" strike="noStrike">
                          <a:solidFill>
                            <a:srgbClr val="000000"/>
                          </a:solidFill>
                          <a:latin typeface="Arial" pitchFamily="34" charset="0"/>
                          <a:cs typeface="Arial" pitchFamily="34" charset="0"/>
                        </a:rPr>
                        <a:t>2010–present</a:t>
                      </a:r>
                    </a:p>
                  </a:txBody>
                  <a:tcPr marL="9525" marR="9525" marT="9525" marB="0" anchor="ctr"/>
                </a:tc>
                <a:tc rowSpan="2">
                  <a:txBody>
                    <a:bodyPr/>
                    <a:lstStyle/>
                    <a:p>
                      <a:pPr algn="l" fontAlgn="ctr"/>
                      <a:r>
                        <a:rPr lang="en-US" sz="1200" b="0" i="0" u="none" strike="noStrike" dirty="0" smtClean="0">
                          <a:solidFill>
                            <a:srgbClr val="000000"/>
                          </a:solidFill>
                          <a:latin typeface="Arial" pitchFamily="34" charset="0"/>
                          <a:cs typeface="Arial" pitchFamily="34" charset="0"/>
                        </a:rPr>
                        <a:t>Nutrients</a:t>
                      </a:r>
                      <a:endParaRPr lang="en-US" sz="1200" b="0" i="0" u="none" strike="noStrike" dirty="0">
                        <a:solidFill>
                          <a:srgbClr val="000000"/>
                        </a:solidFill>
                        <a:latin typeface="Arial" pitchFamily="34" charset="0"/>
                        <a:cs typeface="Arial" pitchFamily="34" charset="0"/>
                      </a:endParaRPr>
                    </a:p>
                  </a:txBody>
                  <a:tcPr marL="9525" marR="9525" marT="9525" marB="0" anchor="ctr"/>
                </a:tc>
              </a:tr>
              <a:tr h="75222">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200" b="0" i="0" u="none" strike="noStrike" dirty="0">
                          <a:solidFill>
                            <a:srgbClr val="000000"/>
                          </a:solidFill>
                          <a:latin typeface="Arial" pitchFamily="34" charset="0"/>
                          <a:cs typeface="Arial" pitchFamily="34" charset="0"/>
                        </a:rPr>
                        <a:t>sub-watershed</a:t>
                      </a:r>
                    </a:p>
                  </a:txBody>
                  <a:tcPr marL="9525" marR="9525" marT="9525" marB="0" anchor="ctr"/>
                </a:tc>
                <a:tc vMerge="1">
                  <a:txBody>
                    <a:bodyPr/>
                    <a:lstStyle/>
                    <a:p>
                      <a:endParaRPr lang="en-US"/>
                    </a:p>
                  </a:txBody>
                  <a:tcPr/>
                </a:tc>
                <a:tc vMerge="1">
                  <a:txBody>
                    <a:bodyPr/>
                    <a:lstStyle/>
                    <a:p>
                      <a:endParaRPr lang="en-US"/>
                    </a:p>
                  </a:txBody>
                  <a:tcPr/>
                </a:tc>
                <a:tc vMerge="1">
                  <a:txBody>
                    <a:bodyPr/>
                    <a:lstStyle/>
                    <a:p>
                      <a:endParaRPr lang="en-US"/>
                    </a:p>
                  </a:txBody>
                  <a:tcPr/>
                </a:tc>
              </a:tr>
              <a:tr h="181045">
                <a:tc rowSpan="3">
                  <a:txBody>
                    <a:bodyPr/>
                    <a:lstStyle/>
                    <a:p>
                      <a:pPr algn="l" fontAlgn="ctr"/>
                      <a:r>
                        <a:rPr lang="en-US" sz="1200" b="0" i="0" u="none" strike="noStrike" dirty="0">
                          <a:solidFill>
                            <a:srgbClr val="000000"/>
                          </a:solidFill>
                          <a:latin typeface="Arial" pitchFamily="34" charset="0"/>
                          <a:cs typeface="Arial" pitchFamily="34" charset="0"/>
                        </a:rPr>
                        <a:t>SFWMD / Lake Okeechobee Inflows &amp; Outflows</a:t>
                      </a:r>
                    </a:p>
                  </a:txBody>
                  <a:tcPr marL="9525" marR="9525" marT="9525" marB="0" anchor="ctr"/>
                </a:tc>
                <a:tc rowSpan="3">
                  <a:txBody>
                    <a:bodyPr/>
                    <a:lstStyle/>
                    <a:p>
                      <a:pPr algn="ctr" fontAlgn="ctr"/>
                      <a:r>
                        <a:rPr lang="en-US" sz="1200" b="0" i="0" u="none" strike="noStrike" dirty="0">
                          <a:solidFill>
                            <a:srgbClr val="000000"/>
                          </a:solidFill>
                          <a:latin typeface="Arial" pitchFamily="34" charset="0"/>
                          <a:cs typeface="Arial" pitchFamily="34" charset="0"/>
                        </a:rPr>
                        <a:t> </a:t>
                      </a:r>
                    </a:p>
                  </a:txBody>
                  <a:tcPr marL="9525" marR="9525" marT="9525" marB="0" anchor="ctr"/>
                </a:tc>
                <a:tc rowSpan="3">
                  <a:txBody>
                    <a:bodyPr/>
                    <a:lstStyle/>
                    <a:p>
                      <a:pPr algn="ctr" fontAlgn="ctr"/>
                      <a:r>
                        <a:rPr lang="en-US" sz="1200" b="0" i="0" u="none" strike="noStrike">
                          <a:solidFill>
                            <a:srgbClr val="000000"/>
                          </a:solidFill>
                          <a:latin typeface="Arial" pitchFamily="34" charset="0"/>
                          <a:cs typeface="Arial" pitchFamily="34" charset="0"/>
                        </a:rPr>
                        <a:t>1 (S-308C) grab</a:t>
                      </a:r>
                    </a:p>
                  </a:txBody>
                  <a:tcPr marL="9525" marR="9525" marT="9525" marB="0" anchor="ctr"/>
                </a:tc>
                <a:tc>
                  <a:txBody>
                    <a:bodyPr/>
                    <a:lstStyle/>
                    <a:p>
                      <a:pPr algn="ctr" fontAlgn="ctr"/>
                      <a:r>
                        <a:rPr lang="en-US" sz="1200" b="0" i="0" u="none" strike="noStrike" dirty="0">
                          <a:solidFill>
                            <a:srgbClr val="000000"/>
                          </a:solidFill>
                          <a:latin typeface="Arial" pitchFamily="34" charset="0"/>
                          <a:cs typeface="Arial" pitchFamily="34" charset="0"/>
                        </a:rPr>
                        <a:t>C-44 and Lake</a:t>
                      </a:r>
                    </a:p>
                  </a:txBody>
                  <a:tcPr marL="9525" marR="9525" marT="9525" marB="0" anchor="ctr"/>
                </a:tc>
                <a:tc rowSpan="2">
                  <a:txBody>
                    <a:bodyPr/>
                    <a:lstStyle/>
                    <a:p>
                      <a:pPr algn="ctr" fontAlgn="ctr"/>
                      <a:r>
                        <a:rPr lang="en-US" sz="1200" b="0" i="0" u="none" strike="noStrike">
                          <a:solidFill>
                            <a:srgbClr val="000000"/>
                          </a:solidFill>
                          <a:latin typeface="Arial" pitchFamily="34" charset="0"/>
                          <a:cs typeface="Arial" pitchFamily="34" charset="0"/>
                        </a:rPr>
                        <a:t>Biweekly</a:t>
                      </a:r>
                    </a:p>
                  </a:txBody>
                  <a:tcPr marL="9525" marR="9525" marT="9525" marB="0" anchor="ctr"/>
                </a:tc>
                <a:tc rowSpan="3">
                  <a:txBody>
                    <a:bodyPr/>
                    <a:lstStyle/>
                    <a:p>
                      <a:pPr algn="ctr" fontAlgn="ctr"/>
                      <a:r>
                        <a:rPr lang="en-US" sz="1200" b="0" i="0" u="none" strike="noStrike">
                          <a:solidFill>
                            <a:srgbClr val="000000"/>
                          </a:solidFill>
                          <a:latin typeface="Arial" pitchFamily="34" charset="0"/>
                          <a:cs typeface="Arial" pitchFamily="34" charset="0"/>
                        </a:rPr>
                        <a:t>1973–present</a:t>
                      </a:r>
                    </a:p>
                  </a:txBody>
                  <a:tcPr marL="9525" marR="9525" marT="9525" marB="0" anchor="ctr"/>
                </a:tc>
                <a:tc rowSpan="2">
                  <a:txBody>
                    <a:bodyPr/>
                    <a:lstStyle/>
                    <a:p>
                      <a:pPr algn="l" fontAlgn="ctr"/>
                      <a:r>
                        <a:rPr lang="en-US" sz="1200" b="0" i="0" u="none" strike="noStrike" dirty="0" smtClean="0">
                          <a:solidFill>
                            <a:srgbClr val="000000"/>
                          </a:solidFill>
                          <a:latin typeface="Arial" pitchFamily="34" charset="0"/>
                          <a:cs typeface="Arial" pitchFamily="34" charset="0"/>
                        </a:rPr>
                        <a:t>Nutrients, Physical</a:t>
                      </a:r>
                      <a:endParaRPr lang="en-US" sz="1200" b="0" i="0" u="none" strike="noStrike" dirty="0">
                        <a:solidFill>
                          <a:srgbClr val="000000"/>
                        </a:solidFill>
                        <a:latin typeface="Arial" pitchFamily="34" charset="0"/>
                        <a:cs typeface="Arial" pitchFamily="34" charset="0"/>
                      </a:endParaRPr>
                    </a:p>
                  </a:txBody>
                  <a:tcPr marL="9525" marR="9525" marT="9525" marB="0" anchor="ctr"/>
                </a:tc>
              </a:tr>
              <a:tr h="25812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200" b="0" i="0" u="none" strike="noStrike" dirty="0">
                          <a:solidFill>
                            <a:srgbClr val="000000"/>
                          </a:solidFill>
                          <a:latin typeface="Arial" pitchFamily="34" charset="0"/>
                          <a:cs typeface="Arial" pitchFamily="34" charset="0"/>
                        </a:rPr>
                        <a:t>Okeechobee</a:t>
                      </a:r>
                    </a:p>
                  </a:txBody>
                  <a:tcPr marL="9525" marR="9525" marT="9525" marB="0" anchor="ctr"/>
                </a:tc>
                <a:tc vMerge="1">
                  <a:txBody>
                    <a:bodyPr/>
                    <a:lstStyle/>
                    <a:p>
                      <a:endParaRPr lang="en-US"/>
                    </a:p>
                  </a:txBody>
                  <a:tcPr/>
                </a:tc>
                <a:tc vMerge="1">
                  <a:txBody>
                    <a:bodyPr/>
                    <a:lstStyle/>
                    <a:p>
                      <a:endParaRPr lang="en-US"/>
                    </a:p>
                  </a:txBody>
                  <a:tcPr/>
                </a:tc>
                <a:tc vMerge="1">
                  <a:txBody>
                    <a:bodyPr/>
                    <a:lstStyle/>
                    <a:p>
                      <a:endParaRPr lang="en-US"/>
                    </a:p>
                  </a:txBody>
                  <a:tcPr/>
                </a:tc>
              </a:tr>
              <a:tr h="24819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200" b="0" i="0" u="none" strike="noStrike" dirty="0">
                          <a:solidFill>
                            <a:srgbClr val="000000"/>
                          </a:solidFill>
                          <a:latin typeface="Arial" pitchFamily="34" charset="0"/>
                          <a:cs typeface="Arial" pitchFamily="34" charset="0"/>
                        </a:rPr>
                        <a:t>S-308 lock</a:t>
                      </a:r>
                    </a:p>
                  </a:txBody>
                  <a:tcPr marL="9525" marR="9525" marT="9525" marB="0" anchor="ctr"/>
                </a:tc>
                <a:tc>
                  <a:txBody>
                    <a:bodyPr/>
                    <a:lstStyle/>
                    <a:p>
                      <a:pPr algn="ctr" fontAlgn="ctr"/>
                      <a:r>
                        <a:rPr lang="en-US" sz="1200" b="0" i="0" u="none" strike="noStrike">
                          <a:solidFill>
                            <a:srgbClr val="000000"/>
                          </a:solidFill>
                          <a:latin typeface="Arial" pitchFamily="34" charset="0"/>
                          <a:cs typeface="Arial" pitchFamily="34" charset="0"/>
                        </a:rPr>
                        <a:t>Quarterly</a:t>
                      </a:r>
                    </a:p>
                  </a:txBody>
                  <a:tcPr marL="9525" marR="9525" marT="9525" marB="0" anchor="ctr"/>
                </a:tc>
                <a:tc vMerge="1">
                  <a:txBody>
                    <a:bodyPr/>
                    <a:lstStyle/>
                    <a:p>
                      <a:endParaRPr lang="en-US"/>
                    </a:p>
                  </a:txBody>
                  <a:tcPr/>
                </a:tc>
                <a:tc>
                  <a:txBody>
                    <a:bodyPr/>
                    <a:lstStyle/>
                    <a:p>
                      <a:pPr algn="l" fontAlgn="ctr"/>
                      <a:r>
                        <a:rPr lang="en-US" sz="1200" b="0" i="0" u="none" strike="noStrike" dirty="0">
                          <a:solidFill>
                            <a:srgbClr val="000000"/>
                          </a:solidFill>
                          <a:latin typeface="Arial" pitchFamily="34" charset="0"/>
                          <a:cs typeface="Arial" pitchFamily="34" charset="0"/>
                        </a:rPr>
                        <a:t>Tot-Fe</a:t>
                      </a:r>
                    </a:p>
                  </a:txBody>
                  <a:tcPr marL="9525" marR="9525" marT="9525" marB="0" anchor="ct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7620000" cy="1143000"/>
          </a:xfrm>
        </p:spPr>
        <p:txBody>
          <a:bodyPr>
            <a:normAutofit/>
          </a:bodyPr>
          <a:lstStyle/>
          <a:p>
            <a:r>
              <a:rPr lang="en-US" sz="3200" dirty="0" smtClean="0"/>
              <a:t>Existing Aquatic Program Monitoring</a:t>
            </a:r>
            <a:endParaRPr lang="en-US" sz="3200"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14</a:t>
            </a:fld>
            <a:endParaRPr lang="en-US"/>
          </a:p>
        </p:txBody>
      </p:sp>
      <p:graphicFrame>
        <p:nvGraphicFramePr>
          <p:cNvPr id="11" name="Content Placeholder 10"/>
          <p:cNvGraphicFramePr>
            <a:graphicFrameLocks noGrp="1"/>
          </p:cNvGraphicFramePr>
          <p:nvPr>
            <p:ph idx="1"/>
          </p:nvPr>
        </p:nvGraphicFramePr>
        <p:xfrm>
          <a:off x="0" y="1066800"/>
          <a:ext cx="9067801" cy="5453330"/>
        </p:xfrm>
        <a:graphic>
          <a:graphicData uri="http://schemas.openxmlformats.org/drawingml/2006/table">
            <a:tbl>
              <a:tblPr firstRow="1" bandRow="1">
                <a:tableStyleId>{5C22544A-7EE6-4342-B048-85BDC9FD1C3A}</a:tableStyleId>
              </a:tblPr>
              <a:tblGrid>
                <a:gridCol w="1916930"/>
                <a:gridCol w="685135"/>
                <a:gridCol w="1419308"/>
                <a:gridCol w="1639151"/>
                <a:gridCol w="1736370"/>
                <a:gridCol w="1670907"/>
              </a:tblGrid>
              <a:tr h="572803">
                <a:tc>
                  <a:txBody>
                    <a:bodyPr/>
                    <a:lstStyle/>
                    <a:p>
                      <a:pPr algn="ctr" fontAlgn="ctr"/>
                      <a:r>
                        <a:rPr lang="en-US" sz="1000" b="1" i="0" u="none" strike="noStrike" dirty="0">
                          <a:solidFill>
                            <a:srgbClr val="000000"/>
                          </a:solidFill>
                          <a:latin typeface="Arial" pitchFamily="34" charset="0"/>
                          <a:cs typeface="Arial" pitchFamily="34" charset="0"/>
                        </a:rPr>
                        <a:t>Organization</a:t>
                      </a:r>
                    </a:p>
                  </a:txBody>
                  <a:tcPr marL="9525" marR="9525" marT="9525" marB="0" anchor="ctr"/>
                </a:tc>
                <a:tc>
                  <a:txBody>
                    <a:bodyPr/>
                    <a:lstStyle/>
                    <a:p>
                      <a:pPr algn="ctr" fontAlgn="ctr"/>
                      <a:r>
                        <a:rPr lang="en-US" sz="1000" b="1" i="0" u="none" strike="noStrike" dirty="0" smtClean="0">
                          <a:solidFill>
                            <a:srgbClr val="000000"/>
                          </a:solidFill>
                          <a:latin typeface="Arial" pitchFamily="34" charset="0"/>
                          <a:cs typeface="Arial" pitchFamily="34" charset="0"/>
                        </a:rPr>
                        <a:t>Number of Stations</a:t>
                      </a:r>
                      <a:endParaRPr lang="en-US"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b="1" i="0" u="none" strike="noStrike" dirty="0" smtClean="0">
                          <a:solidFill>
                            <a:srgbClr val="000000"/>
                          </a:solidFill>
                          <a:latin typeface="Arial" pitchFamily="34" charset="0"/>
                          <a:cs typeface="Arial" pitchFamily="34" charset="0"/>
                        </a:rPr>
                        <a:t>Location</a:t>
                      </a:r>
                      <a:endParaRPr lang="en-US"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b="1" i="0" u="none" strike="noStrike" dirty="0" smtClean="0">
                          <a:solidFill>
                            <a:srgbClr val="000000"/>
                          </a:solidFill>
                          <a:latin typeface="Arial" pitchFamily="34" charset="0"/>
                          <a:cs typeface="Arial" pitchFamily="34" charset="0"/>
                        </a:rPr>
                        <a:t>Frequency</a:t>
                      </a:r>
                      <a:endParaRPr lang="en-US"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b="1" i="0" u="none" strike="noStrike" dirty="0" smtClean="0">
                          <a:solidFill>
                            <a:srgbClr val="000000"/>
                          </a:solidFill>
                          <a:latin typeface="Arial" pitchFamily="34" charset="0"/>
                          <a:cs typeface="Arial" pitchFamily="34" charset="0"/>
                        </a:rPr>
                        <a:t>Period</a:t>
                      </a:r>
                      <a:endParaRPr lang="en-US"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b="1" i="0" u="none" strike="noStrike" dirty="0" smtClean="0">
                          <a:solidFill>
                            <a:srgbClr val="000000"/>
                          </a:solidFill>
                          <a:latin typeface="Arial" pitchFamily="34" charset="0"/>
                          <a:cs typeface="Arial" pitchFamily="34" charset="0"/>
                        </a:rPr>
                        <a:t>Analyte</a:t>
                      </a:r>
                      <a:endParaRPr lang="en-US" sz="1000" b="1" i="0" u="none" strike="noStrike" dirty="0">
                        <a:solidFill>
                          <a:srgbClr val="000000"/>
                        </a:solidFill>
                        <a:latin typeface="Arial" pitchFamily="34" charset="0"/>
                        <a:cs typeface="Arial" pitchFamily="34" charset="0"/>
                      </a:endParaRPr>
                    </a:p>
                  </a:txBody>
                  <a:tcPr marL="9525" marR="9525" marT="9525" marB="0" anchor="ctr"/>
                </a:tc>
              </a:tr>
              <a:tr h="1698857">
                <a:tc>
                  <a:txBody>
                    <a:bodyPr/>
                    <a:lstStyle/>
                    <a:p>
                      <a:pPr algn="l" fontAlgn="ctr"/>
                      <a:r>
                        <a:rPr lang="en-US" sz="1000" b="0" i="0" u="none" strike="noStrike" dirty="0" err="1">
                          <a:solidFill>
                            <a:srgbClr val="000000"/>
                          </a:solidFill>
                          <a:latin typeface="Arial" pitchFamily="34" charset="0"/>
                          <a:cs typeface="Arial" pitchFamily="34" charset="0"/>
                        </a:rPr>
                        <a:t>Seagrass</a:t>
                      </a:r>
                      <a:r>
                        <a:rPr lang="en-US" sz="1000" b="0" i="0" u="none" strike="noStrike" dirty="0">
                          <a:solidFill>
                            <a:srgbClr val="000000"/>
                          </a:solidFill>
                          <a:latin typeface="Arial" pitchFamily="34" charset="0"/>
                          <a:cs typeface="Arial" pitchFamily="34" charset="0"/>
                        </a:rPr>
                        <a:t> Mapping </a:t>
                      </a:r>
                      <a:r>
                        <a:rPr lang="en-US" sz="1000" b="0" i="0" u="none" strike="noStrike" dirty="0" smtClean="0">
                          <a:solidFill>
                            <a:srgbClr val="000000"/>
                          </a:solidFill>
                          <a:latin typeface="Arial" pitchFamily="34" charset="0"/>
                          <a:cs typeface="Arial" pitchFamily="34" charset="0"/>
                        </a:rPr>
                        <a:t>&amp; Monitoring</a:t>
                      </a:r>
                      <a:endParaRPr lang="en-US"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b="0" i="0" u="none" strike="noStrike" dirty="0">
                          <a:solidFill>
                            <a:srgbClr val="000000"/>
                          </a:solidFill>
                          <a:latin typeface="Arial" pitchFamily="34" charset="0"/>
                          <a:cs typeface="Arial" pitchFamily="34" charset="0"/>
                        </a:rPr>
                        <a:t>80+</a:t>
                      </a:r>
                    </a:p>
                  </a:txBody>
                  <a:tcPr marL="9525" marR="9525" marT="9525" marB="0" anchor="ctr"/>
                </a:tc>
                <a:tc>
                  <a:txBody>
                    <a:bodyPr/>
                    <a:lstStyle/>
                    <a:p>
                      <a:pPr algn="ctr" fontAlgn="ctr"/>
                      <a:r>
                        <a:rPr lang="en-US" sz="1000" b="0" i="0" u="none" strike="noStrike" dirty="0">
                          <a:solidFill>
                            <a:srgbClr val="000000"/>
                          </a:solidFill>
                          <a:latin typeface="Arial" pitchFamily="34" charset="0"/>
                          <a:cs typeface="Arial" pitchFamily="34" charset="0"/>
                        </a:rPr>
                        <a:t>Transect locations represent all segments of the lagoon</a:t>
                      </a:r>
                    </a:p>
                  </a:txBody>
                  <a:tcPr marL="9525" marR="9525" marT="9525" marB="0" anchor="ctr"/>
                </a:tc>
                <a:tc>
                  <a:txBody>
                    <a:bodyPr/>
                    <a:lstStyle/>
                    <a:p>
                      <a:pPr algn="ctr" fontAlgn="ctr"/>
                      <a:r>
                        <a:rPr lang="en-US" sz="1000" b="0" i="0" u="none" strike="noStrike" dirty="0">
                          <a:solidFill>
                            <a:srgbClr val="000000"/>
                          </a:solidFill>
                          <a:latin typeface="Arial" pitchFamily="34" charset="0"/>
                          <a:cs typeface="Arial" pitchFamily="34" charset="0"/>
                        </a:rPr>
                        <a:t>Semiannually</a:t>
                      </a:r>
                    </a:p>
                  </a:txBody>
                  <a:tcPr marL="9525" marR="9525" marT="9525" marB="0" anchor="ctr"/>
                </a:tc>
                <a:tc>
                  <a:txBody>
                    <a:bodyPr/>
                    <a:lstStyle/>
                    <a:p>
                      <a:pPr algn="ctr" fontAlgn="ctr"/>
                      <a:r>
                        <a:rPr lang="en-US" sz="1000" b="0" i="0" u="none" strike="noStrike" dirty="0">
                          <a:solidFill>
                            <a:srgbClr val="000000"/>
                          </a:solidFill>
                          <a:latin typeface="Arial" pitchFamily="34" charset="0"/>
                          <a:cs typeface="Arial" pitchFamily="34" charset="0"/>
                        </a:rPr>
                        <a:t>1994–present</a:t>
                      </a:r>
                    </a:p>
                  </a:txBody>
                  <a:tcPr marL="9525" marR="9525" marT="9525" marB="0" anchor="ctr"/>
                </a:tc>
                <a:tc>
                  <a:txBody>
                    <a:bodyPr/>
                    <a:lstStyle/>
                    <a:p>
                      <a:pPr algn="l" fontAlgn="ctr"/>
                      <a:r>
                        <a:rPr lang="en-US" sz="1000" b="0" i="0" u="none" strike="noStrike" dirty="0">
                          <a:solidFill>
                            <a:srgbClr val="000000"/>
                          </a:solidFill>
                          <a:latin typeface="Arial" pitchFamily="34" charset="0"/>
                          <a:cs typeface="Arial" pitchFamily="34" charset="0"/>
                        </a:rPr>
                        <a:t>Species composition, epiphytes, coverage, abundance, drift algae, light extinction, salinity, temperature, DO</a:t>
                      </a:r>
                    </a:p>
                  </a:txBody>
                  <a:tcPr marL="9525" marR="9525" marT="9525" marB="0" anchor="ctr"/>
                </a:tc>
              </a:tr>
              <a:tr h="571820">
                <a:tc>
                  <a:txBody>
                    <a:bodyPr/>
                    <a:lstStyle/>
                    <a:p>
                      <a:pPr algn="l" fontAlgn="ctr"/>
                      <a:r>
                        <a:rPr lang="en-US" sz="1000" b="0" i="0" u="none" strike="noStrike" dirty="0" err="1">
                          <a:solidFill>
                            <a:srgbClr val="000000"/>
                          </a:solidFill>
                          <a:latin typeface="Arial" pitchFamily="34" charset="0"/>
                          <a:cs typeface="Arial" pitchFamily="34" charset="0"/>
                        </a:rPr>
                        <a:t>Seagrass</a:t>
                      </a:r>
                      <a:r>
                        <a:rPr lang="en-US" sz="1000" b="0" i="0" u="none" strike="noStrike" dirty="0">
                          <a:solidFill>
                            <a:srgbClr val="000000"/>
                          </a:solidFill>
                          <a:latin typeface="Arial" pitchFamily="34" charset="0"/>
                          <a:cs typeface="Arial" pitchFamily="34" charset="0"/>
                        </a:rPr>
                        <a:t> </a:t>
                      </a:r>
                      <a:r>
                        <a:rPr lang="en-US" sz="1000" b="0" i="0" u="none" strike="noStrike" dirty="0" smtClean="0">
                          <a:solidFill>
                            <a:srgbClr val="000000"/>
                          </a:solidFill>
                          <a:latin typeface="Arial" pitchFamily="34" charset="0"/>
                          <a:cs typeface="Arial" pitchFamily="34" charset="0"/>
                        </a:rPr>
                        <a:t>Mapping &amp; </a:t>
                      </a:r>
                      <a:r>
                        <a:rPr lang="en-US" sz="1000" b="0" i="0" u="none" strike="noStrike" dirty="0">
                          <a:solidFill>
                            <a:srgbClr val="000000"/>
                          </a:solidFill>
                          <a:latin typeface="Arial" pitchFamily="34" charset="0"/>
                          <a:cs typeface="Arial" pitchFamily="34" charset="0"/>
                        </a:rPr>
                        <a:t>Monitoring</a:t>
                      </a:r>
                    </a:p>
                  </a:txBody>
                  <a:tcPr marL="9525" marR="9525" marT="9525" marB="0" anchor="ctr"/>
                </a:tc>
                <a:tc>
                  <a:txBody>
                    <a:bodyPr/>
                    <a:lstStyle/>
                    <a:p>
                      <a:pPr algn="ctr" fontAlgn="ctr"/>
                      <a:r>
                        <a:rPr lang="en-US" sz="1000" b="0" i="0" u="none" strike="noStrike" dirty="0">
                          <a:solidFill>
                            <a:srgbClr val="000000"/>
                          </a:solidFill>
                          <a:latin typeface="Arial" pitchFamily="34" charset="0"/>
                          <a:cs typeface="Arial" pitchFamily="34" charset="0"/>
                        </a:rPr>
                        <a:t>Lagoon-wide maps</a:t>
                      </a:r>
                    </a:p>
                  </a:txBody>
                  <a:tcPr marL="9525" marR="9525" marT="9525" marB="0" anchor="ctr"/>
                </a:tc>
                <a:tc>
                  <a:txBody>
                    <a:bodyPr/>
                    <a:lstStyle/>
                    <a:p>
                      <a:pPr algn="ctr" fontAlgn="ctr"/>
                      <a:r>
                        <a:rPr lang="en-US" sz="1000" b="0" i="0" u="none" strike="noStrike" dirty="0">
                          <a:solidFill>
                            <a:srgbClr val="000000"/>
                          </a:solidFill>
                          <a:latin typeface="Arial" pitchFamily="34" charset="0"/>
                          <a:cs typeface="Arial" pitchFamily="34" charset="0"/>
                        </a:rPr>
                        <a:t>Entire lagoon including SLE upstream to Roosevelt Bridge (US 1)</a:t>
                      </a:r>
                    </a:p>
                  </a:txBody>
                  <a:tcPr marL="9525" marR="9525" marT="9525" marB="0" anchor="ctr"/>
                </a:tc>
                <a:tc>
                  <a:txBody>
                    <a:bodyPr/>
                    <a:lstStyle/>
                    <a:p>
                      <a:pPr algn="ctr" fontAlgn="ctr"/>
                      <a:r>
                        <a:rPr lang="en-US" sz="1000" b="0" i="0" u="none" strike="noStrike" dirty="0">
                          <a:solidFill>
                            <a:srgbClr val="000000"/>
                          </a:solidFill>
                          <a:latin typeface="Arial" pitchFamily="34" charset="0"/>
                          <a:cs typeface="Arial" pitchFamily="34" charset="0"/>
                        </a:rPr>
                        <a:t>Every 2–5 years</a:t>
                      </a:r>
                    </a:p>
                  </a:txBody>
                  <a:tcPr marL="9525" marR="9525" marT="9525" marB="0" anchor="ctr"/>
                </a:tc>
                <a:tc>
                  <a:txBody>
                    <a:bodyPr/>
                    <a:lstStyle/>
                    <a:p>
                      <a:pPr algn="ctr" fontAlgn="ctr"/>
                      <a:r>
                        <a:rPr lang="en-US" sz="1000" b="0" i="0" u="none" strike="noStrike" dirty="0">
                          <a:solidFill>
                            <a:srgbClr val="000000"/>
                          </a:solidFill>
                          <a:latin typeface="Arial" pitchFamily="34" charset="0"/>
                          <a:cs typeface="Arial" pitchFamily="34" charset="0"/>
                        </a:rPr>
                        <a:t>1986–present</a:t>
                      </a:r>
                    </a:p>
                  </a:txBody>
                  <a:tcPr marL="9525" marR="9525" marT="9525" marB="0" anchor="ctr"/>
                </a:tc>
                <a:tc>
                  <a:txBody>
                    <a:bodyPr/>
                    <a:lstStyle/>
                    <a:p>
                      <a:pPr algn="l" fontAlgn="ctr"/>
                      <a:r>
                        <a:rPr lang="en-US" sz="1000" b="0" i="0" u="none" strike="noStrike" dirty="0" err="1">
                          <a:solidFill>
                            <a:srgbClr val="000000"/>
                          </a:solidFill>
                          <a:latin typeface="Arial" pitchFamily="34" charset="0"/>
                          <a:cs typeface="Arial" pitchFamily="34" charset="0"/>
                        </a:rPr>
                        <a:t>Seagrass</a:t>
                      </a:r>
                      <a:r>
                        <a:rPr lang="en-US" sz="1000" b="0" i="0" u="none" strike="noStrike" dirty="0">
                          <a:solidFill>
                            <a:srgbClr val="000000"/>
                          </a:solidFill>
                          <a:latin typeface="Arial" pitchFamily="34" charset="0"/>
                          <a:cs typeface="Arial" pitchFamily="34" charset="0"/>
                        </a:rPr>
                        <a:t> distribution </a:t>
                      </a:r>
                      <a:r>
                        <a:rPr lang="en-US" sz="1000" b="0" i="0" u="none" strike="noStrike" dirty="0" smtClean="0">
                          <a:solidFill>
                            <a:srgbClr val="000000"/>
                          </a:solidFill>
                          <a:latin typeface="Arial" pitchFamily="34" charset="0"/>
                          <a:cs typeface="Arial" pitchFamily="34" charset="0"/>
                        </a:rPr>
                        <a:t>&amp;</a:t>
                      </a:r>
                      <a:r>
                        <a:rPr lang="en-US" sz="1000" b="0" i="0" u="none" strike="noStrike" baseline="0" dirty="0" smtClean="0">
                          <a:solidFill>
                            <a:srgbClr val="000000"/>
                          </a:solidFill>
                          <a:latin typeface="Arial" pitchFamily="34" charset="0"/>
                          <a:cs typeface="Arial" pitchFamily="34" charset="0"/>
                        </a:rPr>
                        <a:t> </a:t>
                      </a:r>
                      <a:r>
                        <a:rPr lang="en-US" sz="1000" b="0" i="0" u="none" strike="noStrike" dirty="0" smtClean="0">
                          <a:solidFill>
                            <a:srgbClr val="000000"/>
                          </a:solidFill>
                          <a:latin typeface="Arial" pitchFamily="34" charset="0"/>
                          <a:cs typeface="Arial" pitchFamily="34" charset="0"/>
                        </a:rPr>
                        <a:t>density</a:t>
                      </a:r>
                      <a:endParaRPr lang="en-US" sz="1000" b="0" i="0" u="none" strike="noStrike" dirty="0">
                        <a:solidFill>
                          <a:srgbClr val="000000"/>
                        </a:solidFill>
                        <a:latin typeface="Arial" pitchFamily="34" charset="0"/>
                        <a:cs typeface="Arial" pitchFamily="34" charset="0"/>
                      </a:endParaRPr>
                    </a:p>
                  </a:txBody>
                  <a:tcPr marL="9525" marR="9525" marT="9525" marB="0" anchor="ctr"/>
                </a:tc>
              </a:tr>
              <a:tr h="375351">
                <a:tc rowSpan="2">
                  <a:txBody>
                    <a:bodyPr/>
                    <a:lstStyle/>
                    <a:p>
                      <a:pPr algn="l" fontAlgn="ctr"/>
                      <a:r>
                        <a:rPr lang="en-US" sz="1000" b="0" i="0" u="none" strike="noStrike" dirty="0" err="1">
                          <a:solidFill>
                            <a:srgbClr val="000000"/>
                          </a:solidFill>
                          <a:latin typeface="Arial" pitchFamily="34" charset="0"/>
                          <a:cs typeface="Arial" pitchFamily="34" charset="0"/>
                        </a:rPr>
                        <a:t>Seagrass</a:t>
                      </a:r>
                      <a:r>
                        <a:rPr lang="en-US" sz="1000" b="0" i="0" u="none" strike="noStrike" dirty="0">
                          <a:solidFill>
                            <a:srgbClr val="000000"/>
                          </a:solidFill>
                          <a:latin typeface="Arial" pitchFamily="34" charset="0"/>
                          <a:cs typeface="Arial" pitchFamily="34" charset="0"/>
                        </a:rPr>
                        <a:t> </a:t>
                      </a:r>
                      <a:r>
                        <a:rPr lang="en-US" sz="1000" b="0" i="0" u="none" strike="noStrike" dirty="0" smtClean="0">
                          <a:solidFill>
                            <a:srgbClr val="000000"/>
                          </a:solidFill>
                          <a:latin typeface="Arial" pitchFamily="34" charset="0"/>
                          <a:cs typeface="Arial" pitchFamily="34" charset="0"/>
                        </a:rPr>
                        <a:t>Mapping</a:t>
                      </a:r>
                      <a:r>
                        <a:rPr lang="en-US" sz="1000" b="0" i="0" u="none" strike="noStrike" baseline="0" dirty="0" smtClean="0">
                          <a:solidFill>
                            <a:srgbClr val="000000"/>
                          </a:solidFill>
                          <a:latin typeface="Arial" pitchFamily="34" charset="0"/>
                          <a:cs typeface="Arial" pitchFamily="34" charset="0"/>
                        </a:rPr>
                        <a:t> &amp;</a:t>
                      </a:r>
                      <a:r>
                        <a:rPr lang="en-US" sz="1000" b="0" i="0" u="none" strike="noStrike" dirty="0" smtClean="0">
                          <a:solidFill>
                            <a:srgbClr val="000000"/>
                          </a:solidFill>
                          <a:latin typeface="Arial" pitchFamily="34" charset="0"/>
                          <a:cs typeface="Arial" pitchFamily="34" charset="0"/>
                        </a:rPr>
                        <a:t> </a:t>
                      </a:r>
                      <a:r>
                        <a:rPr lang="en-US" sz="1000" b="0" i="0" u="none" strike="noStrike" dirty="0">
                          <a:solidFill>
                            <a:srgbClr val="000000"/>
                          </a:solidFill>
                          <a:latin typeface="Arial" pitchFamily="34" charset="0"/>
                          <a:cs typeface="Arial" pitchFamily="34" charset="0"/>
                        </a:rPr>
                        <a:t>Monitoring</a:t>
                      </a:r>
                    </a:p>
                  </a:txBody>
                  <a:tcPr marL="9525" marR="9525" marT="9525" marB="0" anchor="ctr"/>
                </a:tc>
                <a:tc rowSpan="2">
                  <a:txBody>
                    <a:bodyPr/>
                    <a:lstStyle/>
                    <a:p>
                      <a:pPr algn="ctr" fontAlgn="ctr"/>
                      <a:r>
                        <a:rPr lang="en-US" sz="1000" b="0" i="0" u="none" strike="noStrike" dirty="0">
                          <a:solidFill>
                            <a:srgbClr val="000000"/>
                          </a:solidFill>
                          <a:latin typeface="Arial" pitchFamily="34" charset="0"/>
                          <a:cs typeface="Arial" pitchFamily="34" charset="0"/>
                        </a:rPr>
                        <a:t>10</a:t>
                      </a:r>
                    </a:p>
                  </a:txBody>
                  <a:tcPr marL="9525" marR="9525" marT="9525" marB="0" anchor="ctr"/>
                </a:tc>
                <a:tc rowSpan="2">
                  <a:txBody>
                    <a:bodyPr/>
                    <a:lstStyle/>
                    <a:p>
                      <a:pPr algn="ctr" fontAlgn="ctr"/>
                      <a:r>
                        <a:rPr lang="en-US" sz="1000" b="0" i="0" u="none" strike="noStrike" dirty="0">
                          <a:solidFill>
                            <a:srgbClr val="000000"/>
                          </a:solidFill>
                          <a:latin typeface="Arial" pitchFamily="34" charset="0"/>
                          <a:cs typeface="Arial" pitchFamily="34" charset="0"/>
                        </a:rPr>
                        <a:t>Southern Indian River Lagoon</a:t>
                      </a:r>
                    </a:p>
                  </a:txBody>
                  <a:tcPr marL="9525" marR="9525" marT="9525" marB="0" anchor="ctr"/>
                </a:tc>
                <a:tc>
                  <a:txBody>
                    <a:bodyPr/>
                    <a:lstStyle/>
                    <a:p>
                      <a:pPr algn="ctr" fontAlgn="ctr"/>
                      <a:r>
                        <a:rPr lang="en-US" sz="1000" b="0" i="0" u="none" strike="noStrike" dirty="0">
                          <a:solidFill>
                            <a:srgbClr val="000000"/>
                          </a:solidFill>
                          <a:latin typeface="Arial" pitchFamily="34" charset="0"/>
                          <a:cs typeface="Arial" pitchFamily="34" charset="0"/>
                        </a:rPr>
                        <a:t>Bi-monthly</a:t>
                      </a:r>
                    </a:p>
                  </a:txBody>
                  <a:tcPr marL="9525" marR="9525" marT="9525" marB="0" anchor="ctr"/>
                </a:tc>
                <a:tc rowSpan="2">
                  <a:txBody>
                    <a:bodyPr/>
                    <a:lstStyle/>
                    <a:p>
                      <a:pPr algn="ctr" fontAlgn="ctr"/>
                      <a:r>
                        <a:rPr lang="en-US" sz="1000" b="0" i="0" u="none" strike="noStrike" dirty="0">
                          <a:solidFill>
                            <a:srgbClr val="000000"/>
                          </a:solidFill>
                          <a:latin typeface="Arial" pitchFamily="34" charset="0"/>
                          <a:cs typeface="Arial" pitchFamily="34" charset="0"/>
                        </a:rPr>
                        <a:t>2008–present</a:t>
                      </a:r>
                    </a:p>
                  </a:txBody>
                  <a:tcPr marL="9525" marR="9525" marT="9525" marB="0" anchor="ctr"/>
                </a:tc>
                <a:tc rowSpan="2">
                  <a:txBody>
                    <a:bodyPr/>
                    <a:lstStyle/>
                    <a:p>
                      <a:pPr algn="l" fontAlgn="ctr"/>
                      <a:r>
                        <a:rPr lang="en-US" sz="1000" b="0" i="0" u="none" strike="noStrike" dirty="0" err="1">
                          <a:solidFill>
                            <a:srgbClr val="000000"/>
                          </a:solidFill>
                          <a:latin typeface="Arial" pitchFamily="34" charset="0"/>
                          <a:cs typeface="Arial" pitchFamily="34" charset="0"/>
                        </a:rPr>
                        <a:t>Seagrass</a:t>
                      </a:r>
                      <a:r>
                        <a:rPr lang="en-US" sz="1000" b="0" i="0" u="none" strike="noStrike" dirty="0">
                          <a:solidFill>
                            <a:srgbClr val="000000"/>
                          </a:solidFill>
                          <a:latin typeface="Arial" pitchFamily="34" charset="0"/>
                          <a:cs typeface="Arial" pitchFamily="34" charset="0"/>
                        </a:rPr>
                        <a:t> canopy height </a:t>
                      </a:r>
                      <a:r>
                        <a:rPr lang="en-US" sz="1000" b="0" i="0" u="none" strike="noStrike" dirty="0" err="1">
                          <a:solidFill>
                            <a:srgbClr val="000000"/>
                          </a:solidFill>
                          <a:latin typeface="Arial" pitchFamily="34" charset="0"/>
                          <a:cs typeface="Arial" pitchFamily="34" charset="0"/>
                        </a:rPr>
                        <a:t>seagrass</a:t>
                      </a:r>
                      <a:r>
                        <a:rPr lang="en-US" sz="1000" b="0" i="0" u="none" strike="noStrike" dirty="0">
                          <a:solidFill>
                            <a:srgbClr val="000000"/>
                          </a:solidFill>
                          <a:latin typeface="Arial" pitchFamily="34" charset="0"/>
                          <a:cs typeface="Arial" pitchFamily="34" charset="0"/>
                        </a:rPr>
                        <a:t> percent cover, </a:t>
                      </a:r>
                      <a:r>
                        <a:rPr lang="en-US" sz="1000" b="0" i="0" u="none" strike="noStrike" dirty="0" err="1">
                          <a:solidFill>
                            <a:srgbClr val="000000"/>
                          </a:solidFill>
                          <a:latin typeface="Arial" pitchFamily="34" charset="0"/>
                          <a:cs typeface="Arial" pitchFamily="34" charset="0"/>
                        </a:rPr>
                        <a:t>macroalgae</a:t>
                      </a:r>
                      <a:r>
                        <a:rPr lang="en-US" sz="1000" b="0" i="0" u="none" strike="noStrike" dirty="0">
                          <a:solidFill>
                            <a:srgbClr val="000000"/>
                          </a:solidFill>
                          <a:latin typeface="Arial" pitchFamily="34" charset="0"/>
                          <a:cs typeface="Arial" pitchFamily="34" charset="0"/>
                        </a:rPr>
                        <a:t> percent cover, spatial distribution of </a:t>
                      </a:r>
                      <a:r>
                        <a:rPr lang="en-US" sz="1000" b="0" i="0" u="none" strike="noStrike" dirty="0" err="1">
                          <a:solidFill>
                            <a:srgbClr val="000000"/>
                          </a:solidFill>
                          <a:latin typeface="Arial" pitchFamily="34" charset="0"/>
                          <a:cs typeface="Arial" pitchFamily="34" charset="0"/>
                        </a:rPr>
                        <a:t>seagrass</a:t>
                      </a:r>
                      <a:r>
                        <a:rPr lang="en-US" sz="1000" b="0" i="0" u="none" strike="noStrike" dirty="0">
                          <a:solidFill>
                            <a:srgbClr val="000000"/>
                          </a:solidFill>
                          <a:latin typeface="Arial" pitchFamily="34" charset="0"/>
                          <a:cs typeface="Arial" pitchFamily="34" charset="0"/>
                        </a:rPr>
                        <a:t> species, </a:t>
                      </a:r>
                      <a:r>
                        <a:rPr lang="en-US" sz="1000" b="0" i="0" u="none" strike="noStrike" dirty="0" smtClean="0">
                          <a:solidFill>
                            <a:srgbClr val="000000"/>
                          </a:solidFill>
                          <a:latin typeface="Arial" pitchFamily="34" charset="0"/>
                          <a:cs typeface="Arial" pitchFamily="34" charset="0"/>
                        </a:rPr>
                        <a:t>physical</a:t>
                      </a:r>
                      <a:r>
                        <a:rPr lang="en-US" sz="1000" b="0" i="0" u="none" strike="noStrike" baseline="0" dirty="0" smtClean="0">
                          <a:solidFill>
                            <a:srgbClr val="000000"/>
                          </a:solidFill>
                          <a:latin typeface="Arial" pitchFamily="34" charset="0"/>
                          <a:cs typeface="Arial" pitchFamily="34" charset="0"/>
                        </a:rPr>
                        <a:t> parameters.</a:t>
                      </a:r>
                      <a:endParaRPr lang="en-US" sz="1000" b="0" i="0" u="none" strike="noStrike" dirty="0">
                        <a:solidFill>
                          <a:srgbClr val="000000"/>
                        </a:solidFill>
                        <a:latin typeface="Arial" pitchFamily="34" charset="0"/>
                        <a:cs typeface="Arial" pitchFamily="34" charset="0"/>
                      </a:endParaRPr>
                    </a:p>
                  </a:txBody>
                  <a:tcPr marL="9525" marR="9525" marT="9525" marB="0" anchor="ctr"/>
                </a:tc>
              </a:tr>
              <a:tr h="47798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000" b="0" i="0" u="none" strike="noStrike" dirty="0">
                          <a:solidFill>
                            <a:srgbClr val="000000"/>
                          </a:solidFill>
                          <a:latin typeface="Arial" pitchFamily="34" charset="0"/>
                          <a:cs typeface="Arial" pitchFamily="34" charset="0"/>
                        </a:rPr>
                        <a:t>(3 sites near SLE are monitored monthly)</a:t>
                      </a:r>
                    </a:p>
                  </a:txBody>
                  <a:tcPr marL="9525" marR="9525" marT="9525" marB="0" anchor="ctr"/>
                </a:tc>
                <a:tc vMerge="1">
                  <a:txBody>
                    <a:bodyPr/>
                    <a:lstStyle/>
                    <a:p>
                      <a:endParaRPr lang="en-US"/>
                    </a:p>
                  </a:txBody>
                  <a:tcPr/>
                </a:tc>
                <a:tc vMerge="1">
                  <a:txBody>
                    <a:bodyPr/>
                    <a:lstStyle/>
                    <a:p>
                      <a:endParaRPr lang="en-US"/>
                    </a:p>
                  </a:txBody>
                  <a:tcPr/>
                </a:tc>
              </a:tr>
              <a:tr h="1557110">
                <a:tc>
                  <a:txBody>
                    <a:bodyPr/>
                    <a:lstStyle/>
                    <a:p>
                      <a:pPr algn="l" fontAlgn="ctr"/>
                      <a:r>
                        <a:rPr lang="en-US" sz="1000" b="0" i="0" u="none" strike="noStrike" dirty="0">
                          <a:solidFill>
                            <a:srgbClr val="000000"/>
                          </a:solidFill>
                          <a:latin typeface="Arial"/>
                        </a:rPr>
                        <a:t>CERP Oyster Monitoring </a:t>
                      </a:r>
                      <a:r>
                        <a:rPr lang="en-US" sz="1000" b="0" i="0" u="none" strike="noStrike" dirty="0" smtClean="0">
                          <a:solidFill>
                            <a:srgbClr val="000000"/>
                          </a:solidFill>
                          <a:latin typeface="Arial"/>
                        </a:rPr>
                        <a:t>&amp; </a:t>
                      </a:r>
                      <a:r>
                        <a:rPr lang="en-US" sz="1000" b="0" i="0" u="none" strike="noStrike" dirty="0">
                          <a:solidFill>
                            <a:srgbClr val="000000"/>
                          </a:solidFill>
                          <a:latin typeface="Arial"/>
                        </a:rPr>
                        <a:t>Mapping: FWC</a:t>
                      </a:r>
                    </a:p>
                  </a:txBody>
                  <a:tcPr marL="9525" marR="9525" marT="9525" marB="0" anchor="ctr"/>
                </a:tc>
                <a:tc>
                  <a:txBody>
                    <a:bodyPr/>
                    <a:lstStyle/>
                    <a:p>
                      <a:pPr algn="ctr" fontAlgn="ctr"/>
                      <a:r>
                        <a:rPr lang="en-US" sz="1000" b="0" i="0" u="none" strike="noStrike" dirty="0">
                          <a:solidFill>
                            <a:srgbClr val="000000"/>
                          </a:solidFill>
                          <a:latin typeface="Arial"/>
                        </a:rPr>
                        <a:t>9</a:t>
                      </a:r>
                    </a:p>
                  </a:txBody>
                  <a:tcPr marL="9525" marR="9525" marT="9525" marB="0" anchor="ctr"/>
                </a:tc>
                <a:tc>
                  <a:txBody>
                    <a:bodyPr/>
                    <a:lstStyle/>
                    <a:p>
                      <a:pPr algn="ctr" fontAlgn="ctr"/>
                      <a:r>
                        <a:rPr lang="en-US" sz="1000" b="0" i="0" u="none" strike="noStrike" dirty="0">
                          <a:solidFill>
                            <a:srgbClr val="000000"/>
                          </a:solidFill>
                          <a:latin typeface="Arial"/>
                        </a:rPr>
                        <a:t>SLE</a:t>
                      </a:r>
                    </a:p>
                  </a:txBody>
                  <a:tcPr marL="9525" marR="9525" marT="9525" marB="0" anchor="ctr"/>
                </a:tc>
                <a:tc>
                  <a:txBody>
                    <a:bodyPr/>
                    <a:lstStyle/>
                    <a:p>
                      <a:pPr algn="ctr" fontAlgn="ctr"/>
                      <a:r>
                        <a:rPr lang="en-US" sz="1000" b="0" i="0" u="none" strike="noStrike" dirty="0">
                          <a:solidFill>
                            <a:srgbClr val="000000"/>
                          </a:solidFill>
                          <a:latin typeface="Arial"/>
                        </a:rPr>
                        <a:t>Semiannually</a:t>
                      </a:r>
                    </a:p>
                  </a:txBody>
                  <a:tcPr marL="9525" marR="9525" marT="9525" marB="0" anchor="ctr"/>
                </a:tc>
                <a:tc>
                  <a:txBody>
                    <a:bodyPr/>
                    <a:lstStyle/>
                    <a:p>
                      <a:pPr algn="ctr" fontAlgn="ctr"/>
                      <a:r>
                        <a:rPr lang="en-US" sz="1000" b="0" i="0" u="none" strike="noStrike" dirty="0">
                          <a:solidFill>
                            <a:srgbClr val="000000"/>
                          </a:solidFill>
                          <a:latin typeface="Arial"/>
                        </a:rPr>
                        <a:t>2005–present</a:t>
                      </a:r>
                    </a:p>
                  </a:txBody>
                  <a:tcPr marL="9525" marR="9525" marT="9525" marB="0" anchor="ctr"/>
                </a:tc>
                <a:tc>
                  <a:txBody>
                    <a:bodyPr/>
                    <a:lstStyle/>
                    <a:p>
                      <a:pPr algn="l" fontAlgn="ctr"/>
                      <a:r>
                        <a:rPr lang="en-US" sz="1000" b="0" i="0" u="none" strike="noStrike" dirty="0">
                          <a:solidFill>
                            <a:srgbClr val="000000"/>
                          </a:solidFill>
                          <a:latin typeface="Arial"/>
                        </a:rPr>
                        <a:t>Oyster spat recruitment, oyster condition, reproductive, &amp; disease monitoring. Water quality (salinity, temperature, pH, DO, </a:t>
                      </a:r>
                      <a:r>
                        <a:rPr lang="en-US" sz="1000" b="0" i="0" u="none" strike="noStrike" dirty="0" err="1">
                          <a:solidFill>
                            <a:srgbClr val="000000"/>
                          </a:solidFill>
                          <a:latin typeface="Arial"/>
                        </a:rPr>
                        <a:t>Secchi</a:t>
                      </a:r>
                      <a:r>
                        <a:rPr lang="en-US" sz="1000" b="0" i="0" u="none" strike="noStrike" dirty="0">
                          <a:solidFill>
                            <a:srgbClr val="000000"/>
                          </a:solidFill>
                          <a:latin typeface="Arial"/>
                        </a:rPr>
                        <a:t> depth) is monitored monthly. Juvenile growth &amp; mortality were measured in </a:t>
                      </a:r>
                      <a:r>
                        <a:rPr lang="en-US" sz="1000" b="0" i="0" u="none" strike="noStrike" dirty="0" smtClean="0">
                          <a:solidFill>
                            <a:srgbClr val="000000"/>
                          </a:solidFill>
                          <a:latin typeface="Arial"/>
                        </a:rPr>
                        <a:t>2005–2007</a:t>
                      </a:r>
                      <a:r>
                        <a:rPr lang="en-US" sz="1000" b="0" i="0" u="none" strike="noStrike" baseline="0" dirty="0" smtClean="0">
                          <a:solidFill>
                            <a:srgbClr val="000000"/>
                          </a:solidFill>
                          <a:latin typeface="Arial"/>
                        </a:rPr>
                        <a:t> &amp; </a:t>
                      </a:r>
                      <a:r>
                        <a:rPr lang="en-US" sz="1000" b="0" i="0" u="none" strike="noStrike" dirty="0" smtClean="0">
                          <a:solidFill>
                            <a:srgbClr val="000000"/>
                          </a:solidFill>
                          <a:latin typeface="Arial"/>
                        </a:rPr>
                        <a:t> </a:t>
                      </a:r>
                      <a:r>
                        <a:rPr lang="en-US" sz="1000" b="0" i="0" u="none" strike="noStrike" dirty="0">
                          <a:solidFill>
                            <a:srgbClr val="000000"/>
                          </a:solidFill>
                          <a:latin typeface="Arial"/>
                        </a:rPr>
                        <a:t>added into the 2011 monitoring </a:t>
                      </a:r>
                      <a:r>
                        <a:rPr lang="en-US" sz="1000" b="0" i="0" u="none" strike="noStrike" dirty="0" smtClean="0">
                          <a:solidFill>
                            <a:srgbClr val="000000"/>
                          </a:solidFill>
                          <a:latin typeface="Arial"/>
                        </a:rPr>
                        <a:t>plan.</a:t>
                      </a:r>
                      <a:endParaRPr lang="en-US" sz="1000" b="0" i="0" u="none" strike="noStrike" dirty="0">
                        <a:solidFill>
                          <a:srgbClr val="000000"/>
                        </a:solidFill>
                        <a:latin typeface="Arial"/>
                      </a:endParaRPr>
                    </a:p>
                  </a:txBody>
                  <a:tcPr marL="9525" marR="9525" marT="9525" marB="0" anchor="ct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7848600" cy="1143000"/>
          </a:xfrm>
        </p:spPr>
        <p:txBody>
          <a:bodyPr>
            <a:normAutofit/>
          </a:bodyPr>
          <a:lstStyle/>
          <a:p>
            <a:r>
              <a:rPr lang="en-US" sz="2400" dirty="0" smtClean="0"/>
              <a:t>South Florida Water Management District (SFWMD) Source Control Water Quality Monitoring</a:t>
            </a:r>
            <a:endParaRPr lang="en-US" sz="2400"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15</a:t>
            </a:fld>
            <a:endParaRPr lang="en-US"/>
          </a:p>
        </p:txBody>
      </p:sp>
      <p:pic>
        <p:nvPicPr>
          <p:cNvPr id="1026" name="Picture 2"/>
          <p:cNvPicPr>
            <a:picLocks noChangeAspect="1" noChangeArrowheads="1"/>
          </p:cNvPicPr>
          <p:nvPr/>
        </p:nvPicPr>
        <p:blipFill>
          <a:blip r:embed="rId3" cstate="print"/>
          <a:srcRect/>
          <a:stretch>
            <a:fillRect/>
          </a:stretch>
        </p:blipFill>
        <p:spPr bwMode="auto">
          <a:xfrm>
            <a:off x="762000" y="1139606"/>
            <a:ext cx="8096250" cy="5337394"/>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0"/>
            <a:ext cx="7848600" cy="1143000"/>
          </a:xfrm>
        </p:spPr>
        <p:txBody>
          <a:bodyPr>
            <a:normAutofit/>
          </a:bodyPr>
          <a:lstStyle/>
          <a:p>
            <a:r>
              <a:rPr lang="en-US" sz="2400" dirty="0" smtClean="0"/>
              <a:t>SFWMD Source Control Water Quality Monitoring</a:t>
            </a:r>
            <a:endParaRPr lang="en-US" sz="2400"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16</a:t>
            </a:fld>
            <a:endParaRPr lang="en-US"/>
          </a:p>
        </p:txBody>
      </p:sp>
      <p:graphicFrame>
        <p:nvGraphicFramePr>
          <p:cNvPr id="8" name="Content Placeholder 7"/>
          <p:cNvGraphicFramePr>
            <a:graphicFrameLocks noGrp="1"/>
          </p:cNvGraphicFramePr>
          <p:nvPr>
            <p:ph idx="1"/>
          </p:nvPr>
        </p:nvGraphicFramePr>
        <p:xfrm>
          <a:off x="381000" y="1143000"/>
          <a:ext cx="8229599" cy="5256784"/>
        </p:xfrm>
        <a:graphic>
          <a:graphicData uri="http://schemas.openxmlformats.org/drawingml/2006/table">
            <a:tbl>
              <a:tblPr firstRow="1" bandRow="1">
                <a:tableStyleId>{5C22544A-7EE6-4342-B048-85BDC9FD1C3A}</a:tableStyleId>
              </a:tblPr>
              <a:tblGrid>
                <a:gridCol w="1175657"/>
                <a:gridCol w="1175657"/>
                <a:gridCol w="1175657"/>
                <a:gridCol w="1175657"/>
                <a:gridCol w="1175657"/>
                <a:gridCol w="1175657"/>
                <a:gridCol w="1175657"/>
              </a:tblGrid>
              <a:tr h="370840">
                <a:tc>
                  <a:txBody>
                    <a:bodyPr/>
                    <a:lstStyle/>
                    <a:p>
                      <a:pPr marL="0" marR="0" algn="ctr">
                        <a:lnSpc>
                          <a:spcPct val="115000"/>
                        </a:lnSpc>
                        <a:spcBef>
                          <a:spcPts val="0"/>
                        </a:spcBef>
                        <a:spcAft>
                          <a:spcPts val="0"/>
                        </a:spcAft>
                      </a:pPr>
                      <a:r>
                        <a:rPr lang="en-US" sz="1400" b="1" dirty="0">
                          <a:solidFill>
                            <a:srgbClr val="000000"/>
                          </a:solidFill>
                          <a:latin typeface="Calibri"/>
                          <a:ea typeface="Times New Roman"/>
                          <a:cs typeface="Times New Roman"/>
                        </a:rPr>
                        <a:t>#</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solidFill>
                            <a:srgbClr val="000000"/>
                          </a:solidFill>
                          <a:latin typeface="Calibri"/>
                          <a:ea typeface="Times New Roman"/>
                          <a:cs typeface="Times New Roman"/>
                        </a:rPr>
                        <a:t>Site</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a:solidFill>
                            <a:srgbClr val="000000"/>
                          </a:solidFill>
                          <a:latin typeface="Calibri"/>
                          <a:ea typeface="Times New Roman"/>
                          <a:cs typeface="Times New Roman"/>
                        </a:rPr>
                        <a:t>Watershed (Other entity)</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a:solidFill>
                            <a:srgbClr val="000000"/>
                          </a:solidFill>
                          <a:latin typeface="Calibri"/>
                          <a:ea typeface="Times New Roman"/>
                          <a:cs typeface="Times New Roman"/>
                        </a:rPr>
                        <a:t>Sub-watershed</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a:solidFill>
                            <a:srgbClr val="000000"/>
                          </a:solidFill>
                          <a:latin typeface="Calibri"/>
                          <a:ea typeface="Times New Roman"/>
                          <a:cs typeface="Times New Roman"/>
                        </a:rPr>
                        <a:t>Auto sampler</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a:solidFill>
                            <a:srgbClr val="000000"/>
                          </a:solidFill>
                          <a:latin typeface="Calibri"/>
                          <a:ea typeface="Times New Roman"/>
                          <a:cs typeface="Times New Roman"/>
                        </a:rPr>
                        <a:t>Grab</a:t>
                      </a:r>
                      <a:r>
                        <a:rPr lang="en-US" sz="1400" b="1" baseline="30000">
                          <a:solidFill>
                            <a:srgbClr val="000000"/>
                          </a:solidFill>
                          <a:latin typeface="Calibri"/>
                          <a:ea typeface="Times New Roman"/>
                          <a:cs typeface="Times New Roman"/>
                        </a:rPr>
                        <a:t>1</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solidFill>
                            <a:srgbClr val="000000"/>
                          </a:solidFill>
                          <a:latin typeface="Calibri"/>
                          <a:ea typeface="Times New Roman"/>
                          <a:cs typeface="Times New Roman"/>
                        </a:rPr>
                        <a:t>Flow</a:t>
                      </a:r>
                      <a:endParaRPr lang="en-US" sz="1400" dirty="0">
                        <a:latin typeface="Calibri"/>
                        <a:ea typeface="Calibri"/>
                        <a:cs typeface="Times New Roman"/>
                      </a:endParaRPr>
                    </a:p>
                  </a:txBody>
                  <a:tcPr marL="68580" marR="68580" marT="0" marB="0"/>
                </a:tc>
              </a:tr>
              <a:tr h="370840">
                <a:tc>
                  <a:txBody>
                    <a:bodyPr/>
                    <a:lstStyle/>
                    <a:p>
                      <a:pPr marL="0" marR="0" algn="ctr">
                        <a:lnSpc>
                          <a:spcPct val="115000"/>
                        </a:lnSpc>
                        <a:spcBef>
                          <a:spcPts val="0"/>
                        </a:spcBef>
                        <a:spcAft>
                          <a:spcPts val="0"/>
                        </a:spcAft>
                      </a:pPr>
                      <a:r>
                        <a:rPr lang="en-US" sz="1200" b="1" dirty="0">
                          <a:solidFill>
                            <a:srgbClr val="000000"/>
                          </a:solidFill>
                          <a:latin typeface="Calibri"/>
                          <a:ea typeface="Times New Roman"/>
                          <a:cs typeface="Times New Roman"/>
                        </a:rPr>
                        <a:t> </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1" dirty="0">
                          <a:solidFill>
                            <a:srgbClr val="000000"/>
                          </a:solidFill>
                          <a:latin typeface="Calibri"/>
                          <a:ea typeface="Times New Roman"/>
                          <a:cs typeface="Times New Roman"/>
                        </a:rPr>
                        <a:t>S50</a:t>
                      </a:r>
                      <a:r>
                        <a:rPr lang="en-US" sz="1200" b="1" baseline="30000" dirty="0">
                          <a:solidFill>
                            <a:srgbClr val="000000"/>
                          </a:solidFill>
                          <a:latin typeface="Calibri"/>
                          <a:ea typeface="Times New Roman"/>
                          <a:cs typeface="Times New Roman"/>
                        </a:rPr>
                        <a:t>2</a:t>
                      </a:r>
                      <a:r>
                        <a:rPr lang="en-US" sz="1200" b="1" dirty="0">
                          <a:solidFill>
                            <a:srgbClr val="000000"/>
                          </a:solidFill>
                          <a:latin typeface="Calibri"/>
                          <a:ea typeface="Times New Roman"/>
                          <a:cs typeface="Times New Roman"/>
                        </a:rPr>
                        <a:t> </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1" dirty="0">
                          <a:solidFill>
                            <a:srgbClr val="000000"/>
                          </a:solidFill>
                          <a:latin typeface="Calibri"/>
                          <a:ea typeface="Times New Roman"/>
                          <a:cs typeface="Times New Roman"/>
                        </a:rPr>
                        <a:t>IRL</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1">
                          <a:solidFill>
                            <a:srgbClr val="000000"/>
                          </a:solidFill>
                          <a:latin typeface="Calibri"/>
                          <a:ea typeface="Times New Roman"/>
                          <a:cs typeface="Times New Roman"/>
                        </a:rPr>
                        <a:t>C25</a:t>
                      </a:r>
                      <a:endParaRPr lang="en-US" sz="1200">
                        <a:latin typeface="Calibri"/>
                        <a:ea typeface="Calibri"/>
                        <a:cs typeface="Times New Roman"/>
                      </a:endParaRPr>
                    </a:p>
                  </a:txBody>
                  <a:tcPr marL="68580" marR="68580" marT="0" marB="0"/>
                </a:tc>
                <a:tc>
                  <a:txBody>
                    <a:bodyPr/>
                    <a:lstStyle/>
                    <a:p>
                      <a:endParaRPr lang="en-US" sz="1200">
                        <a:latin typeface="Calibri"/>
                      </a:endParaRPr>
                    </a:p>
                  </a:txBody>
                  <a:tcPr marL="68580" marR="68580" marT="0" marB="0"/>
                </a:tc>
                <a:tc>
                  <a:txBody>
                    <a:bodyPr/>
                    <a:lstStyle/>
                    <a:p>
                      <a:pPr marL="0" marR="0" algn="ctr">
                        <a:lnSpc>
                          <a:spcPct val="115000"/>
                        </a:lnSpc>
                        <a:spcBef>
                          <a:spcPts val="0"/>
                        </a:spcBef>
                        <a:spcAft>
                          <a:spcPts val="0"/>
                        </a:spcAft>
                      </a:pPr>
                      <a:r>
                        <a:rPr lang="en-US" sz="1200" b="1">
                          <a:solidFill>
                            <a:srgbClr val="000000"/>
                          </a:solidFill>
                          <a:latin typeface="Calibri"/>
                          <a:ea typeface="Times New Roman"/>
                          <a:cs typeface="Times New Roman"/>
                        </a:rPr>
                        <a:t>Weekly</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1">
                          <a:solidFill>
                            <a:srgbClr val="000000"/>
                          </a:solidFill>
                          <a:latin typeface="Calibri"/>
                          <a:ea typeface="Times New Roman"/>
                          <a:cs typeface="Times New Roman"/>
                        </a:rPr>
                        <a:t>Yes</a:t>
                      </a:r>
                      <a:endParaRPr lang="en-US" sz="1200">
                        <a:latin typeface="Calibri"/>
                        <a:ea typeface="Calibri"/>
                        <a:cs typeface="Times New Roman"/>
                      </a:endParaRPr>
                    </a:p>
                  </a:txBody>
                  <a:tcPr marL="68580" marR="68580" marT="0" marB="0"/>
                </a:tc>
              </a:tr>
              <a:tr h="370840">
                <a:tc>
                  <a:txBody>
                    <a:bodyPr/>
                    <a:lstStyle/>
                    <a:p>
                      <a:pPr marL="0" marR="0" algn="ctr">
                        <a:lnSpc>
                          <a:spcPct val="115000"/>
                        </a:lnSpc>
                        <a:spcBef>
                          <a:spcPts val="0"/>
                        </a:spcBef>
                        <a:spcAft>
                          <a:spcPts val="0"/>
                        </a:spcAft>
                      </a:pPr>
                      <a:r>
                        <a:rPr lang="en-US" sz="1200" b="1">
                          <a:solidFill>
                            <a:srgbClr val="000000"/>
                          </a:solidFill>
                          <a:latin typeface="Calibri"/>
                          <a:ea typeface="Times New Roman"/>
                          <a:cs typeface="Times New Roman"/>
                        </a:rPr>
                        <a:t>1</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SLT09</a:t>
                      </a:r>
                      <a:r>
                        <a:rPr lang="en-US" sz="1200" baseline="30000" dirty="0">
                          <a:solidFill>
                            <a:srgbClr val="000000"/>
                          </a:solidFill>
                          <a:latin typeface="Calibri"/>
                          <a:ea typeface="Times New Roman"/>
                          <a:cs typeface="Times New Roman"/>
                        </a:rPr>
                        <a:t>7</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SLRW</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Basin 4-5-6</a:t>
                      </a:r>
                      <a:endParaRPr lang="en-US" sz="1200" dirty="0">
                        <a:latin typeface="Calibri"/>
                        <a:ea typeface="Calibri"/>
                        <a:cs typeface="Times New Roman"/>
                      </a:endParaRPr>
                    </a:p>
                  </a:txBody>
                  <a:tcPr marL="68580" marR="68580" marT="0" marB="0"/>
                </a:tc>
                <a:tc>
                  <a:txBody>
                    <a:bodyPr/>
                    <a:lstStyle/>
                    <a:p>
                      <a:endParaRPr lang="en-US" sz="1200">
                        <a:latin typeface="Calibri"/>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Biweekly</a:t>
                      </a:r>
                      <a:r>
                        <a:rPr lang="en-US" sz="1200" baseline="30000">
                          <a:solidFill>
                            <a:srgbClr val="000000"/>
                          </a:solidFill>
                          <a:latin typeface="Calibri"/>
                          <a:ea typeface="Times New Roman"/>
                          <a:cs typeface="Times New Roman"/>
                        </a:rPr>
                        <a:t>4</a:t>
                      </a:r>
                      <a:endParaRPr lang="en-US" sz="1200">
                        <a:latin typeface="Calibri"/>
                        <a:ea typeface="Calibri"/>
                        <a:cs typeface="Times New Roman"/>
                      </a:endParaRPr>
                    </a:p>
                  </a:txBody>
                  <a:tcPr marL="68580" marR="68580" marT="0" marB="0"/>
                </a:tc>
                <a:tc>
                  <a:txBody>
                    <a:bodyPr/>
                    <a:lstStyle/>
                    <a:p>
                      <a:endParaRPr lang="en-US" sz="1200">
                        <a:latin typeface="Calibri"/>
                      </a:endParaRPr>
                    </a:p>
                  </a:txBody>
                  <a:tcPr marL="68580" marR="68580" marT="0" marB="0"/>
                </a:tc>
              </a:tr>
              <a:tr h="370840">
                <a:tc>
                  <a:txBody>
                    <a:bodyPr/>
                    <a:lstStyle/>
                    <a:p>
                      <a:pPr marL="0" marR="0" algn="ctr">
                        <a:lnSpc>
                          <a:spcPct val="115000"/>
                        </a:lnSpc>
                        <a:spcBef>
                          <a:spcPts val="0"/>
                        </a:spcBef>
                        <a:spcAft>
                          <a:spcPts val="0"/>
                        </a:spcAft>
                      </a:pPr>
                      <a:r>
                        <a:rPr lang="en-US" sz="1200" b="1">
                          <a:solidFill>
                            <a:srgbClr val="000000"/>
                          </a:solidFill>
                          <a:latin typeface="Calibri"/>
                          <a:ea typeface="Times New Roman"/>
                          <a:cs typeface="Times New Roman"/>
                        </a:rPr>
                        <a:t>2</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SLT07</a:t>
                      </a:r>
                      <a:r>
                        <a:rPr lang="en-US" sz="1200" baseline="30000" dirty="0">
                          <a:solidFill>
                            <a:srgbClr val="000000"/>
                          </a:solidFill>
                          <a:latin typeface="Calibri"/>
                          <a:ea typeface="Times New Roman"/>
                          <a:cs typeface="Times New Roman"/>
                        </a:rPr>
                        <a:t>7</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SLRW</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Basin 4-5-6</a:t>
                      </a:r>
                      <a:endParaRPr lang="en-US" sz="1200" dirty="0">
                        <a:latin typeface="Calibri"/>
                        <a:ea typeface="Calibri"/>
                        <a:cs typeface="Times New Roman"/>
                      </a:endParaRPr>
                    </a:p>
                  </a:txBody>
                  <a:tcPr marL="68580" marR="68580" marT="0" marB="0"/>
                </a:tc>
                <a:tc>
                  <a:txBody>
                    <a:bodyPr/>
                    <a:lstStyle/>
                    <a:p>
                      <a:endParaRPr lang="en-US" sz="1200">
                        <a:latin typeface="Calibri"/>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Biweekly</a:t>
                      </a:r>
                      <a:r>
                        <a:rPr lang="en-US" sz="1200" baseline="30000">
                          <a:solidFill>
                            <a:srgbClr val="000000"/>
                          </a:solidFill>
                          <a:latin typeface="Calibri"/>
                          <a:ea typeface="Times New Roman"/>
                          <a:cs typeface="Times New Roman"/>
                        </a:rPr>
                        <a:t>4</a:t>
                      </a:r>
                      <a:endParaRPr lang="en-US" sz="1200">
                        <a:latin typeface="Calibri"/>
                        <a:ea typeface="Calibri"/>
                        <a:cs typeface="Times New Roman"/>
                      </a:endParaRPr>
                    </a:p>
                  </a:txBody>
                  <a:tcPr marL="68580" marR="68580" marT="0" marB="0"/>
                </a:tc>
                <a:tc>
                  <a:txBody>
                    <a:bodyPr/>
                    <a:lstStyle/>
                    <a:p>
                      <a:endParaRPr lang="en-US" sz="1200">
                        <a:latin typeface="Calibri"/>
                      </a:endParaRPr>
                    </a:p>
                  </a:txBody>
                  <a:tcPr marL="68580" marR="68580" marT="0" marB="0"/>
                </a:tc>
              </a:tr>
              <a:tr h="370840">
                <a:tc>
                  <a:txBody>
                    <a:bodyPr/>
                    <a:lstStyle/>
                    <a:p>
                      <a:pPr marL="0" marR="0" algn="ctr">
                        <a:lnSpc>
                          <a:spcPct val="115000"/>
                        </a:lnSpc>
                        <a:spcBef>
                          <a:spcPts val="0"/>
                        </a:spcBef>
                        <a:spcAft>
                          <a:spcPts val="0"/>
                        </a:spcAft>
                      </a:pPr>
                      <a:r>
                        <a:rPr lang="en-US" sz="1200" b="1">
                          <a:solidFill>
                            <a:srgbClr val="000000"/>
                          </a:solidFill>
                          <a:latin typeface="Calibri"/>
                          <a:ea typeface="Times New Roman"/>
                          <a:cs typeface="Times New Roman"/>
                        </a:rPr>
                        <a:t>3</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S48</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SLRW</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C23</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TP</a:t>
                      </a:r>
                      <a:r>
                        <a:rPr lang="en-US" sz="1200" baseline="30000" dirty="0">
                          <a:solidFill>
                            <a:srgbClr val="000000"/>
                          </a:solidFill>
                          <a:latin typeface="Calibri"/>
                          <a:ea typeface="Times New Roman"/>
                          <a:cs typeface="Times New Roman"/>
                        </a:rPr>
                        <a:t>3</a:t>
                      </a:r>
                      <a:r>
                        <a:rPr lang="en-US" sz="1200" dirty="0">
                          <a:solidFill>
                            <a:srgbClr val="000000"/>
                          </a:solidFill>
                          <a:latin typeface="Calibri"/>
                          <a:ea typeface="Times New Roman"/>
                          <a:cs typeface="Times New Roman"/>
                        </a:rPr>
                        <a:t>, TKN</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Weekly</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Yes</a:t>
                      </a:r>
                      <a:endParaRPr lang="en-US" sz="1200">
                        <a:latin typeface="Calibri"/>
                        <a:ea typeface="Calibri"/>
                        <a:cs typeface="Times New Roman"/>
                      </a:endParaRPr>
                    </a:p>
                  </a:txBody>
                  <a:tcPr marL="68580" marR="68580" marT="0" marB="0"/>
                </a:tc>
              </a:tr>
              <a:tr h="388112">
                <a:tc>
                  <a:txBody>
                    <a:bodyPr/>
                    <a:lstStyle/>
                    <a:p>
                      <a:pPr marL="0" marR="0" algn="ctr">
                        <a:lnSpc>
                          <a:spcPct val="115000"/>
                        </a:lnSpc>
                        <a:spcBef>
                          <a:spcPts val="0"/>
                        </a:spcBef>
                        <a:spcAft>
                          <a:spcPts val="0"/>
                        </a:spcAft>
                      </a:pPr>
                      <a:r>
                        <a:rPr lang="en-US" sz="1200" b="1">
                          <a:solidFill>
                            <a:srgbClr val="000000"/>
                          </a:solidFill>
                          <a:latin typeface="Calibri"/>
                          <a:ea typeface="Times New Roman"/>
                          <a:cs typeface="Times New Roman"/>
                        </a:rPr>
                        <a:t>4</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S49</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SLRW</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C24</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TP</a:t>
                      </a:r>
                      <a:r>
                        <a:rPr lang="en-US" sz="1200" baseline="30000" dirty="0">
                          <a:solidFill>
                            <a:srgbClr val="000000"/>
                          </a:solidFill>
                          <a:latin typeface="Calibri"/>
                          <a:ea typeface="Times New Roman"/>
                          <a:cs typeface="Times New Roman"/>
                        </a:rPr>
                        <a:t>3</a:t>
                      </a:r>
                      <a:r>
                        <a:rPr lang="en-US" sz="1200" dirty="0">
                          <a:solidFill>
                            <a:srgbClr val="000000"/>
                          </a:solidFill>
                          <a:latin typeface="Calibri"/>
                          <a:ea typeface="Times New Roman"/>
                          <a:cs typeface="Times New Roman"/>
                        </a:rPr>
                        <a:t>, TKN</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Weekly</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Yes</a:t>
                      </a:r>
                      <a:endParaRPr lang="en-US" sz="1200">
                        <a:latin typeface="Calibri"/>
                        <a:ea typeface="Calibri"/>
                        <a:cs typeface="Times New Roman"/>
                      </a:endParaRPr>
                    </a:p>
                  </a:txBody>
                  <a:tcPr marL="68580" marR="68580" marT="0" marB="0"/>
                </a:tc>
              </a:tr>
              <a:tr h="370840">
                <a:tc>
                  <a:txBody>
                    <a:bodyPr/>
                    <a:lstStyle/>
                    <a:p>
                      <a:pPr marL="0" marR="0" algn="ctr">
                        <a:lnSpc>
                          <a:spcPct val="115000"/>
                        </a:lnSpc>
                        <a:spcBef>
                          <a:spcPts val="0"/>
                        </a:spcBef>
                        <a:spcAft>
                          <a:spcPts val="0"/>
                        </a:spcAft>
                      </a:pPr>
                      <a:r>
                        <a:rPr lang="en-US" sz="1200" b="1">
                          <a:solidFill>
                            <a:srgbClr val="000000"/>
                          </a:solidFill>
                          <a:latin typeface="Calibri"/>
                          <a:ea typeface="Times New Roman"/>
                          <a:cs typeface="Times New Roman"/>
                        </a:rPr>
                        <a:t>5</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G81</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SLRW</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C24</a:t>
                      </a:r>
                      <a:endParaRPr lang="en-US" sz="1200">
                        <a:latin typeface="Calibri"/>
                        <a:ea typeface="Calibri"/>
                        <a:cs typeface="Times New Roman"/>
                      </a:endParaRPr>
                    </a:p>
                  </a:txBody>
                  <a:tcPr marL="68580" marR="68580" marT="0" marB="0"/>
                </a:tc>
                <a:tc>
                  <a:txBody>
                    <a:bodyPr/>
                    <a:lstStyle/>
                    <a:p>
                      <a:endParaRPr lang="en-US" sz="1200">
                        <a:latin typeface="Calibri"/>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Biweekly</a:t>
                      </a:r>
                      <a:r>
                        <a:rPr lang="en-US" sz="1200" baseline="30000" dirty="0">
                          <a:solidFill>
                            <a:srgbClr val="000000"/>
                          </a:solidFill>
                          <a:latin typeface="Calibri"/>
                          <a:ea typeface="Times New Roman"/>
                          <a:cs typeface="Times New Roman"/>
                        </a:rPr>
                        <a:t>4</a:t>
                      </a:r>
                      <a:endParaRPr lang="en-US" sz="12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Yes</a:t>
                      </a:r>
                      <a:endParaRPr lang="en-US" sz="1200" dirty="0">
                        <a:latin typeface="Calibri"/>
                        <a:ea typeface="Calibri"/>
                        <a:cs typeface="Times New Roman"/>
                      </a:endParaRPr>
                    </a:p>
                  </a:txBody>
                  <a:tcPr marL="68580" marR="68580" marT="0" marB="0"/>
                </a:tc>
              </a:tr>
              <a:tr h="370840">
                <a:tc>
                  <a:txBody>
                    <a:bodyPr/>
                    <a:lstStyle/>
                    <a:p>
                      <a:pPr marL="0" marR="0" algn="ctr">
                        <a:lnSpc>
                          <a:spcPct val="115000"/>
                        </a:lnSpc>
                        <a:spcBef>
                          <a:spcPts val="0"/>
                        </a:spcBef>
                        <a:spcAft>
                          <a:spcPts val="0"/>
                        </a:spcAft>
                      </a:pPr>
                      <a:r>
                        <a:rPr lang="en-US" sz="1200" b="0" dirty="0">
                          <a:solidFill>
                            <a:srgbClr val="000000"/>
                          </a:solidFill>
                          <a:latin typeface="Calibri"/>
                          <a:ea typeface="Times New Roman"/>
                          <a:cs typeface="Times New Roman"/>
                        </a:rPr>
                        <a:t>6</a:t>
                      </a:r>
                      <a:endParaRPr lang="en-US" sz="1200" b="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0" dirty="0">
                          <a:solidFill>
                            <a:srgbClr val="000000"/>
                          </a:solidFill>
                          <a:latin typeface="Calibri"/>
                          <a:ea typeface="Times New Roman"/>
                          <a:cs typeface="Times New Roman"/>
                        </a:rPr>
                        <a:t>GORDY</a:t>
                      </a:r>
                      <a:endParaRPr lang="en-US" sz="1200" b="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0" dirty="0">
                          <a:solidFill>
                            <a:srgbClr val="000000"/>
                          </a:solidFill>
                          <a:latin typeface="Calibri"/>
                          <a:ea typeface="Times New Roman"/>
                          <a:cs typeface="Times New Roman"/>
                        </a:rPr>
                        <a:t>SLRW</a:t>
                      </a:r>
                      <a:endParaRPr lang="en-US" sz="1200" b="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0" dirty="0">
                          <a:solidFill>
                            <a:srgbClr val="000000"/>
                          </a:solidFill>
                          <a:latin typeface="Calibri"/>
                          <a:ea typeface="Times New Roman"/>
                          <a:cs typeface="Times New Roman"/>
                        </a:rPr>
                        <a:t>North Fork St. Lucie River</a:t>
                      </a:r>
                      <a:endParaRPr lang="en-US" sz="1200" b="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0" dirty="0">
                          <a:solidFill>
                            <a:srgbClr val="000000"/>
                          </a:solidFill>
                          <a:latin typeface="Calibri"/>
                          <a:ea typeface="Times New Roman"/>
                          <a:cs typeface="Times New Roman"/>
                        </a:rPr>
                        <a:t>TP</a:t>
                      </a:r>
                      <a:r>
                        <a:rPr lang="en-US" sz="1200" b="0" baseline="30000" dirty="0">
                          <a:solidFill>
                            <a:srgbClr val="000000"/>
                          </a:solidFill>
                          <a:latin typeface="Calibri"/>
                          <a:ea typeface="Times New Roman"/>
                          <a:cs typeface="Times New Roman"/>
                        </a:rPr>
                        <a:t>3</a:t>
                      </a:r>
                      <a:r>
                        <a:rPr lang="en-US" sz="1200" b="0" dirty="0">
                          <a:solidFill>
                            <a:srgbClr val="000000"/>
                          </a:solidFill>
                          <a:latin typeface="Calibri"/>
                          <a:ea typeface="Times New Roman"/>
                          <a:cs typeface="Times New Roman"/>
                        </a:rPr>
                        <a:t>, TKN</a:t>
                      </a:r>
                      <a:endParaRPr lang="en-US" sz="1200" b="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0" dirty="0">
                          <a:solidFill>
                            <a:srgbClr val="000000"/>
                          </a:solidFill>
                          <a:latin typeface="Calibri"/>
                          <a:ea typeface="Times New Roman"/>
                          <a:cs typeface="Times New Roman"/>
                        </a:rPr>
                        <a:t>Weekly</a:t>
                      </a:r>
                      <a:endParaRPr lang="en-US" sz="1200" b="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0" dirty="0">
                          <a:solidFill>
                            <a:srgbClr val="000000"/>
                          </a:solidFill>
                          <a:latin typeface="Calibri"/>
                          <a:ea typeface="Times New Roman"/>
                          <a:cs typeface="Times New Roman"/>
                        </a:rPr>
                        <a:t>Yes</a:t>
                      </a:r>
                      <a:endParaRPr lang="en-US" sz="1200" b="0" dirty="0">
                        <a:latin typeface="Calibri"/>
                        <a:ea typeface="Calibri"/>
                        <a:cs typeface="Times New Roman"/>
                      </a:endParaRPr>
                    </a:p>
                  </a:txBody>
                  <a:tcPr marL="68580" marR="68580" marT="0" marB="0"/>
                </a:tc>
              </a:tr>
              <a:tr h="370840">
                <a:tc>
                  <a:txBody>
                    <a:bodyPr/>
                    <a:lstStyle/>
                    <a:p>
                      <a:pPr marL="0" marR="0" algn="ctr">
                        <a:lnSpc>
                          <a:spcPct val="115000"/>
                        </a:lnSpc>
                        <a:spcBef>
                          <a:spcPts val="0"/>
                        </a:spcBef>
                        <a:spcAft>
                          <a:spcPts val="0"/>
                        </a:spcAft>
                      </a:pPr>
                      <a:r>
                        <a:rPr lang="en-US" sz="1200" b="1">
                          <a:solidFill>
                            <a:srgbClr val="000000"/>
                          </a:solidFill>
                          <a:latin typeface="Calibri"/>
                          <a:ea typeface="Times New Roman"/>
                          <a:cs typeface="Times New Roman"/>
                        </a:rPr>
                        <a:t>7</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SLT11</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SLRW</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North Fork St. Lucie River</a:t>
                      </a:r>
                      <a:endParaRPr lang="en-US" sz="1200" dirty="0">
                        <a:latin typeface="Calibri"/>
                        <a:ea typeface="Calibri"/>
                        <a:cs typeface="Times New Roman"/>
                      </a:endParaRPr>
                    </a:p>
                  </a:txBody>
                  <a:tcPr marL="68580" marR="68580" marT="0" marB="0"/>
                </a:tc>
                <a:tc>
                  <a:txBody>
                    <a:bodyPr/>
                    <a:lstStyle/>
                    <a:p>
                      <a:endParaRPr lang="en-US" sz="1200">
                        <a:latin typeface="Calibri"/>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Biweekly</a:t>
                      </a:r>
                      <a:r>
                        <a:rPr lang="en-US" sz="1200" baseline="30000">
                          <a:solidFill>
                            <a:srgbClr val="000000"/>
                          </a:solidFill>
                          <a:latin typeface="Calibri"/>
                          <a:ea typeface="Times New Roman"/>
                          <a:cs typeface="Times New Roman"/>
                        </a:rPr>
                        <a:t>4</a:t>
                      </a:r>
                      <a:endParaRPr lang="en-US" sz="1200">
                        <a:latin typeface="Calibri"/>
                        <a:ea typeface="Calibri"/>
                        <a:cs typeface="Times New Roman"/>
                      </a:endParaRPr>
                    </a:p>
                  </a:txBody>
                  <a:tcPr marL="68580" marR="68580" marT="0" marB="0"/>
                </a:tc>
                <a:tc>
                  <a:txBody>
                    <a:bodyPr/>
                    <a:lstStyle/>
                    <a:p>
                      <a:endParaRPr lang="en-US" sz="1200" dirty="0">
                        <a:latin typeface="Calibri"/>
                      </a:endParaRPr>
                    </a:p>
                  </a:txBody>
                  <a:tcPr marL="68580" marR="68580" marT="0" marB="0"/>
                </a:tc>
              </a:tr>
              <a:tr h="370840">
                <a:tc>
                  <a:txBody>
                    <a:bodyPr/>
                    <a:lstStyle/>
                    <a:p>
                      <a:pPr marL="0" marR="0" algn="ctr">
                        <a:lnSpc>
                          <a:spcPct val="115000"/>
                        </a:lnSpc>
                        <a:spcBef>
                          <a:spcPts val="0"/>
                        </a:spcBef>
                        <a:spcAft>
                          <a:spcPts val="0"/>
                        </a:spcAft>
                      </a:pPr>
                      <a:r>
                        <a:rPr lang="en-US" sz="1200" b="1">
                          <a:solidFill>
                            <a:srgbClr val="000000"/>
                          </a:solidFill>
                          <a:latin typeface="Calibri"/>
                          <a:ea typeface="Times New Roman"/>
                          <a:cs typeface="Times New Roman"/>
                        </a:rPr>
                        <a:t>8</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SLT17</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SLRW</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North Fork St. Lucie River</a:t>
                      </a:r>
                      <a:endParaRPr lang="en-US" sz="1200" dirty="0">
                        <a:latin typeface="Calibri"/>
                        <a:ea typeface="Calibri"/>
                        <a:cs typeface="Times New Roman"/>
                      </a:endParaRPr>
                    </a:p>
                  </a:txBody>
                  <a:tcPr marL="68580" marR="68580" marT="0" marB="0"/>
                </a:tc>
                <a:tc>
                  <a:txBody>
                    <a:bodyPr/>
                    <a:lstStyle/>
                    <a:p>
                      <a:endParaRPr lang="en-US" sz="1200" dirty="0">
                        <a:latin typeface="Calibri"/>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Biweekly</a:t>
                      </a:r>
                      <a:r>
                        <a:rPr lang="en-US" sz="1200" baseline="30000">
                          <a:solidFill>
                            <a:srgbClr val="000000"/>
                          </a:solidFill>
                          <a:latin typeface="Calibri"/>
                          <a:ea typeface="Times New Roman"/>
                          <a:cs typeface="Times New Roman"/>
                        </a:rPr>
                        <a:t>4</a:t>
                      </a:r>
                      <a:endParaRPr lang="en-US" sz="1200">
                        <a:latin typeface="Calibri"/>
                        <a:ea typeface="Calibri"/>
                        <a:cs typeface="Times New Roman"/>
                      </a:endParaRPr>
                    </a:p>
                  </a:txBody>
                  <a:tcPr marL="68580" marR="68580" marT="0" marB="0"/>
                </a:tc>
                <a:tc>
                  <a:txBody>
                    <a:bodyPr/>
                    <a:lstStyle/>
                    <a:p>
                      <a:endParaRPr lang="en-US" sz="1200">
                        <a:latin typeface="Calibri"/>
                      </a:endParaRPr>
                    </a:p>
                  </a:txBody>
                  <a:tcPr marL="68580" marR="68580" marT="0" marB="0"/>
                </a:tc>
              </a:tr>
              <a:tr h="370840">
                <a:tc>
                  <a:txBody>
                    <a:bodyPr/>
                    <a:lstStyle/>
                    <a:p>
                      <a:pPr marL="0" marR="0" algn="ctr">
                        <a:lnSpc>
                          <a:spcPct val="115000"/>
                        </a:lnSpc>
                        <a:spcBef>
                          <a:spcPts val="0"/>
                        </a:spcBef>
                        <a:spcAft>
                          <a:spcPts val="0"/>
                        </a:spcAft>
                      </a:pPr>
                      <a:r>
                        <a:rPr lang="en-US" sz="1200" b="1">
                          <a:solidFill>
                            <a:srgbClr val="000000"/>
                          </a:solidFill>
                          <a:latin typeface="Calibri"/>
                          <a:ea typeface="Times New Roman"/>
                          <a:cs typeface="Times New Roman"/>
                        </a:rPr>
                        <a:t>9</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SLT19</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SLRW</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North Fork St. Lucie River</a:t>
                      </a:r>
                      <a:endParaRPr lang="en-US" sz="1200">
                        <a:latin typeface="Calibri"/>
                        <a:ea typeface="Calibri"/>
                        <a:cs typeface="Times New Roman"/>
                      </a:endParaRPr>
                    </a:p>
                  </a:txBody>
                  <a:tcPr marL="68580" marR="68580" marT="0" marB="0"/>
                </a:tc>
                <a:tc>
                  <a:txBody>
                    <a:bodyPr/>
                    <a:lstStyle/>
                    <a:p>
                      <a:endParaRPr lang="en-US" sz="1200" dirty="0">
                        <a:latin typeface="Calibri"/>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Biweekly</a:t>
                      </a:r>
                      <a:r>
                        <a:rPr lang="en-US" sz="1200" baseline="30000">
                          <a:solidFill>
                            <a:srgbClr val="000000"/>
                          </a:solidFill>
                          <a:latin typeface="Calibri"/>
                          <a:ea typeface="Times New Roman"/>
                          <a:cs typeface="Times New Roman"/>
                        </a:rPr>
                        <a:t>4</a:t>
                      </a:r>
                      <a:endParaRPr lang="en-US" sz="1200">
                        <a:latin typeface="Calibri"/>
                        <a:ea typeface="Calibri"/>
                        <a:cs typeface="Times New Roman"/>
                      </a:endParaRPr>
                    </a:p>
                  </a:txBody>
                  <a:tcPr marL="68580" marR="68580" marT="0" marB="0"/>
                </a:tc>
                <a:tc>
                  <a:txBody>
                    <a:bodyPr/>
                    <a:lstStyle/>
                    <a:p>
                      <a:endParaRPr lang="en-US" sz="1200">
                        <a:latin typeface="Calibri"/>
                      </a:endParaRPr>
                    </a:p>
                  </a:txBody>
                  <a:tcPr marL="68580" marR="68580" marT="0" marB="0"/>
                </a:tc>
              </a:tr>
              <a:tr h="370840">
                <a:tc>
                  <a:txBody>
                    <a:bodyPr/>
                    <a:lstStyle/>
                    <a:p>
                      <a:pPr marL="0" marR="0" algn="ctr">
                        <a:lnSpc>
                          <a:spcPct val="115000"/>
                        </a:lnSpc>
                        <a:spcBef>
                          <a:spcPts val="0"/>
                        </a:spcBef>
                        <a:spcAft>
                          <a:spcPts val="0"/>
                        </a:spcAft>
                      </a:pPr>
                      <a:r>
                        <a:rPr lang="en-US" sz="1200" b="1">
                          <a:solidFill>
                            <a:srgbClr val="000000"/>
                          </a:solidFill>
                          <a:latin typeface="Calibri"/>
                          <a:ea typeface="Times New Roman"/>
                          <a:cs typeface="Times New Roman"/>
                        </a:rPr>
                        <a:t>10</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SLT21</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SLRW</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North Fork St. Lucie River</a:t>
                      </a:r>
                      <a:endParaRPr lang="en-US" sz="1200">
                        <a:latin typeface="Calibri"/>
                        <a:ea typeface="Calibri"/>
                        <a:cs typeface="Times New Roman"/>
                      </a:endParaRPr>
                    </a:p>
                  </a:txBody>
                  <a:tcPr marL="68580" marR="68580" marT="0" marB="0"/>
                </a:tc>
                <a:tc>
                  <a:txBody>
                    <a:bodyPr/>
                    <a:lstStyle/>
                    <a:p>
                      <a:endParaRPr lang="en-US" sz="1200" dirty="0">
                        <a:latin typeface="Calibri"/>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Biweekly</a:t>
                      </a:r>
                      <a:r>
                        <a:rPr lang="en-US" sz="1200" baseline="30000" dirty="0">
                          <a:solidFill>
                            <a:srgbClr val="000000"/>
                          </a:solidFill>
                          <a:latin typeface="Calibri"/>
                          <a:ea typeface="Times New Roman"/>
                          <a:cs typeface="Times New Roman"/>
                        </a:rPr>
                        <a:t>4</a:t>
                      </a:r>
                      <a:endParaRPr lang="en-US" sz="1200" dirty="0">
                        <a:latin typeface="Calibri"/>
                        <a:ea typeface="Calibri"/>
                        <a:cs typeface="Times New Roman"/>
                      </a:endParaRPr>
                    </a:p>
                  </a:txBody>
                  <a:tcPr marL="68580" marR="68580" marT="0" marB="0"/>
                </a:tc>
                <a:tc>
                  <a:txBody>
                    <a:bodyPr/>
                    <a:lstStyle/>
                    <a:p>
                      <a:endParaRPr lang="en-US" sz="1200">
                        <a:latin typeface="Calibri"/>
                      </a:endParaRPr>
                    </a:p>
                  </a:txBody>
                  <a:tcPr marL="68580" marR="68580" marT="0" marB="0"/>
                </a:tc>
              </a:tr>
              <a:tr h="370840">
                <a:tc>
                  <a:txBody>
                    <a:bodyPr/>
                    <a:lstStyle/>
                    <a:p>
                      <a:pPr marL="0" marR="0" algn="ctr">
                        <a:lnSpc>
                          <a:spcPct val="115000"/>
                        </a:lnSpc>
                        <a:spcBef>
                          <a:spcPts val="0"/>
                        </a:spcBef>
                        <a:spcAft>
                          <a:spcPts val="0"/>
                        </a:spcAft>
                      </a:pPr>
                      <a:r>
                        <a:rPr lang="en-US" sz="1200" b="1">
                          <a:solidFill>
                            <a:srgbClr val="000000"/>
                          </a:solidFill>
                          <a:latin typeface="Calibri"/>
                          <a:ea typeface="Times New Roman"/>
                          <a:cs typeface="Times New Roman"/>
                        </a:rPr>
                        <a:t>11</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SLT22</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SLRW</a:t>
                      </a:r>
                      <a:endParaRPr lang="en-US" sz="12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a:solidFill>
                            <a:srgbClr val="000000"/>
                          </a:solidFill>
                          <a:latin typeface="Calibri"/>
                          <a:ea typeface="Times New Roman"/>
                          <a:cs typeface="Times New Roman"/>
                        </a:rPr>
                        <a:t>North Fork St. Lucie River</a:t>
                      </a:r>
                      <a:endParaRPr lang="en-US" sz="1200">
                        <a:latin typeface="Calibri"/>
                        <a:ea typeface="Calibri"/>
                        <a:cs typeface="Times New Roman"/>
                      </a:endParaRPr>
                    </a:p>
                  </a:txBody>
                  <a:tcPr marL="68580" marR="68580" marT="0" marB="0"/>
                </a:tc>
                <a:tc>
                  <a:txBody>
                    <a:bodyPr/>
                    <a:lstStyle/>
                    <a:p>
                      <a:endParaRPr lang="en-US" sz="1200">
                        <a:latin typeface="Calibri"/>
                      </a:endParaRPr>
                    </a:p>
                  </a:txBody>
                  <a:tcPr marL="68580" marR="68580" marT="0" marB="0"/>
                </a:tc>
                <a:tc>
                  <a:txBody>
                    <a:bodyPr/>
                    <a:lstStyle/>
                    <a:p>
                      <a:pPr marL="0" marR="0" algn="ctr">
                        <a:lnSpc>
                          <a:spcPct val="115000"/>
                        </a:lnSpc>
                        <a:spcBef>
                          <a:spcPts val="0"/>
                        </a:spcBef>
                        <a:spcAft>
                          <a:spcPts val="0"/>
                        </a:spcAft>
                      </a:pPr>
                      <a:r>
                        <a:rPr lang="en-US" sz="1200" dirty="0">
                          <a:solidFill>
                            <a:srgbClr val="000000"/>
                          </a:solidFill>
                          <a:latin typeface="Calibri"/>
                          <a:ea typeface="Times New Roman"/>
                          <a:cs typeface="Times New Roman"/>
                        </a:rPr>
                        <a:t>Biweekly</a:t>
                      </a:r>
                      <a:r>
                        <a:rPr lang="en-US" sz="1200" baseline="30000" dirty="0">
                          <a:solidFill>
                            <a:srgbClr val="000000"/>
                          </a:solidFill>
                          <a:latin typeface="Calibri"/>
                          <a:ea typeface="Times New Roman"/>
                          <a:cs typeface="Times New Roman"/>
                        </a:rPr>
                        <a:t>4</a:t>
                      </a:r>
                      <a:endParaRPr lang="en-US" sz="1200" dirty="0">
                        <a:latin typeface="Calibri"/>
                        <a:ea typeface="Calibri"/>
                        <a:cs typeface="Times New Roman"/>
                      </a:endParaRPr>
                    </a:p>
                  </a:txBody>
                  <a:tcPr marL="68580" marR="68580" marT="0" marB="0"/>
                </a:tc>
                <a:tc>
                  <a:txBody>
                    <a:bodyPr/>
                    <a:lstStyle/>
                    <a:p>
                      <a:endParaRPr lang="en-US" sz="1200" dirty="0">
                        <a:latin typeface="Calibri"/>
                      </a:endParaRPr>
                    </a:p>
                  </a:txBody>
                  <a:tcPr marL="68580" marR="68580" marT="0" marB="0"/>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0"/>
            <a:ext cx="7848600" cy="1143000"/>
          </a:xfrm>
        </p:spPr>
        <p:txBody>
          <a:bodyPr>
            <a:normAutofit/>
          </a:bodyPr>
          <a:lstStyle/>
          <a:p>
            <a:r>
              <a:rPr lang="en-US" sz="2400" dirty="0" smtClean="0"/>
              <a:t>SFWMD Source Control Water Quality Monitoring (CONTINUED)</a:t>
            </a:r>
            <a:endParaRPr lang="en-US" sz="2400"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17</a:t>
            </a:fld>
            <a:endParaRPr lang="en-US"/>
          </a:p>
        </p:txBody>
      </p:sp>
      <p:graphicFrame>
        <p:nvGraphicFramePr>
          <p:cNvPr id="8" name="Content Placeholder 7"/>
          <p:cNvGraphicFramePr>
            <a:graphicFrameLocks noGrp="1"/>
          </p:cNvGraphicFramePr>
          <p:nvPr>
            <p:ph idx="1"/>
          </p:nvPr>
        </p:nvGraphicFramePr>
        <p:xfrm>
          <a:off x="0" y="1295400"/>
          <a:ext cx="8839201" cy="5099414"/>
        </p:xfrm>
        <a:graphic>
          <a:graphicData uri="http://schemas.openxmlformats.org/drawingml/2006/table">
            <a:tbl>
              <a:tblPr firstRow="1" bandRow="1">
                <a:tableStyleId>{5C22544A-7EE6-4342-B048-85BDC9FD1C3A}</a:tableStyleId>
              </a:tblPr>
              <a:tblGrid>
                <a:gridCol w="1262743"/>
                <a:gridCol w="1262743"/>
                <a:gridCol w="1262743"/>
                <a:gridCol w="1262743"/>
                <a:gridCol w="1262743"/>
                <a:gridCol w="1262743"/>
                <a:gridCol w="1262743"/>
              </a:tblGrid>
              <a:tr h="378454">
                <a:tc>
                  <a:txBody>
                    <a:bodyPr/>
                    <a:lstStyle/>
                    <a:p>
                      <a:pPr marL="0" marR="0" algn="ctr">
                        <a:lnSpc>
                          <a:spcPct val="115000"/>
                        </a:lnSpc>
                        <a:spcBef>
                          <a:spcPts val="0"/>
                        </a:spcBef>
                        <a:spcAft>
                          <a:spcPts val="0"/>
                        </a:spcAft>
                      </a:pPr>
                      <a:r>
                        <a:rPr lang="en-US" sz="1400" b="1" dirty="0">
                          <a:solidFill>
                            <a:srgbClr val="000000"/>
                          </a:solidFill>
                          <a:latin typeface="Calibri"/>
                          <a:ea typeface="Times New Roman"/>
                          <a:cs typeface="Times New Roman"/>
                        </a:rPr>
                        <a:t>#</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solidFill>
                            <a:srgbClr val="000000"/>
                          </a:solidFill>
                          <a:latin typeface="Calibri"/>
                          <a:ea typeface="Times New Roman"/>
                          <a:cs typeface="Times New Roman"/>
                        </a:rPr>
                        <a:t>Site</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solidFill>
                            <a:srgbClr val="000000"/>
                          </a:solidFill>
                          <a:latin typeface="Calibri"/>
                          <a:ea typeface="Times New Roman"/>
                          <a:cs typeface="Times New Roman"/>
                        </a:rPr>
                        <a:t>Watershed (Other entity)</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solidFill>
                            <a:srgbClr val="000000"/>
                          </a:solidFill>
                          <a:latin typeface="Calibri"/>
                          <a:ea typeface="Times New Roman"/>
                          <a:cs typeface="Times New Roman"/>
                        </a:rPr>
                        <a:t>Sub-watershed</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solidFill>
                            <a:srgbClr val="000000"/>
                          </a:solidFill>
                          <a:latin typeface="Calibri"/>
                          <a:ea typeface="Times New Roman"/>
                          <a:cs typeface="Times New Roman"/>
                        </a:rPr>
                        <a:t>Auto sampler</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solidFill>
                            <a:srgbClr val="000000"/>
                          </a:solidFill>
                          <a:latin typeface="Calibri"/>
                          <a:ea typeface="Times New Roman"/>
                          <a:cs typeface="Times New Roman"/>
                        </a:rPr>
                        <a:t>Grab</a:t>
                      </a:r>
                      <a:r>
                        <a:rPr lang="en-US" sz="1400" b="1" baseline="30000" dirty="0">
                          <a:solidFill>
                            <a:srgbClr val="000000"/>
                          </a:solidFill>
                          <a:latin typeface="Calibri"/>
                          <a:ea typeface="Times New Roman"/>
                          <a:cs typeface="Times New Roman"/>
                        </a:rPr>
                        <a:t>1</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1" dirty="0">
                          <a:solidFill>
                            <a:srgbClr val="000000"/>
                          </a:solidFill>
                          <a:latin typeface="Calibri"/>
                          <a:ea typeface="Times New Roman"/>
                          <a:cs typeface="Times New Roman"/>
                        </a:rPr>
                        <a:t>Flow</a:t>
                      </a:r>
                      <a:endParaRPr lang="en-US" sz="1400" dirty="0">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400" b="1" dirty="0">
                          <a:solidFill>
                            <a:srgbClr val="000000"/>
                          </a:solidFill>
                          <a:latin typeface="Calibri"/>
                          <a:ea typeface="Times New Roman"/>
                          <a:cs typeface="Times New Roman"/>
                        </a:rPr>
                        <a:t>12</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0" dirty="0">
                          <a:solidFill>
                            <a:srgbClr val="000000"/>
                          </a:solidFill>
                          <a:latin typeface="Calibri"/>
                          <a:ea typeface="Times New Roman"/>
                          <a:cs typeface="Times New Roman"/>
                        </a:rPr>
                        <a:t>SLT22A</a:t>
                      </a:r>
                      <a:endParaRPr lang="en-US" sz="1400" b="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0" dirty="0">
                          <a:solidFill>
                            <a:srgbClr val="000000"/>
                          </a:solidFill>
                          <a:latin typeface="Calibri"/>
                          <a:ea typeface="Times New Roman"/>
                          <a:cs typeface="Times New Roman"/>
                        </a:rPr>
                        <a:t>SLRW</a:t>
                      </a:r>
                      <a:endParaRPr lang="en-US" sz="1400" b="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0" dirty="0">
                          <a:solidFill>
                            <a:srgbClr val="000000"/>
                          </a:solidFill>
                          <a:latin typeface="Calibri"/>
                          <a:ea typeface="Times New Roman"/>
                          <a:cs typeface="Times New Roman"/>
                        </a:rPr>
                        <a:t>North Fork St. Lucie River</a:t>
                      </a:r>
                      <a:endParaRPr lang="en-US" sz="1400" b="0" dirty="0">
                        <a:latin typeface="Calibri"/>
                        <a:ea typeface="Calibri"/>
                        <a:cs typeface="Times New Roman"/>
                      </a:endParaRPr>
                    </a:p>
                  </a:txBody>
                  <a:tcPr marL="68580" marR="68580" marT="0" marB="0"/>
                </a:tc>
                <a:tc>
                  <a:txBody>
                    <a:bodyPr/>
                    <a:lstStyle/>
                    <a:p>
                      <a:endParaRPr lang="en-US" sz="1400" b="0" dirty="0">
                        <a:latin typeface="Calibri"/>
                      </a:endParaRPr>
                    </a:p>
                  </a:txBody>
                  <a:tcPr marL="68580" marR="68580" marT="0" marB="0"/>
                </a:tc>
                <a:tc>
                  <a:txBody>
                    <a:bodyPr/>
                    <a:lstStyle/>
                    <a:p>
                      <a:pPr marL="0" marR="0" algn="ctr">
                        <a:lnSpc>
                          <a:spcPct val="115000"/>
                        </a:lnSpc>
                        <a:spcBef>
                          <a:spcPts val="0"/>
                        </a:spcBef>
                        <a:spcAft>
                          <a:spcPts val="0"/>
                        </a:spcAft>
                      </a:pPr>
                      <a:r>
                        <a:rPr lang="en-US" sz="1400" b="0" dirty="0">
                          <a:solidFill>
                            <a:srgbClr val="000000"/>
                          </a:solidFill>
                          <a:latin typeface="Calibri"/>
                          <a:ea typeface="Times New Roman"/>
                          <a:cs typeface="Times New Roman"/>
                        </a:rPr>
                        <a:t>Biweekly</a:t>
                      </a:r>
                      <a:r>
                        <a:rPr lang="en-US" sz="1400" b="0" baseline="30000" dirty="0">
                          <a:solidFill>
                            <a:srgbClr val="000000"/>
                          </a:solidFill>
                          <a:latin typeface="Calibri"/>
                          <a:ea typeface="Times New Roman"/>
                          <a:cs typeface="Times New Roman"/>
                        </a:rPr>
                        <a:t>4,8</a:t>
                      </a:r>
                      <a:endParaRPr lang="en-US" sz="1400" b="0" dirty="0">
                        <a:latin typeface="Calibri"/>
                        <a:ea typeface="Calibri"/>
                        <a:cs typeface="Times New Roman"/>
                      </a:endParaRPr>
                    </a:p>
                  </a:txBody>
                  <a:tcPr marL="68580" marR="68580" marT="0" marB="0"/>
                </a:tc>
                <a:tc>
                  <a:txBody>
                    <a:bodyPr/>
                    <a:lstStyle/>
                    <a:p>
                      <a:endParaRPr lang="en-US" sz="1400">
                        <a:latin typeface="Calibri"/>
                      </a:endParaRPr>
                    </a:p>
                  </a:txBody>
                  <a:tcPr marL="68580" marR="68580" marT="0" marB="0"/>
                </a:tc>
              </a:tr>
              <a:tr h="378454">
                <a:tc>
                  <a:txBody>
                    <a:bodyPr/>
                    <a:lstStyle/>
                    <a:p>
                      <a:pPr marL="0" marR="0" algn="ctr">
                        <a:lnSpc>
                          <a:spcPct val="115000"/>
                        </a:lnSpc>
                        <a:spcBef>
                          <a:spcPts val="0"/>
                        </a:spcBef>
                        <a:spcAft>
                          <a:spcPts val="0"/>
                        </a:spcAft>
                      </a:pPr>
                      <a:r>
                        <a:rPr lang="en-US" sz="1400" b="1" dirty="0">
                          <a:solidFill>
                            <a:srgbClr val="000000"/>
                          </a:solidFill>
                          <a:latin typeface="Calibri"/>
                          <a:ea typeface="Times New Roman"/>
                          <a:cs typeface="Times New Roman"/>
                        </a:rPr>
                        <a:t>13</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SLT39</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SLRW</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North Fork St. Lucie River</a:t>
                      </a:r>
                      <a:endParaRPr lang="en-US" sz="1400">
                        <a:latin typeface="Calibri"/>
                        <a:ea typeface="Calibri"/>
                        <a:cs typeface="Times New Roman"/>
                      </a:endParaRPr>
                    </a:p>
                  </a:txBody>
                  <a:tcPr marL="68580" marR="68580" marT="0" marB="0"/>
                </a:tc>
                <a:tc>
                  <a:txBody>
                    <a:bodyPr/>
                    <a:lstStyle/>
                    <a:p>
                      <a:endParaRPr lang="en-US" sz="1400">
                        <a:latin typeface="Calibri"/>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Biweekly</a:t>
                      </a:r>
                      <a:r>
                        <a:rPr lang="en-US" sz="1400" baseline="30000">
                          <a:solidFill>
                            <a:srgbClr val="000000"/>
                          </a:solidFill>
                          <a:latin typeface="Calibri"/>
                          <a:ea typeface="Times New Roman"/>
                          <a:cs typeface="Times New Roman"/>
                        </a:rPr>
                        <a:t>4</a:t>
                      </a:r>
                      <a:endParaRPr lang="en-US" sz="1400">
                        <a:latin typeface="Calibri"/>
                        <a:ea typeface="Calibri"/>
                        <a:cs typeface="Times New Roman"/>
                      </a:endParaRPr>
                    </a:p>
                  </a:txBody>
                  <a:tcPr marL="68580" marR="68580" marT="0" marB="0"/>
                </a:tc>
                <a:tc>
                  <a:txBody>
                    <a:bodyPr/>
                    <a:lstStyle/>
                    <a:p>
                      <a:endParaRPr lang="en-US" sz="1400">
                        <a:latin typeface="Calibri"/>
                      </a:endParaRPr>
                    </a:p>
                  </a:txBody>
                  <a:tcPr marL="68580" marR="68580" marT="0" marB="0"/>
                </a:tc>
              </a:tr>
              <a:tr h="378454">
                <a:tc>
                  <a:txBody>
                    <a:bodyPr/>
                    <a:lstStyle/>
                    <a:p>
                      <a:pPr marL="0" marR="0" algn="ctr">
                        <a:lnSpc>
                          <a:spcPct val="115000"/>
                        </a:lnSpc>
                        <a:spcBef>
                          <a:spcPts val="0"/>
                        </a:spcBef>
                        <a:spcAft>
                          <a:spcPts val="0"/>
                        </a:spcAft>
                      </a:pPr>
                      <a:r>
                        <a:rPr lang="en-US" sz="1400" b="1">
                          <a:solidFill>
                            <a:srgbClr val="000000"/>
                          </a:solidFill>
                          <a:latin typeface="Calibri"/>
                          <a:ea typeface="Times New Roman"/>
                          <a:cs typeface="Times New Roman"/>
                        </a:rPr>
                        <a:t>14</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SLT29</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SLRW</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North Mid-Estuary</a:t>
                      </a:r>
                      <a:endParaRPr lang="en-US" sz="1400">
                        <a:latin typeface="Calibri"/>
                        <a:ea typeface="Calibri"/>
                        <a:cs typeface="Times New Roman"/>
                      </a:endParaRPr>
                    </a:p>
                  </a:txBody>
                  <a:tcPr marL="68580" marR="68580" marT="0" marB="0"/>
                </a:tc>
                <a:tc>
                  <a:txBody>
                    <a:bodyPr/>
                    <a:lstStyle/>
                    <a:p>
                      <a:endParaRPr lang="en-US" sz="1400">
                        <a:latin typeface="Calibri"/>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Biweekly</a:t>
                      </a:r>
                      <a:r>
                        <a:rPr lang="en-US" sz="1400" baseline="30000">
                          <a:solidFill>
                            <a:srgbClr val="000000"/>
                          </a:solidFill>
                          <a:latin typeface="Calibri"/>
                          <a:ea typeface="Times New Roman"/>
                          <a:cs typeface="Times New Roman"/>
                        </a:rPr>
                        <a:t>4</a:t>
                      </a:r>
                      <a:endParaRPr lang="en-US" sz="1400">
                        <a:latin typeface="Calibri"/>
                        <a:ea typeface="Calibri"/>
                        <a:cs typeface="Times New Roman"/>
                      </a:endParaRPr>
                    </a:p>
                  </a:txBody>
                  <a:tcPr marL="68580" marR="68580" marT="0" marB="0"/>
                </a:tc>
                <a:tc>
                  <a:txBody>
                    <a:bodyPr/>
                    <a:lstStyle/>
                    <a:p>
                      <a:endParaRPr lang="en-US" sz="1400">
                        <a:latin typeface="Calibri"/>
                      </a:endParaRPr>
                    </a:p>
                  </a:txBody>
                  <a:tcPr marL="68580" marR="68580" marT="0" marB="0"/>
                </a:tc>
              </a:tr>
              <a:tr h="378454">
                <a:tc>
                  <a:txBody>
                    <a:bodyPr/>
                    <a:lstStyle/>
                    <a:p>
                      <a:pPr marL="0" marR="0" algn="ctr">
                        <a:lnSpc>
                          <a:spcPct val="115000"/>
                        </a:lnSpc>
                        <a:spcBef>
                          <a:spcPts val="0"/>
                        </a:spcBef>
                        <a:spcAft>
                          <a:spcPts val="0"/>
                        </a:spcAft>
                      </a:pPr>
                      <a:r>
                        <a:rPr lang="en-US" sz="1400" b="1">
                          <a:solidFill>
                            <a:srgbClr val="000000"/>
                          </a:solidFill>
                          <a:latin typeface="Calibri"/>
                          <a:ea typeface="Times New Roman"/>
                          <a:cs typeface="Times New Roman"/>
                        </a:rPr>
                        <a:t>15</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SLT26</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SLRW</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North Fork St. Lucie River</a:t>
                      </a:r>
                      <a:endParaRPr lang="en-US" sz="1400" dirty="0">
                        <a:latin typeface="Calibri"/>
                        <a:ea typeface="Calibri"/>
                        <a:cs typeface="Times New Roman"/>
                      </a:endParaRPr>
                    </a:p>
                  </a:txBody>
                  <a:tcPr marL="68580" marR="68580" marT="0" marB="0"/>
                </a:tc>
                <a:tc>
                  <a:txBody>
                    <a:bodyPr/>
                    <a:lstStyle/>
                    <a:p>
                      <a:endParaRPr lang="en-US" sz="1400">
                        <a:latin typeface="Calibri"/>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Biweekly</a:t>
                      </a:r>
                      <a:r>
                        <a:rPr lang="en-US" sz="1400" baseline="30000">
                          <a:solidFill>
                            <a:srgbClr val="000000"/>
                          </a:solidFill>
                          <a:latin typeface="Calibri"/>
                          <a:ea typeface="Times New Roman"/>
                          <a:cs typeface="Times New Roman"/>
                        </a:rPr>
                        <a:t>4</a:t>
                      </a:r>
                      <a:endParaRPr lang="en-US" sz="1400">
                        <a:latin typeface="Calibri"/>
                        <a:ea typeface="Calibri"/>
                        <a:cs typeface="Times New Roman"/>
                      </a:endParaRPr>
                    </a:p>
                  </a:txBody>
                  <a:tcPr marL="68580" marR="68580" marT="0" marB="0"/>
                </a:tc>
                <a:tc>
                  <a:txBody>
                    <a:bodyPr/>
                    <a:lstStyle/>
                    <a:p>
                      <a:endParaRPr lang="en-US" sz="1400">
                        <a:latin typeface="Calibri"/>
                      </a:endParaRPr>
                    </a:p>
                  </a:txBody>
                  <a:tcPr marL="68580" marR="68580" marT="0" marB="0"/>
                </a:tc>
              </a:tr>
              <a:tr h="349201">
                <a:tc>
                  <a:txBody>
                    <a:bodyPr/>
                    <a:lstStyle/>
                    <a:p>
                      <a:pPr marL="0" marR="0" algn="ctr">
                        <a:lnSpc>
                          <a:spcPct val="115000"/>
                        </a:lnSpc>
                        <a:spcBef>
                          <a:spcPts val="0"/>
                        </a:spcBef>
                        <a:spcAft>
                          <a:spcPts val="0"/>
                        </a:spcAft>
                      </a:pPr>
                      <a:r>
                        <a:rPr lang="en-US" sz="1400" b="1">
                          <a:solidFill>
                            <a:srgbClr val="000000"/>
                          </a:solidFill>
                          <a:latin typeface="Calibri"/>
                          <a:ea typeface="Times New Roman"/>
                          <a:cs typeface="Times New Roman"/>
                        </a:rPr>
                        <a:t>16</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SLT37A</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SLRW</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South Coastal</a:t>
                      </a:r>
                      <a:endParaRPr lang="en-US" sz="1400" dirty="0">
                        <a:latin typeface="Calibri"/>
                        <a:ea typeface="Calibri"/>
                        <a:cs typeface="Times New Roman"/>
                      </a:endParaRPr>
                    </a:p>
                  </a:txBody>
                  <a:tcPr marL="68580" marR="68580" marT="0" marB="0"/>
                </a:tc>
                <a:tc>
                  <a:txBody>
                    <a:bodyPr/>
                    <a:lstStyle/>
                    <a:p>
                      <a:endParaRPr lang="en-US" sz="1400" dirty="0">
                        <a:latin typeface="Calibri"/>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Biweekly</a:t>
                      </a:r>
                      <a:r>
                        <a:rPr lang="en-US" sz="1400" baseline="30000">
                          <a:solidFill>
                            <a:srgbClr val="000000"/>
                          </a:solidFill>
                          <a:latin typeface="Calibri"/>
                          <a:ea typeface="Times New Roman"/>
                          <a:cs typeface="Times New Roman"/>
                        </a:rPr>
                        <a:t>4</a:t>
                      </a:r>
                      <a:endParaRPr lang="en-US" sz="1400">
                        <a:latin typeface="Calibri"/>
                        <a:ea typeface="Calibri"/>
                        <a:cs typeface="Times New Roman"/>
                      </a:endParaRPr>
                    </a:p>
                  </a:txBody>
                  <a:tcPr marL="68580" marR="68580" marT="0" marB="0"/>
                </a:tc>
                <a:tc>
                  <a:txBody>
                    <a:bodyPr/>
                    <a:lstStyle/>
                    <a:p>
                      <a:endParaRPr lang="en-US" sz="1400">
                        <a:latin typeface="Calibri"/>
                      </a:endParaRPr>
                    </a:p>
                  </a:txBody>
                  <a:tcPr marL="68580" marR="68580" marT="0" marB="0"/>
                </a:tc>
              </a:tr>
              <a:tr h="333661">
                <a:tc>
                  <a:txBody>
                    <a:bodyPr/>
                    <a:lstStyle/>
                    <a:p>
                      <a:pPr marL="0" marR="0" algn="ctr">
                        <a:lnSpc>
                          <a:spcPct val="115000"/>
                        </a:lnSpc>
                        <a:spcBef>
                          <a:spcPts val="0"/>
                        </a:spcBef>
                        <a:spcAft>
                          <a:spcPts val="0"/>
                        </a:spcAft>
                      </a:pPr>
                      <a:r>
                        <a:rPr lang="en-US" sz="1400" b="1">
                          <a:solidFill>
                            <a:srgbClr val="000000"/>
                          </a:solidFill>
                          <a:latin typeface="Calibri"/>
                          <a:ea typeface="Times New Roman"/>
                          <a:cs typeface="Times New Roman"/>
                        </a:rPr>
                        <a:t>17</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SLT36</a:t>
                      </a:r>
                      <a:r>
                        <a:rPr lang="en-US" sz="1400" baseline="30000">
                          <a:solidFill>
                            <a:srgbClr val="000000"/>
                          </a:solidFill>
                          <a:latin typeface="Calibri"/>
                          <a:ea typeface="Times New Roman"/>
                          <a:cs typeface="Times New Roman"/>
                        </a:rPr>
                        <a:t>7</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SLRW</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South Coastal </a:t>
                      </a:r>
                      <a:endParaRPr lang="en-US" sz="1400" dirty="0">
                        <a:latin typeface="Calibri"/>
                        <a:ea typeface="Calibri"/>
                        <a:cs typeface="Times New Roman"/>
                      </a:endParaRPr>
                    </a:p>
                  </a:txBody>
                  <a:tcPr marL="68580" marR="68580" marT="0" marB="0"/>
                </a:tc>
                <a:tc>
                  <a:txBody>
                    <a:bodyPr/>
                    <a:lstStyle/>
                    <a:p>
                      <a:endParaRPr lang="en-US" sz="1400" dirty="0">
                        <a:latin typeface="Calibri"/>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Biweekly</a:t>
                      </a:r>
                      <a:r>
                        <a:rPr lang="en-US" sz="1400" baseline="30000" dirty="0">
                          <a:solidFill>
                            <a:srgbClr val="000000"/>
                          </a:solidFill>
                          <a:latin typeface="Calibri"/>
                          <a:ea typeface="Times New Roman"/>
                          <a:cs typeface="Times New Roman"/>
                        </a:rPr>
                        <a:t>4</a:t>
                      </a:r>
                      <a:endParaRPr lang="en-US" sz="1400" dirty="0">
                        <a:latin typeface="Calibri"/>
                        <a:ea typeface="Calibri"/>
                        <a:cs typeface="Times New Roman"/>
                      </a:endParaRPr>
                    </a:p>
                  </a:txBody>
                  <a:tcPr marL="68580" marR="68580" marT="0" marB="0"/>
                </a:tc>
                <a:tc>
                  <a:txBody>
                    <a:bodyPr/>
                    <a:lstStyle/>
                    <a:p>
                      <a:endParaRPr lang="en-US" sz="1400">
                        <a:latin typeface="Calibri"/>
                      </a:endParaRPr>
                    </a:p>
                  </a:txBody>
                  <a:tcPr marL="68580" marR="68580" marT="0" marB="0"/>
                </a:tc>
              </a:tr>
              <a:tr h="378454">
                <a:tc>
                  <a:txBody>
                    <a:bodyPr/>
                    <a:lstStyle/>
                    <a:p>
                      <a:pPr marL="0" marR="0" algn="ctr">
                        <a:lnSpc>
                          <a:spcPct val="115000"/>
                        </a:lnSpc>
                        <a:spcBef>
                          <a:spcPts val="0"/>
                        </a:spcBef>
                        <a:spcAft>
                          <a:spcPts val="0"/>
                        </a:spcAft>
                      </a:pPr>
                      <a:r>
                        <a:rPr lang="en-US" sz="1400" b="1">
                          <a:solidFill>
                            <a:srgbClr val="000000"/>
                          </a:solidFill>
                          <a:latin typeface="Calibri"/>
                          <a:ea typeface="Times New Roman"/>
                          <a:cs typeface="Times New Roman"/>
                        </a:rPr>
                        <a:t>18</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SLT31</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SLRW</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South Fork St. Lucie River</a:t>
                      </a:r>
                      <a:endParaRPr lang="en-US" sz="1400" dirty="0">
                        <a:latin typeface="Calibri"/>
                        <a:ea typeface="Calibri"/>
                        <a:cs typeface="Times New Roman"/>
                      </a:endParaRPr>
                    </a:p>
                  </a:txBody>
                  <a:tcPr marL="68580" marR="68580" marT="0" marB="0"/>
                </a:tc>
                <a:tc>
                  <a:txBody>
                    <a:bodyPr/>
                    <a:lstStyle/>
                    <a:p>
                      <a:endParaRPr lang="en-US" sz="1400">
                        <a:latin typeface="Calibri"/>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Biweekly</a:t>
                      </a:r>
                      <a:r>
                        <a:rPr lang="en-US" sz="1400" baseline="30000" dirty="0">
                          <a:solidFill>
                            <a:srgbClr val="000000"/>
                          </a:solidFill>
                          <a:latin typeface="Calibri"/>
                          <a:ea typeface="Times New Roman"/>
                          <a:cs typeface="Times New Roman"/>
                        </a:rPr>
                        <a:t>4</a:t>
                      </a:r>
                      <a:endParaRPr lang="en-US" sz="1400" dirty="0">
                        <a:latin typeface="Calibri"/>
                        <a:ea typeface="Calibri"/>
                        <a:cs typeface="Times New Roman"/>
                      </a:endParaRPr>
                    </a:p>
                  </a:txBody>
                  <a:tcPr marL="68580" marR="68580" marT="0" marB="0"/>
                </a:tc>
                <a:tc>
                  <a:txBody>
                    <a:bodyPr/>
                    <a:lstStyle/>
                    <a:p>
                      <a:endParaRPr lang="en-US" sz="1400" dirty="0">
                        <a:latin typeface="Calibri"/>
                      </a:endParaRPr>
                    </a:p>
                  </a:txBody>
                  <a:tcPr marL="68580" marR="68580" marT="0" marB="0"/>
                </a:tc>
              </a:tr>
              <a:tr h="378454">
                <a:tc>
                  <a:txBody>
                    <a:bodyPr/>
                    <a:lstStyle/>
                    <a:p>
                      <a:pPr marL="0" marR="0" algn="ctr">
                        <a:lnSpc>
                          <a:spcPct val="115000"/>
                        </a:lnSpc>
                        <a:spcBef>
                          <a:spcPts val="0"/>
                        </a:spcBef>
                        <a:spcAft>
                          <a:spcPts val="0"/>
                        </a:spcAft>
                      </a:pPr>
                      <a:r>
                        <a:rPr lang="en-US" sz="1400" b="1">
                          <a:solidFill>
                            <a:srgbClr val="000000"/>
                          </a:solidFill>
                          <a:latin typeface="Calibri"/>
                          <a:ea typeface="Times New Roman"/>
                          <a:cs typeface="Times New Roman"/>
                        </a:rPr>
                        <a:t>19</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SLT34A</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SLRW</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South Fork St. Lucie River</a:t>
                      </a:r>
                      <a:endParaRPr lang="en-US" sz="1400" dirty="0">
                        <a:latin typeface="Calibri"/>
                        <a:ea typeface="Calibri"/>
                        <a:cs typeface="Times New Roman"/>
                      </a:endParaRPr>
                    </a:p>
                  </a:txBody>
                  <a:tcPr marL="68580" marR="68580" marT="0" marB="0"/>
                </a:tc>
                <a:tc>
                  <a:txBody>
                    <a:bodyPr/>
                    <a:lstStyle/>
                    <a:p>
                      <a:endParaRPr lang="en-US" sz="1400" dirty="0">
                        <a:latin typeface="Calibri"/>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Biweekly</a:t>
                      </a:r>
                      <a:r>
                        <a:rPr lang="en-US" sz="1400" baseline="30000">
                          <a:solidFill>
                            <a:srgbClr val="000000"/>
                          </a:solidFill>
                          <a:latin typeface="Calibri"/>
                          <a:ea typeface="Times New Roman"/>
                          <a:cs typeface="Times New Roman"/>
                        </a:rPr>
                        <a:t>4</a:t>
                      </a:r>
                      <a:endParaRPr lang="en-US" sz="1400">
                        <a:latin typeface="Calibri"/>
                        <a:ea typeface="Calibri"/>
                        <a:cs typeface="Times New Roman"/>
                      </a:endParaRPr>
                    </a:p>
                  </a:txBody>
                  <a:tcPr marL="68580" marR="68580" marT="0" marB="0"/>
                </a:tc>
                <a:tc>
                  <a:txBody>
                    <a:bodyPr/>
                    <a:lstStyle/>
                    <a:p>
                      <a:endParaRPr lang="en-US" sz="1400" dirty="0">
                        <a:latin typeface="Calibri"/>
                      </a:endParaRPr>
                    </a:p>
                  </a:txBody>
                  <a:tcPr marL="68580" marR="68580" marT="0" marB="0"/>
                </a:tc>
              </a:tr>
              <a:tr h="333661">
                <a:tc>
                  <a:txBody>
                    <a:bodyPr/>
                    <a:lstStyle/>
                    <a:p>
                      <a:pPr marL="0" marR="0" algn="ctr">
                        <a:lnSpc>
                          <a:spcPct val="115000"/>
                        </a:lnSpc>
                        <a:spcBef>
                          <a:spcPts val="0"/>
                        </a:spcBef>
                        <a:spcAft>
                          <a:spcPts val="0"/>
                        </a:spcAft>
                      </a:pPr>
                      <a:r>
                        <a:rPr lang="en-US" sz="1400" b="1" dirty="0">
                          <a:solidFill>
                            <a:srgbClr val="000000"/>
                          </a:solidFill>
                          <a:latin typeface="Calibri"/>
                          <a:ea typeface="Times New Roman"/>
                          <a:cs typeface="Times New Roman"/>
                        </a:rPr>
                        <a:t>20</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0" dirty="0">
                          <a:solidFill>
                            <a:srgbClr val="000000"/>
                          </a:solidFill>
                          <a:latin typeface="Calibri"/>
                          <a:ea typeface="Times New Roman"/>
                          <a:cs typeface="Times New Roman"/>
                        </a:rPr>
                        <a:t>SLT40</a:t>
                      </a:r>
                      <a:endParaRPr lang="en-US" sz="1400" b="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0" dirty="0">
                          <a:solidFill>
                            <a:srgbClr val="000000"/>
                          </a:solidFill>
                          <a:latin typeface="Calibri"/>
                          <a:ea typeface="Times New Roman"/>
                          <a:cs typeface="Times New Roman"/>
                        </a:rPr>
                        <a:t>SLRW</a:t>
                      </a:r>
                      <a:endParaRPr lang="en-US" sz="1400" b="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b="0" dirty="0">
                          <a:solidFill>
                            <a:srgbClr val="000000"/>
                          </a:solidFill>
                          <a:latin typeface="Calibri"/>
                          <a:ea typeface="Times New Roman"/>
                          <a:cs typeface="Times New Roman"/>
                        </a:rPr>
                        <a:t>South Fork St. Lucie River</a:t>
                      </a:r>
                      <a:endParaRPr lang="en-US" sz="1400" b="0" dirty="0">
                        <a:latin typeface="Calibri"/>
                        <a:ea typeface="Calibri"/>
                        <a:cs typeface="Times New Roman"/>
                      </a:endParaRPr>
                    </a:p>
                  </a:txBody>
                  <a:tcPr marL="68580" marR="68580" marT="0" marB="0"/>
                </a:tc>
                <a:tc>
                  <a:txBody>
                    <a:bodyPr/>
                    <a:lstStyle/>
                    <a:p>
                      <a:endParaRPr lang="en-US" sz="1400" b="0" dirty="0">
                        <a:latin typeface="Calibri"/>
                      </a:endParaRPr>
                    </a:p>
                  </a:txBody>
                  <a:tcPr marL="68580" marR="68580" marT="0" marB="0"/>
                </a:tc>
                <a:tc>
                  <a:txBody>
                    <a:bodyPr/>
                    <a:lstStyle/>
                    <a:p>
                      <a:pPr marL="0" marR="0" algn="ctr">
                        <a:lnSpc>
                          <a:spcPct val="115000"/>
                        </a:lnSpc>
                        <a:spcBef>
                          <a:spcPts val="0"/>
                        </a:spcBef>
                        <a:spcAft>
                          <a:spcPts val="0"/>
                        </a:spcAft>
                      </a:pPr>
                      <a:r>
                        <a:rPr lang="en-US" sz="1400" b="0" dirty="0">
                          <a:solidFill>
                            <a:srgbClr val="000000"/>
                          </a:solidFill>
                          <a:latin typeface="Calibri"/>
                          <a:ea typeface="Times New Roman"/>
                          <a:cs typeface="Times New Roman"/>
                        </a:rPr>
                        <a:t>Biweekly</a:t>
                      </a:r>
                      <a:r>
                        <a:rPr lang="en-US" sz="1400" b="0" baseline="30000" dirty="0">
                          <a:solidFill>
                            <a:srgbClr val="000000"/>
                          </a:solidFill>
                          <a:latin typeface="Calibri"/>
                          <a:ea typeface="Times New Roman"/>
                          <a:cs typeface="Times New Roman"/>
                        </a:rPr>
                        <a:t>4</a:t>
                      </a:r>
                      <a:endParaRPr lang="en-US" sz="1400" b="0" dirty="0">
                        <a:latin typeface="Calibri"/>
                        <a:ea typeface="Calibri"/>
                        <a:cs typeface="Times New Roman"/>
                      </a:endParaRPr>
                    </a:p>
                  </a:txBody>
                  <a:tcPr marL="68580" marR="68580" marT="0" marB="0"/>
                </a:tc>
                <a:tc>
                  <a:txBody>
                    <a:bodyPr/>
                    <a:lstStyle/>
                    <a:p>
                      <a:endParaRPr lang="en-US" sz="1400">
                        <a:latin typeface="Calibri"/>
                      </a:endParaRPr>
                    </a:p>
                  </a:txBody>
                  <a:tcPr marL="68580" marR="68580" marT="0" marB="0"/>
                </a:tc>
              </a:tr>
              <a:tr h="333661">
                <a:tc>
                  <a:txBody>
                    <a:bodyPr/>
                    <a:lstStyle/>
                    <a:p>
                      <a:pPr marL="0" marR="0" algn="ctr">
                        <a:lnSpc>
                          <a:spcPct val="115000"/>
                        </a:lnSpc>
                        <a:spcBef>
                          <a:spcPts val="0"/>
                        </a:spcBef>
                        <a:spcAft>
                          <a:spcPts val="0"/>
                        </a:spcAft>
                      </a:pPr>
                      <a:r>
                        <a:rPr lang="en-US" sz="1400" b="1">
                          <a:solidFill>
                            <a:srgbClr val="000000"/>
                          </a:solidFill>
                          <a:latin typeface="Calibri"/>
                          <a:ea typeface="Times New Roman"/>
                          <a:cs typeface="Times New Roman"/>
                        </a:rPr>
                        <a:t>21</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SLT40A</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SLRW</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solidFill>
                            <a:srgbClr val="000000"/>
                          </a:solidFill>
                          <a:latin typeface="Calibri"/>
                          <a:ea typeface="Times New Roman"/>
                          <a:cs typeface="Times New Roman"/>
                        </a:rPr>
                        <a:t>South Fork St. Lucie River</a:t>
                      </a:r>
                      <a:endParaRPr lang="en-US" sz="1400">
                        <a:latin typeface="Calibri"/>
                        <a:ea typeface="Calibri"/>
                        <a:cs typeface="Times New Roman"/>
                      </a:endParaRPr>
                    </a:p>
                  </a:txBody>
                  <a:tcPr marL="68580" marR="68580" marT="0" marB="0"/>
                </a:tc>
                <a:tc>
                  <a:txBody>
                    <a:bodyPr/>
                    <a:lstStyle/>
                    <a:p>
                      <a:endParaRPr lang="en-US" sz="1400" dirty="0">
                        <a:latin typeface="Calibri"/>
                      </a:endParaRPr>
                    </a:p>
                  </a:txBody>
                  <a:tcPr marL="68580" marR="68580" marT="0" marB="0"/>
                </a:tc>
                <a:tc>
                  <a:txBody>
                    <a:bodyPr/>
                    <a:lstStyle/>
                    <a:p>
                      <a:pPr marL="0" marR="0" algn="ctr">
                        <a:lnSpc>
                          <a:spcPct val="115000"/>
                        </a:lnSpc>
                        <a:spcBef>
                          <a:spcPts val="0"/>
                        </a:spcBef>
                        <a:spcAft>
                          <a:spcPts val="0"/>
                        </a:spcAft>
                      </a:pPr>
                      <a:r>
                        <a:rPr lang="en-US" sz="1400" dirty="0">
                          <a:solidFill>
                            <a:srgbClr val="000000"/>
                          </a:solidFill>
                          <a:latin typeface="Calibri"/>
                          <a:ea typeface="Times New Roman"/>
                          <a:cs typeface="Times New Roman"/>
                        </a:rPr>
                        <a:t>Biweekly</a:t>
                      </a:r>
                      <a:r>
                        <a:rPr lang="en-US" sz="1400" baseline="30000" dirty="0">
                          <a:solidFill>
                            <a:srgbClr val="000000"/>
                          </a:solidFill>
                          <a:latin typeface="Calibri"/>
                          <a:ea typeface="Times New Roman"/>
                          <a:cs typeface="Times New Roman"/>
                        </a:rPr>
                        <a:t>4,5</a:t>
                      </a:r>
                      <a:endParaRPr lang="en-US" sz="1400" dirty="0">
                        <a:latin typeface="Calibri"/>
                        <a:ea typeface="Calibri"/>
                        <a:cs typeface="Times New Roman"/>
                      </a:endParaRPr>
                    </a:p>
                  </a:txBody>
                  <a:tcPr marL="68580" marR="68580" marT="0" marB="0"/>
                </a:tc>
                <a:tc>
                  <a:txBody>
                    <a:bodyPr/>
                    <a:lstStyle/>
                    <a:p>
                      <a:endParaRPr lang="en-US" sz="1400" dirty="0">
                        <a:latin typeface="Calibri"/>
                      </a:endParaRPr>
                    </a:p>
                  </a:txBody>
                  <a:tcPr marL="68580" marR="68580" marT="0" marB="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0"/>
            <a:ext cx="7848600" cy="1143000"/>
          </a:xfrm>
        </p:spPr>
        <p:txBody>
          <a:bodyPr>
            <a:normAutofit/>
          </a:bodyPr>
          <a:lstStyle/>
          <a:p>
            <a:r>
              <a:rPr lang="en-US" sz="2400" dirty="0" smtClean="0"/>
              <a:t>SFWMD Source Control Water Quality Monitoring (CONTINUED)</a:t>
            </a:r>
            <a:endParaRPr lang="en-US" sz="2400"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18</a:t>
            </a:fld>
            <a:endParaRPr lang="en-US"/>
          </a:p>
        </p:txBody>
      </p:sp>
      <p:graphicFrame>
        <p:nvGraphicFramePr>
          <p:cNvPr id="8" name="Content Placeholder 7"/>
          <p:cNvGraphicFramePr>
            <a:graphicFrameLocks noGrp="1"/>
          </p:cNvGraphicFramePr>
          <p:nvPr>
            <p:ph idx="1"/>
          </p:nvPr>
        </p:nvGraphicFramePr>
        <p:xfrm>
          <a:off x="0" y="1295400"/>
          <a:ext cx="8839201" cy="3470148"/>
        </p:xfrm>
        <a:graphic>
          <a:graphicData uri="http://schemas.openxmlformats.org/drawingml/2006/table">
            <a:tbl>
              <a:tblPr firstRow="1" bandRow="1">
                <a:tableStyleId>{5C22544A-7EE6-4342-B048-85BDC9FD1C3A}</a:tableStyleId>
              </a:tblPr>
              <a:tblGrid>
                <a:gridCol w="1262743"/>
                <a:gridCol w="1262743"/>
                <a:gridCol w="1262743"/>
                <a:gridCol w="1469571"/>
                <a:gridCol w="1055915"/>
                <a:gridCol w="1262743"/>
                <a:gridCol w="1262743"/>
              </a:tblGrid>
              <a:tr h="378454">
                <a:tc>
                  <a:txBody>
                    <a:bodyPr/>
                    <a:lstStyle/>
                    <a:p>
                      <a:pPr marL="0" marR="0" algn="ctr">
                        <a:lnSpc>
                          <a:spcPct val="115000"/>
                        </a:lnSpc>
                        <a:spcBef>
                          <a:spcPts val="0"/>
                        </a:spcBef>
                        <a:spcAft>
                          <a:spcPts val="0"/>
                        </a:spcAft>
                      </a:pPr>
                      <a:r>
                        <a:rPr lang="en-US" sz="1800" b="1" dirty="0">
                          <a:solidFill>
                            <a:srgbClr val="000000"/>
                          </a:solidFill>
                          <a:latin typeface="Calibri"/>
                          <a:ea typeface="Times New Roman"/>
                          <a:cs typeface="Times New Roman"/>
                        </a:rPr>
                        <a:t>#</a:t>
                      </a:r>
                      <a:endParaRPr lang="en-US" sz="18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b="1" dirty="0">
                          <a:solidFill>
                            <a:srgbClr val="000000"/>
                          </a:solidFill>
                          <a:latin typeface="Calibri"/>
                          <a:ea typeface="Times New Roman"/>
                          <a:cs typeface="Times New Roman"/>
                        </a:rPr>
                        <a:t>Site</a:t>
                      </a:r>
                      <a:endParaRPr lang="en-US" sz="18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b="1" dirty="0">
                          <a:solidFill>
                            <a:srgbClr val="000000"/>
                          </a:solidFill>
                          <a:latin typeface="Calibri"/>
                          <a:ea typeface="Times New Roman"/>
                          <a:cs typeface="Times New Roman"/>
                        </a:rPr>
                        <a:t>Watershed (Other entity)</a:t>
                      </a:r>
                      <a:endParaRPr lang="en-US" sz="18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b="1" dirty="0">
                          <a:solidFill>
                            <a:srgbClr val="000000"/>
                          </a:solidFill>
                          <a:latin typeface="Calibri"/>
                          <a:ea typeface="Times New Roman"/>
                          <a:cs typeface="Times New Roman"/>
                        </a:rPr>
                        <a:t>Sub-watershed</a:t>
                      </a:r>
                      <a:endParaRPr lang="en-US" sz="18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b="1" dirty="0">
                          <a:solidFill>
                            <a:srgbClr val="000000"/>
                          </a:solidFill>
                          <a:latin typeface="Calibri"/>
                          <a:ea typeface="Times New Roman"/>
                          <a:cs typeface="Times New Roman"/>
                        </a:rPr>
                        <a:t>Auto sampler</a:t>
                      </a:r>
                      <a:endParaRPr lang="en-US" sz="18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b="1" dirty="0">
                          <a:solidFill>
                            <a:srgbClr val="000000"/>
                          </a:solidFill>
                          <a:latin typeface="Calibri"/>
                          <a:ea typeface="Times New Roman"/>
                          <a:cs typeface="Times New Roman"/>
                        </a:rPr>
                        <a:t>Grab</a:t>
                      </a:r>
                      <a:r>
                        <a:rPr lang="en-US" sz="1800" b="1" baseline="30000" dirty="0">
                          <a:solidFill>
                            <a:srgbClr val="000000"/>
                          </a:solidFill>
                          <a:latin typeface="Calibri"/>
                          <a:ea typeface="Times New Roman"/>
                          <a:cs typeface="Times New Roman"/>
                        </a:rPr>
                        <a:t>1</a:t>
                      </a:r>
                      <a:endParaRPr lang="en-US" sz="18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b="1" dirty="0">
                          <a:solidFill>
                            <a:srgbClr val="000000"/>
                          </a:solidFill>
                          <a:latin typeface="Calibri"/>
                          <a:ea typeface="Times New Roman"/>
                          <a:cs typeface="Times New Roman"/>
                        </a:rPr>
                        <a:t>Flow</a:t>
                      </a:r>
                      <a:endParaRPr lang="en-US" sz="1800" dirty="0">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800" b="1" dirty="0">
                          <a:solidFill>
                            <a:srgbClr val="000000"/>
                          </a:solidFill>
                          <a:latin typeface="Calibri"/>
                          <a:ea typeface="Times New Roman"/>
                          <a:cs typeface="Times New Roman"/>
                        </a:rPr>
                        <a:t>22</a:t>
                      </a:r>
                      <a:endParaRPr lang="en-US" sz="18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b="0" dirty="0">
                          <a:solidFill>
                            <a:srgbClr val="000000"/>
                          </a:solidFill>
                          <a:latin typeface="Calibri"/>
                          <a:ea typeface="Times New Roman"/>
                          <a:cs typeface="Times New Roman"/>
                        </a:rPr>
                        <a:t>SLT38</a:t>
                      </a:r>
                      <a:endParaRPr lang="en-US" sz="1800" b="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b="0" dirty="0">
                          <a:solidFill>
                            <a:srgbClr val="000000"/>
                          </a:solidFill>
                          <a:latin typeface="Calibri"/>
                          <a:ea typeface="Times New Roman"/>
                          <a:cs typeface="Times New Roman"/>
                        </a:rPr>
                        <a:t>SLRW</a:t>
                      </a:r>
                      <a:endParaRPr lang="en-US" sz="1800" b="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b="0" dirty="0">
                          <a:solidFill>
                            <a:srgbClr val="000000"/>
                          </a:solidFill>
                          <a:latin typeface="Calibri"/>
                          <a:ea typeface="Times New Roman"/>
                          <a:cs typeface="Times New Roman"/>
                        </a:rPr>
                        <a:t>South Mid-estuary</a:t>
                      </a:r>
                      <a:endParaRPr lang="en-US" sz="1800" b="0" dirty="0">
                        <a:latin typeface="Calibri"/>
                        <a:ea typeface="Calibri"/>
                        <a:cs typeface="Times New Roman"/>
                      </a:endParaRPr>
                    </a:p>
                  </a:txBody>
                  <a:tcPr marL="68580" marR="68580" marT="0" marB="0"/>
                </a:tc>
                <a:tc>
                  <a:txBody>
                    <a:bodyPr/>
                    <a:lstStyle/>
                    <a:p>
                      <a:endParaRPr lang="en-US" sz="1800" b="0" dirty="0">
                        <a:latin typeface="Calibri"/>
                      </a:endParaRPr>
                    </a:p>
                  </a:txBody>
                  <a:tcPr marL="68580" marR="68580" marT="0" marB="0"/>
                </a:tc>
                <a:tc>
                  <a:txBody>
                    <a:bodyPr/>
                    <a:lstStyle/>
                    <a:p>
                      <a:pPr marL="0" marR="0">
                        <a:lnSpc>
                          <a:spcPct val="115000"/>
                        </a:lnSpc>
                        <a:spcBef>
                          <a:spcPts val="0"/>
                        </a:spcBef>
                        <a:spcAft>
                          <a:spcPts val="0"/>
                        </a:spcAft>
                      </a:pPr>
                      <a:r>
                        <a:rPr lang="en-US" sz="1800" b="0" dirty="0">
                          <a:solidFill>
                            <a:srgbClr val="000000"/>
                          </a:solidFill>
                          <a:latin typeface="Calibri"/>
                          <a:ea typeface="Times New Roman"/>
                          <a:cs typeface="Times New Roman"/>
                        </a:rPr>
                        <a:t>Biweekly</a:t>
                      </a:r>
                      <a:r>
                        <a:rPr lang="en-US" sz="1800" b="0" baseline="30000" dirty="0">
                          <a:solidFill>
                            <a:srgbClr val="000000"/>
                          </a:solidFill>
                          <a:latin typeface="Calibri"/>
                          <a:ea typeface="Times New Roman"/>
                          <a:cs typeface="Times New Roman"/>
                        </a:rPr>
                        <a:t>4</a:t>
                      </a:r>
                      <a:endParaRPr lang="en-US" sz="1800" b="0" dirty="0">
                        <a:latin typeface="Calibri"/>
                        <a:ea typeface="Calibri"/>
                        <a:cs typeface="Times New Roman"/>
                      </a:endParaRPr>
                    </a:p>
                  </a:txBody>
                  <a:tcPr marL="68580" marR="68580" marT="0" marB="0"/>
                </a:tc>
                <a:tc>
                  <a:txBody>
                    <a:bodyPr/>
                    <a:lstStyle/>
                    <a:p>
                      <a:endParaRPr lang="en-US" sz="1800">
                        <a:latin typeface="Calibri"/>
                      </a:endParaRPr>
                    </a:p>
                  </a:txBody>
                  <a:tcPr marL="68580" marR="68580" marT="0" marB="0"/>
                </a:tc>
              </a:tr>
              <a:tr h="378454">
                <a:tc>
                  <a:txBody>
                    <a:bodyPr/>
                    <a:lstStyle/>
                    <a:p>
                      <a:pPr marL="0" marR="0" algn="ctr">
                        <a:lnSpc>
                          <a:spcPct val="115000"/>
                        </a:lnSpc>
                        <a:spcBef>
                          <a:spcPts val="0"/>
                        </a:spcBef>
                        <a:spcAft>
                          <a:spcPts val="0"/>
                        </a:spcAft>
                      </a:pPr>
                      <a:r>
                        <a:rPr lang="en-US" sz="1800" b="1">
                          <a:solidFill>
                            <a:srgbClr val="000000"/>
                          </a:solidFill>
                          <a:latin typeface="Calibri"/>
                          <a:ea typeface="Times New Roman"/>
                          <a:cs typeface="Times New Roman"/>
                        </a:rPr>
                        <a:t>23</a:t>
                      </a:r>
                      <a:endParaRPr lang="en-US" sz="18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a:solidFill>
                            <a:srgbClr val="000000"/>
                          </a:solidFill>
                          <a:latin typeface="Calibri"/>
                          <a:ea typeface="Times New Roman"/>
                          <a:cs typeface="Times New Roman"/>
                        </a:rPr>
                        <a:t>SLT38A</a:t>
                      </a:r>
                      <a:endParaRPr lang="en-US" sz="18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solidFill>
                            <a:srgbClr val="000000"/>
                          </a:solidFill>
                          <a:latin typeface="Calibri"/>
                          <a:ea typeface="Times New Roman"/>
                          <a:cs typeface="Times New Roman"/>
                        </a:rPr>
                        <a:t>SLRW</a:t>
                      </a:r>
                      <a:endParaRPr lang="en-US" sz="18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solidFill>
                            <a:srgbClr val="000000"/>
                          </a:solidFill>
                          <a:latin typeface="Calibri"/>
                          <a:ea typeface="Times New Roman"/>
                          <a:cs typeface="Times New Roman"/>
                        </a:rPr>
                        <a:t>South Mid-estuary</a:t>
                      </a:r>
                      <a:endParaRPr lang="en-US" sz="1800" dirty="0">
                        <a:latin typeface="Calibri"/>
                        <a:ea typeface="Calibri"/>
                        <a:cs typeface="Times New Roman"/>
                      </a:endParaRPr>
                    </a:p>
                  </a:txBody>
                  <a:tcPr marL="68580" marR="68580" marT="0" marB="0"/>
                </a:tc>
                <a:tc>
                  <a:txBody>
                    <a:bodyPr/>
                    <a:lstStyle/>
                    <a:p>
                      <a:endParaRPr lang="en-US" sz="1800">
                        <a:latin typeface="Calibri"/>
                      </a:endParaRPr>
                    </a:p>
                  </a:txBody>
                  <a:tcPr marL="68580" marR="68580" marT="0" marB="0"/>
                </a:tc>
                <a:tc>
                  <a:txBody>
                    <a:bodyPr/>
                    <a:lstStyle/>
                    <a:p>
                      <a:pPr marL="0" marR="0">
                        <a:lnSpc>
                          <a:spcPct val="115000"/>
                        </a:lnSpc>
                        <a:spcBef>
                          <a:spcPts val="0"/>
                        </a:spcBef>
                        <a:spcAft>
                          <a:spcPts val="0"/>
                        </a:spcAft>
                      </a:pPr>
                      <a:r>
                        <a:rPr lang="en-US" sz="1800">
                          <a:solidFill>
                            <a:srgbClr val="000000"/>
                          </a:solidFill>
                          <a:latin typeface="Calibri"/>
                          <a:ea typeface="Times New Roman"/>
                          <a:cs typeface="Times New Roman"/>
                        </a:rPr>
                        <a:t>Biweekly</a:t>
                      </a:r>
                      <a:r>
                        <a:rPr lang="en-US" sz="1800" baseline="30000">
                          <a:solidFill>
                            <a:srgbClr val="000000"/>
                          </a:solidFill>
                          <a:latin typeface="Calibri"/>
                          <a:ea typeface="Times New Roman"/>
                          <a:cs typeface="Times New Roman"/>
                        </a:rPr>
                        <a:t>4,6</a:t>
                      </a:r>
                      <a:endParaRPr lang="en-US" sz="1800">
                        <a:latin typeface="Calibri"/>
                        <a:ea typeface="Calibri"/>
                        <a:cs typeface="Times New Roman"/>
                      </a:endParaRPr>
                    </a:p>
                  </a:txBody>
                  <a:tcPr marL="68580" marR="68580" marT="0" marB="0"/>
                </a:tc>
                <a:tc>
                  <a:txBody>
                    <a:bodyPr/>
                    <a:lstStyle/>
                    <a:p>
                      <a:endParaRPr lang="en-US" sz="1800">
                        <a:latin typeface="Calibri"/>
                      </a:endParaRPr>
                    </a:p>
                  </a:txBody>
                  <a:tcPr marL="68580" marR="68580" marT="0" marB="0"/>
                </a:tc>
              </a:tr>
              <a:tr h="378454">
                <a:tc>
                  <a:txBody>
                    <a:bodyPr/>
                    <a:lstStyle/>
                    <a:p>
                      <a:pPr marL="0" marR="0" algn="ctr">
                        <a:lnSpc>
                          <a:spcPct val="115000"/>
                        </a:lnSpc>
                        <a:spcBef>
                          <a:spcPts val="0"/>
                        </a:spcBef>
                        <a:spcAft>
                          <a:spcPts val="0"/>
                        </a:spcAft>
                      </a:pPr>
                      <a:r>
                        <a:rPr lang="en-US" sz="1800" b="1">
                          <a:solidFill>
                            <a:srgbClr val="000000"/>
                          </a:solidFill>
                          <a:latin typeface="Calibri"/>
                          <a:ea typeface="Times New Roman"/>
                          <a:cs typeface="Times New Roman"/>
                        </a:rPr>
                        <a:t>24</a:t>
                      </a:r>
                      <a:endParaRPr lang="en-US" sz="18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a:solidFill>
                            <a:srgbClr val="000000"/>
                          </a:solidFill>
                          <a:latin typeface="Calibri"/>
                          <a:ea typeface="Times New Roman"/>
                          <a:cs typeface="Times New Roman"/>
                        </a:rPr>
                        <a:t>S80</a:t>
                      </a:r>
                      <a:endParaRPr lang="en-US" sz="18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a:solidFill>
                            <a:srgbClr val="000000"/>
                          </a:solidFill>
                          <a:latin typeface="Calibri"/>
                          <a:ea typeface="Times New Roman"/>
                          <a:cs typeface="Times New Roman"/>
                        </a:rPr>
                        <a:t>SLRW &amp; LOW</a:t>
                      </a:r>
                      <a:endParaRPr lang="en-US" sz="18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solidFill>
                            <a:srgbClr val="000000"/>
                          </a:solidFill>
                          <a:latin typeface="Calibri"/>
                          <a:ea typeface="Times New Roman"/>
                          <a:cs typeface="Times New Roman"/>
                        </a:rPr>
                        <a:t>C-44</a:t>
                      </a:r>
                      <a:endParaRPr lang="en-US" sz="18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solidFill>
                            <a:srgbClr val="000000"/>
                          </a:solidFill>
                          <a:latin typeface="Calibri"/>
                          <a:ea typeface="Times New Roman"/>
                          <a:cs typeface="Times New Roman"/>
                        </a:rPr>
                        <a:t>TP</a:t>
                      </a:r>
                      <a:r>
                        <a:rPr lang="en-US" sz="1800" baseline="30000" dirty="0">
                          <a:solidFill>
                            <a:srgbClr val="000000"/>
                          </a:solidFill>
                          <a:latin typeface="Calibri"/>
                          <a:ea typeface="Times New Roman"/>
                          <a:cs typeface="Times New Roman"/>
                        </a:rPr>
                        <a:t>3</a:t>
                      </a:r>
                      <a:r>
                        <a:rPr lang="en-US" sz="1800" dirty="0">
                          <a:solidFill>
                            <a:srgbClr val="000000"/>
                          </a:solidFill>
                          <a:latin typeface="Calibri"/>
                          <a:ea typeface="Times New Roman"/>
                          <a:cs typeface="Times New Roman"/>
                        </a:rPr>
                        <a:t>, TKN</a:t>
                      </a:r>
                      <a:endParaRPr lang="en-US" sz="18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a:solidFill>
                            <a:srgbClr val="000000"/>
                          </a:solidFill>
                          <a:latin typeface="Calibri"/>
                          <a:ea typeface="Times New Roman"/>
                          <a:cs typeface="Times New Roman"/>
                        </a:rPr>
                        <a:t>Weekly</a:t>
                      </a:r>
                      <a:endParaRPr lang="en-US" sz="18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a:solidFill>
                            <a:srgbClr val="000000"/>
                          </a:solidFill>
                          <a:latin typeface="Calibri"/>
                          <a:ea typeface="Times New Roman"/>
                          <a:cs typeface="Times New Roman"/>
                        </a:rPr>
                        <a:t>Yes</a:t>
                      </a:r>
                      <a:endParaRPr lang="en-US" sz="1800">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800" b="1">
                          <a:solidFill>
                            <a:srgbClr val="000000"/>
                          </a:solidFill>
                          <a:latin typeface="Calibri"/>
                          <a:ea typeface="Times New Roman"/>
                          <a:cs typeface="Times New Roman"/>
                        </a:rPr>
                        <a:t>25</a:t>
                      </a:r>
                      <a:endParaRPr lang="en-US" sz="18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a:solidFill>
                            <a:srgbClr val="000000"/>
                          </a:solidFill>
                          <a:latin typeface="Calibri"/>
                          <a:ea typeface="Times New Roman"/>
                          <a:cs typeface="Times New Roman"/>
                        </a:rPr>
                        <a:t>S308</a:t>
                      </a:r>
                      <a:endParaRPr lang="en-US" sz="18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a:solidFill>
                            <a:srgbClr val="000000"/>
                          </a:solidFill>
                          <a:latin typeface="Calibri"/>
                          <a:ea typeface="Times New Roman"/>
                          <a:cs typeface="Times New Roman"/>
                        </a:rPr>
                        <a:t>SLRW &amp; LOW (COE)</a:t>
                      </a:r>
                      <a:endParaRPr lang="en-US" sz="18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a:solidFill>
                            <a:srgbClr val="000000"/>
                          </a:solidFill>
                          <a:latin typeface="Calibri"/>
                          <a:ea typeface="Times New Roman"/>
                          <a:cs typeface="Times New Roman"/>
                        </a:rPr>
                        <a:t>C-44</a:t>
                      </a:r>
                      <a:endParaRPr lang="en-US" sz="1800">
                        <a:latin typeface="Calibri"/>
                        <a:ea typeface="Calibri"/>
                        <a:cs typeface="Times New Roman"/>
                      </a:endParaRPr>
                    </a:p>
                  </a:txBody>
                  <a:tcPr marL="68580" marR="68580" marT="0" marB="0"/>
                </a:tc>
                <a:tc>
                  <a:txBody>
                    <a:bodyPr/>
                    <a:lstStyle/>
                    <a:p>
                      <a:endParaRPr lang="en-US" sz="1800" dirty="0">
                        <a:latin typeface="Calibri"/>
                      </a:endParaRPr>
                    </a:p>
                  </a:txBody>
                  <a:tcPr marL="68580" marR="68580" marT="0" marB="0"/>
                </a:tc>
                <a:tc>
                  <a:txBody>
                    <a:bodyPr/>
                    <a:lstStyle/>
                    <a:p>
                      <a:pPr marL="0" marR="0" algn="ctr">
                        <a:lnSpc>
                          <a:spcPct val="115000"/>
                        </a:lnSpc>
                        <a:spcBef>
                          <a:spcPts val="0"/>
                        </a:spcBef>
                        <a:spcAft>
                          <a:spcPts val="0"/>
                        </a:spcAft>
                      </a:pPr>
                      <a:r>
                        <a:rPr lang="en-US" sz="1800" dirty="0">
                          <a:solidFill>
                            <a:srgbClr val="000000"/>
                          </a:solidFill>
                          <a:latin typeface="Calibri"/>
                          <a:ea typeface="Times New Roman"/>
                          <a:cs typeface="Times New Roman"/>
                        </a:rPr>
                        <a:t>Weekly</a:t>
                      </a:r>
                      <a:endParaRPr lang="en-US" sz="18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solidFill>
                            <a:srgbClr val="000000"/>
                          </a:solidFill>
                          <a:latin typeface="Calibri"/>
                          <a:ea typeface="Times New Roman"/>
                          <a:cs typeface="Times New Roman"/>
                        </a:rPr>
                        <a:t>Yes</a:t>
                      </a:r>
                      <a:endParaRPr lang="en-US" sz="1800" dirty="0">
                        <a:latin typeface="Calibri"/>
                        <a:ea typeface="Calibri"/>
                        <a:cs typeface="Times New Roman"/>
                      </a:endParaRPr>
                    </a:p>
                  </a:txBody>
                  <a:tcPr marL="68580" marR="68580" marT="0" marB="0"/>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0"/>
            <a:ext cx="7848600" cy="1143000"/>
          </a:xfrm>
        </p:spPr>
        <p:txBody>
          <a:bodyPr>
            <a:normAutofit/>
          </a:bodyPr>
          <a:lstStyle/>
          <a:p>
            <a:r>
              <a:rPr lang="en-US" sz="2400" dirty="0" smtClean="0"/>
              <a:t>SFWMD Source Control Rainfall Monitoring</a:t>
            </a:r>
            <a:endParaRPr lang="en-US" sz="2400" dirty="0"/>
          </a:p>
        </p:txBody>
      </p:sp>
      <p:sp>
        <p:nvSpPr>
          <p:cNvPr id="4" name="Date Placeholder 3"/>
          <p:cNvSpPr>
            <a:spLocks noGrp="1"/>
          </p:cNvSpPr>
          <p:nvPr>
            <p:ph type="dt" sz="half" idx="10"/>
          </p:nvPr>
        </p:nvSpPr>
        <p:spPr/>
        <p:txBody>
          <a:bodyPr/>
          <a:lstStyle/>
          <a:p>
            <a:fld id="{D9641B56-F1C1-4B9C-86AB-A9C4D2348069}" type="datetime1">
              <a:rPr lang="en-US" smtClean="0"/>
              <a:pPr/>
              <a:t>12/11/2012</a:t>
            </a:fld>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19</a:t>
            </a:fld>
            <a:endParaRPr lang="en-US"/>
          </a:p>
        </p:txBody>
      </p:sp>
      <p:graphicFrame>
        <p:nvGraphicFramePr>
          <p:cNvPr id="8" name="Content Placeholder 7"/>
          <p:cNvGraphicFramePr>
            <a:graphicFrameLocks noGrp="1"/>
          </p:cNvGraphicFramePr>
          <p:nvPr>
            <p:ph idx="1"/>
          </p:nvPr>
        </p:nvGraphicFramePr>
        <p:xfrm>
          <a:off x="0" y="1295400"/>
          <a:ext cx="9144003" cy="5579310"/>
        </p:xfrm>
        <a:graphic>
          <a:graphicData uri="http://schemas.openxmlformats.org/drawingml/2006/table">
            <a:tbl>
              <a:tblPr firstRow="1" bandRow="1">
                <a:tableStyleId>{5C22544A-7EE6-4342-B048-85BDC9FD1C3A}</a:tableStyleId>
              </a:tblPr>
              <a:tblGrid>
                <a:gridCol w="653143"/>
                <a:gridCol w="794657"/>
                <a:gridCol w="511629"/>
                <a:gridCol w="760123"/>
                <a:gridCol w="546164"/>
                <a:gridCol w="620484"/>
                <a:gridCol w="685802"/>
                <a:gridCol w="653143"/>
                <a:gridCol w="653143"/>
                <a:gridCol w="653143"/>
                <a:gridCol w="653143"/>
                <a:gridCol w="653143"/>
                <a:gridCol w="653143"/>
                <a:gridCol w="653143"/>
              </a:tblGrid>
              <a:tr h="378454">
                <a:tc>
                  <a:txBody>
                    <a:bodyPr/>
                    <a:lstStyle/>
                    <a:p>
                      <a:pPr marL="0" marR="0" algn="ctr">
                        <a:lnSpc>
                          <a:spcPct val="115000"/>
                        </a:lnSpc>
                        <a:spcBef>
                          <a:spcPts val="0"/>
                        </a:spcBef>
                        <a:spcAft>
                          <a:spcPts val="0"/>
                        </a:spcAft>
                      </a:pPr>
                      <a:r>
                        <a:rPr lang="en-US" sz="1200" b="1" dirty="0">
                          <a:solidFill>
                            <a:schemeClr val="tx1"/>
                          </a:solidFill>
                          <a:latin typeface="Calibri"/>
                          <a:ea typeface="Times New Roman"/>
                          <a:cs typeface="Times New Roman"/>
                        </a:rPr>
                        <a:t>#</a:t>
                      </a:r>
                      <a:endParaRPr lang="en-US" sz="1200" dirty="0">
                        <a:solidFill>
                          <a:schemeClr val="tx1"/>
                        </a:solidFill>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1" dirty="0" smtClean="0">
                          <a:solidFill>
                            <a:schemeClr val="tx1"/>
                          </a:solidFill>
                          <a:latin typeface="Calibri"/>
                          <a:ea typeface="Times New Roman"/>
                          <a:cs typeface="Times New Roman"/>
                        </a:rPr>
                        <a:t>Station</a:t>
                      </a:r>
                      <a:endParaRPr lang="en-US" sz="1200" dirty="0">
                        <a:solidFill>
                          <a:schemeClr val="tx1"/>
                        </a:solidFill>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1" dirty="0" smtClean="0">
                          <a:solidFill>
                            <a:schemeClr val="tx1"/>
                          </a:solidFill>
                          <a:latin typeface="Calibri"/>
                          <a:ea typeface="Times New Roman"/>
                          <a:cs typeface="Times New Roman"/>
                        </a:rPr>
                        <a:t>C-44</a:t>
                      </a:r>
                      <a:endParaRPr lang="en-US" sz="1200" dirty="0">
                        <a:solidFill>
                          <a:schemeClr val="tx1"/>
                        </a:solidFill>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1" dirty="0" smtClean="0">
                          <a:solidFill>
                            <a:schemeClr val="tx1"/>
                          </a:solidFill>
                          <a:latin typeface="Calibri"/>
                          <a:ea typeface="Times New Roman"/>
                          <a:cs typeface="Times New Roman"/>
                        </a:rPr>
                        <a:t>Basin 4</a:t>
                      </a:r>
                      <a:endParaRPr lang="en-US" sz="1200" dirty="0">
                        <a:solidFill>
                          <a:schemeClr val="tx1"/>
                        </a:solidFill>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1" dirty="0" smtClean="0">
                          <a:solidFill>
                            <a:schemeClr val="tx1"/>
                          </a:solidFill>
                          <a:latin typeface="Calibri"/>
                          <a:ea typeface="Times New Roman"/>
                          <a:cs typeface="Times New Roman"/>
                        </a:rPr>
                        <a:t>Basin 5</a:t>
                      </a:r>
                      <a:endParaRPr lang="en-US" sz="1200" dirty="0">
                        <a:solidFill>
                          <a:schemeClr val="tx1"/>
                        </a:solidFill>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1" dirty="0" smtClean="0">
                          <a:solidFill>
                            <a:schemeClr val="tx1"/>
                          </a:solidFill>
                          <a:latin typeface="Calibri"/>
                          <a:ea typeface="Times New Roman"/>
                          <a:cs typeface="Times New Roman"/>
                        </a:rPr>
                        <a:t>Basin 6</a:t>
                      </a:r>
                      <a:endParaRPr lang="en-US" sz="1200" dirty="0">
                        <a:solidFill>
                          <a:schemeClr val="tx1"/>
                        </a:solidFill>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b="1" dirty="0" smtClean="0">
                          <a:solidFill>
                            <a:schemeClr val="tx1"/>
                          </a:solidFill>
                          <a:latin typeface="Calibri"/>
                          <a:ea typeface="Times New Roman"/>
                          <a:cs typeface="Times New Roman"/>
                        </a:rPr>
                        <a:t>C-23</a:t>
                      </a:r>
                      <a:endParaRPr lang="en-US" sz="1200" dirty="0">
                        <a:solidFill>
                          <a:schemeClr val="tx1"/>
                        </a:solidFill>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smtClean="0">
                          <a:solidFill>
                            <a:schemeClr val="tx1"/>
                          </a:solidFill>
                          <a:latin typeface="Calibri"/>
                          <a:ea typeface="Calibri"/>
                          <a:cs typeface="Times New Roman"/>
                        </a:rPr>
                        <a:t>C-24</a:t>
                      </a:r>
                      <a:endParaRPr lang="en-US" sz="1200" dirty="0">
                        <a:solidFill>
                          <a:schemeClr val="tx1"/>
                        </a:solidFill>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smtClean="0">
                          <a:solidFill>
                            <a:schemeClr val="tx1"/>
                          </a:solidFill>
                          <a:latin typeface="Calibri"/>
                          <a:ea typeface="Calibri"/>
                          <a:cs typeface="Times New Roman"/>
                        </a:rPr>
                        <a:t>C-25</a:t>
                      </a:r>
                      <a:endParaRPr lang="en-US" sz="1200" dirty="0">
                        <a:solidFill>
                          <a:schemeClr val="tx1"/>
                        </a:solidFill>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smtClean="0">
                          <a:solidFill>
                            <a:schemeClr val="tx1"/>
                          </a:solidFill>
                          <a:latin typeface="Calibri"/>
                          <a:ea typeface="Calibri"/>
                          <a:cs typeface="Times New Roman"/>
                        </a:rPr>
                        <a:t>North</a:t>
                      </a:r>
                      <a:r>
                        <a:rPr lang="en-US" sz="1200" baseline="0" dirty="0" smtClean="0">
                          <a:solidFill>
                            <a:schemeClr val="tx1"/>
                          </a:solidFill>
                          <a:latin typeface="Calibri"/>
                          <a:ea typeface="Calibri"/>
                          <a:cs typeface="Times New Roman"/>
                        </a:rPr>
                        <a:t> Fork</a:t>
                      </a:r>
                      <a:endParaRPr lang="en-US" sz="1200" dirty="0">
                        <a:solidFill>
                          <a:schemeClr val="tx1"/>
                        </a:solidFill>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smtClean="0">
                          <a:solidFill>
                            <a:schemeClr val="tx1"/>
                          </a:solidFill>
                          <a:latin typeface="Calibri"/>
                          <a:ea typeface="Calibri"/>
                          <a:cs typeface="Times New Roman"/>
                        </a:rPr>
                        <a:t>South Coastal </a:t>
                      </a:r>
                      <a:endParaRPr lang="en-US" sz="1200" dirty="0">
                        <a:solidFill>
                          <a:schemeClr val="tx1"/>
                        </a:solidFill>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smtClean="0">
                          <a:solidFill>
                            <a:schemeClr val="tx1"/>
                          </a:solidFill>
                          <a:latin typeface="Calibri"/>
                          <a:ea typeface="Calibri"/>
                          <a:cs typeface="Times New Roman"/>
                        </a:rPr>
                        <a:t>South Fork</a:t>
                      </a:r>
                      <a:endParaRPr lang="en-US" sz="1200" dirty="0">
                        <a:solidFill>
                          <a:schemeClr val="tx1"/>
                        </a:solidFill>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smtClean="0">
                          <a:solidFill>
                            <a:schemeClr val="tx1"/>
                          </a:solidFill>
                          <a:latin typeface="Calibri"/>
                          <a:ea typeface="Calibri"/>
                          <a:cs typeface="Times New Roman"/>
                        </a:rPr>
                        <a:t>North Mid Estuary</a:t>
                      </a:r>
                      <a:endParaRPr lang="en-US" sz="1200" dirty="0">
                        <a:solidFill>
                          <a:schemeClr val="tx1"/>
                        </a:solidFill>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200" dirty="0" smtClean="0">
                          <a:solidFill>
                            <a:schemeClr val="tx1"/>
                          </a:solidFill>
                          <a:latin typeface="Calibri"/>
                          <a:ea typeface="Calibri"/>
                          <a:cs typeface="Times New Roman"/>
                        </a:rPr>
                        <a:t>South Mid Estuary</a:t>
                      </a:r>
                      <a:endParaRPr lang="en-US" sz="1200" dirty="0">
                        <a:solidFill>
                          <a:schemeClr val="tx1"/>
                        </a:solidFill>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100" b="1" dirty="0">
                          <a:solidFill>
                            <a:srgbClr val="000000"/>
                          </a:solidFill>
                          <a:latin typeface="Cambria"/>
                          <a:ea typeface="Times New Roman"/>
                          <a:cs typeface="Times New Roman"/>
                        </a:rPr>
                        <a:t>1</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b="1">
                          <a:solidFill>
                            <a:srgbClr val="000000"/>
                          </a:solidFill>
                          <a:latin typeface="Cambria"/>
                          <a:ea typeface="Times New Roman"/>
                          <a:cs typeface="Times New Roman"/>
                        </a:rPr>
                        <a:t>BLUEGOOS_R</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b="1">
                          <a:solidFill>
                            <a:srgbClr val="000000"/>
                          </a:solidFill>
                          <a:latin typeface="Cambria"/>
                          <a:ea typeface="Times New Roman"/>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b="1">
                          <a:solidFill>
                            <a:srgbClr val="000000"/>
                          </a:solidFill>
                          <a:latin typeface="Cambria"/>
                          <a:ea typeface="Times New Roman"/>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b="1">
                          <a:solidFill>
                            <a:srgbClr val="000000"/>
                          </a:solidFill>
                          <a:latin typeface="Cambria"/>
                          <a:ea typeface="Times New Roman"/>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dirty="0">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100" b="1" dirty="0">
                          <a:solidFill>
                            <a:srgbClr val="000000"/>
                          </a:solidFill>
                          <a:latin typeface="Cambria"/>
                          <a:ea typeface="Times New Roman"/>
                          <a:cs typeface="Times New Roman"/>
                        </a:rPr>
                        <a:t>2</a:t>
                      </a:r>
                      <a:endParaRPr lang="en-US" sz="11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b="1">
                          <a:solidFill>
                            <a:srgbClr val="000000"/>
                          </a:solidFill>
                          <a:latin typeface="Cambria"/>
                          <a:ea typeface="Times New Roman"/>
                          <a:cs typeface="Times New Roman"/>
                        </a:rPr>
                        <a:t>COW CREE_R</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b="1">
                          <a:solidFill>
                            <a:srgbClr val="000000"/>
                          </a:solidFill>
                          <a:latin typeface="Cambria"/>
                          <a:ea typeface="Times New Roman"/>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b="1">
                          <a:solidFill>
                            <a:srgbClr val="000000"/>
                          </a:solidFill>
                          <a:latin typeface="Cambria"/>
                          <a:ea typeface="Times New Roman"/>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b="1">
                          <a:solidFill>
                            <a:srgbClr val="000000"/>
                          </a:solidFill>
                          <a:latin typeface="Cambria"/>
                          <a:ea typeface="Times New Roman"/>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b="1">
                          <a:solidFill>
                            <a:srgbClr val="000000"/>
                          </a:solidFill>
                          <a:latin typeface="Cambria"/>
                          <a:ea typeface="Times New Roman"/>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100" b="1">
                          <a:solidFill>
                            <a:srgbClr val="000000"/>
                          </a:solidFill>
                          <a:latin typeface="Cambria"/>
                          <a:ea typeface="Times New Roman"/>
                          <a:cs typeface="Times New Roman"/>
                        </a:rPr>
                        <a:t>3</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Calibri"/>
                          <a:cs typeface="Times New Roman"/>
                        </a:rPr>
                        <a:t>FT PIERC_R</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100" b="1">
                          <a:solidFill>
                            <a:srgbClr val="000000"/>
                          </a:solidFill>
                          <a:latin typeface="Cambria"/>
                          <a:ea typeface="Times New Roman"/>
                          <a:cs typeface="Times New Roman"/>
                        </a:rPr>
                        <a:t>4</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Calibri"/>
                          <a:cs typeface="Times New Roman"/>
                        </a:rPr>
                        <a:t>FTP FS_R</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100" b="1">
                          <a:solidFill>
                            <a:srgbClr val="000000"/>
                          </a:solidFill>
                          <a:latin typeface="Cambria"/>
                          <a:ea typeface="Times New Roman"/>
                          <a:cs typeface="Times New Roman"/>
                        </a:rPr>
                        <a:t>5</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Calibri"/>
                          <a:cs typeface="Times New Roman"/>
                        </a:rPr>
                        <a:t>MOBLEY_R</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100" b="1">
                          <a:solidFill>
                            <a:srgbClr val="000000"/>
                          </a:solidFill>
                          <a:latin typeface="Cambria"/>
                          <a:ea typeface="Times New Roman"/>
                          <a:cs typeface="Times New Roman"/>
                        </a:rPr>
                        <a:t>6</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Calibri"/>
                          <a:cs typeface="Times New Roman"/>
                        </a:rPr>
                        <a:t>OPAL_R</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100" b="1">
                          <a:solidFill>
                            <a:srgbClr val="000000"/>
                          </a:solidFill>
                          <a:latin typeface="Cambria"/>
                          <a:ea typeface="Times New Roman"/>
                          <a:cs typeface="Times New Roman"/>
                        </a:rPr>
                        <a:t>7</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Calibri"/>
                          <a:cs typeface="Times New Roman"/>
                        </a:rPr>
                        <a:t>PAHOKEE1_R</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100" b="1">
                          <a:solidFill>
                            <a:srgbClr val="000000"/>
                          </a:solidFill>
                          <a:latin typeface="Cambria"/>
                          <a:ea typeface="Times New Roman"/>
                          <a:cs typeface="Times New Roman"/>
                        </a:rPr>
                        <a:t>8</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Calibri"/>
                          <a:cs typeface="Times New Roman"/>
                        </a:rPr>
                        <a:t>ROCK K_R</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dirty="0">
                          <a:solidFill>
                            <a:srgbClr val="000000"/>
                          </a:solidFill>
                          <a:latin typeface="Calibri"/>
                          <a:ea typeface="Calibri"/>
                          <a:cs typeface="Times New Roman"/>
                        </a:rPr>
                        <a:t> </a:t>
                      </a:r>
                      <a:endParaRPr lang="en-US" sz="11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100" b="1">
                          <a:solidFill>
                            <a:srgbClr val="000000"/>
                          </a:solidFill>
                          <a:latin typeface="Cambria"/>
                          <a:ea typeface="Times New Roman"/>
                          <a:cs typeface="Times New Roman"/>
                        </a:rPr>
                        <a:t>9</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Calibri"/>
                          <a:cs typeface="Times New Roman"/>
                        </a:rPr>
                        <a:t>S135_R</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100" b="1">
                          <a:solidFill>
                            <a:srgbClr val="000000"/>
                          </a:solidFill>
                          <a:latin typeface="Cambria"/>
                          <a:ea typeface="Times New Roman"/>
                          <a:cs typeface="Times New Roman"/>
                        </a:rPr>
                        <a:t>10</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Calibri"/>
                          <a:cs typeface="Times New Roman"/>
                        </a:rPr>
                        <a:t>S49_R</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100" b="1">
                          <a:solidFill>
                            <a:srgbClr val="000000"/>
                          </a:solidFill>
                          <a:latin typeface="Cambria"/>
                          <a:ea typeface="Times New Roman"/>
                          <a:cs typeface="Times New Roman"/>
                        </a:rPr>
                        <a:t>11</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Calibri"/>
                          <a:cs typeface="Times New Roman"/>
                        </a:rPr>
                        <a:t>S80_R</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100" b="1">
                          <a:solidFill>
                            <a:srgbClr val="000000"/>
                          </a:solidFill>
                          <a:latin typeface="Cambria"/>
                          <a:ea typeface="Times New Roman"/>
                          <a:cs typeface="Times New Roman"/>
                        </a:rPr>
                        <a:t>12</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Calibri"/>
                          <a:cs typeface="Times New Roman"/>
                        </a:rPr>
                        <a:t>S97_R</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r>
              <a:tr h="378454">
                <a:tc>
                  <a:txBody>
                    <a:bodyPr/>
                    <a:lstStyle/>
                    <a:p>
                      <a:pPr marL="0" marR="0" algn="ctr">
                        <a:lnSpc>
                          <a:spcPct val="115000"/>
                        </a:lnSpc>
                        <a:spcBef>
                          <a:spcPts val="0"/>
                        </a:spcBef>
                        <a:spcAft>
                          <a:spcPts val="0"/>
                        </a:spcAft>
                      </a:pPr>
                      <a:r>
                        <a:rPr lang="en-US" sz="1100" b="1">
                          <a:solidFill>
                            <a:srgbClr val="000000"/>
                          </a:solidFill>
                          <a:latin typeface="Cambria"/>
                          <a:ea typeface="Times New Roman"/>
                          <a:cs typeface="Times New Roman"/>
                        </a:rPr>
                        <a:t>13</a:t>
                      </a:r>
                      <a:endParaRPr lang="en-US" sz="11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100">
                          <a:solidFill>
                            <a:srgbClr val="000000"/>
                          </a:solidFill>
                          <a:latin typeface="Calibri"/>
                          <a:ea typeface="Calibri"/>
                          <a:cs typeface="Times New Roman"/>
                        </a:rPr>
                        <a:t>VERO TOW_R</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100">
                          <a:solidFill>
                            <a:srgbClr val="000000"/>
                          </a:solidFill>
                          <a:latin typeface="Calibri"/>
                          <a:ea typeface="Calibri"/>
                          <a:cs typeface="Times New Roman"/>
                        </a:rPr>
                        <a:t>√</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100">
                          <a:solidFill>
                            <a:srgbClr val="000000"/>
                          </a:solidFill>
                          <a:latin typeface="Calibri"/>
                          <a:ea typeface="Calibri"/>
                          <a:cs typeface="Times New Roman"/>
                        </a:rPr>
                        <a:t> </a:t>
                      </a:r>
                      <a:endParaRPr lang="en-US" sz="11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a:solidFill>
                          <a:srgbClr val="000000"/>
                        </a:solidFill>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endParaRPr lang="en-US" sz="1100" dirty="0">
                        <a:solidFill>
                          <a:srgbClr val="000000"/>
                        </a:solidFill>
                        <a:latin typeface="Calibri"/>
                        <a:ea typeface="Calibri"/>
                        <a:cs typeface="Times New Roman"/>
                      </a:endParaRPr>
                    </a:p>
                  </a:txBody>
                  <a:tcPr marL="68580" marR="68580" marT="0" marB="0"/>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Presentation Overview</a:t>
            </a:r>
            <a:endParaRPr lang="en-US" dirty="0"/>
          </a:p>
        </p:txBody>
      </p:sp>
      <p:sp>
        <p:nvSpPr>
          <p:cNvPr id="3" name="Content Placeholder 2"/>
          <p:cNvSpPr>
            <a:spLocks noGrp="1"/>
          </p:cNvSpPr>
          <p:nvPr>
            <p:ph idx="1"/>
          </p:nvPr>
        </p:nvSpPr>
        <p:spPr>
          <a:xfrm>
            <a:off x="381000" y="1295400"/>
            <a:ext cx="8610600" cy="4830763"/>
          </a:xfrm>
        </p:spPr>
        <p:txBody>
          <a:bodyPr>
            <a:normAutofit fontScale="92500" lnSpcReduction="10000"/>
          </a:bodyPr>
          <a:lstStyle/>
          <a:p>
            <a:pPr marL="514350" indent="-514350"/>
            <a:r>
              <a:rPr lang="en-US" dirty="0" smtClean="0"/>
              <a:t>Overview of need for monitoring plan.</a:t>
            </a:r>
          </a:p>
          <a:p>
            <a:pPr marL="514350" indent="-514350"/>
            <a:endParaRPr lang="en-US" dirty="0" smtClean="0"/>
          </a:p>
          <a:p>
            <a:pPr marL="514350" indent="-514350"/>
            <a:r>
              <a:rPr lang="en-US" dirty="0" smtClean="0"/>
              <a:t>Review of monitoring plan development process.</a:t>
            </a:r>
          </a:p>
          <a:p>
            <a:pPr marL="514350" indent="-514350"/>
            <a:endParaRPr lang="en-US" dirty="0" smtClean="0"/>
          </a:p>
          <a:p>
            <a:pPr marL="514350" indent="-514350"/>
            <a:r>
              <a:rPr lang="en-US" dirty="0" smtClean="0"/>
              <a:t>Identification of monitoring plan objectives.</a:t>
            </a:r>
          </a:p>
          <a:p>
            <a:pPr marL="514350" indent="-514350"/>
            <a:endParaRPr lang="en-US" dirty="0" smtClean="0"/>
          </a:p>
          <a:p>
            <a:pPr marL="514350" indent="-514350"/>
            <a:r>
              <a:rPr lang="en-US" dirty="0" smtClean="0"/>
              <a:t>Review of existing/historic monitoring in watershed.</a:t>
            </a:r>
          </a:p>
          <a:p>
            <a:pPr marL="514350" indent="-514350"/>
            <a:endParaRPr lang="en-US" dirty="0" smtClean="0"/>
          </a:p>
          <a:p>
            <a:pPr marL="514350" indent="-514350"/>
            <a:r>
              <a:rPr lang="en-US" dirty="0" smtClean="0"/>
              <a:t>Discussion of sampling parameters and frequency.</a:t>
            </a:r>
          </a:p>
          <a:p>
            <a:pPr marL="514350" indent="-514350"/>
            <a:endParaRPr lang="en-US" dirty="0" smtClean="0"/>
          </a:p>
          <a:p>
            <a:pPr marL="514350" indent="-514350"/>
            <a:r>
              <a:rPr lang="en-US" dirty="0" smtClean="0"/>
              <a:t>Discussion of additional monitoring needs.</a:t>
            </a:r>
          </a:p>
          <a:p>
            <a:endParaRPr lang="en-US"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Historical Water Quality Monitoring</a:t>
            </a:r>
            <a:endParaRPr lang="en-US" sz="3200"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20</a:t>
            </a:fld>
            <a:endParaRPr lang="en-US"/>
          </a:p>
        </p:txBody>
      </p:sp>
      <p:graphicFrame>
        <p:nvGraphicFramePr>
          <p:cNvPr id="11" name="Content Placeholder 10"/>
          <p:cNvGraphicFramePr>
            <a:graphicFrameLocks noGrp="1"/>
          </p:cNvGraphicFramePr>
          <p:nvPr>
            <p:ph idx="1"/>
          </p:nvPr>
        </p:nvGraphicFramePr>
        <p:xfrm>
          <a:off x="304797" y="1223079"/>
          <a:ext cx="8458205" cy="4547192"/>
        </p:xfrm>
        <a:graphic>
          <a:graphicData uri="http://schemas.openxmlformats.org/drawingml/2006/table">
            <a:tbl>
              <a:tblPr firstRow="1" bandRow="1">
                <a:tableStyleId>{5C22544A-7EE6-4342-B048-85BDC9FD1C3A}</a:tableStyleId>
              </a:tblPr>
              <a:tblGrid>
                <a:gridCol w="1261985"/>
                <a:gridCol w="886295"/>
                <a:gridCol w="1261985"/>
                <a:gridCol w="1261985"/>
                <a:gridCol w="1261985"/>
                <a:gridCol w="1261985"/>
                <a:gridCol w="1261985"/>
              </a:tblGrid>
              <a:tr h="410488">
                <a:tc>
                  <a:txBody>
                    <a:bodyPr/>
                    <a:lstStyle/>
                    <a:p>
                      <a:pPr algn="ctr" fontAlgn="ctr"/>
                      <a:r>
                        <a:rPr lang="en-US" sz="1200" b="1" i="0" u="none" strike="noStrike" dirty="0">
                          <a:solidFill>
                            <a:srgbClr val="000000"/>
                          </a:solidFill>
                          <a:latin typeface="Arial"/>
                        </a:rPr>
                        <a:t>Organization</a:t>
                      </a:r>
                    </a:p>
                  </a:txBody>
                  <a:tcPr marL="9525" marR="9525" marT="9525" marB="0" anchor="ctr"/>
                </a:tc>
                <a:tc>
                  <a:txBody>
                    <a:bodyPr/>
                    <a:lstStyle/>
                    <a:p>
                      <a:pPr algn="ctr" fontAlgn="ctr"/>
                      <a:r>
                        <a:rPr lang="en-US" sz="1200" b="1" i="0" u="none" strike="noStrike" dirty="0">
                          <a:solidFill>
                            <a:srgbClr val="000000"/>
                          </a:solidFill>
                          <a:latin typeface="Arial"/>
                        </a:rPr>
                        <a:t>Type</a:t>
                      </a:r>
                    </a:p>
                  </a:txBody>
                  <a:tcPr marL="9525" marR="9525" marT="9525" marB="0" anchor="ctr"/>
                </a:tc>
                <a:tc>
                  <a:txBody>
                    <a:bodyPr/>
                    <a:lstStyle/>
                    <a:p>
                      <a:pPr algn="ctr" fontAlgn="ctr"/>
                      <a:r>
                        <a:rPr lang="en-US" sz="1200" b="1" i="0" u="none" strike="noStrike" dirty="0">
                          <a:solidFill>
                            <a:srgbClr val="000000"/>
                          </a:solidFill>
                          <a:latin typeface="Arial"/>
                        </a:rPr>
                        <a:t>Number of Stations</a:t>
                      </a:r>
                    </a:p>
                  </a:txBody>
                  <a:tcPr marL="9525" marR="9525" marT="9525" marB="0" anchor="ctr"/>
                </a:tc>
                <a:tc>
                  <a:txBody>
                    <a:bodyPr/>
                    <a:lstStyle/>
                    <a:p>
                      <a:pPr algn="ctr" fontAlgn="ctr"/>
                      <a:r>
                        <a:rPr lang="en-US" sz="1200" b="1" i="0" u="none" strike="noStrike" dirty="0">
                          <a:solidFill>
                            <a:srgbClr val="000000"/>
                          </a:solidFill>
                          <a:latin typeface="Arial"/>
                        </a:rPr>
                        <a:t>Location</a:t>
                      </a:r>
                    </a:p>
                  </a:txBody>
                  <a:tcPr marL="9525" marR="9525" marT="9525" marB="0" anchor="ctr"/>
                </a:tc>
                <a:tc>
                  <a:txBody>
                    <a:bodyPr/>
                    <a:lstStyle/>
                    <a:p>
                      <a:pPr algn="ctr" fontAlgn="ctr"/>
                      <a:r>
                        <a:rPr lang="en-US" sz="1200" b="1" i="0" u="none" strike="noStrike">
                          <a:solidFill>
                            <a:srgbClr val="000000"/>
                          </a:solidFill>
                          <a:latin typeface="Arial"/>
                        </a:rPr>
                        <a:t>Frequency </a:t>
                      </a:r>
                    </a:p>
                  </a:txBody>
                  <a:tcPr marL="9525" marR="9525" marT="9525" marB="0" anchor="ctr"/>
                </a:tc>
                <a:tc>
                  <a:txBody>
                    <a:bodyPr/>
                    <a:lstStyle/>
                    <a:p>
                      <a:pPr algn="ctr" fontAlgn="ctr"/>
                      <a:r>
                        <a:rPr lang="en-US" sz="1200" b="1" i="0" u="none" strike="noStrike">
                          <a:solidFill>
                            <a:srgbClr val="000000"/>
                          </a:solidFill>
                          <a:latin typeface="Arial"/>
                        </a:rPr>
                        <a:t>Period </a:t>
                      </a:r>
                    </a:p>
                  </a:txBody>
                  <a:tcPr marL="9525" marR="9525" marT="9525" marB="0" anchor="ctr"/>
                </a:tc>
                <a:tc>
                  <a:txBody>
                    <a:bodyPr/>
                    <a:lstStyle/>
                    <a:p>
                      <a:pPr algn="ctr" fontAlgn="ctr"/>
                      <a:r>
                        <a:rPr lang="en-US" sz="1200" b="1" i="0" u="none" strike="noStrike" dirty="0" smtClean="0">
                          <a:solidFill>
                            <a:srgbClr val="000000"/>
                          </a:solidFill>
                          <a:latin typeface="Arial"/>
                        </a:rPr>
                        <a:t>Analyte</a:t>
                      </a:r>
                      <a:endParaRPr lang="en-US" sz="1200" b="1" i="0" u="none" strike="noStrike" dirty="0">
                        <a:solidFill>
                          <a:srgbClr val="000000"/>
                        </a:solidFill>
                        <a:latin typeface="Arial"/>
                      </a:endParaRPr>
                    </a:p>
                  </a:txBody>
                  <a:tcPr marL="9525" marR="9525" marT="9525" marB="0" anchor="ctr"/>
                </a:tc>
              </a:tr>
              <a:tr h="353127">
                <a:tc>
                  <a:txBody>
                    <a:bodyPr/>
                    <a:lstStyle/>
                    <a:p>
                      <a:pPr algn="l" fontAlgn="b"/>
                      <a:r>
                        <a:rPr lang="en-US" sz="1200" b="0" i="0" u="none" strike="noStrike" dirty="0">
                          <a:solidFill>
                            <a:srgbClr val="000000"/>
                          </a:solidFill>
                          <a:latin typeface="Arial" pitchFamily="34" charset="0"/>
                          <a:cs typeface="Arial" pitchFamily="34" charset="0"/>
                        </a:rPr>
                        <a:t>SFWMD / SE Releases</a:t>
                      </a:r>
                    </a:p>
                  </a:txBody>
                  <a:tcPr marL="9525" marR="9525" marT="9525" marB="0" anchor="b"/>
                </a:tc>
                <a:tc>
                  <a:txBody>
                    <a:bodyPr/>
                    <a:lstStyle/>
                    <a:p>
                      <a:pPr algn="ctr" fontAlgn="b"/>
                      <a:r>
                        <a:rPr lang="en-US" sz="1200" b="0" i="0" u="none" strike="noStrike" dirty="0">
                          <a:solidFill>
                            <a:srgbClr val="000000"/>
                          </a:solidFill>
                          <a:latin typeface="Arial" pitchFamily="34" charset="0"/>
                          <a:cs typeface="Arial" pitchFamily="34" charset="0"/>
                        </a:rPr>
                        <a:t>Water quality</a:t>
                      </a:r>
                    </a:p>
                  </a:txBody>
                  <a:tcPr marL="9525" marR="9525" marT="9525" marB="0" anchor="b"/>
                </a:tc>
                <a:tc>
                  <a:txBody>
                    <a:bodyPr/>
                    <a:lstStyle/>
                    <a:p>
                      <a:pPr algn="ctr" fontAlgn="b"/>
                      <a:r>
                        <a:rPr lang="en-US" sz="1200" b="0" i="0" u="none" strike="noStrike" dirty="0">
                          <a:solidFill>
                            <a:srgbClr val="000000"/>
                          </a:solidFill>
                          <a:latin typeface="Arial" pitchFamily="34" charset="0"/>
                          <a:cs typeface="Arial" pitchFamily="34" charset="0"/>
                        </a:rPr>
                        <a:t>7 grab</a:t>
                      </a:r>
                    </a:p>
                  </a:txBody>
                  <a:tcPr marL="9525" marR="9525" marT="9525" marB="0" anchor="b"/>
                </a:tc>
                <a:tc>
                  <a:txBody>
                    <a:bodyPr/>
                    <a:lstStyle/>
                    <a:p>
                      <a:pPr algn="ctr" fontAlgn="b"/>
                      <a:r>
                        <a:rPr lang="en-US" sz="1200" b="0" i="0" u="none" strike="noStrike" dirty="0">
                          <a:solidFill>
                            <a:srgbClr val="000000"/>
                          </a:solidFill>
                          <a:latin typeface="Arial" pitchFamily="34" charset="0"/>
                          <a:cs typeface="Arial" pitchFamily="34" charset="0"/>
                        </a:rPr>
                        <a:t>SLE</a:t>
                      </a:r>
                    </a:p>
                  </a:txBody>
                  <a:tcPr marL="9525" marR="9525" marT="9525" marB="0" anchor="b"/>
                </a:tc>
                <a:tc>
                  <a:txBody>
                    <a:bodyPr/>
                    <a:lstStyle/>
                    <a:p>
                      <a:pPr algn="ctr" fontAlgn="b"/>
                      <a:r>
                        <a:rPr lang="en-US" sz="1200" b="0" i="0" u="none" strike="noStrike" dirty="0">
                          <a:solidFill>
                            <a:srgbClr val="000000"/>
                          </a:solidFill>
                          <a:latin typeface="Arial" pitchFamily="34" charset="0"/>
                          <a:cs typeface="Arial" pitchFamily="34" charset="0"/>
                        </a:rPr>
                        <a:t>Sampled on request</a:t>
                      </a:r>
                    </a:p>
                  </a:txBody>
                  <a:tcPr marL="9525" marR="9525" marT="9525" marB="0" anchor="b"/>
                </a:tc>
                <a:tc>
                  <a:txBody>
                    <a:bodyPr/>
                    <a:lstStyle/>
                    <a:p>
                      <a:pPr algn="ctr" fontAlgn="b"/>
                      <a:r>
                        <a:rPr lang="en-US" sz="1200" b="0" i="0" u="none" strike="noStrike" dirty="0">
                          <a:solidFill>
                            <a:srgbClr val="000000"/>
                          </a:solidFill>
                          <a:latin typeface="Arial" pitchFamily="34" charset="0"/>
                          <a:cs typeface="Arial" pitchFamily="34" charset="0"/>
                        </a:rPr>
                        <a:t>1991–2009</a:t>
                      </a:r>
                    </a:p>
                  </a:txBody>
                  <a:tcPr marL="9525" marR="9525" marT="9525" marB="0" anchor="b"/>
                </a:tc>
                <a:tc>
                  <a:txBody>
                    <a:bodyPr/>
                    <a:lstStyle/>
                    <a:p>
                      <a:pPr algn="l" fontAlgn="b"/>
                      <a:r>
                        <a:rPr lang="en-US" sz="1200" b="0" i="0" u="none" strike="noStrike" dirty="0" err="1">
                          <a:solidFill>
                            <a:srgbClr val="000000"/>
                          </a:solidFill>
                          <a:latin typeface="Arial" pitchFamily="34" charset="0"/>
                          <a:cs typeface="Arial" pitchFamily="34" charset="0"/>
                        </a:rPr>
                        <a:t>Chl</a:t>
                      </a:r>
                      <a:r>
                        <a:rPr lang="en-US" sz="1200" b="0" i="1" u="none" strike="noStrike" dirty="0" err="1">
                          <a:solidFill>
                            <a:srgbClr val="000000"/>
                          </a:solidFill>
                          <a:latin typeface="Arial" pitchFamily="34" charset="0"/>
                          <a:cs typeface="Arial" pitchFamily="34" charset="0"/>
                        </a:rPr>
                        <a:t>a</a:t>
                      </a:r>
                      <a:r>
                        <a:rPr lang="en-US" sz="1200" b="0" i="0" u="none" strike="noStrike" dirty="0">
                          <a:solidFill>
                            <a:srgbClr val="000000"/>
                          </a:solidFill>
                          <a:latin typeface="Arial" pitchFamily="34" charset="0"/>
                          <a:cs typeface="Arial" pitchFamily="34" charset="0"/>
                        </a:rPr>
                        <a:t>, chlorophyll 2 , color, </a:t>
                      </a:r>
                      <a:r>
                        <a:rPr lang="en-US" sz="1200" b="0" i="0" u="none" strike="noStrike" dirty="0" err="1">
                          <a:solidFill>
                            <a:srgbClr val="000000"/>
                          </a:solidFill>
                          <a:latin typeface="Arial" pitchFamily="34" charset="0"/>
                          <a:cs typeface="Arial" pitchFamily="34" charset="0"/>
                        </a:rPr>
                        <a:t>pheophytin</a:t>
                      </a:r>
                      <a:r>
                        <a:rPr lang="en-US" sz="1200" b="0" i="0" u="none" strike="noStrike" dirty="0">
                          <a:solidFill>
                            <a:srgbClr val="000000"/>
                          </a:solidFill>
                          <a:latin typeface="Arial" pitchFamily="34" charset="0"/>
                          <a:cs typeface="Arial" pitchFamily="34" charset="0"/>
                        </a:rPr>
                        <a:t>, TSS, turbidity, DO, </a:t>
                      </a:r>
                      <a:r>
                        <a:rPr lang="en-US" sz="1200" b="0" i="0" u="none" strike="noStrike" dirty="0" smtClean="0">
                          <a:solidFill>
                            <a:srgbClr val="000000"/>
                          </a:solidFill>
                          <a:latin typeface="Arial" pitchFamily="34" charset="0"/>
                          <a:cs typeface="Arial" pitchFamily="34" charset="0"/>
                        </a:rPr>
                        <a:t>Physical, depth </a:t>
                      </a:r>
                      <a:r>
                        <a:rPr lang="en-US" sz="1200" b="0" i="0" u="none" strike="noStrike" dirty="0">
                          <a:solidFill>
                            <a:srgbClr val="000000"/>
                          </a:solidFill>
                          <a:latin typeface="Arial" pitchFamily="34" charset="0"/>
                          <a:cs typeface="Arial" pitchFamily="34" charset="0"/>
                        </a:rPr>
                        <a:t>at sites SE02, SE03, HR1, SE06, SE08B, IRL11B, IRL17</a:t>
                      </a:r>
                    </a:p>
                  </a:txBody>
                  <a:tcPr marL="9525" marR="9525" marT="9525" marB="0" anchor="b"/>
                </a:tc>
              </a:tr>
              <a:tr h="353127">
                <a:tc rowSpan="4">
                  <a:txBody>
                    <a:bodyPr/>
                    <a:lstStyle/>
                    <a:p>
                      <a:pPr algn="l" fontAlgn="b"/>
                      <a:r>
                        <a:rPr lang="en-US" sz="1200" b="0" i="0" u="none" strike="noStrike" dirty="0">
                          <a:solidFill>
                            <a:srgbClr val="000000"/>
                          </a:solidFill>
                          <a:latin typeface="Arial"/>
                        </a:rPr>
                        <a:t>SFWMD / St. Lucie Tributary Monitoring Network</a:t>
                      </a:r>
                    </a:p>
                  </a:txBody>
                  <a:tcPr marL="9525" marR="9525" marT="9525" marB="0" anchor="b"/>
                </a:tc>
                <a:tc rowSpan="2">
                  <a:txBody>
                    <a:bodyPr/>
                    <a:lstStyle/>
                    <a:p>
                      <a:pPr algn="ctr" fontAlgn="b"/>
                      <a:r>
                        <a:rPr lang="en-US" sz="1200" b="0" i="0" u="none" strike="noStrike" dirty="0">
                          <a:solidFill>
                            <a:srgbClr val="000000"/>
                          </a:solidFill>
                          <a:latin typeface="Arial"/>
                        </a:rPr>
                        <a:t>Water quality</a:t>
                      </a:r>
                    </a:p>
                  </a:txBody>
                  <a:tcPr marL="9525" marR="9525" marT="9525" marB="0" anchor="b"/>
                </a:tc>
                <a:tc rowSpan="2">
                  <a:txBody>
                    <a:bodyPr/>
                    <a:lstStyle/>
                    <a:p>
                      <a:pPr algn="ctr" fontAlgn="b"/>
                      <a:r>
                        <a:rPr lang="en-US" sz="1200" b="0" i="0" u="none" strike="noStrike" dirty="0">
                          <a:solidFill>
                            <a:srgbClr val="000000"/>
                          </a:solidFill>
                          <a:latin typeface="Arial"/>
                        </a:rPr>
                        <a:t>19 grab</a:t>
                      </a:r>
                    </a:p>
                  </a:txBody>
                  <a:tcPr marL="9525" marR="9525" marT="9525" marB="0" anchor="b"/>
                </a:tc>
                <a:tc rowSpan="4">
                  <a:txBody>
                    <a:bodyPr/>
                    <a:lstStyle/>
                    <a:p>
                      <a:pPr algn="ctr" fontAlgn="b"/>
                      <a:r>
                        <a:rPr lang="en-US" sz="1200" b="0" i="0" u="none" strike="noStrike" dirty="0">
                          <a:solidFill>
                            <a:srgbClr val="000000"/>
                          </a:solidFill>
                          <a:latin typeface="Arial"/>
                        </a:rPr>
                        <a:t>SLE tributaries including North Fork, South Fork, Bessey Creek, and </a:t>
                      </a:r>
                      <a:r>
                        <a:rPr lang="en-US" sz="1200" b="0" i="0" u="none" strike="noStrike" dirty="0" err="1">
                          <a:solidFill>
                            <a:srgbClr val="000000"/>
                          </a:solidFill>
                          <a:latin typeface="Arial"/>
                        </a:rPr>
                        <a:t>Danforth</a:t>
                      </a:r>
                      <a:r>
                        <a:rPr lang="en-US" sz="1200" b="0" i="0" u="none" strike="noStrike" dirty="0">
                          <a:solidFill>
                            <a:srgbClr val="000000"/>
                          </a:solidFill>
                          <a:latin typeface="Arial"/>
                        </a:rPr>
                        <a:t> Creek basins</a:t>
                      </a:r>
                    </a:p>
                  </a:txBody>
                  <a:tcPr marL="9525" marR="9525" marT="9525" marB="0" anchor="b"/>
                </a:tc>
                <a:tc>
                  <a:txBody>
                    <a:bodyPr/>
                    <a:lstStyle/>
                    <a:p>
                      <a:pPr algn="ctr" fontAlgn="b"/>
                      <a:r>
                        <a:rPr lang="en-US" sz="1200" b="0" i="0" u="none" strike="noStrike" dirty="0">
                          <a:solidFill>
                            <a:srgbClr val="000000"/>
                          </a:solidFill>
                          <a:latin typeface="Arial"/>
                        </a:rPr>
                        <a:t>Biweekly when water is flowing</a:t>
                      </a:r>
                    </a:p>
                  </a:txBody>
                  <a:tcPr marL="9525" marR="9525" marT="9525" marB="0" anchor="b"/>
                </a:tc>
                <a:tc rowSpan="4">
                  <a:txBody>
                    <a:bodyPr/>
                    <a:lstStyle/>
                    <a:p>
                      <a:pPr algn="ctr" fontAlgn="b"/>
                      <a:r>
                        <a:rPr lang="en-US" sz="1200" b="0" i="0" u="none" strike="noStrike" dirty="0">
                          <a:solidFill>
                            <a:srgbClr val="000000"/>
                          </a:solidFill>
                          <a:latin typeface="Arial"/>
                        </a:rPr>
                        <a:t>2001–2011</a:t>
                      </a:r>
                    </a:p>
                  </a:txBody>
                  <a:tcPr marL="9525" marR="9525" marT="9525" marB="0" anchor="b"/>
                </a:tc>
                <a:tc>
                  <a:txBody>
                    <a:bodyPr/>
                    <a:lstStyle/>
                    <a:p>
                      <a:pPr algn="l" fontAlgn="b"/>
                      <a:r>
                        <a:rPr lang="en-US" sz="1200" b="0" i="0" u="none" strike="noStrike" dirty="0" err="1">
                          <a:solidFill>
                            <a:srgbClr val="000000"/>
                          </a:solidFill>
                          <a:latin typeface="Arial"/>
                        </a:rPr>
                        <a:t>Chl</a:t>
                      </a:r>
                      <a:r>
                        <a:rPr lang="en-US" sz="1200" b="0" i="1" u="none" strike="noStrike" dirty="0" err="1">
                          <a:solidFill>
                            <a:srgbClr val="000000"/>
                          </a:solidFill>
                          <a:latin typeface="Arial"/>
                        </a:rPr>
                        <a:t>a</a:t>
                      </a:r>
                      <a:r>
                        <a:rPr lang="en-US" sz="1200" b="0" i="0" u="none" strike="noStrike" dirty="0">
                          <a:solidFill>
                            <a:srgbClr val="000000"/>
                          </a:solidFill>
                          <a:latin typeface="Arial"/>
                        </a:rPr>
                        <a:t>, chlorophyll b, </a:t>
                      </a:r>
                      <a:r>
                        <a:rPr lang="en-US" sz="1200" b="0" i="0" u="none" strike="noStrike" dirty="0" err="1">
                          <a:solidFill>
                            <a:srgbClr val="000000"/>
                          </a:solidFill>
                          <a:latin typeface="Arial"/>
                        </a:rPr>
                        <a:t>pheophytin</a:t>
                      </a:r>
                      <a:r>
                        <a:rPr lang="en-US" sz="1200" b="0" i="0" u="none" strike="noStrike" dirty="0">
                          <a:solidFill>
                            <a:srgbClr val="000000"/>
                          </a:solidFill>
                          <a:latin typeface="Arial"/>
                        </a:rPr>
                        <a:t>, O-PO</a:t>
                      </a:r>
                      <a:r>
                        <a:rPr lang="en-US" sz="1200" b="0" i="0" u="none" strike="noStrike" baseline="-25000" dirty="0">
                          <a:solidFill>
                            <a:srgbClr val="000000"/>
                          </a:solidFill>
                          <a:latin typeface="Arial"/>
                        </a:rPr>
                        <a:t>4</a:t>
                      </a:r>
                      <a:r>
                        <a:rPr lang="en-US" sz="1200" b="0" i="0" u="none" strike="noStrike" dirty="0">
                          <a:solidFill>
                            <a:srgbClr val="000000"/>
                          </a:solidFill>
                          <a:latin typeface="Arial"/>
                        </a:rPr>
                        <a:t>, TKN, T-PO</a:t>
                      </a:r>
                      <a:r>
                        <a:rPr lang="en-US" sz="1200" b="0" i="0" u="none" strike="noStrike" baseline="-25000" dirty="0">
                          <a:solidFill>
                            <a:srgbClr val="000000"/>
                          </a:solidFill>
                          <a:latin typeface="Arial"/>
                        </a:rPr>
                        <a:t>4</a:t>
                      </a:r>
                      <a:r>
                        <a:rPr lang="en-US" sz="1200" b="0" i="0" u="none" strike="noStrike" dirty="0">
                          <a:solidFill>
                            <a:srgbClr val="000000"/>
                          </a:solidFill>
                          <a:latin typeface="Arial"/>
                        </a:rPr>
                        <a:t>, TSS, turbidity, NH</a:t>
                      </a:r>
                      <a:r>
                        <a:rPr lang="en-US" sz="1200" b="0" i="0" u="none" strike="noStrike" baseline="-25000" dirty="0">
                          <a:solidFill>
                            <a:srgbClr val="000000"/>
                          </a:solidFill>
                          <a:latin typeface="Arial"/>
                        </a:rPr>
                        <a:t>4</a:t>
                      </a:r>
                      <a:r>
                        <a:rPr lang="en-US" sz="1200" b="0" i="0" u="none" strike="noStrike" dirty="0">
                          <a:solidFill>
                            <a:srgbClr val="000000"/>
                          </a:solidFill>
                          <a:latin typeface="Arial"/>
                        </a:rPr>
                        <a:t>, </a:t>
                      </a:r>
                      <a:r>
                        <a:rPr lang="en-US" sz="1200" b="0" i="0" u="none" strike="noStrike" dirty="0" err="1">
                          <a:solidFill>
                            <a:srgbClr val="000000"/>
                          </a:solidFill>
                          <a:latin typeface="Arial"/>
                        </a:rPr>
                        <a:t>NOx</a:t>
                      </a:r>
                      <a:r>
                        <a:rPr lang="en-US" sz="1200" b="0" i="0" u="none" strike="noStrike" dirty="0">
                          <a:solidFill>
                            <a:srgbClr val="000000"/>
                          </a:solidFill>
                          <a:latin typeface="Arial"/>
                        </a:rPr>
                        <a:t>, DO, </a:t>
                      </a:r>
                      <a:r>
                        <a:rPr lang="en-US" sz="1200" b="0" i="0" u="none" strike="noStrike" dirty="0" smtClean="0">
                          <a:solidFill>
                            <a:srgbClr val="000000"/>
                          </a:solidFill>
                          <a:latin typeface="Arial"/>
                        </a:rPr>
                        <a:t>Physical.</a:t>
                      </a:r>
                      <a:endParaRPr lang="en-US" sz="1200" b="0" i="0" u="none" strike="noStrike" dirty="0">
                        <a:solidFill>
                          <a:srgbClr val="000000"/>
                        </a:solidFill>
                        <a:latin typeface="Arial"/>
                      </a:endParaRPr>
                    </a:p>
                  </a:txBody>
                  <a:tcPr marL="9525" marR="9525" marT="9525" marB="0" anchor="b"/>
                </a:tc>
              </a:tr>
              <a:tr h="75222">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200" b="0" i="0" u="none" strike="noStrike" dirty="0">
                          <a:solidFill>
                            <a:srgbClr val="000000"/>
                          </a:solidFill>
                          <a:latin typeface="Arial"/>
                        </a:rPr>
                        <a:t>Monthly</a:t>
                      </a:r>
                    </a:p>
                  </a:txBody>
                  <a:tcPr marL="9525" marR="9525" marT="9525" marB="0" anchor="b"/>
                </a:tc>
                <a:tc vMerge="1">
                  <a:txBody>
                    <a:bodyPr/>
                    <a:lstStyle/>
                    <a:p>
                      <a:endParaRPr lang="en-US"/>
                    </a:p>
                  </a:txBody>
                  <a:tcPr/>
                </a:tc>
                <a:tc>
                  <a:txBody>
                    <a:bodyPr/>
                    <a:lstStyle/>
                    <a:p>
                      <a:pPr algn="l" fontAlgn="b"/>
                      <a:r>
                        <a:rPr lang="en-US" sz="1200" b="0" i="0" u="none" strike="noStrike" dirty="0">
                          <a:solidFill>
                            <a:srgbClr val="000000"/>
                          </a:solidFill>
                          <a:latin typeface="Arial"/>
                        </a:rPr>
                        <a:t>Includes all biweekly parameters plus Ca, Mg, Tot-As, Tot-Cu, Tot-Cr</a:t>
                      </a:r>
                    </a:p>
                  </a:txBody>
                  <a:tcPr marL="9525" marR="9525" marT="9525" marB="0" anchor="b"/>
                </a:tc>
              </a:tr>
              <a:tr h="181045">
                <a:tc vMerge="1">
                  <a:txBody>
                    <a:bodyPr/>
                    <a:lstStyle/>
                    <a:p>
                      <a:endParaRPr lang="en-US"/>
                    </a:p>
                  </a:txBody>
                  <a:tcPr/>
                </a:tc>
                <a:tc rowSpan="2">
                  <a:txBody>
                    <a:bodyPr/>
                    <a:lstStyle/>
                    <a:p>
                      <a:pPr algn="ctr" fontAlgn="b"/>
                      <a:r>
                        <a:rPr lang="en-US" sz="1200" b="0" i="0" u="none" strike="noStrike">
                          <a:solidFill>
                            <a:srgbClr val="000000"/>
                          </a:solidFill>
                          <a:latin typeface="Arial"/>
                        </a:rPr>
                        <a:t>Flow and rainfall</a:t>
                      </a:r>
                    </a:p>
                  </a:txBody>
                  <a:tcPr marL="9525" marR="9525" marT="9525" marB="0" anchor="b"/>
                </a:tc>
                <a:tc>
                  <a:txBody>
                    <a:bodyPr/>
                    <a:lstStyle/>
                    <a:p>
                      <a:pPr algn="ctr" fontAlgn="b"/>
                      <a:r>
                        <a:rPr lang="en-US" sz="1200" b="0" i="0" u="none" strike="noStrike">
                          <a:solidFill>
                            <a:srgbClr val="000000"/>
                          </a:solidFill>
                          <a:latin typeface="Arial"/>
                        </a:rPr>
                        <a:t>12 flow</a:t>
                      </a:r>
                    </a:p>
                  </a:txBody>
                  <a:tcPr marL="9525" marR="9525" marT="9525" marB="0" anchor="b"/>
                </a:tc>
                <a:tc vMerge="1">
                  <a:txBody>
                    <a:bodyPr/>
                    <a:lstStyle/>
                    <a:p>
                      <a:endParaRPr lang="en-US"/>
                    </a:p>
                  </a:txBody>
                  <a:tcPr/>
                </a:tc>
                <a:tc rowSpan="2">
                  <a:txBody>
                    <a:bodyPr/>
                    <a:lstStyle/>
                    <a:p>
                      <a:pPr algn="ctr" fontAlgn="b"/>
                      <a:r>
                        <a:rPr lang="en-US" sz="1200" b="0" i="0" u="none" strike="noStrike" dirty="0">
                          <a:solidFill>
                            <a:srgbClr val="000000"/>
                          </a:solidFill>
                          <a:latin typeface="Arial"/>
                        </a:rPr>
                        <a:t>Continuous</a:t>
                      </a:r>
                    </a:p>
                  </a:txBody>
                  <a:tcPr marL="9525" marR="9525" marT="9525" marB="0" anchor="b"/>
                </a:tc>
                <a:tc vMerge="1">
                  <a:txBody>
                    <a:bodyPr/>
                    <a:lstStyle/>
                    <a:p>
                      <a:endParaRPr lang="en-US"/>
                    </a:p>
                  </a:txBody>
                  <a:tcPr/>
                </a:tc>
                <a:tc rowSpan="2">
                  <a:txBody>
                    <a:bodyPr/>
                    <a:lstStyle/>
                    <a:p>
                      <a:pPr algn="l" fontAlgn="b"/>
                      <a:r>
                        <a:rPr lang="en-US" sz="1200" b="0" i="0" u="none" strike="noStrike" dirty="0">
                          <a:solidFill>
                            <a:srgbClr val="000000"/>
                          </a:solidFill>
                          <a:latin typeface="Calibri"/>
                        </a:rPr>
                        <a:t> </a:t>
                      </a:r>
                    </a:p>
                  </a:txBody>
                  <a:tcPr marL="9525" marR="9525" marT="9525" marB="0" anchor="b"/>
                </a:tc>
              </a:tr>
              <a:tr h="258124">
                <a:tc vMerge="1">
                  <a:txBody>
                    <a:bodyPr/>
                    <a:lstStyle/>
                    <a:p>
                      <a:endParaRPr lang="en-US"/>
                    </a:p>
                  </a:txBody>
                  <a:tcPr/>
                </a:tc>
                <a:tc vMerge="1">
                  <a:txBody>
                    <a:bodyPr/>
                    <a:lstStyle/>
                    <a:p>
                      <a:endParaRPr lang="en-US"/>
                    </a:p>
                  </a:txBody>
                  <a:tcPr/>
                </a:tc>
                <a:tc>
                  <a:txBody>
                    <a:bodyPr/>
                    <a:lstStyle/>
                    <a:p>
                      <a:pPr algn="ctr" fontAlgn="b"/>
                      <a:r>
                        <a:rPr lang="en-US" sz="750" b="0" i="0" u="none" strike="noStrike" dirty="0">
                          <a:solidFill>
                            <a:srgbClr val="000000"/>
                          </a:solidFill>
                          <a:latin typeface="Arial"/>
                        </a:rPr>
                        <a:t> 8 rainfall</a:t>
                      </a:r>
                    </a:p>
                  </a:txBody>
                  <a:tcPr marL="9525" marR="9525" marT="9525"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Historical Water Quality Monitoring (Continued)</a:t>
            </a:r>
            <a:endParaRPr lang="en-US" sz="3200"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21</a:t>
            </a:fld>
            <a:endParaRPr lang="en-US"/>
          </a:p>
        </p:txBody>
      </p:sp>
      <p:graphicFrame>
        <p:nvGraphicFramePr>
          <p:cNvPr id="11" name="Content Placeholder 10"/>
          <p:cNvGraphicFramePr>
            <a:graphicFrameLocks noGrp="1"/>
          </p:cNvGraphicFramePr>
          <p:nvPr>
            <p:ph idx="1"/>
          </p:nvPr>
        </p:nvGraphicFramePr>
        <p:xfrm>
          <a:off x="304800" y="1066800"/>
          <a:ext cx="8458200" cy="5488294"/>
        </p:xfrm>
        <a:graphic>
          <a:graphicData uri="http://schemas.openxmlformats.org/drawingml/2006/table">
            <a:tbl>
              <a:tblPr firstRow="1" bandRow="1">
                <a:tableStyleId>{5C22544A-7EE6-4342-B048-85BDC9FD1C3A}</a:tableStyleId>
              </a:tblPr>
              <a:tblGrid>
                <a:gridCol w="1261984"/>
                <a:gridCol w="886294"/>
                <a:gridCol w="1261984"/>
                <a:gridCol w="1261984"/>
                <a:gridCol w="1261984"/>
                <a:gridCol w="771368"/>
                <a:gridCol w="1752602"/>
              </a:tblGrid>
              <a:tr h="362076">
                <a:tc>
                  <a:txBody>
                    <a:bodyPr/>
                    <a:lstStyle/>
                    <a:p>
                      <a:pPr algn="ctr" fontAlgn="ctr"/>
                      <a:r>
                        <a:rPr lang="en-US" sz="1200" b="1" i="0" u="none" strike="noStrike" dirty="0">
                          <a:solidFill>
                            <a:srgbClr val="000000"/>
                          </a:solidFill>
                          <a:latin typeface="Arial"/>
                        </a:rPr>
                        <a:t>Organization</a:t>
                      </a:r>
                    </a:p>
                  </a:txBody>
                  <a:tcPr marL="9525" marR="9525" marT="9525" marB="0" anchor="ctr"/>
                </a:tc>
                <a:tc>
                  <a:txBody>
                    <a:bodyPr/>
                    <a:lstStyle/>
                    <a:p>
                      <a:pPr algn="ctr" fontAlgn="ctr"/>
                      <a:r>
                        <a:rPr lang="en-US" sz="1200" b="1" i="0" u="none" strike="noStrike" dirty="0">
                          <a:solidFill>
                            <a:srgbClr val="000000"/>
                          </a:solidFill>
                          <a:latin typeface="Arial"/>
                        </a:rPr>
                        <a:t>Type</a:t>
                      </a:r>
                    </a:p>
                  </a:txBody>
                  <a:tcPr marL="9525" marR="9525" marT="9525" marB="0" anchor="ctr"/>
                </a:tc>
                <a:tc>
                  <a:txBody>
                    <a:bodyPr/>
                    <a:lstStyle/>
                    <a:p>
                      <a:pPr algn="ctr" fontAlgn="ctr"/>
                      <a:r>
                        <a:rPr lang="en-US" sz="1200" b="1" i="0" u="none" strike="noStrike" dirty="0">
                          <a:solidFill>
                            <a:srgbClr val="000000"/>
                          </a:solidFill>
                          <a:latin typeface="Arial"/>
                        </a:rPr>
                        <a:t>Number of Stations</a:t>
                      </a:r>
                    </a:p>
                  </a:txBody>
                  <a:tcPr marL="9525" marR="9525" marT="9525" marB="0" anchor="ctr"/>
                </a:tc>
                <a:tc>
                  <a:txBody>
                    <a:bodyPr/>
                    <a:lstStyle/>
                    <a:p>
                      <a:pPr algn="ctr" fontAlgn="ctr"/>
                      <a:r>
                        <a:rPr lang="en-US" sz="1200" b="1" i="0" u="none" strike="noStrike" dirty="0">
                          <a:solidFill>
                            <a:srgbClr val="000000"/>
                          </a:solidFill>
                          <a:latin typeface="Arial"/>
                        </a:rPr>
                        <a:t>Location</a:t>
                      </a:r>
                    </a:p>
                  </a:txBody>
                  <a:tcPr marL="9525" marR="9525" marT="9525" marB="0" anchor="ctr"/>
                </a:tc>
                <a:tc>
                  <a:txBody>
                    <a:bodyPr/>
                    <a:lstStyle/>
                    <a:p>
                      <a:pPr algn="ctr" fontAlgn="ctr"/>
                      <a:r>
                        <a:rPr lang="en-US" sz="1200" b="1" i="0" u="none" strike="noStrike">
                          <a:solidFill>
                            <a:srgbClr val="000000"/>
                          </a:solidFill>
                          <a:latin typeface="Arial"/>
                        </a:rPr>
                        <a:t>Frequency </a:t>
                      </a:r>
                    </a:p>
                  </a:txBody>
                  <a:tcPr marL="9525" marR="9525" marT="9525" marB="0" anchor="ctr"/>
                </a:tc>
                <a:tc>
                  <a:txBody>
                    <a:bodyPr/>
                    <a:lstStyle/>
                    <a:p>
                      <a:pPr algn="ctr" fontAlgn="ctr"/>
                      <a:r>
                        <a:rPr lang="en-US" sz="1200" b="1" i="0" u="none" strike="noStrike">
                          <a:solidFill>
                            <a:srgbClr val="000000"/>
                          </a:solidFill>
                          <a:latin typeface="Arial"/>
                        </a:rPr>
                        <a:t>Period </a:t>
                      </a:r>
                    </a:p>
                  </a:txBody>
                  <a:tcPr marL="9525" marR="9525" marT="9525" marB="0" anchor="ctr"/>
                </a:tc>
                <a:tc>
                  <a:txBody>
                    <a:bodyPr/>
                    <a:lstStyle/>
                    <a:p>
                      <a:pPr algn="ctr" fontAlgn="ctr"/>
                      <a:r>
                        <a:rPr lang="en-US" sz="1200" b="1" i="0" u="none" strike="noStrike" dirty="0" smtClean="0">
                          <a:solidFill>
                            <a:srgbClr val="000000"/>
                          </a:solidFill>
                          <a:latin typeface="Arial"/>
                        </a:rPr>
                        <a:t>Analyte</a:t>
                      </a:r>
                      <a:endParaRPr lang="en-US" sz="1200" b="1" i="0" u="none" strike="noStrike" dirty="0">
                        <a:solidFill>
                          <a:srgbClr val="000000"/>
                        </a:solidFill>
                        <a:latin typeface="Arial"/>
                      </a:endParaRPr>
                    </a:p>
                  </a:txBody>
                  <a:tcPr marL="9525" marR="9525" marT="9525" marB="0" anchor="ctr"/>
                </a:tc>
              </a:tr>
              <a:tr h="291282">
                <a:tc rowSpan="2">
                  <a:txBody>
                    <a:bodyPr/>
                    <a:lstStyle/>
                    <a:p>
                      <a:pPr algn="l" fontAlgn="b"/>
                      <a:r>
                        <a:rPr lang="en-US" sz="1100" b="0" i="0" u="none" strike="noStrike" dirty="0">
                          <a:solidFill>
                            <a:srgbClr val="000000"/>
                          </a:solidFill>
                          <a:latin typeface="Arial"/>
                        </a:rPr>
                        <a:t>Blue-green Algae Interagency Coordination Committee</a:t>
                      </a:r>
                    </a:p>
                  </a:txBody>
                  <a:tcPr marL="9525" marR="9525" marT="9525" marB="0" anchor="b"/>
                </a:tc>
                <a:tc rowSpan="2">
                  <a:txBody>
                    <a:bodyPr/>
                    <a:lstStyle/>
                    <a:p>
                      <a:pPr algn="ctr" fontAlgn="b"/>
                      <a:r>
                        <a:rPr lang="en-US" sz="1100" b="0" i="0" u="none" strike="noStrike" dirty="0">
                          <a:solidFill>
                            <a:srgbClr val="000000"/>
                          </a:solidFill>
                          <a:latin typeface="Arial"/>
                        </a:rPr>
                        <a:t>Chlorophyll</a:t>
                      </a:r>
                    </a:p>
                  </a:txBody>
                  <a:tcPr marL="9525" marR="9525" marT="9525" marB="0" anchor="b"/>
                </a:tc>
                <a:tc rowSpan="2">
                  <a:txBody>
                    <a:bodyPr/>
                    <a:lstStyle/>
                    <a:p>
                      <a:pPr algn="ctr" fontAlgn="b"/>
                      <a:r>
                        <a:rPr lang="en-US" sz="1100" b="0" i="0" u="none" strike="noStrike" dirty="0">
                          <a:solidFill>
                            <a:srgbClr val="000000"/>
                          </a:solidFill>
                          <a:latin typeface="Arial"/>
                        </a:rPr>
                        <a:t>As required by the Blue-Green Algae Interagency Coordination Committee</a:t>
                      </a:r>
                    </a:p>
                  </a:txBody>
                  <a:tcPr marL="9525" marR="9525" marT="9525" marB="0" anchor="b"/>
                </a:tc>
                <a:tc>
                  <a:txBody>
                    <a:bodyPr/>
                    <a:lstStyle/>
                    <a:p>
                      <a:pPr algn="ctr" fontAlgn="b"/>
                      <a:r>
                        <a:rPr lang="en-US" sz="1100" b="0" i="0" u="none" strike="noStrike" dirty="0">
                          <a:solidFill>
                            <a:srgbClr val="000000"/>
                          </a:solidFill>
                          <a:latin typeface="Arial"/>
                        </a:rPr>
                        <a:t>SLE when</a:t>
                      </a:r>
                    </a:p>
                  </a:txBody>
                  <a:tcPr marL="9525" marR="9525" marT="9525" marB="0" anchor="b"/>
                </a:tc>
                <a:tc>
                  <a:txBody>
                    <a:bodyPr/>
                    <a:lstStyle/>
                    <a:p>
                      <a:pPr algn="ctr" fontAlgn="b"/>
                      <a:r>
                        <a:rPr lang="en-US" sz="1100" b="0" i="0" u="none" strike="noStrike" dirty="0">
                          <a:solidFill>
                            <a:srgbClr val="000000"/>
                          </a:solidFill>
                          <a:latin typeface="Arial"/>
                        </a:rPr>
                        <a:t>As required by the Blue-Green Algae Interagency</a:t>
                      </a:r>
                    </a:p>
                  </a:txBody>
                  <a:tcPr marL="9525" marR="9525" marT="9525" marB="0" anchor="b"/>
                </a:tc>
                <a:tc rowSpan="2">
                  <a:txBody>
                    <a:bodyPr/>
                    <a:lstStyle/>
                    <a:p>
                      <a:pPr algn="ctr" fontAlgn="b"/>
                      <a:r>
                        <a:rPr lang="en-US" sz="1100" b="0" i="0" u="none" strike="noStrike">
                          <a:solidFill>
                            <a:srgbClr val="000000"/>
                          </a:solidFill>
                          <a:latin typeface="Arial"/>
                        </a:rPr>
                        <a:t>2005–2006</a:t>
                      </a:r>
                    </a:p>
                  </a:txBody>
                  <a:tcPr marL="9525" marR="9525" marT="9525" marB="0" anchor="b"/>
                </a:tc>
                <a:tc rowSpan="2">
                  <a:txBody>
                    <a:bodyPr/>
                    <a:lstStyle/>
                    <a:p>
                      <a:pPr algn="l" fontAlgn="b"/>
                      <a:r>
                        <a:rPr lang="en-US" sz="1100" b="0" i="0" u="none" strike="noStrike">
                          <a:solidFill>
                            <a:srgbClr val="000000"/>
                          </a:solidFill>
                          <a:latin typeface="Arial"/>
                        </a:rPr>
                        <a:t>Chl</a:t>
                      </a:r>
                      <a:r>
                        <a:rPr lang="en-US" sz="1100" b="0" i="1" u="none" strike="noStrike">
                          <a:solidFill>
                            <a:srgbClr val="000000"/>
                          </a:solidFill>
                          <a:latin typeface="Arial"/>
                        </a:rPr>
                        <a:t>a</a:t>
                      </a:r>
                      <a:endParaRPr lang="en-US" sz="1100" b="0" i="0" u="none" strike="noStrike">
                        <a:solidFill>
                          <a:srgbClr val="000000"/>
                        </a:solidFill>
                        <a:latin typeface="Arial"/>
                      </a:endParaRPr>
                    </a:p>
                  </a:txBody>
                  <a:tcPr marL="9525" marR="9525" marT="9525" marB="0" anchor="b"/>
                </a:tc>
              </a:tr>
              <a:tr h="600124">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100" b="0" i="0" u="none" strike="noStrike" dirty="0" smtClean="0">
                          <a:solidFill>
                            <a:srgbClr val="000000"/>
                          </a:solidFill>
                          <a:latin typeface="Arial"/>
                        </a:rPr>
                        <a:t>Blue-green </a:t>
                      </a:r>
                      <a:r>
                        <a:rPr lang="en-US" sz="1100" b="0" i="0" u="none" strike="noStrike" dirty="0">
                          <a:solidFill>
                            <a:srgbClr val="000000"/>
                          </a:solidFill>
                          <a:latin typeface="Arial"/>
                        </a:rPr>
                        <a:t>algae is present</a:t>
                      </a:r>
                    </a:p>
                  </a:txBody>
                  <a:tcPr marL="9525" marR="9525" marT="9525" marB="0" anchor="b"/>
                </a:tc>
                <a:tc>
                  <a:txBody>
                    <a:bodyPr/>
                    <a:lstStyle/>
                    <a:p>
                      <a:pPr algn="ctr" fontAlgn="b"/>
                      <a:r>
                        <a:rPr lang="en-US" sz="1100" b="0" i="0" u="none" strike="noStrike" dirty="0">
                          <a:solidFill>
                            <a:srgbClr val="000000"/>
                          </a:solidFill>
                          <a:latin typeface="Arial"/>
                        </a:rPr>
                        <a:t>Coordination Committee</a:t>
                      </a:r>
                    </a:p>
                  </a:txBody>
                  <a:tcPr marL="9525" marR="9525" marT="9525" marB="0" anchor="b"/>
                </a:tc>
                <a:tc vMerge="1">
                  <a:txBody>
                    <a:bodyPr/>
                    <a:lstStyle/>
                    <a:p>
                      <a:endParaRPr lang="en-US"/>
                    </a:p>
                  </a:txBody>
                  <a:tcPr/>
                </a:tc>
                <a:tc vMerge="1">
                  <a:txBody>
                    <a:bodyPr/>
                    <a:lstStyle/>
                    <a:p>
                      <a:endParaRPr lang="en-US"/>
                    </a:p>
                  </a:txBody>
                  <a:tcPr/>
                </a:tc>
              </a:tr>
              <a:tr h="611262">
                <a:tc rowSpan="5">
                  <a:txBody>
                    <a:bodyPr/>
                    <a:lstStyle/>
                    <a:p>
                      <a:pPr algn="l" fontAlgn="b"/>
                      <a:r>
                        <a:rPr lang="en-US" sz="1100" b="0" i="0" u="none" strike="noStrike" dirty="0">
                          <a:solidFill>
                            <a:srgbClr val="000000"/>
                          </a:solidFill>
                          <a:latin typeface="Arial"/>
                        </a:rPr>
                        <a:t>SFWMD / </a:t>
                      </a:r>
                      <a:r>
                        <a:rPr lang="en-US" sz="1100" b="0" i="0" u="none" strike="noStrike" dirty="0" err="1">
                          <a:solidFill>
                            <a:srgbClr val="000000"/>
                          </a:solidFill>
                          <a:latin typeface="Arial"/>
                        </a:rPr>
                        <a:t>Allapattah</a:t>
                      </a:r>
                      <a:r>
                        <a:rPr lang="en-US" sz="1100" b="0" i="0" u="none" strike="noStrike" dirty="0">
                          <a:solidFill>
                            <a:srgbClr val="000000"/>
                          </a:solidFill>
                          <a:latin typeface="Arial"/>
                        </a:rPr>
                        <a:t> Complex Restoration Area (ACRA)</a:t>
                      </a:r>
                    </a:p>
                  </a:txBody>
                  <a:tcPr marL="9525" marR="9525" marT="9525" marB="0" anchor="b"/>
                </a:tc>
                <a:tc rowSpan="3">
                  <a:txBody>
                    <a:bodyPr/>
                    <a:lstStyle/>
                    <a:p>
                      <a:pPr algn="ctr" fontAlgn="b"/>
                      <a:r>
                        <a:rPr lang="en-US" sz="1100" b="0" i="0" u="none" strike="noStrike" dirty="0">
                          <a:solidFill>
                            <a:srgbClr val="000000"/>
                          </a:solidFill>
                          <a:latin typeface="Arial"/>
                        </a:rPr>
                        <a:t>Water quality</a:t>
                      </a:r>
                    </a:p>
                  </a:txBody>
                  <a:tcPr marL="9525" marR="9525" marT="9525" marB="0" anchor="b"/>
                </a:tc>
                <a:tc rowSpan="2">
                  <a:txBody>
                    <a:bodyPr/>
                    <a:lstStyle/>
                    <a:p>
                      <a:pPr algn="ctr" fontAlgn="b"/>
                      <a:r>
                        <a:rPr lang="en-US" sz="1100" b="0" i="0" u="none" strike="noStrike" dirty="0">
                          <a:solidFill>
                            <a:srgbClr val="000000"/>
                          </a:solidFill>
                          <a:latin typeface="Arial"/>
                        </a:rPr>
                        <a:t>6 grab</a:t>
                      </a:r>
                    </a:p>
                  </a:txBody>
                  <a:tcPr marL="9525" marR="9525" marT="9525" marB="0" anchor="b"/>
                </a:tc>
                <a:tc>
                  <a:txBody>
                    <a:bodyPr/>
                    <a:lstStyle/>
                    <a:p>
                      <a:pPr algn="ctr" fontAlgn="b"/>
                      <a:r>
                        <a:rPr lang="en-US" sz="1100" b="0" i="0" u="none" strike="noStrike">
                          <a:solidFill>
                            <a:srgbClr val="000000"/>
                          </a:solidFill>
                          <a:latin typeface="Arial"/>
                        </a:rPr>
                        <a:t>Watershed</a:t>
                      </a:r>
                    </a:p>
                  </a:txBody>
                  <a:tcPr marL="9525" marR="9525" marT="9525" marB="0" anchor="b"/>
                </a:tc>
                <a:tc>
                  <a:txBody>
                    <a:bodyPr/>
                    <a:lstStyle/>
                    <a:p>
                      <a:pPr algn="ctr" fontAlgn="b"/>
                      <a:r>
                        <a:rPr lang="en-US" sz="1100" b="0" i="0" u="none" strike="noStrike">
                          <a:solidFill>
                            <a:srgbClr val="000000"/>
                          </a:solidFill>
                          <a:latin typeface="Arial"/>
                        </a:rPr>
                        <a:t>Biweekly (2 sites)</a:t>
                      </a:r>
                    </a:p>
                  </a:txBody>
                  <a:tcPr marL="9525" marR="9525" marT="9525" marB="0" anchor="b"/>
                </a:tc>
                <a:tc rowSpan="5">
                  <a:txBody>
                    <a:bodyPr/>
                    <a:lstStyle/>
                    <a:p>
                      <a:pPr algn="ctr" fontAlgn="b"/>
                      <a:r>
                        <a:rPr lang="en-US" sz="1100" b="0" i="0" u="none" strike="noStrike" dirty="0">
                          <a:solidFill>
                            <a:srgbClr val="000000"/>
                          </a:solidFill>
                          <a:latin typeface="Arial"/>
                        </a:rPr>
                        <a:t>2003–2010</a:t>
                      </a:r>
                    </a:p>
                  </a:txBody>
                  <a:tcPr marL="9525" marR="9525" marT="9525" marB="0" anchor="b"/>
                </a:tc>
                <a:tc>
                  <a:txBody>
                    <a:bodyPr/>
                    <a:lstStyle/>
                    <a:p>
                      <a:pPr algn="l" fontAlgn="b"/>
                      <a:r>
                        <a:rPr lang="en-US" sz="1100" b="0" i="0" u="none" strike="noStrike">
                          <a:solidFill>
                            <a:srgbClr val="000000"/>
                          </a:solidFill>
                          <a:latin typeface="Arial"/>
                        </a:rPr>
                        <a:t>NH</a:t>
                      </a:r>
                      <a:r>
                        <a:rPr lang="en-US" sz="1100" b="0" i="0" u="none" strike="noStrike" baseline="-25000">
                          <a:solidFill>
                            <a:srgbClr val="000000"/>
                          </a:solidFill>
                          <a:latin typeface="Arial"/>
                        </a:rPr>
                        <a:t>4</a:t>
                      </a:r>
                      <a:r>
                        <a:rPr lang="en-US" sz="1100" b="0" i="0" u="none" strike="noStrike">
                          <a:solidFill>
                            <a:srgbClr val="000000"/>
                          </a:solidFill>
                          <a:latin typeface="Arial"/>
                        </a:rPr>
                        <a:t>, NOx, TKN, T-PO</a:t>
                      </a:r>
                      <a:r>
                        <a:rPr lang="en-US" sz="1100" b="0" i="0" u="none" strike="noStrike" baseline="-25000">
                          <a:solidFill>
                            <a:srgbClr val="000000"/>
                          </a:solidFill>
                          <a:latin typeface="Arial"/>
                        </a:rPr>
                        <a:t>4</a:t>
                      </a:r>
                      <a:r>
                        <a:rPr lang="en-US" sz="1100" b="0" i="0" u="none" strike="noStrike">
                          <a:solidFill>
                            <a:srgbClr val="000000"/>
                          </a:solidFill>
                          <a:latin typeface="Arial"/>
                        </a:rPr>
                        <a:t>, DO, specific conductance, temperature, pH</a:t>
                      </a:r>
                    </a:p>
                  </a:txBody>
                  <a:tcPr marL="9525" marR="9525" marT="9525" marB="0" anchor="b"/>
                </a:tc>
              </a:tr>
              <a:tr h="36207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100" b="0" i="0" u="none" strike="noStrike">
                          <a:solidFill>
                            <a:srgbClr val="000000"/>
                          </a:solidFill>
                          <a:latin typeface="Arial"/>
                        </a:rPr>
                        <a:t>(Allapattah</a:t>
                      </a:r>
                    </a:p>
                  </a:txBody>
                  <a:tcPr marL="9525" marR="9525" marT="9525" marB="0" anchor="b"/>
                </a:tc>
                <a:tc>
                  <a:txBody>
                    <a:bodyPr/>
                    <a:lstStyle/>
                    <a:p>
                      <a:pPr algn="ctr" fontAlgn="b"/>
                      <a:r>
                        <a:rPr lang="en-US" sz="1100" b="0" i="0" u="none" strike="noStrike">
                          <a:solidFill>
                            <a:srgbClr val="000000"/>
                          </a:solidFill>
                          <a:latin typeface="Arial"/>
                        </a:rPr>
                        <a:t>Monthly</a:t>
                      </a:r>
                    </a:p>
                  </a:txBody>
                  <a:tcPr marL="9525" marR="9525" marT="9525" marB="0" anchor="b"/>
                </a:tc>
                <a:tc vMerge="1">
                  <a:txBody>
                    <a:bodyPr/>
                    <a:lstStyle/>
                    <a:p>
                      <a:endParaRPr lang="en-US"/>
                    </a:p>
                  </a:txBody>
                  <a:tcPr/>
                </a:tc>
                <a:tc>
                  <a:txBody>
                    <a:bodyPr/>
                    <a:lstStyle/>
                    <a:p>
                      <a:pPr algn="l" fontAlgn="b"/>
                      <a:r>
                        <a:rPr lang="en-US" sz="1100" b="0" i="0" u="none" strike="noStrike">
                          <a:solidFill>
                            <a:srgbClr val="000000"/>
                          </a:solidFill>
                          <a:latin typeface="Arial"/>
                        </a:rPr>
                        <a:t>Includes all biweekly parameters plus SO</a:t>
                      </a:r>
                      <a:r>
                        <a:rPr lang="en-US" sz="1100" b="0" i="0" u="none" strike="noStrike" baseline="-25000">
                          <a:solidFill>
                            <a:srgbClr val="000000"/>
                          </a:solidFill>
                          <a:latin typeface="Arial"/>
                        </a:rPr>
                        <a:t>4</a:t>
                      </a:r>
                      <a:endParaRPr lang="en-US" sz="1100" b="0" i="0" u="none" strike="noStrike">
                        <a:solidFill>
                          <a:srgbClr val="000000"/>
                        </a:solidFill>
                        <a:latin typeface="Arial"/>
                      </a:endParaRPr>
                    </a:p>
                  </a:txBody>
                  <a:tcPr marL="9525" marR="9525" marT="9525" marB="0" anchor="b"/>
                </a:tc>
              </a:tr>
              <a:tr h="362076">
                <a:tc vMerge="1">
                  <a:txBody>
                    <a:bodyPr/>
                    <a:lstStyle/>
                    <a:p>
                      <a:endParaRPr lang="en-US"/>
                    </a:p>
                  </a:txBody>
                  <a:tcPr/>
                </a:tc>
                <a:tc vMerge="1">
                  <a:txBody>
                    <a:bodyPr/>
                    <a:lstStyle/>
                    <a:p>
                      <a:endParaRPr lang="en-US"/>
                    </a:p>
                  </a:txBody>
                  <a:tcPr/>
                </a:tc>
                <a:tc>
                  <a:txBody>
                    <a:bodyPr/>
                    <a:lstStyle/>
                    <a:p>
                      <a:pPr algn="ctr" fontAlgn="b"/>
                      <a:r>
                        <a:rPr lang="en-US" sz="1100" b="0" i="0" u="none" strike="noStrike">
                          <a:solidFill>
                            <a:srgbClr val="000000"/>
                          </a:solidFill>
                          <a:latin typeface="Arial"/>
                        </a:rPr>
                        <a:t>2 auto-sampler</a:t>
                      </a:r>
                    </a:p>
                  </a:txBody>
                  <a:tcPr marL="9525" marR="9525" marT="9525" marB="0" anchor="b"/>
                </a:tc>
                <a:tc>
                  <a:txBody>
                    <a:bodyPr/>
                    <a:lstStyle/>
                    <a:p>
                      <a:pPr algn="ctr" fontAlgn="b"/>
                      <a:r>
                        <a:rPr lang="en-US" sz="1100" b="0" i="0" u="none" strike="noStrike" dirty="0">
                          <a:solidFill>
                            <a:srgbClr val="000000"/>
                          </a:solidFill>
                          <a:latin typeface="Arial"/>
                        </a:rPr>
                        <a:t>Restoration</a:t>
                      </a:r>
                    </a:p>
                  </a:txBody>
                  <a:tcPr marL="9525" marR="9525" marT="9525" marB="0" anchor="b"/>
                </a:tc>
                <a:tc>
                  <a:txBody>
                    <a:bodyPr/>
                    <a:lstStyle/>
                    <a:p>
                      <a:pPr algn="ctr" fontAlgn="b"/>
                      <a:r>
                        <a:rPr lang="en-US" sz="1100" b="0" i="0" u="none" strike="noStrike" dirty="0">
                          <a:solidFill>
                            <a:srgbClr val="000000"/>
                          </a:solidFill>
                          <a:latin typeface="Arial"/>
                        </a:rPr>
                        <a:t>Weekly</a:t>
                      </a:r>
                    </a:p>
                  </a:txBody>
                  <a:tcPr marL="9525" marR="9525" marT="9525" marB="0" anchor="b"/>
                </a:tc>
                <a:tc vMerge="1">
                  <a:txBody>
                    <a:bodyPr/>
                    <a:lstStyle/>
                    <a:p>
                      <a:endParaRPr lang="en-US"/>
                    </a:p>
                  </a:txBody>
                  <a:tcPr/>
                </a:tc>
                <a:tc>
                  <a:txBody>
                    <a:bodyPr/>
                    <a:lstStyle/>
                    <a:p>
                      <a:pPr algn="l" fontAlgn="b"/>
                      <a:r>
                        <a:rPr lang="en-US" sz="1100" b="0" i="0" u="none" strike="noStrike">
                          <a:solidFill>
                            <a:srgbClr val="000000"/>
                          </a:solidFill>
                          <a:latin typeface="Arial"/>
                        </a:rPr>
                        <a:t>T-PO</a:t>
                      </a:r>
                      <a:r>
                        <a:rPr lang="en-US" sz="1100" b="0" i="0" u="none" strike="noStrike" baseline="-25000">
                          <a:solidFill>
                            <a:srgbClr val="000000"/>
                          </a:solidFill>
                          <a:latin typeface="Arial"/>
                        </a:rPr>
                        <a:t>4</a:t>
                      </a:r>
                      <a:r>
                        <a:rPr lang="en-US" sz="1100" b="0" i="0" u="none" strike="noStrike">
                          <a:solidFill>
                            <a:srgbClr val="000000"/>
                          </a:solidFill>
                          <a:latin typeface="Arial"/>
                        </a:rPr>
                        <a:t> at sites ACRA1, ACRA2</a:t>
                      </a:r>
                    </a:p>
                  </a:txBody>
                  <a:tcPr marL="9525" marR="9525" marT="9525" marB="0" anchor="b"/>
                </a:tc>
              </a:tr>
              <a:tr h="1067848">
                <a:tc vMerge="1">
                  <a:txBody>
                    <a:bodyPr/>
                    <a:lstStyle/>
                    <a:p>
                      <a:endParaRPr lang="en-US"/>
                    </a:p>
                  </a:txBody>
                  <a:tcPr/>
                </a:tc>
                <a:tc rowSpan="2">
                  <a:txBody>
                    <a:bodyPr/>
                    <a:lstStyle/>
                    <a:p>
                      <a:pPr algn="ctr" fontAlgn="b"/>
                      <a:r>
                        <a:rPr lang="en-US" sz="1100" b="0" i="0" u="none" strike="noStrike">
                          <a:solidFill>
                            <a:srgbClr val="000000"/>
                          </a:solidFill>
                          <a:latin typeface="Arial"/>
                        </a:rPr>
                        <a:t>Fish</a:t>
                      </a:r>
                    </a:p>
                  </a:txBody>
                  <a:tcPr marL="9525" marR="9525" marT="9525" marB="0" anchor="b"/>
                </a:tc>
                <a:tc rowSpan="2">
                  <a:txBody>
                    <a:bodyPr/>
                    <a:lstStyle/>
                    <a:p>
                      <a:pPr algn="ctr" fontAlgn="b"/>
                      <a:r>
                        <a:rPr lang="en-US" sz="1100" b="0" i="0" u="none" strike="noStrike" dirty="0">
                          <a:solidFill>
                            <a:srgbClr val="000000"/>
                          </a:solidFill>
                          <a:latin typeface="Arial"/>
                        </a:rPr>
                        <a:t>4 fish</a:t>
                      </a:r>
                    </a:p>
                  </a:txBody>
                  <a:tcPr marL="9525" marR="9525" marT="9525" marB="0" anchor="b"/>
                </a:tc>
                <a:tc>
                  <a:txBody>
                    <a:bodyPr/>
                    <a:lstStyle/>
                    <a:p>
                      <a:pPr algn="ctr" fontAlgn="b"/>
                      <a:r>
                        <a:rPr lang="en-US" sz="1100" b="0" i="0" u="none" strike="noStrike" dirty="0">
                          <a:solidFill>
                            <a:srgbClr val="000000"/>
                          </a:solidFill>
                          <a:latin typeface="Arial"/>
                        </a:rPr>
                        <a:t>Area)</a:t>
                      </a:r>
                    </a:p>
                  </a:txBody>
                  <a:tcPr marL="9525" marR="9525" marT="9525" marB="0" anchor="b"/>
                </a:tc>
                <a:tc>
                  <a:txBody>
                    <a:bodyPr/>
                    <a:lstStyle/>
                    <a:p>
                      <a:pPr algn="ctr" fontAlgn="b"/>
                      <a:r>
                        <a:rPr lang="en-US" sz="1100" b="0" i="0" u="none" strike="noStrike" dirty="0">
                          <a:solidFill>
                            <a:srgbClr val="000000"/>
                          </a:solidFill>
                          <a:latin typeface="Arial"/>
                        </a:rPr>
                        <a:t>Quarterly (4 sites)</a:t>
                      </a:r>
                    </a:p>
                  </a:txBody>
                  <a:tcPr marL="9525" marR="9525" marT="9525" marB="0" anchor="b"/>
                </a:tc>
                <a:tc vMerge="1">
                  <a:txBody>
                    <a:bodyPr/>
                    <a:lstStyle/>
                    <a:p>
                      <a:endParaRPr lang="en-US"/>
                    </a:p>
                  </a:txBody>
                  <a:tcPr/>
                </a:tc>
                <a:tc>
                  <a:txBody>
                    <a:bodyPr/>
                    <a:lstStyle/>
                    <a:p>
                      <a:pPr algn="l" fontAlgn="b"/>
                      <a:r>
                        <a:rPr lang="en-US" sz="1100" b="0" i="0" u="none" strike="noStrike" dirty="0">
                          <a:solidFill>
                            <a:srgbClr val="000000"/>
                          </a:solidFill>
                          <a:latin typeface="Arial"/>
                        </a:rPr>
                        <a:t>Total mercury and </a:t>
                      </a:r>
                      <a:r>
                        <a:rPr lang="en-US" sz="1100" b="0" i="0" u="none" strike="noStrike" dirty="0" err="1">
                          <a:solidFill>
                            <a:srgbClr val="000000"/>
                          </a:solidFill>
                          <a:latin typeface="Arial"/>
                        </a:rPr>
                        <a:t>organochlorine</a:t>
                      </a:r>
                      <a:r>
                        <a:rPr lang="en-US" sz="1100" b="0" i="0" u="none" strike="noStrike" dirty="0">
                          <a:solidFill>
                            <a:srgbClr val="000000"/>
                          </a:solidFill>
                          <a:latin typeface="Arial"/>
                        </a:rPr>
                        <a:t> pesticide compounds in </a:t>
                      </a:r>
                      <a:r>
                        <a:rPr lang="en-US" sz="1100" b="0" i="0" u="none" strike="noStrike" dirty="0" err="1">
                          <a:solidFill>
                            <a:srgbClr val="000000"/>
                          </a:solidFill>
                          <a:latin typeface="Arial"/>
                        </a:rPr>
                        <a:t>mosquitofish</a:t>
                      </a:r>
                      <a:r>
                        <a:rPr lang="en-US" sz="1100" b="0" i="0" u="none" strike="noStrike" dirty="0">
                          <a:solidFill>
                            <a:srgbClr val="000000"/>
                          </a:solidFill>
                          <a:latin typeface="Arial"/>
                        </a:rPr>
                        <a:t> at  sites ACRA1, ACRA1B, ACRA7, and ACRA8</a:t>
                      </a:r>
                    </a:p>
                  </a:txBody>
                  <a:tcPr marL="9525" marR="9525" marT="9525" marB="0" anchor="b"/>
                </a:tc>
              </a:tr>
              <a:tr h="159717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b"/>
                      <a:r>
                        <a:rPr lang="en-US" sz="1100" b="0" i="0" u="none" strike="noStrike">
                          <a:solidFill>
                            <a:srgbClr val="000000"/>
                          </a:solidFill>
                          <a:latin typeface="Calibri"/>
                        </a:rPr>
                        <a:t> </a:t>
                      </a:r>
                    </a:p>
                  </a:txBody>
                  <a:tcPr marL="9525" marR="9525" marT="9525" marB="0" anchor="b"/>
                </a:tc>
                <a:tc>
                  <a:txBody>
                    <a:bodyPr/>
                    <a:lstStyle/>
                    <a:p>
                      <a:pPr algn="ctr" fontAlgn="b"/>
                      <a:r>
                        <a:rPr lang="en-US" sz="1100" b="0" i="0" u="none" strike="noStrike" dirty="0">
                          <a:solidFill>
                            <a:srgbClr val="000000"/>
                          </a:solidFill>
                          <a:latin typeface="Arial"/>
                        </a:rPr>
                        <a:t>Annually (2 sites)</a:t>
                      </a:r>
                    </a:p>
                  </a:txBody>
                  <a:tcPr marL="9525" marR="9525" marT="9525" marB="0" anchor="b"/>
                </a:tc>
                <a:tc vMerge="1">
                  <a:txBody>
                    <a:bodyPr/>
                    <a:lstStyle/>
                    <a:p>
                      <a:endParaRPr lang="en-US"/>
                    </a:p>
                  </a:txBody>
                  <a:tcPr/>
                </a:tc>
                <a:tc>
                  <a:txBody>
                    <a:bodyPr/>
                    <a:lstStyle/>
                    <a:p>
                      <a:pPr algn="l" fontAlgn="b"/>
                      <a:r>
                        <a:rPr lang="en-US" sz="1100" b="0" i="0" u="none" strike="noStrike" dirty="0">
                          <a:solidFill>
                            <a:srgbClr val="000000"/>
                          </a:solidFill>
                          <a:latin typeface="Arial"/>
                        </a:rPr>
                        <a:t>Mercury and </a:t>
                      </a:r>
                      <a:r>
                        <a:rPr lang="en-US" sz="1100" b="0" i="0" u="none" strike="noStrike" dirty="0" err="1">
                          <a:solidFill>
                            <a:srgbClr val="000000"/>
                          </a:solidFill>
                          <a:latin typeface="Arial"/>
                        </a:rPr>
                        <a:t>organochlorine</a:t>
                      </a:r>
                      <a:r>
                        <a:rPr lang="en-US" sz="1100" b="0" i="0" u="none" strike="noStrike" dirty="0">
                          <a:solidFill>
                            <a:srgbClr val="000000"/>
                          </a:solidFill>
                          <a:latin typeface="Arial"/>
                        </a:rPr>
                        <a:t> compounds in large bodied fish [e.g., largemouth bass (</a:t>
                      </a:r>
                      <a:r>
                        <a:rPr lang="en-US" sz="1100" b="0" i="1" u="none" strike="noStrike" dirty="0" err="1">
                          <a:solidFill>
                            <a:srgbClr val="000000"/>
                          </a:solidFill>
                          <a:latin typeface="Arial"/>
                        </a:rPr>
                        <a:t>Micropterus</a:t>
                      </a:r>
                      <a:r>
                        <a:rPr lang="en-US" sz="1100" b="0" i="1" u="none" strike="noStrike" dirty="0">
                          <a:solidFill>
                            <a:srgbClr val="000000"/>
                          </a:solidFill>
                          <a:latin typeface="Arial"/>
                        </a:rPr>
                        <a:t> </a:t>
                      </a:r>
                      <a:r>
                        <a:rPr lang="en-US" sz="1100" b="0" i="1" u="none" strike="noStrike" dirty="0" err="1">
                          <a:solidFill>
                            <a:srgbClr val="000000"/>
                          </a:solidFill>
                          <a:latin typeface="Arial"/>
                        </a:rPr>
                        <a:t>salmoides</a:t>
                      </a:r>
                      <a:r>
                        <a:rPr lang="en-US" sz="1100" b="0" i="0" u="none" strike="noStrike" dirty="0">
                          <a:solidFill>
                            <a:srgbClr val="000000"/>
                          </a:solidFill>
                          <a:latin typeface="Arial"/>
                        </a:rPr>
                        <a:t>), bluegill (</a:t>
                      </a:r>
                      <a:r>
                        <a:rPr lang="en-US" sz="1100" b="0" i="1" u="none" strike="noStrike" dirty="0" err="1">
                          <a:solidFill>
                            <a:srgbClr val="000000"/>
                          </a:solidFill>
                          <a:latin typeface="Arial"/>
                        </a:rPr>
                        <a:t>Lepomis</a:t>
                      </a:r>
                      <a:r>
                        <a:rPr lang="en-US" sz="1100" b="0" i="1" u="none" strike="noStrike" dirty="0">
                          <a:solidFill>
                            <a:srgbClr val="000000"/>
                          </a:solidFill>
                          <a:latin typeface="Arial"/>
                        </a:rPr>
                        <a:t> </a:t>
                      </a:r>
                      <a:r>
                        <a:rPr lang="en-US" sz="1100" b="0" i="1" u="none" strike="noStrike" dirty="0" err="1">
                          <a:solidFill>
                            <a:srgbClr val="000000"/>
                          </a:solidFill>
                          <a:latin typeface="Arial"/>
                        </a:rPr>
                        <a:t>macrochirus</a:t>
                      </a:r>
                      <a:r>
                        <a:rPr lang="en-US" sz="1100" b="0" i="0" u="none" strike="noStrike" dirty="0">
                          <a:solidFill>
                            <a:srgbClr val="000000"/>
                          </a:solidFill>
                          <a:latin typeface="Arial"/>
                        </a:rPr>
                        <a:t>)] at sites ACRA1, ACRA1B</a:t>
                      </a:r>
                    </a:p>
                  </a:txBody>
                  <a:tcPr marL="9525" marR="9525" marT="9525" marB="0" anchor="b"/>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7620000" cy="1143000"/>
          </a:xfrm>
        </p:spPr>
        <p:txBody>
          <a:bodyPr>
            <a:normAutofit/>
          </a:bodyPr>
          <a:lstStyle/>
          <a:p>
            <a:r>
              <a:rPr lang="en-US" sz="3200" dirty="0" smtClean="0"/>
              <a:t>Historical Aquatic Program Monitoring</a:t>
            </a:r>
            <a:endParaRPr lang="en-US" sz="3200"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22</a:t>
            </a:fld>
            <a:endParaRPr lang="en-US"/>
          </a:p>
        </p:txBody>
      </p:sp>
      <p:graphicFrame>
        <p:nvGraphicFramePr>
          <p:cNvPr id="11" name="Content Placeholder 10"/>
          <p:cNvGraphicFramePr>
            <a:graphicFrameLocks noGrp="1"/>
          </p:cNvGraphicFramePr>
          <p:nvPr>
            <p:ph idx="1"/>
          </p:nvPr>
        </p:nvGraphicFramePr>
        <p:xfrm>
          <a:off x="381001" y="1295400"/>
          <a:ext cx="8429573" cy="2819400"/>
        </p:xfrm>
        <a:graphic>
          <a:graphicData uri="http://schemas.openxmlformats.org/drawingml/2006/table">
            <a:tbl>
              <a:tblPr firstRow="1" bandRow="1">
                <a:tableStyleId>{5C22544A-7EE6-4342-B048-85BDC9FD1C3A}</a:tableStyleId>
              </a:tblPr>
              <a:tblGrid>
                <a:gridCol w="1689303"/>
                <a:gridCol w="1689303"/>
                <a:gridCol w="603778"/>
                <a:gridCol w="1444510"/>
                <a:gridCol w="1530185"/>
                <a:gridCol w="1472494"/>
              </a:tblGrid>
              <a:tr h="342827">
                <a:tc>
                  <a:txBody>
                    <a:bodyPr/>
                    <a:lstStyle/>
                    <a:p>
                      <a:pPr algn="ctr" fontAlgn="ctr"/>
                      <a:r>
                        <a:rPr lang="en-US" sz="1000" b="1" i="0" u="none" strike="noStrike" dirty="0">
                          <a:solidFill>
                            <a:srgbClr val="000000"/>
                          </a:solidFill>
                          <a:latin typeface="Arial" pitchFamily="34" charset="0"/>
                          <a:cs typeface="Arial" pitchFamily="34" charset="0"/>
                        </a:rPr>
                        <a:t>Organization</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000" b="1" i="0" u="none" strike="noStrike" dirty="0" smtClean="0">
                          <a:solidFill>
                            <a:srgbClr val="000000"/>
                          </a:solidFill>
                          <a:latin typeface="Arial" pitchFamily="34" charset="0"/>
                          <a:cs typeface="Arial" pitchFamily="34" charset="0"/>
                        </a:rPr>
                        <a:t>Number of Stations</a:t>
                      </a:r>
                    </a:p>
                    <a:p>
                      <a:pPr algn="ctr" fontAlgn="ctr"/>
                      <a:endParaRPr lang="en-US"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b="1" i="0" u="none" strike="noStrike" dirty="0" smtClean="0">
                          <a:solidFill>
                            <a:srgbClr val="000000"/>
                          </a:solidFill>
                          <a:latin typeface="Arial" pitchFamily="34" charset="0"/>
                          <a:cs typeface="Arial" pitchFamily="34" charset="0"/>
                        </a:rPr>
                        <a:t>Location</a:t>
                      </a:r>
                      <a:endParaRPr lang="en-US"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b="1" i="0" u="none" strike="noStrike" dirty="0" smtClean="0">
                          <a:solidFill>
                            <a:srgbClr val="000000"/>
                          </a:solidFill>
                          <a:latin typeface="Arial" pitchFamily="34" charset="0"/>
                          <a:cs typeface="Arial" pitchFamily="34" charset="0"/>
                        </a:rPr>
                        <a:t>Frequency</a:t>
                      </a:r>
                      <a:endParaRPr lang="en-US"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b="1" i="0" u="none" strike="noStrike" dirty="0" smtClean="0">
                          <a:solidFill>
                            <a:srgbClr val="000000"/>
                          </a:solidFill>
                          <a:latin typeface="Arial" pitchFamily="34" charset="0"/>
                          <a:cs typeface="Arial" pitchFamily="34" charset="0"/>
                        </a:rPr>
                        <a:t>Analyte</a:t>
                      </a:r>
                      <a:endParaRPr lang="en-US"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en-US" sz="1000" b="1" i="0" u="none" strike="noStrike" dirty="0" smtClean="0">
                          <a:solidFill>
                            <a:srgbClr val="000000"/>
                          </a:solidFill>
                          <a:latin typeface="Arial" pitchFamily="34" charset="0"/>
                          <a:cs typeface="Arial" pitchFamily="34" charset="0"/>
                        </a:rPr>
                        <a:t>Summary</a:t>
                      </a:r>
                      <a:endParaRPr lang="en-US" sz="1000" b="1" i="0" u="none" strike="noStrike" dirty="0">
                        <a:solidFill>
                          <a:srgbClr val="000000"/>
                        </a:solidFill>
                        <a:latin typeface="Arial" pitchFamily="34" charset="0"/>
                        <a:cs typeface="Arial" pitchFamily="34" charset="0"/>
                      </a:endParaRPr>
                    </a:p>
                  </a:txBody>
                  <a:tcPr marL="9525" marR="9525" marT="9525" marB="0" anchor="ctr"/>
                </a:tc>
              </a:tr>
              <a:tr h="1852903">
                <a:tc rowSpan="2">
                  <a:txBody>
                    <a:bodyPr/>
                    <a:lstStyle/>
                    <a:p>
                      <a:pPr algn="l" fontAlgn="b"/>
                      <a:r>
                        <a:rPr lang="en-US" sz="1200" b="0" i="0" u="none" strike="noStrike" dirty="0">
                          <a:solidFill>
                            <a:srgbClr val="000000"/>
                          </a:solidFill>
                          <a:latin typeface="Arial"/>
                        </a:rPr>
                        <a:t>American Recovery </a:t>
                      </a:r>
                      <a:r>
                        <a:rPr lang="en-US" sz="1200" b="0" i="0" u="none" strike="noStrike" dirty="0" smtClean="0">
                          <a:solidFill>
                            <a:srgbClr val="000000"/>
                          </a:solidFill>
                          <a:latin typeface="Arial"/>
                        </a:rPr>
                        <a:t>&amp; Reinvestment </a:t>
                      </a:r>
                      <a:r>
                        <a:rPr lang="en-US" sz="1200" b="0" i="0" u="none" strike="noStrike" dirty="0">
                          <a:solidFill>
                            <a:srgbClr val="000000"/>
                          </a:solidFill>
                          <a:latin typeface="Arial"/>
                        </a:rPr>
                        <a:t>Act  (ARRA) Project Oyster </a:t>
                      </a:r>
                      <a:r>
                        <a:rPr lang="en-US" sz="1200" b="0" i="0" u="none" strike="noStrike" dirty="0" smtClean="0">
                          <a:solidFill>
                            <a:srgbClr val="000000"/>
                          </a:solidFill>
                          <a:latin typeface="Arial"/>
                        </a:rPr>
                        <a:t>Monitoring &amp; Mapping:</a:t>
                      </a:r>
                      <a:r>
                        <a:rPr lang="en-US" sz="1200" b="0" i="0" u="none" strike="noStrike" baseline="0" dirty="0" smtClean="0">
                          <a:solidFill>
                            <a:srgbClr val="000000"/>
                          </a:solidFill>
                          <a:latin typeface="Arial"/>
                        </a:rPr>
                        <a:t>  FFWCC</a:t>
                      </a:r>
                      <a:endParaRPr lang="en-US" sz="1200" b="0" i="0" u="none" strike="noStrike" dirty="0">
                        <a:solidFill>
                          <a:srgbClr val="000000"/>
                        </a:solidFill>
                        <a:latin typeface="Arial"/>
                      </a:endParaRPr>
                    </a:p>
                    <a:p>
                      <a:pPr algn="l" fontAlgn="b"/>
                      <a:r>
                        <a:rPr lang="en-US" sz="1200" b="0" i="0" u="none" strike="noStrike" dirty="0">
                          <a:solidFill>
                            <a:srgbClr val="000000"/>
                          </a:solidFill>
                          <a:latin typeface="Arial"/>
                        </a:rPr>
                        <a:t>and Mapping: Florida Fish and Wildlife Conservation Commission (FWC)</a:t>
                      </a:r>
                    </a:p>
                  </a:txBody>
                  <a:tcPr marL="9525" marR="9525" marT="9525" marB="0" anchor="b"/>
                </a:tc>
                <a:tc>
                  <a:txBody>
                    <a:bodyPr/>
                    <a:lstStyle/>
                    <a:p>
                      <a:pPr algn="ctr" fontAlgn="b"/>
                      <a:r>
                        <a:rPr lang="en-US" sz="1200" b="0" i="0" u="none" strike="noStrike" dirty="0">
                          <a:solidFill>
                            <a:srgbClr val="000000"/>
                          </a:solidFill>
                          <a:latin typeface="Arial"/>
                        </a:rPr>
                        <a:t>2 natural sites</a:t>
                      </a:r>
                    </a:p>
                  </a:txBody>
                  <a:tcPr marL="9525" marR="9525" marT="9525" marB="0" anchor="b"/>
                </a:tc>
                <a:tc rowSpan="2">
                  <a:txBody>
                    <a:bodyPr/>
                    <a:lstStyle/>
                    <a:p>
                      <a:pPr algn="ctr" fontAlgn="b"/>
                      <a:r>
                        <a:rPr lang="en-US" sz="1200" b="0" i="0" u="none" strike="noStrike">
                          <a:solidFill>
                            <a:srgbClr val="000000"/>
                          </a:solidFill>
                          <a:latin typeface="Arial"/>
                        </a:rPr>
                        <a:t>SLE</a:t>
                      </a:r>
                    </a:p>
                  </a:txBody>
                  <a:tcPr marL="9525" marR="9525" marT="9525" marB="0" anchor="b"/>
                </a:tc>
                <a:tc>
                  <a:txBody>
                    <a:bodyPr/>
                    <a:lstStyle/>
                    <a:p>
                      <a:pPr algn="ctr" fontAlgn="b"/>
                      <a:r>
                        <a:rPr lang="en-US" sz="1200" b="0" i="0" u="none" strike="noStrike" dirty="0">
                          <a:solidFill>
                            <a:srgbClr val="000000"/>
                          </a:solidFill>
                          <a:latin typeface="Arial"/>
                        </a:rPr>
                        <a:t>summer 2009 –</a:t>
                      </a:r>
                    </a:p>
                  </a:txBody>
                  <a:tcPr marL="9525" marR="9525" marT="9525" marB="0" anchor="b"/>
                </a:tc>
                <a:tc rowSpan="2">
                  <a:txBody>
                    <a:bodyPr/>
                    <a:lstStyle/>
                    <a:p>
                      <a:pPr algn="l" fontAlgn="b"/>
                      <a:r>
                        <a:rPr lang="en-US" sz="1200" b="0" i="0" u="none" strike="noStrike" dirty="0">
                          <a:solidFill>
                            <a:srgbClr val="000000"/>
                          </a:solidFill>
                          <a:latin typeface="Arial"/>
                        </a:rPr>
                        <a:t>Oyster spat recruitment, oyster condition, reproduction, </a:t>
                      </a:r>
                      <a:r>
                        <a:rPr lang="en-US" sz="1200" b="0" i="0" u="none" strike="noStrike" dirty="0" smtClean="0">
                          <a:solidFill>
                            <a:srgbClr val="000000"/>
                          </a:solidFill>
                          <a:latin typeface="Arial"/>
                        </a:rPr>
                        <a:t>&amp;disease </a:t>
                      </a:r>
                      <a:r>
                        <a:rPr lang="en-US" sz="1200" b="0" i="0" u="none" strike="noStrike" dirty="0">
                          <a:solidFill>
                            <a:srgbClr val="000000"/>
                          </a:solidFill>
                          <a:latin typeface="Arial"/>
                        </a:rPr>
                        <a:t>monitoring. Water quality (salinity, temperature, pH, DO, </a:t>
                      </a:r>
                      <a:r>
                        <a:rPr lang="en-US" sz="1200" b="0" i="0" u="none" strike="noStrike" dirty="0" err="1">
                          <a:solidFill>
                            <a:srgbClr val="000000"/>
                          </a:solidFill>
                          <a:latin typeface="Arial"/>
                        </a:rPr>
                        <a:t>Secchi</a:t>
                      </a:r>
                      <a:r>
                        <a:rPr lang="en-US" sz="1200" b="0" i="0" u="none" strike="noStrike" dirty="0">
                          <a:solidFill>
                            <a:srgbClr val="000000"/>
                          </a:solidFill>
                          <a:latin typeface="Arial"/>
                        </a:rPr>
                        <a:t> depth) is monitored monthly.</a:t>
                      </a:r>
                    </a:p>
                  </a:txBody>
                  <a:tcPr marL="9525" marR="9525" marT="9525" marB="0" anchor="b"/>
                </a:tc>
                <a:tc rowSpan="2">
                  <a:txBody>
                    <a:bodyPr/>
                    <a:lstStyle/>
                    <a:p>
                      <a:pPr algn="l" fontAlgn="b"/>
                      <a:r>
                        <a:rPr lang="en-US" sz="1200" b="0" i="0" u="none" strike="noStrike" dirty="0">
                          <a:solidFill>
                            <a:srgbClr val="000000"/>
                          </a:solidFill>
                          <a:latin typeface="Arial"/>
                        </a:rPr>
                        <a:t>Adult oysters are sampled twice per year from replicate stations within the SLE establishing an oyster baseline. Oyster monitoring includes reproduction, recruitment, </a:t>
                      </a:r>
                      <a:r>
                        <a:rPr lang="en-US" sz="1200" b="0" i="0" u="none" strike="noStrike" dirty="0" smtClean="0">
                          <a:solidFill>
                            <a:srgbClr val="000000"/>
                          </a:solidFill>
                          <a:latin typeface="Arial"/>
                        </a:rPr>
                        <a:t>&amp; disease </a:t>
                      </a:r>
                      <a:r>
                        <a:rPr lang="en-US" sz="1200" b="0" i="0" u="none" strike="noStrike" dirty="0">
                          <a:solidFill>
                            <a:srgbClr val="000000"/>
                          </a:solidFill>
                          <a:latin typeface="Arial"/>
                        </a:rPr>
                        <a:t>patterns.</a:t>
                      </a:r>
                    </a:p>
                  </a:txBody>
                  <a:tcPr marL="9525" marR="9525" marT="9525" marB="0" anchor="b"/>
                </a:tc>
              </a:tr>
              <a:tr h="623670">
                <a:tc vMerge="1">
                  <a:txBody>
                    <a:bodyPr/>
                    <a:lstStyle/>
                    <a:p>
                      <a:pPr algn="l" fontAlgn="b"/>
                      <a:endParaRPr lang="en-US" sz="750" b="0" i="0" u="none" strike="noStrike" dirty="0">
                        <a:solidFill>
                          <a:srgbClr val="000000"/>
                        </a:solidFill>
                        <a:latin typeface="Arial"/>
                      </a:endParaRPr>
                    </a:p>
                  </a:txBody>
                  <a:tcPr marL="9525" marR="9525" marT="9525" marB="0" anchor="b"/>
                </a:tc>
                <a:tc>
                  <a:txBody>
                    <a:bodyPr/>
                    <a:lstStyle/>
                    <a:p>
                      <a:pPr algn="ctr" fontAlgn="b"/>
                      <a:r>
                        <a:rPr lang="en-US" sz="1200" b="0" i="0" u="none" strike="noStrike" dirty="0">
                          <a:solidFill>
                            <a:srgbClr val="000000"/>
                          </a:solidFill>
                          <a:latin typeface="Arial"/>
                        </a:rPr>
                        <a:t>4 restoration reefs</a:t>
                      </a:r>
                    </a:p>
                  </a:txBody>
                  <a:tcPr marL="9525" marR="9525" marT="9525" marB="0" anchor="b"/>
                </a:tc>
                <a:tc vMerge="1">
                  <a:txBody>
                    <a:bodyPr/>
                    <a:lstStyle/>
                    <a:p>
                      <a:endParaRPr lang="en-US"/>
                    </a:p>
                  </a:txBody>
                  <a:tcPr/>
                </a:tc>
                <a:tc>
                  <a:txBody>
                    <a:bodyPr/>
                    <a:lstStyle/>
                    <a:p>
                      <a:pPr algn="ctr" fontAlgn="b"/>
                      <a:r>
                        <a:rPr lang="en-US" sz="1200" b="0" i="0" u="none" strike="noStrike" dirty="0">
                          <a:solidFill>
                            <a:srgbClr val="000000"/>
                          </a:solidFill>
                          <a:latin typeface="Arial"/>
                        </a:rPr>
                        <a:t>summer 2011</a:t>
                      </a:r>
                    </a:p>
                  </a:txBody>
                  <a:tcPr marL="9525" marR="9525" marT="9525" marB="0" anchor="b"/>
                </a:tc>
                <a:tc vMerge="1">
                  <a:txBody>
                    <a:bodyPr/>
                    <a:lstStyle/>
                    <a:p>
                      <a:endParaRPr lang="en-US"/>
                    </a:p>
                  </a:txBody>
                  <a:tcPr/>
                </a:tc>
                <a:tc vMerge="1">
                  <a:txBody>
                    <a:bodyPr/>
                    <a:lstStyle/>
                    <a:p>
                      <a:endParaRPr lang="en-US"/>
                    </a:p>
                  </a:txBody>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Stakeholder Comments</a:t>
            </a:r>
            <a:endParaRPr lang="en-US" dirty="0"/>
          </a:p>
        </p:txBody>
      </p:sp>
      <p:sp>
        <p:nvSpPr>
          <p:cNvPr id="3" name="Content Placeholder 2"/>
          <p:cNvSpPr>
            <a:spLocks noGrp="1"/>
          </p:cNvSpPr>
          <p:nvPr>
            <p:ph idx="1"/>
          </p:nvPr>
        </p:nvSpPr>
        <p:spPr>
          <a:xfrm>
            <a:off x="228600" y="1143000"/>
            <a:ext cx="8915400" cy="5257800"/>
          </a:xfrm>
        </p:spPr>
        <p:txBody>
          <a:bodyPr>
            <a:normAutofit fontScale="70000" lnSpcReduction="20000"/>
          </a:bodyPr>
          <a:lstStyle/>
          <a:p>
            <a:pPr lvl="0"/>
            <a:r>
              <a:rPr lang="en-US" sz="2900" dirty="0" smtClean="0"/>
              <a:t>Jason Bessey:</a:t>
            </a:r>
          </a:p>
          <a:p>
            <a:pPr lvl="1"/>
            <a:r>
              <a:rPr lang="en-US" sz="2900" dirty="0" smtClean="0"/>
              <a:t>St. Lucie County Health Department has discontinued the bacteria testing program, first line pg. App 10-1-3.</a:t>
            </a:r>
          </a:p>
          <a:p>
            <a:pPr lvl="1">
              <a:buNone/>
            </a:pPr>
            <a:endParaRPr lang="en-US" sz="2900" dirty="0" smtClean="0"/>
          </a:p>
          <a:p>
            <a:pPr lvl="0"/>
            <a:r>
              <a:rPr lang="en-US" sz="2900" dirty="0" smtClean="0"/>
              <a:t>David Brigida:</a:t>
            </a:r>
          </a:p>
          <a:p>
            <a:pPr lvl="1"/>
            <a:r>
              <a:rPr lang="en-US" sz="2900" dirty="0" smtClean="0"/>
              <a:t>The North Fork should be monitored at the junction of the C-24, Mud Cove, and the St. Lucie River.  This is where the waters come together.</a:t>
            </a:r>
          </a:p>
          <a:p>
            <a:pPr lvl="1"/>
            <a:r>
              <a:rPr lang="en-US" sz="2900" dirty="0" smtClean="0"/>
              <a:t>The monitoring of the C-23 and C-24 canals should not be event driven, that would be too late but should be monitored and reported at least monthly.</a:t>
            </a:r>
          </a:p>
          <a:p>
            <a:pPr lvl="1">
              <a:buNone/>
            </a:pPr>
            <a:endParaRPr lang="en-US" sz="2900" dirty="0" smtClean="0"/>
          </a:p>
          <a:p>
            <a:pPr lvl="0"/>
            <a:r>
              <a:rPr lang="en-US" sz="2900" dirty="0" smtClean="0"/>
              <a:t>Dianne Hughes:</a:t>
            </a:r>
          </a:p>
          <a:p>
            <a:pPr lvl="1"/>
            <a:r>
              <a:rPr lang="en-US" sz="2900" dirty="0" smtClean="0"/>
              <a:t>Martin County is no longer performing water quality monitoring at the two STAs as identified in the St. Lucie River Watershed Protection Plan.  This was project specific monitoring to determine the performance efficiency of the stormwater treatment facilities.  Martin County is not conducting any other monitoring that would be beneficial regionally to the BMAP effort.</a:t>
            </a:r>
          </a:p>
          <a:p>
            <a:endParaRPr lang="en-US"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tx1"/>
                </a:solidFill>
              </a:rPr>
              <a:t>Discussion of Sampling Parameters &amp; Frequency</a:t>
            </a:r>
            <a:endParaRPr lang="en-US" dirty="0">
              <a:solidFill>
                <a:schemeClr val="tx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Possible Parameters and Frequencies</a:t>
            </a:r>
            <a:endParaRPr lang="en-US" sz="2800" dirty="0"/>
          </a:p>
        </p:txBody>
      </p:sp>
      <p:graphicFrame>
        <p:nvGraphicFramePr>
          <p:cNvPr id="6" name="Content Placeholder 5"/>
          <p:cNvGraphicFramePr>
            <a:graphicFrameLocks noGrp="1"/>
          </p:cNvGraphicFramePr>
          <p:nvPr>
            <p:ph idx="1"/>
          </p:nvPr>
        </p:nvGraphicFramePr>
        <p:xfrm>
          <a:off x="457200" y="1600200"/>
          <a:ext cx="8229600" cy="37084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Core Parameters</a:t>
                      </a:r>
                      <a:endParaRPr lang="en-US" dirty="0"/>
                    </a:p>
                  </a:txBody>
                  <a:tcPr/>
                </a:tc>
                <a:tc>
                  <a:txBody>
                    <a:bodyPr/>
                    <a:lstStyle/>
                    <a:p>
                      <a:r>
                        <a:rPr lang="en-US" dirty="0" smtClean="0"/>
                        <a:t>Supplemental</a:t>
                      </a:r>
                      <a:r>
                        <a:rPr lang="en-US" baseline="0" dirty="0" smtClean="0"/>
                        <a:t> Parameters</a:t>
                      </a:r>
                      <a:endParaRPr lang="en-US" dirty="0"/>
                    </a:p>
                  </a:txBody>
                  <a:tcPr/>
                </a:tc>
              </a:tr>
              <a:tr h="370840">
                <a:tc>
                  <a:txBody>
                    <a:bodyPr/>
                    <a:lstStyle/>
                    <a:p>
                      <a:r>
                        <a:rPr lang="en-US" dirty="0" smtClean="0"/>
                        <a:t>TP</a:t>
                      </a:r>
                      <a:endParaRPr lang="en-US" dirty="0"/>
                    </a:p>
                  </a:txBody>
                  <a:tcPr/>
                </a:tc>
                <a:tc>
                  <a:txBody>
                    <a:bodyPr/>
                    <a:lstStyle/>
                    <a:p>
                      <a:r>
                        <a:rPr lang="en-US" dirty="0" smtClean="0"/>
                        <a:t>Total Suspended Solids/Turbidity</a:t>
                      </a:r>
                      <a:endParaRPr lang="en-US" dirty="0"/>
                    </a:p>
                  </a:txBody>
                  <a:tcPr/>
                </a:tc>
              </a:tr>
              <a:tr h="370840">
                <a:tc>
                  <a:txBody>
                    <a:bodyPr/>
                    <a:lstStyle/>
                    <a:p>
                      <a:r>
                        <a:rPr lang="en-US" dirty="0" smtClean="0"/>
                        <a:t>Orthophosphate</a:t>
                      </a:r>
                      <a:r>
                        <a:rPr lang="en-US" baseline="0" dirty="0" smtClean="0"/>
                        <a:t> as P</a:t>
                      </a:r>
                      <a:endParaRPr lang="en-US" dirty="0"/>
                    </a:p>
                  </a:txBody>
                  <a:tcPr/>
                </a:tc>
                <a:tc>
                  <a:txBody>
                    <a:bodyPr/>
                    <a:lstStyle/>
                    <a:p>
                      <a:r>
                        <a:rPr lang="en-US" dirty="0" smtClean="0"/>
                        <a:t>Alkalinity</a:t>
                      </a:r>
                      <a:endParaRPr lang="en-US" dirty="0"/>
                    </a:p>
                  </a:txBody>
                  <a:tcPr/>
                </a:tc>
              </a:tr>
              <a:tr h="370840">
                <a:tc>
                  <a:txBody>
                    <a:bodyPr/>
                    <a:lstStyle/>
                    <a:p>
                      <a:r>
                        <a:rPr lang="en-US" dirty="0" smtClean="0"/>
                        <a:t>Nitrate/Nitrite as Nitrogen (N)</a:t>
                      </a:r>
                      <a:endParaRPr lang="en-US" dirty="0"/>
                    </a:p>
                  </a:txBody>
                  <a:tcPr/>
                </a:tc>
                <a:tc>
                  <a:txBody>
                    <a:bodyPr/>
                    <a:lstStyle/>
                    <a:p>
                      <a:endParaRPr lang="en-US"/>
                    </a:p>
                  </a:txBody>
                  <a:tcPr/>
                </a:tc>
              </a:tr>
              <a:tr h="370840">
                <a:tc>
                  <a:txBody>
                    <a:bodyPr/>
                    <a:lstStyle/>
                    <a:p>
                      <a:r>
                        <a:rPr lang="en-US" dirty="0" smtClean="0"/>
                        <a:t>N,</a:t>
                      </a:r>
                      <a:r>
                        <a:rPr lang="en-US" baseline="0" dirty="0" smtClean="0"/>
                        <a:t> Ammonia</a:t>
                      </a:r>
                      <a:endParaRPr lang="en-US" dirty="0"/>
                    </a:p>
                  </a:txBody>
                  <a:tcPr/>
                </a:tc>
                <a:tc>
                  <a:txBody>
                    <a:bodyPr/>
                    <a:lstStyle/>
                    <a:p>
                      <a:endParaRPr lang="en-US"/>
                    </a:p>
                  </a:txBody>
                  <a:tcPr/>
                </a:tc>
              </a:tr>
              <a:tr h="370840">
                <a:tc>
                  <a:txBody>
                    <a:bodyPr/>
                    <a:lstStyle/>
                    <a:p>
                      <a:r>
                        <a:rPr lang="en-US" dirty="0" smtClean="0"/>
                        <a:t>Total </a:t>
                      </a:r>
                      <a:r>
                        <a:rPr lang="en-US" dirty="0" err="1" smtClean="0"/>
                        <a:t>Kjeldahl</a:t>
                      </a:r>
                      <a:r>
                        <a:rPr lang="en-US" dirty="0" smtClean="0"/>
                        <a:t> Nitrogen (TKN)</a:t>
                      </a:r>
                      <a:endParaRPr lang="en-US" dirty="0"/>
                    </a:p>
                  </a:txBody>
                  <a:tcPr/>
                </a:tc>
                <a:tc>
                  <a:txBody>
                    <a:bodyPr/>
                    <a:lstStyle/>
                    <a:p>
                      <a:endParaRPr lang="en-US" dirty="0"/>
                    </a:p>
                  </a:txBody>
                  <a:tcPr/>
                </a:tc>
              </a:tr>
              <a:tr h="370840">
                <a:tc>
                  <a:txBody>
                    <a:bodyPr/>
                    <a:lstStyle/>
                    <a:p>
                      <a:r>
                        <a:rPr lang="en-US" dirty="0" smtClean="0"/>
                        <a:t>Dissolved Oxygen (DO)</a:t>
                      </a:r>
                      <a:endParaRPr lang="en-US" dirty="0"/>
                    </a:p>
                  </a:txBody>
                  <a:tcPr/>
                </a:tc>
                <a:tc>
                  <a:txBody>
                    <a:bodyPr/>
                    <a:lstStyle/>
                    <a:p>
                      <a:endParaRPr lang="en-US" dirty="0"/>
                    </a:p>
                  </a:txBody>
                  <a:tcPr/>
                </a:tc>
              </a:tr>
              <a:tr h="370840">
                <a:tc>
                  <a:txBody>
                    <a:bodyPr/>
                    <a:lstStyle/>
                    <a:p>
                      <a:r>
                        <a:rPr lang="en-US" dirty="0" smtClean="0"/>
                        <a:t>pH</a:t>
                      </a:r>
                      <a:endParaRPr lang="en-US" dirty="0"/>
                    </a:p>
                  </a:txBody>
                  <a:tcPr/>
                </a:tc>
                <a:tc>
                  <a:txBody>
                    <a:bodyPr/>
                    <a:lstStyle/>
                    <a:p>
                      <a:endParaRPr lang="en-US" dirty="0"/>
                    </a:p>
                  </a:txBody>
                  <a:tcPr/>
                </a:tc>
              </a:tr>
              <a:tr h="370840">
                <a:tc>
                  <a:txBody>
                    <a:bodyPr/>
                    <a:lstStyle/>
                    <a:p>
                      <a:r>
                        <a:rPr lang="en-US" dirty="0" smtClean="0"/>
                        <a:t>Temperature</a:t>
                      </a:r>
                      <a:endParaRPr lang="en-US" dirty="0"/>
                    </a:p>
                  </a:txBody>
                  <a:tcPr/>
                </a:tc>
                <a:tc>
                  <a:txBody>
                    <a:bodyPr/>
                    <a:lstStyle/>
                    <a:p>
                      <a:endParaRPr lang="en-US" dirty="0"/>
                    </a:p>
                  </a:txBody>
                  <a:tcPr/>
                </a:tc>
              </a:tr>
              <a:tr h="370840">
                <a:tc>
                  <a:txBody>
                    <a:bodyPr/>
                    <a:lstStyle/>
                    <a:p>
                      <a:r>
                        <a:rPr lang="en-US" dirty="0" smtClean="0"/>
                        <a:t>Specific Conductance</a:t>
                      </a:r>
                      <a:endParaRPr lang="en-US" dirty="0"/>
                    </a:p>
                  </a:txBody>
                  <a:tcPr/>
                </a:tc>
                <a:tc>
                  <a:txBody>
                    <a:bodyPr/>
                    <a:lstStyle/>
                    <a:p>
                      <a:endParaRPr lang="en-US" dirty="0"/>
                    </a:p>
                  </a:txBody>
                  <a:tcPr/>
                </a:tc>
              </a:tr>
            </a:tbl>
          </a:graphicData>
        </a:graphic>
      </p:graphicFrame>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25</a:t>
            </a:fld>
            <a:endParaRPr lang="en-US"/>
          </a:p>
        </p:txBody>
      </p:sp>
      <p:sp>
        <p:nvSpPr>
          <p:cNvPr id="7" name="TextBox 6"/>
          <p:cNvSpPr txBox="1"/>
          <p:nvPr/>
        </p:nvSpPr>
        <p:spPr>
          <a:xfrm>
            <a:off x="762000" y="5410200"/>
            <a:ext cx="5257800" cy="923330"/>
          </a:xfrm>
          <a:prstGeom prst="rect">
            <a:avLst/>
          </a:prstGeom>
          <a:noFill/>
        </p:spPr>
        <p:txBody>
          <a:bodyPr wrap="square" rtlCol="0">
            <a:spAutoFit/>
          </a:bodyPr>
          <a:lstStyle/>
          <a:p>
            <a:r>
              <a:rPr lang="en-US" b="1" dirty="0" smtClean="0"/>
              <a:t>Frequency (Depending on parameter):</a:t>
            </a:r>
          </a:p>
          <a:p>
            <a:pPr>
              <a:buFont typeface="Arial" pitchFamily="34" charset="0"/>
              <a:buChar char="•"/>
            </a:pPr>
            <a:r>
              <a:rPr lang="en-US" dirty="0" smtClean="0"/>
              <a:t>Monthly</a:t>
            </a:r>
          </a:p>
          <a:p>
            <a:pPr>
              <a:buFont typeface="Arial" pitchFamily="34" charset="0"/>
              <a:buChar char="•"/>
            </a:pPr>
            <a:r>
              <a:rPr lang="en-US" dirty="0" smtClean="0"/>
              <a:t>Biweekly</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tx1"/>
                </a:solidFill>
              </a:rPr>
              <a:t>Discussion of Additional Monitoring Needs</a:t>
            </a:r>
            <a:endParaRPr lang="en-US" dirty="0">
              <a:solidFill>
                <a:schemeClr val="tx1"/>
              </a:solidFill>
            </a:endParaRP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Additional Monitoring/Research Needs</a:t>
            </a:r>
            <a:endParaRPr lang="en-US" sz="2800" dirty="0"/>
          </a:p>
        </p:txBody>
      </p:sp>
      <p:sp>
        <p:nvSpPr>
          <p:cNvPr id="3" name="Content Placeholder 2"/>
          <p:cNvSpPr>
            <a:spLocks noGrp="1"/>
          </p:cNvSpPr>
          <p:nvPr>
            <p:ph idx="1"/>
          </p:nvPr>
        </p:nvSpPr>
        <p:spPr>
          <a:xfrm>
            <a:off x="381000" y="1371600"/>
            <a:ext cx="8305800" cy="4754563"/>
          </a:xfrm>
        </p:spPr>
        <p:txBody>
          <a:bodyPr/>
          <a:lstStyle/>
          <a:p>
            <a:r>
              <a:rPr lang="en-US" dirty="0" smtClean="0"/>
              <a:t>What are the monitoring needs that should be included in the BMAP monitoring plan?</a:t>
            </a:r>
          </a:p>
          <a:p>
            <a:pPr>
              <a:buNone/>
            </a:pPr>
            <a:endParaRPr lang="en-US" dirty="0" smtClean="0"/>
          </a:p>
          <a:p>
            <a:r>
              <a:rPr lang="en-US" dirty="0" smtClean="0"/>
              <a:t>What about research needs?</a:t>
            </a:r>
          </a:p>
          <a:p>
            <a:pPr lvl="1"/>
            <a:r>
              <a:rPr lang="en-US" dirty="0" smtClean="0"/>
              <a:t>E.g., nutrient flux study, further hotspot analysis</a:t>
            </a:r>
          </a:p>
          <a:p>
            <a:endParaRPr lang="en-US"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Action Items/Contact Information</a:t>
            </a:r>
            <a:endParaRPr lang="en-US" sz="3200" dirty="0"/>
          </a:p>
        </p:txBody>
      </p:sp>
      <p:sp>
        <p:nvSpPr>
          <p:cNvPr id="3" name="Content Placeholder 2"/>
          <p:cNvSpPr>
            <a:spLocks noGrp="1"/>
          </p:cNvSpPr>
          <p:nvPr>
            <p:ph idx="1"/>
          </p:nvPr>
        </p:nvSpPr>
        <p:spPr>
          <a:xfrm>
            <a:off x="457200" y="1219200"/>
            <a:ext cx="8229600" cy="5181600"/>
          </a:xfrm>
        </p:spPr>
        <p:txBody>
          <a:bodyPr>
            <a:normAutofit/>
          </a:bodyPr>
          <a:lstStyle/>
          <a:p>
            <a:r>
              <a:rPr lang="en-US" dirty="0" smtClean="0"/>
              <a:t>Send monitoring ideas to Katie Hallas by Wednesday, January 16, 2013.</a:t>
            </a:r>
          </a:p>
          <a:p>
            <a:endParaRPr lang="en-US" i="1" dirty="0" smtClean="0"/>
          </a:p>
          <a:p>
            <a:r>
              <a:rPr lang="en-US" i="1" dirty="0" smtClean="0"/>
              <a:t>Katie Hallas</a:t>
            </a:r>
          </a:p>
          <a:p>
            <a:pPr lvl="1">
              <a:buNone/>
            </a:pPr>
            <a:r>
              <a:rPr lang="en-US" dirty="0" smtClean="0"/>
              <a:t>Basin Coordinator</a:t>
            </a:r>
          </a:p>
          <a:p>
            <a:pPr lvl="1">
              <a:buNone/>
            </a:pPr>
            <a:r>
              <a:rPr lang="en-US" dirty="0" smtClean="0"/>
              <a:t>Florida Department of Environmental Protection</a:t>
            </a:r>
          </a:p>
          <a:p>
            <a:pPr lvl="1">
              <a:buNone/>
            </a:pPr>
            <a:r>
              <a:rPr lang="en-US" dirty="0" smtClean="0"/>
              <a:t>E-mail:  </a:t>
            </a:r>
            <a:r>
              <a:rPr lang="en-US" dirty="0" smtClean="0">
                <a:hlinkClick r:id="rId3"/>
              </a:rPr>
              <a:t>Katie.Hallas@dep.state.fl.us</a:t>
            </a:r>
            <a:endParaRPr lang="en-US" dirty="0" smtClean="0"/>
          </a:p>
          <a:p>
            <a:pPr lvl="1">
              <a:buNone/>
            </a:pPr>
            <a:r>
              <a:rPr lang="en-US" dirty="0" smtClean="0"/>
              <a:t>Phone:  850-245-8432</a:t>
            </a:r>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29</a:t>
            </a:fld>
            <a:endParaRPr lang="en-US"/>
          </a:p>
        </p:txBody>
      </p:sp>
      <p:pic>
        <p:nvPicPr>
          <p:cNvPr id="6" name="Picture 3" descr="Graphic of a question mark"/>
          <p:cNvPicPr>
            <a:picLocks noGrp="1" noChangeAspect="1" noChangeArrowheads="1"/>
          </p:cNvPicPr>
          <p:nvPr>
            <p:ph idx="1"/>
          </p:nvPr>
        </p:nvPicPr>
        <p:blipFill>
          <a:blip r:embed="rId3" cstate="print"/>
          <a:srcRect/>
          <a:stretch>
            <a:fillRect/>
          </a:stretch>
        </p:blipFill>
        <p:spPr bwMode="auto">
          <a:xfrm>
            <a:off x="2743428" y="1981428"/>
            <a:ext cx="3657143" cy="3657143"/>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tx1"/>
                </a:solidFill>
              </a:rPr>
              <a:t>Overview of Need for Monitoring Plan</a:t>
            </a:r>
            <a:endParaRPr lang="en-US"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Why do we need a monitoring plan?</a:t>
            </a:r>
            <a:endParaRPr lang="en-US" sz="3200" dirty="0"/>
          </a:p>
        </p:txBody>
      </p:sp>
      <p:sp>
        <p:nvSpPr>
          <p:cNvPr id="3" name="Content Placeholder 2"/>
          <p:cNvSpPr>
            <a:spLocks noGrp="1"/>
          </p:cNvSpPr>
          <p:nvPr>
            <p:ph idx="1"/>
          </p:nvPr>
        </p:nvSpPr>
        <p:spPr>
          <a:xfrm>
            <a:off x="0" y="1219200"/>
            <a:ext cx="9144000" cy="5334000"/>
          </a:xfrm>
        </p:spPr>
        <p:txBody>
          <a:bodyPr>
            <a:normAutofit/>
          </a:bodyPr>
          <a:lstStyle/>
          <a:p>
            <a:pPr>
              <a:spcBef>
                <a:spcPct val="50000"/>
              </a:spcBef>
            </a:pPr>
            <a:r>
              <a:rPr lang="en-US" dirty="0" smtClean="0"/>
              <a:t>Subparagraph 403.067(7)(a)5:</a:t>
            </a:r>
          </a:p>
          <a:p>
            <a:pPr lvl="1">
              <a:spcBef>
                <a:spcPct val="50000"/>
              </a:spcBef>
              <a:buFont typeface="Arial" pitchFamily="34" charset="0"/>
              <a:buChar char="•"/>
            </a:pPr>
            <a:r>
              <a:rPr lang="en-US" sz="2800" dirty="0" smtClean="0"/>
              <a:t>“The basin management action plan must include milestones for implementation and water quality improvement, &amp; an associated water quality monitoring component sufficient to evaluate whether reasonable progress in pollutant load reductions is being achieved over time.”</a:t>
            </a:r>
            <a:endParaRPr lang="en-US" sz="2800"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Why do we need a monitoring plan?  (Continued)</a:t>
            </a:r>
            <a:endParaRPr lang="en-US" sz="2800" dirty="0"/>
          </a:p>
        </p:txBody>
      </p:sp>
      <p:sp>
        <p:nvSpPr>
          <p:cNvPr id="3" name="Content Placeholder 2"/>
          <p:cNvSpPr>
            <a:spLocks noGrp="1"/>
          </p:cNvSpPr>
          <p:nvPr>
            <p:ph idx="1"/>
          </p:nvPr>
        </p:nvSpPr>
        <p:spPr>
          <a:xfrm>
            <a:off x="152400" y="1066800"/>
            <a:ext cx="8534400" cy="5059363"/>
          </a:xfrm>
        </p:spPr>
        <p:txBody>
          <a:bodyPr>
            <a:normAutofit/>
          </a:bodyPr>
          <a:lstStyle/>
          <a:p>
            <a:r>
              <a:rPr lang="en-US" dirty="0" smtClean="0"/>
              <a:t>373.4595(4)(b)(3) St. Lucie River Watershed Research and Water Quality Monitoring Program:</a:t>
            </a:r>
          </a:p>
          <a:p>
            <a:pPr lvl="1">
              <a:buFont typeface="Arial" pitchFamily="34" charset="0"/>
              <a:buChar char="•"/>
            </a:pPr>
            <a:r>
              <a:rPr lang="en-US" dirty="0" smtClean="0"/>
              <a:t>“The district, in cooperation with the other coordinating agencies and local governments, shall establish a St. Lucie River Watershed Research and Water Quality Monitoring Program that builds upon the district’s existing research program &amp; that is sufficient to carry out, comply with, or assess the plans, programs, and other responsibilities created by this subsection.”</a:t>
            </a:r>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tx1"/>
                </a:solidFill>
              </a:rPr>
              <a:t>Review of Monitoring Plan Development Process</a:t>
            </a:r>
            <a:endParaRPr lang="en-US"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7848600" cy="1143000"/>
          </a:xfrm>
        </p:spPr>
        <p:txBody>
          <a:bodyPr>
            <a:noAutofit/>
          </a:bodyPr>
          <a:lstStyle/>
          <a:p>
            <a:r>
              <a:rPr lang="en-US" sz="3000" dirty="0" smtClean="0"/>
              <a:t>What are some important considerations for the monitoring plan?</a:t>
            </a:r>
            <a:endParaRPr lang="en-US" sz="3000" dirty="0"/>
          </a:p>
        </p:txBody>
      </p:sp>
      <p:sp>
        <p:nvSpPr>
          <p:cNvPr id="3" name="Content Placeholder 2"/>
          <p:cNvSpPr>
            <a:spLocks noGrp="1"/>
          </p:cNvSpPr>
          <p:nvPr>
            <p:ph idx="1"/>
          </p:nvPr>
        </p:nvSpPr>
        <p:spPr/>
        <p:txBody>
          <a:bodyPr>
            <a:normAutofit fontScale="70000" lnSpcReduction="20000"/>
          </a:bodyPr>
          <a:lstStyle/>
          <a:p>
            <a:r>
              <a:rPr lang="en-US" dirty="0" smtClean="0"/>
              <a:t>TMDL parameter(s) addressed in the BMAP;</a:t>
            </a:r>
          </a:p>
          <a:p>
            <a:pPr>
              <a:buNone/>
            </a:pPr>
            <a:endParaRPr lang="en-US" dirty="0" smtClean="0"/>
          </a:p>
          <a:p>
            <a:r>
              <a:rPr lang="en-US" dirty="0" smtClean="0"/>
              <a:t>Goals and  objectives for monitoring to determine success of the BMAP;</a:t>
            </a:r>
          </a:p>
          <a:p>
            <a:pPr>
              <a:buNone/>
            </a:pPr>
            <a:endParaRPr lang="en-US" dirty="0" smtClean="0"/>
          </a:p>
          <a:p>
            <a:r>
              <a:rPr lang="en-US" dirty="0" smtClean="0"/>
              <a:t>Core and supplemental parameters that should be assessed related to the impairment;</a:t>
            </a:r>
          </a:p>
          <a:p>
            <a:pPr>
              <a:buNone/>
            </a:pPr>
            <a:endParaRPr lang="en-US" dirty="0" smtClean="0"/>
          </a:p>
          <a:p>
            <a:r>
              <a:rPr lang="en-US" dirty="0" smtClean="0"/>
              <a:t>Important assumptions made in TMDL development;</a:t>
            </a:r>
          </a:p>
          <a:p>
            <a:pPr>
              <a:buNone/>
            </a:pPr>
            <a:endParaRPr lang="en-US" dirty="0" smtClean="0"/>
          </a:p>
          <a:p>
            <a:r>
              <a:rPr lang="en-US" dirty="0" smtClean="0"/>
              <a:t>Specific allocations to sources (where applicable);</a:t>
            </a:r>
          </a:p>
          <a:p>
            <a:pPr>
              <a:buNone/>
            </a:pPr>
            <a:endParaRPr lang="en-US" dirty="0" smtClean="0"/>
          </a:p>
          <a:p>
            <a:r>
              <a:rPr lang="en-US" dirty="0" smtClean="0"/>
              <a:t>Existing stations; and</a:t>
            </a:r>
          </a:p>
          <a:p>
            <a:pPr>
              <a:buNone/>
            </a:pPr>
            <a:endParaRPr lang="en-US" dirty="0" smtClean="0"/>
          </a:p>
          <a:p>
            <a:r>
              <a:rPr lang="en-US" dirty="0" smtClean="0"/>
              <a:t>Responsible entities.</a:t>
            </a:r>
            <a:endParaRPr lang="en-US" dirty="0"/>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Monitoring Plan Development Process</a:t>
            </a:r>
            <a:endParaRPr lang="en-US" sz="2800" dirty="0"/>
          </a:p>
        </p:txBody>
      </p:sp>
      <p:sp>
        <p:nvSpPr>
          <p:cNvPr id="3" name="Content Placeholder 2"/>
          <p:cNvSpPr>
            <a:spLocks noGrp="1"/>
          </p:cNvSpPr>
          <p:nvPr>
            <p:ph idx="1"/>
          </p:nvPr>
        </p:nvSpPr>
        <p:spPr/>
        <p:txBody>
          <a:bodyPr>
            <a:normAutofit fontScale="85000" lnSpcReduction="10000"/>
          </a:bodyPr>
          <a:lstStyle/>
          <a:p>
            <a:r>
              <a:rPr lang="en-US" dirty="0" smtClean="0"/>
              <a:t>Step 1:  Establish objectives.</a:t>
            </a:r>
          </a:p>
          <a:p>
            <a:pPr>
              <a:buNone/>
            </a:pPr>
            <a:endParaRPr lang="en-US" dirty="0" smtClean="0"/>
          </a:p>
          <a:p>
            <a:r>
              <a:rPr lang="en-US" dirty="0" smtClean="0"/>
              <a:t>Step 2: Identify existing and historic monitoring in the basin.</a:t>
            </a:r>
          </a:p>
          <a:p>
            <a:pPr>
              <a:buNone/>
            </a:pPr>
            <a:endParaRPr lang="en-US" dirty="0" smtClean="0"/>
          </a:p>
          <a:p>
            <a:r>
              <a:rPr lang="en-US" dirty="0" smtClean="0"/>
              <a:t>Step 3:  Discuss sampling parameters and frequency.</a:t>
            </a:r>
          </a:p>
          <a:p>
            <a:pPr>
              <a:buNone/>
            </a:pPr>
            <a:endParaRPr lang="en-US" dirty="0" smtClean="0"/>
          </a:p>
          <a:p>
            <a:r>
              <a:rPr lang="en-US" dirty="0" smtClean="0"/>
              <a:t>Step 4:  Identify monitoring and research needs associated with the BMAP.</a:t>
            </a:r>
          </a:p>
          <a:p>
            <a:pPr>
              <a:buNone/>
            </a:pPr>
            <a:endParaRPr lang="en-US" dirty="0" smtClean="0"/>
          </a:p>
          <a:p>
            <a:r>
              <a:rPr lang="en-US" dirty="0" smtClean="0"/>
              <a:t>Step 5:  Develop monitoring plan document.</a:t>
            </a:r>
          </a:p>
        </p:txBody>
      </p:sp>
      <p:sp>
        <p:nvSpPr>
          <p:cNvPr id="4" name="Date Placeholder 3"/>
          <p:cNvSpPr>
            <a:spLocks noGrp="1"/>
          </p:cNvSpPr>
          <p:nvPr>
            <p:ph type="dt" sz="half" idx="10"/>
          </p:nvPr>
        </p:nvSpPr>
        <p:spPr/>
        <p:txBody>
          <a:bodyPr/>
          <a:lstStyle/>
          <a:p>
            <a:r>
              <a:rPr lang="en-US" dirty="0" smtClean="0"/>
              <a:t>12/12/2012</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tx1"/>
                </a:solidFill>
              </a:rPr>
              <a:t>Identification of Monitoring Plan Objectives</a:t>
            </a:r>
            <a:endParaRPr lang="en-US" dirty="0">
              <a:solidFill>
                <a:schemeClr val="tx1"/>
              </a:solidFill>
            </a:endParaRPr>
          </a:p>
        </p:txBody>
      </p:sp>
    </p:spTree>
  </p:cSld>
  <p:clrMapOvr>
    <a:masterClrMapping/>
  </p:clrMapOvr>
</p:sld>
</file>

<file path=ppt/theme/theme1.xml><?xml version="1.0" encoding="utf-8"?>
<a:theme xmlns:a="http://schemas.openxmlformats.org/drawingml/2006/main" name="DEPpowerpoint_gre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DEPpowerpoint_green</Template>
  <TotalTime>561</TotalTime>
  <Words>2074</Words>
  <Application>Microsoft Office PowerPoint</Application>
  <PresentationFormat>On-screen Show (4:3)</PresentationFormat>
  <Paragraphs>714</Paragraphs>
  <Slides>29</Slides>
  <Notes>26</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DEPpowerpoint_green</vt:lpstr>
      <vt:lpstr>Slide 1</vt:lpstr>
      <vt:lpstr>Presentation Overview</vt:lpstr>
      <vt:lpstr>Overview of Need for Monitoring Plan</vt:lpstr>
      <vt:lpstr>Why do we need a monitoring plan?</vt:lpstr>
      <vt:lpstr>Why do we need a monitoring plan?  (Continued)</vt:lpstr>
      <vt:lpstr>Review of Monitoring Plan Development Process</vt:lpstr>
      <vt:lpstr>What are some important considerations for the monitoring plan?</vt:lpstr>
      <vt:lpstr>Monitoring Plan Development Process</vt:lpstr>
      <vt:lpstr>Identification of Monitoring Plan Objectives</vt:lpstr>
      <vt:lpstr>Monitoring Plan Objectives</vt:lpstr>
      <vt:lpstr>Review of Existing/Historical Monitoring in Watershed</vt:lpstr>
      <vt:lpstr>Existing Water Quality Monitoring</vt:lpstr>
      <vt:lpstr>Existing Water Quality Monitoring (Continued)</vt:lpstr>
      <vt:lpstr>Existing Aquatic Program Monitoring</vt:lpstr>
      <vt:lpstr>South Florida Water Management District (SFWMD) Source Control Water Quality Monitoring</vt:lpstr>
      <vt:lpstr>SFWMD Source Control Water Quality Monitoring</vt:lpstr>
      <vt:lpstr>SFWMD Source Control Water Quality Monitoring (CONTINUED)</vt:lpstr>
      <vt:lpstr>SFWMD Source Control Water Quality Monitoring (CONTINUED)</vt:lpstr>
      <vt:lpstr>SFWMD Source Control Rainfall Monitoring</vt:lpstr>
      <vt:lpstr>Historical Water Quality Monitoring</vt:lpstr>
      <vt:lpstr>Historical Water Quality Monitoring (Continued)</vt:lpstr>
      <vt:lpstr>Historical Aquatic Program Monitoring</vt:lpstr>
      <vt:lpstr>Stakeholder Comments</vt:lpstr>
      <vt:lpstr>Discussion of Sampling Parameters &amp; Frequency</vt:lpstr>
      <vt:lpstr>Possible Parameters and Frequencies</vt:lpstr>
      <vt:lpstr>Discussion of Additional Monitoring Needs</vt:lpstr>
      <vt:lpstr>Additional Monitoring/Research Needs</vt:lpstr>
      <vt:lpstr>Action Items/Contact Information</vt:lpstr>
      <vt:lpstr>Questions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Marcy Policastro</dc:creator>
  <cp:lastModifiedBy>hallas_k</cp:lastModifiedBy>
  <cp:revision>73</cp:revision>
  <dcterms:created xsi:type="dcterms:W3CDTF">2012-11-14T18:17:53Z</dcterms:created>
  <dcterms:modified xsi:type="dcterms:W3CDTF">2012-12-12T03:08:32Z</dcterms:modified>
</cp:coreProperties>
</file>