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97" r:id="rId3"/>
    <p:sldId id="299" r:id="rId4"/>
    <p:sldId id="30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276910-1786-439F-A427-C2389471970D}" type="datetimeFigureOut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1B0246-348F-4278-9715-9D9338937F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7509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-Projects:</a:t>
            </a:r>
            <a:r>
              <a:rPr lang="en-US" baseline="0" dirty="0" smtClean="0"/>
              <a:t>  individual or regional, structural or nonstructural, &amp; must be maintained as permitted.</a:t>
            </a:r>
            <a:endParaRPr lang="en-US" dirty="0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97030A-8CDA-4493-86E2-924CABE87DA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dirty="0" smtClean="0"/>
              <a:t>-Projects:</a:t>
            </a:r>
            <a:r>
              <a:rPr lang="en-US" baseline="0" dirty="0" smtClean="0"/>
              <a:t>  individual or regional, structural or nonstructural, &amp; must be maintained as permitted.</a:t>
            </a:r>
            <a:endParaRPr lang="en-US" dirty="0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B97030A-8CDA-4493-86E2-924CABE87DA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B0246-348F-4278-9715-9D9338937F4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3A7E6-20F5-490B-B3DB-C1DE95491127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88-75BF-46A7-B331-6A2E81165F88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F2E32-1EA8-43D4-A3BF-1CDC53311F76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41B56-F1C1-4B9C-86AB-A9C4D2348069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23A0E-ADE9-485C-AFA2-8C195DFCC04A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60AB7-E2BD-4D27-A395-863AE9EFBE30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A23FF-FE1C-41AE-A1D4-3F7E67105448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41A963-0986-4E84-AE91-57E03B800C7E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002710-F92E-4BB7-AAC7-AEC0FED14E57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4BDE6-C580-49F4-8967-B64FD3048913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4B4DA-8766-46BE-8F10-35EA21271E5A}" type="datetime1">
              <a:rPr lang="en-US" smtClean="0"/>
              <a:pPr/>
              <a:t>11/21/2012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DEP_color_logo white text[Converted]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28600" y="191379"/>
            <a:ext cx="990600" cy="64682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9E143E03-91FF-4BAF-9E2C-6D164A2D73C0}" type="datetime1">
              <a:rPr lang="en-US" smtClean="0"/>
              <a:pPr/>
              <a:t>11/21/2012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9515C9C-B0D4-49C7-83C7-4BF66E5564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133600"/>
            <a:ext cx="891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St. Lucie River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Estuary Basin Management Action Plan (BMAP)</a:t>
            </a:r>
          </a:p>
          <a:p>
            <a:pPr algn="ctr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Milestones</a:t>
            </a:r>
            <a:endParaRPr lang="en-US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90800" y="4648200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November 29, 2012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Key BMAP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401"/>
          </a:xfrm>
        </p:spPr>
        <p:txBody>
          <a:bodyPr>
            <a:normAutofit fontScale="92500" lnSpcReduction="20000"/>
          </a:bodyPr>
          <a:lstStyle/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Identify key stakeholders.</a:t>
            </a:r>
          </a:p>
          <a:p>
            <a:pPr marL="571500" indent="-571500">
              <a:buClr>
                <a:schemeClr val="accent3"/>
              </a:buClr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Identify Total Maximum Daily Loads (TMDLs) to be addressed by the BMAP.</a:t>
            </a:r>
          </a:p>
          <a:p>
            <a:pPr marL="571500" indent="-571500">
              <a:buClr>
                <a:schemeClr val="accent3"/>
              </a:buClr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Identify geographic extent of BMAP </a:t>
            </a:r>
            <a:r>
              <a:rPr lang="en-US" dirty="0" smtClean="0"/>
              <a:t>and </a:t>
            </a:r>
            <a:r>
              <a:rPr lang="en-US" dirty="0" smtClean="0"/>
              <a:t>assumptions.</a:t>
            </a:r>
          </a:p>
          <a:p>
            <a:pPr marL="571500" indent="-571500">
              <a:buClr>
                <a:schemeClr val="accent3"/>
              </a:buClr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Develop allocations to responsible sources.</a:t>
            </a:r>
          </a:p>
          <a:p>
            <a:pPr marL="571500" indent="-571500">
              <a:buClr>
                <a:schemeClr val="accent3"/>
              </a:buClr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Develop projects to meet the TMDL.</a:t>
            </a:r>
          </a:p>
          <a:p>
            <a:pPr marL="571500" indent="-571500">
              <a:buClr>
                <a:schemeClr val="accent3"/>
              </a:buClr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Identify considerations for next iteration of BMAP (e.g., future growth).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Key BMAP Activities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486401"/>
          </a:xfrm>
        </p:spPr>
        <p:txBody>
          <a:bodyPr>
            <a:normAutofit lnSpcReduction="10000"/>
          </a:bodyPr>
          <a:lstStyle/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Identify funding sources.</a:t>
            </a:r>
          </a:p>
          <a:p>
            <a:pPr marL="571500" indent="-571500">
              <a:buClr>
                <a:schemeClr val="accent3"/>
              </a:buClr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Develop monitoring plan (water quality </a:t>
            </a:r>
            <a:r>
              <a:rPr lang="en-US" dirty="0" smtClean="0"/>
              <a:t>and </a:t>
            </a:r>
            <a:r>
              <a:rPr lang="en-US" dirty="0" smtClean="0"/>
              <a:t>project efficiency).</a:t>
            </a:r>
          </a:p>
          <a:p>
            <a:pPr marL="571500" indent="-571500">
              <a:buClr>
                <a:schemeClr val="accent3"/>
              </a:buClr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Develop process to monitor progress towards TMDL achievement.</a:t>
            </a:r>
          </a:p>
          <a:p>
            <a:pPr marL="571500" indent="-571500">
              <a:buClr>
                <a:schemeClr val="accent3"/>
              </a:buClr>
              <a:buNone/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Develop BMAP document for stakeholder review </a:t>
            </a:r>
            <a:r>
              <a:rPr lang="en-US" dirty="0" smtClean="0"/>
              <a:t>and </a:t>
            </a:r>
            <a:r>
              <a:rPr lang="en-US" dirty="0" smtClean="0"/>
              <a:t>comment.</a:t>
            </a:r>
          </a:p>
          <a:p>
            <a:pPr marL="571500" indent="-571500">
              <a:buClr>
                <a:schemeClr val="accent3"/>
              </a:buClr>
              <a:defRPr/>
            </a:pPr>
            <a:endParaRPr lang="en-US" dirty="0" smtClean="0"/>
          </a:p>
          <a:p>
            <a:pPr marL="571500" indent="-571500">
              <a:buClr>
                <a:schemeClr val="accent3"/>
              </a:buClr>
              <a:defRPr/>
            </a:pPr>
            <a:r>
              <a:rPr lang="en-US" dirty="0" smtClean="0"/>
              <a:t>Submit BMAP for Secretarial adoption.</a:t>
            </a:r>
          </a:p>
          <a:p>
            <a:pPr marL="274320" indent="-274320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n-US" dirty="0" smtClean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92875"/>
            <a:ext cx="2133600" cy="365125"/>
          </a:xfrm>
        </p:spPr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11/29/12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15C9C-B0D4-49C7-83C7-4BF66E55645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 descr="C:\Documents and Settings\User\Local Settings\Temporary Internet Files\Content.IE5\PIWA1CTT\MC900441498[1]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  <p:pic>
        <p:nvPicPr>
          <p:cNvPr id="1027" name="Picture 3" descr="Graphic of a question ma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428" y="1600428"/>
            <a:ext cx="3657143" cy="36571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powerpoint_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DEPpowerpoint_green</Template>
  <TotalTime>249</TotalTime>
  <Words>162</Words>
  <Application>Microsoft Office PowerPoint</Application>
  <PresentationFormat>On-screen Show (4:3)</PresentationFormat>
  <Paragraphs>36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DEPpowerpoint_green</vt:lpstr>
      <vt:lpstr>Slide 1</vt:lpstr>
      <vt:lpstr>Key BMAP Activities</vt:lpstr>
      <vt:lpstr>Key BMAP Activities</vt:lpstr>
      <vt:lpstr>Questions?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Marcy Policastro</dc:creator>
  <cp:lastModifiedBy>hallas_k</cp:lastModifiedBy>
  <cp:revision>42</cp:revision>
  <dcterms:created xsi:type="dcterms:W3CDTF">2012-11-14T18:17:53Z</dcterms:created>
  <dcterms:modified xsi:type="dcterms:W3CDTF">2012-11-21T14:24:56Z</dcterms:modified>
</cp:coreProperties>
</file>