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276910-1786-439F-A427-C2389471970D}" type="datetimeFigureOut">
              <a:rPr lang="en-US" smtClean="0"/>
              <a:pPr/>
              <a:t>11/20/2012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B0246-348F-4278-9715-9D9338937F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095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DEP_color_logo white text[Converted]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11/29/2012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200632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St. </a:t>
            </a:r>
            <a:r>
              <a:rPr lang="en-US" sz="4800" dirty="0" smtClean="0"/>
              <a:t>Lucie River &amp; Estuary</a:t>
            </a: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/>
              <a:t>Basin Working Group or </a:t>
            </a:r>
            <a:r>
              <a:rPr lang="en-US" sz="4800" dirty="0" smtClean="0"/>
              <a:t>Policy Maker Briefings</a:t>
            </a:r>
            <a:endParaRPr lang="en-US" sz="4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5600" y="4580224"/>
            <a:ext cx="3543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November 29, </a:t>
            </a:r>
            <a:r>
              <a:rPr lang="en-US" sz="2800" dirty="0" smtClean="0"/>
              <a:t>2012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7848600" cy="1143000"/>
          </a:xfrm>
        </p:spPr>
        <p:txBody>
          <a:bodyPr/>
          <a:lstStyle/>
          <a:p>
            <a:r>
              <a:rPr lang="en-US" dirty="0"/>
              <a:t>Policy Maker Briefings - Cons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The lack of a set membership will likely result in a lower attendance from the policy maker level</a:t>
            </a:r>
            <a:r>
              <a:rPr lang="en-US" dirty="0" smtClean="0"/>
              <a:t>.</a:t>
            </a:r>
          </a:p>
          <a:p>
            <a:pPr lvl="0">
              <a:buNone/>
            </a:pPr>
            <a:endParaRPr lang="en-US" dirty="0"/>
          </a:p>
          <a:p>
            <a:pPr lvl="0"/>
            <a:r>
              <a:rPr lang="en-US" dirty="0"/>
              <a:t>The stakeholders would not vote on any issues; however, input provided will be considered by FDEP similarly to BWG recommendations.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791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09800"/>
            <a:ext cx="7848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Discussion of Approach for the St. Lucie BMAP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2" descr="Graphic of a person in thought.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3514641"/>
            <a:ext cx="1974079" cy="2133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7233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 on BMAP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Basin Working Group (BWG) or policy maker briefings will be held during the remaining </a:t>
            </a:r>
            <a:r>
              <a:rPr lang="en-US" dirty="0" smtClean="0"/>
              <a:t>Basin Management Action Plan (BMAP) </a:t>
            </a:r>
            <a:r>
              <a:rPr lang="en-US" dirty="0"/>
              <a:t>process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The Florida Department of Environmental Protection (FDEP) will ask for input on the:</a:t>
            </a:r>
          </a:p>
          <a:p>
            <a:pPr lvl="1">
              <a:buClr>
                <a:schemeClr val="accent3"/>
              </a:buClr>
            </a:pPr>
            <a:r>
              <a:rPr lang="en-US" sz="2600" dirty="0"/>
              <a:t>Allocation approach (the load reductions each entity is responsible for);</a:t>
            </a:r>
          </a:p>
          <a:p>
            <a:pPr lvl="1">
              <a:buClr>
                <a:schemeClr val="accent3"/>
              </a:buClr>
            </a:pPr>
            <a:r>
              <a:rPr lang="en-US" sz="2600" dirty="0"/>
              <a:t>Projects </a:t>
            </a:r>
            <a:r>
              <a:rPr lang="en-US" sz="2600" dirty="0" smtClean="0"/>
              <a:t>and</a:t>
            </a:r>
            <a:r>
              <a:rPr lang="en-US" sz="2600" dirty="0" smtClean="0"/>
              <a:t> </a:t>
            </a:r>
            <a:r>
              <a:rPr lang="en-US" sz="2600" dirty="0"/>
              <a:t>credit calculations;</a:t>
            </a:r>
          </a:p>
          <a:p>
            <a:pPr lvl="1">
              <a:buClr>
                <a:schemeClr val="accent3"/>
              </a:buClr>
            </a:pPr>
            <a:r>
              <a:rPr lang="en-US" sz="2600" dirty="0"/>
              <a:t>Monitoring plan </a:t>
            </a:r>
            <a:r>
              <a:rPr lang="en-US" sz="2600" dirty="0" smtClean="0"/>
              <a:t>and</a:t>
            </a:r>
            <a:r>
              <a:rPr lang="en-US" sz="2600" dirty="0" smtClean="0"/>
              <a:t> </a:t>
            </a:r>
            <a:r>
              <a:rPr lang="en-US" sz="2600" dirty="0"/>
              <a:t>responsibilities; </a:t>
            </a:r>
            <a:r>
              <a:rPr lang="en-US" sz="2600" dirty="0" smtClean="0"/>
              <a:t>and</a:t>
            </a:r>
            <a:endParaRPr lang="en-US" sz="2600" dirty="0"/>
          </a:p>
          <a:p>
            <a:pPr lvl="1">
              <a:buClr>
                <a:schemeClr val="accent3"/>
              </a:buClr>
            </a:pPr>
            <a:r>
              <a:rPr lang="en-US" sz="2600" dirty="0"/>
              <a:t>BMAP document itself</a:t>
            </a:r>
            <a:r>
              <a:rPr lang="en-US" sz="2600" dirty="0" smtClean="0"/>
              <a:t>.</a:t>
            </a:r>
          </a:p>
          <a:p>
            <a:pPr lvl="1">
              <a:buClr>
                <a:schemeClr val="accent3"/>
              </a:buClr>
              <a:buNone/>
            </a:pPr>
            <a:endParaRPr lang="en-US" sz="2600" dirty="0"/>
          </a:p>
          <a:p>
            <a:r>
              <a:rPr lang="en-US" dirty="0"/>
              <a:t>Other items may arise in which feedback is needed.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848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Purpose of the BWG or Briefings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Engage management-level representatives such as public works directors, department managers, commissioners, </a:t>
            </a:r>
            <a:r>
              <a:rPr lang="en-US" dirty="0" smtClean="0"/>
              <a:t>and</a:t>
            </a:r>
            <a:r>
              <a:rPr lang="en-US" dirty="0" smtClean="0"/>
              <a:t> </a:t>
            </a:r>
            <a:r>
              <a:rPr lang="en-US" dirty="0"/>
              <a:t>council members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Obtain additional perspectives on the BMAP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Ensure there is a clear understanding of BMAP responsibilities.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06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 1 - BWG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The BWG for the St. Lucie Basin would have FDEP-appointed membership based upon nominations from the stakeholders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There will be one appointed </a:t>
            </a:r>
            <a:r>
              <a:rPr lang="en-US" dirty="0" smtClean="0"/>
              <a:t>member, as well as an alternate, per </a:t>
            </a:r>
            <a:r>
              <a:rPr lang="en-US" dirty="0"/>
              <a:t>entity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The BWG will provide formal recommendations to FDEP on the BMAP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The BWG will be a decision-making body </a:t>
            </a:r>
            <a:r>
              <a:rPr lang="en-US" dirty="0" smtClean="0"/>
              <a:t>that makes </a:t>
            </a:r>
            <a:r>
              <a:rPr lang="en-US" dirty="0"/>
              <a:t>recommendations to a state agency.  Therefore, </a:t>
            </a:r>
            <a:r>
              <a:rPr lang="en-US" dirty="0" smtClean="0"/>
              <a:t>BWG members </a:t>
            </a:r>
            <a:r>
              <a:rPr lang="en-US" dirty="0"/>
              <a:t>are subject to all aspects of the Sunshine Law.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97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BWG </a:t>
            </a:r>
            <a:r>
              <a:rPr lang="en-US" dirty="0" smtClean="0"/>
              <a:t>&amp; </a:t>
            </a:r>
            <a:r>
              <a:rPr lang="en-US" dirty="0"/>
              <a:t>the Sunshine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BWG members </a:t>
            </a:r>
            <a:r>
              <a:rPr lang="en-US" dirty="0" smtClean="0"/>
              <a:t>and</a:t>
            </a:r>
            <a:r>
              <a:rPr lang="en-US" dirty="0" smtClean="0"/>
              <a:t> </a:t>
            </a:r>
            <a:r>
              <a:rPr lang="en-US" dirty="0"/>
              <a:t>their alternates may not discuss BMAP-related items that have or will be voted on outside of publicly noticed meetings.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  <a:p>
            <a:r>
              <a:rPr lang="en-US" dirty="0"/>
              <a:t>This is an important consideration when selecting a representative to ensure that the Sunshine Law provisions do not prohibit the BWG member from performing any other aspect of </a:t>
            </a:r>
            <a:r>
              <a:rPr lang="en-US" dirty="0" smtClean="0"/>
              <a:t>his/her </a:t>
            </a:r>
            <a:r>
              <a:rPr lang="en-US" dirty="0"/>
              <a:t>job.  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r>
              <a:rPr lang="en-US" dirty="0"/>
              <a:t>There will be quorum requirements that must be met for voting.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035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BWG Approach - Pros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n-US" dirty="0"/>
              <a:t>Each stakeholder has an appointed representative to provide input on the BMAP process</a:t>
            </a:r>
            <a:r>
              <a:rPr lang="en-US" dirty="0" smtClean="0"/>
              <a:t>.</a:t>
            </a:r>
          </a:p>
          <a:p>
            <a:pPr lvl="0">
              <a:buNone/>
            </a:pPr>
            <a:endParaRPr lang="en-US" dirty="0"/>
          </a:p>
          <a:p>
            <a:pPr lvl="0"/>
            <a:r>
              <a:rPr lang="en-US" dirty="0"/>
              <a:t>The members will vote on items, which will give a clear picture of the level of support for FDEP consideration</a:t>
            </a:r>
            <a:r>
              <a:rPr lang="en-US" dirty="0" smtClean="0"/>
              <a:t>.</a:t>
            </a:r>
          </a:p>
          <a:p>
            <a:pPr lvl="0">
              <a:buNone/>
            </a:pPr>
            <a:endParaRPr lang="en-US" dirty="0"/>
          </a:p>
          <a:p>
            <a:pPr lvl="0"/>
            <a:r>
              <a:rPr lang="en-US" dirty="0"/>
              <a:t>The group can achieve consensus on items more easily </a:t>
            </a:r>
            <a:r>
              <a:rPr lang="en-US" dirty="0" smtClean="0"/>
              <a:t>and</a:t>
            </a:r>
            <a:r>
              <a:rPr lang="en-US" dirty="0" smtClean="0"/>
              <a:t> </a:t>
            </a:r>
            <a:r>
              <a:rPr lang="en-US" dirty="0"/>
              <a:t>proceed to adopting a BMAP. </a:t>
            </a:r>
            <a:endParaRPr lang="en-US" dirty="0" smtClean="0"/>
          </a:p>
          <a:p>
            <a:pPr lvl="0">
              <a:buNone/>
            </a:pPr>
            <a:endParaRPr lang="en-US" dirty="0"/>
          </a:p>
          <a:p>
            <a:pPr lvl="0"/>
            <a:r>
              <a:rPr lang="en-US" dirty="0"/>
              <a:t>Having a set membership may help to encourage meeting attendance </a:t>
            </a:r>
            <a:r>
              <a:rPr lang="en-US" dirty="0" smtClean="0"/>
              <a:t>and </a:t>
            </a:r>
            <a:r>
              <a:rPr lang="en-US" dirty="0"/>
              <a:t>participation</a:t>
            </a:r>
            <a:r>
              <a:rPr lang="en-US" dirty="0" smtClean="0"/>
              <a:t>.</a:t>
            </a:r>
          </a:p>
          <a:p>
            <a:pPr lvl="0">
              <a:buNone/>
            </a:pPr>
            <a:endParaRPr lang="en-US" dirty="0"/>
          </a:p>
          <a:p>
            <a:pPr lvl="0"/>
            <a:r>
              <a:rPr lang="en-US" dirty="0"/>
              <a:t>The meetings provide a forum for all BMAP entities to hear the other stakeholders’ comments</a:t>
            </a:r>
            <a:r>
              <a:rPr lang="en-US" dirty="0" smtClean="0"/>
              <a:t>.</a:t>
            </a:r>
          </a:p>
          <a:p>
            <a:pPr lvl="0">
              <a:buNone/>
            </a:pPr>
            <a:endParaRPr lang="en-US" dirty="0"/>
          </a:p>
          <a:p>
            <a:pPr lvl="0"/>
            <a:r>
              <a:rPr lang="en-US" dirty="0"/>
              <a:t>The </a:t>
            </a:r>
            <a:r>
              <a:rPr lang="en-US" dirty="0" smtClean="0"/>
              <a:t>meetings are open to the public, </a:t>
            </a:r>
            <a:r>
              <a:rPr lang="en-US" dirty="0" smtClean="0"/>
              <a:t>and </a:t>
            </a:r>
            <a:r>
              <a:rPr lang="en-US" dirty="0" smtClean="0"/>
              <a:t>comments from non-appointed members are received at meetings.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475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BWG Approach - Cons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dirty="0"/>
              <a:t>BWG members are limited </a:t>
            </a:r>
            <a:r>
              <a:rPr lang="en-US" dirty="0" smtClean="0"/>
              <a:t>in </a:t>
            </a:r>
            <a:r>
              <a:rPr lang="en-US" dirty="0"/>
              <a:t>their coordination with other members on items related to the BMAP, which could affect the ability to implement regional projects </a:t>
            </a:r>
            <a:r>
              <a:rPr lang="en-US" dirty="0" smtClean="0"/>
              <a:t>and</a:t>
            </a:r>
            <a:r>
              <a:rPr lang="en-US" dirty="0" smtClean="0"/>
              <a:t> </a:t>
            </a:r>
            <a:r>
              <a:rPr lang="en-US" dirty="0"/>
              <a:t>coordinate efforts among entities and/or co-permittees</a:t>
            </a:r>
            <a:r>
              <a:rPr lang="en-US" dirty="0" smtClean="0"/>
              <a:t>.</a:t>
            </a:r>
          </a:p>
          <a:p>
            <a:pPr lvl="0">
              <a:buNone/>
            </a:pPr>
            <a:endParaRPr lang="en-US" dirty="0"/>
          </a:p>
          <a:p>
            <a:pPr lvl="0"/>
            <a:r>
              <a:rPr lang="en-US" dirty="0"/>
              <a:t>Smaller entities with limited staff or larger entities that work closely with other stakeholders may have difficulty finding an appropriate </a:t>
            </a:r>
            <a:r>
              <a:rPr lang="en-US" dirty="0" smtClean="0"/>
              <a:t>member, who </a:t>
            </a:r>
            <a:r>
              <a:rPr lang="en-US" dirty="0"/>
              <a:t>would not be prohibited from performing </a:t>
            </a:r>
            <a:r>
              <a:rPr lang="en-US" dirty="0" smtClean="0"/>
              <a:t>his/her </a:t>
            </a:r>
            <a:r>
              <a:rPr lang="en-US" dirty="0"/>
              <a:t>job by the Sunshine Law provisions</a:t>
            </a:r>
            <a:r>
              <a:rPr lang="en-US" dirty="0" smtClean="0"/>
              <a:t>.</a:t>
            </a:r>
          </a:p>
          <a:p>
            <a:pPr lvl="0">
              <a:buNone/>
            </a:pPr>
            <a:endParaRPr lang="en-US" dirty="0"/>
          </a:p>
          <a:p>
            <a:pPr lvl="0"/>
            <a:r>
              <a:rPr lang="en-US" dirty="0"/>
              <a:t>In other basins, many of the appointed members did not attend the meetings </a:t>
            </a:r>
            <a:r>
              <a:rPr lang="en-US" dirty="0" smtClean="0"/>
              <a:t>and</a:t>
            </a:r>
            <a:r>
              <a:rPr lang="en-US" dirty="0" smtClean="0"/>
              <a:t> </a:t>
            </a:r>
            <a:r>
              <a:rPr lang="en-US" dirty="0" smtClean="0"/>
              <a:t>sent </a:t>
            </a:r>
            <a:r>
              <a:rPr lang="en-US" dirty="0"/>
              <a:t>alternates instead, which does not accomplish the </a:t>
            </a:r>
            <a:r>
              <a:rPr lang="en-US" dirty="0" smtClean="0"/>
              <a:t>goal of </a:t>
            </a:r>
            <a:r>
              <a:rPr lang="en-US" dirty="0"/>
              <a:t>engaging the policy makers.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562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7848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Option 2 – Policy Maker Briefings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The briefings for the St. Lucie BMAP would be held as public </a:t>
            </a:r>
            <a:r>
              <a:rPr lang="en-US" dirty="0" smtClean="0"/>
              <a:t>meetings, </a:t>
            </a:r>
            <a:r>
              <a:rPr lang="en-US" dirty="0" smtClean="0"/>
              <a:t>and </a:t>
            </a:r>
            <a:r>
              <a:rPr lang="en-US" dirty="0"/>
              <a:t>no official members </a:t>
            </a:r>
            <a:r>
              <a:rPr lang="en-US" dirty="0" smtClean="0"/>
              <a:t>are appointed.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The same information would be presented as for a BWG, but no votes would be taken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Feedback from all participants would be </a:t>
            </a:r>
            <a:r>
              <a:rPr lang="en-US" dirty="0" smtClean="0"/>
              <a:t>solicited </a:t>
            </a:r>
            <a:r>
              <a:rPr lang="en-US" dirty="0" smtClean="0"/>
              <a:t>and </a:t>
            </a:r>
            <a:r>
              <a:rPr lang="en-US" dirty="0" smtClean="0"/>
              <a:t>recorded.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Multiple people from one entity could provide feedback to FDEP, as opposed to having one appointed representative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The Sunshine Law provision preventing coordination outside a publicly noticed meeting does not apply since there are no appointed members.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302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7848600" cy="1143000"/>
          </a:xfrm>
        </p:spPr>
        <p:txBody>
          <a:bodyPr/>
          <a:lstStyle/>
          <a:p>
            <a:r>
              <a:rPr lang="en-US" dirty="0"/>
              <a:t>Policy Maker Briefings - Pros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Coordination between BMAP entities would not be limited by the Sunshine Law</a:t>
            </a:r>
            <a:r>
              <a:rPr lang="en-US" dirty="0" smtClean="0"/>
              <a:t>.</a:t>
            </a:r>
          </a:p>
          <a:p>
            <a:pPr lvl="0">
              <a:buNone/>
            </a:pPr>
            <a:endParaRPr lang="en-US" dirty="0"/>
          </a:p>
          <a:p>
            <a:pPr lvl="0"/>
            <a:r>
              <a:rPr lang="en-US" dirty="0"/>
              <a:t>Multiple people from each entity can provide input on the BMAP process</a:t>
            </a:r>
            <a:r>
              <a:rPr lang="en-US" dirty="0" smtClean="0"/>
              <a:t>.</a:t>
            </a:r>
          </a:p>
          <a:p>
            <a:pPr lvl="0">
              <a:buNone/>
            </a:pPr>
            <a:endParaRPr lang="en-US" dirty="0"/>
          </a:p>
          <a:p>
            <a:pPr lvl="0"/>
            <a:r>
              <a:rPr lang="en-US" dirty="0"/>
              <a:t>Other interest groups can participate without being limited to one seat on an appointed group</a:t>
            </a:r>
            <a:r>
              <a:rPr lang="en-US" dirty="0" smtClean="0"/>
              <a:t>.</a:t>
            </a:r>
          </a:p>
          <a:p>
            <a:pPr lvl="0">
              <a:buNone/>
            </a:pPr>
            <a:endParaRPr lang="en-US" dirty="0"/>
          </a:p>
          <a:p>
            <a:pPr lvl="0"/>
            <a:r>
              <a:rPr lang="en-US" dirty="0"/>
              <a:t>The meetings provide a forum for all BMAP entities to hear the other stakeholders’ comments.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11/29/2012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847965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_green_BWGDiscussionStLucie_11-29-12_Draft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powerpoint_green_BWGDiscussionStLucie_11-29-12_DraftA</Template>
  <TotalTime>83</TotalTime>
  <Words>742</Words>
  <Application>Microsoft Office PowerPoint</Application>
  <PresentationFormat>On-screen Show (4:3)</PresentationFormat>
  <Paragraphs>104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powerpoint_green_BWGDiscussionStLucie_11-29-12_DraftA</vt:lpstr>
      <vt:lpstr>PowerPoint Presentation</vt:lpstr>
      <vt:lpstr>Feedback on BMAP Process</vt:lpstr>
      <vt:lpstr>Purpose of the BWG or Briefings</vt:lpstr>
      <vt:lpstr>Option 1 - BWG</vt:lpstr>
      <vt:lpstr>BWG &amp; the Sunshine Law</vt:lpstr>
      <vt:lpstr>BWG Approach - Pros</vt:lpstr>
      <vt:lpstr>BWG Approach - Cons</vt:lpstr>
      <vt:lpstr>Option 2 – Policy Maker Briefings</vt:lpstr>
      <vt:lpstr>Policy Maker Briefings - Pros</vt:lpstr>
      <vt:lpstr>Policy Maker Briefings - Cons</vt:lpstr>
      <vt:lpstr>Discussion of Approach for the St. Lucie BMAP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Marcy Policastro</dc:creator>
  <cp:lastModifiedBy>Tiffany Lutterman Busby</cp:lastModifiedBy>
  <cp:revision>8</cp:revision>
  <dcterms:created xsi:type="dcterms:W3CDTF">2012-11-13T21:37:59Z</dcterms:created>
  <dcterms:modified xsi:type="dcterms:W3CDTF">2012-11-20T22:15:28Z</dcterms:modified>
</cp:coreProperties>
</file>