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sldIdLst>
    <p:sldId id="256" r:id="rId2"/>
    <p:sldId id="258" r:id="rId3"/>
    <p:sldId id="266" r:id="rId4"/>
    <p:sldId id="259" r:id="rId5"/>
    <p:sldId id="257" r:id="rId6"/>
    <p:sldId id="261" r:id="rId7"/>
    <p:sldId id="260" r:id="rId8"/>
    <p:sldId id="262" r:id="rId9"/>
    <p:sldId id="264" r:id="rId10"/>
    <p:sldId id="268" r:id="rId11"/>
    <p:sldId id="267" r:id="rId12"/>
    <p:sldId id="287" r:id="rId13"/>
    <p:sldId id="269" r:id="rId14"/>
    <p:sldId id="270" r:id="rId15"/>
    <p:sldId id="272" r:id="rId16"/>
    <p:sldId id="273" r:id="rId17"/>
    <p:sldId id="274" r:id="rId18"/>
    <p:sldId id="263" r:id="rId19"/>
    <p:sldId id="265" r:id="rId20"/>
    <p:sldId id="275" r:id="rId21"/>
    <p:sldId id="276" r:id="rId22"/>
    <p:sldId id="277" r:id="rId23"/>
    <p:sldId id="278" r:id="rId24"/>
    <p:sldId id="279" r:id="rId25"/>
    <p:sldId id="295" r:id="rId26"/>
    <p:sldId id="296" r:id="rId27"/>
    <p:sldId id="288" r:id="rId28"/>
    <p:sldId id="280" r:id="rId29"/>
    <p:sldId id="282" r:id="rId30"/>
    <p:sldId id="283" r:id="rId31"/>
    <p:sldId id="284" r:id="rId32"/>
    <p:sldId id="285" r:id="rId33"/>
    <p:sldId id="286" r:id="rId34"/>
    <p:sldId id="290" r:id="rId35"/>
    <p:sldId id="291" r:id="rId36"/>
    <p:sldId id="292" r:id="rId37"/>
    <p:sldId id="297" r:id="rId38"/>
    <p:sldId id="293" r:id="rId39"/>
    <p:sldId id="294" r:id="rId40"/>
    <p:sldId id="28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11/27/2012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xmlns=""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December</a:t>
            </a:r>
            <a:r>
              <a:rPr lang="en-US" baseline="0" dirty="0" smtClean="0"/>
              <a:t> 12 is two weeks from the meeting – is that a good date or would you like information sooner?</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41B56-F1C1-4B9C-86AB-A9C4D2348069}"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11/27/2012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11/27/2012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41A963-0986-4E84-AE91-57E03B800C7E}" type="datetime1">
              <a:rPr lang="en-US" smtClean="0"/>
              <a:pPr/>
              <a:t>11/27/2012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11/27/2012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11/27/2012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11/27/2012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9E143E03-91FF-4BAF-9E2C-6D164A2D73C0}" type="datetime1">
              <a:rPr lang="en-US" smtClean="0"/>
              <a:pPr/>
              <a:t>11/27/2012</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2743200"/>
            <a:ext cx="8915400" cy="1569660"/>
          </a:xfrm>
          <a:prstGeom prst="rect">
            <a:avLst/>
          </a:prstGeom>
          <a:noFill/>
        </p:spPr>
        <p:txBody>
          <a:bodyPr wrap="square" rtlCol="0">
            <a:spAutoFit/>
          </a:bodyPr>
          <a:lstStyle/>
          <a:p>
            <a:pPr algn="ctr"/>
            <a:r>
              <a:rPr lang="en-US" sz="4800" b="1" dirty="0" smtClean="0">
                <a:latin typeface="Arial" pitchFamily="34" charset="0"/>
                <a:cs typeface="Arial" pitchFamily="34" charset="0"/>
              </a:rPr>
              <a:t>Allocation Process and Potential Modifications</a:t>
            </a:r>
            <a:endParaRPr lang="en-US" sz="4800" b="1" dirty="0">
              <a:latin typeface="Arial" pitchFamily="34" charset="0"/>
              <a:cs typeface="Arial" pitchFamily="34" charset="0"/>
            </a:endParaRPr>
          </a:p>
        </p:txBody>
      </p:sp>
      <p:sp>
        <p:nvSpPr>
          <p:cNvPr id="6" name="TextBox 5"/>
          <p:cNvSpPr txBox="1"/>
          <p:nvPr/>
        </p:nvSpPr>
        <p:spPr>
          <a:xfrm>
            <a:off x="2590800" y="4648200"/>
            <a:ext cx="3581400" cy="523220"/>
          </a:xfrm>
          <a:prstGeom prst="rect">
            <a:avLst/>
          </a:prstGeom>
          <a:noFill/>
        </p:spPr>
        <p:txBody>
          <a:bodyPr wrap="square" rtlCol="0">
            <a:spAutoFit/>
          </a:bodyPr>
          <a:lstStyle/>
          <a:p>
            <a:pPr algn="ctr"/>
            <a:r>
              <a:rPr lang="en-US" sz="2800" b="1" dirty="0" smtClean="0">
                <a:latin typeface="Arial" pitchFamily="34" charset="0"/>
                <a:cs typeface="Arial" pitchFamily="34" charset="0"/>
              </a:rPr>
              <a:t>November 29, 2012</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Tabs in the Model</a:t>
            </a:r>
            <a:endParaRPr lang="en-US" dirty="0"/>
          </a:p>
        </p:txBody>
      </p:sp>
      <p:sp>
        <p:nvSpPr>
          <p:cNvPr id="3" name="Content Placeholder 2"/>
          <p:cNvSpPr>
            <a:spLocks noGrp="1"/>
          </p:cNvSpPr>
          <p:nvPr>
            <p:ph idx="1"/>
          </p:nvPr>
        </p:nvSpPr>
        <p:spPr>
          <a:xfrm>
            <a:off x="457200" y="1219200"/>
            <a:ext cx="8229600" cy="5181600"/>
          </a:xfrm>
        </p:spPr>
        <p:txBody>
          <a:bodyPr>
            <a:normAutofit fontScale="92500"/>
          </a:bodyPr>
          <a:lstStyle/>
          <a:p>
            <a:r>
              <a:rPr lang="en-US" dirty="0" smtClean="0"/>
              <a:t>The spreadsheet includes multiple tabs for calculations:</a:t>
            </a:r>
          </a:p>
          <a:p>
            <a:pPr lvl="1"/>
            <a:r>
              <a:rPr lang="en-US" dirty="0" smtClean="0"/>
              <a:t>Conformance – lists the EMC land use definition and ROC land use definition to the land use type.</a:t>
            </a:r>
          </a:p>
          <a:p>
            <a:pPr lvl="1"/>
            <a:r>
              <a:rPr lang="en-US" dirty="0" smtClean="0"/>
              <a:t>EMCs – includes the table shown previously.</a:t>
            </a:r>
          </a:p>
          <a:p>
            <a:pPr lvl="1"/>
            <a:r>
              <a:rPr lang="en-US" dirty="0" smtClean="0"/>
              <a:t>ROCs – includes the table shown previously.</a:t>
            </a:r>
          </a:p>
          <a:p>
            <a:pPr lvl="1"/>
            <a:r>
              <a:rPr lang="en-US" dirty="0" smtClean="0"/>
              <a:t>Summary – summarizes the total area and loading by subbasin to calculate the total nitrogen (TN) and total phosphorus (TP) target loads per acre.</a:t>
            </a:r>
          </a:p>
          <a:p>
            <a:pPr lvl="1"/>
            <a:r>
              <a:rPr lang="en-US" dirty="0" err="1" smtClean="0"/>
              <a:t>Calcs</a:t>
            </a:r>
            <a:r>
              <a:rPr lang="en-US" dirty="0" smtClean="0"/>
              <a:t> </a:t>
            </a:r>
            <a:r>
              <a:rPr lang="en-US" dirty="0" err="1" smtClean="0"/>
              <a:t>Juris</a:t>
            </a:r>
            <a:r>
              <a:rPr lang="en-US" dirty="0" smtClean="0"/>
              <a:t> – calculates the starting load for each entity using land use and basin specific data.</a:t>
            </a:r>
          </a:p>
          <a:p>
            <a:pPr lvl="1"/>
            <a:r>
              <a:rPr lang="en-US" dirty="0" err="1" smtClean="0"/>
              <a:t>Juris</a:t>
            </a:r>
            <a:r>
              <a:rPr lang="en-US" dirty="0" smtClean="0"/>
              <a:t> N Red/</a:t>
            </a:r>
            <a:r>
              <a:rPr lang="en-US" dirty="0" err="1" smtClean="0"/>
              <a:t>Juris</a:t>
            </a:r>
            <a:r>
              <a:rPr lang="en-US" dirty="0" smtClean="0"/>
              <a:t> P Red – calculates the starting load, allocation, and required TN and TP reductions by entity.</a:t>
            </a:r>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Modification</a:t>
            </a:r>
            <a:endParaRPr lang="en-US" dirty="0"/>
          </a:p>
        </p:txBody>
      </p:sp>
      <p:sp>
        <p:nvSpPr>
          <p:cNvPr id="3" name="Content Placeholder 2"/>
          <p:cNvSpPr>
            <a:spLocks noGrp="1"/>
          </p:cNvSpPr>
          <p:nvPr>
            <p:ph idx="1"/>
          </p:nvPr>
        </p:nvSpPr>
        <p:spPr>
          <a:xfrm>
            <a:off x="457200" y="1219200"/>
            <a:ext cx="8229600" cy="5181600"/>
          </a:xfrm>
        </p:spPr>
        <p:txBody>
          <a:bodyPr>
            <a:normAutofit fontScale="77500" lnSpcReduction="20000"/>
          </a:bodyPr>
          <a:lstStyle/>
          <a:p>
            <a:r>
              <a:rPr lang="en-US" dirty="0" smtClean="0"/>
              <a:t>In addition to the modifications made to align the BMAP model with the SLRWPP, problems with links in the model were recently identified.</a:t>
            </a:r>
          </a:p>
          <a:p>
            <a:pPr>
              <a:buNone/>
            </a:pPr>
            <a:endParaRPr lang="en-US" dirty="0" smtClean="0"/>
          </a:p>
          <a:p>
            <a:r>
              <a:rPr lang="en-US" dirty="0" smtClean="0"/>
              <a:t>The </a:t>
            </a:r>
            <a:r>
              <a:rPr lang="en-US" dirty="0" err="1" smtClean="0"/>
              <a:t>Calcs</a:t>
            </a:r>
            <a:r>
              <a:rPr lang="en-US" dirty="0" smtClean="0"/>
              <a:t> </a:t>
            </a:r>
            <a:r>
              <a:rPr lang="en-US" dirty="0" err="1" smtClean="0"/>
              <a:t>Juris</a:t>
            </a:r>
            <a:r>
              <a:rPr lang="en-US" dirty="0" smtClean="0"/>
              <a:t> tab (starting loads) was not properly linked to the </a:t>
            </a:r>
            <a:r>
              <a:rPr lang="en-US" dirty="0" err="1" smtClean="0"/>
              <a:t>Juris</a:t>
            </a:r>
            <a:r>
              <a:rPr lang="en-US" dirty="0" smtClean="0"/>
              <a:t> N Red and </a:t>
            </a:r>
            <a:r>
              <a:rPr lang="en-US" dirty="0" err="1" smtClean="0"/>
              <a:t>Juris</a:t>
            </a:r>
            <a:r>
              <a:rPr lang="en-US" dirty="0" smtClean="0"/>
              <a:t> P Red tabs.</a:t>
            </a:r>
          </a:p>
          <a:p>
            <a:pPr>
              <a:buNone/>
            </a:pPr>
            <a:endParaRPr lang="en-US" dirty="0" smtClean="0"/>
          </a:p>
          <a:p>
            <a:r>
              <a:rPr lang="en-US" dirty="0" smtClean="0"/>
              <a:t>The allocations to each entity did not change since the March 2012 meeting.</a:t>
            </a:r>
          </a:p>
          <a:p>
            <a:pPr>
              <a:buNone/>
            </a:pPr>
            <a:endParaRPr lang="en-US" dirty="0" smtClean="0"/>
          </a:p>
          <a:p>
            <a:r>
              <a:rPr lang="en-US" dirty="0" smtClean="0"/>
              <a:t>However, the required reductions changed.</a:t>
            </a:r>
          </a:p>
          <a:p>
            <a:pPr lvl="1"/>
            <a:r>
              <a:rPr lang="en-US" dirty="0" smtClean="0"/>
              <a:t>Difference between the starting load and allocation.</a:t>
            </a:r>
          </a:p>
          <a:p>
            <a:pPr lvl="1">
              <a:buNone/>
            </a:pPr>
            <a:endParaRPr lang="en-US" dirty="0" smtClean="0"/>
          </a:p>
          <a:p>
            <a:r>
              <a:rPr lang="en-US" dirty="0" smtClean="0"/>
              <a:t>Additional modifications, which will be discussed, may be made so the current allocations and required reductions are not final.</a:t>
            </a:r>
          </a:p>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on the Model?</a:t>
            </a:r>
            <a:endParaRPr lang="en-US" dirty="0"/>
          </a:p>
        </p:txBody>
      </p:sp>
      <p:sp>
        <p:nvSpPr>
          <p:cNvPr id="3" name="Date Placeholder 2"/>
          <p:cNvSpPr>
            <a:spLocks noGrp="1"/>
          </p:cNvSpPr>
          <p:nvPr>
            <p:ph type="dt" sz="half" idx="10"/>
          </p:nvPr>
        </p:nvSpPr>
        <p:spPr/>
        <p:txBody>
          <a:bodyPr/>
          <a:lstStyle/>
          <a:p>
            <a:r>
              <a:rPr lang="en-US" dirty="0" smtClean="0"/>
              <a:t>11/29/12</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12</a:t>
            </a:fld>
            <a:endParaRPr lang="en-US"/>
          </a:p>
        </p:txBody>
      </p:sp>
      <p:pic>
        <p:nvPicPr>
          <p:cNvPr id="1026" name="Picture 2" descr="C:\Documents and Settings\User\Local Settings\Temporary Internet Files\Content.IE5\PIWA1CTT\MC900441498[1].png"/>
          <p:cNvPicPr>
            <a:picLocks noChangeAspect="1" noChangeArrowheads="1"/>
          </p:cNvPicPr>
          <p:nvPr/>
        </p:nvPicPr>
        <p:blipFill>
          <a:blip r:embed="rId3" cstate="print"/>
          <a:srcRect/>
          <a:stretch>
            <a:fillRect/>
          </a:stretch>
        </p:blipFill>
        <p:spPr bwMode="auto">
          <a:xfrm>
            <a:off x="2743428" y="1600428"/>
            <a:ext cx="3657143" cy="3657143"/>
          </a:xfrm>
          <a:prstGeom prst="rect">
            <a:avLst/>
          </a:prstGeom>
          <a:noFill/>
        </p:spPr>
      </p:pic>
      <p:pic>
        <p:nvPicPr>
          <p:cNvPr id="1027" name="Picture 3" descr="Graphic of a question mark"/>
          <p:cNvPicPr>
            <a:picLocks noChangeAspect="1" noChangeArrowheads="1"/>
          </p:cNvPicPr>
          <p:nvPr/>
        </p:nvPicPr>
        <p:blipFill>
          <a:blip r:embed="rId3" cstate="print"/>
          <a:srcRect/>
          <a:stretch>
            <a:fillRect/>
          </a:stretch>
        </p:blipFill>
        <p:spPr bwMode="auto">
          <a:xfrm>
            <a:off x="2743428" y="1600428"/>
            <a:ext cx="3657143" cy="365714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4400" dirty="0" smtClean="0"/>
              <a:t>Allocation Process</a:t>
            </a:r>
            <a:endParaRPr lang="en-US" sz="4400"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Calculating Starting Loads</a:t>
            </a:r>
            <a:endParaRPr lang="en-US" dirty="0"/>
          </a:p>
        </p:txBody>
      </p:sp>
      <p:sp>
        <p:nvSpPr>
          <p:cNvPr id="3" name="Content Placeholder 2"/>
          <p:cNvSpPr>
            <a:spLocks noGrp="1"/>
          </p:cNvSpPr>
          <p:nvPr>
            <p:ph idx="1"/>
          </p:nvPr>
        </p:nvSpPr>
        <p:spPr>
          <a:xfrm>
            <a:off x="457200" y="1295400"/>
            <a:ext cx="8229600" cy="5181600"/>
          </a:xfrm>
        </p:spPr>
        <p:txBody>
          <a:bodyPr>
            <a:normAutofit fontScale="32500" lnSpcReduction="20000"/>
          </a:bodyPr>
          <a:lstStyle/>
          <a:p>
            <a:r>
              <a:rPr lang="en-US" sz="6000" dirty="0" smtClean="0"/>
              <a:t>The Geographic Information Systems (GIS) base map was used to clip the areas associated with each entity.</a:t>
            </a:r>
          </a:p>
          <a:p>
            <a:pPr>
              <a:buNone/>
            </a:pPr>
            <a:endParaRPr lang="en-US" sz="6000" dirty="0" smtClean="0"/>
          </a:p>
          <a:p>
            <a:r>
              <a:rPr lang="en-US" sz="6000" dirty="0" smtClean="0"/>
              <a:t>The clipping was done sequentially as follows:</a:t>
            </a:r>
          </a:p>
          <a:p>
            <a:pPr lvl="1"/>
            <a:r>
              <a:rPr lang="en-US" sz="5000" dirty="0" smtClean="0"/>
              <a:t>Water;</a:t>
            </a:r>
          </a:p>
          <a:p>
            <a:pPr lvl="1"/>
            <a:r>
              <a:rPr lang="en-US" sz="5000" dirty="0" smtClean="0"/>
              <a:t>Managed lands;</a:t>
            </a:r>
          </a:p>
          <a:p>
            <a:pPr lvl="1"/>
            <a:r>
              <a:rPr lang="en-US" sz="5000" dirty="0" smtClean="0"/>
              <a:t>Water control districts (WCDs);</a:t>
            </a:r>
          </a:p>
          <a:p>
            <a:pPr lvl="1"/>
            <a:r>
              <a:rPr lang="en-US" sz="5000" dirty="0" smtClean="0"/>
              <a:t>Roads (Florida Department of Transportation and Turnpike);</a:t>
            </a:r>
          </a:p>
          <a:p>
            <a:pPr lvl="1"/>
            <a:r>
              <a:rPr lang="en-US" sz="5000" dirty="0" smtClean="0"/>
              <a:t>Agriculture;</a:t>
            </a:r>
          </a:p>
          <a:p>
            <a:pPr lvl="1"/>
            <a:r>
              <a:rPr lang="en-US" sz="5000" dirty="0" smtClean="0"/>
              <a:t>Community development districts (CDDs) each to its own boundary;</a:t>
            </a:r>
          </a:p>
          <a:p>
            <a:pPr lvl="1"/>
            <a:r>
              <a:rPr lang="en-US" sz="5000" dirty="0" smtClean="0"/>
              <a:t>Municipalities each to its own municipal separate storm sewer system (MS4) boundary; and</a:t>
            </a:r>
          </a:p>
          <a:p>
            <a:pPr lvl="1"/>
            <a:r>
              <a:rPr lang="en-US" sz="5000" dirty="0" smtClean="0"/>
              <a:t>Remaining area assigned to each county as a non-MS4 allocation.</a:t>
            </a:r>
          </a:p>
          <a:p>
            <a:pPr lvl="1">
              <a:buNone/>
            </a:pPr>
            <a:endParaRPr lang="en-US" sz="5000" dirty="0" smtClean="0"/>
          </a:p>
          <a:p>
            <a:r>
              <a:rPr lang="en-US" sz="6000" dirty="0" smtClean="0"/>
              <a:t>Using the model factors associated with each land use type and each subbasin, the TN and TP starting loads for each entity were calculated.</a:t>
            </a:r>
          </a:p>
          <a:p>
            <a:endParaRPr lang="en-US" sz="5400" dirty="0" smtClean="0"/>
          </a:p>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TN Starting Loads</a:t>
            </a:r>
            <a:endParaRPr lang="en-US" dirty="0"/>
          </a:p>
        </p:txBody>
      </p:sp>
      <p:graphicFrame>
        <p:nvGraphicFramePr>
          <p:cNvPr id="6" name="Content Placeholder 5"/>
          <p:cNvGraphicFramePr>
            <a:graphicFrameLocks noGrp="1"/>
          </p:cNvGraphicFramePr>
          <p:nvPr>
            <p:ph idx="1"/>
          </p:nvPr>
        </p:nvGraphicFramePr>
        <p:xfrm>
          <a:off x="152400" y="1066800"/>
          <a:ext cx="8915400" cy="5370195"/>
        </p:xfrm>
        <a:graphic>
          <a:graphicData uri="http://schemas.openxmlformats.org/drawingml/2006/table">
            <a:tbl>
              <a:tblPr firstRow="1" bandRow="1">
                <a:tableStyleId>{5C22544A-7EE6-4342-B048-85BDC9FD1C3A}</a:tableStyleId>
              </a:tblPr>
              <a:tblGrid>
                <a:gridCol w="1676400"/>
                <a:gridCol w="1143000"/>
                <a:gridCol w="838200"/>
                <a:gridCol w="838200"/>
                <a:gridCol w="1143000"/>
                <a:gridCol w="990600"/>
                <a:gridCol w="1066800"/>
                <a:gridCol w="1219200"/>
              </a:tblGrid>
              <a:tr h="76200">
                <a:tc>
                  <a:txBody>
                    <a:bodyPr/>
                    <a:lstStyle/>
                    <a:p>
                      <a:pPr algn="ctr" fontAlgn="b"/>
                      <a:r>
                        <a:rPr lang="en-US" sz="13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Basins 4 5 6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C-23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C-24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C-44 S-153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North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South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Grand Total </a:t>
                      </a: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10,237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312,146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459,097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305,176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2,361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115,688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1,204,705</a:t>
                      </a:r>
                      <a:endParaRPr lang="en-US" sz="1300" b="0" i="0" u="none" strike="noStrike" dirty="0">
                        <a:solidFill>
                          <a:srgbClr val="000000"/>
                        </a:solidFill>
                        <a:latin typeface="Arial" pitchFamily="34" charset="0"/>
                        <a:cs typeface="Arial" pitchFamily="34" charset="0"/>
                      </a:endParaRPr>
                    </a:p>
                  </a:txBody>
                  <a:tcPr marL="9525" marR="9525" marT="9525" marB="0" anchor="b"/>
                </a:tc>
              </a:tr>
              <a:tr h="41910">
                <a:tc>
                  <a:txBody>
                    <a:bodyPr/>
                    <a:lstStyle/>
                    <a:p>
                      <a:pPr algn="l" fontAlgn="b"/>
                      <a:r>
                        <a:rPr lang="en-US" sz="1300" b="0" i="0" u="none" strike="noStrike" dirty="0">
                          <a:solidFill>
                            <a:srgbClr val="000000"/>
                          </a:solidFill>
                          <a:latin typeface="Arial" pitchFamily="34" charset="0"/>
                          <a:cs typeface="Arial" pitchFamily="34" charset="0"/>
                        </a:rPr>
                        <a:t>Copper </a:t>
                      </a:r>
                      <a:r>
                        <a:rPr lang="en-US" sz="1300" b="0" i="0" u="none" strike="noStrike" dirty="0" smtClean="0">
                          <a:solidFill>
                            <a:srgbClr val="000000"/>
                          </a:solidFill>
                          <a:latin typeface="Arial" pitchFamily="34" charset="0"/>
                          <a:cs typeface="Arial" pitchFamily="34" charset="0"/>
                        </a:rPr>
                        <a:t>Creek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a:r>
                        <a:rPr lang="en-US" sz="1300" dirty="0" smtClean="0">
                          <a:latin typeface="Arial" pitchFamily="34" charset="0"/>
                          <a:cs typeface="Arial" pitchFamily="34" charset="0"/>
                        </a:rPr>
                        <a:t>-</a:t>
                      </a:r>
                      <a:endParaRPr lang="en-US" sz="1300" dirty="0">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2,107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2,107</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1,351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3,201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3,528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3,283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7,158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4,007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22,527</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smtClean="0">
                          <a:solidFill>
                            <a:srgbClr val="000000"/>
                          </a:solidFill>
                          <a:latin typeface="Arial" pitchFamily="34" charset="0"/>
                          <a:cs typeface="Arial" pitchFamily="34" charset="0"/>
                        </a:rPr>
                        <a:t>Fort </a:t>
                      </a:r>
                      <a:r>
                        <a:rPr lang="en-US" sz="13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3,641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3,641</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Hobe St Lucie </a:t>
                      </a:r>
                      <a:r>
                        <a:rPr lang="en-US" sz="1300" b="0" i="0" u="none" strike="noStrike" dirty="0" smtClean="0">
                          <a:solidFill>
                            <a:srgbClr val="000000"/>
                          </a:solidFill>
                          <a:latin typeface="Arial" pitchFamily="34" charset="0"/>
                          <a:cs typeface="Arial" pitchFamily="34" charset="0"/>
                        </a:rPr>
                        <a:t>Conservancy </a:t>
                      </a:r>
                      <a:r>
                        <a:rPr lang="en-US" sz="13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13,417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a:r>
                        <a:rPr lang="en-US" dirty="0" smtClean="0"/>
                        <a:t>-</a:t>
                      </a:r>
                      <a:endParaRPr lang="en-US" dirty="0"/>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9,799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23,216</a:t>
                      </a:r>
                      <a:endParaRPr lang="en-US" sz="1300" b="0" i="0" u="none" strike="noStrike" dirty="0">
                        <a:solidFill>
                          <a:srgbClr val="000000"/>
                        </a:solidFill>
                        <a:latin typeface="Arial" pitchFamily="34" charset="0"/>
                        <a:cs typeface="Arial" pitchFamily="34" charset="0"/>
                      </a:endParaRPr>
                    </a:p>
                  </a:txBody>
                  <a:tcPr marL="9525" marR="9525" marT="9525" marB="0" anchor="b"/>
                </a:tc>
              </a:tr>
              <a:tr h="49530">
                <a:tc>
                  <a:txBody>
                    <a:bodyPr/>
                    <a:lstStyle/>
                    <a:p>
                      <a:pPr algn="l" fontAlgn="b"/>
                      <a:r>
                        <a:rPr lang="en-US" sz="13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138,009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59,464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85,568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27,525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13,508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324,082</a:t>
                      </a:r>
                      <a:endParaRPr lang="en-US" sz="1300" b="0" i="0" u="none" strike="noStrike" dirty="0">
                        <a:solidFill>
                          <a:srgbClr val="000000"/>
                        </a:solidFill>
                        <a:latin typeface="Arial" pitchFamily="34" charset="0"/>
                        <a:cs typeface="Arial" pitchFamily="34" charset="0"/>
                      </a:endParaRPr>
                    </a:p>
                  </a:txBody>
                  <a:tcPr marL="9525" marR="9525" marT="9525" marB="0" anchor="b"/>
                </a:tc>
              </a:tr>
              <a:tr h="55245">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17,144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9,463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31,832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23,271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82,536</a:t>
                      </a:r>
                      <a:endParaRPr lang="en-US" sz="1300" b="0" i="0" u="none" strike="noStrike" dirty="0">
                        <a:solidFill>
                          <a:srgbClr val="000000"/>
                        </a:solidFill>
                        <a:latin typeface="Arial" pitchFamily="34" charset="0"/>
                        <a:cs typeface="Arial" pitchFamily="34" charset="0"/>
                      </a:endParaRPr>
                    </a:p>
                  </a:txBody>
                  <a:tcPr marL="9525" marR="9525" marT="9525" marB="0" anchor="b"/>
                </a:tc>
              </a:tr>
              <a:tr h="60960">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30,184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347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25,002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21,813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43,942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121,290</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North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38,797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175,249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214,046</a:t>
                      </a:r>
                      <a:endParaRPr lang="en-US" sz="1300" b="0" i="0" u="none" strike="noStrike" dirty="0">
                        <a:solidFill>
                          <a:srgbClr val="000000"/>
                        </a:solidFill>
                        <a:latin typeface="Arial" pitchFamily="34" charset="0"/>
                        <a:cs typeface="Arial" pitchFamily="34" charset="0"/>
                      </a:endParaRPr>
                    </a:p>
                  </a:txBody>
                  <a:tcPr marL="9525" marR="9525" marT="9525" marB="0" anchor="b"/>
                </a:tc>
              </a:tr>
              <a:tr h="41910">
                <a:tc>
                  <a:txBody>
                    <a:bodyPr/>
                    <a:lstStyle/>
                    <a:p>
                      <a:pPr algn="l" fontAlgn="b"/>
                      <a:r>
                        <a:rPr lang="en-US" sz="1300" b="0" i="0" u="none" strike="noStrike" dirty="0">
                          <a:solidFill>
                            <a:srgbClr val="000000"/>
                          </a:solidFill>
                          <a:latin typeface="Arial" pitchFamily="34" charset="0"/>
                          <a:cs typeface="Arial" pitchFamily="34" charset="0"/>
                        </a:rPr>
                        <a:t>Okeechobee </a:t>
                      </a:r>
                      <a:r>
                        <a:rPr lang="en-US" sz="1300" b="0" i="0" u="none" strike="noStrike" dirty="0" smtClean="0">
                          <a:solidFill>
                            <a:srgbClr val="000000"/>
                          </a:solidFill>
                          <a:latin typeface="Arial" pitchFamily="34" charset="0"/>
                          <a:cs typeface="Arial" pitchFamily="34" charset="0"/>
                        </a:rPr>
                        <a:t>County</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2,549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7,316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9,866</a:t>
                      </a:r>
                      <a:endParaRPr lang="en-US" sz="1300" b="0" i="0" u="none" strike="noStrike" dirty="0">
                        <a:solidFill>
                          <a:srgbClr val="000000"/>
                        </a:solidFill>
                        <a:latin typeface="Arial" pitchFamily="34" charset="0"/>
                        <a:cs typeface="Arial" pitchFamily="34" charset="0"/>
                      </a:endParaRPr>
                    </a:p>
                  </a:txBody>
                  <a:tcPr marL="9525" marR="9525" marT="9525" marB="0" anchor="b"/>
                </a:tc>
              </a:tr>
              <a:tr h="93345">
                <a:tc>
                  <a:txBody>
                    <a:bodyPr/>
                    <a:lstStyle/>
                    <a:p>
                      <a:pPr algn="l" fontAlgn="b"/>
                      <a:r>
                        <a:rPr lang="en-US" sz="13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6,658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6,681</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Port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30,690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22,531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153,714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206,935</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a:solidFill>
                            <a:srgbClr val="000000"/>
                          </a:solidFill>
                          <a:latin typeface="Arial" pitchFamily="34" charset="0"/>
                          <a:cs typeface="Arial" pitchFamily="34" charset="0"/>
                        </a:rPr>
                        <a:t>Sewalls</a:t>
                      </a:r>
                      <a:r>
                        <a:rPr lang="en-US" sz="1300" b="0" i="0" u="none" strike="noStrike" dirty="0">
                          <a:solidFill>
                            <a:srgbClr val="000000"/>
                          </a:solidFill>
                          <a:latin typeface="Arial" pitchFamily="34" charset="0"/>
                          <a:cs typeface="Arial" pitchFamily="34" charset="0"/>
                        </a:rPr>
                        <a:t> </a:t>
                      </a:r>
                      <a:r>
                        <a:rPr lang="en-US" sz="1300" b="0" i="0" u="none" strike="noStrike" dirty="0" smtClean="0">
                          <a:solidFill>
                            <a:srgbClr val="000000"/>
                          </a:solidFill>
                          <a:latin typeface="Arial" pitchFamily="34" charset="0"/>
                          <a:cs typeface="Arial" pitchFamily="34" charset="0"/>
                        </a:rPr>
                        <a:t>Point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1,923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1,923</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fontAlgn="b"/>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13,089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4,296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17,385</a:t>
                      </a:r>
                      <a:endParaRPr lang="en-US" sz="1300" b="0" i="0" u="none" strike="noStrike" dirty="0">
                        <a:solidFill>
                          <a:srgbClr val="000000"/>
                        </a:solidFill>
                        <a:latin typeface="Arial" pitchFamily="34" charset="0"/>
                        <a:cs typeface="Arial" pitchFamily="34" charset="0"/>
                      </a:endParaRPr>
                    </a:p>
                  </a:txBody>
                  <a:tcPr marL="9525" marR="9525" marT="9525" marB="0" anchor="b"/>
                </a:tc>
              </a:tr>
              <a:tr h="40005">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7,807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30,355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11,055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49,217</a:t>
                      </a:r>
                      <a:endParaRPr lang="en-US" sz="1300" b="0" i="0" u="none" strike="noStrike" dirty="0">
                        <a:solidFill>
                          <a:srgbClr val="000000"/>
                        </a:solidFill>
                        <a:latin typeface="Arial" pitchFamily="34" charset="0"/>
                        <a:cs typeface="Arial" pitchFamily="34" charset="0"/>
                      </a:endParaRPr>
                    </a:p>
                  </a:txBody>
                  <a:tcPr marL="9525" marR="9525" marT="9525" marB="0" anchor="b"/>
                </a:tc>
              </a:tr>
              <a:tr h="45720">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18,794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18,794</a:t>
                      </a:r>
                      <a:endParaRPr lang="en-US" sz="1300" b="0" i="0" u="none" strike="noStrike" dirty="0">
                        <a:solidFill>
                          <a:srgbClr val="000000"/>
                        </a:solidFill>
                        <a:latin typeface="Arial" pitchFamily="34" charset="0"/>
                        <a:cs typeface="Arial" pitchFamily="34" charset="0"/>
                      </a:endParaRPr>
                    </a:p>
                  </a:txBody>
                  <a:tcPr marL="9525" marR="9525" marT="9525" marB="0" anchor="b"/>
                </a:tc>
              </a:tr>
              <a:tr h="51435">
                <a:tc>
                  <a:txBody>
                    <a:bodyPr/>
                    <a:lstStyle/>
                    <a:p>
                      <a:pPr algn="l" fontAlgn="b"/>
                      <a:r>
                        <a:rPr lang="en-US" sz="13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1,888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7,844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9,732</a:t>
                      </a:r>
                      <a:endParaRPr lang="en-US" sz="1300" b="0" i="0" u="none" strike="noStrike" dirty="0">
                        <a:solidFill>
                          <a:srgbClr val="000000"/>
                        </a:solidFill>
                        <a:latin typeface="Arial" pitchFamily="34" charset="0"/>
                        <a:cs typeface="Arial" pitchFamily="34" charset="0"/>
                      </a:endParaRPr>
                    </a:p>
                  </a:txBody>
                  <a:tcPr marL="9525" marR="9525" marT="9525" marB="0" anchor="b"/>
                </a:tc>
              </a:tr>
              <a:tr h="57150">
                <a:tc>
                  <a:txBody>
                    <a:bodyPr/>
                    <a:lstStyle/>
                    <a:p>
                      <a:pPr algn="l" fontAlgn="b"/>
                      <a:r>
                        <a:rPr lang="en-US" sz="1300" b="0" i="0" u="none" strike="noStrike" dirty="0" smtClean="0">
                          <a:solidFill>
                            <a:srgbClr val="000000"/>
                          </a:solidFill>
                          <a:latin typeface="Arial" pitchFamily="34" charset="0"/>
                          <a:cs typeface="Arial" pitchFamily="34" charset="0"/>
                        </a:rPr>
                        <a:t>Tradition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26,912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27,076</a:t>
                      </a:r>
                      <a:endParaRPr lang="en-US" sz="1300" b="0" i="0" u="none" strike="noStrike" dirty="0">
                        <a:solidFill>
                          <a:srgbClr val="000000"/>
                        </a:solidFill>
                        <a:latin typeface="Arial" pitchFamily="34" charset="0"/>
                        <a:cs typeface="Arial" pitchFamily="34" charset="0"/>
                      </a:endParaRPr>
                    </a:p>
                  </a:txBody>
                  <a:tcPr marL="9525" marR="9525" marT="9525" marB="0" anchor="b"/>
                </a:tc>
              </a:tr>
              <a:tr h="62865">
                <a:tc>
                  <a:txBody>
                    <a:bodyPr/>
                    <a:lstStyle/>
                    <a:p>
                      <a:pPr algn="l" fontAlgn="b"/>
                      <a:r>
                        <a:rPr lang="en-US" sz="13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20,527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20,527</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901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3,998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1,498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6,471</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smtClean="0">
                          <a:solidFill>
                            <a:srgbClr val="000000"/>
                          </a:solidFill>
                          <a:latin typeface="Arial" pitchFamily="34" charset="0"/>
                          <a:cs typeface="Arial" pitchFamily="34" charset="0"/>
                        </a:rPr>
                        <a:t>Verano</a:t>
                      </a:r>
                      <a:r>
                        <a:rPr lang="en-US" sz="1300" b="0" i="0" u="none" strike="noStrike" dirty="0" smtClean="0">
                          <a:solidFill>
                            <a:srgbClr val="000000"/>
                          </a:solidFill>
                          <a:latin typeface="Arial" pitchFamily="34" charset="0"/>
                          <a:cs typeface="Arial" pitchFamily="34" charset="0"/>
                        </a:rPr>
                        <a:t>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20,968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20,968</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59,824</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517,415</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675,371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491,463</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430,072</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219,581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2,393,726</a:t>
                      </a:r>
                      <a:endParaRPr lang="en-US" sz="1300" b="1" i="0" u="none" strike="noStrike" dirty="0">
                        <a:solidFill>
                          <a:srgbClr val="000000"/>
                        </a:solidFill>
                        <a:latin typeface="Arial" pitchFamily="34" charset="0"/>
                        <a:cs typeface="Arial" pitchFamily="34" charset="0"/>
                      </a:endParaRPr>
                    </a:p>
                  </a:txBody>
                  <a:tcPr marL="9525" marR="9525" marT="9525" marB="0" anchor="b"/>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 Starting Loads</a:t>
            </a:r>
            <a:endParaRPr lang="en-US" dirty="0"/>
          </a:p>
        </p:txBody>
      </p:sp>
      <p:graphicFrame>
        <p:nvGraphicFramePr>
          <p:cNvPr id="6" name="Content Placeholder 5"/>
          <p:cNvGraphicFramePr>
            <a:graphicFrameLocks noGrp="1"/>
          </p:cNvGraphicFramePr>
          <p:nvPr>
            <p:ph idx="1"/>
          </p:nvPr>
        </p:nvGraphicFramePr>
        <p:xfrm>
          <a:off x="152400" y="1066800"/>
          <a:ext cx="8915400" cy="5370195"/>
        </p:xfrm>
        <a:graphic>
          <a:graphicData uri="http://schemas.openxmlformats.org/drawingml/2006/table">
            <a:tbl>
              <a:tblPr firstRow="1" bandRow="1">
                <a:tableStyleId>{5C22544A-7EE6-4342-B048-85BDC9FD1C3A}</a:tableStyleId>
              </a:tblPr>
              <a:tblGrid>
                <a:gridCol w="1676400"/>
                <a:gridCol w="1143000"/>
                <a:gridCol w="838200"/>
                <a:gridCol w="838200"/>
                <a:gridCol w="1143000"/>
                <a:gridCol w="990600"/>
                <a:gridCol w="1066800"/>
                <a:gridCol w="1219200"/>
              </a:tblGrid>
              <a:tr h="76200">
                <a:tc>
                  <a:txBody>
                    <a:bodyPr/>
                    <a:lstStyle/>
                    <a:p>
                      <a:pPr algn="ctr" fontAlgn="b"/>
                      <a:r>
                        <a:rPr lang="en-US" sz="13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Basins 4 5 6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C-23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C-24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C-44 S-153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North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South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Grand Total </a:t>
                      </a: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2,300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99,369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103,791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58,595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24,434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288,980</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Copper </a:t>
                      </a:r>
                      <a:r>
                        <a:rPr lang="en-US" sz="1300" b="0" i="0" u="none" strike="noStrike" dirty="0" smtClean="0">
                          <a:solidFill>
                            <a:srgbClr val="000000"/>
                          </a:solidFill>
                          <a:latin typeface="Arial" pitchFamily="34" charset="0"/>
                          <a:cs typeface="Arial" pitchFamily="34" charset="0"/>
                        </a:rPr>
                        <a:t>Creek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603</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285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1,101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840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458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1,408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725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4,817</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smtClean="0">
                          <a:solidFill>
                            <a:srgbClr val="000000"/>
                          </a:solidFill>
                          <a:latin typeface="Arial" pitchFamily="34" charset="0"/>
                          <a:cs typeface="Arial" pitchFamily="34" charset="0"/>
                        </a:rPr>
                        <a:t>Fort </a:t>
                      </a:r>
                      <a:r>
                        <a:rPr lang="en-US" sz="13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881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881</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Hobe St Lucie </a:t>
                      </a:r>
                      <a:r>
                        <a:rPr lang="en-US" sz="1300" b="0" i="0" u="none" strike="noStrike" dirty="0" smtClean="0">
                          <a:solidFill>
                            <a:srgbClr val="000000"/>
                          </a:solidFill>
                          <a:latin typeface="Arial" pitchFamily="34" charset="0"/>
                          <a:cs typeface="Arial" pitchFamily="34" charset="0"/>
                        </a:rPr>
                        <a:t>Conservancy </a:t>
                      </a:r>
                      <a:r>
                        <a:rPr lang="en-US" sz="13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2,680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5,000</a:t>
                      </a:r>
                      <a:endParaRPr lang="en-US" sz="1300" b="0" i="0" u="none" strike="noStrike" dirty="0">
                        <a:solidFill>
                          <a:srgbClr val="000000"/>
                        </a:solidFill>
                        <a:latin typeface="Arial" pitchFamily="34" charset="0"/>
                        <a:cs typeface="Arial" pitchFamily="34" charset="0"/>
                      </a:endParaRPr>
                    </a:p>
                  </a:txBody>
                  <a:tcPr marL="9525" marR="9525" marT="9525" marB="0" anchor="b"/>
                </a:tc>
              </a:tr>
              <a:tr h="49530">
                <a:tc>
                  <a:txBody>
                    <a:bodyPr/>
                    <a:lstStyle/>
                    <a:p>
                      <a:pPr algn="l" fontAlgn="b"/>
                      <a:r>
                        <a:rPr lang="en-US" sz="13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40,818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15,929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14,858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6,816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2,296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80,720</a:t>
                      </a:r>
                      <a:endParaRPr lang="en-US" sz="1300" b="0" i="0" u="none" strike="noStrike" dirty="0">
                        <a:solidFill>
                          <a:srgbClr val="000000"/>
                        </a:solidFill>
                        <a:latin typeface="Arial" pitchFamily="34" charset="0"/>
                        <a:cs typeface="Arial" pitchFamily="34" charset="0"/>
                      </a:endParaRPr>
                    </a:p>
                  </a:txBody>
                  <a:tcPr marL="9525" marR="9525" marT="9525" marB="0" anchor="b"/>
                </a:tc>
              </a:tr>
              <a:tr h="55245">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3,679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6,765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2,046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4,953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17,642</a:t>
                      </a:r>
                      <a:endParaRPr lang="en-US" sz="1300" b="0" i="0" u="none" strike="noStrike" dirty="0">
                        <a:solidFill>
                          <a:srgbClr val="000000"/>
                        </a:solidFill>
                        <a:latin typeface="Arial" pitchFamily="34" charset="0"/>
                        <a:cs typeface="Arial" pitchFamily="34" charset="0"/>
                      </a:endParaRPr>
                    </a:p>
                  </a:txBody>
                  <a:tcPr marL="9525" marR="9525" marT="9525" marB="0" anchor="b"/>
                </a:tc>
              </a:tr>
              <a:tr h="60960">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7,070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3,383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4,816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8,944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24,405</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North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9,315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40,262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49,577</a:t>
                      </a:r>
                      <a:endParaRPr lang="en-US" sz="1300" b="0" i="0" u="none" strike="noStrike" dirty="0">
                        <a:solidFill>
                          <a:srgbClr val="000000"/>
                        </a:solidFill>
                        <a:latin typeface="Arial" pitchFamily="34" charset="0"/>
                        <a:cs typeface="Arial" pitchFamily="34" charset="0"/>
                      </a:endParaRPr>
                    </a:p>
                  </a:txBody>
                  <a:tcPr marL="9525" marR="9525" marT="9525" marB="0" anchor="b"/>
                </a:tc>
              </a:tr>
              <a:tr h="41910">
                <a:tc>
                  <a:txBody>
                    <a:bodyPr/>
                    <a:lstStyle/>
                    <a:p>
                      <a:pPr algn="l" fontAlgn="b"/>
                      <a:r>
                        <a:rPr lang="en-US" sz="1300" b="0" i="0" u="none" strike="noStrike" dirty="0">
                          <a:solidFill>
                            <a:srgbClr val="000000"/>
                          </a:solidFill>
                          <a:latin typeface="Arial" pitchFamily="34" charset="0"/>
                          <a:cs typeface="Arial" pitchFamily="34" charset="0"/>
                        </a:rPr>
                        <a:t>Okeechobee </a:t>
                      </a:r>
                      <a:r>
                        <a:rPr lang="en-US" sz="1300" b="0" i="0" u="none" strike="noStrike" dirty="0" smtClean="0">
                          <a:solidFill>
                            <a:srgbClr val="000000"/>
                          </a:solidFill>
                          <a:latin typeface="Arial" pitchFamily="34" charset="0"/>
                          <a:cs typeface="Arial" pitchFamily="34" charset="0"/>
                        </a:rPr>
                        <a:t>County</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1,823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5,452</a:t>
                      </a:r>
                      <a:endParaRPr lang="en-US" sz="1300" b="0" i="0" u="none" strike="noStrike" dirty="0">
                        <a:solidFill>
                          <a:srgbClr val="000000"/>
                        </a:solidFill>
                        <a:latin typeface="Arial" pitchFamily="34" charset="0"/>
                        <a:cs typeface="Arial" pitchFamily="34" charset="0"/>
                      </a:endParaRPr>
                    </a:p>
                  </a:txBody>
                  <a:tcPr marL="9525" marR="9525" marT="9525" marB="0" anchor="b"/>
                </a:tc>
              </a:tr>
              <a:tr h="93345">
                <a:tc>
                  <a:txBody>
                    <a:bodyPr/>
                    <a:lstStyle/>
                    <a:p>
                      <a:pPr algn="l" fontAlgn="b"/>
                      <a:r>
                        <a:rPr lang="en-US" sz="13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897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904</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Port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11,742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6,114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33,672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51,528</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a:solidFill>
                            <a:srgbClr val="000000"/>
                          </a:solidFill>
                          <a:latin typeface="Arial" pitchFamily="34" charset="0"/>
                          <a:cs typeface="Arial" pitchFamily="34" charset="0"/>
                        </a:rPr>
                        <a:t>Sewalls</a:t>
                      </a:r>
                      <a:r>
                        <a:rPr lang="en-US" sz="1300" b="0" i="0" u="none" strike="noStrike" dirty="0">
                          <a:solidFill>
                            <a:srgbClr val="000000"/>
                          </a:solidFill>
                          <a:latin typeface="Arial" pitchFamily="34" charset="0"/>
                          <a:cs typeface="Arial" pitchFamily="34" charset="0"/>
                        </a:rPr>
                        <a:t> </a:t>
                      </a:r>
                      <a:r>
                        <a:rPr lang="en-US" sz="1300" b="0" i="0" u="none" strike="noStrike" dirty="0" smtClean="0">
                          <a:solidFill>
                            <a:srgbClr val="000000"/>
                          </a:solidFill>
                          <a:latin typeface="Arial" pitchFamily="34" charset="0"/>
                          <a:cs typeface="Arial" pitchFamily="34" charset="0"/>
                        </a:rPr>
                        <a:t>Point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428</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a:solidFill>
                            <a:srgbClr val="000000"/>
                          </a:solidFill>
                          <a:latin typeface="Arial" pitchFamily="34" charset="0"/>
                          <a:cs typeface="Arial" pitchFamily="34" charset="0"/>
                        </a:rPr>
                        <a:t>Southern Grove</a:t>
                      </a:r>
                    </a:p>
                  </a:txBody>
                  <a:tcPr marL="9525" marR="9525" marT="9525" marB="0" anchor="b"/>
                </a:tc>
                <a:tc>
                  <a:txBody>
                    <a:bodyPr/>
                    <a:lstStyle/>
                    <a:p>
                      <a:pPr algn="r" fontAlgn="b"/>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5,179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883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6,062</a:t>
                      </a:r>
                      <a:endParaRPr lang="en-US" sz="1300" b="0" i="0" u="none" strike="noStrike" dirty="0">
                        <a:solidFill>
                          <a:srgbClr val="000000"/>
                        </a:solidFill>
                        <a:latin typeface="Arial" pitchFamily="34" charset="0"/>
                        <a:cs typeface="Arial" pitchFamily="34" charset="0"/>
                      </a:endParaRPr>
                    </a:p>
                  </a:txBody>
                  <a:tcPr marL="9525" marR="9525" marT="9525" marB="0" anchor="b"/>
                </a:tc>
              </a:tr>
              <a:tr h="40005">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8,497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9,967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2,411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20,876</a:t>
                      </a:r>
                      <a:endParaRPr lang="en-US" sz="1300" b="0" i="0" u="none" strike="noStrike" dirty="0">
                        <a:solidFill>
                          <a:srgbClr val="000000"/>
                        </a:solidFill>
                        <a:latin typeface="Arial" pitchFamily="34" charset="0"/>
                        <a:cs typeface="Arial" pitchFamily="34" charset="0"/>
                      </a:endParaRPr>
                    </a:p>
                  </a:txBody>
                  <a:tcPr marL="9525" marR="9525" marT="9525" marB="0" anchor="b"/>
                </a:tc>
              </a:tr>
              <a:tr h="45720">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4,326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4,326</a:t>
                      </a:r>
                      <a:endParaRPr lang="en-US" sz="1300" b="0" i="0" u="none" strike="noStrike" dirty="0">
                        <a:solidFill>
                          <a:srgbClr val="000000"/>
                        </a:solidFill>
                        <a:latin typeface="Arial" pitchFamily="34" charset="0"/>
                        <a:cs typeface="Arial" pitchFamily="34" charset="0"/>
                      </a:endParaRPr>
                    </a:p>
                  </a:txBody>
                  <a:tcPr marL="9525" marR="9525" marT="9525" marB="0" anchor="b"/>
                </a:tc>
              </a:tr>
              <a:tr h="51435">
                <a:tc>
                  <a:txBody>
                    <a:bodyPr/>
                    <a:lstStyle/>
                    <a:p>
                      <a:pPr algn="l" fontAlgn="b"/>
                      <a:r>
                        <a:rPr lang="en-US" sz="13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391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1,648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2,040</a:t>
                      </a:r>
                      <a:endParaRPr lang="en-US" sz="1300" b="0" i="0" u="none" strike="noStrike" dirty="0">
                        <a:solidFill>
                          <a:srgbClr val="000000"/>
                        </a:solidFill>
                        <a:latin typeface="Arial" pitchFamily="34" charset="0"/>
                        <a:cs typeface="Arial" pitchFamily="34" charset="0"/>
                      </a:endParaRPr>
                    </a:p>
                  </a:txBody>
                  <a:tcPr marL="9525" marR="9525" marT="9525" marB="0" anchor="b"/>
                </a:tc>
              </a:tr>
              <a:tr h="57150">
                <a:tc>
                  <a:txBody>
                    <a:bodyPr/>
                    <a:lstStyle/>
                    <a:p>
                      <a:pPr algn="l" fontAlgn="b"/>
                      <a:r>
                        <a:rPr lang="en-US" sz="1300" b="0" i="0" u="none" strike="noStrike" dirty="0" smtClean="0">
                          <a:solidFill>
                            <a:srgbClr val="000000"/>
                          </a:solidFill>
                          <a:latin typeface="Arial" pitchFamily="34" charset="0"/>
                          <a:cs typeface="Arial" pitchFamily="34" charset="0"/>
                        </a:rPr>
                        <a:t>Tradition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6,040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6,081</a:t>
                      </a:r>
                      <a:endParaRPr lang="en-US" sz="1300" b="0" i="0" u="none" strike="noStrike" dirty="0">
                        <a:solidFill>
                          <a:srgbClr val="000000"/>
                        </a:solidFill>
                        <a:latin typeface="Arial" pitchFamily="34" charset="0"/>
                        <a:cs typeface="Arial" pitchFamily="34" charset="0"/>
                      </a:endParaRPr>
                    </a:p>
                  </a:txBody>
                  <a:tcPr marL="9525" marR="9525" marT="9525" marB="0" anchor="b"/>
                </a:tc>
              </a:tr>
              <a:tr h="62865">
                <a:tc>
                  <a:txBody>
                    <a:bodyPr/>
                    <a:lstStyle/>
                    <a:p>
                      <a:pPr algn="l" fontAlgn="b"/>
                      <a:r>
                        <a:rPr lang="en-US" sz="13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4,148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4,148</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751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265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1,242</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smtClean="0">
                          <a:solidFill>
                            <a:srgbClr val="000000"/>
                          </a:solidFill>
                          <a:latin typeface="Arial" pitchFamily="34" charset="0"/>
                          <a:cs typeface="Arial" pitchFamily="34" charset="0"/>
                        </a:rPr>
                        <a:t>Verano</a:t>
                      </a:r>
                      <a:r>
                        <a:rPr lang="en-US" sz="1300" b="0" i="0" u="none" strike="noStrike" dirty="0" smtClean="0">
                          <a:solidFill>
                            <a:srgbClr val="000000"/>
                          </a:solidFill>
                          <a:latin typeface="Arial" pitchFamily="34" charset="0"/>
                          <a:cs typeface="Arial" pitchFamily="34" charset="0"/>
                        </a:rPr>
                        <a:t>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6,029</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1" i="0" u="none" strike="noStrike">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13,534</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175,531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163,141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87,066</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96,879</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45,593</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581,743</a:t>
                      </a:r>
                      <a:endParaRPr lang="en-US" sz="1300" b="1" i="0" u="none" strike="noStrike" dirty="0">
                        <a:solidFill>
                          <a:srgbClr val="000000"/>
                        </a:solidFill>
                        <a:latin typeface="Arial" pitchFamily="34" charset="0"/>
                        <a:cs typeface="Arial" pitchFamily="34" charset="0"/>
                      </a:endParaRPr>
                    </a:p>
                  </a:txBody>
                  <a:tcPr marL="9525" marR="9525" marT="9525" marB="0" anchor="b"/>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Load Per Acre</a:t>
            </a:r>
            <a:endParaRPr lang="en-US" dirty="0"/>
          </a:p>
        </p:txBody>
      </p:sp>
      <p:sp>
        <p:nvSpPr>
          <p:cNvPr id="3" name="Content Placeholder 2"/>
          <p:cNvSpPr>
            <a:spLocks noGrp="1"/>
          </p:cNvSpPr>
          <p:nvPr>
            <p:ph idx="1"/>
          </p:nvPr>
        </p:nvSpPr>
        <p:spPr>
          <a:xfrm>
            <a:off x="457200" y="1219200"/>
            <a:ext cx="8229600" cy="5181600"/>
          </a:xfrm>
        </p:spPr>
        <p:txBody>
          <a:bodyPr>
            <a:normAutofit fontScale="85000" lnSpcReduction="20000"/>
          </a:bodyPr>
          <a:lstStyle/>
          <a:p>
            <a:r>
              <a:rPr lang="en-US" dirty="0" smtClean="0"/>
              <a:t>Allocations to each entity were assigned using a target load per acre for both TN and TP.</a:t>
            </a:r>
          </a:p>
          <a:p>
            <a:pPr>
              <a:buNone/>
            </a:pPr>
            <a:endParaRPr lang="en-US" dirty="0" smtClean="0"/>
          </a:p>
          <a:p>
            <a:r>
              <a:rPr lang="en-US" dirty="0" smtClean="0"/>
              <a:t>The target loads per acre were calculated by determining the percent reduction needed in each subbasin to achieve the target nutrient concentrations.</a:t>
            </a:r>
          </a:p>
          <a:p>
            <a:pPr>
              <a:buNone/>
            </a:pPr>
            <a:endParaRPr lang="en-US" dirty="0" smtClean="0"/>
          </a:p>
          <a:p>
            <a:r>
              <a:rPr lang="en-US" dirty="0" smtClean="0"/>
              <a:t>This percent reduction was multiplied by the current load per acre in each subbasin.</a:t>
            </a:r>
          </a:p>
          <a:p>
            <a:pPr lvl="1"/>
            <a:r>
              <a:rPr lang="en-US" dirty="0" smtClean="0"/>
              <a:t>Total loading for the subbasin from the model divided by the total acres in the </a:t>
            </a:r>
            <a:r>
              <a:rPr lang="en-US" dirty="0" err="1" smtClean="0"/>
              <a:t>subbasin</a:t>
            </a:r>
            <a:r>
              <a:rPr lang="en-US" dirty="0" smtClean="0"/>
              <a:t>.</a:t>
            </a:r>
          </a:p>
          <a:p>
            <a:pPr lvl="1">
              <a:buNone/>
            </a:pPr>
            <a:endParaRPr lang="en-US" dirty="0" smtClean="0"/>
          </a:p>
          <a:p>
            <a:r>
              <a:rPr lang="en-US" dirty="0" smtClean="0"/>
              <a:t>The current load per acre minus the needed reduction in loading resulted in the target load per acre for each subbasin.</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Nitrogen Targets</a:t>
            </a:r>
            <a:endParaRPr lang="en-US" dirty="0"/>
          </a:p>
        </p:txBody>
      </p:sp>
      <p:graphicFrame>
        <p:nvGraphicFramePr>
          <p:cNvPr id="6" name="Content Placeholder 5"/>
          <p:cNvGraphicFramePr>
            <a:graphicFrameLocks noGrp="1"/>
          </p:cNvGraphicFramePr>
          <p:nvPr>
            <p:ph idx="1"/>
          </p:nvPr>
        </p:nvGraphicFramePr>
        <p:xfrm>
          <a:off x="152400" y="1600200"/>
          <a:ext cx="8915400" cy="2730500"/>
        </p:xfrm>
        <a:graphic>
          <a:graphicData uri="http://schemas.openxmlformats.org/drawingml/2006/table">
            <a:tbl>
              <a:tblPr firstRow="1" bandRow="1">
                <a:tableStyleId>{5C22544A-7EE6-4342-B048-85BDC9FD1C3A}</a:tableStyleId>
              </a:tblPr>
              <a:tblGrid>
                <a:gridCol w="2286000"/>
                <a:gridCol w="1295400"/>
                <a:gridCol w="914400"/>
                <a:gridCol w="838200"/>
                <a:gridCol w="1219200"/>
                <a:gridCol w="1066800"/>
                <a:gridCol w="1295400"/>
              </a:tblGrid>
              <a:tr h="370840">
                <a:tc>
                  <a:txBody>
                    <a:bodyPr/>
                    <a:lstStyle/>
                    <a:p>
                      <a:pPr algn="ctr" fontAlgn="b"/>
                      <a:r>
                        <a:rPr lang="en-US" sz="1600" b="1" i="0" u="none" strike="noStrike" dirty="0">
                          <a:solidFill>
                            <a:schemeClr val="bg1"/>
                          </a:solidFill>
                          <a:latin typeface="Arial" pitchFamily="34" charset="0"/>
                          <a:cs typeface="Arial" pitchFamily="34" charset="0"/>
                        </a:rPr>
                        <a:t> </a:t>
                      </a:r>
                      <a:r>
                        <a:rPr lang="en-US" sz="1600" b="1" i="0" u="none" strike="noStrike" dirty="0" smtClean="0">
                          <a:solidFill>
                            <a:schemeClr val="bg1"/>
                          </a:solidFill>
                          <a:latin typeface="Arial" pitchFamily="34" charset="0"/>
                          <a:cs typeface="Arial" pitchFamily="34" charset="0"/>
                        </a:rPr>
                        <a:t>Category</a:t>
                      </a:r>
                      <a:endParaRPr lang="en-US" sz="16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Basins 4 5 6</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C-23</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C-24</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C-44 S-153</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North Fork</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South Fork</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Estimated Concentration (mg/L)</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1.11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1.55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1.54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1.34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1.15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1.30 </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Target Concentration (mg/L)</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0.72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0.72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0.72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0.72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0.72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0.72 </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Reduction Required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35%</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53%</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53%</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46%</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37%</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44%</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Estimated load per acre (lbs/acre)</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3.84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4.61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7.69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3.98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3.60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4.38 </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Target Load per acre (lbs/acre)</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2.49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2.15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3.59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2.14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2.25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2.43 </a:t>
                      </a:r>
                    </a:p>
                  </a:txBody>
                  <a:tcPr marL="9525" marR="9525" marT="9525" marB="0" anchor="b"/>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Phosphorus Targets</a:t>
            </a:r>
            <a:endParaRPr lang="en-US" dirty="0"/>
          </a:p>
        </p:txBody>
      </p:sp>
      <p:graphicFrame>
        <p:nvGraphicFramePr>
          <p:cNvPr id="6" name="Content Placeholder 5"/>
          <p:cNvGraphicFramePr>
            <a:graphicFrameLocks noGrp="1"/>
          </p:cNvGraphicFramePr>
          <p:nvPr>
            <p:ph idx="1"/>
          </p:nvPr>
        </p:nvGraphicFramePr>
        <p:xfrm>
          <a:off x="76200" y="1600200"/>
          <a:ext cx="8991600" cy="2730500"/>
        </p:xfrm>
        <a:graphic>
          <a:graphicData uri="http://schemas.openxmlformats.org/drawingml/2006/table">
            <a:tbl>
              <a:tblPr firstRow="1" bandRow="1">
                <a:tableStyleId>{5C22544A-7EE6-4342-B048-85BDC9FD1C3A}</a:tableStyleId>
              </a:tblPr>
              <a:tblGrid>
                <a:gridCol w="2362200"/>
                <a:gridCol w="1295400"/>
                <a:gridCol w="914400"/>
                <a:gridCol w="685800"/>
                <a:gridCol w="1295400"/>
                <a:gridCol w="1219200"/>
                <a:gridCol w="1219200"/>
              </a:tblGrid>
              <a:tr h="370840">
                <a:tc>
                  <a:txBody>
                    <a:bodyPr/>
                    <a:lstStyle/>
                    <a:p>
                      <a:pPr algn="ctr" fontAlgn="b"/>
                      <a:r>
                        <a:rPr lang="en-US" sz="1600" b="1" i="0" u="none" strike="noStrike" dirty="0">
                          <a:solidFill>
                            <a:schemeClr val="bg1"/>
                          </a:solidFill>
                          <a:latin typeface="Arial" pitchFamily="34" charset="0"/>
                          <a:cs typeface="Arial" pitchFamily="34" charset="0"/>
                        </a:rPr>
                        <a:t> </a:t>
                      </a:r>
                      <a:r>
                        <a:rPr lang="en-US" sz="1600" b="1" i="0" u="none" strike="noStrike" dirty="0" smtClean="0">
                          <a:solidFill>
                            <a:schemeClr val="bg1"/>
                          </a:solidFill>
                          <a:latin typeface="Arial" pitchFamily="34" charset="0"/>
                          <a:cs typeface="Arial" pitchFamily="34" charset="0"/>
                        </a:rPr>
                        <a:t>Category</a:t>
                      </a:r>
                      <a:endParaRPr lang="en-US" sz="16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Basins 4 5 6</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C-23</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C-24</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C-44 S-153</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North Fork</a:t>
                      </a:r>
                    </a:p>
                  </a:txBody>
                  <a:tcPr marL="9525" marR="9525" marT="9525" marB="0" anchor="b"/>
                </a:tc>
                <a:tc>
                  <a:txBody>
                    <a:bodyPr/>
                    <a:lstStyle/>
                    <a:p>
                      <a:pPr algn="ctr" fontAlgn="b"/>
                      <a:r>
                        <a:rPr lang="en-US" sz="1600" b="1" i="0" u="none" strike="noStrike" dirty="0">
                          <a:solidFill>
                            <a:schemeClr val="bg1"/>
                          </a:solidFill>
                          <a:latin typeface="Arial" pitchFamily="34" charset="0"/>
                          <a:cs typeface="Arial" pitchFamily="34" charset="0"/>
                        </a:rPr>
                        <a:t>South Fork</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Estimated Concentration (mg/L)</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0.25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0.52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0.37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0.24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0.26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0.27 </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Target Concentration (mg/L)</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0.081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0.081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0.081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0.081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0.081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0.081 </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Reduction Required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68%</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85%</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78%</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66%</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69%</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70%</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Estimated load per acre (lbs/acre)</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0.87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1.56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1.86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0.71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0.81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0.91 </a:t>
                      </a:r>
                    </a:p>
                  </a:txBody>
                  <a:tcPr marL="9525" marR="9525" marT="9525" marB="0" anchor="b"/>
                </a:tc>
              </a:tr>
              <a:tr h="370840">
                <a:tc>
                  <a:txBody>
                    <a:bodyPr/>
                    <a:lstStyle/>
                    <a:p>
                      <a:pPr algn="l" fontAlgn="b"/>
                      <a:r>
                        <a:rPr lang="en-US" sz="1600" b="0" i="0" u="none" strike="noStrike">
                          <a:solidFill>
                            <a:srgbClr val="000000"/>
                          </a:solidFill>
                          <a:latin typeface="Arial" pitchFamily="34" charset="0"/>
                          <a:cs typeface="Arial" pitchFamily="34" charset="0"/>
                        </a:rPr>
                        <a:t>Target Load per acre (lbs/acre)</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0.28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0.24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0.40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0.24 </a:t>
                      </a:r>
                    </a:p>
                  </a:txBody>
                  <a:tcPr marL="9525" marR="9525" marT="9525" marB="0" anchor="b"/>
                </a:tc>
                <a:tc>
                  <a:txBody>
                    <a:bodyPr/>
                    <a:lstStyle/>
                    <a:p>
                      <a:pPr algn="ctr" fontAlgn="b"/>
                      <a:r>
                        <a:rPr lang="en-US" sz="1600" b="0" i="0" u="none" strike="noStrike">
                          <a:solidFill>
                            <a:srgbClr val="000000"/>
                          </a:solidFill>
                          <a:latin typeface="Arial" pitchFamily="34" charset="0"/>
                          <a:cs typeface="Arial" pitchFamily="34" charset="0"/>
                        </a:rPr>
                        <a:t>                  0.25 </a:t>
                      </a:r>
                    </a:p>
                  </a:txBody>
                  <a:tcPr marL="9525" marR="9525" marT="9525" marB="0" anchor="b"/>
                </a:tc>
                <a:tc>
                  <a:txBody>
                    <a:bodyPr/>
                    <a:lstStyle/>
                    <a:p>
                      <a:pPr algn="ctr" fontAlgn="b"/>
                      <a:r>
                        <a:rPr lang="en-US" sz="1600" b="0" i="0" u="none" strike="noStrike" dirty="0">
                          <a:solidFill>
                            <a:srgbClr val="000000"/>
                          </a:solidFill>
                          <a:latin typeface="Arial" pitchFamily="34" charset="0"/>
                          <a:cs typeface="Arial" pitchFamily="34" charset="0"/>
                        </a:rPr>
                        <a:t>                  0.27 </a:t>
                      </a:r>
                    </a:p>
                  </a:txBody>
                  <a:tcPr marL="9525" marR="9525" marT="9525" marB="0" anchor="b"/>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Allocation Items</a:t>
            </a:r>
            <a:endParaRPr lang="en-US" dirty="0"/>
          </a:p>
        </p:txBody>
      </p:sp>
      <p:sp>
        <p:nvSpPr>
          <p:cNvPr id="3" name="Content Placeholder 2"/>
          <p:cNvSpPr>
            <a:spLocks noGrp="1"/>
          </p:cNvSpPr>
          <p:nvPr>
            <p:ph idx="1"/>
          </p:nvPr>
        </p:nvSpPr>
        <p:spPr/>
        <p:txBody>
          <a:bodyPr/>
          <a:lstStyle/>
          <a:p>
            <a:r>
              <a:rPr lang="en-US" sz="3200" dirty="0" smtClean="0"/>
              <a:t>Review the allocation model.</a:t>
            </a:r>
          </a:p>
          <a:p>
            <a:r>
              <a:rPr lang="en-US" sz="3200" dirty="0" smtClean="0"/>
              <a:t>Review the allocation process.</a:t>
            </a:r>
          </a:p>
          <a:p>
            <a:r>
              <a:rPr lang="en-US" sz="3200" dirty="0" smtClean="0"/>
              <a:t>Discussion of potential modifications to the current allocations.</a:t>
            </a:r>
          </a:p>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Allocations and Reductions</a:t>
            </a:r>
            <a:endParaRPr lang="en-US" dirty="0"/>
          </a:p>
        </p:txBody>
      </p:sp>
      <p:sp>
        <p:nvSpPr>
          <p:cNvPr id="3" name="Content Placeholder 2"/>
          <p:cNvSpPr>
            <a:spLocks noGrp="1"/>
          </p:cNvSpPr>
          <p:nvPr>
            <p:ph idx="1"/>
          </p:nvPr>
        </p:nvSpPr>
        <p:spPr/>
        <p:txBody>
          <a:bodyPr>
            <a:normAutofit lnSpcReduction="10000"/>
          </a:bodyPr>
          <a:lstStyle/>
          <a:p>
            <a:r>
              <a:rPr lang="en-US" dirty="0" smtClean="0"/>
              <a:t>The TN and TP target load per acre was multiplied by each entity’s acreage in each subbasin to determine the allowable loading in that </a:t>
            </a:r>
            <a:r>
              <a:rPr lang="en-US" dirty="0" err="1" smtClean="0"/>
              <a:t>subbasin</a:t>
            </a:r>
            <a:r>
              <a:rPr lang="en-US" dirty="0" smtClean="0"/>
              <a:t>.</a:t>
            </a:r>
          </a:p>
          <a:p>
            <a:pPr>
              <a:buNone/>
            </a:pPr>
            <a:endParaRPr lang="en-US" dirty="0" smtClean="0"/>
          </a:p>
          <a:p>
            <a:r>
              <a:rPr lang="en-US" dirty="0" smtClean="0"/>
              <a:t>The sum of each entity’s allowable load in each subbasin is the total allocation.</a:t>
            </a:r>
          </a:p>
          <a:p>
            <a:pPr>
              <a:buNone/>
            </a:pPr>
            <a:endParaRPr lang="en-US" dirty="0" smtClean="0"/>
          </a:p>
          <a:p>
            <a:r>
              <a:rPr lang="en-US" dirty="0" smtClean="0"/>
              <a:t>The starting load minus the allocation is the required reduction that each entity must achieve.</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TN Allocations</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a:p>
        </p:txBody>
      </p:sp>
      <p:graphicFrame>
        <p:nvGraphicFramePr>
          <p:cNvPr id="6" name="Content Placeholder 5"/>
          <p:cNvGraphicFramePr>
            <a:graphicFrameLocks/>
          </p:cNvGraphicFramePr>
          <p:nvPr/>
        </p:nvGraphicFramePr>
        <p:xfrm>
          <a:off x="152400" y="1066800"/>
          <a:ext cx="8915400" cy="5370195"/>
        </p:xfrm>
        <a:graphic>
          <a:graphicData uri="http://schemas.openxmlformats.org/drawingml/2006/table">
            <a:tbl>
              <a:tblPr firstRow="1" bandRow="1">
                <a:tableStyleId>{5C22544A-7EE6-4342-B048-85BDC9FD1C3A}</a:tableStyleId>
              </a:tblPr>
              <a:tblGrid>
                <a:gridCol w="1676400"/>
                <a:gridCol w="1143000"/>
                <a:gridCol w="838200"/>
                <a:gridCol w="838200"/>
                <a:gridCol w="1143000"/>
                <a:gridCol w="990600"/>
                <a:gridCol w="1066800"/>
                <a:gridCol w="1219200"/>
              </a:tblGrid>
              <a:tr h="76200">
                <a:tc>
                  <a:txBody>
                    <a:bodyPr/>
                    <a:lstStyle/>
                    <a:p>
                      <a:pPr algn="ctr" fontAlgn="b"/>
                      <a:r>
                        <a:rPr lang="en-US" sz="13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Basins 4 5 6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C-23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C-24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C-44 S-153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North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South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Grand Total </a:t>
                      </a: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3,731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121,280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175,176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123,210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39,645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464,059</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Copper </a:t>
                      </a:r>
                      <a:r>
                        <a:rPr lang="en-US" sz="1300" b="0" i="0" u="none" strike="noStrike" dirty="0" smtClean="0">
                          <a:solidFill>
                            <a:srgbClr val="000000"/>
                          </a:solidFill>
                          <a:latin typeface="Arial" pitchFamily="34" charset="0"/>
                          <a:cs typeface="Arial" pitchFamily="34" charset="0"/>
                        </a:rPr>
                        <a:t>Creek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1,029</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1,771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1,683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1,972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3,602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1,894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11,741</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smtClean="0">
                          <a:solidFill>
                            <a:srgbClr val="000000"/>
                          </a:solidFill>
                          <a:latin typeface="Arial" pitchFamily="34" charset="0"/>
                          <a:cs typeface="Arial" pitchFamily="34" charset="0"/>
                        </a:rPr>
                        <a:t>Fort </a:t>
                      </a:r>
                      <a:r>
                        <a:rPr lang="en-US" sz="13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2,006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2,006</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Hobe St Lucie </a:t>
                      </a:r>
                      <a:r>
                        <a:rPr lang="en-US" sz="1300" b="0" i="0" u="none" strike="noStrike" dirty="0" smtClean="0">
                          <a:solidFill>
                            <a:srgbClr val="000000"/>
                          </a:solidFill>
                          <a:latin typeface="Arial" pitchFamily="34" charset="0"/>
                          <a:cs typeface="Arial" pitchFamily="34" charset="0"/>
                        </a:rPr>
                        <a:t>Conservancy </a:t>
                      </a:r>
                      <a:r>
                        <a:rPr lang="en-US" sz="13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6,796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4,373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11,169</a:t>
                      </a:r>
                      <a:endParaRPr lang="en-US" sz="1300" b="0" i="0" u="none" strike="noStrike" dirty="0">
                        <a:solidFill>
                          <a:srgbClr val="000000"/>
                        </a:solidFill>
                        <a:latin typeface="Arial" pitchFamily="34" charset="0"/>
                        <a:cs typeface="Arial" pitchFamily="34" charset="0"/>
                      </a:endParaRPr>
                    </a:p>
                  </a:txBody>
                  <a:tcPr marL="9525" marR="9525" marT="9525" marB="0" anchor="b"/>
                </a:tc>
              </a:tr>
              <a:tr h="49530">
                <a:tc>
                  <a:txBody>
                    <a:bodyPr/>
                    <a:lstStyle/>
                    <a:p>
                      <a:pPr algn="l" fontAlgn="b"/>
                      <a:r>
                        <a:rPr lang="en-US" sz="13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54,777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28,521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49,881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27,186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15,710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176,091</a:t>
                      </a:r>
                      <a:endParaRPr lang="en-US" sz="1300" b="0" i="0" u="none" strike="noStrike" dirty="0">
                        <a:solidFill>
                          <a:srgbClr val="000000"/>
                        </a:solidFill>
                        <a:latin typeface="Arial" pitchFamily="34" charset="0"/>
                        <a:cs typeface="Arial" pitchFamily="34" charset="0"/>
                      </a:endParaRPr>
                    </a:p>
                  </a:txBody>
                  <a:tcPr marL="9525" marR="9525" marT="9525" marB="0" anchor="b"/>
                </a:tc>
              </a:tr>
              <a:tr h="55245">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17,810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15,548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51,441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508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26,867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112,174</a:t>
                      </a:r>
                      <a:endParaRPr lang="en-US" sz="1300" b="0" i="0" u="none" strike="noStrike" dirty="0">
                        <a:solidFill>
                          <a:srgbClr val="000000"/>
                        </a:solidFill>
                        <a:latin typeface="Arial" pitchFamily="34" charset="0"/>
                        <a:cs typeface="Arial" pitchFamily="34" charset="0"/>
                      </a:endParaRPr>
                    </a:p>
                  </a:txBody>
                  <a:tcPr marL="9525" marR="9525" marT="9525" marB="0" anchor="b"/>
                </a:tc>
              </a:tr>
              <a:tr h="60960">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16,045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345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16,908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13,916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28,276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75,489</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North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15,559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91,710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107,269</a:t>
                      </a:r>
                      <a:endParaRPr lang="en-US" sz="1300" b="0" i="0" u="none" strike="noStrike" dirty="0">
                        <a:solidFill>
                          <a:srgbClr val="000000"/>
                        </a:solidFill>
                        <a:latin typeface="Arial" pitchFamily="34" charset="0"/>
                        <a:cs typeface="Arial" pitchFamily="34" charset="0"/>
                      </a:endParaRPr>
                    </a:p>
                  </a:txBody>
                  <a:tcPr marL="9525" marR="9525" marT="9525" marB="0" anchor="b"/>
                </a:tc>
              </a:tr>
              <a:tr h="41910">
                <a:tc>
                  <a:txBody>
                    <a:bodyPr/>
                    <a:lstStyle/>
                    <a:p>
                      <a:pPr algn="l" fontAlgn="b"/>
                      <a:r>
                        <a:rPr lang="en-US" sz="1300" b="0" i="0" u="none" strike="noStrike" dirty="0">
                          <a:solidFill>
                            <a:srgbClr val="000000"/>
                          </a:solidFill>
                          <a:latin typeface="Arial" pitchFamily="34" charset="0"/>
                          <a:cs typeface="Arial" pitchFamily="34" charset="0"/>
                        </a:rPr>
                        <a:t>Okeechobee </a:t>
                      </a:r>
                      <a:r>
                        <a:rPr lang="en-US" sz="1300" b="0" i="0" u="none" strike="noStrike" dirty="0" smtClean="0">
                          <a:solidFill>
                            <a:srgbClr val="000000"/>
                          </a:solidFill>
                          <a:latin typeface="Arial" pitchFamily="34" charset="0"/>
                          <a:cs typeface="Arial" pitchFamily="34" charset="0"/>
                        </a:rPr>
                        <a:t>County</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3,940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18,331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22,271</a:t>
                      </a:r>
                      <a:endParaRPr lang="en-US" sz="1300" b="0" i="0" u="none" strike="noStrike" dirty="0">
                        <a:solidFill>
                          <a:srgbClr val="000000"/>
                        </a:solidFill>
                        <a:latin typeface="Arial" pitchFamily="34" charset="0"/>
                        <a:cs typeface="Arial" pitchFamily="34" charset="0"/>
                      </a:endParaRPr>
                    </a:p>
                  </a:txBody>
                  <a:tcPr marL="9525" marR="9525" marT="9525" marB="0" anchor="b"/>
                </a:tc>
              </a:tr>
              <a:tr h="93345">
                <a:tc>
                  <a:txBody>
                    <a:bodyPr/>
                    <a:lstStyle/>
                    <a:p>
                      <a:pPr algn="l" fontAlgn="b"/>
                      <a:r>
                        <a:rPr lang="en-US" sz="13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4,218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4,270</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Port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15,244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12,493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103,532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131,269</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a:solidFill>
                            <a:srgbClr val="000000"/>
                          </a:solidFill>
                          <a:latin typeface="Arial" pitchFamily="34" charset="0"/>
                          <a:cs typeface="Arial" pitchFamily="34" charset="0"/>
                        </a:rPr>
                        <a:t>Sewalls</a:t>
                      </a:r>
                      <a:r>
                        <a:rPr lang="en-US" sz="1300" b="0" i="0" u="none" strike="noStrike" dirty="0">
                          <a:solidFill>
                            <a:srgbClr val="000000"/>
                          </a:solidFill>
                          <a:latin typeface="Arial" pitchFamily="34" charset="0"/>
                          <a:cs typeface="Arial" pitchFamily="34" charset="0"/>
                        </a:rPr>
                        <a:t> </a:t>
                      </a:r>
                      <a:r>
                        <a:rPr lang="en-US" sz="1300" b="0" i="0" u="none" strike="noStrike" dirty="0" smtClean="0">
                          <a:solidFill>
                            <a:srgbClr val="000000"/>
                          </a:solidFill>
                          <a:latin typeface="Arial" pitchFamily="34" charset="0"/>
                          <a:cs typeface="Arial" pitchFamily="34" charset="0"/>
                        </a:rPr>
                        <a:t>Point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1,062</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6,811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8,337</a:t>
                      </a:r>
                      <a:endParaRPr lang="en-US" sz="1300" b="0" i="0" u="none" strike="noStrike" dirty="0">
                        <a:solidFill>
                          <a:srgbClr val="000000"/>
                        </a:solidFill>
                        <a:latin typeface="Arial" pitchFamily="34" charset="0"/>
                        <a:cs typeface="Arial" pitchFamily="34" charset="0"/>
                      </a:endParaRPr>
                    </a:p>
                  </a:txBody>
                  <a:tcPr marL="9525" marR="9525" marT="9525" marB="0" anchor="b"/>
                </a:tc>
              </a:tr>
              <a:tr h="40005">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21,118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38,962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9,047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69,127</a:t>
                      </a:r>
                      <a:endParaRPr lang="en-US" sz="1300" b="0" i="0" u="none" strike="noStrike" dirty="0">
                        <a:solidFill>
                          <a:srgbClr val="000000"/>
                        </a:solidFill>
                        <a:latin typeface="Arial" pitchFamily="34" charset="0"/>
                        <a:cs typeface="Arial" pitchFamily="34" charset="0"/>
                      </a:endParaRPr>
                    </a:p>
                  </a:txBody>
                  <a:tcPr marL="9525" marR="9525" marT="9525" marB="0" anchor="b"/>
                </a:tc>
              </a:tr>
              <a:tr h="45720">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11,120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11,120</a:t>
                      </a:r>
                      <a:endParaRPr lang="en-US" sz="1300" b="0" i="0" u="none" strike="noStrike" dirty="0">
                        <a:solidFill>
                          <a:srgbClr val="000000"/>
                        </a:solidFill>
                        <a:latin typeface="Arial" pitchFamily="34" charset="0"/>
                        <a:cs typeface="Arial" pitchFamily="34" charset="0"/>
                      </a:endParaRPr>
                    </a:p>
                  </a:txBody>
                  <a:tcPr marL="9525" marR="9525" marT="9525" marB="0" anchor="b"/>
                </a:tc>
              </a:tr>
              <a:tr h="51435">
                <a:tc>
                  <a:txBody>
                    <a:bodyPr/>
                    <a:lstStyle/>
                    <a:p>
                      <a:pPr algn="l" fontAlgn="b"/>
                      <a:r>
                        <a:rPr lang="en-US" sz="13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4,455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6,517</a:t>
                      </a:r>
                      <a:endParaRPr lang="en-US" sz="1300" b="0" i="0" u="none" strike="noStrike" dirty="0">
                        <a:solidFill>
                          <a:srgbClr val="000000"/>
                        </a:solidFill>
                        <a:latin typeface="Arial" pitchFamily="34" charset="0"/>
                        <a:cs typeface="Arial" pitchFamily="34" charset="0"/>
                      </a:endParaRPr>
                    </a:p>
                  </a:txBody>
                  <a:tcPr marL="9525" marR="9525" marT="9525" marB="0" anchor="b"/>
                </a:tc>
              </a:tr>
              <a:tr h="57150">
                <a:tc>
                  <a:txBody>
                    <a:bodyPr/>
                    <a:lstStyle/>
                    <a:p>
                      <a:pPr algn="l" fontAlgn="b"/>
                      <a:r>
                        <a:rPr lang="en-US" sz="1300" b="0" i="0" u="none" strike="noStrike" dirty="0" smtClean="0">
                          <a:solidFill>
                            <a:srgbClr val="000000"/>
                          </a:solidFill>
                          <a:latin typeface="Arial" pitchFamily="34" charset="0"/>
                          <a:cs typeface="Arial" pitchFamily="34" charset="0"/>
                        </a:rPr>
                        <a:t>Tradition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11,172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11,278</a:t>
                      </a:r>
                      <a:endParaRPr lang="en-US" sz="1300" b="0" i="0" u="none" strike="noStrike" dirty="0">
                        <a:solidFill>
                          <a:srgbClr val="000000"/>
                        </a:solidFill>
                        <a:latin typeface="Arial" pitchFamily="34" charset="0"/>
                        <a:cs typeface="Arial" pitchFamily="34" charset="0"/>
                      </a:endParaRPr>
                    </a:p>
                  </a:txBody>
                  <a:tcPr marL="9525" marR="9525" marT="9525" marB="0" anchor="b"/>
                </a:tc>
              </a:tr>
              <a:tr h="62865">
                <a:tc>
                  <a:txBody>
                    <a:bodyPr/>
                    <a:lstStyle/>
                    <a:p>
                      <a:pPr algn="l" fontAlgn="b"/>
                      <a:r>
                        <a:rPr lang="en-US" sz="13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9,759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9,759</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458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690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3,236</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smtClean="0">
                          <a:solidFill>
                            <a:srgbClr val="000000"/>
                          </a:solidFill>
                          <a:latin typeface="Arial" pitchFamily="34" charset="0"/>
                          <a:cs typeface="Arial" pitchFamily="34" charset="0"/>
                        </a:rPr>
                        <a:t>Verano</a:t>
                      </a:r>
                      <a:r>
                        <a:rPr lang="en-US" sz="1300" b="0" i="0" u="none" strike="noStrike" dirty="0" smtClean="0">
                          <a:solidFill>
                            <a:srgbClr val="000000"/>
                          </a:solidFill>
                          <a:latin typeface="Arial" pitchFamily="34" charset="0"/>
                          <a:cs typeface="Arial" pitchFamily="34" charset="0"/>
                        </a:rPr>
                        <a:t>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10,893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10,893</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38,880</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240,897</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315,344</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264,185</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268,899</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121,962</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1,250,168</a:t>
                      </a:r>
                      <a:endParaRPr lang="en-US" sz="1300" b="1" i="0" u="none" strike="noStrike" dirty="0">
                        <a:solidFill>
                          <a:srgbClr val="000000"/>
                        </a:solidFill>
                        <a:latin typeface="Arial" pitchFamily="34" charset="0"/>
                        <a:cs typeface="Arial" pitchFamily="34" charset="0"/>
                      </a:endParaRPr>
                    </a:p>
                  </a:txBody>
                  <a:tcPr marL="9525" marR="9525" marT="9525" marB="0" anchor="b"/>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 Allocations</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a:p>
        </p:txBody>
      </p:sp>
      <p:graphicFrame>
        <p:nvGraphicFramePr>
          <p:cNvPr id="6" name="Content Placeholder 5"/>
          <p:cNvGraphicFramePr>
            <a:graphicFrameLocks/>
          </p:cNvGraphicFramePr>
          <p:nvPr/>
        </p:nvGraphicFramePr>
        <p:xfrm>
          <a:off x="152400" y="1066800"/>
          <a:ext cx="8915400" cy="5370195"/>
        </p:xfrm>
        <a:graphic>
          <a:graphicData uri="http://schemas.openxmlformats.org/drawingml/2006/table">
            <a:tbl>
              <a:tblPr firstRow="1" bandRow="1">
                <a:tableStyleId>{5C22544A-7EE6-4342-B048-85BDC9FD1C3A}</a:tableStyleId>
              </a:tblPr>
              <a:tblGrid>
                <a:gridCol w="1676400"/>
                <a:gridCol w="1143000"/>
                <a:gridCol w="838200"/>
                <a:gridCol w="838200"/>
                <a:gridCol w="1143000"/>
                <a:gridCol w="990600"/>
                <a:gridCol w="1066800"/>
                <a:gridCol w="1219200"/>
              </a:tblGrid>
              <a:tr h="76200">
                <a:tc>
                  <a:txBody>
                    <a:bodyPr/>
                    <a:lstStyle/>
                    <a:p>
                      <a:pPr algn="ctr" fontAlgn="b"/>
                      <a:r>
                        <a:rPr lang="en-US" sz="13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Basins 4 5 6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C-23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C-24 </a:t>
                      </a:r>
                    </a:p>
                  </a:txBody>
                  <a:tcPr marL="9525" marR="9525" marT="9525" marB="0" anchor="b"/>
                </a:tc>
                <a:tc>
                  <a:txBody>
                    <a:bodyPr/>
                    <a:lstStyle/>
                    <a:p>
                      <a:pPr algn="ctr" fontAlgn="b"/>
                      <a:r>
                        <a:rPr lang="en-US" sz="1300" b="1" i="0" u="none" strike="noStrike">
                          <a:solidFill>
                            <a:schemeClr val="bg1"/>
                          </a:solidFill>
                          <a:latin typeface="Arial" pitchFamily="34" charset="0"/>
                          <a:cs typeface="Arial" pitchFamily="34" charset="0"/>
                        </a:rPr>
                        <a:t> C-44 S-153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North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South Fork </a:t>
                      </a:r>
                    </a:p>
                  </a:txBody>
                  <a:tcPr marL="9525" marR="9525" marT="9525" marB="0" anchor="b"/>
                </a:tc>
                <a:tc>
                  <a:txBody>
                    <a:bodyPr/>
                    <a:lstStyle/>
                    <a:p>
                      <a:pPr algn="ctr" fontAlgn="b"/>
                      <a:r>
                        <a:rPr lang="en-US" sz="1300" b="1" i="0" u="none" strike="noStrike" dirty="0">
                          <a:solidFill>
                            <a:schemeClr val="bg1"/>
                          </a:solidFill>
                          <a:latin typeface="Arial" pitchFamily="34" charset="0"/>
                          <a:cs typeface="Arial" pitchFamily="34" charset="0"/>
                        </a:rPr>
                        <a:t> Grand </a:t>
                      </a:r>
                      <a:r>
                        <a:rPr lang="en-US" sz="1300" b="1" i="0" u="none" strike="noStrike" dirty="0" smtClean="0">
                          <a:solidFill>
                            <a:schemeClr val="bg1"/>
                          </a:solidFill>
                          <a:latin typeface="Arial" pitchFamily="34" charset="0"/>
                          <a:cs typeface="Arial" pitchFamily="34" charset="0"/>
                        </a:rPr>
                        <a:t>Total </a:t>
                      </a:r>
                      <a:endParaRPr lang="en-US" sz="1300" b="1" i="0" u="none" strike="noStrike" dirty="0">
                        <a:solidFill>
                          <a:schemeClr val="bg1"/>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13,644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19,707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13,861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4,460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52,207</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Copper </a:t>
                      </a:r>
                      <a:r>
                        <a:rPr lang="en-US" sz="1300" b="0" i="0" u="none" strike="noStrike" dirty="0" smtClean="0">
                          <a:solidFill>
                            <a:srgbClr val="000000"/>
                          </a:solidFill>
                          <a:latin typeface="Arial" pitchFamily="34" charset="0"/>
                          <a:cs typeface="Arial" pitchFamily="34" charset="0"/>
                        </a:rPr>
                        <a:t>Creek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116</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405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1,321</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smtClean="0">
                          <a:solidFill>
                            <a:srgbClr val="000000"/>
                          </a:solidFill>
                          <a:latin typeface="Arial" pitchFamily="34" charset="0"/>
                          <a:cs typeface="Arial" pitchFamily="34" charset="0"/>
                        </a:rPr>
                        <a:t>Fort </a:t>
                      </a:r>
                      <a:r>
                        <a:rPr lang="en-US" sz="13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226</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Hobe St Lucie </a:t>
                      </a:r>
                      <a:r>
                        <a:rPr lang="en-US" sz="1300" b="0" i="0" u="none" strike="noStrike" dirty="0" smtClean="0">
                          <a:solidFill>
                            <a:srgbClr val="000000"/>
                          </a:solidFill>
                          <a:latin typeface="Arial" pitchFamily="34" charset="0"/>
                          <a:cs typeface="Arial" pitchFamily="34" charset="0"/>
                        </a:rPr>
                        <a:t>Conservancy </a:t>
                      </a:r>
                      <a:r>
                        <a:rPr lang="en-US" sz="13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765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1,257</a:t>
                      </a:r>
                      <a:endParaRPr lang="en-US" sz="1300" b="0" i="0" u="none" strike="noStrike" dirty="0">
                        <a:solidFill>
                          <a:srgbClr val="000000"/>
                        </a:solidFill>
                        <a:latin typeface="Arial" pitchFamily="34" charset="0"/>
                        <a:cs typeface="Arial" pitchFamily="34" charset="0"/>
                      </a:endParaRPr>
                    </a:p>
                  </a:txBody>
                  <a:tcPr marL="9525" marR="9525" marT="9525" marB="0" anchor="b"/>
                </a:tc>
              </a:tr>
              <a:tr h="49530">
                <a:tc>
                  <a:txBody>
                    <a:bodyPr/>
                    <a:lstStyle/>
                    <a:p>
                      <a:pPr algn="l" fontAlgn="b"/>
                      <a:r>
                        <a:rPr lang="en-US" sz="13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6,162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3,209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5,612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3,058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1,767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19,810</a:t>
                      </a:r>
                      <a:endParaRPr lang="en-US" sz="1300" b="0" i="0" u="none" strike="noStrike" dirty="0">
                        <a:solidFill>
                          <a:srgbClr val="000000"/>
                        </a:solidFill>
                        <a:latin typeface="Arial" pitchFamily="34" charset="0"/>
                        <a:cs typeface="Arial" pitchFamily="34" charset="0"/>
                      </a:endParaRPr>
                    </a:p>
                  </a:txBody>
                  <a:tcPr marL="9525" marR="9525" marT="9525" marB="0" anchor="b"/>
                </a:tc>
              </a:tr>
              <a:tr h="55245">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2,004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1,749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5,787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3,023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12,620</a:t>
                      </a:r>
                      <a:endParaRPr lang="en-US" sz="1300" b="0" i="0" u="none" strike="noStrike" dirty="0">
                        <a:solidFill>
                          <a:srgbClr val="000000"/>
                        </a:solidFill>
                        <a:latin typeface="Arial" pitchFamily="34" charset="0"/>
                        <a:cs typeface="Arial" pitchFamily="34" charset="0"/>
                      </a:endParaRPr>
                    </a:p>
                  </a:txBody>
                  <a:tcPr marL="9525" marR="9525" marT="9525" marB="0" anchor="b"/>
                </a:tc>
              </a:tr>
              <a:tr h="60960">
                <a:tc>
                  <a:txBody>
                    <a:bodyPr/>
                    <a:lstStyle/>
                    <a:p>
                      <a:pPr algn="l" fontAlgn="b"/>
                      <a:r>
                        <a:rPr lang="en-US" sz="1300" b="0" i="0" u="none" strike="noStrike" dirty="0">
                          <a:solidFill>
                            <a:srgbClr val="000000"/>
                          </a:solidFill>
                          <a:latin typeface="Arial" pitchFamily="34" charset="0"/>
                          <a:cs typeface="Arial" pitchFamily="34" charset="0"/>
                        </a:rPr>
                        <a:t>Martin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1,805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1,902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1,566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3,181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8,493</a:t>
                      </a:r>
                      <a:endParaRPr lang="en-US" sz="1300" b="0" i="0" u="none" strike="noStrike" dirty="0">
                        <a:solidFill>
                          <a:srgbClr val="000000"/>
                        </a:solidFill>
                        <a:latin typeface="Arial" pitchFamily="34" charset="0"/>
                        <a:cs typeface="Arial" pitchFamily="34" charset="0"/>
                      </a:endParaRPr>
                    </a:p>
                  </a:txBody>
                  <a:tcPr marL="9525" marR="9525" marT="9525" marB="0" anchor="b"/>
                </a:tc>
              </a:tr>
              <a:tr h="370840">
                <a:tc>
                  <a:txBody>
                    <a:bodyPr/>
                    <a:lstStyle/>
                    <a:p>
                      <a:pPr algn="l" fontAlgn="b"/>
                      <a:r>
                        <a:rPr lang="en-US" sz="1300" b="0" i="0" u="none" strike="noStrike" dirty="0">
                          <a:solidFill>
                            <a:srgbClr val="000000"/>
                          </a:solidFill>
                          <a:latin typeface="Arial" pitchFamily="34" charset="0"/>
                          <a:cs typeface="Arial" pitchFamily="34" charset="0"/>
                        </a:rPr>
                        <a:t>North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1,750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10,317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12,068</a:t>
                      </a:r>
                      <a:endParaRPr lang="en-US" sz="1300" b="0" i="0" u="none" strike="noStrike" dirty="0">
                        <a:solidFill>
                          <a:srgbClr val="000000"/>
                        </a:solidFill>
                        <a:latin typeface="Arial" pitchFamily="34" charset="0"/>
                        <a:cs typeface="Arial" pitchFamily="34" charset="0"/>
                      </a:endParaRPr>
                    </a:p>
                  </a:txBody>
                  <a:tcPr marL="9525" marR="9525" marT="9525" marB="0" anchor="b"/>
                </a:tc>
              </a:tr>
              <a:tr h="41910">
                <a:tc>
                  <a:txBody>
                    <a:bodyPr/>
                    <a:lstStyle/>
                    <a:p>
                      <a:pPr algn="l" fontAlgn="b"/>
                      <a:r>
                        <a:rPr lang="en-US" sz="1300" b="0" i="0" u="none" strike="noStrike" dirty="0">
                          <a:solidFill>
                            <a:srgbClr val="000000"/>
                          </a:solidFill>
                          <a:latin typeface="Arial" pitchFamily="34" charset="0"/>
                          <a:cs typeface="Arial" pitchFamily="34" charset="0"/>
                        </a:rPr>
                        <a:t>Okeechobee </a:t>
                      </a:r>
                      <a:r>
                        <a:rPr lang="en-US" sz="1300" b="0" i="0" u="none" strike="noStrike" dirty="0" smtClean="0">
                          <a:solidFill>
                            <a:srgbClr val="000000"/>
                          </a:solidFill>
                          <a:latin typeface="Arial" pitchFamily="34" charset="0"/>
                          <a:cs typeface="Arial" pitchFamily="34" charset="0"/>
                        </a:rPr>
                        <a:t>County</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443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2,506</a:t>
                      </a:r>
                      <a:endParaRPr lang="en-US" sz="1300" b="0" i="0" u="none" strike="noStrike" dirty="0">
                        <a:solidFill>
                          <a:srgbClr val="000000"/>
                        </a:solidFill>
                        <a:latin typeface="Arial" pitchFamily="34" charset="0"/>
                        <a:cs typeface="Arial" pitchFamily="34" charset="0"/>
                      </a:endParaRPr>
                    </a:p>
                  </a:txBody>
                  <a:tcPr marL="9525" marR="9525" marT="9525" marB="0" anchor="b"/>
                </a:tc>
              </a:tr>
              <a:tr h="93345">
                <a:tc>
                  <a:txBody>
                    <a:bodyPr/>
                    <a:lstStyle/>
                    <a:p>
                      <a:pPr algn="l" fontAlgn="b"/>
                      <a:r>
                        <a:rPr lang="en-US" sz="13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475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480</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Port </a:t>
                      </a:r>
                      <a:r>
                        <a:rPr lang="en-US" sz="1300" b="0" i="0" u="none" strike="noStrike" dirty="0" smtClean="0">
                          <a:solidFill>
                            <a:srgbClr val="000000"/>
                          </a:solidFill>
                          <a:latin typeface="Arial" pitchFamily="34" charset="0"/>
                          <a:cs typeface="Arial" pitchFamily="34" charset="0"/>
                        </a:rPr>
                        <a:t>St. </a:t>
                      </a:r>
                      <a:r>
                        <a:rPr lang="en-US" sz="13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1,715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1,405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11,647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14,768</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a:solidFill>
                            <a:srgbClr val="000000"/>
                          </a:solidFill>
                          <a:latin typeface="Arial" pitchFamily="34" charset="0"/>
                          <a:cs typeface="Arial" pitchFamily="34" charset="0"/>
                        </a:rPr>
                        <a:t>Sewalls</a:t>
                      </a:r>
                      <a:r>
                        <a:rPr lang="en-US" sz="1300" b="0" i="0" u="none" strike="noStrike" dirty="0">
                          <a:solidFill>
                            <a:srgbClr val="000000"/>
                          </a:solidFill>
                          <a:latin typeface="Arial" pitchFamily="34" charset="0"/>
                          <a:cs typeface="Arial" pitchFamily="34" charset="0"/>
                        </a:rPr>
                        <a:t> </a:t>
                      </a:r>
                      <a:r>
                        <a:rPr lang="en-US" sz="1300" b="0" i="0" u="none" strike="noStrike" dirty="0" smtClean="0">
                          <a:solidFill>
                            <a:srgbClr val="000000"/>
                          </a:solidFill>
                          <a:latin typeface="Arial" pitchFamily="34" charset="0"/>
                          <a:cs typeface="Arial" pitchFamily="34" charset="0"/>
                        </a:rPr>
                        <a:t>Point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119</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766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938</a:t>
                      </a:r>
                      <a:endParaRPr lang="en-US" sz="1300" b="0" i="0" u="none" strike="noStrike" dirty="0">
                        <a:solidFill>
                          <a:srgbClr val="000000"/>
                        </a:solidFill>
                        <a:latin typeface="Arial" pitchFamily="34" charset="0"/>
                        <a:cs typeface="Arial" pitchFamily="34" charset="0"/>
                      </a:endParaRPr>
                    </a:p>
                  </a:txBody>
                  <a:tcPr marL="9525" marR="9525" marT="9525" marB="0" anchor="b"/>
                </a:tc>
              </a:tr>
              <a:tr h="40005">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 Non-MS4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2,376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4,383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1,018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7,777</a:t>
                      </a:r>
                      <a:endParaRPr lang="en-US" sz="1300" b="0" i="0" u="none" strike="noStrike" dirty="0">
                        <a:solidFill>
                          <a:srgbClr val="000000"/>
                        </a:solidFill>
                        <a:latin typeface="Arial" pitchFamily="34" charset="0"/>
                        <a:cs typeface="Arial" pitchFamily="34" charset="0"/>
                      </a:endParaRPr>
                    </a:p>
                  </a:txBody>
                  <a:tcPr marL="9525" marR="9525" marT="9525" marB="0" anchor="b"/>
                </a:tc>
              </a:tr>
              <a:tr h="45720">
                <a:tc>
                  <a:txBody>
                    <a:bodyPr/>
                    <a:lstStyle/>
                    <a:p>
                      <a:pPr algn="l" fontAlgn="b"/>
                      <a:r>
                        <a:rPr lang="en-US" sz="1300" b="0" i="0" u="none" strike="noStrike" dirty="0">
                          <a:solidFill>
                            <a:srgbClr val="000000"/>
                          </a:solidFill>
                          <a:latin typeface="Arial" pitchFamily="34" charset="0"/>
                          <a:cs typeface="Arial" pitchFamily="34" charset="0"/>
                        </a:rPr>
                        <a:t>St Lucie </a:t>
                      </a:r>
                      <a:r>
                        <a:rPr lang="en-US" sz="1300" b="0" i="0" u="none" strike="noStrike" dirty="0" smtClean="0">
                          <a:solidFill>
                            <a:srgbClr val="000000"/>
                          </a:solidFill>
                          <a:latin typeface="Arial" pitchFamily="34" charset="0"/>
                          <a:cs typeface="Arial" pitchFamily="34" charset="0"/>
                        </a:rPr>
                        <a:t>County </a:t>
                      </a:r>
                      <a:r>
                        <a:rPr lang="en-US" sz="13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1,251</a:t>
                      </a:r>
                      <a:endParaRPr lang="en-US" sz="1300" b="0" i="0" u="none" strike="noStrike" dirty="0">
                        <a:solidFill>
                          <a:srgbClr val="000000"/>
                        </a:solidFill>
                        <a:latin typeface="Arial" pitchFamily="34" charset="0"/>
                        <a:cs typeface="Arial" pitchFamily="34" charset="0"/>
                      </a:endParaRPr>
                    </a:p>
                  </a:txBody>
                  <a:tcPr marL="9525" marR="9525" marT="9525" marB="0" anchor="b"/>
                </a:tc>
              </a:tr>
              <a:tr h="51435">
                <a:tc>
                  <a:txBody>
                    <a:bodyPr/>
                    <a:lstStyle/>
                    <a:p>
                      <a:pPr algn="l" fontAlgn="b"/>
                      <a:r>
                        <a:rPr lang="en-US" sz="13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501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733</a:t>
                      </a:r>
                      <a:endParaRPr lang="en-US" sz="1300" b="0" i="0" u="none" strike="noStrike" dirty="0">
                        <a:solidFill>
                          <a:srgbClr val="000000"/>
                        </a:solidFill>
                        <a:latin typeface="Arial" pitchFamily="34" charset="0"/>
                        <a:cs typeface="Arial" pitchFamily="34" charset="0"/>
                      </a:endParaRPr>
                    </a:p>
                  </a:txBody>
                  <a:tcPr marL="9525" marR="9525" marT="9525" marB="0" anchor="b"/>
                </a:tc>
              </a:tr>
              <a:tr h="57150">
                <a:tc>
                  <a:txBody>
                    <a:bodyPr/>
                    <a:lstStyle/>
                    <a:p>
                      <a:pPr algn="l" fontAlgn="b"/>
                      <a:r>
                        <a:rPr lang="en-US" sz="1300" b="0" i="0" u="none" strike="noStrike" dirty="0" smtClean="0">
                          <a:solidFill>
                            <a:srgbClr val="000000"/>
                          </a:solidFill>
                          <a:latin typeface="Arial" pitchFamily="34" charset="0"/>
                          <a:cs typeface="Arial" pitchFamily="34" charset="0"/>
                        </a:rPr>
                        <a:t>Tradition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1,269</a:t>
                      </a:r>
                      <a:endParaRPr lang="en-US" sz="1300" b="0" i="0" u="none" strike="noStrike" dirty="0">
                        <a:solidFill>
                          <a:srgbClr val="000000"/>
                        </a:solidFill>
                        <a:latin typeface="Arial" pitchFamily="34" charset="0"/>
                        <a:cs typeface="Arial" pitchFamily="34" charset="0"/>
                      </a:endParaRPr>
                    </a:p>
                  </a:txBody>
                  <a:tcPr marL="9525" marR="9525" marT="9525" marB="0" anchor="b"/>
                </a:tc>
              </a:tr>
              <a:tr h="62865">
                <a:tc>
                  <a:txBody>
                    <a:bodyPr/>
                    <a:lstStyle/>
                    <a:p>
                      <a:pPr algn="l" fontAlgn="b"/>
                      <a:r>
                        <a:rPr lang="en-US" sz="13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1,098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1,098</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364</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0" i="0" u="none" strike="noStrike" dirty="0" err="1" smtClean="0">
                          <a:solidFill>
                            <a:srgbClr val="000000"/>
                          </a:solidFill>
                          <a:latin typeface="Arial" pitchFamily="34" charset="0"/>
                          <a:cs typeface="Arial" pitchFamily="34" charset="0"/>
                        </a:rPr>
                        <a:t>Verano</a:t>
                      </a:r>
                      <a:r>
                        <a:rPr lang="en-US" sz="1300" b="0" i="0" u="none" strike="noStrike" dirty="0" smtClean="0">
                          <a:solidFill>
                            <a:srgbClr val="000000"/>
                          </a:solidFill>
                          <a:latin typeface="Arial" pitchFamily="34" charset="0"/>
                          <a:cs typeface="Arial" pitchFamily="34" charset="0"/>
                        </a:rPr>
                        <a:t> CDD</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1,225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1,225</a:t>
                      </a:r>
                      <a:endParaRPr lang="en-US" sz="1300" b="0" i="0" u="none" strike="noStrike" dirty="0">
                        <a:solidFill>
                          <a:srgbClr val="000000"/>
                        </a:solidFill>
                        <a:latin typeface="Arial" pitchFamily="34" charset="0"/>
                        <a:cs typeface="Arial" pitchFamily="34" charset="0"/>
                      </a:endParaRPr>
                    </a:p>
                  </a:txBody>
                  <a:tcPr marL="9525" marR="9525" marT="9525" marB="0" anchor="b"/>
                </a:tc>
              </a:tr>
              <a:tr h="0">
                <a:tc>
                  <a:txBody>
                    <a:bodyPr/>
                    <a:lstStyle/>
                    <a:p>
                      <a:pPr algn="l" fontAlgn="b"/>
                      <a:r>
                        <a:rPr lang="en-US" sz="13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4,374</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27,101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35,476</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29,721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30,251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13,721</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140,644</a:t>
                      </a:r>
                      <a:endParaRPr lang="en-US" sz="1300" b="1" i="0" u="none" strike="noStrike" dirty="0">
                        <a:solidFill>
                          <a:srgbClr val="000000"/>
                        </a:solidFill>
                        <a:latin typeface="Arial" pitchFamily="34" charset="0"/>
                        <a:cs typeface="Arial" pitchFamily="34" charset="0"/>
                      </a:endParaRPr>
                    </a:p>
                  </a:txBody>
                  <a:tcPr marL="9525" marR="9525" marT="9525" marB="0" anchor="b"/>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TN Required Reductions</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23</a:t>
            </a:fld>
            <a:endParaRPr lang="en-US"/>
          </a:p>
        </p:txBody>
      </p:sp>
      <p:graphicFrame>
        <p:nvGraphicFramePr>
          <p:cNvPr id="6" name="Content Placeholder 5"/>
          <p:cNvGraphicFramePr>
            <a:graphicFrameLocks/>
          </p:cNvGraphicFramePr>
          <p:nvPr/>
        </p:nvGraphicFramePr>
        <p:xfrm>
          <a:off x="76200" y="1066800"/>
          <a:ext cx="8897429" cy="5339715"/>
        </p:xfrm>
        <a:graphic>
          <a:graphicData uri="http://schemas.openxmlformats.org/drawingml/2006/table">
            <a:tbl>
              <a:tblPr firstRow="1" bandRow="1">
                <a:tableStyleId>{5C22544A-7EE6-4342-B048-85BDC9FD1C3A}</a:tableStyleId>
              </a:tblPr>
              <a:tblGrid>
                <a:gridCol w="2286000"/>
                <a:gridCol w="1752600"/>
                <a:gridCol w="1447800"/>
                <a:gridCol w="2209292"/>
                <a:gridCol w="1201737"/>
              </a:tblGrid>
              <a:tr h="76200">
                <a:tc>
                  <a:txBody>
                    <a:bodyPr/>
                    <a:lstStyle/>
                    <a:p>
                      <a:pPr algn="ctr" fontAlgn="b"/>
                      <a:r>
                        <a:rPr lang="en-US" sz="14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Total Starting Load</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smtClean="0">
                          <a:solidFill>
                            <a:schemeClr val="bg1"/>
                          </a:solidFill>
                          <a:latin typeface="Arial" pitchFamily="34" charset="0"/>
                          <a:cs typeface="Arial" pitchFamily="34" charset="0"/>
                        </a:rPr>
                        <a:t>Total Allocation</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smtClean="0">
                          <a:solidFill>
                            <a:schemeClr val="bg1"/>
                          </a:solidFill>
                          <a:latin typeface="Arial" pitchFamily="34" charset="0"/>
                          <a:cs typeface="Arial" pitchFamily="34" charset="0"/>
                        </a:rPr>
                        <a:t>Total Required</a:t>
                      </a:r>
                      <a:r>
                        <a:rPr lang="en-US" sz="1400" b="1" i="0" u="none" strike="noStrike" baseline="0" dirty="0" smtClean="0">
                          <a:solidFill>
                            <a:schemeClr val="bg1"/>
                          </a:solidFill>
                          <a:latin typeface="Arial" pitchFamily="34" charset="0"/>
                          <a:cs typeface="Arial" pitchFamily="34" charset="0"/>
                        </a:rPr>
                        <a:t> Reduction</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 Reduction</a:t>
                      </a:r>
                      <a:endParaRPr lang="en-US" sz="1400" b="1" i="0" u="none" strike="noStrike" dirty="0">
                        <a:solidFill>
                          <a:schemeClr val="bg1"/>
                        </a:solidFill>
                        <a:latin typeface="Arial" pitchFamily="34" charset="0"/>
                        <a:cs typeface="Arial" pitchFamily="34" charset="0"/>
                      </a:endParaRP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1,204,705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464,059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740,646</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61%</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Copper </a:t>
                      </a:r>
                      <a:r>
                        <a:rPr lang="en-US" sz="1400" b="0" i="0" u="none" strike="noStrike" dirty="0" smtClean="0">
                          <a:solidFill>
                            <a:srgbClr val="000000"/>
                          </a:solidFill>
                          <a:latin typeface="Arial" pitchFamily="34" charset="0"/>
                          <a:cs typeface="Arial" pitchFamily="34" charset="0"/>
                        </a:rPr>
                        <a:t>Creek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2,107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1,078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51%</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22,527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11,741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10,786</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48%</a:t>
                      </a:r>
                    </a:p>
                  </a:txBody>
                  <a:tcPr marL="9525" marR="9525" marT="9525" marB="0" anchor="b"/>
                </a:tc>
              </a:tr>
              <a:tr h="0">
                <a:tc>
                  <a:txBody>
                    <a:bodyPr/>
                    <a:lstStyle/>
                    <a:p>
                      <a:pPr algn="l" fontAlgn="b"/>
                      <a:r>
                        <a:rPr lang="en-US" sz="1400" b="0" i="0" u="none" strike="noStrike" dirty="0" smtClean="0">
                          <a:solidFill>
                            <a:srgbClr val="000000"/>
                          </a:solidFill>
                          <a:latin typeface="Arial" pitchFamily="34" charset="0"/>
                          <a:cs typeface="Arial" pitchFamily="34" charset="0"/>
                        </a:rPr>
                        <a:t>Fort </a:t>
                      </a:r>
                      <a:r>
                        <a:rPr lang="en-US" sz="14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3,641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2,006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1,635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45%</a:t>
                      </a:r>
                    </a:p>
                  </a:txBody>
                  <a:tcPr marL="9525" marR="9525" marT="9525" marB="0" anchor="b"/>
                </a:tc>
              </a:tr>
              <a:tr h="101600">
                <a:tc>
                  <a:txBody>
                    <a:bodyPr/>
                    <a:lstStyle/>
                    <a:p>
                      <a:pPr algn="l" fontAlgn="b"/>
                      <a:r>
                        <a:rPr lang="en-US" sz="1400" b="0" i="0" u="none" strike="noStrike" dirty="0">
                          <a:solidFill>
                            <a:srgbClr val="000000"/>
                          </a:solidFill>
                          <a:latin typeface="Arial" pitchFamily="34" charset="0"/>
                          <a:cs typeface="Arial" pitchFamily="34" charset="0"/>
                        </a:rPr>
                        <a:t>Hobe St Lucie </a:t>
                      </a:r>
                      <a:r>
                        <a:rPr lang="en-US" sz="1400" b="0" i="0" u="none" strike="noStrike" dirty="0" smtClean="0">
                          <a:solidFill>
                            <a:srgbClr val="000000"/>
                          </a:solidFill>
                          <a:latin typeface="Arial" pitchFamily="34" charset="0"/>
                          <a:cs typeface="Arial" pitchFamily="34" charset="0"/>
                        </a:rPr>
                        <a:t>Conservancy </a:t>
                      </a:r>
                      <a:r>
                        <a:rPr lang="en-US" sz="14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23,216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11,169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12,047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52%</a:t>
                      </a:r>
                    </a:p>
                  </a:txBody>
                  <a:tcPr marL="9525" marR="9525" marT="9525" marB="0" anchor="b"/>
                </a:tc>
              </a:tr>
              <a:tr h="49530">
                <a:tc>
                  <a:txBody>
                    <a:bodyPr/>
                    <a:lstStyle/>
                    <a:p>
                      <a:pPr algn="l" fontAlgn="b"/>
                      <a:r>
                        <a:rPr lang="en-US" sz="14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324,082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176,091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150,201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46%</a:t>
                      </a:r>
                    </a:p>
                  </a:txBody>
                  <a:tcPr marL="9525" marR="9525" marT="9525" marB="0" anchor="b"/>
                </a:tc>
              </a:tr>
              <a:tr h="55245">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82,536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112,174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318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0%</a:t>
                      </a:r>
                    </a:p>
                  </a:txBody>
                  <a:tcPr marL="9525" marR="9525" marT="9525" marB="0" anchor="b"/>
                </a:tc>
              </a:tr>
              <a:tr h="60960">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121,290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75,489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45,801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38%</a:t>
                      </a:r>
                    </a:p>
                  </a:txBody>
                  <a:tcPr marL="9525" marR="9525" marT="9525" marB="0" anchor="b"/>
                </a:tc>
              </a:tr>
              <a:tr h="109220">
                <a:tc>
                  <a:txBody>
                    <a:bodyPr/>
                    <a:lstStyle/>
                    <a:p>
                      <a:pPr algn="l" fontAlgn="b"/>
                      <a:r>
                        <a:rPr lang="en-US" sz="1400" b="0" i="0" u="none" strike="noStrike" dirty="0">
                          <a:solidFill>
                            <a:srgbClr val="000000"/>
                          </a:solidFill>
                          <a:latin typeface="Arial" pitchFamily="34" charset="0"/>
                          <a:cs typeface="Arial" pitchFamily="34" charset="0"/>
                        </a:rPr>
                        <a:t>North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214,046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107,269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106,777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50%</a:t>
                      </a:r>
                    </a:p>
                  </a:txBody>
                  <a:tcPr marL="9525" marR="9525" marT="9525" marB="0" anchor="b"/>
                </a:tc>
              </a:tr>
              <a:tr h="41910">
                <a:tc>
                  <a:txBody>
                    <a:bodyPr/>
                    <a:lstStyle/>
                    <a:p>
                      <a:pPr algn="l" fontAlgn="b"/>
                      <a:r>
                        <a:rPr lang="en-US" sz="1400" b="0" i="0" u="none" strike="noStrike" dirty="0">
                          <a:solidFill>
                            <a:srgbClr val="000000"/>
                          </a:solidFill>
                          <a:latin typeface="Arial" pitchFamily="34" charset="0"/>
                          <a:cs typeface="Arial" pitchFamily="34" charset="0"/>
                        </a:rPr>
                        <a:t>Okeechobee </a:t>
                      </a:r>
                      <a:r>
                        <a:rPr lang="en-US" sz="1400" b="0" i="0" u="none" strike="noStrike" dirty="0" smtClean="0">
                          <a:solidFill>
                            <a:srgbClr val="000000"/>
                          </a:solidFill>
                          <a:latin typeface="Arial" pitchFamily="34" charset="0"/>
                          <a:cs typeface="Arial" pitchFamily="34" charset="0"/>
                        </a:rPr>
                        <a:t>County</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9,866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22,271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0%</a:t>
                      </a:r>
                    </a:p>
                  </a:txBody>
                  <a:tcPr marL="9525" marR="9525" marT="9525" marB="0" anchor="b"/>
                </a:tc>
              </a:tr>
              <a:tr h="93345">
                <a:tc>
                  <a:txBody>
                    <a:bodyPr/>
                    <a:lstStyle/>
                    <a:p>
                      <a:pPr algn="l" fontAlgn="b"/>
                      <a:r>
                        <a:rPr lang="en-US" sz="14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6,681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4,270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2,440</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37%</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Port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206,935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131,269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75,667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37%</a:t>
                      </a:r>
                    </a:p>
                  </a:txBody>
                  <a:tcPr marL="9525" marR="9525" marT="9525" marB="0" anchor="b"/>
                </a:tc>
              </a:tr>
              <a:tr h="0">
                <a:tc>
                  <a:txBody>
                    <a:bodyPr/>
                    <a:lstStyle/>
                    <a:p>
                      <a:pPr algn="l" fontAlgn="b"/>
                      <a:r>
                        <a:rPr lang="en-US" sz="1400" b="0" i="0" u="none" strike="noStrike" dirty="0" err="1">
                          <a:solidFill>
                            <a:srgbClr val="000000"/>
                          </a:solidFill>
                          <a:latin typeface="Arial" pitchFamily="34" charset="0"/>
                          <a:cs typeface="Arial" pitchFamily="34" charset="0"/>
                        </a:rPr>
                        <a:t>Sewalls</a:t>
                      </a:r>
                      <a:r>
                        <a:rPr lang="en-US" sz="1400" b="0" i="0" u="none" strike="noStrike" dirty="0">
                          <a:solidFill>
                            <a:srgbClr val="000000"/>
                          </a:solidFill>
                          <a:latin typeface="Arial" pitchFamily="34" charset="0"/>
                          <a:cs typeface="Arial" pitchFamily="34" charset="0"/>
                        </a:rPr>
                        <a:t> </a:t>
                      </a:r>
                      <a:r>
                        <a:rPr lang="en-US" sz="1400" b="0" i="0" u="none" strike="noStrike" dirty="0" smtClean="0">
                          <a:solidFill>
                            <a:srgbClr val="000000"/>
                          </a:solidFill>
                          <a:latin typeface="Arial" pitchFamily="34" charset="0"/>
                          <a:cs typeface="Arial" pitchFamily="34" charset="0"/>
                        </a:rPr>
                        <a:t>Point</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1,923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861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45%</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17,385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8,337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9,048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52%</a:t>
                      </a:r>
                    </a:p>
                  </a:txBody>
                  <a:tcPr marL="9525" marR="9525" marT="9525" marB="0" anchor="b"/>
                </a:tc>
              </a:tr>
              <a:tr h="40005">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49,217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69,127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2,007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4%</a:t>
                      </a:r>
                    </a:p>
                  </a:txBody>
                  <a:tcPr marL="9525" marR="9525" marT="9525" marB="0" anchor="b"/>
                </a:tc>
              </a:tr>
              <a:tr h="45720">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18,794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11,120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7,674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41%</a:t>
                      </a:r>
                    </a:p>
                  </a:txBody>
                  <a:tcPr marL="9525" marR="9525" marT="9525" marB="0" anchor="b"/>
                </a:tc>
              </a:tr>
              <a:tr h="51435">
                <a:tc>
                  <a:txBody>
                    <a:bodyPr/>
                    <a:lstStyle/>
                    <a:p>
                      <a:pPr algn="l" fontAlgn="b"/>
                      <a:r>
                        <a:rPr lang="en-US" sz="14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9,732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6,517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3,389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35%</a:t>
                      </a:r>
                    </a:p>
                  </a:txBody>
                  <a:tcPr marL="9525" marR="9525" marT="9525" marB="0" anchor="b"/>
                </a:tc>
              </a:tr>
              <a:tr h="57150">
                <a:tc>
                  <a:txBody>
                    <a:bodyPr/>
                    <a:lstStyle/>
                    <a:p>
                      <a:pPr algn="l" fontAlgn="b"/>
                      <a:r>
                        <a:rPr lang="en-US" sz="1400" b="0" i="0" u="none" strike="noStrike" dirty="0" smtClean="0">
                          <a:solidFill>
                            <a:srgbClr val="000000"/>
                          </a:solidFill>
                          <a:latin typeface="Arial" pitchFamily="34" charset="0"/>
                          <a:cs typeface="Arial" pitchFamily="34" charset="0"/>
                        </a:rPr>
                        <a:t>Tradition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27,076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11,278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15,799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58%</a:t>
                      </a:r>
                    </a:p>
                  </a:txBody>
                  <a:tcPr marL="9525" marR="9525" marT="9525" marB="0" anchor="b"/>
                </a:tc>
              </a:tr>
              <a:tr h="62865">
                <a:tc>
                  <a:txBody>
                    <a:bodyPr/>
                    <a:lstStyle/>
                    <a:p>
                      <a:pPr algn="l" fontAlgn="b"/>
                      <a:r>
                        <a:rPr lang="en-US" sz="14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20,527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9,759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10,768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52%</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6,471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3,236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3,235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50%</a:t>
                      </a:r>
                    </a:p>
                  </a:txBody>
                  <a:tcPr marL="9525" marR="9525" marT="9525" marB="0" anchor="b"/>
                </a:tc>
              </a:tr>
              <a:tr h="0">
                <a:tc>
                  <a:txBody>
                    <a:bodyPr/>
                    <a:lstStyle/>
                    <a:p>
                      <a:pPr algn="l" fontAlgn="b"/>
                      <a:r>
                        <a:rPr lang="en-US" sz="1400" b="0" i="0" u="none" strike="noStrike" dirty="0" err="1" smtClean="0">
                          <a:solidFill>
                            <a:srgbClr val="000000"/>
                          </a:solidFill>
                          <a:latin typeface="Arial" pitchFamily="34" charset="0"/>
                          <a:cs typeface="Arial" pitchFamily="34" charset="0"/>
                        </a:rPr>
                        <a:t>Verano</a:t>
                      </a:r>
                      <a:r>
                        <a:rPr lang="en-US" sz="1400" b="0" i="0" u="none" strike="noStrike" dirty="0" smtClean="0">
                          <a:solidFill>
                            <a:srgbClr val="000000"/>
                          </a:solidFill>
                          <a:latin typeface="Arial" pitchFamily="34" charset="0"/>
                          <a:cs typeface="Arial" pitchFamily="34" charset="0"/>
                        </a:rPr>
                        <a:t>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20,968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10,893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10,075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48%</a:t>
                      </a:r>
                    </a:p>
                  </a:txBody>
                  <a:tcPr marL="9525" marR="9525" marT="9525" marB="0" anchor="b"/>
                </a:tc>
              </a:tr>
              <a:tr h="0">
                <a:tc>
                  <a:txBody>
                    <a:bodyPr/>
                    <a:lstStyle/>
                    <a:p>
                      <a:pPr algn="l" fontAlgn="b"/>
                      <a:r>
                        <a:rPr lang="en-US" sz="14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2,393,726</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1,250,168</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1" i="0" u="none" strike="noStrike" dirty="0" smtClean="0">
                          <a:solidFill>
                            <a:srgbClr val="000000"/>
                          </a:solidFill>
                          <a:latin typeface="Arial" pitchFamily="34" charset="0"/>
                          <a:cs typeface="Arial" pitchFamily="34" charset="0"/>
                        </a:rPr>
                        <a:t>1,143,558</a:t>
                      </a:r>
                      <a:endParaRPr lang="en-US" sz="14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1" i="0" u="none" strike="noStrike" dirty="0">
                          <a:solidFill>
                            <a:srgbClr val="000000"/>
                          </a:solidFill>
                          <a:latin typeface="Arial" pitchFamily="34" charset="0"/>
                          <a:cs typeface="Arial" pitchFamily="34" charset="0"/>
                        </a:rPr>
                        <a:t>48%</a:t>
                      </a:r>
                    </a:p>
                  </a:txBody>
                  <a:tcPr marL="9525" marR="9525" marT="9525" marB="0" anchor="b"/>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 Required Reductions</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24</a:t>
            </a:fld>
            <a:endParaRPr lang="en-US"/>
          </a:p>
        </p:txBody>
      </p:sp>
      <p:graphicFrame>
        <p:nvGraphicFramePr>
          <p:cNvPr id="6" name="Content Placeholder 5"/>
          <p:cNvGraphicFramePr>
            <a:graphicFrameLocks/>
          </p:cNvGraphicFramePr>
          <p:nvPr/>
        </p:nvGraphicFramePr>
        <p:xfrm>
          <a:off x="76200" y="1066800"/>
          <a:ext cx="8897429" cy="5339715"/>
        </p:xfrm>
        <a:graphic>
          <a:graphicData uri="http://schemas.openxmlformats.org/drawingml/2006/table">
            <a:tbl>
              <a:tblPr firstRow="1" bandRow="1">
                <a:tableStyleId>{5C22544A-7EE6-4342-B048-85BDC9FD1C3A}</a:tableStyleId>
              </a:tblPr>
              <a:tblGrid>
                <a:gridCol w="2286000"/>
                <a:gridCol w="1752600"/>
                <a:gridCol w="1447800"/>
                <a:gridCol w="2209292"/>
                <a:gridCol w="1201737"/>
              </a:tblGrid>
              <a:tr h="76200">
                <a:tc>
                  <a:txBody>
                    <a:bodyPr/>
                    <a:lstStyle/>
                    <a:p>
                      <a:pPr algn="ctr" fontAlgn="b"/>
                      <a:r>
                        <a:rPr lang="en-US" sz="14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Total Starting Load</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smtClean="0">
                          <a:solidFill>
                            <a:schemeClr val="bg1"/>
                          </a:solidFill>
                          <a:latin typeface="Arial" pitchFamily="34" charset="0"/>
                          <a:cs typeface="Arial" pitchFamily="34" charset="0"/>
                        </a:rPr>
                        <a:t>Total Allocation</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smtClean="0">
                          <a:solidFill>
                            <a:schemeClr val="bg1"/>
                          </a:solidFill>
                          <a:latin typeface="Arial" pitchFamily="34" charset="0"/>
                          <a:cs typeface="Arial" pitchFamily="34" charset="0"/>
                        </a:rPr>
                        <a:t>Total Required</a:t>
                      </a:r>
                      <a:r>
                        <a:rPr lang="en-US" sz="1400" b="1" i="0" u="none" strike="noStrike" baseline="0" dirty="0" smtClean="0">
                          <a:solidFill>
                            <a:schemeClr val="bg1"/>
                          </a:solidFill>
                          <a:latin typeface="Arial" pitchFamily="34" charset="0"/>
                          <a:cs typeface="Arial" pitchFamily="34" charset="0"/>
                        </a:rPr>
                        <a:t> Reduction</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 Reduction</a:t>
                      </a:r>
                      <a:endParaRPr lang="en-US" sz="1400" b="1" i="0" u="none" strike="noStrike" dirty="0">
                        <a:solidFill>
                          <a:schemeClr val="bg1"/>
                        </a:solidFill>
                        <a:latin typeface="Arial" pitchFamily="34" charset="0"/>
                        <a:cs typeface="Arial" pitchFamily="34" charset="0"/>
                      </a:endParaRP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288,980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52,207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236,773</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82%</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Copper </a:t>
                      </a:r>
                      <a:r>
                        <a:rPr lang="en-US" sz="1400" b="0" i="0" u="none" strike="noStrike" dirty="0" smtClean="0">
                          <a:solidFill>
                            <a:srgbClr val="000000"/>
                          </a:solidFill>
                          <a:latin typeface="Arial" pitchFamily="34" charset="0"/>
                          <a:cs typeface="Arial" pitchFamily="34" charset="0"/>
                        </a:rPr>
                        <a:t>Creek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487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81%</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4,817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1,321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3,497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73%</a:t>
                      </a:r>
                    </a:p>
                  </a:txBody>
                  <a:tcPr marL="9525" marR="9525" marT="9525" marB="0" anchor="b"/>
                </a:tc>
              </a:tr>
              <a:tr h="0">
                <a:tc>
                  <a:txBody>
                    <a:bodyPr/>
                    <a:lstStyle/>
                    <a:p>
                      <a:pPr algn="l" fontAlgn="b"/>
                      <a:r>
                        <a:rPr lang="en-US" sz="1400" b="0" i="0" u="none" strike="noStrike" dirty="0" smtClean="0">
                          <a:solidFill>
                            <a:srgbClr val="000000"/>
                          </a:solidFill>
                          <a:latin typeface="Arial" pitchFamily="34" charset="0"/>
                          <a:cs typeface="Arial" pitchFamily="34" charset="0"/>
                        </a:rPr>
                        <a:t>Fort </a:t>
                      </a:r>
                      <a:r>
                        <a:rPr lang="en-US" sz="14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881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656</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74%</a:t>
                      </a:r>
                    </a:p>
                  </a:txBody>
                  <a:tcPr marL="9525" marR="9525" marT="9525" marB="0" anchor="b"/>
                </a:tc>
              </a:tr>
              <a:tr h="101600">
                <a:tc>
                  <a:txBody>
                    <a:bodyPr/>
                    <a:lstStyle/>
                    <a:p>
                      <a:pPr algn="l" fontAlgn="b"/>
                      <a:r>
                        <a:rPr lang="en-US" sz="1400" b="0" i="0" u="none" strike="noStrike" dirty="0">
                          <a:solidFill>
                            <a:srgbClr val="000000"/>
                          </a:solidFill>
                          <a:latin typeface="Arial" pitchFamily="34" charset="0"/>
                          <a:cs typeface="Arial" pitchFamily="34" charset="0"/>
                        </a:rPr>
                        <a:t>Hobe St Lucie </a:t>
                      </a:r>
                      <a:r>
                        <a:rPr lang="en-US" sz="1400" b="0" i="0" u="none" strike="noStrike" dirty="0" smtClean="0">
                          <a:solidFill>
                            <a:srgbClr val="000000"/>
                          </a:solidFill>
                          <a:latin typeface="Arial" pitchFamily="34" charset="0"/>
                          <a:cs typeface="Arial" pitchFamily="34" charset="0"/>
                        </a:rPr>
                        <a:t>Conservancy </a:t>
                      </a:r>
                      <a:r>
                        <a:rPr lang="en-US" sz="14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5,000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3,744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75%</a:t>
                      </a:r>
                    </a:p>
                  </a:txBody>
                  <a:tcPr marL="9525" marR="9525" marT="9525" marB="0" anchor="b"/>
                </a:tc>
              </a:tr>
              <a:tr h="49530">
                <a:tc>
                  <a:txBody>
                    <a:bodyPr/>
                    <a:lstStyle/>
                    <a:p>
                      <a:pPr algn="l" fontAlgn="b"/>
                      <a:r>
                        <a:rPr lang="en-US" sz="14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80,720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19,810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60,909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75%</a:t>
                      </a:r>
                    </a:p>
                  </a:txBody>
                  <a:tcPr marL="9525" marR="9525" marT="9525" marB="0" anchor="b"/>
                </a:tc>
              </a:tr>
              <a:tr h="55245">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17,642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12,620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8,763</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50%</a:t>
                      </a:r>
                    </a:p>
                  </a:txBody>
                  <a:tcPr marL="9525" marR="9525" marT="9525" marB="0" anchor="b"/>
                </a:tc>
              </a:tr>
              <a:tr h="60960">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24,405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8,493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15,913</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65%</a:t>
                      </a:r>
                    </a:p>
                  </a:txBody>
                  <a:tcPr marL="9525" marR="9525" marT="9525" marB="0" anchor="b"/>
                </a:tc>
              </a:tr>
              <a:tr h="109220">
                <a:tc>
                  <a:txBody>
                    <a:bodyPr/>
                    <a:lstStyle/>
                    <a:p>
                      <a:pPr algn="l" fontAlgn="b"/>
                      <a:r>
                        <a:rPr lang="en-US" sz="1400" b="0" i="0" u="none" strike="noStrike" dirty="0">
                          <a:solidFill>
                            <a:srgbClr val="000000"/>
                          </a:solidFill>
                          <a:latin typeface="Arial" pitchFamily="34" charset="0"/>
                          <a:cs typeface="Arial" pitchFamily="34" charset="0"/>
                        </a:rPr>
                        <a:t>North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49,577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12,068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37,509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76%</a:t>
                      </a:r>
                    </a:p>
                  </a:txBody>
                  <a:tcPr marL="9525" marR="9525" marT="9525" marB="0" anchor="b"/>
                </a:tc>
              </a:tr>
              <a:tr h="41910">
                <a:tc>
                  <a:txBody>
                    <a:bodyPr/>
                    <a:lstStyle/>
                    <a:p>
                      <a:pPr algn="l" fontAlgn="b"/>
                      <a:r>
                        <a:rPr lang="en-US" sz="1400" b="0" i="0" u="none" strike="noStrike" dirty="0">
                          <a:solidFill>
                            <a:srgbClr val="000000"/>
                          </a:solidFill>
                          <a:latin typeface="Arial" pitchFamily="34" charset="0"/>
                          <a:cs typeface="Arial" pitchFamily="34" charset="0"/>
                        </a:rPr>
                        <a:t>Okeechobee </a:t>
                      </a:r>
                      <a:r>
                        <a:rPr lang="en-US" sz="1400" b="0" i="0" u="none" strike="noStrike" dirty="0" smtClean="0">
                          <a:solidFill>
                            <a:srgbClr val="000000"/>
                          </a:solidFill>
                          <a:latin typeface="Arial" pitchFamily="34" charset="0"/>
                          <a:cs typeface="Arial" pitchFamily="34" charset="0"/>
                        </a:rPr>
                        <a:t>County</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5,452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2,506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2,947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54%</a:t>
                      </a:r>
                    </a:p>
                  </a:txBody>
                  <a:tcPr marL="9525" marR="9525" marT="9525" marB="0" anchor="b"/>
                </a:tc>
              </a:tr>
              <a:tr h="93345">
                <a:tc>
                  <a:txBody>
                    <a:bodyPr/>
                    <a:lstStyle/>
                    <a:p>
                      <a:pPr algn="l" fontAlgn="b"/>
                      <a:r>
                        <a:rPr lang="en-US" sz="14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904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480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424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47%</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Port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51,528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14,768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36,761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71%</a:t>
                      </a:r>
                    </a:p>
                  </a:txBody>
                  <a:tcPr marL="9525" marR="9525" marT="9525" marB="0" anchor="b"/>
                </a:tc>
              </a:tr>
              <a:tr h="0">
                <a:tc>
                  <a:txBody>
                    <a:bodyPr/>
                    <a:lstStyle/>
                    <a:p>
                      <a:pPr algn="l" fontAlgn="b"/>
                      <a:r>
                        <a:rPr lang="en-US" sz="1400" b="0" i="0" u="none" strike="noStrike" dirty="0" err="1">
                          <a:solidFill>
                            <a:srgbClr val="000000"/>
                          </a:solidFill>
                          <a:latin typeface="Arial" pitchFamily="34" charset="0"/>
                          <a:cs typeface="Arial" pitchFamily="34" charset="0"/>
                        </a:rPr>
                        <a:t>Sewalls</a:t>
                      </a:r>
                      <a:r>
                        <a:rPr lang="en-US" sz="1400" b="0" i="0" u="none" strike="noStrike" dirty="0">
                          <a:solidFill>
                            <a:srgbClr val="000000"/>
                          </a:solidFill>
                          <a:latin typeface="Arial" pitchFamily="34" charset="0"/>
                          <a:cs typeface="Arial" pitchFamily="34" charset="0"/>
                        </a:rPr>
                        <a:t> </a:t>
                      </a:r>
                      <a:r>
                        <a:rPr lang="en-US" sz="1400" b="0" i="0" u="none" strike="noStrike" dirty="0" smtClean="0">
                          <a:solidFill>
                            <a:srgbClr val="000000"/>
                          </a:solidFill>
                          <a:latin typeface="Arial" pitchFamily="34" charset="0"/>
                          <a:cs typeface="Arial" pitchFamily="34" charset="0"/>
                        </a:rPr>
                        <a:t>Point</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428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119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309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72%</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6,062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938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5,124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85%</a:t>
                      </a:r>
                    </a:p>
                  </a:txBody>
                  <a:tcPr marL="9525" marR="9525" marT="9525" marB="0" anchor="b"/>
                </a:tc>
              </a:tr>
              <a:tr h="40005">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20,876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7,777</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13,099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63%</a:t>
                      </a:r>
                    </a:p>
                  </a:txBody>
                  <a:tcPr marL="9525" marR="9525" marT="9525" marB="0" anchor="b"/>
                </a:tc>
              </a:tr>
              <a:tr h="45720">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4,326</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1,251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3,075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71%</a:t>
                      </a:r>
                    </a:p>
                  </a:txBody>
                  <a:tcPr marL="9525" marR="9525" marT="9525" marB="0" anchor="b"/>
                </a:tc>
              </a:tr>
              <a:tr h="51435">
                <a:tc>
                  <a:txBody>
                    <a:bodyPr/>
                    <a:lstStyle/>
                    <a:p>
                      <a:pPr algn="l" fontAlgn="b"/>
                      <a:r>
                        <a:rPr lang="en-US" sz="14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2,040</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733</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1,307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64%</a:t>
                      </a:r>
                    </a:p>
                  </a:txBody>
                  <a:tcPr marL="9525" marR="9525" marT="9525" marB="0" anchor="b"/>
                </a:tc>
              </a:tr>
              <a:tr h="57150">
                <a:tc>
                  <a:txBody>
                    <a:bodyPr/>
                    <a:lstStyle/>
                    <a:p>
                      <a:pPr algn="l" fontAlgn="b"/>
                      <a:r>
                        <a:rPr lang="en-US" sz="1400" b="0" i="0" u="none" strike="noStrike" dirty="0" smtClean="0">
                          <a:solidFill>
                            <a:srgbClr val="000000"/>
                          </a:solidFill>
                          <a:latin typeface="Arial" pitchFamily="34" charset="0"/>
                          <a:cs typeface="Arial" pitchFamily="34" charset="0"/>
                        </a:rPr>
                        <a:t>Tradition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6,081</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1,269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4,812</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79%</a:t>
                      </a:r>
                    </a:p>
                  </a:txBody>
                  <a:tcPr marL="9525" marR="9525" marT="9525" marB="0" anchor="b"/>
                </a:tc>
              </a:tr>
              <a:tr h="62865">
                <a:tc>
                  <a:txBody>
                    <a:bodyPr/>
                    <a:lstStyle/>
                    <a:p>
                      <a:pPr algn="l" fontAlgn="b"/>
                      <a:r>
                        <a:rPr lang="en-US" sz="14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4,148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1,098</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3,050</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74%</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1,242</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364</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878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71%</a:t>
                      </a:r>
                    </a:p>
                  </a:txBody>
                  <a:tcPr marL="9525" marR="9525" marT="9525" marB="0" anchor="b"/>
                </a:tc>
              </a:tr>
              <a:tr h="0">
                <a:tc>
                  <a:txBody>
                    <a:bodyPr/>
                    <a:lstStyle/>
                    <a:p>
                      <a:pPr algn="l" fontAlgn="b"/>
                      <a:r>
                        <a:rPr lang="en-US" sz="1400" b="0" i="0" u="none" strike="noStrike" dirty="0" err="1" smtClean="0">
                          <a:solidFill>
                            <a:srgbClr val="000000"/>
                          </a:solidFill>
                          <a:latin typeface="Arial" pitchFamily="34" charset="0"/>
                          <a:cs typeface="Arial" pitchFamily="34" charset="0"/>
                        </a:rPr>
                        <a:t>Verano</a:t>
                      </a:r>
                      <a:r>
                        <a:rPr lang="en-US" sz="1400" b="0" i="0" u="none" strike="noStrike" dirty="0" smtClean="0">
                          <a:solidFill>
                            <a:srgbClr val="000000"/>
                          </a:solidFill>
                          <a:latin typeface="Arial" pitchFamily="34" charset="0"/>
                          <a:cs typeface="Arial" pitchFamily="34" charset="0"/>
                        </a:rPr>
                        <a:t>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6,029</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0" i="0" u="none" strike="noStrike" dirty="0" smtClean="0">
                          <a:solidFill>
                            <a:srgbClr val="000000"/>
                          </a:solidFill>
                          <a:latin typeface="Arial" pitchFamily="34" charset="0"/>
                          <a:cs typeface="Arial" pitchFamily="34" charset="0"/>
                        </a:rPr>
                        <a:t>1,225</a:t>
                      </a:r>
                      <a:endParaRPr lang="en-US" sz="13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4,804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80%</a:t>
                      </a:r>
                    </a:p>
                  </a:txBody>
                  <a:tcPr marL="9525" marR="9525" marT="9525" marB="0" anchor="b"/>
                </a:tc>
              </a:tr>
              <a:tr h="0">
                <a:tc>
                  <a:txBody>
                    <a:bodyPr/>
                    <a:lstStyle/>
                    <a:p>
                      <a:pPr algn="l" fontAlgn="b"/>
                      <a:r>
                        <a:rPr lang="en-US" sz="14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581,743</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300" b="1" i="0" u="none" strike="noStrike" dirty="0" smtClean="0">
                          <a:solidFill>
                            <a:srgbClr val="000000"/>
                          </a:solidFill>
                          <a:latin typeface="Arial" pitchFamily="34" charset="0"/>
                          <a:cs typeface="Arial" pitchFamily="34" charset="0"/>
                        </a:rPr>
                        <a:t>140,644</a:t>
                      </a:r>
                      <a:endParaRPr lang="en-US" sz="13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1" i="0" u="none" strike="noStrike" dirty="0" smtClean="0">
                          <a:solidFill>
                            <a:srgbClr val="000000"/>
                          </a:solidFill>
                          <a:latin typeface="Arial" pitchFamily="34" charset="0"/>
                          <a:cs typeface="Arial" pitchFamily="34" charset="0"/>
                        </a:rPr>
                        <a:t>444,804</a:t>
                      </a:r>
                      <a:endParaRPr lang="en-US" sz="14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1" i="0" u="none" strike="noStrike" dirty="0">
                          <a:solidFill>
                            <a:srgbClr val="000000"/>
                          </a:solidFill>
                          <a:latin typeface="Arial" pitchFamily="34" charset="0"/>
                          <a:cs typeface="Arial" pitchFamily="34" charset="0"/>
                        </a:rPr>
                        <a:t>76%</a:t>
                      </a:r>
                    </a:p>
                  </a:txBody>
                  <a:tcPr marL="9525" marR="9525" marT="9525" marB="0" anchor="b"/>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TN Changes Since March</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25</a:t>
            </a:fld>
            <a:endParaRPr lang="en-US"/>
          </a:p>
        </p:txBody>
      </p:sp>
      <p:graphicFrame>
        <p:nvGraphicFramePr>
          <p:cNvPr id="6" name="Content Placeholder 5"/>
          <p:cNvGraphicFramePr>
            <a:graphicFrameLocks/>
          </p:cNvGraphicFramePr>
          <p:nvPr/>
        </p:nvGraphicFramePr>
        <p:xfrm>
          <a:off x="609600" y="1198245"/>
          <a:ext cx="8022717" cy="5126355"/>
        </p:xfrm>
        <a:graphic>
          <a:graphicData uri="http://schemas.openxmlformats.org/drawingml/2006/table">
            <a:tbl>
              <a:tblPr firstRow="1" bandRow="1">
                <a:tableStyleId>{5C22544A-7EE6-4342-B048-85BDC9FD1C3A}</a:tableStyleId>
              </a:tblPr>
              <a:tblGrid>
                <a:gridCol w="2859088"/>
                <a:gridCol w="1752600"/>
                <a:gridCol w="2209292"/>
                <a:gridCol w="1201737"/>
              </a:tblGrid>
              <a:tr h="76200">
                <a:tc>
                  <a:txBody>
                    <a:bodyPr/>
                    <a:lstStyle/>
                    <a:p>
                      <a:pPr algn="ctr" fontAlgn="b"/>
                      <a:r>
                        <a:rPr lang="en-US" sz="14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March Reductions</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baseline="0" dirty="0" smtClean="0">
                          <a:solidFill>
                            <a:schemeClr val="bg1"/>
                          </a:solidFill>
                          <a:latin typeface="Arial" pitchFamily="34" charset="0"/>
                          <a:cs typeface="Arial" pitchFamily="34" charset="0"/>
                        </a:rPr>
                        <a:t>November Reductions</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 Difference</a:t>
                      </a:r>
                      <a:endParaRPr lang="en-US" sz="1400" b="1" i="0" u="none" strike="noStrike" dirty="0">
                        <a:solidFill>
                          <a:schemeClr val="bg1"/>
                        </a:solidFill>
                        <a:latin typeface="Arial" pitchFamily="34" charset="0"/>
                        <a:cs typeface="Arial" pitchFamily="34" charset="0"/>
                      </a:endParaRP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rtl="0" fontAlgn="b"/>
                      <a:r>
                        <a:rPr lang="en-US" sz="1400" b="0" i="0" u="none" strike="noStrike">
                          <a:solidFill>
                            <a:srgbClr val="000000"/>
                          </a:solidFill>
                          <a:latin typeface="Arial"/>
                        </a:rPr>
                        <a:t>776,552</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740,646</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-4.8%</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Copper </a:t>
                      </a:r>
                      <a:r>
                        <a:rPr lang="en-US" sz="1400" b="0" i="0" u="none" strike="noStrike" dirty="0" smtClean="0">
                          <a:solidFill>
                            <a:srgbClr val="000000"/>
                          </a:solidFill>
                          <a:latin typeface="Arial" pitchFamily="34" charset="0"/>
                          <a:cs typeface="Arial" pitchFamily="34" charset="0"/>
                        </a:rPr>
                        <a:t>Creek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669</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1,078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37.9%</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rtl="0" fontAlgn="b"/>
                      <a:r>
                        <a:rPr lang="en-US" sz="1400" b="0" i="0" u="none" strike="noStrike">
                          <a:solidFill>
                            <a:srgbClr val="000000"/>
                          </a:solidFill>
                          <a:latin typeface="Arial"/>
                        </a:rPr>
                        <a:t>12,880</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10,786</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-19.4%</a:t>
                      </a:r>
                    </a:p>
                  </a:txBody>
                  <a:tcPr marL="9525" marR="9525" marT="9525" marB="0" anchor="b"/>
                </a:tc>
              </a:tr>
              <a:tr h="0">
                <a:tc>
                  <a:txBody>
                    <a:bodyPr/>
                    <a:lstStyle/>
                    <a:p>
                      <a:pPr algn="l" fontAlgn="b"/>
                      <a:r>
                        <a:rPr lang="en-US" sz="1400" b="0" i="0" u="none" strike="noStrike" dirty="0" smtClean="0">
                          <a:solidFill>
                            <a:srgbClr val="000000"/>
                          </a:solidFill>
                          <a:latin typeface="Arial" pitchFamily="34" charset="0"/>
                          <a:cs typeface="Arial" pitchFamily="34" charset="0"/>
                        </a:rPr>
                        <a:t>Fort </a:t>
                      </a:r>
                      <a:r>
                        <a:rPr lang="en-US" sz="14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rtl="0" fontAlgn="b"/>
                      <a:r>
                        <a:rPr lang="en-US" sz="1400" b="0" i="0" u="none" strike="noStrike">
                          <a:solidFill>
                            <a:srgbClr val="000000"/>
                          </a:solidFill>
                          <a:latin typeface="Arial"/>
                        </a:rPr>
                        <a:t>2,520</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1,635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-54.1%</a:t>
                      </a:r>
                    </a:p>
                  </a:txBody>
                  <a:tcPr marL="9525" marR="9525" marT="9525" marB="0" anchor="b"/>
                </a:tc>
              </a:tr>
              <a:tr h="101600">
                <a:tc>
                  <a:txBody>
                    <a:bodyPr/>
                    <a:lstStyle/>
                    <a:p>
                      <a:pPr algn="l" fontAlgn="b"/>
                      <a:r>
                        <a:rPr lang="en-US" sz="1400" b="0" i="0" u="none" strike="noStrike" dirty="0">
                          <a:solidFill>
                            <a:srgbClr val="000000"/>
                          </a:solidFill>
                          <a:latin typeface="Arial" pitchFamily="34" charset="0"/>
                          <a:cs typeface="Arial" pitchFamily="34" charset="0"/>
                        </a:rPr>
                        <a:t>Hobe St Lucie </a:t>
                      </a:r>
                      <a:r>
                        <a:rPr lang="en-US" sz="1400" b="0" i="0" u="none" strike="noStrike" dirty="0" smtClean="0">
                          <a:solidFill>
                            <a:srgbClr val="000000"/>
                          </a:solidFill>
                          <a:latin typeface="Arial" pitchFamily="34" charset="0"/>
                          <a:cs typeface="Arial" pitchFamily="34" charset="0"/>
                        </a:rPr>
                        <a:t>Conservancy </a:t>
                      </a:r>
                      <a:r>
                        <a:rPr lang="en-US" sz="14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rtl="0" fontAlgn="b"/>
                      <a:r>
                        <a:rPr lang="en-US" sz="1400" b="0" i="0" u="none" strike="noStrike">
                          <a:solidFill>
                            <a:srgbClr val="000000"/>
                          </a:solidFill>
                          <a:latin typeface="Arial"/>
                        </a:rPr>
                        <a:t>13,382</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12,047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-11.1%</a:t>
                      </a:r>
                    </a:p>
                  </a:txBody>
                  <a:tcPr marL="9525" marR="9525" marT="9525" marB="0" anchor="b"/>
                </a:tc>
              </a:tr>
              <a:tr h="49530">
                <a:tc>
                  <a:txBody>
                    <a:bodyPr/>
                    <a:lstStyle/>
                    <a:p>
                      <a:pPr algn="l" fontAlgn="b"/>
                      <a:r>
                        <a:rPr lang="en-US" sz="14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rtl="0" fontAlgn="b"/>
                      <a:r>
                        <a:rPr lang="en-US" sz="1400" b="0" i="0" u="none" strike="noStrike">
                          <a:solidFill>
                            <a:srgbClr val="000000"/>
                          </a:solidFill>
                          <a:latin typeface="Arial"/>
                        </a:rPr>
                        <a:t>214,607</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150,201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-42.9%</a:t>
                      </a:r>
                    </a:p>
                  </a:txBody>
                  <a:tcPr marL="9525" marR="9525" marT="9525" marB="0" anchor="b"/>
                </a:tc>
              </a:tr>
              <a:tr h="55245">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4,343</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318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-1265.7%</a:t>
                      </a:r>
                    </a:p>
                  </a:txBody>
                  <a:tcPr marL="9525" marR="9525" marT="9525" marB="0" anchor="b"/>
                </a:tc>
              </a:tr>
              <a:tr h="60960">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rtl="0" fontAlgn="b"/>
                      <a:r>
                        <a:rPr lang="en-US" sz="1400" b="0" i="0" u="none" strike="noStrike">
                          <a:solidFill>
                            <a:srgbClr val="000000"/>
                          </a:solidFill>
                          <a:latin typeface="Arial"/>
                        </a:rPr>
                        <a:t>42,960</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45,801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6.2%</a:t>
                      </a:r>
                    </a:p>
                  </a:txBody>
                  <a:tcPr marL="9525" marR="9525" marT="9525" marB="0" anchor="b"/>
                </a:tc>
              </a:tr>
              <a:tr h="109220">
                <a:tc>
                  <a:txBody>
                    <a:bodyPr/>
                    <a:lstStyle/>
                    <a:p>
                      <a:pPr algn="l" fontAlgn="b"/>
                      <a:r>
                        <a:rPr lang="en-US" sz="1400" b="0" i="0" u="none" strike="noStrike" dirty="0">
                          <a:solidFill>
                            <a:srgbClr val="000000"/>
                          </a:solidFill>
                          <a:latin typeface="Arial" pitchFamily="34" charset="0"/>
                          <a:cs typeface="Arial" pitchFamily="34" charset="0"/>
                        </a:rPr>
                        <a:t>North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rtl="0" fontAlgn="b"/>
                      <a:r>
                        <a:rPr lang="en-US" sz="1400" b="0" i="0" u="none" strike="noStrike">
                          <a:solidFill>
                            <a:srgbClr val="000000"/>
                          </a:solidFill>
                          <a:latin typeface="Arial"/>
                        </a:rPr>
                        <a:t>118,767</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106,777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-11.2%</a:t>
                      </a:r>
                    </a:p>
                  </a:txBody>
                  <a:tcPr marL="9525" marR="9525" marT="9525" marB="0" anchor="b"/>
                </a:tc>
              </a:tr>
              <a:tr h="41910">
                <a:tc>
                  <a:txBody>
                    <a:bodyPr/>
                    <a:lstStyle/>
                    <a:p>
                      <a:pPr algn="l" fontAlgn="b"/>
                      <a:r>
                        <a:rPr lang="en-US" sz="1400" b="0" i="0" u="none" strike="noStrike" dirty="0">
                          <a:solidFill>
                            <a:srgbClr val="000000"/>
                          </a:solidFill>
                          <a:latin typeface="Arial" pitchFamily="34" charset="0"/>
                          <a:cs typeface="Arial" pitchFamily="34" charset="0"/>
                        </a:rPr>
                        <a:t>Okeechobee </a:t>
                      </a:r>
                      <a:r>
                        <a:rPr lang="en-US" sz="1400" b="0" i="0" u="none" strike="noStrike" dirty="0" smtClean="0">
                          <a:solidFill>
                            <a:srgbClr val="000000"/>
                          </a:solidFill>
                          <a:latin typeface="Arial" pitchFamily="34" charset="0"/>
                          <a:cs typeface="Arial" pitchFamily="34" charset="0"/>
                        </a:rPr>
                        <a:t>County</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7,398</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0</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-100.0%</a:t>
                      </a:r>
                    </a:p>
                  </a:txBody>
                  <a:tcPr marL="9525" marR="9525" marT="9525" marB="0" anchor="b"/>
                </a:tc>
              </a:tr>
              <a:tr h="93345">
                <a:tc>
                  <a:txBody>
                    <a:bodyPr/>
                    <a:lstStyle/>
                    <a:p>
                      <a:pPr algn="l" fontAlgn="b"/>
                      <a:r>
                        <a:rPr lang="en-US" sz="14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rtl="0" fontAlgn="b"/>
                      <a:r>
                        <a:rPr lang="en-US" sz="1400" b="0" i="0" u="none" strike="noStrike">
                          <a:solidFill>
                            <a:srgbClr val="000000"/>
                          </a:solidFill>
                          <a:latin typeface="Arial"/>
                        </a:rPr>
                        <a:t>5,113</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2,440</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-109.5%</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Port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rtl="0" fontAlgn="b"/>
                      <a:r>
                        <a:rPr lang="en-US" sz="1400" b="0" i="0" u="none" strike="noStrike">
                          <a:solidFill>
                            <a:srgbClr val="000000"/>
                          </a:solidFill>
                          <a:latin typeface="Arial"/>
                        </a:rPr>
                        <a:t>53,495</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75,667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29.3%</a:t>
                      </a:r>
                    </a:p>
                  </a:txBody>
                  <a:tcPr marL="9525" marR="9525" marT="9525" marB="0" anchor="b"/>
                </a:tc>
              </a:tr>
              <a:tr h="0">
                <a:tc>
                  <a:txBody>
                    <a:bodyPr/>
                    <a:lstStyle/>
                    <a:p>
                      <a:pPr algn="l" fontAlgn="b"/>
                      <a:r>
                        <a:rPr lang="en-US" sz="1400" b="0" i="0" u="none" strike="noStrike" dirty="0" err="1">
                          <a:solidFill>
                            <a:srgbClr val="000000"/>
                          </a:solidFill>
                          <a:latin typeface="Arial" pitchFamily="34" charset="0"/>
                          <a:cs typeface="Arial" pitchFamily="34" charset="0"/>
                        </a:rPr>
                        <a:t>Sewalls</a:t>
                      </a:r>
                      <a:r>
                        <a:rPr lang="en-US" sz="1400" b="0" i="0" u="none" strike="noStrike" dirty="0">
                          <a:solidFill>
                            <a:srgbClr val="000000"/>
                          </a:solidFill>
                          <a:latin typeface="Arial" pitchFamily="34" charset="0"/>
                          <a:cs typeface="Arial" pitchFamily="34" charset="0"/>
                        </a:rPr>
                        <a:t> </a:t>
                      </a:r>
                      <a:r>
                        <a:rPr lang="en-US" sz="1400" b="0" i="0" u="none" strike="noStrike" dirty="0" smtClean="0">
                          <a:solidFill>
                            <a:srgbClr val="000000"/>
                          </a:solidFill>
                          <a:latin typeface="Arial" pitchFamily="34" charset="0"/>
                          <a:cs typeface="Arial" pitchFamily="34" charset="0"/>
                        </a:rPr>
                        <a:t>Point</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-132</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861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115.3%</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rtl="0" fontAlgn="b"/>
                      <a:r>
                        <a:rPr lang="en-US" sz="1400" b="0" i="0" u="none" strike="noStrike">
                          <a:solidFill>
                            <a:srgbClr val="000000"/>
                          </a:solidFill>
                          <a:latin typeface="Arial"/>
                        </a:rPr>
                        <a:t>11,460</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9,048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-26.7%</a:t>
                      </a:r>
                    </a:p>
                  </a:txBody>
                  <a:tcPr marL="9525" marR="9525" marT="9525" marB="0" anchor="b"/>
                </a:tc>
              </a:tr>
              <a:tr h="40005">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11,635</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2,007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-479.7%</a:t>
                      </a:r>
                    </a:p>
                  </a:txBody>
                  <a:tcPr marL="9525" marR="9525" marT="9525" marB="0" anchor="b"/>
                </a:tc>
              </a:tr>
              <a:tr h="45720">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rtl="0" fontAlgn="b"/>
                      <a:r>
                        <a:rPr lang="en-US" sz="1400" b="0" i="0" u="none" strike="noStrike">
                          <a:solidFill>
                            <a:srgbClr val="000000"/>
                          </a:solidFill>
                          <a:latin typeface="Arial"/>
                        </a:rPr>
                        <a:t>8,490</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7,674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-10.6%</a:t>
                      </a:r>
                    </a:p>
                  </a:txBody>
                  <a:tcPr marL="9525" marR="9525" marT="9525" marB="0" anchor="b"/>
                </a:tc>
              </a:tr>
              <a:tr h="51435">
                <a:tc>
                  <a:txBody>
                    <a:bodyPr/>
                    <a:lstStyle/>
                    <a:p>
                      <a:pPr algn="l" fontAlgn="b"/>
                      <a:r>
                        <a:rPr lang="en-US" sz="14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rtl="0" fontAlgn="b"/>
                      <a:r>
                        <a:rPr lang="en-US" sz="1400" b="0" i="0" u="none" strike="noStrike">
                          <a:solidFill>
                            <a:srgbClr val="000000"/>
                          </a:solidFill>
                          <a:latin typeface="Arial"/>
                        </a:rPr>
                        <a:t>3,257</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3,389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3.9%</a:t>
                      </a:r>
                    </a:p>
                  </a:txBody>
                  <a:tcPr marL="9525" marR="9525" marT="9525" marB="0" anchor="b"/>
                </a:tc>
              </a:tr>
              <a:tr h="57150">
                <a:tc>
                  <a:txBody>
                    <a:bodyPr/>
                    <a:lstStyle/>
                    <a:p>
                      <a:pPr algn="l" fontAlgn="b"/>
                      <a:r>
                        <a:rPr lang="en-US" sz="1400" b="0" i="0" u="none" strike="noStrike" dirty="0" smtClean="0">
                          <a:solidFill>
                            <a:srgbClr val="000000"/>
                          </a:solidFill>
                          <a:latin typeface="Arial" pitchFamily="34" charset="0"/>
                          <a:cs typeface="Arial" pitchFamily="34" charset="0"/>
                        </a:rPr>
                        <a:t>Tradition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13,939</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15,799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11.8%</a:t>
                      </a:r>
                    </a:p>
                  </a:txBody>
                  <a:tcPr marL="9525" marR="9525" marT="9525" marB="0" anchor="b"/>
                </a:tc>
              </a:tr>
              <a:tr h="62865">
                <a:tc>
                  <a:txBody>
                    <a:bodyPr/>
                    <a:lstStyle/>
                    <a:p>
                      <a:pPr algn="l" fontAlgn="b"/>
                      <a:r>
                        <a:rPr lang="en-US" sz="14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rtl="0" fontAlgn="b"/>
                      <a:r>
                        <a:rPr lang="en-US" sz="1400" b="0" i="0" u="none" strike="noStrike">
                          <a:solidFill>
                            <a:srgbClr val="000000"/>
                          </a:solidFill>
                          <a:latin typeface="Arial"/>
                        </a:rPr>
                        <a:t>12,950</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10,768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-20.3%</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rtl="0" fontAlgn="b"/>
                      <a:r>
                        <a:rPr lang="en-US" sz="1400" b="0" i="0" u="none" strike="noStrike">
                          <a:solidFill>
                            <a:srgbClr val="000000"/>
                          </a:solidFill>
                          <a:latin typeface="Arial"/>
                        </a:rPr>
                        <a:t>4,009</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3,235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-23.9%</a:t>
                      </a:r>
                    </a:p>
                  </a:txBody>
                  <a:tcPr marL="9525" marR="9525" marT="9525" marB="0" anchor="b"/>
                </a:tc>
              </a:tr>
              <a:tr h="0">
                <a:tc>
                  <a:txBody>
                    <a:bodyPr/>
                    <a:lstStyle/>
                    <a:p>
                      <a:pPr algn="l" fontAlgn="b"/>
                      <a:r>
                        <a:rPr lang="en-US" sz="1400" b="0" i="0" u="none" strike="noStrike" dirty="0" err="1" smtClean="0">
                          <a:solidFill>
                            <a:srgbClr val="000000"/>
                          </a:solidFill>
                          <a:latin typeface="Arial" pitchFamily="34" charset="0"/>
                          <a:cs typeface="Arial" pitchFamily="34" charset="0"/>
                        </a:rPr>
                        <a:t>Verano</a:t>
                      </a:r>
                      <a:r>
                        <a:rPr lang="en-US" sz="1400" b="0" i="0" u="none" strike="noStrike" dirty="0" smtClean="0">
                          <a:solidFill>
                            <a:srgbClr val="000000"/>
                          </a:solidFill>
                          <a:latin typeface="Arial" pitchFamily="34" charset="0"/>
                          <a:cs typeface="Arial" pitchFamily="34" charset="0"/>
                        </a:rPr>
                        <a:t>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rtl="0" fontAlgn="b"/>
                      <a:r>
                        <a:rPr lang="en-US" sz="1400" b="0" i="0" u="none" strike="noStrike">
                          <a:solidFill>
                            <a:srgbClr val="000000"/>
                          </a:solidFill>
                          <a:latin typeface="Arial"/>
                        </a:rPr>
                        <a:t>6,549</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10,075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35.0%</a:t>
                      </a:r>
                    </a:p>
                  </a:txBody>
                  <a:tcPr marL="9525" marR="9525" marT="9525" marB="0" anchor="b"/>
                </a:tc>
              </a:tr>
              <a:tr h="0">
                <a:tc>
                  <a:txBody>
                    <a:bodyPr/>
                    <a:lstStyle/>
                    <a:p>
                      <a:pPr algn="l" fontAlgn="b"/>
                      <a:r>
                        <a:rPr lang="en-US" sz="14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rtl="0" fontAlgn="b"/>
                      <a:r>
                        <a:rPr lang="en-US" sz="1400" b="1" i="0" u="none" strike="noStrike" dirty="0">
                          <a:solidFill>
                            <a:srgbClr val="000000"/>
                          </a:solidFill>
                          <a:latin typeface="Arial"/>
                        </a:rPr>
                        <a:t>1,324,843</a:t>
                      </a:r>
                    </a:p>
                  </a:txBody>
                  <a:tcPr marL="9525" marR="9525" marT="9525" marB="0" anchor="b"/>
                </a:tc>
                <a:tc>
                  <a:txBody>
                    <a:bodyPr/>
                    <a:lstStyle/>
                    <a:p>
                      <a:pPr algn="r" fontAlgn="b"/>
                      <a:r>
                        <a:rPr lang="en-US" sz="1400" b="1" i="0" u="none" strike="noStrike" dirty="0" smtClean="0">
                          <a:solidFill>
                            <a:srgbClr val="000000"/>
                          </a:solidFill>
                          <a:latin typeface="Arial" pitchFamily="34" charset="0"/>
                          <a:cs typeface="Arial" pitchFamily="34" charset="0"/>
                        </a:rPr>
                        <a:t>1,143,558</a:t>
                      </a:r>
                      <a:endParaRPr lang="en-US" sz="14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1" i="0" u="none" strike="noStrike" dirty="0">
                          <a:solidFill>
                            <a:srgbClr val="000000"/>
                          </a:solidFill>
                          <a:latin typeface="Arial"/>
                        </a:rPr>
                        <a:t>-15.9%</a:t>
                      </a:r>
                    </a:p>
                  </a:txBody>
                  <a:tcPr marL="9525" marR="9525" marT="9525" marB="0" anchor="b"/>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 Changes Since March</a:t>
            </a: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a:p>
        </p:txBody>
      </p:sp>
      <p:graphicFrame>
        <p:nvGraphicFramePr>
          <p:cNvPr id="6" name="Content Placeholder 5"/>
          <p:cNvGraphicFramePr>
            <a:graphicFrameLocks/>
          </p:cNvGraphicFramePr>
          <p:nvPr/>
        </p:nvGraphicFramePr>
        <p:xfrm>
          <a:off x="587883" y="1198245"/>
          <a:ext cx="8022717" cy="5126355"/>
        </p:xfrm>
        <a:graphic>
          <a:graphicData uri="http://schemas.openxmlformats.org/drawingml/2006/table">
            <a:tbl>
              <a:tblPr firstRow="1" bandRow="1">
                <a:tableStyleId>{5C22544A-7EE6-4342-B048-85BDC9FD1C3A}</a:tableStyleId>
              </a:tblPr>
              <a:tblGrid>
                <a:gridCol w="2859088"/>
                <a:gridCol w="1752600"/>
                <a:gridCol w="2209292"/>
                <a:gridCol w="1201737"/>
              </a:tblGrid>
              <a:tr h="76200">
                <a:tc>
                  <a:txBody>
                    <a:bodyPr/>
                    <a:lstStyle/>
                    <a:p>
                      <a:pPr algn="ctr" fontAlgn="b"/>
                      <a:r>
                        <a:rPr lang="en-US" sz="1400" b="1" i="0" u="none" strike="noStrike" dirty="0">
                          <a:solidFill>
                            <a:schemeClr val="bg1"/>
                          </a:solidFill>
                          <a:latin typeface="Arial" pitchFamily="34" charset="0"/>
                          <a:cs typeface="Arial" pitchFamily="34" charset="0"/>
                        </a:rPr>
                        <a:t>Entity</a:t>
                      </a: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March</a:t>
                      </a:r>
                      <a:r>
                        <a:rPr lang="en-US" sz="1400" b="1" i="0" u="none" strike="noStrike" baseline="0" dirty="0" smtClean="0">
                          <a:solidFill>
                            <a:schemeClr val="bg1"/>
                          </a:solidFill>
                          <a:latin typeface="Arial" pitchFamily="34" charset="0"/>
                          <a:cs typeface="Arial" pitchFamily="34" charset="0"/>
                        </a:rPr>
                        <a:t> Reductions</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smtClean="0">
                          <a:solidFill>
                            <a:schemeClr val="bg1"/>
                          </a:solidFill>
                          <a:latin typeface="Arial" pitchFamily="34" charset="0"/>
                          <a:cs typeface="Arial" pitchFamily="34" charset="0"/>
                        </a:rPr>
                        <a:t>November Reductions</a:t>
                      </a:r>
                      <a:endParaRPr lang="en-US" sz="1400" b="1" i="0" u="none" strike="noStrike" dirty="0">
                        <a:solidFill>
                          <a:schemeClr val="bg1"/>
                        </a:solidFill>
                        <a:latin typeface="Arial" pitchFamily="34" charset="0"/>
                        <a:cs typeface="Arial" pitchFamily="34" charset="0"/>
                      </a:endParaRPr>
                    </a:p>
                  </a:txBody>
                  <a:tcPr marL="9525" marR="9525" marT="9525" marB="0" anchor="b"/>
                </a:tc>
                <a:tc>
                  <a:txBody>
                    <a:bodyPr/>
                    <a:lstStyle/>
                    <a:p>
                      <a:pPr algn="ctr" fontAlgn="b"/>
                      <a:r>
                        <a:rPr lang="en-US" sz="1400" b="1" i="0" u="none" strike="noStrike" dirty="0">
                          <a:solidFill>
                            <a:schemeClr val="bg1"/>
                          </a:solidFill>
                          <a:latin typeface="Arial" pitchFamily="34" charset="0"/>
                          <a:cs typeface="Arial" pitchFamily="34" charset="0"/>
                        </a:rPr>
                        <a:t> </a:t>
                      </a:r>
                      <a:r>
                        <a:rPr lang="en-US" sz="1400" b="1" i="0" u="none" strike="noStrike" dirty="0" smtClean="0">
                          <a:solidFill>
                            <a:schemeClr val="bg1"/>
                          </a:solidFill>
                          <a:latin typeface="Arial" pitchFamily="34" charset="0"/>
                          <a:cs typeface="Arial" pitchFamily="34" charset="0"/>
                        </a:rPr>
                        <a:t>% Difference</a:t>
                      </a:r>
                      <a:endParaRPr lang="en-US" sz="1400" b="1" i="0" u="none" strike="noStrike" dirty="0">
                        <a:solidFill>
                          <a:schemeClr val="bg1"/>
                        </a:solidFill>
                        <a:latin typeface="Arial" pitchFamily="34" charset="0"/>
                        <a:cs typeface="Arial" pitchFamily="34" charset="0"/>
                      </a:endParaRP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Agriculture</a:t>
                      </a: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         260,667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236,773</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-10.1%</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Copper </a:t>
                      </a:r>
                      <a:r>
                        <a:rPr lang="en-US" sz="1400" b="0" i="0" u="none" strike="noStrike" dirty="0" smtClean="0">
                          <a:solidFill>
                            <a:srgbClr val="000000"/>
                          </a:solidFill>
                          <a:latin typeface="Arial" pitchFamily="34" charset="0"/>
                          <a:cs typeface="Arial" pitchFamily="34" charset="0"/>
                        </a:rPr>
                        <a:t>Creek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dirty="0">
                          <a:solidFill>
                            <a:srgbClr val="000000"/>
                          </a:solidFill>
                          <a:latin typeface="Arial" pitchFamily="34" charset="0"/>
                          <a:cs typeface="Arial" pitchFamily="34" charset="0"/>
                        </a:rPr>
                        <a:t>                  148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487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69.6%</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FDOT</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3,779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3,497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-8.1%</a:t>
                      </a:r>
                    </a:p>
                  </a:txBody>
                  <a:tcPr marL="9525" marR="9525" marT="9525" marB="0" anchor="b"/>
                </a:tc>
              </a:tr>
              <a:tr h="0">
                <a:tc>
                  <a:txBody>
                    <a:bodyPr/>
                    <a:lstStyle/>
                    <a:p>
                      <a:pPr algn="l" fontAlgn="b"/>
                      <a:r>
                        <a:rPr lang="en-US" sz="1400" b="0" i="0" u="none" strike="noStrike" dirty="0" smtClean="0">
                          <a:solidFill>
                            <a:srgbClr val="000000"/>
                          </a:solidFill>
                          <a:latin typeface="Arial" pitchFamily="34" charset="0"/>
                          <a:cs typeface="Arial" pitchFamily="34" charset="0"/>
                        </a:rPr>
                        <a:t>Fort </a:t>
                      </a:r>
                      <a:r>
                        <a:rPr lang="en-US" sz="1400" b="0" i="0" u="none" strike="noStrike" dirty="0">
                          <a:solidFill>
                            <a:srgbClr val="000000"/>
                          </a:solidFill>
                          <a:latin typeface="Arial" pitchFamily="34" charset="0"/>
                          <a:cs typeface="Arial" pitchFamily="34" charset="0"/>
                        </a:rPr>
                        <a:t>Pierce</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1,000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656</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-52.4%</a:t>
                      </a:r>
                    </a:p>
                  </a:txBody>
                  <a:tcPr marL="9525" marR="9525" marT="9525" marB="0" anchor="b"/>
                </a:tc>
              </a:tr>
              <a:tr h="101600">
                <a:tc>
                  <a:txBody>
                    <a:bodyPr/>
                    <a:lstStyle/>
                    <a:p>
                      <a:pPr algn="l" fontAlgn="b"/>
                      <a:r>
                        <a:rPr lang="en-US" sz="1400" b="0" i="0" u="none" strike="noStrike" dirty="0">
                          <a:solidFill>
                            <a:srgbClr val="000000"/>
                          </a:solidFill>
                          <a:latin typeface="Arial" pitchFamily="34" charset="0"/>
                          <a:cs typeface="Arial" pitchFamily="34" charset="0"/>
                        </a:rPr>
                        <a:t>Hobe St Lucie </a:t>
                      </a:r>
                      <a:r>
                        <a:rPr lang="en-US" sz="1400" b="0" i="0" u="none" strike="noStrike" dirty="0" smtClean="0">
                          <a:solidFill>
                            <a:srgbClr val="000000"/>
                          </a:solidFill>
                          <a:latin typeface="Arial" pitchFamily="34" charset="0"/>
                          <a:cs typeface="Arial" pitchFamily="34" charset="0"/>
                        </a:rPr>
                        <a:t>Conservancy </a:t>
                      </a:r>
                      <a:r>
                        <a:rPr lang="en-US" sz="1400" b="0" i="0" u="none" strike="noStrike" dirty="0">
                          <a:solidFill>
                            <a:srgbClr val="000000"/>
                          </a:solidFill>
                          <a:latin typeface="Arial" pitchFamily="34" charset="0"/>
                          <a:cs typeface="Arial" pitchFamily="34" charset="0"/>
                        </a:rPr>
                        <a:t>District</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1,035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3,744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72.4%</a:t>
                      </a:r>
                    </a:p>
                  </a:txBody>
                  <a:tcPr marL="9525" marR="9525" marT="9525" marB="0" anchor="b"/>
                </a:tc>
              </a:tr>
              <a:tr h="49530">
                <a:tc>
                  <a:txBody>
                    <a:bodyPr/>
                    <a:lstStyle/>
                    <a:p>
                      <a:pPr algn="l" fontAlgn="b"/>
                      <a:r>
                        <a:rPr lang="en-US" sz="1400" b="0" i="0" u="none" strike="noStrike" dirty="0">
                          <a:solidFill>
                            <a:srgbClr val="000000"/>
                          </a:solidFill>
                          <a:latin typeface="Arial" pitchFamily="34" charset="0"/>
                          <a:cs typeface="Arial" pitchFamily="34" charset="0"/>
                        </a:rPr>
                        <a:t>Managed Lands</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68,339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60,909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-12.2%</a:t>
                      </a:r>
                    </a:p>
                  </a:txBody>
                  <a:tcPr marL="9525" marR="9525" marT="9525" marB="0" anchor="b"/>
                </a:tc>
              </a:tr>
              <a:tr h="55245">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5,554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8,763</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36.6%</a:t>
                      </a:r>
                    </a:p>
                  </a:txBody>
                  <a:tcPr marL="9525" marR="9525" marT="9525" marB="0" anchor="b"/>
                </a:tc>
              </a:tr>
              <a:tr h="60960">
                <a:tc>
                  <a:txBody>
                    <a:bodyPr/>
                    <a:lstStyle/>
                    <a:p>
                      <a:pPr algn="l" fontAlgn="b"/>
                      <a:r>
                        <a:rPr lang="en-US" sz="1400" b="0" i="0" u="none" strike="noStrike" dirty="0">
                          <a:solidFill>
                            <a:srgbClr val="000000"/>
                          </a:solidFill>
                          <a:latin typeface="Arial" pitchFamily="34" charset="0"/>
                          <a:cs typeface="Arial" pitchFamily="34" charset="0"/>
                        </a:rPr>
                        <a:t>Martin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16,606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15,913</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-4.4%</a:t>
                      </a:r>
                    </a:p>
                  </a:txBody>
                  <a:tcPr marL="9525" marR="9525" marT="9525" marB="0" anchor="b"/>
                </a:tc>
              </a:tr>
              <a:tr h="109220">
                <a:tc>
                  <a:txBody>
                    <a:bodyPr/>
                    <a:lstStyle/>
                    <a:p>
                      <a:pPr algn="l" fontAlgn="b"/>
                      <a:r>
                        <a:rPr lang="en-US" sz="1400" b="0" i="0" u="none" strike="noStrike" dirty="0">
                          <a:solidFill>
                            <a:srgbClr val="000000"/>
                          </a:solidFill>
                          <a:latin typeface="Arial" pitchFamily="34" charset="0"/>
                          <a:cs typeface="Arial" pitchFamily="34" charset="0"/>
                        </a:rPr>
                        <a:t>North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River WCD</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29,810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37,509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20.5%</a:t>
                      </a:r>
                    </a:p>
                  </a:txBody>
                  <a:tcPr marL="9525" marR="9525" marT="9525" marB="0" anchor="b"/>
                </a:tc>
              </a:tr>
              <a:tr h="41910">
                <a:tc>
                  <a:txBody>
                    <a:bodyPr/>
                    <a:lstStyle/>
                    <a:p>
                      <a:pPr algn="l" fontAlgn="b"/>
                      <a:r>
                        <a:rPr lang="en-US" sz="1400" b="0" i="0" u="none" strike="noStrike" dirty="0">
                          <a:solidFill>
                            <a:srgbClr val="000000"/>
                          </a:solidFill>
                          <a:latin typeface="Arial" pitchFamily="34" charset="0"/>
                          <a:cs typeface="Arial" pitchFamily="34" charset="0"/>
                        </a:rPr>
                        <a:t>Okeechobee </a:t>
                      </a:r>
                      <a:r>
                        <a:rPr lang="en-US" sz="1400" b="0" i="0" u="none" strike="noStrike" dirty="0" smtClean="0">
                          <a:solidFill>
                            <a:srgbClr val="000000"/>
                          </a:solidFill>
                          <a:latin typeface="Arial" pitchFamily="34" charset="0"/>
                          <a:cs typeface="Arial" pitchFamily="34" charset="0"/>
                        </a:rPr>
                        <a:t>County</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2,773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2,947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5.9%</a:t>
                      </a:r>
                    </a:p>
                  </a:txBody>
                  <a:tcPr marL="9525" marR="9525" marT="9525" marB="0" anchor="b"/>
                </a:tc>
              </a:tr>
              <a:tr h="93345">
                <a:tc>
                  <a:txBody>
                    <a:bodyPr/>
                    <a:lstStyle/>
                    <a:p>
                      <a:pPr algn="l" fontAlgn="b"/>
                      <a:r>
                        <a:rPr lang="en-US" sz="1400" b="0" i="0" u="none" strike="noStrike" dirty="0">
                          <a:solidFill>
                            <a:srgbClr val="000000"/>
                          </a:solidFill>
                          <a:latin typeface="Arial" pitchFamily="34" charset="0"/>
                          <a:cs typeface="Arial" pitchFamily="34" charset="0"/>
                        </a:rPr>
                        <a:t>Pal Mar WCD</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1,370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424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-223.1%</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Port </a:t>
                      </a:r>
                      <a:r>
                        <a:rPr lang="en-US" sz="1400" b="0" i="0" u="none" strike="noStrike" dirty="0" smtClean="0">
                          <a:solidFill>
                            <a:srgbClr val="000000"/>
                          </a:solidFill>
                          <a:latin typeface="Arial" pitchFamily="34" charset="0"/>
                          <a:cs typeface="Arial" pitchFamily="34" charset="0"/>
                        </a:rPr>
                        <a:t>St. </a:t>
                      </a:r>
                      <a:r>
                        <a:rPr lang="en-US" sz="1400" b="0" i="0" u="none" strike="noStrike" dirty="0">
                          <a:solidFill>
                            <a:srgbClr val="000000"/>
                          </a:solidFill>
                          <a:latin typeface="Arial" pitchFamily="34" charset="0"/>
                          <a:cs typeface="Arial" pitchFamily="34" charset="0"/>
                        </a:rPr>
                        <a:t>Lucie MS4</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29,783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36,761</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19.0%</a:t>
                      </a:r>
                    </a:p>
                  </a:txBody>
                  <a:tcPr marL="9525" marR="9525" marT="9525" marB="0" anchor="b"/>
                </a:tc>
              </a:tr>
              <a:tr h="0">
                <a:tc>
                  <a:txBody>
                    <a:bodyPr/>
                    <a:lstStyle/>
                    <a:p>
                      <a:pPr algn="l" fontAlgn="b"/>
                      <a:r>
                        <a:rPr lang="en-US" sz="1400" b="0" i="0" u="none" strike="noStrike" dirty="0" err="1">
                          <a:solidFill>
                            <a:srgbClr val="000000"/>
                          </a:solidFill>
                          <a:latin typeface="Arial" pitchFamily="34" charset="0"/>
                          <a:cs typeface="Arial" pitchFamily="34" charset="0"/>
                        </a:rPr>
                        <a:t>Sewalls</a:t>
                      </a:r>
                      <a:r>
                        <a:rPr lang="en-US" sz="1400" b="0" i="0" u="none" strike="noStrike" dirty="0">
                          <a:solidFill>
                            <a:srgbClr val="000000"/>
                          </a:solidFill>
                          <a:latin typeface="Arial" pitchFamily="34" charset="0"/>
                          <a:cs typeface="Arial" pitchFamily="34" charset="0"/>
                        </a:rPr>
                        <a:t> </a:t>
                      </a:r>
                      <a:r>
                        <a:rPr lang="en-US" sz="1400" b="0" i="0" u="none" strike="noStrike" dirty="0" smtClean="0">
                          <a:solidFill>
                            <a:srgbClr val="000000"/>
                          </a:solidFill>
                          <a:latin typeface="Arial" pitchFamily="34" charset="0"/>
                          <a:cs typeface="Arial" pitchFamily="34" charset="0"/>
                        </a:rPr>
                        <a:t>Point</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155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309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49.8%</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Southern Grove</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3,677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5,124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28.2%</a:t>
                      </a:r>
                    </a:p>
                  </a:txBody>
                  <a:tcPr marL="9525" marR="9525" marT="9525" marB="0" anchor="b"/>
                </a:tc>
              </a:tr>
              <a:tr h="40005">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 Non-MS4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11,366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13,099</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13.2%</a:t>
                      </a:r>
                    </a:p>
                  </a:txBody>
                  <a:tcPr marL="9525" marR="9525" marT="9525" marB="0" anchor="b"/>
                </a:tc>
              </a:tr>
              <a:tr h="45720">
                <a:tc>
                  <a:txBody>
                    <a:bodyPr/>
                    <a:lstStyle/>
                    <a:p>
                      <a:pPr algn="l" fontAlgn="b"/>
                      <a:r>
                        <a:rPr lang="en-US" sz="1400" b="0" i="0" u="none" strike="noStrike" dirty="0">
                          <a:solidFill>
                            <a:srgbClr val="000000"/>
                          </a:solidFill>
                          <a:latin typeface="Arial" pitchFamily="34" charset="0"/>
                          <a:cs typeface="Arial" pitchFamily="34" charset="0"/>
                        </a:rPr>
                        <a:t>St Lucie </a:t>
                      </a:r>
                      <a:r>
                        <a:rPr lang="en-US" sz="1400" b="0" i="0" u="none" strike="noStrike" dirty="0" smtClean="0">
                          <a:solidFill>
                            <a:srgbClr val="000000"/>
                          </a:solidFill>
                          <a:latin typeface="Arial" pitchFamily="34" charset="0"/>
                          <a:cs typeface="Arial" pitchFamily="34" charset="0"/>
                        </a:rPr>
                        <a:t>County </a:t>
                      </a:r>
                      <a:r>
                        <a:rPr lang="en-US" sz="1400" b="0" i="0" u="none" strike="noStrike" dirty="0">
                          <a:solidFill>
                            <a:srgbClr val="000000"/>
                          </a:solidFill>
                          <a:latin typeface="Arial" pitchFamily="34" charset="0"/>
                          <a:cs typeface="Arial" pitchFamily="34" charset="0"/>
                        </a:rPr>
                        <a:t>MS4</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3,952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3,075</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-28.5%</a:t>
                      </a:r>
                    </a:p>
                  </a:txBody>
                  <a:tcPr marL="9525" marR="9525" marT="9525" marB="0" anchor="b"/>
                </a:tc>
              </a:tr>
              <a:tr h="51435">
                <a:tc>
                  <a:txBody>
                    <a:bodyPr/>
                    <a:lstStyle/>
                    <a:p>
                      <a:pPr algn="l" fontAlgn="b"/>
                      <a:r>
                        <a:rPr lang="en-US" sz="1400" b="0" i="0" u="none" strike="noStrike" dirty="0">
                          <a:solidFill>
                            <a:srgbClr val="000000"/>
                          </a:solidFill>
                          <a:latin typeface="Arial" pitchFamily="34" charset="0"/>
                          <a:cs typeface="Arial" pitchFamily="34" charset="0"/>
                        </a:rPr>
                        <a:t>Stuart MS4</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1,357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1,307</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-3.8%</a:t>
                      </a:r>
                    </a:p>
                  </a:txBody>
                  <a:tcPr marL="9525" marR="9525" marT="9525" marB="0" anchor="b"/>
                </a:tc>
              </a:tr>
              <a:tr h="57150">
                <a:tc>
                  <a:txBody>
                    <a:bodyPr/>
                    <a:lstStyle/>
                    <a:p>
                      <a:pPr algn="l" fontAlgn="b"/>
                      <a:r>
                        <a:rPr lang="en-US" sz="1400" b="0" i="0" u="none" strike="noStrike" dirty="0" smtClean="0">
                          <a:solidFill>
                            <a:srgbClr val="000000"/>
                          </a:solidFill>
                          <a:latin typeface="Arial" pitchFamily="34" charset="0"/>
                          <a:cs typeface="Arial" pitchFamily="34" charset="0"/>
                        </a:rPr>
                        <a:t>Tradition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5,503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4,812</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-14.4%</a:t>
                      </a:r>
                    </a:p>
                  </a:txBody>
                  <a:tcPr marL="9525" marR="9525" marT="9525" marB="0" anchor="b"/>
                </a:tc>
              </a:tr>
              <a:tr h="62865">
                <a:tc>
                  <a:txBody>
                    <a:bodyPr/>
                    <a:lstStyle/>
                    <a:p>
                      <a:pPr algn="l" fontAlgn="b"/>
                      <a:r>
                        <a:rPr lang="en-US" sz="1400" b="0" i="0" u="none" strike="noStrike" dirty="0">
                          <a:solidFill>
                            <a:srgbClr val="000000"/>
                          </a:solidFill>
                          <a:latin typeface="Arial" pitchFamily="34" charset="0"/>
                          <a:cs typeface="Arial" pitchFamily="34" charset="0"/>
                        </a:rPr>
                        <a:t>Troup-Indiantown WCD</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1,066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3,050</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65.0%</a:t>
                      </a:r>
                    </a:p>
                  </a:txBody>
                  <a:tcPr marL="9525" marR="9525" marT="9525" marB="0" anchor="b"/>
                </a:tc>
              </a:tr>
              <a:tr h="0">
                <a:tc>
                  <a:txBody>
                    <a:bodyPr/>
                    <a:lstStyle/>
                    <a:p>
                      <a:pPr algn="l" fontAlgn="b"/>
                      <a:r>
                        <a:rPr lang="en-US" sz="1400" b="0" i="0" u="none" strike="noStrike" dirty="0">
                          <a:solidFill>
                            <a:srgbClr val="000000"/>
                          </a:solidFill>
                          <a:latin typeface="Arial" pitchFamily="34" charset="0"/>
                          <a:cs typeface="Arial" pitchFamily="34" charset="0"/>
                        </a:rPr>
                        <a:t>Turnpike</a:t>
                      </a: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982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878</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-11.8%</a:t>
                      </a:r>
                    </a:p>
                  </a:txBody>
                  <a:tcPr marL="9525" marR="9525" marT="9525" marB="0" anchor="b"/>
                </a:tc>
              </a:tr>
              <a:tr h="0">
                <a:tc>
                  <a:txBody>
                    <a:bodyPr/>
                    <a:lstStyle/>
                    <a:p>
                      <a:pPr algn="l" fontAlgn="b"/>
                      <a:r>
                        <a:rPr lang="en-US" sz="1400" b="0" i="0" u="none" strike="noStrike" dirty="0" err="1" smtClean="0">
                          <a:solidFill>
                            <a:srgbClr val="000000"/>
                          </a:solidFill>
                          <a:latin typeface="Arial" pitchFamily="34" charset="0"/>
                          <a:cs typeface="Arial" pitchFamily="34" charset="0"/>
                        </a:rPr>
                        <a:t>Verano</a:t>
                      </a:r>
                      <a:r>
                        <a:rPr lang="en-US" sz="1400" b="0" i="0" u="none" strike="noStrike" dirty="0" smtClean="0">
                          <a:solidFill>
                            <a:srgbClr val="000000"/>
                          </a:solidFill>
                          <a:latin typeface="Arial" pitchFamily="34" charset="0"/>
                          <a:cs typeface="Arial" pitchFamily="34" charset="0"/>
                        </a:rPr>
                        <a:t> CDD</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pitchFamily="34" charset="0"/>
                          <a:cs typeface="Arial" pitchFamily="34" charset="0"/>
                        </a:rPr>
                        <a:t>              1,528 </a:t>
                      </a:r>
                    </a:p>
                  </a:txBody>
                  <a:tcPr marL="9525" marR="9525" marT="9525" marB="0" anchor="b"/>
                </a:tc>
                <a:tc>
                  <a:txBody>
                    <a:bodyPr/>
                    <a:lstStyle/>
                    <a:p>
                      <a:pPr algn="r" fontAlgn="b"/>
                      <a:r>
                        <a:rPr lang="en-US" sz="1400" b="0" i="0" u="none" strike="noStrike" dirty="0" smtClean="0">
                          <a:solidFill>
                            <a:srgbClr val="000000"/>
                          </a:solidFill>
                          <a:latin typeface="Arial" pitchFamily="34" charset="0"/>
                          <a:cs typeface="Arial" pitchFamily="34" charset="0"/>
                        </a:rPr>
                        <a:t>4,804</a:t>
                      </a:r>
                      <a:endParaRPr lang="en-US" sz="1400" b="0"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0" i="0" u="none" strike="noStrike">
                          <a:solidFill>
                            <a:srgbClr val="000000"/>
                          </a:solidFill>
                          <a:latin typeface="Arial"/>
                        </a:rPr>
                        <a:t>68.2%</a:t>
                      </a:r>
                    </a:p>
                  </a:txBody>
                  <a:tcPr marL="9525" marR="9525" marT="9525" marB="0" anchor="b"/>
                </a:tc>
              </a:tr>
              <a:tr h="0">
                <a:tc>
                  <a:txBody>
                    <a:bodyPr/>
                    <a:lstStyle/>
                    <a:p>
                      <a:pPr algn="l" fontAlgn="b"/>
                      <a:r>
                        <a:rPr lang="en-US" sz="1400" b="1" i="0" u="none" strike="noStrike" dirty="0">
                          <a:solidFill>
                            <a:srgbClr val="000000"/>
                          </a:solidFill>
                          <a:latin typeface="Arial" pitchFamily="34" charset="0"/>
                          <a:cs typeface="Arial" pitchFamily="34" charset="0"/>
                        </a:rPr>
                        <a:t>Grand Total</a:t>
                      </a:r>
                    </a:p>
                  </a:txBody>
                  <a:tcPr marL="9525" marR="9525" marT="9525" marB="0" anchor="b"/>
                </a:tc>
                <a:tc>
                  <a:txBody>
                    <a:bodyPr/>
                    <a:lstStyle/>
                    <a:p>
                      <a:pPr algn="r" fontAlgn="b"/>
                      <a:r>
                        <a:rPr lang="en-US" sz="1400" b="1" i="0" u="none" strike="noStrike" dirty="0">
                          <a:solidFill>
                            <a:srgbClr val="000000"/>
                          </a:solidFill>
                          <a:latin typeface="Arial" pitchFamily="34" charset="0"/>
                          <a:cs typeface="Arial" pitchFamily="34" charset="0"/>
                        </a:rPr>
                        <a:t>         450,449 </a:t>
                      </a:r>
                    </a:p>
                  </a:txBody>
                  <a:tcPr marL="9525" marR="9525" marT="9525" marB="0" anchor="b"/>
                </a:tc>
                <a:tc>
                  <a:txBody>
                    <a:bodyPr/>
                    <a:lstStyle/>
                    <a:p>
                      <a:pPr algn="r" fontAlgn="b"/>
                      <a:r>
                        <a:rPr lang="en-US" sz="1400" b="1" i="0" u="none" strike="noStrike" dirty="0" smtClean="0">
                          <a:solidFill>
                            <a:srgbClr val="000000"/>
                          </a:solidFill>
                          <a:latin typeface="Arial" pitchFamily="34" charset="0"/>
                          <a:cs typeface="Arial" pitchFamily="34" charset="0"/>
                        </a:rPr>
                        <a:t>444,804</a:t>
                      </a:r>
                      <a:endParaRPr lang="en-US" sz="1400" b="1" i="0" u="none" strike="noStrike" dirty="0">
                        <a:solidFill>
                          <a:srgbClr val="000000"/>
                        </a:solidFill>
                        <a:latin typeface="Arial" pitchFamily="34" charset="0"/>
                        <a:cs typeface="Arial" pitchFamily="34" charset="0"/>
                      </a:endParaRPr>
                    </a:p>
                  </a:txBody>
                  <a:tcPr marL="9525" marR="9525" marT="9525" marB="0" anchor="b"/>
                </a:tc>
                <a:tc>
                  <a:txBody>
                    <a:bodyPr/>
                    <a:lstStyle/>
                    <a:p>
                      <a:pPr algn="r" fontAlgn="b"/>
                      <a:r>
                        <a:rPr lang="en-US" sz="1400" b="1" i="0" u="none" strike="noStrike" dirty="0">
                          <a:solidFill>
                            <a:srgbClr val="000000"/>
                          </a:solidFill>
                          <a:latin typeface="Arial"/>
                        </a:rPr>
                        <a:t>-1.3%</a:t>
                      </a:r>
                    </a:p>
                  </a:txBody>
                  <a:tcPr marL="9525" marR="9525" marT="9525" marB="0" anchor="b"/>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305800" cy="1143000"/>
          </a:xfrm>
        </p:spPr>
        <p:txBody>
          <a:bodyPr>
            <a:normAutofit fontScale="90000"/>
          </a:bodyPr>
          <a:lstStyle/>
          <a:p>
            <a:r>
              <a:rPr lang="en-US" dirty="0" smtClean="0"/>
              <a:t>Questions on the Allocation Process?</a:t>
            </a:r>
            <a:endParaRPr lang="en-US" dirty="0"/>
          </a:p>
        </p:txBody>
      </p:sp>
      <p:sp>
        <p:nvSpPr>
          <p:cNvPr id="3" name="Date Placeholder 2"/>
          <p:cNvSpPr>
            <a:spLocks noGrp="1"/>
          </p:cNvSpPr>
          <p:nvPr>
            <p:ph type="dt" sz="half" idx="10"/>
          </p:nvPr>
        </p:nvSpPr>
        <p:spPr/>
        <p:txBody>
          <a:bodyPr/>
          <a:lstStyle/>
          <a:p>
            <a:r>
              <a:rPr lang="en-US" dirty="0" smtClean="0"/>
              <a:t>11/29/12</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27</a:t>
            </a:fld>
            <a:endParaRPr lang="en-US"/>
          </a:p>
        </p:txBody>
      </p:sp>
      <p:pic>
        <p:nvPicPr>
          <p:cNvPr id="1026" name="Picture 2" descr="C:\Documents and Settings\User\Local Settings\Temporary Internet Files\Content.IE5\PIWA1CTT\MC900441498[1].png"/>
          <p:cNvPicPr>
            <a:picLocks noChangeAspect="1" noChangeArrowheads="1"/>
          </p:cNvPicPr>
          <p:nvPr/>
        </p:nvPicPr>
        <p:blipFill>
          <a:blip r:embed="rId3" cstate="print"/>
          <a:srcRect/>
          <a:stretch>
            <a:fillRect/>
          </a:stretch>
        </p:blipFill>
        <p:spPr bwMode="auto">
          <a:xfrm>
            <a:off x="2743428" y="1600428"/>
            <a:ext cx="3657143" cy="3657143"/>
          </a:xfrm>
          <a:prstGeom prst="rect">
            <a:avLst/>
          </a:prstGeom>
          <a:noFill/>
        </p:spPr>
      </p:pic>
      <p:pic>
        <p:nvPicPr>
          <p:cNvPr id="1027" name="Picture 3" descr="Graphic of a question mark"/>
          <p:cNvPicPr>
            <a:picLocks noChangeAspect="1" noChangeArrowheads="1"/>
          </p:cNvPicPr>
          <p:nvPr/>
        </p:nvPicPr>
        <p:blipFill>
          <a:blip r:embed="rId3" cstate="print"/>
          <a:srcRect/>
          <a:stretch>
            <a:fillRect/>
          </a:stretch>
        </p:blipFill>
        <p:spPr bwMode="auto">
          <a:xfrm>
            <a:off x="2743428" y="1600428"/>
            <a:ext cx="3657143" cy="365714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4400" dirty="0" smtClean="0"/>
              <a:t>Potential Modifications</a:t>
            </a:r>
            <a:endParaRPr lang="en-US" sz="4400"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Agricultural Land Uses</a:t>
            </a:r>
            <a:endParaRPr lang="en-US" dirty="0"/>
          </a:p>
        </p:txBody>
      </p:sp>
      <p:sp>
        <p:nvSpPr>
          <p:cNvPr id="3" name="Content Placeholder 2"/>
          <p:cNvSpPr>
            <a:spLocks noGrp="1"/>
          </p:cNvSpPr>
          <p:nvPr>
            <p:ph idx="1"/>
          </p:nvPr>
        </p:nvSpPr>
        <p:spPr>
          <a:xfrm>
            <a:off x="457200" y="1219200"/>
            <a:ext cx="8229600" cy="5181600"/>
          </a:xfrm>
        </p:spPr>
        <p:txBody>
          <a:bodyPr>
            <a:normAutofit fontScale="92500"/>
          </a:bodyPr>
          <a:lstStyle/>
          <a:p>
            <a:r>
              <a:rPr lang="en-US" dirty="0" smtClean="0"/>
              <a:t>According to the steps for clipping out responsible areas from the GIS base map, agricultural land uses should be clipped out and assigned to agriculture before the MS4s, CDDs, and non-MS4 areas are clipped.</a:t>
            </a:r>
          </a:p>
          <a:p>
            <a:pPr>
              <a:buNone/>
            </a:pPr>
            <a:endParaRPr lang="en-US" dirty="0" smtClean="0"/>
          </a:p>
          <a:p>
            <a:r>
              <a:rPr lang="en-US" dirty="0" smtClean="0"/>
              <a:t>However, agricultural land uses (land use codes 2000 and 3300) are currently included in the MS4, CDD, and non-MS4 entity allocations.</a:t>
            </a:r>
          </a:p>
          <a:p>
            <a:pPr>
              <a:buNone/>
            </a:pPr>
            <a:endParaRPr lang="en-US" dirty="0" smtClean="0"/>
          </a:p>
          <a:p>
            <a:r>
              <a:rPr lang="en-US" dirty="0" smtClean="0"/>
              <a:t>The areas will be </a:t>
            </a:r>
            <a:r>
              <a:rPr lang="en-US" dirty="0" err="1" smtClean="0"/>
              <a:t>reclipped</a:t>
            </a:r>
            <a:r>
              <a:rPr lang="en-US" dirty="0" smtClean="0"/>
              <a:t> to properly assign the agricultural land uses to the agricultural allocation.</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4400" dirty="0" smtClean="0"/>
              <a:t>Allocation Model</a:t>
            </a:r>
            <a:endParaRPr lang="en-US" sz="4400"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848600" cy="1143000"/>
          </a:xfrm>
        </p:spPr>
        <p:txBody>
          <a:bodyPr/>
          <a:lstStyle/>
          <a:p>
            <a:r>
              <a:rPr lang="en-US" dirty="0" smtClean="0"/>
              <a:t>MS4 and Non-MS4 Allocations</a:t>
            </a:r>
            <a:endParaRPr lang="en-US" dirty="0"/>
          </a:p>
        </p:txBody>
      </p:sp>
      <p:sp>
        <p:nvSpPr>
          <p:cNvPr id="3" name="Content Placeholder 2"/>
          <p:cNvSpPr>
            <a:spLocks noGrp="1"/>
          </p:cNvSpPr>
          <p:nvPr>
            <p:ph idx="1"/>
          </p:nvPr>
        </p:nvSpPr>
        <p:spPr>
          <a:xfrm>
            <a:off x="457200" y="1143000"/>
            <a:ext cx="8229600" cy="5334000"/>
          </a:xfrm>
        </p:spPr>
        <p:txBody>
          <a:bodyPr>
            <a:normAutofit/>
          </a:bodyPr>
          <a:lstStyle/>
          <a:p>
            <a:r>
              <a:rPr lang="en-US" dirty="0" smtClean="0"/>
              <a:t>Martin County and St. Lucie County were assigned both a MS4 allocation and a non-MS4 allocation.</a:t>
            </a:r>
          </a:p>
          <a:p>
            <a:pPr>
              <a:buNone/>
            </a:pPr>
            <a:endParaRPr lang="en-US" dirty="0" smtClean="0"/>
          </a:p>
          <a:p>
            <a:r>
              <a:rPr lang="en-US" dirty="0" smtClean="0"/>
              <a:t>The cities were only assigned a MS4 allocation.</a:t>
            </a:r>
          </a:p>
          <a:p>
            <a:pPr lvl="1"/>
            <a:r>
              <a:rPr lang="en-US" dirty="0" smtClean="0"/>
              <a:t>Therefore, portions of incorporated cities are being assigned as part of the counties’ allocations.</a:t>
            </a:r>
          </a:p>
          <a:p>
            <a:pPr lvl="1"/>
            <a:r>
              <a:rPr lang="en-US" dirty="0" smtClean="0"/>
              <a:t>The cities should also receive a non-MS4 allocation to address the loading within their jurisdiction.</a:t>
            </a:r>
          </a:p>
          <a:p>
            <a:pPr lvl="1"/>
            <a:r>
              <a:rPr lang="en-US" dirty="0" smtClean="0"/>
              <a:t>The cities should submit a GIS file/map showing their jurisdictional boundaries to Katie </a:t>
            </a:r>
            <a:r>
              <a:rPr lang="en-US" dirty="0" err="1" smtClean="0"/>
              <a:t>Hallas</a:t>
            </a:r>
            <a:r>
              <a:rPr lang="en-US" dirty="0" smtClean="0"/>
              <a:t> by </a:t>
            </a:r>
            <a:r>
              <a:rPr lang="en-US" b="1" dirty="0" smtClean="0"/>
              <a:t>December 12.</a:t>
            </a:r>
            <a:endParaRPr lang="en-US" b="1"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153400" cy="1143000"/>
          </a:xfrm>
        </p:spPr>
        <p:txBody>
          <a:bodyPr>
            <a:normAutofit/>
          </a:bodyPr>
          <a:lstStyle/>
          <a:p>
            <a:r>
              <a:rPr lang="en-US" dirty="0" smtClean="0"/>
              <a:t>MS4/Non-MS4 Allocations, </a:t>
            </a:r>
            <a:r>
              <a:rPr lang="en-US" dirty="0" err="1" smtClean="0"/>
              <a:t>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Do the stakeholders want separate MS4 and non-MS4 allocations, or do you prefer one allocation?</a:t>
            </a:r>
          </a:p>
          <a:p>
            <a:pPr>
              <a:buNone/>
            </a:pPr>
            <a:endParaRPr lang="en-US" dirty="0" smtClean="0"/>
          </a:p>
          <a:p>
            <a:r>
              <a:rPr lang="en-US" dirty="0" smtClean="0"/>
              <a:t>The benefit of having separate allocations is that the required reductions and projects to achieve the reductions are linked to the MS4 permit.</a:t>
            </a:r>
          </a:p>
          <a:p>
            <a:pPr lvl="1"/>
            <a:r>
              <a:rPr lang="en-US" dirty="0" smtClean="0"/>
              <a:t>A MS4 allocation specifies which portion of the load would be associated with the permit.</a:t>
            </a:r>
          </a:p>
          <a:p>
            <a:pPr lvl="1">
              <a:buNone/>
            </a:pPr>
            <a:endParaRPr lang="en-US" dirty="0" smtClean="0"/>
          </a:p>
          <a:p>
            <a:r>
              <a:rPr lang="en-US" dirty="0" smtClean="0"/>
              <a:t>One allocation for the entire jurisdiction would give flexibility on where projects could be implemented.  </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CDD Allocations</a:t>
            </a:r>
            <a:endParaRPr lang="en-US" dirty="0"/>
          </a:p>
        </p:txBody>
      </p:sp>
      <p:sp>
        <p:nvSpPr>
          <p:cNvPr id="3" name="Content Placeholder 2"/>
          <p:cNvSpPr>
            <a:spLocks noGrp="1"/>
          </p:cNvSpPr>
          <p:nvPr>
            <p:ph idx="1"/>
          </p:nvPr>
        </p:nvSpPr>
        <p:spPr/>
        <p:txBody>
          <a:bodyPr/>
          <a:lstStyle/>
          <a:p>
            <a:r>
              <a:rPr lang="en-US" dirty="0" smtClean="0"/>
              <a:t>Currently, four CDDs (Copper Creek, Southern Grove, Tradition, and </a:t>
            </a:r>
            <a:r>
              <a:rPr lang="en-US" dirty="0" err="1" smtClean="0"/>
              <a:t>Verano</a:t>
            </a:r>
            <a:r>
              <a:rPr lang="en-US" dirty="0" smtClean="0"/>
              <a:t>) are assigned allocations.</a:t>
            </a:r>
          </a:p>
          <a:p>
            <a:pPr lvl="1"/>
            <a:r>
              <a:rPr lang="en-US" dirty="0" smtClean="0"/>
              <a:t>These CDDs discharge to the C-23 or C-24 canal and are not the City of Port St. </a:t>
            </a:r>
            <a:r>
              <a:rPr lang="en-US" dirty="0" err="1" smtClean="0"/>
              <a:t>Lucie’s</a:t>
            </a:r>
            <a:r>
              <a:rPr lang="en-US" dirty="0" smtClean="0"/>
              <a:t> MS4.</a:t>
            </a:r>
          </a:p>
          <a:p>
            <a:pPr lvl="1">
              <a:buNone/>
            </a:pPr>
            <a:endParaRPr lang="en-US" dirty="0" smtClean="0"/>
          </a:p>
          <a:p>
            <a:r>
              <a:rPr lang="en-US" dirty="0" smtClean="0"/>
              <a:t>FDEP is in discussions with Port St. Lucie about the responsibilities of each of the CDDs to ensure the correct entities are receiving an allocation. </a:t>
            </a:r>
          </a:p>
          <a:p>
            <a:pPr lvl="1"/>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11/27/2012</a:t>
            </a:fld>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WCD Allocations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There are large areas of overlap between the North St. Lucie River WCD boundary and the Fort Pierce and Port St. Lucie jurisdictional boundaries.</a:t>
            </a:r>
          </a:p>
          <a:p>
            <a:pPr>
              <a:buNone/>
            </a:pPr>
            <a:endParaRPr lang="en-US" dirty="0" smtClean="0"/>
          </a:p>
          <a:p>
            <a:r>
              <a:rPr lang="en-US" dirty="0" smtClean="0"/>
              <a:t>Discussions will be needed between these three stakeholders and FDEP to determine which entity is responsible for the stormwater infrastructure in the overlap areas.</a:t>
            </a:r>
          </a:p>
          <a:p>
            <a:pPr>
              <a:buNone/>
            </a:pPr>
            <a:endParaRPr lang="en-US" dirty="0" smtClean="0"/>
          </a:p>
          <a:p>
            <a:r>
              <a:rPr lang="en-US" dirty="0" smtClean="0"/>
              <a:t>Discussions could result in changes to the areas assigned to each of these entities.</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Managed Lands</a:t>
            </a:r>
            <a:endParaRPr lang="en-US"/>
          </a:p>
        </p:txBody>
      </p:sp>
      <p:sp>
        <p:nvSpPr>
          <p:cNvPr id="3" name="Content Placeholder 2"/>
          <p:cNvSpPr>
            <a:spLocks noGrp="1"/>
          </p:cNvSpPr>
          <p:nvPr>
            <p:ph idx="1"/>
          </p:nvPr>
        </p:nvSpPr>
        <p:spPr>
          <a:xfrm>
            <a:off x="457200" y="1295400"/>
            <a:ext cx="8229600" cy="5105400"/>
          </a:xfrm>
        </p:spPr>
        <p:txBody>
          <a:bodyPr>
            <a:normAutofit lnSpcReduction="10000"/>
          </a:bodyPr>
          <a:lstStyle/>
          <a:p>
            <a:r>
              <a:rPr lang="en-US" dirty="0" smtClean="0"/>
              <a:t>Allocations currently use a coverage of managed lands that was developed using available information about state, federal, and local conservation lands.</a:t>
            </a:r>
          </a:p>
          <a:p>
            <a:pPr>
              <a:buNone/>
            </a:pPr>
            <a:endParaRPr lang="en-US" dirty="0" smtClean="0"/>
          </a:p>
          <a:p>
            <a:r>
              <a:rPr lang="en-US" dirty="0" smtClean="0"/>
              <a:t>Issues with this coverage:</a:t>
            </a:r>
          </a:p>
          <a:p>
            <a:pPr lvl="1"/>
            <a:r>
              <a:rPr lang="en-US" dirty="0" smtClean="0"/>
              <a:t>Some of these lands may still be agricultural or may be transitioning to conservation.</a:t>
            </a:r>
          </a:p>
          <a:p>
            <a:pPr lvl="1"/>
            <a:r>
              <a:rPr lang="en-US" dirty="0" smtClean="0"/>
              <a:t>The 1999 land use coverage used in the model shows that much of the acreage in the managed lands coverage is agricultural.  We may be are setting aside much greater loads than needed for the managed lands.</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Managed Lands, continued</a:t>
            </a:r>
            <a:endParaRPr lang="en-US" dirty="0"/>
          </a:p>
        </p:txBody>
      </p:sp>
      <p:sp>
        <p:nvSpPr>
          <p:cNvPr id="3" name="Content Placeholder 2"/>
          <p:cNvSpPr>
            <a:spLocks noGrp="1"/>
          </p:cNvSpPr>
          <p:nvPr>
            <p:ph idx="1"/>
          </p:nvPr>
        </p:nvSpPr>
        <p:spPr/>
        <p:txBody>
          <a:bodyPr/>
          <a:lstStyle/>
          <a:p>
            <a:r>
              <a:rPr lang="en-US" dirty="0" smtClean="0"/>
              <a:t>In BMAPs in other basins, the land use coverage was used to identify those areas with natural land uses.</a:t>
            </a:r>
          </a:p>
          <a:p>
            <a:pPr lvl="1"/>
            <a:r>
              <a:rPr lang="en-US" dirty="0" smtClean="0"/>
              <a:t>Land use codes 3000 (upland </a:t>
            </a:r>
            <a:r>
              <a:rPr lang="en-US" dirty="0" err="1" smtClean="0"/>
              <a:t>nonforested</a:t>
            </a:r>
            <a:r>
              <a:rPr lang="en-US" dirty="0" smtClean="0"/>
              <a:t>), 4000 (upland forest), 5000 (water), and 6000 (wetlands).</a:t>
            </a:r>
          </a:p>
          <a:p>
            <a:pPr lvl="1">
              <a:buNone/>
            </a:pPr>
            <a:endParaRPr lang="en-US" dirty="0" smtClean="0"/>
          </a:p>
          <a:p>
            <a:r>
              <a:rPr lang="en-US" dirty="0" smtClean="0"/>
              <a:t>The allocations could be modified to set aside the load and acreage associated with the natural land uses instead of the managed lands coverage.</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Managed Lands, continued</a:t>
            </a:r>
            <a:endParaRPr lang="en-US" dirty="0"/>
          </a:p>
        </p:txBody>
      </p:sp>
      <p:sp>
        <p:nvSpPr>
          <p:cNvPr id="3" name="Content Placeholder 2"/>
          <p:cNvSpPr>
            <a:spLocks noGrp="1"/>
          </p:cNvSpPr>
          <p:nvPr>
            <p:ph idx="1"/>
          </p:nvPr>
        </p:nvSpPr>
        <p:spPr/>
        <p:txBody>
          <a:bodyPr/>
          <a:lstStyle/>
          <a:p>
            <a:r>
              <a:rPr lang="en-US" dirty="0" smtClean="0"/>
              <a:t>If some of the lands shown as agricultural in 1999 are now really conservation lands, the appropriate entity (agriculture or water control district) would receive credit in the BMAP for this change in land use.</a:t>
            </a:r>
          </a:p>
          <a:p>
            <a:pPr>
              <a:buNone/>
            </a:pPr>
            <a:endParaRPr lang="en-US" dirty="0" smtClean="0"/>
          </a:p>
          <a:p>
            <a:r>
              <a:rPr lang="en-US" dirty="0" smtClean="0"/>
              <a:t>Which option is preferred?</a:t>
            </a:r>
          </a:p>
          <a:p>
            <a:pPr lvl="1"/>
            <a:r>
              <a:rPr lang="en-US" dirty="0" smtClean="0"/>
              <a:t>Continue to use the managed lands coverage.</a:t>
            </a:r>
          </a:p>
          <a:p>
            <a:pPr lvl="1"/>
            <a:r>
              <a:rPr lang="en-US" dirty="0" smtClean="0"/>
              <a:t>Switch to using the natural land uses from the 1999 land use coverage.</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 Use Coverage</a:t>
            </a:r>
            <a:endParaRPr lang="en-US" dirty="0"/>
          </a:p>
        </p:txBody>
      </p:sp>
      <p:sp>
        <p:nvSpPr>
          <p:cNvPr id="3" name="Content Placeholder 2"/>
          <p:cNvSpPr>
            <a:spLocks noGrp="1"/>
          </p:cNvSpPr>
          <p:nvPr>
            <p:ph idx="1"/>
          </p:nvPr>
        </p:nvSpPr>
        <p:spPr/>
        <p:txBody>
          <a:bodyPr>
            <a:normAutofit lnSpcReduction="10000"/>
          </a:bodyPr>
          <a:lstStyle/>
          <a:p>
            <a:r>
              <a:rPr lang="en-US" dirty="0" smtClean="0"/>
              <a:t>The TMDL and current BMAP model are based on the 1999 land use coverage.</a:t>
            </a:r>
          </a:p>
          <a:p>
            <a:pPr>
              <a:buNone/>
            </a:pPr>
            <a:endParaRPr lang="en-US" dirty="0" smtClean="0"/>
          </a:p>
          <a:p>
            <a:r>
              <a:rPr lang="en-US" dirty="0" smtClean="0"/>
              <a:t>The SLRWPP uses the 2004 land use coverage.</a:t>
            </a:r>
          </a:p>
          <a:p>
            <a:endParaRPr lang="en-US" dirty="0" smtClean="0"/>
          </a:p>
          <a:p>
            <a:r>
              <a:rPr lang="en-US" dirty="0" smtClean="0"/>
              <a:t>FDEP is considering updating the BMAP model to use the 2004 land use coverage to match the SLRWPP.</a:t>
            </a:r>
          </a:p>
          <a:p>
            <a:endParaRPr lang="en-US" dirty="0" smtClean="0"/>
          </a:p>
          <a:p>
            <a:r>
              <a:rPr lang="en-US" dirty="0" smtClean="0"/>
              <a:t>Thoughts on updating the land use coverage?</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De Minimus</a:t>
            </a:r>
            <a:endParaRPr lang="en-US" i="1" dirty="0"/>
          </a:p>
        </p:txBody>
      </p:sp>
      <p:sp>
        <p:nvSpPr>
          <p:cNvPr id="3" name="Content Placeholder 2"/>
          <p:cNvSpPr>
            <a:spLocks noGrp="1"/>
          </p:cNvSpPr>
          <p:nvPr>
            <p:ph idx="1"/>
          </p:nvPr>
        </p:nvSpPr>
        <p:spPr>
          <a:xfrm>
            <a:off x="457200" y="1600200"/>
            <a:ext cx="8229600" cy="4724400"/>
          </a:xfrm>
        </p:spPr>
        <p:txBody>
          <a:bodyPr>
            <a:normAutofit fontScale="85000" lnSpcReduction="20000"/>
          </a:bodyPr>
          <a:lstStyle/>
          <a:p>
            <a:r>
              <a:rPr lang="en-US" dirty="0" smtClean="0"/>
              <a:t>In other BMAPs, a </a:t>
            </a:r>
            <a:r>
              <a:rPr lang="en-US" i="1" dirty="0" smtClean="0"/>
              <a:t>de minimus </a:t>
            </a:r>
            <a:r>
              <a:rPr lang="en-US" dirty="0" smtClean="0"/>
              <a:t>threshold was determined.</a:t>
            </a:r>
          </a:p>
          <a:p>
            <a:pPr>
              <a:buNone/>
            </a:pPr>
            <a:endParaRPr lang="en-US" dirty="0" smtClean="0"/>
          </a:p>
          <a:p>
            <a:r>
              <a:rPr lang="en-US" i="1" dirty="0" smtClean="0"/>
              <a:t>De minimus </a:t>
            </a:r>
            <a:r>
              <a:rPr lang="en-US" dirty="0" smtClean="0"/>
              <a:t>entities are those entities that have loads low enough that reductions from these areas would have no significant impact.</a:t>
            </a:r>
          </a:p>
          <a:p>
            <a:pPr>
              <a:buNone/>
            </a:pPr>
            <a:endParaRPr lang="en-US" dirty="0" smtClean="0"/>
          </a:p>
          <a:p>
            <a:r>
              <a:rPr lang="en-US" dirty="0" smtClean="0"/>
              <a:t>D</a:t>
            </a:r>
            <a:r>
              <a:rPr lang="en-US" i="1" dirty="0" smtClean="0"/>
              <a:t>e minimus</a:t>
            </a:r>
            <a:r>
              <a:rPr lang="en-US" dirty="0" smtClean="0"/>
              <a:t> entities would not be assigned an allocation for the first phase of the BMAP.  </a:t>
            </a:r>
          </a:p>
          <a:p>
            <a:pPr lvl="1"/>
            <a:r>
              <a:rPr lang="en-US" dirty="0" smtClean="0"/>
              <a:t>These stakeholders may receive allocations in future iterations.  </a:t>
            </a:r>
          </a:p>
          <a:p>
            <a:pPr lvl="1">
              <a:buNone/>
            </a:pPr>
            <a:endParaRPr lang="en-US" dirty="0" smtClean="0"/>
          </a:p>
          <a:p>
            <a:r>
              <a:rPr lang="en-US" dirty="0" smtClean="0"/>
              <a:t>The loads associated with the </a:t>
            </a:r>
            <a:r>
              <a:rPr lang="en-US" i="1" dirty="0" smtClean="0"/>
              <a:t>de minimus </a:t>
            </a:r>
            <a:r>
              <a:rPr lang="en-US" dirty="0" smtClean="0"/>
              <a:t>entities would not be reallocated to the other stakeholders in the basin.</a:t>
            </a:r>
          </a:p>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De Minimus</a:t>
            </a:r>
            <a:r>
              <a:rPr lang="en-US" dirty="0" smtClean="0"/>
              <a:t>, continued</a:t>
            </a:r>
            <a:endParaRPr lang="en-US" dirty="0"/>
          </a:p>
        </p:txBody>
      </p:sp>
      <p:sp>
        <p:nvSpPr>
          <p:cNvPr id="3" name="Content Placeholder 2"/>
          <p:cNvSpPr>
            <a:spLocks noGrp="1"/>
          </p:cNvSpPr>
          <p:nvPr>
            <p:ph idx="1"/>
          </p:nvPr>
        </p:nvSpPr>
        <p:spPr/>
        <p:txBody>
          <a:bodyPr/>
          <a:lstStyle/>
          <a:p>
            <a:r>
              <a:rPr lang="en-US" dirty="0" smtClean="0"/>
              <a:t>Proposed </a:t>
            </a:r>
            <a:r>
              <a:rPr lang="en-US" i="1" dirty="0" smtClean="0"/>
              <a:t>de minimus </a:t>
            </a:r>
            <a:r>
              <a:rPr lang="en-US" dirty="0" smtClean="0"/>
              <a:t>approach:</a:t>
            </a:r>
          </a:p>
          <a:p>
            <a:pPr lvl="1"/>
            <a:r>
              <a:rPr lang="en-US" dirty="0" smtClean="0"/>
              <a:t>Any entity that has TN </a:t>
            </a:r>
            <a:r>
              <a:rPr lang="en-US" u="sng" dirty="0" smtClean="0"/>
              <a:t>and</a:t>
            </a:r>
            <a:r>
              <a:rPr lang="en-US" dirty="0" smtClean="0"/>
              <a:t> TP loads that are 0.5% or less of the total loading in the basin.</a:t>
            </a:r>
          </a:p>
          <a:p>
            <a:pPr lvl="1"/>
            <a:r>
              <a:rPr lang="en-US" dirty="0" smtClean="0"/>
              <a:t>All </a:t>
            </a:r>
            <a:r>
              <a:rPr lang="en-US" i="1" dirty="0" smtClean="0"/>
              <a:t>de minimus </a:t>
            </a:r>
            <a:r>
              <a:rPr lang="en-US" dirty="0" smtClean="0"/>
              <a:t>entities together make up about 1% of the total basin loading.</a:t>
            </a:r>
          </a:p>
          <a:p>
            <a:r>
              <a:rPr lang="en-US" dirty="0" smtClean="0"/>
              <a:t>Thoughts on allowing </a:t>
            </a:r>
            <a:r>
              <a:rPr lang="en-US" i="1" dirty="0" smtClean="0"/>
              <a:t>de minimus </a:t>
            </a:r>
            <a:r>
              <a:rPr lang="en-US" dirty="0" smtClean="0"/>
              <a:t>entities in the St. Lucie BMAP?</a:t>
            </a:r>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Allocation Model</a:t>
            </a:r>
            <a:endParaRPr lang="en-US" dirty="0"/>
          </a:p>
        </p:txBody>
      </p:sp>
      <p:sp>
        <p:nvSpPr>
          <p:cNvPr id="3" name="Content Placeholder 2"/>
          <p:cNvSpPr>
            <a:spLocks noGrp="1"/>
          </p:cNvSpPr>
          <p:nvPr>
            <p:ph idx="1"/>
          </p:nvPr>
        </p:nvSpPr>
        <p:spPr/>
        <p:txBody>
          <a:bodyPr>
            <a:normAutofit lnSpcReduction="10000"/>
          </a:bodyPr>
          <a:lstStyle/>
          <a:p>
            <a:r>
              <a:rPr lang="en-US" dirty="0" smtClean="0"/>
              <a:t>A spreadsheet model was created for the St. Lucie Basin Management Action Plan (BMAP) to calculate starting loads, allocations, and required reductions to achieve water quality standards.</a:t>
            </a:r>
          </a:p>
          <a:p>
            <a:pPr>
              <a:buNone/>
            </a:pPr>
            <a:endParaRPr lang="en-US" dirty="0" smtClean="0"/>
          </a:p>
          <a:p>
            <a:r>
              <a:rPr lang="en-US" dirty="0" smtClean="0"/>
              <a:t>The model was refined earlier this year to include information consistent with the 2012 St. Lucie River Watershed Protection Plan (SLRWPP) Update.</a:t>
            </a:r>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305800" cy="1143000"/>
          </a:xfrm>
        </p:spPr>
        <p:txBody>
          <a:bodyPr>
            <a:normAutofit/>
          </a:bodyPr>
          <a:lstStyle/>
          <a:p>
            <a:r>
              <a:rPr lang="en-US" sz="2800" dirty="0" smtClean="0"/>
              <a:t>Questions on Potential Modifications?</a:t>
            </a:r>
            <a:endParaRPr lang="en-US" sz="2800" dirty="0"/>
          </a:p>
        </p:txBody>
      </p:sp>
      <p:sp>
        <p:nvSpPr>
          <p:cNvPr id="3" name="Date Placeholder 2"/>
          <p:cNvSpPr>
            <a:spLocks noGrp="1"/>
          </p:cNvSpPr>
          <p:nvPr>
            <p:ph type="dt" sz="half" idx="10"/>
          </p:nvPr>
        </p:nvSpPr>
        <p:spPr/>
        <p:txBody>
          <a:bodyPr/>
          <a:lstStyle/>
          <a:p>
            <a:r>
              <a:rPr lang="en-US" dirty="0" smtClean="0"/>
              <a:t>11/29/12</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40</a:t>
            </a:fld>
            <a:endParaRPr lang="en-US"/>
          </a:p>
        </p:txBody>
      </p:sp>
      <p:pic>
        <p:nvPicPr>
          <p:cNvPr id="1026" name="Picture 2" descr="C:\Documents and Settings\User\Local Settings\Temporary Internet Files\Content.IE5\PIWA1CTT\MC900441498[1].png"/>
          <p:cNvPicPr>
            <a:picLocks noChangeAspect="1" noChangeArrowheads="1"/>
          </p:cNvPicPr>
          <p:nvPr/>
        </p:nvPicPr>
        <p:blipFill>
          <a:blip r:embed="rId3" cstate="print"/>
          <a:srcRect/>
          <a:stretch>
            <a:fillRect/>
          </a:stretch>
        </p:blipFill>
        <p:spPr bwMode="auto">
          <a:xfrm>
            <a:off x="2743428" y="1600428"/>
            <a:ext cx="3657143" cy="3657143"/>
          </a:xfrm>
          <a:prstGeom prst="rect">
            <a:avLst/>
          </a:prstGeom>
          <a:noFill/>
        </p:spPr>
      </p:pic>
      <p:pic>
        <p:nvPicPr>
          <p:cNvPr id="1027" name="Picture 3" descr="Graphic of a question mark"/>
          <p:cNvPicPr>
            <a:picLocks noChangeAspect="1" noChangeArrowheads="1"/>
          </p:cNvPicPr>
          <p:nvPr/>
        </p:nvPicPr>
        <p:blipFill>
          <a:blip r:embed="rId3" cstate="print"/>
          <a:srcRect/>
          <a:stretch>
            <a:fillRect/>
          </a:stretch>
        </p:blipFill>
        <p:spPr bwMode="auto">
          <a:xfrm>
            <a:off x="2743428" y="1600428"/>
            <a:ext cx="3657143" cy="365714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848600" cy="1143000"/>
          </a:xfrm>
        </p:spPr>
        <p:txBody>
          <a:bodyPr>
            <a:normAutofit fontScale="90000"/>
          </a:bodyPr>
          <a:lstStyle/>
          <a:p>
            <a:r>
              <a:rPr lang="en-US" dirty="0" smtClean="0"/>
              <a:t>Changes to the Allocation Model</a:t>
            </a:r>
            <a:endParaRPr lang="en-US" dirty="0"/>
          </a:p>
        </p:txBody>
      </p:sp>
      <p:sp>
        <p:nvSpPr>
          <p:cNvPr id="3" name="Content Placeholder 2"/>
          <p:cNvSpPr>
            <a:spLocks noGrp="1"/>
          </p:cNvSpPr>
          <p:nvPr>
            <p:ph idx="1"/>
          </p:nvPr>
        </p:nvSpPr>
        <p:spPr>
          <a:xfrm>
            <a:off x="457200" y="1143000"/>
            <a:ext cx="8229600" cy="5334000"/>
          </a:xfrm>
        </p:spPr>
        <p:txBody>
          <a:bodyPr>
            <a:normAutofit lnSpcReduction="10000"/>
          </a:bodyPr>
          <a:lstStyle/>
          <a:p>
            <a:r>
              <a:rPr lang="en-US" sz="2600" dirty="0" smtClean="0"/>
              <a:t>Subbasin boundaries were aligned.</a:t>
            </a:r>
          </a:p>
          <a:p>
            <a:endParaRPr lang="en-US" sz="2600" dirty="0" smtClean="0"/>
          </a:p>
          <a:p>
            <a:r>
              <a:rPr lang="en-US" sz="2600" dirty="0" smtClean="0"/>
              <a:t>Localized rainfall data for each subbasin were used.</a:t>
            </a:r>
          </a:p>
          <a:p>
            <a:pPr>
              <a:buNone/>
            </a:pPr>
            <a:endParaRPr lang="en-US" sz="2600" dirty="0" smtClean="0"/>
          </a:p>
          <a:p>
            <a:r>
              <a:rPr lang="en-US" sz="2600" dirty="0" smtClean="0"/>
              <a:t>Event mean concentrations (EMCs) remained the same for urban areas (based on Harper and Baker, 2007) and the EMCs for agricultural areas were modified to match Del </a:t>
            </a:r>
            <a:r>
              <a:rPr lang="en-US" sz="2600" dirty="0" err="1" smtClean="0"/>
              <a:t>Bottcher’s</a:t>
            </a:r>
            <a:r>
              <a:rPr lang="en-US" sz="2600" dirty="0" smtClean="0"/>
              <a:t> values for the Lake Okeechobee and St. Lucie watersheds.</a:t>
            </a:r>
          </a:p>
          <a:p>
            <a:pPr>
              <a:buNone/>
            </a:pPr>
            <a:endParaRPr lang="en-US" sz="2600" dirty="0" smtClean="0"/>
          </a:p>
          <a:p>
            <a:r>
              <a:rPr lang="en-US" sz="2600" dirty="0" smtClean="0"/>
              <a:t>Runoff coefficients (ROCs) were revised to be more reflective of runoff from different land use categories.</a:t>
            </a:r>
          </a:p>
          <a:p>
            <a:pPr lvl="1"/>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Subbasin Boundaries</a:t>
            </a:r>
            <a:endParaRPr lang="en-US" dirty="0"/>
          </a:p>
        </p:txBody>
      </p:sp>
      <p:sp>
        <p:nvSpPr>
          <p:cNvPr id="3" name="Content Placeholder 2"/>
          <p:cNvSpPr>
            <a:spLocks noGrp="1"/>
          </p:cNvSpPr>
          <p:nvPr>
            <p:ph idx="1"/>
          </p:nvPr>
        </p:nvSpPr>
        <p:spPr/>
        <p:txBody>
          <a:bodyPr/>
          <a:lstStyle/>
          <a:p>
            <a:r>
              <a:rPr lang="en-US" dirty="0" smtClean="0">
                <a:solidFill>
                  <a:srgbClr val="FF0000"/>
                </a:solidFill>
              </a:rPr>
              <a:t>Add the map from Kim Jackson – I don’t have electronically </a:t>
            </a:r>
            <a:endParaRPr lang="en-US" dirty="0">
              <a:solidFill>
                <a:srgbClr val="FF0000"/>
              </a:solidFill>
            </a:endParaRPr>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a:p>
        </p:txBody>
      </p:sp>
      <p:pic>
        <p:nvPicPr>
          <p:cNvPr id="6" name="Picture 2" descr="St. Lucei River BMAP boundaries and subbasins."/>
          <p:cNvPicPr>
            <a:picLocks noChangeAspect="1" noChangeArrowheads="1"/>
          </p:cNvPicPr>
          <p:nvPr/>
        </p:nvPicPr>
        <p:blipFill>
          <a:blip r:embed="rId3" cstate="print"/>
          <a:srcRect/>
          <a:stretch>
            <a:fillRect/>
          </a:stretch>
        </p:blipFill>
        <p:spPr bwMode="auto">
          <a:xfrm>
            <a:off x="-28575" y="0"/>
            <a:ext cx="9172575"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Rainfall Values</a:t>
            </a:r>
            <a:endParaRPr lang="en-US" dirty="0"/>
          </a:p>
        </p:txBody>
      </p:sp>
      <p:graphicFrame>
        <p:nvGraphicFramePr>
          <p:cNvPr id="6" name="Content Placeholder 5"/>
          <p:cNvGraphicFramePr>
            <a:graphicFrameLocks noGrp="1"/>
          </p:cNvGraphicFramePr>
          <p:nvPr>
            <p:ph idx="1"/>
          </p:nvPr>
        </p:nvGraphicFramePr>
        <p:xfrm>
          <a:off x="2133600" y="1600200"/>
          <a:ext cx="4800600" cy="4053840"/>
        </p:xfrm>
        <a:graphic>
          <a:graphicData uri="http://schemas.openxmlformats.org/drawingml/2006/table">
            <a:tbl>
              <a:tblPr firstRow="1" bandRow="1">
                <a:tableStyleId>{5C22544A-7EE6-4342-B048-85BDC9FD1C3A}</a:tableStyleId>
              </a:tblPr>
              <a:tblGrid>
                <a:gridCol w="2971800"/>
                <a:gridCol w="1828800"/>
              </a:tblGrid>
              <a:tr h="370840">
                <a:tc>
                  <a:txBody>
                    <a:bodyPr/>
                    <a:lstStyle/>
                    <a:p>
                      <a:pPr algn="ctr"/>
                      <a:r>
                        <a:rPr lang="en-US" sz="2800" dirty="0" smtClean="0">
                          <a:latin typeface="Arial" pitchFamily="34" charset="0"/>
                          <a:cs typeface="Arial" pitchFamily="34" charset="0"/>
                        </a:rPr>
                        <a:t>Subbasin</a:t>
                      </a:r>
                      <a:endParaRPr lang="en-US" sz="2800" dirty="0">
                        <a:latin typeface="Arial" pitchFamily="34" charset="0"/>
                        <a:cs typeface="Arial" pitchFamily="34" charset="0"/>
                      </a:endParaRPr>
                    </a:p>
                  </a:txBody>
                  <a:tcPr anchor="ctr"/>
                </a:tc>
                <a:tc>
                  <a:txBody>
                    <a:bodyPr/>
                    <a:lstStyle/>
                    <a:p>
                      <a:pPr algn="ctr"/>
                      <a:r>
                        <a:rPr lang="en-US" sz="2800" dirty="0" smtClean="0">
                          <a:latin typeface="Arial" pitchFamily="34" charset="0"/>
                          <a:cs typeface="Arial" pitchFamily="34" charset="0"/>
                        </a:rPr>
                        <a:t>Rainfall (inches)</a:t>
                      </a:r>
                      <a:endParaRPr lang="en-US" sz="2800" dirty="0">
                        <a:latin typeface="Arial" pitchFamily="34" charset="0"/>
                        <a:cs typeface="Arial" pitchFamily="34" charset="0"/>
                      </a:endParaRPr>
                    </a:p>
                  </a:txBody>
                  <a:tcPr anchor="ctr"/>
                </a:tc>
              </a:tr>
              <a:tr h="370840">
                <a:tc>
                  <a:txBody>
                    <a:bodyPr/>
                    <a:lstStyle/>
                    <a:p>
                      <a:r>
                        <a:rPr lang="en-US" sz="2800" dirty="0" smtClean="0">
                          <a:latin typeface="Arial" pitchFamily="34" charset="0"/>
                          <a:cs typeface="Arial" pitchFamily="34" charset="0"/>
                        </a:rPr>
                        <a:t>North Fork</a:t>
                      </a:r>
                      <a:endParaRPr lang="en-US" sz="2800" dirty="0">
                        <a:latin typeface="Arial" pitchFamily="34" charset="0"/>
                        <a:cs typeface="Arial" pitchFamily="34" charset="0"/>
                      </a:endParaRPr>
                    </a:p>
                  </a:txBody>
                  <a:tcPr/>
                </a:tc>
                <a:tc>
                  <a:txBody>
                    <a:bodyPr/>
                    <a:lstStyle/>
                    <a:p>
                      <a:r>
                        <a:rPr lang="en-US" sz="2800" dirty="0" smtClean="0">
                          <a:latin typeface="Arial" pitchFamily="34" charset="0"/>
                          <a:cs typeface="Arial" pitchFamily="34" charset="0"/>
                        </a:rPr>
                        <a:t>50.8</a:t>
                      </a:r>
                      <a:endParaRPr lang="en-US" sz="2800" dirty="0">
                        <a:latin typeface="Arial" pitchFamily="34" charset="0"/>
                        <a:cs typeface="Arial" pitchFamily="34" charset="0"/>
                      </a:endParaRPr>
                    </a:p>
                  </a:txBody>
                  <a:tcPr/>
                </a:tc>
              </a:tr>
              <a:tr h="370840">
                <a:tc>
                  <a:txBody>
                    <a:bodyPr/>
                    <a:lstStyle/>
                    <a:p>
                      <a:r>
                        <a:rPr lang="en-US" sz="2800" dirty="0" smtClean="0">
                          <a:latin typeface="Arial" pitchFamily="34" charset="0"/>
                          <a:cs typeface="Arial" pitchFamily="34" charset="0"/>
                        </a:rPr>
                        <a:t>C-23</a:t>
                      </a:r>
                      <a:endParaRPr lang="en-US" sz="2800" dirty="0">
                        <a:latin typeface="Arial" pitchFamily="34" charset="0"/>
                        <a:cs typeface="Arial" pitchFamily="34" charset="0"/>
                      </a:endParaRPr>
                    </a:p>
                  </a:txBody>
                  <a:tcPr/>
                </a:tc>
                <a:tc>
                  <a:txBody>
                    <a:bodyPr/>
                    <a:lstStyle/>
                    <a:p>
                      <a:r>
                        <a:rPr lang="en-US" sz="2800" dirty="0" smtClean="0">
                          <a:latin typeface="Arial" pitchFamily="34" charset="0"/>
                          <a:cs typeface="Arial" pitchFamily="34" charset="0"/>
                        </a:rPr>
                        <a:t>49.9</a:t>
                      </a:r>
                      <a:endParaRPr lang="en-US" sz="2800" dirty="0">
                        <a:latin typeface="Arial" pitchFamily="34" charset="0"/>
                        <a:cs typeface="Arial" pitchFamily="34" charset="0"/>
                      </a:endParaRPr>
                    </a:p>
                  </a:txBody>
                  <a:tcPr/>
                </a:tc>
              </a:tr>
              <a:tr h="370840">
                <a:tc>
                  <a:txBody>
                    <a:bodyPr/>
                    <a:lstStyle/>
                    <a:p>
                      <a:r>
                        <a:rPr lang="en-US" sz="2800" dirty="0" smtClean="0">
                          <a:latin typeface="Arial" pitchFamily="34" charset="0"/>
                          <a:cs typeface="Arial" pitchFamily="34" charset="0"/>
                        </a:rPr>
                        <a:t>C-24</a:t>
                      </a:r>
                      <a:endParaRPr lang="en-US" sz="2800" dirty="0">
                        <a:latin typeface="Arial" pitchFamily="34" charset="0"/>
                        <a:cs typeface="Arial" pitchFamily="34" charset="0"/>
                      </a:endParaRPr>
                    </a:p>
                  </a:txBody>
                  <a:tcPr/>
                </a:tc>
                <a:tc>
                  <a:txBody>
                    <a:bodyPr/>
                    <a:lstStyle/>
                    <a:p>
                      <a:r>
                        <a:rPr lang="en-US" sz="2800" dirty="0" smtClean="0">
                          <a:latin typeface="Arial" pitchFamily="34" charset="0"/>
                          <a:cs typeface="Arial" pitchFamily="34" charset="0"/>
                        </a:rPr>
                        <a:t>53.6</a:t>
                      </a:r>
                      <a:endParaRPr lang="en-US" sz="2800" dirty="0">
                        <a:latin typeface="Arial" pitchFamily="34" charset="0"/>
                        <a:cs typeface="Arial" pitchFamily="34" charset="0"/>
                      </a:endParaRPr>
                    </a:p>
                  </a:txBody>
                  <a:tcPr/>
                </a:tc>
              </a:tr>
              <a:tr h="370840">
                <a:tc>
                  <a:txBody>
                    <a:bodyPr/>
                    <a:lstStyle/>
                    <a:p>
                      <a:r>
                        <a:rPr lang="en-US" sz="2800" dirty="0" smtClean="0">
                          <a:latin typeface="Arial" pitchFamily="34" charset="0"/>
                          <a:cs typeface="Arial" pitchFamily="34" charset="0"/>
                        </a:rPr>
                        <a:t>Basins 4 5 6</a:t>
                      </a:r>
                      <a:endParaRPr lang="en-US" sz="2800" dirty="0">
                        <a:latin typeface="Arial" pitchFamily="34" charset="0"/>
                        <a:cs typeface="Arial" pitchFamily="34" charset="0"/>
                      </a:endParaRPr>
                    </a:p>
                  </a:txBody>
                  <a:tcPr/>
                </a:tc>
                <a:tc>
                  <a:txBody>
                    <a:bodyPr/>
                    <a:lstStyle/>
                    <a:p>
                      <a:r>
                        <a:rPr lang="en-US" sz="2800" dirty="0" smtClean="0">
                          <a:latin typeface="Arial" pitchFamily="34" charset="0"/>
                          <a:cs typeface="Arial" pitchFamily="34" charset="0"/>
                        </a:rPr>
                        <a:t>53.9</a:t>
                      </a:r>
                      <a:endParaRPr lang="en-US" sz="2800" dirty="0">
                        <a:latin typeface="Arial" pitchFamily="34" charset="0"/>
                        <a:cs typeface="Arial" pitchFamily="34" charset="0"/>
                      </a:endParaRPr>
                    </a:p>
                  </a:txBody>
                  <a:tcPr/>
                </a:tc>
              </a:tr>
              <a:tr h="370840">
                <a:tc>
                  <a:txBody>
                    <a:bodyPr/>
                    <a:lstStyle/>
                    <a:p>
                      <a:r>
                        <a:rPr lang="en-US" sz="2800" dirty="0" smtClean="0">
                          <a:latin typeface="Arial" pitchFamily="34" charset="0"/>
                          <a:cs typeface="Arial" pitchFamily="34" charset="0"/>
                        </a:rPr>
                        <a:t>C-44 S-153</a:t>
                      </a:r>
                      <a:endParaRPr lang="en-US" sz="2800" dirty="0">
                        <a:latin typeface="Arial" pitchFamily="34" charset="0"/>
                        <a:cs typeface="Arial" pitchFamily="34" charset="0"/>
                      </a:endParaRPr>
                    </a:p>
                  </a:txBody>
                  <a:tcPr/>
                </a:tc>
                <a:tc>
                  <a:txBody>
                    <a:bodyPr/>
                    <a:lstStyle/>
                    <a:p>
                      <a:r>
                        <a:rPr lang="en-US" sz="2800" dirty="0" smtClean="0">
                          <a:latin typeface="Arial" pitchFamily="34" charset="0"/>
                          <a:cs typeface="Arial" pitchFamily="34" charset="0"/>
                        </a:rPr>
                        <a:t>49.3</a:t>
                      </a:r>
                      <a:endParaRPr lang="en-US" sz="2800" dirty="0">
                        <a:latin typeface="Arial" pitchFamily="34" charset="0"/>
                        <a:cs typeface="Arial" pitchFamily="34" charset="0"/>
                      </a:endParaRPr>
                    </a:p>
                  </a:txBody>
                  <a:tcPr/>
                </a:tc>
              </a:tr>
              <a:tr h="370840">
                <a:tc>
                  <a:txBody>
                    <a:bodyPr/>
                    <a:lstStyle/>
                    <a:p>
                      <a:r>
                        <a:rPr lang="en-US" sz="2800" dirty="0" smtClean="0">
                          <a:latin typeface="Arial" pitchFamily="34" charset="0"/>
                          <a:cs typeface="Arial" pitchFamily="34" charset="0"/>
                        </a:rPr>
                        <a:t>South Fork</a:t>
                      </a:r>
                      <a:endParaRPr lang="en-US" sz="2800" dirty="0">
                        <a:latin typeface="Arial" pitchFamily="34" charset="0"/>
                        <a:cs typeface="Arial" pitchFamily="34" charset="0"/>
                      </a:endParaRPr>
                    </a:p>
                  </a:txBody>
                  <a:tcPr/>
                </a:tc>
                <a:tc>
                  <a:txBody>
                    <a:bodyPr/>
                    <a:lstStyle/>
                    <a:p>
                      <a:r>
                        <a:rPr lang="en-US" sz="2800" dirty="0" smtClean="0">
                          <a:latin typeface="Arial" pitchFamily="34" charset="0"/>
                          <a:cs typeface="Arial" pitchFamily="34" charset="0"/>
                        </a:rPr>
                        <a:t>57.7</a:t>
                      </a:r>
                      <a:endParaRPr lang="en-US" sz="2800" dirty="0">
                        <a:latin typeface="Arial" pitchFamily="34" charset="0"/>
                        <a:cs typeface="Arial" pitchFamily="34" charset="0"/>
                      </a:endParaRPr>
                    </a:p>
                  </a:txBody>
                  <a:tcPr/>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Mean Concentrations</a:t>
            </a:r>
            <a:endParaRPr lang="en-US" dirty="0"/>
          </a:p>
        </p:txBody>
      </p:sp>
      <p:graphicFrame>
        <p:nvGraphicFramePr>
          <p:cNvPr id="6" name="Content Placeholder 5"/>
          <p:cNvGraphicFramePr>
            <a:graphicFrameLocks noGrp="1"/>
          </p:cNvGraphicFramePr>
          <p:nvPr>
            <p:ph idx="1"/>
          </p:nvPr>
        </p:nvGraphicFramePr>
        <p:xfrm>
          <a:off x="1600200" y="1345565"/>
          <a:ext cx="6019800" cy="4328160"/>
        </p:xfrm>
        <a:graphic>
          <a:graphicData uri="http://schemas.openxmlformats.org/drawingml/2006/table">
            <a:tbl>
              <a:tblPr firstRow="1" bandRow="1">
                <a:tableStyleId>{5C22544A-7EE6-4342-B048-85BDC9FD1C3A}</a:tableStyleId>
              </a:tblPr>
              <a:tblGrid>
                <a:gridCol w="3168650"/>
                <a:gridCol w="1403350"/>
                <a:gridCol w="1447800"/>
              </a:tblGrid>
              <a:tr h="228600">
                <a:tc>
                  <a:txBody>
                    <a:bodyPr/>
                    <a:lstStyle/>
                    <a:p>
                      <a:pPr algn="ctr" fontAlgn="b"/>
                      <a:r>
                        <a:rPr lang="en-US" sz="1600" b="1" i="0" u="none" strike="noStrike" dirty="0" smtClean="0">
                          <a:solidFill>
                            <a:schemeClr val="bg1"/>
                          </a:solidFill>
                          <a:latin typeface="Arial" pitchFamily="34" charset="0"/>
                          <a:cs typeface="Arial" pitchFamily="34" charset="0"/>
                        </a:rPr>
                        <a:t>EMC</a:t>
                      </a:r>
                      <a:endParaRPr lang="en-US" sz="1600" b="1" i="0" u="none" strike="noStrike" dirty="0">
                        <a:solidFill>
                          <a:schemeClr val="bg1"/>
                        </a:solidFill>
                        <a:latin typeface="Arial" pitchFamily="34" charset="0"/>
                        <a:cs typeface="Arial" pitchFamily="34" charset="0"/>
                      </a:endParaRPr>
                    </a:p>
                  </a:txBody>
                  <a:tcPr marL="9525" marR="9525" marT="9525" marB="0" anchor="ctr"/>
                </a:tc>
                <a:tc>
                  <a:txBody>
                    <a:bodyPr/>
                    <a:lstStyle/>
                    <a:p>
                      <a:pPr algn="ctr" fontAlgn="b"/>
                      <a:r>
                        <a:rPr lang="en-US" sz="1600" b="1" i="0" u="none" strike="noStrike" dirty="0">
                          <a:solidFill>
                            <a:schemeClr val="bg1"/>
                          </a:solidFill>
                          <a:latin typeface="Arial" pitchFamily="34" charset="0"/>
                          <a:cs typeface="Arial" pitchFamily="34" charset="0"/>
                        </a:rPr>
                        <a:t> TN </a:t>
                      </a:r>
                    </a:p>
                  </a:txBody>
                  <a:tcPr marL="9525" marR="9525" marT="9525" marB="0" anchor="ctr"/>
                </a:tc>
                <a:tc>
                  <a:txBody>
                    <a:bodyPr/>
                    <a:lstStyle/>
                    <a:p>
                      <a:pPr algn="ctr" fontAlgn="b"/>
                      <a:r>
                        <a:rPr lang="en-US" sz="1600" b="1" i="0" u="none" strike="noStrike" dirty="0">
                          <a:solidFill>
                            <a:schemeClr val="bg1"/>
                          </a:solidFill>
                          <a:latin typeface="Arial" pitchFamily="34" charset="0"/>
                          <a:cs typeface="Arial" pitchFamily="34" charset="0"/>
                        </a:rPr>
                        <a:t> TP </a:t>
                      </a:r>
                    </a:p>
                  </a:txBody>
                  <a:tcPr marL="9525" marR="9525" marT="9525" marB="0" anchor="ctr"/>
                </a:tc>
              </a:tr>
              <a:tr h="203835">
                <a:tc>
                  <a:txBody>
                    <a:bodyPr/>
                    <a:lstStyle/>
                    <a:p>
                      <a:pPr algn="l" fontAlgn="b"/>
                      <a:r>
                        <a:rPr lang="en-US" sz="1600" b="0" i="0" u="none" strike="noStrike">
                          <a:solidFill>
                            <a:srgbClr val="000000"/>
                          </a:solidFill>
                          <a:latin typeface="Arial" pitchFamily="34" charset="0"/>
                          <a:cs typeface="Arial" pitchFamily="34" charset="0"/>
                        </a:rPr>
                        <a:t>Low-Density Residential</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0.97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0.125 </a:t>
                      </a:r>
                    </a:p>
                  </a:txBody>
                  <a:tcPr marL="9525" marR="9525" marT="9525" marB="0" anchor="b"/>
                </a:tc>
              </a:tr>
              <a:tr h="255270">
                <a:tc>
                  <a:txBody>
                    <a:bodyPr/>
                    <a:lstStyle/>
                    <a:p>
                      <a:pPr algn="l" fontAlgn="b"/>
                      <a:r>
                        <a:rPr lang="en-US" sz="1600" b="0" i="0" u="none" strike="noStrike">
                          <a:solidFill>
                            <a:srgbClr val="000000"/>
                          </a:solidFill>
                          <a:latin typeface="Arial" pitchFamily="34" charset="0"/>
                          <a:cs typeface="Arial" pitchFamily="34" charset="0"/>
                        </a:rPr>
                        <a:t>Single-Family</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1.24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0.213 </a:t>
                      </a:r>
                    </a:p>
                  </a:txBody>
                  <a:tcPr marL="9525" marR="9525" marT="9525" marB="0" anchor="b"/>
                </a:tc>
              </a:tr>
              <a:tr h="228600">
                <a:tc>
                  <a:txBody>
                    <a:bodyPr/>
                    <a:lstStyle/>
                    <a:p>
                      <a:pPr algn="l" fontAlgn="b"/>
                      <a:r>
                        <a:rPr lang="en-US" sz="1600" b="0" i="0" u="none" strike="noStrike">
                          <a:solidFill>
                            <a:srgbClr val="000000"/>
                          </a:solidFill>
                          <a:latin typeface="Arial" pitchFamily="34" charset="0"/>
                          <a:cs typeface="Arial" pitchFamily="34" charset="0"/>
                        </a:rPr>
                        <a:t>Multi-Family</a:t>
                      </a:r>
                    </a:p>
                  </a:txBody>
                  <a:tcPr marL="9525" marR="9525" marT="9525" marB="0" anchor="b"/>
                </a:tc>
                <a:tc>
                  <a:txBody>
                    <a:bodyPr/>
                    <a:lstStyle/>
                    <a:p>
                      <a:pPr algn="l" fontAlgn="b"/>
                      <a:r>
                        <a:rPr lang="en-US" sz="1600" b="0" i="0" u="none" strike="noStrike" dirty="0">
                          <a:solidFill>
                            <a:srgbClr val="000000"/>
                          </a:solidFill>
                          <a:latin typeface="Arial" pitchFamily="34" charset="0"/>
                          <a:cs typeface="Arial" pitchFamily="34" charset="0"/>
                        </a:rPr>
                        <a:t>         1.39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0.339 </a:t>
                      </a:r>
                    </a:p>
                  </a:txBody>
                  <a:tcPr marL="9525" marR="9525" marT="9525" marB="0" anchor="b"/>
                </a:tc>
              </a:tr>
              <a:tr h="203835">
                <a:tc>
                  <a:txBody>
                    <a:bodyPr/>
                    <a:lstStyle/>
                    <a:p>
                      <a:pPr algn="l" fontAlgn="b"/>
                      <a:r>
                        <a:rPr lang="en-US" sz="1600" b="0" i="0" u="none" strike="noStrike">
                          <a:solidFill>
                            <a:srgbClr val="000000"/>
                          </a:solidFill>
                          <a:latin typeface="Arial" pitchFamily="34" charset="0"/>
                          <a:cs typeface="Arial" pitchFamily="34" charset="0"/>
                        </a:rPr>
                        <a:t>Low-Intensity Commercial</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0.71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0.117 </a:t>
                      </a:r>
                    </a:p>
                  </a:txBody>
                  <a:tcPr marL="9525" marR="9525" marT="9525" marB="0" anchor="b"/>
                </a:tc>
              </a:tr>
              <a:tr h="255270">
                <a:tc>
                  <a:txBody>
                    <a:bodyPr/>
                    <a:lstStyle/>
                    <a:p>
                      <a:pPr algn="l" fontAlgn="b"/>
                      <a:r>
                        <a:rPr lang="en-US" sz="1600" b="0" i="0" u="none" strike="noStrike">
                          <a:solidFill>
                            <a:srgbClr val="000000"/>
                          </a:solidFill>
                          <a:latin typeface="Arial" pitchFamily="34" charset="0"/>
                          <a:cs typeface="Arial" pitchFamily="34" charset="0"/>
                        </a:rPr>
                        <a:t>High-Intensity Commercial</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1.44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0.225 </a:t>
                      </a:r>
                    </a:p>
                  </a:txBody>
                  <a:tcPr marL="9525" marR="9525" marT="9525" marB="0" anchor="b"/>
                </a:tc>
              </a:tr>
              <a:tr h="228600">
                <a:tc>
                  <a:txBody>
                    <a:bodyPr/>
                    <a:lstStyle/>
                    <a:p>
                      <a:pPr algn="l" fontAlgn="b"/>
                      <a:r>
                        <a:rPr lang="en-US" sz="1600" b="0" i="0" u="none" strike="noStrike">
                          <a:solidFill>
                            <a:srgbClr val="000000"/>
                          </a:solidFill>
                          <a:latin typeface="Arial" pitchFamily="34" charset="0"/>
                          <a:cs typeface="Arial" pitchFamily="34" charset="0"/>
                        </a:rPr>
                        <a:t>Light Industrial</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0.72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0.170 </a:t>
                      </a:r>
                    </a:p>
                  </a:txBody>
                  <a:tcPr marL="9525" marR="9525" marT="9525" marB="0" anchor="b"/>
                </a:tc>
              </a:tr>
              <a:tr h="203835">
                <a:tc>
                  <a:txBody>
                    <a:bodyPr/>
                    <a:lstStyle/>
                    <a:p>
                      <a:pPr algn="l" fontAlgn="b"/>
                      <a:r>
                        <a:rPr lang="en-US" sz="1600" b="0" i="0" u="none" strike="noStrike">
                          <a:solidFill>
                            <a:srgbClr val="000000"/>
                          </a:solidFill>
                          <a:latin typeface="Arial" pitchFamily="34" charset="0"/>
                          <a:cs typeface="Arial" pitchFamily="34" charset="0"/>
                        </a:rPr>
                        <a:t>Highway</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0.99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0.143 </a:t>
                      </a:r>
                    </a:p>
                  </a:txBody>
                  <a:tcPr marL="9525" marR="9525" marT="9525" marB="0" anchor="b"/>
                </a:tc>
              </a:tr>
              <a:tr h="255270">
                <a:tc>
                  <a:txBody>
                    <a:bodyPr/>
                    <a:lstStyle/>
                    <a:p>
                      <a:pPr algn="l" fontAlgn="b"/>
                      <a:r>
                        <a:rPr lang="en-US" sz="1600" b="0" i="0" u="none" strike="noStrike">
                          <a:solidFill>
                            <a:srgbClr val="000000"/>
                          </a:solidFill>
                          <a:latin typeface="Arial" pitchFamily="34" charset="0"/>
                          <a:cs typeface="Arial" pitchFamily="34" charset="0"/>
                        </a:rPr>
                        <a:t>Pasture</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2.01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0.287 </a:t>
                      </a:r>
                    </a:p>
                  </a:txBody>
                  <a:tcPr marL="9525" marR="9525" marT="9525" marB="0" anchor="b"/>
                </a:tc>
              </a:tr>
              <a:tr h="228600">
                <a:tc>
                  <a:txBody>
                    <a:bodyPr/>
                    <a:lstStyle/>
                    <a:p>
                      <a:pPr algn="l" fontAlgn="b"/>
                      <a:r>
                        <a:rPr lang="en-US" sz="1600" b="0" i="0" u="none" strike="noStrike">
                          <a:solidFill>
                            <a:srgbClr val="000000"/>
                          </a:solidFill>
                          <a:latin typeface="Arial" pitchFamily="34" charset="0"/>
                          <a:cs typeface="Arial" pitchFamily="34" charset="0"/>
                        </a:rPr>
                        <a:t>Unimproved Pasture</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1.02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0.196 </a:t>
                      </a:r>
                    </a:p>
                  </a:txBody>
                  <a:tcPr marL="9525" marR="9525" marT="9525" marB="0" anchor="b"/>
                </a:tc>
              </a:tr>
              <a:tr h="203835">
                <a:tc>
                  <a:txBody>
                    <a:bodyPr/>
                    <a:lstStyle/>
                    <a:p>
                      <a:pPr algn="l" fontAlgn="b"/>
                      <a:r>
                        <a:rPr lang="en-US" sz="1600" b="0" i="0" u="none" strike="noStrike">
                          <a:solidFill>
                            <a:srgbClr val="000000"/>
                          </a:solidFill>
                          <a:latin typeface="Arial" pitchFamily="34" charset="0"/>
                          <a:cs typeface="Arial" pitchFamily="34" charset="0"/>
                        </a:rPr>
                        <a:t>Citrus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1.35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0.274 </a:t>
                      </a:r>
                    </a:p>
                  </a:txBody>
                  <a:tcPr marL="9525" marR="9525" marT="9525" marB="0" anchor="b"/>
                </a:tc>
              </a:tr>
              <a:tr h="255270">
                <a:tc>
                  <a:txBody>
                    <a:bodyPr/>
                    <a:lstStyle/>
                    <a:p>
                      <a:pPr algn="l" fontAlgn="b"/>
                      <a:r>
                        <a:rPr lang="en-US" sz="1600" b="0" i="0" u="none" strike="noStrike">
                          <a:solidFill>
                            <a:srgbClr val="000000"/>
                          </a:solidFill>
                          <a:latin typeface="Arial" pitchFamily="34" charset="0"/>
                          <a:cs typeface="Arial" pitchFamily="34" charset="0"/>
                        </a:rPr>
                        <a:t>Row Crops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1.74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0.580 </a:t>
                      </a:r>
                    </a:p>
                  </a:txBody>
                  <a:tcPr marL="9525" marR="9525" marT="9525" marB="0" anchor="b"/>
                </a:tc>
              </a:tr>
              <a:tr h="152400">
                <a:tc>
                  <a:txBody>
                    <a:bodyPr/>
                    <a:lstStyle/>
                    <a:p>
                      <a:pPr algn="l" fontAlgn="b"/>
                      <a:r>
                        <a:rPr lang="en-US" sz="1600" b="0" i="0" u="none" strike="noStrike">
                          <a:solidFill>
                            <a:srgbClr val="000000"/>
                          </a:solidFill>
                          <a:latin typeface="Arial" pitchFamily="34" charset="0"/>
                          <a:cs typeface="Arial" pitchFamily="34" charset="0"/>
                        </a:rPr>
                        <a:t>General Agriculture</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1.68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0.489 </a:t>
                      </a:r>
                    </a:p>
                  </a:txBody>
                  <a:tcPr marL="9525" marR="9525" marT="9525" marB="0" anchor="b"/>
                </a:tc>
              </a:tr>
              <a:tr h="229870">
                <a:tc>
                  <a:txBody>
                    <a:bodyPr/>
                    <a:lstStyle/>
                    <a:p>
                      <a:pPr algn="l" fontAlgn="b"/>
                      <a:r>
                        <a:rPr lang="en-US" sz="1600" b="0" i="0" u="none" strike="noStrike">
                          <a:solidFill>
                            <a:srgbClr val="000000"/>
                          </a:solidFill>
                          <a:latin typeface="Arial" pitchFamily="34" charset="0"/>
                          <a:cs typeface="Arial" pitchFamily="34" charset="0"/>
                        </a:rPr>
                        <a:t>Undeveloped / Rangeland / Forest</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0.69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0.036 </a:t>
                      </a:r>
                    </a:p>
                  </a:txBody>
                  <a:tcPr marL="9525" marR="9525" marT="9525" marB="0" anchor="b"/>
                </a:tc>
              </a:tr>
              <a:tr h="240030">
                <a:tc>
                  <a:txBody>
                    <a:bodyPr/>
                    <a:lstStyle/>
                    <a:p>
                      <a:pPr algn="l" fontAlgn="b"/>
                      <a:r>
                        <a:rPr lang="en-US" sz="1600" b="0" i="0" u="none" strike="noStrike">
                          <a:solidFill>
                            <a:srgbClr val="000000"/>
                          </a:solidFill>
                          <a:latin typeface="Arial" pitchFamily="34" charset="0"/>
                          <a:cs typeface="Arial" pitchFamily="34" charset="0"/>
                        </a:rPr>
                        <a:t>Mining / Extractive</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0.71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0.098 </a:t>
                      </a:r>
                    </a:p>
                  </a:txBody>
                  <a:tcPr marL="9525" marR="9525" marT="9525" marB="0" anchor="b"/>
                </a:tc>
              </a:tr>
              <a:tr h="215265">
                <a:tc>
                  <a:txBody>
                    <a:bodyPr/>
                    <a:lstStyle/>
                    <a:p>
                      <a:pPr algn="l" fontAlgn="b"/>
                      <a:r>
                        <a:rPr lang="en-US" sz="1600" b="0" i="0" u="none" strike="noStrike">
                          <a:solidFill>
                            <a:srgbClr val="000000"/>
                          </a:solidFill>
                          <a:latin typeface="Arial" pitchFamily="34" charset="0"/>
                          <a:cs typeface="Arial" pitchFamily="34" charset="0"/>
                        </a:rPr>
                        <a:t>Water</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0.51 </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0.068 </a:t>
                      </a:r>
                    </a:p>
                  </a:txBody>
                  <a:tcPr marL="9525" marR="9525" marT="9525" marB="0" anchor="b"/>
                </a:tc>
              </a:tr>
              <a:tr h="266700">
                <a:tc>
                  <a:txBody>
                    <a:bodyPr/>
                    <a:lstStyle/>
                    <a:p>
                      <a:pPr algn="l" fontAlgn="b"/>
                      <a:r>
                        <a:rPr lang="en-US" sz="1600" b="0" i="0" u="none" strike="noStrike">
                          <a:solidFill>
                            <a:srgbClr val="000000"/>
                          </a:solidFill>
                          <a:latin typeface="Arial" pitchFamily="34" charset="0"/>
                          <a:cs typeface="Arial" pitchFamily="34" charset="0"/>
                        </a:rPr>
                        <a:t>Wetlands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0.61 </a:t>
                      </a:r>
                    </a:p>
                  </a:txBody>
                  <a:tcPr marL="9525" marR="9525" marT="9525" marB="0" anchor="b"/>
                </a:tc>
                <a:tc>
                  <a:txBody>
                    <a:bodyPr/>
                    <a:lstStyle/>
                    <a:p>
                      <a:pPr algn="l" fontAlgn="b"/>
                      <a:r>
                        <a:rPr lang="en-US" sz="1600" b="0" i="0" u="none" strike="noStrike" dirty="0">
                          <a:solidFill>
                            <a:srgbClr val="000000"/>
                          </a:solidFill>
                          <a:latin typeface="Arial" pitchFamily="34" charset="0"/>
                          <a:cs typeface="Arial" pitchFamily="34" charset="0"/>
                        </a:rPr>
                        <a:t>       0.033 </a:t>
                      </a:r>
                    </a:p>
                  </a:txBody>
                  <a:tcPr marL="9525" marR="9525" marT="9525" marB="0" anchor="b"/>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Runoff Coefficients</a:t>
            </a:r>
            <a:endParaRPr lang="en-US" dirty="0"/>
          </a:p>
        </p:txBody>
      </p:sp>
      <p:graphicFrame>
        <p:nvGraphicFramePr>
          <p:cNvPr id="6" name="Content Placeholder 5"/>
          <p:cNvGraphicFramePr>
            <a:graphicFrameLocks noGrp="1"/>
          </p:cNvGraphicFramePr>
          <p:nvPr>
            <p:ph idx="1"/>
          </p:nvPr>
        </p:nvGraphicFramePr>
        <p:xfrm>
          <a:off x="1371600" y="1295400"/>
          <a:ext cx="6019800" cy="4724400"/>
        </p:xfrm>
        <a:graphic>
          <a:graphicData uri="http://schemas.openxmlformats.org/drawingml/2006/table">
            <a:tbl>
              <a:tblPr firstRow="1" bandRow="1">
                <a:tableStyleId>{5C22544A-7EE6-4342-B048-85BDC9FD1C3A}</a:tableStyleId>
              </a:tblPr>
              <a:tblGrid>
                <a:gridCol w="4589336"/>
                <a:gridCol w="1430464"/>
              </a:tblGrid>
              <a:tr h="370840">
                <a:tc>
                  <a:txBody>
                    <a:bodyPr/>
                    <a:lstStyle/>
                    <a:p>
                      <a:pPr algn="ctr" fontAlgn="b"/>
                      <a:r>
                        <a:rPr lang="en-US" sz="1600" b="1" i="0" u="none" strike="noStrike" dirty="0" smtClean="0">
                          <a:solidFill>
                            <a:schemeClr val="bg1"/>
                          </a:solidFill>
                          <a:latin typeface="Arial" pitchFamily="34" charset="0"/>
                          <a:cs typeface="Arial" pitchFamily="34" charset="0"/>
                        </a:rPr>
                        <a:t>Land Use Category</a:t>
                      </a:r>
                      <a:endParaRPr lang="en-US" sz="1600" b="1" i="0" u="none" strike="noStrike" dirty="0">
                        <a:solidFill>
                          <a:schemeClr val="bg1"/>
                        </a:solidFill>
                        <a:latin typeface="Arial" pitchFamily="34" charset="0"/>
                        <a:cs typeface="Arial" pitchFamily="34" charset="0"/>
                      </a:endParaRPr>
                    </a:p>
                  </a:txBody>
                  <a:tcPr marL="9525" marR="9525" marT="9525" marB="0" anchor="ctr"/>
                </a:tc>
                <a:tc>
                  <a:txBody>
                    <a:bodyPr/>
                    <a:lstStyle/>
                    <a:p>
                      <a:pPr algn="ctr" fontAlgn="b"/>
                      <a:r>
                        <a:rPr lang="en-US" sz="1600" b="1" i="0" u="none" strike="noStrike" dirty="0" smtClean="0">
                          <a:solidFill>
                            <a:schemeClr val="bg1"/>
                          </a:solidFill>
                          <a:latin typeface="Arial" pitchFamily="34" charset="0"/>
                          <a:cs typeface="Arial" pitchFamily="34" charset="0"/>
                        </a:rPr>
                        <a:t>ROC</a:t>
                      </a:r>
                      <a:endParaRPr lang="en-US" sz="1600" b="1" i="0" u="none" strike="noStrike" dirty="0">
                        <a:solidFill>
                          <a:schemeClr val="bg1"/>
                        </a:solidFill>
                        <a:latin typeface="Arial" pitchFamily="34" charset="0"/>
                        <a:cs typeface="Arial" pitchFamily="34" charset="0"/>
                      </a:endParaRPr>
                    </a:p>
                  </a:txBody>
                  <a:tcPr marL="9525" marR="9525" marT="9525" marB="0" anchor="ctr"/>
                </a:tc>
              </a:tr>
              <a:tr h="238760">
                <a:tc>
                  <a:txBody>
                    <a:bodyPr/>
                    <a:lstStyle/>
                    <a:p>
                      <a:pPr algn="l" fontAlgn="b"/>
                      <a:r>
                        <a:rPr lang="en-US" sz="1600" b="0" i="0" u="none" strike="noStrike">
                          <a:solidFill>
                            <a:srgbClr val="000000"/>
                          </a:solidFill>
                          <a:latin typeface="Arial" pitchFamily="34" charset="0"/>
                          <a:cs typeface="Arial" pitchFamily="34" charset="0"/>
                        </a:rPr>
                        <a:t>Highway Areas (75% Impervious)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0.446 </a:t>
                      </a:r>
                    </a:p>
                  </a:txBody>
                  <a:tcPr marL="9525" marR="9525" marT="9525" marB="0" anchor="b"/>
                </a:tc>
              </a:tr>
              <a:tr h="290195">
                <a:tc>
                  <a:txBody>
                    <a:bodyPr/>
                    <a:lstStyle/>
                    <a:p>
                      <a:pPr algn="l" fontAlgn="b"/>
                      <a:r>
                        <a:rPr lang="en-US" sz="1600" b="0" i="0" u="none" strike="noStrike">
                          <a:solidFill>
                            <a:srgbClr val="000000"/>
                          </a:solidFill>
                          <a:latin typeface="Arial" pitchFamily="34" charset="0"/>
                          <a:cs typeface="Arial" pitchFamily="34" charset="0"/>
                        </a:rPr>
                        <a:t>Commercial Areas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0.431 </a:t>
                      </a:r>
                    </a:p>
                  </a:txBody>
                  <a:tcPr marL="9525" marR="9525" marT="9525" marB="0" anchor="b"/>
                </a:tc>
              </a:tr>
              <a:tr h="228600">
                <a:tc>
                  <a:txBody>
                    <a:bodyPr/>
                    <a:lstStyle/>
                    <a:p>
                      <a:pPr algn="l" fontAlgn="b"/>
                      <a:r>
                        <a:rPr lang="en-US" sz="1600" b="0" i="0" u="none" strike="noStrike">
                          <a:solidFill>
                            <a:srgbClr val="000000"/>
                          </a:solidFill>
                          <a:latin typeface="Arial" pitchFamily="34" charset="0"/>
                          <a:cs typeface="Arial" pitchFamily="34" charset="0"/>
                        </a:rPr>
                        <a:t>High-Density Residential Areas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0.393 </a:t>
                      </a:r>
                    </a:p>
                  </a:txBody>
                  <a:tcPr marL="9525" marR="9525" marT="9525" marB="0" anchor="b"/>
                </a:tc>
              </a:tr>
              <a:tr h="280035">
                <a:tc>
                  <a:txBody>
                    <a:bodyPr/>
                    <a:lstStyle/>
                    <a:p>
                      <a:pPr algn="l" fontAlgn="b"/>
                      <a:r>
                        <a:rPr lang="en-US" sz="1600" b="0" i="0" u="none" strike="noStrike">
                          <a:solidFill>
                            <a:srgbClr val="000000"/>
                          </a:solidFill>
                          <a:latin typeface="Arial" pitchFamily="34" charset="0"/>
                          <a:cs typeface="Arial" pitchFamily="34" charset="0"/>
                        </a:rPr>
                        <a:t>Highway Areas (50% Impervious)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0.446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Water</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0.053 </a:t>
                      </a:r>
                    </a:p>
                  </a:txBody>
                  <a:tcPr marL="9525" marR="9525" marT="9525" marB="0" anchor="b"/>
                </a:tc>
              </a:tr>
              <a:tr h="228600">
                <a:tc>
                  <a:txBody>
                    <a:bodyPr/>
                    <a:lstStyle/>
                    <a:p>
                      <a:pPr algn="l" fontAlgn="b"/>
                      <a:r>
                        <a:rPr lang="en-US" sz="1600" b="0" i="0" u="none" strike="noStrike">
                          <a:solidFill>
                            <a:srgbClr val="000000"/>
                          </a:solidFill>
                          <a:latin typeface="Arial" pitchFamily="34" charset="0"/>
                          <a:cs typeface="Arial" pitchFamily="34" charset="0"/>
                        </a:rPr>
                        <a:t>Citrus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0.315 </a:t>
                      </a:r>
                    </a:p>
                  </a:txBody>
                  <a:tcPr marL="9525" marR="9525" marT="9525" marB="0" anchor="b"/>
                </a:tc>
              </a:tr>
              <a:tr h="280035">
                <a:tc>
                  <a:txBody>
                    <a:bodyPr/>
                    <a:lstStyle/>
                    <a:p>
                      <a:pPr algn="l" fontAlgn="b"/>
                      <a:r>
                        <a:rPr lang="en-US" sz="1600" b="0" i="0" u="none" strike="noStrike">
                          <a:solidFill>
                            <a:srgbClr val="000000"/>
                          </a:solidFill>
                          <a:latin typeface="Arial" pitchFamily="34" charset="0"/>
                          <a:cs typeface="Arial" pitchFamily="34" charset="0"/>
                        </a:rPr>
                        <a:t>Single-Family Residential Areas (40% Impervious)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0.341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Pasture</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0.315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Unimproved pastures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0.262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General Agriculture</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0.289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Wetlands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0.026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Single-Family Residential Areas (25% Impervious)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0.288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Low-Density Residential Areas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0.288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Row Crops</a:t>
                      </a:r>
                    </a:p>
                  </a:txBody>
                  <a:tcPr marL="9525" marR="9525" marT="9525" marB="0" anchor="b"/>
                </a:tc>
                <a:tc>
                  <a:txBody>
                    <a:bodyPr/>
                    <a:lstStyle/>
                    <a:p>
                      <a:pPr algn="l" fontAlgn="b"/>
                      <a:r>
                        <a:rPr lang="en-US" sz="1600" b="0" i="0" u="none" strike="noStrike">
                          <a:solidFill>
                            <a:srgbClr val="000000"/>
                          </a:solidFill>
                          <a:latin typeface="Arial" pitchFamily="34" charset="0"/>
                          <a:cs typeface="Arial" pitchFamily="34" charset="0"/>
                        </a:rPr>
                        <a:t>       0.367 </a:t>
                      </a:r>
                    </a:p>
                  </a:txBody>
                  <a:tcPr marL="9525" marR="9525" marT="9525" marB="0" anchor="b"/>
                </a:tc>
              </a:tr>
              <a:tr h="304800">
                <a:tc>
                  <a:txBody>
                    <a:bodyPr/>
                    <a:lstStyle/>
                    <a:p>
                      <a:pPr algn="l" fontAlgn="b"/>
                      <a:r>
                        <a:rPr lang="en-US" sz="1600" b="0" i="0" u="none" strike="noStrike">
                          <a:solidFill>
                            <a:srgbClr val="000000"/>
                          </a:solidFill>
                          <a:latin typeface="Arial" pitchFamily="34" charset="0"/>
                          <a:cs typeface="Arial" pitchFamily="34" charset="0"/>
                        </a:rPr>
                        <a:t>Undeveloped Land</a:t>
                      </a:r>
                    </a:p>
                  </a:txBody>
                  <a:tcPr marL="9525" marR="9525" marT="9525" marB="0" anchor="b"/>
                </a:tc>
                <a:tc>
                  <a:txBody>
                    <a:bodyPr/>
                    <a:lstStyle/>
                    <a:p>
                      <a:pPr algn="l" fontAlgn="b"/>
                      <a:r>
                        <a:rPr lang="en-US" sz="1600" b="0" i="0" u="none" strike="noStrike" dirty="0">
                          <a:solidFill>
                            <a:srgbClr val="000000"/>
                          </a:solidFill>
                          <a:latin typeface="Arial" pitchFamily="34" charset="0"/>
                          <a:cs typeface="Arial" pitchFamily="34" charset="0"/>
                        </a:rPr>
                        <a:t>       0.262 </a:t>
                      </a:r>
                    </a:p>
                  </a:txBody>
                  <a:tcPr marL="9525" marR="9525" marT="9525" marB="0" anchor="b"/>
                </a:tc>
              </a:tr>
            </a:tbl>
          </a:graphicData>
        </a:graphic>
      </p:graphicFrame>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a:p>
        </p:txBody>
      </p:sp>
    </p:spTree>
  </p:cSld>
  <p:clrMapOvr>
    <a:masterClrMapping/>
  </p:clrMapOvr>
</p:sld>
</file>

<file path=ppt/theme/theme1.xml><?xml version="1.0" encoding="utf-8"?>
<a:theme xmlns:a="http://schemas.openxmlformats.org/drawingml/2006/main" name="DEPpowerpoint_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DEPpowerpoint_green</Template>
  <TotalTime>282</TotalTime>
  <Words>3749</Words>
  <Application>Microsoft Office PowerPoint</Application>
  <PresentationFormat>On-screen Show (4:3)</PresentationFormat>
  <Paragraphs>1605</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DEPpowerpoint_green</vt:lpstr>
      <vt:lpstr>Slide 1</vt:lpstr>
      <vt:lpstr>Allocation Items</vt:lpstr>
      <vt:lpstr>Slide 3</vt:lpstr>
      <vt:lpstr>Allocation Model</vt:lpstr>
      <vt:lpstr>Changes to the Allocation Model</vt:lpstr>
      <vt:lpstr>Subbasin Boundaries</vt:lpstr>
      <vt:lpstr>Rainfall Values</vt:lpstr>
      <vt:lpstr>Event Mean Concentrations</vt:lpstr>
      <vt:lpstr>Runoff Coefficients</vt:lpstr>
      <vt:lpstr>Tabs in the Model</vt:lpstr>
      <vt:lpstr>Recent Modification</vt:lpstr>
      <vt:lpstr>Questions on the Model?</vt:lpstr>
      <vt:lpstr>Slide 13</vt:lpstr>
      <vt:lpstr>Calculating Starting Loads</vt:lpstr>
      <vt:lpstr>TN Starting Loads</vt:lpstr>
      <vt:lpstr>TP Starting Loads</vt:lpstr>
      <vt:lpstr>Target Load Per Acre</vt:lpstr>
      <vt:lpstr>Total Nitrogen Targets</vt:lpstr>
      <vt:lpstr>Total Phosphorus Targets</vt:lpstr>
      <vt:lpstr>Allocations and Reductions</vt:lpstr>
      <vt:lpstr>TN Allocations</vt:lpstr>
      <vt:lpstr>TP Allocations</vt:lpstr>
      <vt:lpstr>TN Required Reductions</vt:lpstr>
      <vt:lpstr>TP Required Reductions</vt:lpstr>
      <vt:lpstr>TN Changes Since March</vt:lpstr>
      <vt:lpstr>TP Changes Since March</vt:lpstr>
      <vt:lpstr>Questions on the Allocation Process?</vt:lpstr>
      <vt:lpstr>Slide 28</vt:lpstr>
      <vt:lpstr>Agricultural Land Uses</vt:lpstr>
      <vt:lpstr>MS4 and Non-MS4 Allocations</vt:lpstr>
      <vt:lpstr>MS4/Non-MS4 Allocations, con’t</vt:lpstr>
      <vt:lpstr>CDD Allocations</vt:lpstr>
      <vt:lpstr>WCD Allocations</vt:lpstr>
      <vt:lpstr>Managed Lands</vt:lpstr>
      <vt:lpstr>Managed Lands, continued</vt:lpstr>
      <vt:lpstr>Managed Lands, continued</vt:lpstr>
      <vt:lpstr>Land Use Coverage</vt:lpstr>
      <vt:lpstr>De Minimus</vt:lpstr>
      <vt:lpstr>De Minimus, continued</vt:lpstr>
      <vt:lpstr>Questions on Potential Modifications?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Marcy Policastro</dc:creator>
  <cp:lastModifiedBy>Marcy Policastro</cp:lastModifiedBy>
  <cp:revision>43</cp:revision>
  <dcterms:created xsi:type="dcterms:W3CDTF">2012-11-14T18:17:53Z</dcterms:created>
  <dcterms:modified xsi:type="dcterms:W3CDTF">2012-11-27T13:54:51Z</dcterms:modified>
</cp:coreProperties>
</file>