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8"/>
  </p:notesMasterIdLst>
  <p:sldIdLst>
    <p:sldId id="282"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83" r:id="rId21"/>
    <p:sldId id="276" r:id="rId22"/>
    <p:sldId id="277" r:id="rId23"/>
    <p:sldId id="278" r:id="rId24"/>
    <p:sldId id="279" r:id="rId25"/>
    <p:sldId id="280" r:id="rId26"/>
    <p:sldId id="281"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1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276910-1786-439F-A427-C2389471970D}" type="datetimeFigureOut">
              <a:rPr lang="en-US" smtClean="0"/>
              <a:pPr/>
              <a:t>11/27/2012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1B0246-348F-4278-9715-9D9338937F46}" type="slidenum">
              <a:rPr lang="en-US" smtClean="0"/>
              <a:pPr/>
              <a:t>‹#›</a:t>
            </a:fld>
            <a:endParaRPr lang="en-US"/>
          </a:p>
        </p:txBody>
      </p:sp>
    </p:spTree>
    <p:extLst>
      <p:ext uri="{BB962C8B-B14F-4D97-AF65-F5344CB8AC3E}">
        <p14:creationId xmlns="" xmlns:p14="http://schemas.microsoft.com/office/powerpoint/2010/main" val="3375095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43B6DBC-E65B-45EA-9B8F-6327F657B913}"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3B6DBC-E65B-45EA-9B8F-6327F657B913}"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Added</a:t>
            </a:r>
            <a:r>
              <a:rPr lang="en-US" baseline="0" dirty="0" smtClean="0"/>
              <a:t> a graphic.</a:t>
            </a:r>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pPr/>
              <a:t>26</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563AD9D-1C05-4EC6-9A56-EAB15F60AFFE}"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263A7E6-20F5-490B-B3DB-C1DE95491127}" type="datetime1">
              <a:rPr lang="en-US" smtClean="0"/>
              <a:pPr/>
              <a:t>11/27/2012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A46088-75BF-46A7-B331-6A2E81165F88}" type="datetime1">
              <a:rPr lang="en-US" smtClean="0"/>
              <a:pPr/>
              <a:t>11/27/2012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AF2E32-1EA8-43D4-A3BF-1CDC53311F76}" type="datetime1">
              <a:rPr lang="en-US" smtClean="0"/>
              <a:pPr/>
              <a:t>11/27/2012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641B56-F1C1-4B9C-86AB-A9C4D2348069}" type="datetime1">
              <a:rPr lang="en-US" smtClean="0"/>
              <a:pPr/>
              <a:t>11/27/2012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D23A0E-ADE9-485C-AFA2-8C195DFCC04A}" type="datetime1">
              <a:rPr lang="en-US" smtClean="0"/>
              <a:pPr/>
              <a:t>11/27/2012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A60AB7-E2BD-4D27-A395-863AE9EFBE30}" type="datetime1">
              <a:rPr lang="en-US" smtClean="0"/>
              <a:pPr/>
              <a:t>11/27/2012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A3A23FF-FE1C-41AE-A1D4-3F7E67105448}" type="datetime1">
              <a:rPr lang="en-US" smtClean="0"/>
              <a:pPr/>
              <a:t>11/27/2012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641A963-0986-4E84-AE91-57E03B800C7E}" type="datetime1">
              <a:rPr lang="en-US" smtClean="0"/>
              <a:pPr/>
              <a:t>11/27/2012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002710-F92E-4BB7-AAC7-AEC0FED14E57}" type="datetime1">
              <a:rPr lang="en-US" smtClean="0"/>
              <a:pPr/>
              <a:t>11/27/2012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D4BDE6-C580-49F4-8967-B64FD3048913}" type="datetime1">
              <a:rPr lang="en-US" smtClean="0"/>
              <a:pPr/>
              <a:t>11/27/2012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E4B4DA-8766-46BE-8F10-35EA21271E5A}" type="datetime1">
              <a:rPr lang="en-US" smtClean="0"/>
              <a:pPr/>
              <a:t>11/27/2012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13" cstate="print"/>
          <a:stretch>
            <a:fillRect/>
          </a:stretch>
        </p:blipFill>
        <p:spPr>
          <a:xfrm>
            <a:off x="0" y="0"/>
            <a:ext cx="9144000" cy="6858000"/>
          </a:xfrm>
          <a:prstGeom prst="rect">
            <a:avLst/>
          </a:prstGeom>
        </p:spPr>
      </p:pic>
      <p:pic>
        <p:nvPicPr>
          <p:cNvPr id="8" name="Picture 7" descr="DEP_color_logo white text[Converted].png"/>
          <p:cNvPicPr>
            <a:picLocks noChangeAspect="1"/>
          </p:cNvPicPr>
          <p:nvPr/>
        </p:nvPicPr>
        <p:blipFill>
          <a:blip r:embed="rId14" cstate="print"/>
          <a:stretch>
            <a:fillRect/>
          </a:stretch>
        </p:blipFill>
        <p:spPr>
          <a:xfrm>
            <a:off x="228600" y="191379"/>
            <a:ext cx="990600" cy="646821"/>
          </a:xfrm>
          <a:prstGeom prst="rect">
            <a:avLst/>
          </a:prstGeom>
        </p:spPr>
      </p:pic>
      <p:sp>
        <p:nvSpPr>
          <p:cNvPr id="2" name="Title Placeholder 1"/>
          <p:cNvSpPr>
            <a:spLocks noGrp="1"/>
          </p:cNvSpPr>
          <p:nvPr>
            <p:ph type="title"/>
          </p:nvPr>
        </p:nvSpPr>
        <p:spPr>
          <a:xfrm>
            <a:off x="838200" y="0"/>
            <a:ext cx="7848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492875"/>
            <a:ext cx="2133600" cy="365125"/>
          </a:xfrm>
          <a:prstGeom prst="rect">
            <a:avLst/>
          </a:prstGeom>
        </p:spPr>
        <p:txBody>
          <a:bodyPr vert="horz" lIns="91440" tIns="45720" rIns="91440" bIns="45720" rtlCol="0" anchor="ctr"/>
          <a:lstStyle>
            <a:lvl1pPr algn="l">
              <a:defRPr sz="1200">
                <a:solidFill>
                  <a:schemeClr val="bg1"/>
                </a:solidFill>
                <a:latin typeface="Arial" pitchFamily="34" charset="0"/>
                <a:cs typeface="Arial" pitchFamily="34" charset="0"/>
              </a:defRPr>
            </a:lvl1pPr>
          </a:lstStyle>
          <a:p>
            <a:fld id="{9E143E03-91FF-4BAF-9E2C-6D164A2D73C0}" type="datetime1">
              <a:rPr lang="en-US" smtClean="0"/>
              <a:pPr/>
              <a:t>11/27/2012</a:t>
            </a:fld>
            <a:endParaRPr lang="en-US" dirty="0"/>
          </a:p>
        </p:txBody>
      </p:sp>
      <p:sp>
        <p:nvSpPr>
          <p:cNvPr id="5" name="Footer Placeholder 4"/>
          <p:cNvSpPr>
            <a:spLocks noGrp="1"/>
          </p:cNvSpPr>
          <p:nvPr>
            <p:ph type="ftr" sz="quarter" idx="3"/>
          </p:nvPr>
        </p:nvSpPr>
        <p:spPr>
          <a:xfrm>
            <a:off x="3124200" y="6492875"/>
            <a:ext cx="2895600" cy="365125"/>
          </a:xfrm>
          <a:prstGeom prst="rect">
            <a:avLst/>
          </a:prstGeom>
        </p:spPr>
        <p:txBody>
          <a:bodyPr vert="horz" lIns="91440" tIns="45720" rIns="91440" bIns="45720" rtlCol="0" anchor="ctr"/>
          <a:lstStyle>
            <a:lvl1pPr algn="ctr">
              <a:defRPr sz="1200">
                <a:solidFill>
                  <a:schemeClr val="bg1"/>
                </a:solidFill>
                <a:latin typeface="Arial" pitchFamily="34" charset="0"/>
                <a:cs typeface="Arial" pitchFamily="34" charset="0"/>
              </a:defRPr>
            </a:lvl1pPr>
          </a:lstStyle>
          <a:p>
            <a:endParaRPr lang="en-US"/>
          </a:p>
        </p:txBody>
      </p:sp>
      <p:sp>
        <p:nvSpPr>
          <p:cNvPr id="6" name="Slide Number Placeholder 5"/>
          <p:cNvSpPr>
            <a:spLocks noGrp="1"/>
          </p:cNvSpPr>
          <p:nvPr>
            <p:ph type="sldNum" sz="quarter" idx="4"/>
          </p:nvPr>
        </p:nvSpPr>
        <p:spPr>
          <a:xfrm>
            <a:off x="6553200" y="6492875"/>
            <a:ext cx="2133600" cy="365125"/>
          </a:xfrm>
          <a:prstGeom prst="rect">
            <a:avLst/>
          </a:prstGeom>
        </p:spPr>
        <p:txBody>
          <a:bodyPr vert="horz" lIns="91440" tIns="45720" rIns="91440" bIns="45720" rtlCol="0" anchor="ctr"/>
          <a:lstStyle>
            <a:lvl1pPr algn="r">
              <a:defRPr sz="1200">
                <a:solidFill>
                  <a:schemeClr val="bg1"/>
                </a:solidFill>
                <a:latin typeface="Arial" pitchFamily="34" charset="0"/>
                <a:cs typeface="Arial" pitchFamily="34" charset="0"/>
              </a:defRPr>
            </a:lvl1pPr>
          </a:lstStyle>
          <a:p>
            <a:fld id="{D9515C9C-B0D4-49C7-83C7-4BF66E55645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000" b="1"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publicfiles.dep.state.fl.us/DEAR/BMAP/StLucie/Project%20Collection%20Information"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people.sc.fsu.edu/~mye/ArcNLET/index.html"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publicfiles.dep.state.fl.us/DEAR/BMAP/StLucie/Project%20Collection%20Information"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mailto:Katie.Hallas@dep.state.fl.us"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mailto:mpolicastro@wildwoodconsulting.net"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publicfiles.dep.state.fl.us/dwrm/stormwater/stormwater_rule_development/docs/ah_rule_draft_031710.pd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stretch>
            <a:fillRect/>
          </a:stretch>
        </p:blipFill>
        <p:spPr>
          <a:xfrm>
            <a:off x="0" y="0"/>
            <a:ext cx="9144000" cy="6858000"/>
          </a:xfrm>
          <a:prstGeom prst="rect">
            <a:avLst/>
          </a:prstGeom>
        </p:spPr>
      </p:pic>
      <p:sp>
        <p:nvSpPr>
          <p:cNvPr id="5" name="TextBox 4"/>
          <p:cNvSpPr txBox="1"/>
          <p:nvPr/>
        </p:nvSpPr>
        <p:spPr>
          <a:xfrm>
            <a:off x="381000" y="2209800"/>
            <a:ext cx="8229600" cy="2308324"/>
          </a:xfrm>
          <a:prstGeom prst="rect">
            <a:avLst/>
          </a:prstGeom>
          <a:noFill/>
        </p:spPr>
        <p:txBody>
          <a:bodyPr wrap="square" rtlCol="0">
            <a:spAutoFit/>
          </a:bodyPr>
          <a:lstStyle/>
          <a:p>
            <a:pPr algn="ctr"/>
            <a:r>
              <a:rPr lang="en-US" sz="4800" b="1" dirty="0" smtClean="0">
                <a:latin typeface="Arial" pitchFamily="34" charset="0"/>
                <a:cs typeface="Arial" pitchFamily="34" charset="0"/>
              </a:rPr>
              <a:t>Project Credit Calculations</a:t>
            </a:r>
          </a:p>
          <a:p>
            <a:pPr algn="ctr"/>
            <a:r>
              <a:rPr lang="en-US" sz="4800" b="1" dirty="0" smtClean="0">
                <a:latin typeface="Arial" pitchFamily="34" charset="0"/>
                <a:cs typeface="Arial" pitchFamily="34" charset="0"/>
              </a:rPr>
              <a:t>St. Lucie River &amp; Estuary BMAP Meeting</a:t>
            </a:r>
            <a:endParaRPr lang="en-US" sz="4800" b="1" dirty="0">
              <a:latin typeface="Arial" pitchFamily="34" charset="0"/>
              <a:cs typeface="Arial" pitchFamily="34" charset="0"/>
            </a:endParaRPr>
          </a:p>
        </p:txBody>
      </p:sp>
      <p:sp>
        <p:nvSpPr>
          <p:cNvPr id="6" name="TextBox 5"/>
          <p:cNvSpPr txBox="1"/>
          <p:nvPr/>
        </p:nvSpPr>
        <p:spPr>
          <a:xfrm>
            <a:off x="2743200" y="4724400"/>
            <a:ext cx="3429000" cy="523220"/>
          </a:xfrm>
          <a:prstGeom prst="rect">
            <a:avLst/>
          </a:prstGeom>
          <a:noFill/>
        </p:spPr>
        <p:txBody>
          <a:bodyPr wrap="square" rtlCol="0">
            <a:spAutoFit/>
          </a:bodyPr>
          <a:lstStyle/>
          <a:p>
            <a:pPr algn="ctr"/>
            <a:r>
              <a:rPr lang="en-US" sz="2800" b="1" dirty="0" smtClean="0">
                <a:latin typeface="Arial" pitchFamily="34" charset="0"/>
                <a:cs typeface="Arial" pitchFamily="34" charset="0"/>
              </a:rPr>
              <a:t>November 29, 2012</a:t>
            </a:r>
            <a:endParaRPr lang="en-US" sz="28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Street Sweeping &amp; Catch Basins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In May 2011, the Florida Stormwater Association (FSA) released a report that quantifies </a:t>
            </a:r>
            <a:r>
              <a:rPr lang="en-US" dirty="0" smtClean="0"/>
              <a:t>nutrient </a:t>
            </a:r>
            <a:r>
              <a:rPr lang="en-US" dirty="0" smtClean="0"/>
              <a:t>loads associated with source control and maintenance practices.</a:t>
            </a:r>
          </a:p>
          <a:p>
            <a:pPr>
              <a:buNone/>
            </a:pPr>
            <a:endParaRPr lang="en-US" dirty="0" smtClean="0"/>
          </a:p>
          <a:p>
            <a:r>
              <a:rPr lang="en-US" dirty="0" smtClean="0"/>
              <a:t>The report includes concentrations of TN and TP per kilogram of dry weight of material collected.</a:t>
            </a:r>
          </a:p>
          <a:p>
            <a:pPr>
              <a:buNone/>
            </a:pPr>
            <a:endParaRPr lang="en-US" dirty="0" smtClean="0"/>
          </a:p>
          <a:p>
            <a:r>
              <a:rPr lang="en-US" dirty="0" smtClean="0"/>
              <a:t>This information was determined using data collected by municipal separate storm sewer systems (MS4s) across the state of Florida.</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8839200" cy="1143000"/>
          </a:xfrm>
        </p:spPr>
        <p:txBody>
          <a:bodyPr>
            <a:normAutofit fontScale="90000"/>
          </a:bodyPr>
          <a:lstStyle/>
          <a:p>
            <a:pPr algn="ctr"/>
            <a:r>
              <a:rPr lang="en-US" sz="4300" dirty="0" smtClean="0"/>
              <a:t>Street Sweeping &amp; Catch Basins, continued</a:t>
            </a:r>
            <a:endParaRPr lang="en-US" sz="4300" dirty="0"/>
          </a:p>
        </p:txBody>
      </p:sp>
      <p:sp>
        <p:nvSpPr>
          <p:cNvPr id="3" name="Content Placeholder 2"/>
          <p:cNvSpPr>
            <a:spLocks noGrp="1"/>
          </p:cNvSpPr>
          <p:nvPr>
            <p:ph idx="1"/>
          </p:nvPr>
        </p:nvSpPr>
        <p:spPr/>
        <p:txBody>
          <a:bodyPr>
            <a:normAutofit fontScale="92500" lnSpcReduction="10000"/>
          </a:bodyPr>
          <a:lstStyle/>
          <a:p>
            <a:r>
              <a:rPr lang="en-US" dirty="0" smtClean="0"/>
              <a:t>FSA developed a spreadsheet to estimate the TN and TP reductions associated with street sweeping, catch basin clean out, and other BMPs clean out.</a:t>
            </a:r>
          </a:p>
          <a:p>
            <a:pPr>
              <a:buNone/>
            </a:pPr>
            <a:endParaRPr lang="en-US" dirty="0" smtClean="0"/>
          </a:p>
          <a:p>
            <a:r>
              <a:rPr lang="en-US" dirty="0" smtClean="0"/>
              <a:t>Data on the </a:t>
            </a:r>
            <a:r>
              <a:rPr lang="en-US" dirty="0" smtClean="0"/>
              <a:t>dry weight </a:t>
            </a:r>
            <a:r>
              <a:rPr lang="en-US" dirty="0" smtClean="0"/>
              <a:t>or volume of material collected annually are input to the spreadsheet to determine the credit.</a:t>
            </a:r>
          </a:p>
          <a:p>
            <a:pPr>
              <a:buNone/>
            </a:pPr>
            <a:endParaRPr lang="en-US" dirty="0" smtClean="0"/>
          </a:p>
          <a:p>
            <a:r>
              <a:rPr lang="en-US" dirty="0" smtClean="0"/>
              <a:t>This spreadsheet </a:t>
            </a:r>
            <a:r>
              <a:rPr lang="en-US" dirty="0" smtClean="0"/>
              <a:t>is </a:t>
            </a:r>
            <a:r>
              <a:rPr lang="en-US" dirty="0" smtClean="0"/>
              <a:t>posted to the FTP site at: </a:t>
            </a:r>
            <a:r>
              <a:rPr lang="en-US" dirty="0" smtClean="0">
                <a:hlinkClick r:id="rId3"/>
              </a:rPr>
              <a:t>http://publicfiles.dep.state.fl.us/DEAR/BMAP/StLucie/Project Collection Information</a:t>
            </a:r>
            <a:r>
              <a:rPr lang="en-US" dirty="0" smtClean="0"/>
              <a: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Septic Tank Phase Out</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FDEP contracted with Florida State University (FSU) to create a septic tank model called </a:t>
            </a:r>
            <a:r>
              <a:rPr lang="en-US" dirty="0" err="1" smtClean="0"/>
              <a:t>ArcNLET</a:t>
            </a:r>
            <a:r>
              <a:rPr lang="en-US" dirty="0" smtClean="0"/>
              <a:t>.</a:t>
            </a:r>
          </a:p>
          <a:p>
            <a:pPr>
              <a:buNone/>
            </a:pPr>
            <a:endParaRPr lang="en-US" dirty="0" smtClean="0"/>
          </a:p>
          <a:p>
            <a:r>
              <a:rPr lang="en-US" dirty="0" err="1" smtClean="0"/>
              <a:t>ArcNLET</a:t>
            </a:r>
            <a:r>
              <a:rPr lang="en-US" dirty="0" smtClean="0"/>
              <a:t> is a tool for estimating the concentration and loading of nitrate from an area served by septic tanks to nearby surface waters.</a:t>
            </a:r>
          </a:p>
          <a:p>
            <a:pPr>
              <a:buNone/>
            </a:pPr>
            <a:endParaRPr lang="en-US" dirty="0" smtClean="0"/>
          </a:p>
          <a:p>
            <a:r>
              <a:rPr lang="en-US" dirty="0" err="1" smtClean="0"/>
              <a:t>ArcNLET</a:t>
            </a:r>
            <a:r>
              <a:rPr lang="en-US" dirty="0" smtClean="0"/>
              <a:t> was developed using laboratory measurements and field observations </a:t>
            </a:r>
            <a:r>
              <a:rPr lang="en-US" dirty="0" smtClean="0"/>
              <a:t>and </a:t>
            </a:r>
            <a:r>
              <a:rPr lang="en-US" dirty="0" smtClean="0"/>
              <a:t>uses ArcGIS as its software platform.  </a:t>
            </a:r>
          </a:p>
          <a:p>
            <a:pPr>
              <a:buNone/>
            </a:pPr>
            <a:endParaRPr lang="en-US" dirty="0" smtClean="0"/>
          </a:p>
          <a:p>
            <a:r>
              <a:rPr lang="en-US" dirty="0" err="1" smtClean="0"/>
              <a:t>ArcNLET</a:t>
            </a:r>
            <a:r>
              <a:rPr lang="en-US" dirty="0" smtClean="0"/>
              <a:t> is publicly available at </a:t>
            </a:r>
            <a:r>
              <a:rPr lang="en-US" u="sng" dirty="0" smtClean="0">
                <a:hlinkClick r:id="rId3"/>
              </a:rPr>
              <a:t>http://people.sc.fsu.edu/~mye/ArcNLET/index.html</a:t>
            </a:r>
            <a:r>
              <a:rPr lang="en-US" dirty="0" smtClean="0"/>
              <a:t>.</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7848600" cy="1143000"/>
          </a:xfrm>
        </p:spPr>
        <p:txBody>
          <a:bodyPr>
            <a:normAutofit fontScale="90000"/>
          </a:bodyPr>
          <a:lstStyle/>
          <a:p>
            <a:pPr algn="ctr"/>
            <a:r>
              <a:rPr lang="en-US" dirty="0" smtClean="0"/>
              <a:t>Septic Tank Phase Out, continued</a:t>
            </a:r>
            <a:endParaRPr lang="en-US" dirty="0"/>
          </a:p>
        </p:txBody>
      </p:sp>
      <p:sp>
        <p:nvSpPr>
          <p:cNvPr id="3" name="Content Placeholder 2"/>
          <p:cNvSpPr>
            <a:spLocks noGrp="1"/>
          </p:cNvSpPr>
          <p:nvPr>
            <p:ph idx="1"/>
          </p:nvPr>
        </p:nvSpPr>
        <p:spPr/>
        <p:txBody>
          <a:bodyPr>
            <a:normAutofit fontScale="92500"/>
          </a:bodyPr>
          <a:lstStyle/>
          <a:p>
            <a:r>
              <a:rPr lang="en-US" dirty="0" smtClean="0"/>
              <a:t>The model uses information on septic tank locations, soil type, and surface waters to estimate loading.</a:t>
            </a:r>
          </a:p>
          <a:p>
            <a:pPr>
              <a:buNone/>
            </a:pPr>
            <a:endParaRPr lang="en-US" dirty="0" smtClean="0"/>
          </a:p>
          <a:p>
            <a:r>
              <a:rPr lang="en-US" dirty="0" smtClean="0"/>
              <a:t>A GIS layer showing the location of tanks that have been/will be phased out is needed to determine credit.</a:t>
            </a:r>
          </a:p>
          <a:p>
            <a:pPr>
              <a:buNone/>
            </a:pPr>
            <a:endParaRPr lang="en-US" dirty="0" smtClean="0"/>
          </a:p>
          <a:p>
            <a:r>
              <a:rPr lang="en-US" dirty="0" smtClean="0"/>
              <a:t>FDEP has FSU under contract to provide support to St. Lucie BMAP entities interested in using this model.</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305800" cy="1143000"/>
          </a:xfrm>
        </p:spPr>
        <p:txBody>
          <a:bodyPr/>
          <a:lstStyle/>
          <a:p>
            <a:pPr algn="ctr"/>
            <a:r>
              <a:rPr lang="en-US" dirty="0" smtClean="0"/>
              <a:t>Other Standard BMPs</a:t>
            </a:r>
            <a:endParaRPr lang="en-US" dirty="0"/>
          </a:p>
        </p:txBody>
      </p:sp>
      <p:graphicFrame>
        <p:nvGraphicFramePr>
          <p:cNvPr id="3" name="Table 2"/>
          <p:cNvGraphicFramePr>
            <a:graphicFrameLocks noGrp="1"/>
          </p:cNvGraphicFramePr>
          <p:nvPr/>
        </p:nvGraphicFramePr>
        <p:xfrm>
          <a:off x="457200" y="1600200"/>
          <a:ext cx="8382000" cy="4058920"/>
        </p:xfrm>
        <a:graphic>
          <a:graphicData uri="http://schemas.openxmlformats.org/drawingml/2006/table">
            <a:tbl>
              <a:tblPr>
                <a:tableStyleId>{3C2FFA5D-87B4-456A-9821-1D502468CF0F}</a:tableStyleId>
              </a:tblPr>
              <a:tblGrid>
                <a:gridCol w="2604453"/>
                <a:gridCol w="2881947"/>
                <a:gridCol w="2895600"/>
              </a:tblGrid>
              <a:tr h="38100">
                <a:tc>
                  <a:txBody>
                    <a:bodyPr/>
                    <a:lstStyle/>
                    <a:p>
                      <a:pPr marL="0" marR="0" algn="ctr">
                        <a:spcBef>
                          <a:spcPts val="0"/>
                        </a:spcBef>
                        <a:spcAft>
                          <a:spcPts val="0"/>
                        </a:spcAft>
                      </a:pPr>
                      <a:r>
                        <a:rPr lang="en-US" sz="1400" dirty="0"/>
                        <a:t>Standard BMPs</a:t>
                      </a:r>
                      <a:endParaRPr lang="en-US" sz="1400" b="1" dirty="0">
                        <a:latin typeface="Times New Roman"/>
                        <a:ea typeface="Calibri"/>
                      </a:endParaRPr>
                    </a:p>
                  </a:txBody>
                  <a:tcPr marL="68580" marR="68580" marT="0" marB="0" anchor="ctr"/>
                </a:tc>
                <a:tc>
                  <a:txBody>
                    <a:bodyPr/>
                    <a:lstStyle/>
                    <a:p>
                      <a:pPr marL="0" marR="0" algn="ctr">
                        <a:spcBef>
                          <a:spcPts val="0"/>
                        </a:spcBef>
                        <a:spcAft>
                          <a:spcPts val="0"/>
                        </a:spcAft>
                      </a:pPr>
                      <a:r>
                        <a:rPr lang="en-US" sz="1400" dirty="0"/>
                        <a:t>TP % Reduction</a:t>
                      </a:r>
                      <a:endParaRPr lang="en-US" sz="1400" b="1" dirty="0">
                        <a:latin typeface="Times New Roman"/>
                        <a:ea typeface="Calibri"/>
                      </a:endParaRPr>
                    </a:p>
                  </a:txBody>
                  <a:tcPr marL="68580" marR="68580" marT="0" marB="0" anchor="ctr"/>
                </a:tc>
                <a:tc>
                  <a:txBody>
                    <a:bodyPr/>
                    <a:lstStyle/>
                    <a:p>
                      <a:pPr marL="0" marR="0" algn="ctr">
                        <a:spcBef>
                          <a:spcPts val="0"/>
                        </a:spcBef>
                        <a:spcAft>
                          <a:spcPts val="0"/>
                        </a:spcAft>
                      </a:pPr>
                      <a:r>
                        <a:rPr lang="en-US" sz="1400" dirty="0"/>
                        <a:t>TN % Reduction</a:t>
                      </a:r>
                      <a:endParaRPr lang="en-US" sz="1400" b="1" dirty="0">
                        <a:latin typeface="Times New Roman"/>
                        <a:ea typeface="Calibri"/>
                      </a:endParaRPr>
                    </a:p>
                  </a:txBody>
                  <a:tcPr marL="68580" marR="68580" marT="0" marB="0" anchor="ctr"/>
                </a:tc>
              </a:tr>
              <a:tr h="267970">
                <a:tc>
                  <a:txBody>
                    <a:bodyPr/>
                    <a:lstStyle/>
                    <a:p>
                      <a:pPr marL="0" marR="0">
                        <a:spcBef>
                          <a:spcPts val="0"/>
                        </a:spcBef>
                        <a:spcAft>
                          <a:spcPts val="0"/>
                        </a:spcAft>
                      </a:pPr>
                      <a:r>
                        <a:rPr lang="en-US" sz="1400" dirty="0"/>
                        <a:t>BMP treatment trains using a combination of BMPs</a:t>
                      </a:r>
                      <a:endParaRPr lang="en-US" sz="1400" dirty="0">
                        <a:latin typeface="Times New Roman"/>
                        <a:ea typeface="Calibri"/>
                      </a:endParaRPr>
                    </a:p>
                  </a:txBody>
                  <a:tcPr marL="68580" marR="68580" marT="0" marB="0" anchor="b"/>
                </a:tc>
                <a:tc>
                  <a:txBody>
                    <a:bodyPr/>
                    <a:lstStyle/>
                    <a:p>
                      <a:pPr marL="0" marR="0" algn="ctr">
                        <a:spcBef>
                          <a:spcPts val="0"/>
                        </a:spcBef>
                        <a:spcAft>
                          <a:spcPts val="0"/>
                        </a:spcAft>
                      </a:pPr>
                      <a:r>
                        <a:rPr lang="en-US" sz="1400" dirty="0"/>
                        <a:t>Use BMP Treatment Train (TT) equation:</a:t>
                      </a:r>
                    </a:p>
                    <a:p>
                      <a:pPr marL="0" marR="0" algn="ctr">
                        <a:spcBef>
                          <a:spcPts val="0"/>
                        </a:spcBef>
                        <a:spcAft>
                          <a:spcPts val="0"/>
                        </a:spcAft>
                      </a:pPr>
                      <a:r>
                        <a:rPr lang="en-US" sz="1400" dirty="0"/>
                        <a:t>BMP TT Efficiency = Eff</a:t>
                      </a:r>
                      <a:r>
                        <a:rPr lang="en-US" sz="1400" baseline="-25000" dirty="0"/>
                        <a:t>1</a:t>
                      </a:r>
                      <a:r>
                        <a:rPr lang="en-US" sz="1400" dirty="0"/>
                        <a:t> +((1-Eff</a:t>
                      </a:r>
                      <a:r>
                        <a:rPr lang="en-US" sz="1400" baseline="-25000" dirty="0"/>
                        <a:t>1</a:t>
                      </a:r>
                      <a:r>
                        <a:rPr lang="en-US" sz="1400" dirty="0"/>
                        <a:t>)*Eff</a:t>
                      </a:r>
                      <a:r>
                        <a:rPr lang="en-US" sz="1400" baseline="-25000" dirty="0"/>
                        <a:t>2</a:t>
                      </a:r>
                      <a:r>
                        <a:rPr lang="en-US" sz="1400" dirty="0"/>
                        <a:t>)</a:t>
                      </a:r>
                      <a:endParaRPr lang="en-US" sz="1400" dirty="0">
                        <a:latin typeface="Times New Roman"/>
                        <a:ea typeface="Calibri"/>
                      </a:endParaRPr>
                    </a:p>
                  </a:txBody>
                  <a:tcPr marL="68580" marR="68580" marT="0" marB="0" anchor="b"/>
                </a:tc>
                <a:tc>
                  <a:txBody>
                    <a:bodyPr/>
                    <a:lstStyle/>
                    <a:p>
                      <a:pPr marL="0" marR="0" algn="ctr">
                        <a:spcBef>
                          <a:spcPts val="0"/>
                        </a:spcBef>
                        <a:spcAft>
                          <a:spcPts val="0"/>
                        </a:spcAft>
                      </a:pPr>
                      <a:r>
                        <a:rPr lang="en-US" sz="1400" dirty="0"/>
                        <a:t>Use BMP Treatment Train (TT) equation:</a:t>
                      </a:r>
                    </a:p>
                    <a:p>
                      <a:pPr marL="0" marR="0" algn="ctr">
                        <a:spcBef>
                          <a:spcPts val="0"/>
                        </a:spcBef>
                        <a:spcAft>
                          <a:spcPts val="0"/>
                        </a:spcAft>
                      </a:pPr>
                      <a:r>
                        <a:rPr lang="en-US" sz="1400" dirty="0"/>
                        <a:t>BMP TT Efficiency = Eff</a:t>
                      </a:r>
                      <a:r>
                        <a:rPr lang="en-US" sz="1400" baseline="-25000" dirty="0"/>
                        <a:t>1</a:t>
                      </a:r>
                      <a:r>
                        <a:rPr lang="en-US" sz="1400" dirty="0"/>
                        <a:t> +((1-Eff</a:t>
                      </a:r>
                      <a:r>
                        <a:rPr lang="en-US" sz="1400" baseline="-25000" dirty="0"/>
                        <a:t>1</a:t>
                      </a:r>
                      <a:r>
                        <a:rPr lang="en-US" sz="1400" dirty="0"/>
                        <a:t>)*Eff</a:t>
                      </a:r>
                      <a:r>
                        <a:rPr lang="en-US" sz="1400" baseline="-25000" dirty="0"/>
                        <a:t>2</a:t>
                      </a:r>
                      <a:r>
                        <a:rPr lang="en-US" sz="1400" dirty="0"/>
                        <a:t>)</a:t>
                      </a:r>
                      <a:endParaRPr lang="en-US" sz="1400" dirty="0">
                        <a:latin typeface="Times New Roman"/>
                        <a:ea typeface="Calibri"/>
                      </a:endParaRPr>
                    </a:p>
                  </a:txBody>
                  <a:tcPr marL="68580" marR="68580" marT="0" marB="0" anchor="b"/>
                </a:tc>
              </a:tr>
              <a:tr h="176530">
                <a:tc>
                  <a:txBody>
                    <a:bodyPr/>
                    <a:lstStyle/>
                    <a:p>
                      <a:pPr marL="0" marR="0">
                        <a:spcBef>
                          <a:spcPts val="0"/>
                        </a:spcBef>
                        <a:spcAft>
                          <a:spcPts val="0"/>
                        </a:spcAft>
                      </a:pPr>
                      <a:r>
                        <a:rPr lang="en-US" sz="1400"/>
                        <a:t>Dry detention</a:t>
                      </a:r>
                      <a:endParaRPr lang="en-US" sz="1400">
                        <a:latin typeface="Times New Roman"/>
                        <a:ea typeface="Calibri"/>
                      </a:endParaRPr>
                    </a:p>
                  </a:txBody>
                  <a:tcPr marL="68580" marR="68580" marT="0" marB="0" anchor="b"/>
                </a:tc>
                <a:tc>
                  <a:txBody>
                    <a:bodyPr/>
                    <a:lstStyle/>
                    <a:p>
                      <a:pPr marL="0" marR="0" algn="ctr">
                        <a:spcBef>
                          <a:spcPts val="0"/>
                        </a:spcBef>
                        <a:spcAft>
                          <a:spcPts val="0"/>
                        </a:spcAft>
                      </a:pPr>
                      <a:r>
                        <a:rPr lang="en-US" sz="1400" dirty="0"/>
                        <a:t>10</a:t>
                      </a:r>
                      <a:endParaRPr lang="en-US" sz="1400" dirty="0">
                        <a:latin typeface="Times New Roman"/>
                        <a:ea typeface="Calibri"/>
                      </a:endParaRPr>
                    </a:p>
                  </a:txBody>
                  <a:tcPr marL="68580" marR="68580" marT="0" marB="0" anchor="b"/>
                </a:tc>
                <a:tc>
                  <a:txBody>
                    <a:bodyPr/>
                    <a:lstStyle/>
                    <a:p>
                      <a:pPr marL="0" marR="0" algn="ctr">
                        <a:spcBef>
                          <a:spcPts val="0"/>
                        </a:spcBef>
                        <a:spcAft>
                          <a:spcPts val="0"/>
                        </a:spcAft>
                      </a:pPr>
                      <a:r>
                        <a:rPr lang="en-US" sz="1400" dirty="0"/>
                        <a:t>10</a:t>
                      </a:r>
                      <a:endParaRPr lang="en-US" sz="1400" dirty="0">
                        <a:latin typeface="Times New Roman"/>
                        <a:ea typeface="Calibri"/>
                      </a:endParaRPr>
                    </a:p>
                  </a:txBody>
                  <a:tcPr marL="68580" marR="68580" marT="0" marB="0" anchor="b"/>
                </a:tc>
              </a:tr>
              <a:tr h="165100">
                <a:tc>
                  <a:txBody>
                    <a:bodyPr/>
                    <a:lstStyle/>
                    <a:p>
                      <a:pPr marL="0" marR="0">
                        <a:spcBef>
                          <a:spcPts val="0"/>
                        </a:spcBef>
                        <a:spcAft>
                          <a:spcPts val="0"/>
                        </a:spcAft>
                      </a:pPr>
                      <a:r>
                        <a:rPr lang="en-US" sz="1400"/>
                        <a:t>Baffle box</a:t>
                      </a:r>
                      <a:endParaRPr lang="en-US" sz="1400">
                        <a:latin typeface="Times New Roman"/>
                        <a:ea typeface="Calibri"/>
                      </a:endParaRPr>
                    </a:p>
                  </a:txBody>
                  <a:tcPr marL="68580" marR="68580" marT="0" marB="0" anchor="b"/>
                </a:tc>
                <a:tc>
                  <a:txBody>
                    <a:bodyPr/>
                    <a:lstStyle/>
                    <a:p>
                      <a:pPr marL="0" marR="0" algn="ctr">
                        <a:spcBef>
                          <a:spcPts val="0"/>
                        </a:spcBef>
                        <a:spcAft>
                          <a:spcPts val="0"/>
                        </a:spcAft>
                      </a:pPr>
                      <a:r>
                        <a:rPr lang="en-US" sz="1400" dirty="0"/>
                        <a:t>2.3</a:t>
                      </a:r>
                      <a:endParaRPr lang="en-US" sz="1400" dirty="0">
                        <a:latin typeface="Times New Roman"/>
                        <a:ea typeface="Calibri"/>
                      </a:endParaRPr>
                    </a:p>
                  </a:txBody>
                  <a:tcPr marL="68580" marR="68580" marT="0" marB="0" anchor="b"/>
                </a:tc>
                <a:tc>
                  <a:txBody>
                    <a:bodyPr/>
                    <a:lstStyle/>
                    <a:p>
                      <a:pPr marL="0" marR="0" algn="ctr">
                        <a:spcBef>
                          <a:spcPts val="0"/>
                        </a:spcBef>
                        <a:spcAft>
                          <a:spcPts val="0"/>
                        </a:spcAft>
                      </a:pPr>
                      <a:r>
                        <a:rPr lang="en-US" sz="1400"/>
                        <a:t>0.5</a:t>
                      </a:r>
                      <a:endParaRPr lang="en-US" sz="1400">
                        <a:latin typeface="Times New Roman"/>
                        <a:ea typeface="Calibri"/>
                      </a:endParaRPr>
                    </a:p>
                  </a:txBody>
                  <a:tcPr marL="68580" marR="68580" marT="0" marB="0" anchor="b"/>
                </a:tc>
              </a:tr>
              <a:tr h="165100">
                <a:tc>
                  <a:txBody>
                    <a:bodyPr/>
                    <a:lstStyle/>
                    <a:p>
                      <a:pPr marL="0" marR="0">
                        <a:spcBef>
                          <a:spcPts val="0"/>
                        </a:spcBef>
                        <a:spcAft>
                          <a:spcPts val="0"/>
                        </a:spcAft>
                      </a:pPr>
                      <a:r>
                        <a:rPr lang="en-US" sz="1400"/>
                        <a:t>Nutrient baffle box (2</a:t>
                      </a:r>
                      <a:r>
                        <a:rPr lang="en-US" sz="1400" baseline="30000"/>
                        <a:t>nd</a:t>
                      </a:r>
                      <a:r>
                        <a:rPr lang="en-US" sz="1400"/>
                        <a:t> generation)</a:t>
                      </a:r>
                      <a:endParaRPr lang="en-US" sz="1400">
                        <a:latin typeface="Times New Roman"/>
                        <a:ea typeface="Calibri"/>
                      </a:endParaRPr>
                    </a:p>
                  </a:txBody>
                  <a:tcPr marL="68580" marR="68580" marT="0" marB="0" anchor="b"/>
                </a:tc>
                <a:tc>
                  <a:txBody>
                    <a:bodyPr/>
                    <a:lstStyle/>
                    <a:p>
                      <a:pPr marL="0" marR="0" algn="ctr">
                        <a:spcBef>
                          <a:spcPts val="0"/>
                        </a:spcBef>
                        <a:spcAft>
                          <a:spcPts val="0"/>
                        </a:spcAft>
                      </a:pPr>
                      <a:r>
                        <a:rPr lang="en-US" sz="1400" dirty="0"/>
                        <a:t>15.5</a:t>
                      </a:r>
                      <a:endParaRPr lang="en-US" sz="1400" dirty="0">
                        <a:latin typeface="Times New Roman"/>
                        <a:ea typeface="Calibri"/>
                      </a:endParaRPr>
                    </a:p>
                  </a:txBody>
                  <a:tcPr marL="68580" marR="68580" marT="0" marB="0" anchor="b"/>
                </a:tc>
                <a:tc>
                  <a:txBody>
                    <a:bodyPr/>
                    <a:lstStyle/>
                    <a:p>
                      <a:pPr marL="0" marR="0" algn="ctr">
                        <a:spcBef>
                          <a:spcPts val="0"/>
                        </a:spcBef>
                        <a:spcAft>
                          <a:spcPts val="0"/>
                        </a:spcAft>
                      </a:pPr>
                      <a:r>
                        <a:rPr lang="en-US" sz="1400" dirty="0"/>
                        <a:t>19.05</a:t>
                      </a:r>
                      <a:endParaRPr lang="en-US" sz="1400" dirty="0">
                        <a:latin typeface="Times New Roman"/>
                        <a:ea typeface="Calibri"/>
                      </a:endParaRPr>
                    </a:p>
                  </a:txBody>
                  <a:tcPr marL="68580" marR="68580" marT="0" marB="0" anchor="b"/>
                </a:tc>
              </a:tr>
              <a:tr h="107950">
                <a:tc>
                  <a:txBody>
                    <a:bodyPr/>
                    <a:lstStyle/>
                    <a:p>
                      <a:pPr marL="0" marR="0">
                        <a:spcBef>
                          <a:spcPts val="0"/>
                        </a:spcBef>
                        <a:spcAft>
                          <a:spcPts val="0"/>
                        </a:spcAft>
                      </a:pPr>
                      <a:r>
                        <a:rPr lang="en-US" sz="1400" dirty="0"/>
                        <a:t>Grass swales with swale blocks or raised culverts</a:t>
                      </a:r>
                      <a:endParaRPr lang="en-US" sz="1400" dirty="0">
                        <a:latin typeface="Times New Roman"/>
                        <a:ea typeface="Calibri"/>
                      </a:endParaRPr>
                    </a:p>
                  </a:txBody>
                  <a:tcPr marL="68580" marR="68580" marT="0" marB="0" anchor="b"/>
                </a:tc>
                <a:tc>
                  <a:txBody>
                    <a:bodyPr/>
                    <a:lstStyle/>
                    <a:p>
                      <a:pPr marL="0" marR="0" algn="ctr">
                        <a:spcBef>
                          <a:spcPts val="0"/>
                        </a:spcBef>
                        <a:spcAft>
                          <a:spcPts val="0"/>
                        </a:spcAft>
                      </a:pPr>
                      <a:r>
                        <a:rPr lang="en-US" sz="1400" dirty="0"/>
                        <a:t>Use on-line retention </a:t>
                      </a:r>
                      <a:r>
                        <a:rPr lang="en-US" sz="1400" dirty="0" smtClean="0"/>
                        <a:t>BMP</a:t>
                      </a:r>
                      <a:r>
                        <a:rPr lang="en-US" sz="1400" baseline="0" dirty="0" smtClean="0"/>
                        <a:t> values</a:t>
                      </a:r>
                      <a:endParaRPr lang="en-US" sz="1400" dirty="0">
                        <a:latin typeface="Times New Roman"/>
                        <a:ea typeface="Calibri"/>
                      </a:endParaRPr>
                    </a:p>
                  </a:txBody>
                  <a:tcPr marL="68580" marR="68580" marT="0" marB="0" anchor="b"/>
                </a:tc>
                <a:tc>
                  <a:txBody>
                    <a:bodyPr/>
                    <a:lstStyle/>
                    <a:p>
                      <a:pPr marL="0" marR="0" algn="ctr">
                        <a:spcBef>
                          <a:spcPts val="0"/>
                        </a:spcBef>
                        <a:spcAft>
                          <a:spcPts val="0"/>
                        </a:spcAft>
                      </a:pPr>
                      <a:r>
                        <a:rPr lang="en-US" sz="1400" dirty="0"/>
                        <a:t>Use on-line retention BMPs </a:t>
                      </a:r>
                      <a:r>
                        <a:rPr lang="en-US" sz="1400" dirty="0" smtClean="0"/>
                        <a:t>values</a:t>
                      </a:r>
                      <a:endParaRPr lang="en-US" sz="1400" dirty="0">
                        <a:latin typeface="Times New Roman"/>
                        <a:ea typeface="Calibri"/>
                      </a:endParaRPr>
                    </a:p>
                  </a:txBody>
                  <a:tcPr marL="68580" marR="68580" marT="0" marB="0" anchor="b"/>
                </a:tc>
              </a:tr>
              <a:tr h="44450">
                <a:tc>
                  <a:txBody>
                    <a:bodyPr/>
                    <a:lstStyle/>
                    <a:p>
                      <a:pPr marL="0" marR="0">
                        <a:spcBef>
                          <a:spcPts val="0"/>
                        </a:spcBef>
                        <a:spcAft>
                          <a:spcPts val="0"/>
                        </a:spcAft>
                      </a:pPr>
                      <a:r>
                        <a:rPr lang="en-US" sz="1400"/>
                        <a:t>Grass swales without swale blocks or raised culverts</a:t>
                      </a:r>
                      <a:endParaRPr lang="en-US" sz="1400">
                        <a:latin typeface="Times New Roman"/>
                        <a:ea typeface="Calibri"/>
                      </a:endParaRPr>
                    </a:p>
                  </a:txBody>
                  <a:tcPr marL="68580" marR="68580" marT="0" marB="0" anchor="b"/>
                </a:tc>
                <a:tc>
                  <a:txBody>
                    <a:bodyPr/>
                    <a:lstStyle/>
                    <a:p>
                      <a:pPr marL="0" marR="0" algn="ctr">
                        <a:spcBef>
                          <a:spcPts val="0"/>
                        </a:spcBef>
                        <a:spcAft>
                          <a:spcPts val="0"/>
                        </a:spcAft>
                      </a:pPr>
                      <a:r>
                        <a:rPr lang="en-US" sz="1400"/>
                        <a:t>50% of value for grass swales with swale blocks or raised culverts</a:t>
                      </a:r>
                      <a:endParaRPr lang="en-US" sz="1400">
                        <a:latin typeface="Times New Roman"/>
                        <a:ea typeface="Calibri"/>
                      </a:endParaRPr>
                    </a:p>
                  </a:txBody>
                  <a:tcPr marL="68580" marR="68580" marT="0" marB="0" anchor="b"/>
                </a:tc>
                <a:tc>
                  <a:txBody>
                    <a:bodyPr/>
                    <a:lstStyle/>
                    <a:p>
                      <a:pPr marL="0" marR="0" algn="ctr">
                        <a:spcBef>
                          <a:spcPts val="0"/>
                        </a:spcBef>
                        <a:spcAft>
                          <a:spcPts val="0"/>
                        </a:spcAft>
                      </a:pPr>
                      <a:r>
                        <a:rPr lang="en-US" sz="1400" dirty="0"/>
                        <a:t>50% of value for grass swales with swale blocks or raised culverts</a:t>
                      </a:r>
                      <a:endParaRPr lang="en-US" sz="1400" dirty="0">
                        <a:latin typeface="Times New Roman"/>
                        <a:ea typeface="Calibri"/>
                      </a:endParaRPr>
                    </a:p>
                  </a:txBody>
                  <a:tcPr marL="68580" marR="68580" marT="0" marB="0" anchor="b"/>
                </a:tc>
              </a:tr>
              <a:tr h="44450">
                <a:tc>
                  <a:txBody>
                    <a:bodyPr/>
                    <a:lstStyle/>
                    <a:p>
                      <a:pPr marL="0" marR="0">
                        <a:spcBef>
                          <a:spcPts val="0"/>
                        </a:spcBef>
                        <a:spcAft>
                          <a:spcPts val="0"/>
                        </a:spcAft>
                      </a:pPr>
                      <a:r>
                        <a:rPr lang="en-US" sz="1400"/>
                        <a:t>Alum injection</a:t>
                      </a:r>
                      <a:endParaRPr lang="en-US" sz="1400">
                        <a:latin typeface="Times New Roman"/>
                        <a:ea typeface="Calibri"/>
                      </a:endParaRPr>
                    </a:p>
                  </a:txBody>
                  <a:tcPr marL="68580" marR="68580" marT="0" marB="0" anchor="b"/>
                </a:tc>
                <a:tc>
                  <a:txBody>
                    <a:bodyPr/>
                    <a:lstStyle/>
                    <a:p>
                      <a:pPr marL="0" marR="0" algn="ctr">
                        <a:spcBef>
                          <a:spcPts val="0"/>
                        </a:spcBef>
                        <a:spcAft>
                          <a:spcPts val="0"/>
                        </a:spcAft>
                      </a:pPr>
                      <a:r>
                        <a:rPr lang="en-US" sz="1400"/>
                        <a:t>90</a:t>
                      </a:r>
                      <a:endParaRPr lang="en-US" sz="1400">
                        <a:latin typeface="Times New Roman"/>
                        <a:ea typeface="Calibri"/>
                      </a:endParaRPr>
                    </a:p>
                  </a:txBody>
                  <a:tcPr marL="68580" marR="68580" marT="0" marB="0" anchor="b"/>
                </a:tc>
                <a:tc>
                  <a:txBody>
                    <a:bodyPr/>
                    <a:lstStyle/>
                    <a:p>
                      <a:pPr marL="0" marR="0" algn="ctr">
                        <a:spcBef>
                          <a:spcPts val="0"/>
                        </a:spcBef>
                        <a:spcAft>
                          <a:spcPts val="0"/>
                        </a:spcAft>
                      </a:pPr>
                      <a:r>
                        <a:rPr lang="en-US" sz="1400" dirty="0"/>
                        <a:t>50</a:t>
                      </a:r>
                      <a:endParaRPr lang="en-US" sz="1400" dirty="0">
                        <a:latin typeface="Times New Roman"/>
                        <a:ea typeface="Calibri"/>
                      </a:endParaRPr>
                    </a:p>
                  </a:txBody>
                  <a:tcPr marL="68580" marR="68580" marT="0" marB="0" anchor="b"/>
                </a:tc>
              </a:tr>
              <a:tr h="215900">
                <a:tc>
                  <a:txBody>
                    <a:bodyPr/>
                    <a:lstStyle/>
                    <a:p>
                      <a:pPr marL="0" marR="0">
                        <a:spcBef>
                          <a:spcPts val="0"/>
                        </a:spcBef>
                        <a:spcAft>
                          <a:spcPts val="0"/>
                        </a:spcAft>
                      </a:pPr>
                      <a:r>
                        <a:rPr lang="en-US" sz="1400" dirty="0"/>
                        <a:t>Stormwater reuse</a:t>
                      </a:r>
                      <a:endParaRPr lang="en-US" sz="1400" dirty="0">
                        <a:latin typeface="Times New Roman"/>
                        <a:ea typeface="Calibri"/>
                      </a:endParaRPr>
                    </a:p>
                  </a:txBody>
                  <a:tcPr marL="68580" marR="68580" marT="0" marB="0" anchor="b"/>
                </a:tc>
                <a:tc>
                  <a:txBody>
                    <a:bodyPr/>
                    <a:lstStyle/>
                    <a:p>
                      <a:pPr marL="0" marR="0" algn="ctr">
                        <a:spcBef>
                          <a:spcPts val="0"/>
                        </a:spcBef>
                        <a:spcAft>
                          <a:spcPts val="0"/>
                        </a:spcAft>
                      </a:pPr>
                      <a:r>
                        <a:rPr lang="en-US" sz="1400" dirty="0"/>
                        <a:t>Estimate amount water not discharged annually because used for irrigation.</a:t>
                      </a:r>
                      <a:endParaRPr lang="en-US" sz="1400" dirty="0">
                        <a:latin typeface="Times New Roman"/>
                        <a:ea typeface="Calibri"/>
                      </a:endParaRPr>
                    </a:p>
                  </a:txBody>
                  <a:tcPr marL="68580" marR="68580" marT="0" marB="0" anchor="b"/>
                </a:tc>
                <a:tc>
                  <a:txBody>
                    <a:bodyPr/>
                    <a:lstStyle/>
                    <a:p>
                      <a:pPr marL="0" marR="0" algn="ctr">
                        <a:spcBef>
                          <a:spcPts val="0"/>
                        </a:spcBef>
                        <a:spcAft>
                          <a:spcPts val="0"/>
                        </a:spcAft>
                      </a:pPr>
                      <a:r>
                        <a:rPr lang="en-US" sz="1400" dirty="0"/>
                        <a:t>Estimate amount water not discharged annually because used for irrigation.</a:t>
                      </a:r>
                      <a:endParaRPr lang="en-US" sz="1400" dirty="0">
                        <a:latin typeface="Times New Roman"/>
                        <a:ea typeface="Calibri"/>
                      </a:endParaRPr>
                    </a:p>
                  </a:txBody>
                  <a:tcPr marL="68580" marR="68580" marT="0" marB="0" anchor="b"/>
                </a:tc>
              </a:tr>
              <a:tr h="215900">
                <a:tc>
                  <a:txBody>
                    <a:bodyPr/>
                    <a:lstStyle/>
                    <a:p>
                      <a:pPr marL="0" marR="0">
                        <a:spcBef>
                          <a:spcPts val="0"/>
                        </a:spcBef>
                        <a:spcAft>
                          <a:spcPts val="0"/>
                        </a:spcAft>
                      </a:pPr>
                      <a:r>
                        <a:rPr lang="en-US" sz="1400" dirty="0" err="1"/>
                        <a:t>Stormceptor</a:t>
                      </a:r>
                      <a:r>
                        <a:rPr lang="en-US" sz="1400" dirty="0"/>
                        <a:t> </a:t>
                      </a:r>
                      <a:endParaRPr lang="en-US" sz="1400" dirty="0">
                        <a:latin typeface="+mn-lt"/>
                        <a:ea typeface="Calibri"/>
                      </a:endParaRPr>
                    </a:p>
                  </a:txBody>
                  <a:tcPr marL="68580" marR="68580" marT="0" marB="0" anchor="b"/>
                </a:tc>
                <a:tc>
                  <a:txBody>
                    <a:bodyPr/>
                    <a:lstStyle/>
                    <a:p>
                      <a:pPr marL="0" marR="0" algn="ctr">
                        <a:spcBef>
                          <a:spcPts val="0"/>
                        </a:spcBef>
                        <a:spcAft>
                          <a:spcPts val="0"/>
                        </a:spcAft>
                      </a:pPr>
                      <a:r>
                        <a:rPr lang="en-US" sz="1400" dirty="0"/>
                        <a:t>13</a:t>
                      </a:r>
                      <a:endParaRPr lang="en-US" sz="1400" dirty="0">
                        <a:latin typeface="+mn-lt"/>
                        <a:ea typeface="Calibri"/>
                      </a:endParaRPr>
                    </a:p>
                  </a:txBody>
                  <a:tcPr marL="68580" marR="68580" marT="0" marB="0" anchor="b"/>
                </a:tc>
                <a:tc>
                  <a:txBody>
                    <a:bodyPr/>
                    <a:lstStyle/>
                    <a:p>
                      <a:pPr marL="0" marR="0" algn="ctr">
                        <a:spcBef>
                          <a:spcPts val="0"/>
                        </a:spcBef>
                        <a:spcAft>
                          <a:spcPts val="0"/>
                        </a:spcAft>
                      </a:pPr>
                      <a:r>
                        <a:rPr lang="en-US" sz="1400" dirty="0"/>
                        <a:t>2</a:t>
                      </a:r>
                      <a:endParaRPr lang="en-US" sz="1400" dirty="0">
                        <a:latin typeface="+mn-lt"/>
                        <a:ea typeface="Calibri"/>
                      </a:endParaRPr>
                    </a:p>
                  </a:txBody>
                  <a:tcPr marL="68580" marR="68580" marT="0" marB="0" anchor="b"/>
                </a:tc>
              </a:tr>
              <a:tr h="215900">
                <a:tc>
                  <a:txBody>
                    <a:bodyPr/>
                    <a:lstStyle/>
                    <a:p>
                      <a:pPr marL="0" marR="0">
                        <a:spcBef>
                          <a:spcPts val="0"/>
                        </a:spcBef>
                        <a:spcAft>
                          <a:spcPts val="0"/>
                        </a:spcAft>
                      </a:pPr>
                      <a:r>
                        <a:rPr lang="en-US" sz="1400" dirty="0"/>
                        <a:t>CDS units</a:t>
                      </a:r>
                      <a:endParaRPr lang="en-US" sz="1400" dirty="0">
                        <a:latin typeface="+mn-lt"/>
                        <a:ea typeface="Calibri"/>
                      </a:endParaRPr>
                    </a:p>
                  </a:txBody>
                  <a:tcPr marL="68580" marR="68580" marT="0" marB="0" anchor="b"/>
                </a:tc>
                <a:tc>
                  <a:txBody>
                    <a:bodyPr/>
                    <a:lstStyle/>
                    <a:p>
                      <a:pPr marL="0" marR="0" algn="ctr">
                        <a:spcBef>
                          <a:spcPts val="0"/>
                        </a:spcBef>
                        <a:spcAft>
                          <a:spcPts val="0"/>
                        </a:spcAft>
                      </a:pPr>
                      <a:r>
                        <a:rPr lang="en-US" sz="1400"/>
                        <a:t>10</a:t>
                      </a:r>
                      <a:endParaRPr lang="en-US" sz="1400">
                        <a:latin typeface="+mn-lt"/>
                        <a:ea typeface="Calibri"/>
                      </a:endParaRPr>
                    </a:p>
                  </a:txBody>
                  <a:tcPr marL="68580" marR="68580" marT="0" marB="0" anchor="b"/>
                </a:tc>
                <a:tc>
                  <a:txBody>
                    <a:bodyPr/>
                    <a:lstStyle/>
                    <a:p>
                      <a:pPr marL="0" marR="0" algn="ctr">
                        <a:spcBef>
                          <a:spcPts val="0"/>
                        </a:spcBef>
                        <a:spcAft>
                          <a:spcPts val="0"/>
                        </a:spcAft>
                      </a:pPr>
                      <a:r>
                        <a:rPr lang="en-US" sz="1400" dirty="0"/>
                        <a:t>Not applicable</a:t>
                      </a:r>
                      <a:endParaRPr lang="en-US" sz="1400" dirty="0">
                        <a:latin typeface="+mn-lt"/>
                        <a:ea typeface="Calibri"/>
                      </a:endParaRPr>
                    </a:p>
                  </a:txBody>
                  <a:tcPr marL="68580" marR="68580" marT="0" marB="0" anchor="b"/>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Provisional BMPs</a:t>
            </a:r>
            <a:endParaRPr lang="en-US" dirty="0"/>
          </a:p>
        </p:txBody>
      </p:sp>
      <p:sp>
        <p:nvSpPr>
          <p:cNvPr id="3" name="Content Placeholder 2"/>
          <p:cNvSpPr>
            <a:spLocks noGrp="1"/>
          </p:cNvSpPr>
          <p:nvPr>
            <p:ph idx="1"/>
          </p:nvPr>
        </p:nvSpPr>
        <p:spPr>
          <a:xfrm>
            <a:off x="457200" y="1219200"/>
            <a:ext cx="8229600" cy="5029200"/>
          </a:xfrm>
        </p:spPr>
        <p:txBody>
          <a:bodyPr>
            <a:normAutofit fontScale="92500" lnSpcReduction="20000"/>
          </a:bodyPr>
          <a:lstStyle/>
          <a:p>
            <a:r>
              <a:rPr lang="en-US" dirty="0" smtClean="0"/>
              <a:t>Florida-specific studies are currently being conducted to determine the efficiencies for these types of BMPs.</a:t>
            </a:r>
          </a:p>
          <a:p>
            <a:pPr>
              <a:buNone/>
            </a:pPr>
            <a:r>
              <a:rPr lang="en-US" dirty="0" smtClean="0"/>
              <a:t>  </a:t>
            </a:r>
          </a:p>
          <a:p>
            <a:r>
              <a:rPr lang="en-US" dirty="0" smtClean="0"/>
              <a:t>The credit assigned for these BMPs will be for this first iteration of the BMAP and could change in future BMAP iterations based on new information.</a:t>
            </a:r>
          </a:p>
          <a:p>
            <a:pPr>
              <a:buNone/>
            </a:pPr>
            <a:endParaRPr lang="en-US" dirty="0" smtClean="0"/>
          </a:p>
          <a:p>
            <a:r>
              <a:rPr lang="en-US" dirty="0" smtClean="0"/>
              <a:t>Floating islands, or </a:t>
            </a:r>
            <a:r>
              <a:rPr lang="en-US" dirty="0" smtClean="0"/>
              <a:t>managed aquatic plant systems (MAPS), </a:t>
            </a:r>
            <a:r>
              <a:rPr lang="en-US" dirty="0" smtClean="0"/>
              <a:t>will receive a 20% reduction credit for TN and </a:t>
            </a:r>
            <a:r>
              <a:rPr lang="en-US" dirty="0" smtClean="0"/>
              <a:t>TP as part of a treatment train.  </a:t>
            </a:r>
            <a:endParaRPr lang="en-US" dirty="0" smtClean="0"/>
          </a:p>
          <a:p>
            <a:pPr lvl="1">
              <a:buClr>
                <a:schemeClr val="accent3"/>
              </a:buClr>
            </a:pPr>
            <a:r>
              <a:rPr lang="en-US" dirty="0" smtClean="0"/>
              <a:t>At least 5% of the pond must be covered with floating islands, and the plants must be harvested annually to receive this credit.</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143000"/>
          </a:xfrm>
        </p:spPr>
        <p:txBody>
          <a:bodyPr>
            <a:normAutofit/>
          </a:bodyPr>
          <a:lstStyle/>
          <a:p>
            <a:pPr algn="ctr"/>
            <a:r>
              <a:rPr lang="en-US" dirty="0" smtClean="0"/>
              <a:t>Public Education Activities</a:t>
            </a:r>
            <a:endParaRPr lang="en-US" dirty="0"/>
          </a:p>
        </p:txBody>
      </p:sp>
      <p:sp>
        <p:nvSpPr>
          <p:cNvPr id="3" name="Content Placeholder 2"/>
          <p:cNvSpPr>
            <a:spLocks noGrp="1"/>
          </p:cNvSpPr>
          <p:nvPr>
            <p:ph idx="1"/>
          </p:nvPr>
        </p:nvSpPr>
        <p:spPr>
          <a:xfrm>
            <a:off x="457200" y="1371600"/>
            <a:ext cx="8229600" cy="5029200"/>
          </a:xfrm>
        </p:spPr>
        <p:txBody>
          <a:bodyPr/>
          <a:lstStyle/>
          <a:p>
            <a:r>
              <a:rPr lang="en-US" sz="2600" dirty="0" smtClean="0"/>
              <a:t>Up to a 6% credit from the TN and TP anthropogenic baseline loads for:</a:t>
            </a:r>
          </a:p>
          <a:p>
            <a:pPr lvl="1">
              <a:buClr>
                <a:schemeClr val="accent3"/>
              </a:buClr>
            </a:pPr>
            <a:r>
              <a:rPr lang="en-US" sz="2200" dirty="0" smtClean="0"/>
              <a:t>Participation in Florida Yards and Neighborhoods (FYN);</a:t>
            </a:r>
          </a:p>
          <a:p>
            <a:pPr lvl="1">
              <a:buClr>
                <a:schemeClr val="accent3"/>
              </a:buClr>
            </a:pPr>
            <a:r>
              <a:rPr lang="en-US" sz="2200" dirty="0" smtClean="0"/>
              <a:t>Local ordinances for fertilizer, irrigation, landscaping, and pet waste management;</a:t>
            </a:r>
          </a:p>
          <a:p>
            <a:pPr lvl="1">
              <a:buClr>
                <a:schemeClr val="accent3"/>
              </a:buClr>
            </a:pPr>
            <a:r>
              <a:rPr lang="en-US" sz="2200" dirty="0" smtClean="0"/>
              <a:t>Public service announcements (PSAs);</a:t>
            </a:r>
          </a:p>
          <a:p>
            <a:pPr lvl="1">
              <a:buClr>
                <a:schemeClr val="accent3"/>
              </a:buClr>
            </a:pPr>
            <a:r>
              <a:rPr lang="en-US" sz="2200" dirty="0" smtClean="0"/>
              <a:t>Informational pamphlets </a:t>
            </a:r>
            <a:r>
              <a:rPr lang="en-US" sz="2200" dirty="0" smtClean="0"/>
              <a:t>and </a:t>
            </a:r>
            <a:r>
              <a:rPr lang="en-US" sz="2200" dirty="0" smtClean="0"/>
              <a:t>presentations;</a:t>
            </a:r>
          </a:p>
          <a:p>
            <a:pPr lvl="1">
              <a:buClr>
                <a:schemeClr val="accent3"/>
              </a:buClr>
            </a:pPr>
            <a:r>
              <a:rPr lang="en-US" sz="2200" dirty="0" smtClean="0"/>
              <a:t>Websites; and</a:t>
            </a:r>
          </a:p>
          <a:p>
            <a:pPr lvl="1">
              <a:buClr>
                <a:schemeClr val="accent3"/>
              </a:buClr>
            </a:pPr>
            <a:r>
              <a:rPr lang="en-US" sz="2200" dirty="0" smtClean="0"/>
              <a:t>Illicit discharge program </a:t>
            </a:r>
            <a:r>
              <a:rPr lang="en-US" sz="2200" dirty="0" smtClean="0"/>
              <a:t>and </a:t>
            </a:r>
            <a:r>
              <a:rPr lang="en-US" sz="2200" dirty="0" smtClean="0"/>
              <a:t>call-in number.</a:t>
            </a:r>
            <a:endParaRPr lang="en-US" sz="22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lstStyle/>
          <a:p>
            <a:pPr algn="ctr"/>
            <a:r>
              <a:rPr lang="en-US" dirty="0" smtClean="0"/>
              <a:t>Public Education Credit</a:t>
            </a:r>
            <a:endParaRPr lang="en-US" dirty="0"/>
          </a:p>
        </p:txBody>
      </p:sp>
      <p:sp>
        <p:nvSpPr>
          <p:cNvPr id="3" name="Content Placeholder 2"/>
          <p:cNvSpPr>
            <a:spLocks noGrp="1"/>
          </p:cNvSpPr>
          <p:nvPr>
            <p:ph idx="1"/>
          </p:nvPr>
        </p:nvSpPr>
        <p:spPr>
          <a:xfrm>
            <a:off x="609600" y="1066800"/>
            <a:ext cx="8153400" cy="5257800"/>
          </a:xfrm>
        </p:spPr>
        <p:txBody>
          <a:bodyPr>
            <a:normAutofit/>
          </a:bodyPr>
          <a:lstStyle/>
          <a:p>
            <a:pPr lvl="0"/>
            <a:r>
              <a:rPr lang="en-US" sz="2600" dirty="0" smtClean="0"/>
              <a:t>A form has been provided for details on the educational activities.</a:t>
            </a:r>
          </a:p>
          <a:p>
            <a:pPr lvl="0">
              <a:buNone/>
            </a:pPr>
            <a:endParaRPr lang="en-US" sz="2600" dirty="0" smtClean="0"/>
          </a:p>
          <a:p>
            <a:pPr lvl="0"/>
            <a:r>
              <a:rPr lang="en-US" sz="2600" dirty="0" smtClean="0"/>
              <a:t>Credit will be calculated as follows:</a:t>
            </a:r>
          </a:p>
          <a:p>
            <a:pPr lvl="1">
              <a:buClr>
                <a:schemeClr val="accent3"/>
              </a:buClr>
            </a:pPr>
            <a:r>
              <a:rPr lang="en-US" sz="2400" dirty="0" smtClean="0"/>
              <a:t>When all six types of activities are conducted, entities receive the full 6% reduction credit.</a:t>
            </a:r>
          </a:p>
          <a:p>
            <a:pPr lvl="1">
              <a:buClr>
                <a:schemeClr val="accent3"/>
              </a:buClr>
            </a:pPr>
            <a:r>
              <a:rPr lang="en-US" sz="2400" dirty="0" smtClean="0"/>
              <a:t>PSAs, websites, brochures, and </a:t>
            </a:r>
            <a:r>
              <a:rPr lang="en-US" dirty="0" smtClean="0"/>
              <a:t>an </a:t>
            </a:r>
            <a:r>
              <a:rPr lang="en-US" sz="2400" dirty="0" smtClean="0"/>
              <a:t>illicit connection program are a 1% reduction credit.</a:t>
            </a:r>
          </a:p>
          <a:p>
            <a:pPr lvl="1">
              <a:buClr>
                <a:schemeClr val="accent3"/>
              </a:buClr>
            </a:pPr>
            <a:r>
              <a:rPr lang="en-US" sz="2400" dirty="0" smtClean="0"/>
              <a:t>Only </a:t>
            </a:r>
            <a:r>
              <a:rPr lang="en-US" sz="2400" dirty="0" smtClean="0"/>
              <a:t>FYN </a:t>
            </a:r>
            <a:r>
              <a:rPr lang="en-US" sz="2400" dirty="0" smtClean="0"/>
              <a:t>is a 3% reduction credit.</a:t>
            </a:r>
          </a:p>
          <a:p>
            <a:pPr lvl="1">
              <a:buClr>
                <a:schemeClr val="accent3"/>
              </a:buClr>
            </a:pPr>
            <a:r>
              <a:rPr lang="en-US" sz="2400" dirty="0" smtClean="0"/>
              <a:t>All four ordinances is a 2% reduction credit.</a:t>
            </a:r>
          </a:p>
          <a:p>
            <a:pPr lvl="1">
              <a:buClr>
                <a:schemeClr val="accent3"/>
              </a:buClr>
            </a:pPr>
            <a:r>
              <a:rPr lang="en-US" sz="2400" dirty="0" smtClean="0"/>
              <a:t>Other combinations are analyzed on a case-by-case basis for credit.</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pPr algn="ctr"/>
            <a:r>
              <a:rPr lang="en-US" dirty="0" smtClean="0"/>
              <a:t>Muck Removal</a:t>
            </a:r>
            <a:endParaRPr lang="en-US" dirty="0"/>
          </a:p>
        </p:txBody>
      </p:sp>
      <p:sp>
        <p:nvSpPr>
          <p:cNvPr id="3" name="Content Placeholder 2"/>
          <p:cNvSpPr>
            <a:spLocks noGrp="1"/>
          </p:cNvSpPr>
          <p:nvPr>
            <p:ph idx="1"/>
          </p:nvPr>
        </p:nvSpPr>
        <p:spPr>
          <a:xfrm>
            <a:off x="457200" y="1219200"/>
            <a:ext cx="8229600" cy="5410200"/>
          </a:xfrm>
        </p:spPr>
        <p:txBody>
          <a:bodyPr>
            <a:normAutofit fontScale="77500" lnSpcReduction="20000"/>
          </a:bodyPr>
          <a:lstStyle/>
          <a:p>
            <a:r>
              <a:rPr lang="en-US" dirty="0" smtClean="0"/>
              <a:t>FDEP is in the process of developing a guidance document, which details the requirements to receive muck removal project credit.  </a:t>
            </a:r>
          </a:p>
          <a:p>
            <a:pPr>
              <a:buNone/>
            </a:pPr>
            <a:endParaRPr lang="en-US" dirty="0" smtClean="0"/>
          </a:p>
          <a:p>
            <a:r>
              <a:rPr lang="en-US" dirty="0" smtClean="0"/>
              <a:t>The muck deposit average minimum thickness should be 30 centimeters, muck must be removed to the natural substrate, and the material must be stored away from surface waters.  </a:t>
            </a:r>
          </a:p>
          <a:p>
            <a:pPr>
              <a:buNone/>
            </a:pPr>
            <a:endParaRPr lang="en-US" dirty="0" smtClean="0"/>
          </a:p>
          <a:p>
            <a:r>
              <a:rPr lang="en-US" dirty="0" smtClean="0"/>
              <a:t>Credit is calculated by multiplying the area of muck removed by the difference in the nutrient flux rate of the muck and natural substrate.</a:t>
            </a:r>
          </a:p>
          <a:p>
            <a:pPr lvl="1">
              <a:buClr>
                <a:schemeClr val="accent3"/>
              </a:buClr>
            </a:pPr>
            <a:r>
              <a:rPr lang="en-US" dirty="0" smtClean="0"/>
              <a:t>Information on flux rates in the St. Lucie River Watershed will be needed.  </a:t>
            </a:r>
          </a:p>
          <a:p>
            <a:pPr lvl="1">
              <a:buClr>
                <a:schemeClr val="accent3"/>
              </a:buClr>
              <a:buNone/>
            </a:pPr>
            <a:endParaRPr lang="en-US" dirty="0" smtClean="0"/>
          </a:p>
          <a:p>
            <a:r>
              <a:rPr lang="en-US" dirty="0" smtClean="0"/>
              <a:t>Adequate source controls must also be in place in the St. Lucie River Watershed to limit future accumulation of muck after dredging.</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1143000"/>
          </a:xfrm>
        </p:spPr>
        <p:txBody>
          <a:bodyPr/>
          <a:lstStyle/>
          <a:p>
            <a:pPr algn="ctr"/>
            <a:r>
              <a:rPr lang="en-US" dirty="0" smtClean="0"/>
              <a:t>Aquatic Vegetation Harvesting</a:t>
            </a:r>
            <a:endParaRPr lang="en-US" dirty="0"/>
          </a:p>
        </p:txBody>
      </p:sp>
      <p:sp>
        <p:nvSpPr>
          <p:cNvPr id="3" name="Content Placeholder 2"/>
          <p:cNvSpPr>
            <a:spLocks noGrp="1"/>
          </p:cNvSpPr>
          <p:nvPr>
            <p:ph idx="1"/>
          </p:nvPr>
        </p:nvSpPr>
        <p:spPr>
          <a:xfrm>
            <a:off x="457200" y="1676400"/>
            <a:ext cx="8229600" cy="4648200"/>
          </a:xfrm>
        </p:spPr>
        <p:txBody>
          <a:bodyPr>
            <a:normAutofit fontScale="92500" lnSpcReduction="20000"/>
          </a:bodyPr>
          <a:lstStyle/>
          <a:p>
            <a:r>
              <a:rPr lang="en-US" dirty="0" smtClean="0"/>
              <a:t>FDEP is in the process of developing a guidance document, which details the requirements to receive credit for aquatic vegetation harvesting.  </a:t>
            </a:r>
          </a:p>
          <a:p>
            <a:endParaRPr lang="en-US" dirty="0" smtClean="0"/>
          </a:p>
          <a:p>
            <a:r>
              <a:rPr lang="en-US" dirty="0" smtClean="0"/>
              <a:t>Credit is assigned based on the type of vegetation removed, the nutrient content for that type of plant, amount of plant material removed, and the percent dry weight of material collected.  </a:t>
            </a:r>
          </a:p>
          <a:p>
            <a:pPr>
              <a:buNone/>
            </a:pPr>
            <a:endParaRPr lang="en-US" dirty="0" smtClean="0"/>
          </a:p>
          <a:p>
            <a:r>
              <a:rPr lang="en-US" dirty="0" smtClean="0"/>
              <a:t>Stakeholders, who harvest aquatic vegetation, will determine an annual average TN and TP load removal, to be included in the BMAP as credit.</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Project Collection Process</a:t>
            </a:r>
            <a:endParaRPr lang="en-US" dirty="0"/>
          </a:p>
        </p:txBody>
      </p:sp>
      <p:sp>
        <p:nvSpPr>
          <p:cNvPr id="3" name="Content Placeholder 2"/>
          <p:cNvSpPr>
            <a:spLocks noGrp="1"/>
          </p:cNvSpPr>
          <p:nvPr>
            <p:ph idx="1"/>
          </p:nvPr>
        </p:nvSpPr>
        <p:spPr/>
        <p:txBody>
          <a:bodyPr/>
          <a:lstStyle/>
          <a:p>
            <a:r>
              <a:rPr lang="en-US" dirty="0" smtClean="0"/>
              <a:t>To achieve the total nitrogen (TN) </a:t>
            </a:r>
            <a:r>
              <a:rPr lang="en-US" dirty="0" smtClean="0"/>
              <a:t>and </a:t>
            </a:r>
            <a:r>
              <a:rPr lang="en-US" dirty="0" smtClean="0"/>
              <a:t>total phosphorus (TP) reductions, each responsible stakeholder will provide projects </a:t>
            </a:r>
            <a:r>
              <a:rPr lang="en-US" dirty="0" smtClean="0"/>
              <a:t>and </a:t>
            </a:r>
            <a:r>
              <a:rPr lang="en-US" dirty="0" smtClean="0"/>
              <a:t>programs that reduce nutrient loads.</a:t>
            </a:r>
          </a:p>
          <a:p>
            <a:r>
              <a:rPr lang="en-US" dirty="0" smtClean="0"/>
              <a:t>Projects will be collected in two steps:</a:t>
            </a:r>
          </a:p>
          <a:p>
            <a:pPr marL="914400" lvl="1" indent="-457200">
              <a:buClr>
                <a:schemeClr val="accent3"/>
              </a:buClr>
              <a:buFont typeface="+mj-lt"/>
              <a:buAutoNum type="arabicPeriod"/>
            </a:pPr>
            <a:r>
              <a:rPr lang="en-US" dirty="0" smtClean="0"/>
              <a:t>Completed projects since January 1, 2000; </a:t>
            </a:r>
            <a:r>
              <a:rPr lang="en-US" dirty="0" smtClean="0"/>
              <a:t>and</a:t>
            </a:r>
            <a:endParaRPr lang="en-US" dirty="0" smtClean="0"/>
          </a:p>
          <a:p>
            <a:pPr marL="914400" lvl="1" indent="-457200">
              <a:buClr>
                <a:schemeClr val="accent3"/>
              </a:buClr>
              <a:buFont typeface="+mj-lt"/>
              <a:buAutoNum type="arabicPeriod"/>
            </a:pPr>
            <a:r>
              <a:rPr lang="en-US" dirty="0" smtClean="0"/>
              <a:t>Additional planned efforts to meet the balance of the required reductions.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Water Control Structures</a:t>
            </a:r>
            <a:endParaRPr lang="en-US" dirty="0"/>
          </a:p>
        </p:txBody>
      </p:sp>
      <p:sp>
        <p:nvSpPr>
          <p:cNvPr id="3" name="Content Placeholder 2"/>
          <p:cNvSpPr>
            <a:spLocks noGrp="1"/>
          </p:cNvSpPr>
          <p:nvPr>
            <p:ph idx="1"/>
          </p:nvPr>
        </p:nvSpPr>
        <p:spPr>
          <a:xfrm>
            <a:off x="457200" y="1143000"/>
            <a:ext cx="8229600" cy="5181600"/>
          </a:xfrm>
        </p:spPr>
        <p:txBody>
          <a:bodyPr>
            <a:normAutofit/>
          </a:bodyPr>
          <a:lstStyle/>
          <a:p>
            <a:r>
              <a:rPr lang="en-US" dirty="0" smtClean="0"/>
              <a:t>Credit is assigned </a:t>
            </a:r>
            <a:r>
              <a:rPr lang="en-US" dirty="0" smtClean="0"/>
              <a:t>for structures, such as </a:t>
            </a:r>
            <a:r>
              <a:rPr lang="en-US" dirty="0" smtClean="0"/>
              <a:t>tilting </a:t>
            </a:r>
            <a:r>
              <a:rPr lang="en-US" dirty="0" smtClean="0"/>
              <a:t>weir </a:t>
            </a:r>
            <a:r>
              <a:rPr lang="en-US" dirty="0" smtClean="0"/>
              <a:t>gates, which allow </a:t>
            </a:r>
            <a:r>
              <a:rPr lang="en-US" dirty="0" smtClean="0"/>
              <a:t>water to flow over the top of the structure while holding back any </a:t>
            </a:r>
            <a:r>
              <a:rPr lang="en-US" dirty="0" smtClean="0"/>
              <a:t>sediment.</a:t>
            </a:r>
          </a:p>
          <a:p>
            <a:pPr>
              <a:buNone/>
            </a:pPr>
            <a:endParaRPr lang="en-US" dirty="0" smtClean="0"/>
          </a:p>
          <a:p>
            <a:r>
              <a:rPr lang="en-US" dirty="0" smtClean="0"/>
              <a:t>Based on available information, FDEP determined that a 5% TN reduction could be assigned.</a:t>
            </a:r>
          </a:p>
          <a:p>
            <a:pPr lvl="1"/>
            <a:r>
              <a:rPr lang="en-US" dirty="0" smtClean="0"/>
              <a:t>No reductions in TP were found.</a:t>
            </a:r>
          </a:p>
          <a:p>
            <a:endParaRPr lang="en-US" dirty="0" smtClean="0"/>
          </a:p>
          <a:p>
            <a:r>
              <a:rPr lang="en-US" dirty="0" smtClean="0"/>
              <a:t>Better data can be provided to determine credit.</a:t>
            </a:r>
            <a:endParaRPr lang="en-US" dirty="0" smtClean="0"/>
          </a:p>
          <a:p>
            <a:endParaRPr lang="en-US" dirty="0"/>
          </a:p>
        </p:txBody>
      </p:sp>
      <p:sp>
        <p:nvSpPr>
          <p:cNvPr id="4" name="Date Placeholder 3"/>
          <p:cNvSpPr>
            <a:spLocks noGrp="1"/>
          </p:cNvSpPr>
          <p:nvPr>
            <p:ph type="dt" sz="half" idx="10"/>
          </p:nvPr>
        </p:nvSpPr>
        <p:spPr/>
        <p:txBody>
          <a:bodyPr/>
          <a:lstStyle/>
          <a:p>
            <a:r>
              <a:rPr lang="en-US" dirty="0" smtClean="0"/>
              <a:t>11/29/12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0"/>
            <a:ext cx="7848600" cy="1143000"/>
          </a:xfrm>
        </p:spPr>
        <p:txBody>
          <a:bodyPr>
            <a:normAutofit fontScale="90000"/>
          </a:bodyPr>
          <a:lstStyle/>
          <a:p>
            <a:pPr algn="ctr"/>
            <a:r>
              <a:rPr lang="en-US" dirty="0" smtClean="0"/>
              <a:t>Project Credit Calculated to Date</a:t>
            </a:r>
            <a:endParaRPr lang="en-US" dirty="0"/>
          </a:p>
        </p:txBody>
      </p:sp>
      <p:sp>
        <p:nvSpPr>
          <p:cNvPr id="3" name="Content Placeholder 2"/>
          <p:cNvSpPr>
            <a:spLocks noGrp="1"/>
          </p:cNvSpPr>
          <p:nvPr>
            <p:ph idx="1"/>
          </p:nvPr>
        </p:nvSpPr>
        <p:spPr>
          <a:xfrm>
            <a:off x="457200" y="1295400"/>
            <a:ext cx="8229600" cy="4953000"/>
          </a:xfrm>
        </p:spPr>
        <p:txBody>
          <a:bodyPr>
            <a:normAutofit fontScale="92500" lnSpcReduction="10000"/>
          </a:bodyPr>
          <a:lstStyle/>
          <a:p>
            <a:r>
              <a:rPr lang="en-US" sz="2800" dirty="0" smtClean="0"/>
              <a:t>For projects submitted to date, credit was calculated by FDEP.</a:t>
            </a:r>
          </a:p>
          <a:p>
            <a:pPr lvl="1">
              <a:buClr>
                <a:schemeClr val="accent3"/>
              </a:buClr>
            </a:pPr>
            <a:r>
              <a:rPr lang="en-US" sz="2600" dirty="0" smtClean="0"/>
              <a:t>Spreadsheets with each entity’s projects and credits are posted on the FTP site at:  </a:t>
            </a:r>
            <a:r>
              <a:rPr lang="en-US" sz="2800" dirty="0" smtClean="0">
                <a:hlinkClick r:id="rId3"/>
              </a:rPr>
              <a:t> http://publicfiles.dep.state.fl.us/DEAR/BMAP/StLucie/Project Credit Calculations</a:t>
            </a:r>
            <a:endParaRPr lang="en-US" sz="2600" dirty="0" smtClean="0">
              <a:solidFill>
                <a:srgbClr val="FF0000"/>
              </a:solidFill>
            </a:endParaRPr>
          </a:p>
          <a:p>
            <a:pPr lvl="1">
              <a:buClr>
                <a:schemeClr val="accent3"/>
              </a:buClr>
              <a:buNone/>
            </a:pPr>
            <a:endParaRPr lang="en-US" sz="2600" dirty="0" smtClean="0"/>
          </a:p>
          <a:p>
            <a:r>
              <a:rPr lang="en-US" sz="2800" dirty="0" smtClean="0"/>
              <a:t>Each entity’s project sheet includes multiple tabs:</a:t>
            </a:r>
          </a:p>
          <a:p>
            <a:pPr lvl="1">
              <a:buClr>
                <a:schemeClr val="accent3"/>
              </a:buClr>
            </a:pPr>
            <a:r>
              <a:rPr lang="en-US" dirty="0" smtClean="0"/>
              <a:t>Summary  with all projects and associated credit;</a:t>
            </a:r>
          </a:p>
          <a:p>
            <a:pPr lvl="1">
              <a:buClr>
                <a:schemeClr val="accent3"/>
              </a:buClr>
            </a:pPr>
            <a:r>
              <a:rPr lang="en-US" dirty="0" smtClean="0"/>
              <a:t>Wet pond calculations (if needed);</a:t>
            </a:r>
          </a:p>
          <a:p>
            <a:pPr lvl="1">
              <a:buClr>
                <a:schemeClr val="accent3"/>
              </a:buClr>
            </a:pPr>
            <a:r>
              <a:rPr lang="en-US" dirty="0" smtClean="0"/>
              <a:t>Retention BMP calculations (if needed); and</a:t>
            </a:r>
          </a:p>
          <a:p>
            <a:pPr lvl="1">
              <a:buClr>
                <a:schemeClr val="accent3"/>
              </a:buClr>
            </a:pPr>
            <a:r>
              <a:rPr lang="en-US" dirty="0" smtClean="0"/>
              <a:t>Model information for each project area.</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Project Spreadsheet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For stakeholders, who have not yet submitted projects or have additional projects, a project spreadsheet was provided.</a:t>
            </a:r>
          </a:p>
          <a:p>
            <a:pPr>
              <a:buNone/>
            </a:pPr>
            <a:endParaRPr lang="en-US" dirty="0" smtClean="0"/>
          </a:p>
          <a:p>
            <a:r>
              <a:rPr lang="en-US" dirty="0" smtClean="0"/>
              <a:t>The spreadsheet must be completed to the extent possible for each project.</a:t>
            </a:r>
          </a:p>
          <a:p>
            <a:pPr>
              <a:buNone/>
            </a:pPr>
            <a:endParaRPr lang="en-US" dirty="0" smtClean="0"/>
          </a:p>
          <a:p>
            <a:r>
              <a:rPr lang="en-US" dirty="0" smtClean="0"/>
              <a:t>Projects that are part of a treatment train should be noted in the appropriate columns.</a:t>
            </a:r>
          </a:p>
          <a:p>
            <a:pPr>
              <a:buNone/>
            </a:pPr>
            <a:endParaRPr lang="en-US" dirty="0" smtClean="0"/>
          </a:p>
          <a:p>
            <a:r>
              <a:rPr lang="en-US" dirty="0" smtClean="0"/>
              <a:t>For permitted projects, permit numbers must be provided. </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7848600" cy="1143000"/>
          </a:xfrm>
        </p:spPr>
        <p:txBody>
          <a:bodyPr/>
          <a:lstStyle/>
          <a:p>
            <a:pPr algn="ctr"/>
            <a:r>
              <a:rPr lang="en-US" dirty="0" smtClean="0"/>
              <a:t>Project Spreadsheet, continued</a:t>
            </a:r>
            <a:endParaRPr lang="en-US" dirty="0"/>
          </a:p>
        </p:txBody>
      </p:sp>
      <p:sp>
        <p:nvSpPr>
          <p:cNvPr id="3" name="Content Placeholder 2"/>
          <p:cNvSpPr>
            <a:spLocks noGrp="1"/>
          </p:cNvSpPr>
          <p:nvPr>
            <p:ph idx="1"/>
          </p:nvPr>
        </p:nvSpPr>
        <p:spPr/>
        <p:txBody>
          <a:bodyPr/>
          <a:lstStyle/>
          <a:p>
            <a:r>
              <a:rPr lang="en-US" sz="2800" dirty="0" smtClean="0"/>
              <a:t>The area treated by each project is needed for the structural BMPs.</a:t>
            </a:r>
          </a:p>
          <a:p>
            <a:pPr>
              <a:buNone/>
            </a:pPr>
            <a:endParaRPr lang="en-US" sz="2800" dirty="0" smtClean="0"/>
          </a:p>
          <a:p>
            <a:r>
              <a:rPr lang="en-US" sz="2800" dirty="0" smtClean="0"/>
              <a:t>The map can be submitted as a GIS file, Computer Aided Design (CAD) file, Google Maps file, or PDF.</a:t>
            </a:r>
          </a:p>
          <a:p>
            <a:pPr>
              <a:buNone/>
            </a:pPr>
            <a:endParaRPr lang="en-US" sz="2800" dirty="0" smtClean="0"/>
          </a:p>
          <a:p>
            <a:r>
              <a:rPr lang="en-US" sz="2800" dirty="0" smtClean="0"/>
              <a:t>The map file name must </a:t>
            </a:r>
            <a:r>
              <a:rPr lang="en-US" sz="2800" dirty="0" smtClean="0"/>
              <a:t>correlate to the </a:t>
            </a:r>
            <a:r>
              <a:rPr lang="en-US" sz="2800" dirty="0" smtClean="0"/>
              <a:t>project spreadsheet.</a:t>
            </a:r>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
            <a:ext cx="8229600" cy="1143000"/>
          </a:xfrm>
        </p:spPr>
        <p:txBody>
          <a:bodyPr/>
          <a:lstStyle/>
          <a:p>
            <a:pPr algn="ctr"/>
            <a:r>
              <a:rPr lang="en-US" dirty="0" smtClean="0"/>
              <a:t>Timeline for Project Submittals</a:t>
            </a:r>
            <a:endParaRPr lang="en-US" dirty="0"/>
          </a:p>
        </p:txBody>
      </p:sp>
      <p:sp>
        <p:nvSpPr>
          <p:cNvPr id="3" name="Content Placeholder 2"/>
          <p:cNvSpPr>
            <a:spLocks noGrp="1"/>
          </p:cNvSpPr>
          <p:nvPr>
            <p:ph idx="1"/>
          </p:nvPr>
        </p:nvSpPr>
        <p:spPr>
          <a:xfrm>
            <a:off x="533400" y="1295400"/>
            <a:ext cx="8382000" cy="5334000"/>
          </a:xfrm>
        </p:spPr>
        <p:txBody>
          <a:bodyPr>
            <a:normAutofit/>
          </a:bodyPr>
          <a:lstStyle/>
          <a:p>
            <a:r>
              <a:rPr lang="en-US" dirty="0" smtClean="0"/>
              <a:t>Any additional completed projects or missing project information is due to FDEP by December 14, 2012.</a:t>
            </a:r>
          </a:p>
          <a:p>
            <a:pPr>
              <a:buNone/>
            </a:pPr>
            <a:endParaRPr lang="en-US" dirty="0" smtClean="0"/>
          </a:p>
          <a:p>
            <a:r>
              <a:rPr lang="en-US" dirty="0" smtClean="0"/>
              <a:t>Updated project calculations will be discussed at the January 2013 meeting.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Contacts</a:t>
            </a:r>
            <a:endParaRPr lang="en-US" dirty="0"/>
          </a:p>
        </p:txBody>
      </p:sp>
      <p:sp>
        <p:nvSpPr>
          <p:cNvPr id="3" name="Content Placeholder 2"/>
          <p:cNvSpPr>
            <a:spLocks noGrp="1"/>
          </p:cNvSpPr>
          <p:nvPr>
            <p:ph idx="1"/>
          </p:nvPr>
        </p:nvSpPr>
        <p:spPr>
          <a:xfrm>
            <a:off x="228600" y="1219200"/>
            <a:ext cx="8610600" cy="5151120"/>
          </a:xfrm>
        </p:spPr>
        <p:txBody>
          <a:bodyPr>
            <a:normAutofit/>
          </a:bodyPr>
          <a:lstStyle/>
          <a:p>
            <a:r>
              <a:rPr lang="en-US" dirty="0" smtClean="0"/>
              <a:t>Questions about project collection sheets and supporting project files:</a:t>
            </a:r>
          </a:p>
          <a:p>
            <a:pPr lvl="1">
              <a:buClr>
                <a:schemeClr val="accent3"/>
              </a:buClr>
            </a:pPr>
            <a:r>
              <a:rPr lang="en-US" dirty="0" smtClean="0"/>
              <a:t>Katie Hallas, </a:t>
            </a:r>
            <a:r>
              <a:rPr lang="en-US" u="sng" dirty="0" smtClean="0">
                <a:hlinkClick r:id="rId3"/>
              </a:rPr>
              <a:t>Katie.Hallas@dep.state.fl.us</a:t>
            </a:r>
            <a:r>
              <a:rPr lang="en-US" u="sng" dirty="0" smtClean="0"/>
              <a:t> </a:t>
            </a:r>
            <a:r>
              <a:rPr lang="en-US" dirty="0" smtClean="0"/>
              <a:t>or </a:t>
            </a:r>
          </a:p>
          <a:p>
            <a:pPr lvl="1">
              <a:buClr>
                <a:schemeClr val="accent3"/>
              </a:buClr>
              <a:buNone/>
            </a:pPr>
            <a:r>
              <a:rPr lang="en-US" dirty="0" smtClean="0"/>
              <a:t>	850-245-8432.</a:t>
            </a:r>
          </a:p>
          <a:p>
            <a:pPr lvl="1">
              <a:buClr>
                <a:schemeClr val="accent3"/>
              </a:buClr>
            </a:pPr>
            <a:r>
              <a:rPr lang="en-US" dirty="0" smtClean="0"/>
              <a:t>Marcy Policastro, </a:t>
            </a:r>
            <a:r>
              <a:rPr lang="en-US" u="sng" dirty="0" smtClean="0">
                <a:hlinkClick r:id="rId4"/>
              </a:rPr>
              <a:t>mpolicastro@wildwoodconsulting.net</a:t>
            </a:r>
            <a:r>
              <a:rPr lang="en-US" dirty="0" smtClean="0"/>
              <a:t> or 904-829-0394.</a:t>
            </a:r>
          </a:p>
          <a:p>
            <a:endParaRPr lang="en-US" dirty="0" smtClean="0"/>
          </a:p>
          <a:p>
            <a:r>
              <a:rPr lang="en-US" dirty="0" smtClean="0"/>
              <a:t>Send completed spreadsheets and maps to Katie </a:t>
            </a:r>
            <a:r>
              <a:rPr lang="en-US" dirty="0" err="1" smtClean="0"/>
              <a:t>Hallas</a:t>
            </a:r>
            <a:r>
              <a:rPr lang="en-US" dirty="0" smtClean="0"/>
              <a:t> and Marcy Policastro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Questions</a:t>
            </a:r>
            <a:endParaRPr lang="en-US" dirty="0"/>
          </a:p>
        </p:txBody>
      </p:sp>
      <p:pic>
        <p:nvPicPr>
          <p:cNvPr id="2050" name="Picture 2" descr="Graphic of a question mark"/>
          <p:cNvPicPr>
            <a:picLocks noChangeAspect="1" noChangeArrowheads="1"/>
          </p:cNvPicPr>
          <p:nvPr/>
        </p:nvPicPr>
        <p:blipFill>
          <a:blip r:embed="rId3" cstate="email"/>
          <a:srcRect/>
          <a:stretch>
            <a:fillRect/>
          </a:stretch>
        </p:blipFill>
        <p:spPr bwMode="auto">
          <a:xfrm>
            <a:off x="3429143" y="2286143"/>
            <a:ext cx="2285714" cy="2285714"/>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Project Requirements</a:t>
            </a:r>
            <a:endParaRPr lang="en-US" dirty="0"/>
          </a:p>
        </p:txBody>
      </p:sp>
      <p:sp>
        <p:nvSpPr>
          <p:cNvPr id="3" name="Content Placeholder 2"/>
          <p:cNvSpPr>
            <a:spLocks noGrp="1"/>
          </p:cNvSpPr>
          <p:nvPr>
            <p:ph idx="1"/>
          </p:nvPr>
        </p:nvSpPr>
        <p:spPr>
          <a:xfrm>
            <a:off x="457200" y="1295400"/>
            <a:ext cx="8229600" cy="5181600"/>
          </a:xfrm>
        </p:spPr>
        <p:txBody>
          <a:bodyPr>
            <a:normAutofit/>
          </a:bodyPr>
          <a:lstStyle/>
          <a:p>
            <a:r>
              <a:rPr lang="en-US" dirty="0" smtClean="0"/>
              <a:t>Credit is only applied to projects that have treatment above and beyond any permitted requirements.</a:t>
            </a:r>
          </a:p>
          <a:p>
            <a:r>
              <a:rPr lang="en-US" dirty="0" smtClean="0"/>
              <a:t>All projects must treat nutrients (TN, TP, or both).</a:t>
            </a:r>
          </a:p>
          <a:p>
            <a:r>
              <a:rPr lang="en-US" dirty="0" smtClean="0"/>
              <a:t>All projects must be within the St. Lucie River Watershed.</a:t>
            </a:r>
          </a:p>
          <a:p>
            <a:r>
              <a:rPr lang="en-US" dirty="0" smtClean="0"/>
              <a:t>The </a:t>
            </a:r>
            <a:r>
              <a:rPr lang="en-US" dirty="0"/>
              <a:t>Geographic Information System (GIS) files for the watershed boundaries are located on the FTP site.</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lstStyle/>
          <a:p>
            <a:pPr algn="ctr"/>
            <a:r>
              <a:rPr lang="en-US" dirty="0" smtClean="0"/>
              <a:t>Types of Projects</a:t>
            </a:r>
            <a:endParaRPr lang="en-US" dirty="0"/>
          </a:p>
        </p:txBody>
      </p:sp>
      <p:sp>
        <p:nvSpPr>
          <p:cNvPr id="3" name="Content Placeholder 2"/>
          <p:cNvSpPr>
            <a:spLocks noGrp="1"/>
          </p:cNvSpPr>
          <p:nvPr>
            <p:ph idx="1"/>
          </p:nvPr>
        </p:nvSpPr>
        <p:spPr>
          <a:xfrm>
            <a:off x="990600" y="1143000"/>
            <a:ext cx="7313612" cy="5410200"/>
          </a:xfrm>
        </p:spPr>
        <p:txBody>
          <a:bodyPr>
            <a:normAutofit fontScale="92500" lnSpcReduction="20000"/>
          </a:bodyPr>
          <a:lstStyle/>
          <a:p>
            <a:pPr>
              <a:defRPr/>
            </a:pPr>
            <a:r>
              <a:rPr lang="en-US" dirty="0" smtClean="0"/>
              <a:t>Standard stormwater treatment best management practices (BMPs) include:</a:t>
            </a:r>
          </a:p>
          <a:p>
            <a:pPr lvl="1">
              <a:buClr>
                <a:schemeClr val="accent3"/>
              </a:buClr>
            </a:pPr>
            <a:r>
              <a:rPr lang="en-US" sz="2200" dirty="0" smtClean="0"/>
              <a:t>Retention BMPs;</a:t>
            </a:r>
          </a:p>
          <a:p>
            <a:pPr lvl="1">
              <a:buClr>
                <a:schemeClr val="accent3"/>
              </a:buClr>
            </a:pPr>
            <a:r>
              <a:rPr lang="en-US" sz="2200" dirty="0" smtClean="0"/>
              <a:t>Wet detention ponds;</a:t>
            </a:r>
          </a:p>
          <a:p>
            <a:pPr lvl="1">
              <a:buClr>
                <a:schemeClr val="accent3"/>
              </a:buClr>
            </a:pPr>
            <a:r>
              <a:rPr lang="en-US" sz="2200" dirty="0" smtClean="0"/>
              <a:t>Treatment trains;</a:t>
            </a:r>
          </a:p>
          <a:p>
            <a:pPr lvl="1">
              <a:buClr>
                <a:schemeClr val="accent3"/>
              </a:buClr>
            </a:pPr>
            <a:r>
              <a:rPr lang="en-US" sz="2200" dirty="0" smtClean="0"/>
              <a:t>Dry detention;</a:t>
            </a:r>
          </a:p>
          <a:p>
            <a:pPr lvl="1">
              <a:buClr>
                <a:schemeClr val="accent3"/>
              </a:buClr>
            </a:pPr>
            <a:r>
              <a:rPr lang="en-US" sz="2200" dirty="0" smtClean="0"/>
              <a:t>Baffle boxes (1</a:t>
            </a:r>
            <a:r>
              <a:rPr lang="en-US" sz="2200" baseline="30000" dirty="0" smtClean="0"/>
              <a:t>st</a:t>
            </a:r>
            <a:r>
              <a:rPr lang="en-US" sz="2200" dirty="0" smtClean="0"/>
              <a:t> generation);</a:t>
            </a:r>
          </a:p>
          <a:p>
            <a:pPr lvl="1">
              <a:buClr>
                <a:schemeClr val="accent3"/>
              </a:buClr>
            </a:pPr>
            <a:r>
              <a:rPr lang="en-US" sz="2200" dirty="0" smtClean="0"/>
              <a:t>Nutrient (2</a:t>
            </a:r>
            <a:r>
              <a:rPr lang="en-US" sz="2200" baseline="30000" dirty="0" smtClean="0"/>
              <a:t>nd</a:t>
            </a:r>
            <a:r>
              <a:rPr lang="en-US" sz="2200" dirty="0" smtClean="0"/>
              <a:t> generation) baffle boxes;</a:t>
            </a:r>
          </a:p>
          <a:p>
            <a:pPr lvl="1">
              <a:buClr>
                <a:schemeClr val="accent3"/>
              </a:buClr>
            </a:pPr>
            <a:r>
              <a:rPr lang="en-US" sz="2200" dirty="0" smtClean="0"/>
              <a:t>Swales; </a:t>
            </a:r>
          </a:p>
          <a:p>
            <a:pPr lvl="1">
              <a:buClr>
                <a:schemeClr val="accent3"/>
              </a:buClr>
            </a:pPr>
            <a:r>
              <a:rPr lang="en-US" sz="2200" dirty="0" smtClean="0"/>
              <a:t>Alum injection;</a:t>
            </a:r>
          </a:p>
          <a:p>
            <a:pPr lvl="1">
              <a:buClr>
                <a:schemeClr val="accent3"/>
              </a:buClr>
            </a:pPr>
            <a:r>
              <a:rPr lang="en-US" sz="2200" dirty="0" smtClean="0"/>
              <a:t>Stormwater reuse;</a:t>
            </a:r>
          </a:p>
          <a:p>
            <a:pPr lvl="1">
              <a:buClr>
                <a:schemeClr val="accent3"/>
              </a:buClr>
            </a:pPr>
            <a:r>
              <a:rPr lang="en-US" sz="2200" dirty="0" err="1" smtClean="0"/>
              <a:t>Stormceptor</a:t>
            </a:r>
            <a:r>
              <a:rPr lang="en-US" sz="2200" dirty="0" smtClean="0"/>
              <a:t> devices; </a:t>
            </a:r>
          </a:p>
          <a:p>
            <a:pPr lvl="1">
              <a:buClr>
                <a:schemeClr val="accent3"/>
              </a:buClr>
            </a:pPr>
            <a:r>
              <a:rPr lang="en-US" sz="2200" dirty="0" smtClean="0"/>
              <a:t>Continuous deflective separation (CDS) units;</a:t>
            </a:r>
          </a:p>
          <a:p>
            <a:pPr lvl="1">
              <a:buClr>
                <a:schemeClr val="accent3"/>
              </a:buClr>
            </a:pPr>
            <a:r>
              <a:rPr lang="en-US" sz="2200" dirty="0" smtClean="0"/>
              <a:t>Street sweeping;</a:t>
            </a:r>
          </a:p>
          <a:p>
            <a:pPr lvl="1">
              <a:buClr>
                <a:schemeClr val="accent3"/>
              </a:buClr>
            </a:pPr>
            <a:r>
              <a:rPr lang="en-US" sz="2200" dirty="0" smtClean="0"/>
              <a:t>Catch basin inserts/inlet filters; &amp; </a:t>
            </a:r>
          </a:p>
          <a:p>
            <a:pPr lvl="1">
              <a:buClr>
                <a:schemeClr val="accent3"/>
              </a:buClr>
            </a:pPr>
            <a:r>
              <a:rPr lang="en-US" sz="2200" dirty="0" smtClean="0"/>
              <a:t>Septic tank phase out.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Types of Projects, continued</a:t>
            </a:r>
            <a:endParaRPr lang="en-US" dirty="0"/>
          </a:p>
        </p:txBody>
      </p:sp>
      <p:sp>
        <p:nvSpPr>
          <p:cNvPr id="3" name="Content Placeholder 2"/>
          <p:cNvSpPr>
            <a:spLocks noGrp="1"/>
          </p:cNvSpPr>
          <p:nvPr>
            <p:ph idx="1"/>
          </p:nvPr>
        </p:nvSpPr>
        <p:spPr/>
        <p:txBody>
          <a:bodyPr/>
          <a:lstStyle/>
          <a:p>
            <a:pPr>
              <a:defRPr/>
            </a:pPr>
            <a:r>
              <a:rPr lang="en-US" dirty="0" smtClean="0"/>
              <a:t>Provisional BMPs include:</a:t>
            </a:r>
          </a:p>
          <a:p>
            <a:pPr lvl="1">
              <a:buClr>
                <a:schemeClr val="accent3"/>
              </a:buClr>
              <a:defRPr/>
            </a:pPr>
            <a:r>
              <a:rPr lang="en-US" dirty="0" smtClean="0"/>
              <a:t>Public education and outreach efforts;</a:t>
            </a:r>
          </a:p>
          <a:p>
            <a:pPr lvl="1">
              <a:buClr>
                <a:schemeClr val="accent3"/>
              </a:buClr>
              <a:defRPr/>
            </a:pPr>
            <a:r>
              <a:rPr lang="en-US" dirty="0" smtClean="0"/>
              <a:t>Floating islands/ managed aquatic plant systems (MAPS);</a:t>
            </a:r>
          </a:p>
          <a:p>
            <a:pPr lvl="1">
              <a:buClr>
                <a:schemeClr val="accent3"/>
              </a:buClr>
              <a:defRPr/>
            </a:pPr>
            <a:r>
              <a:rPr lang="en-US" dirty="0" smtClean="0"/>
              <a:t>Muck removal/restoration dredging</a:t>
            </a:r>
            <a:r>
              <a:rPr lang="en-US" dirty="0" smtClean="0"/>
              <a:t>;</a:t>
            </a:r>
            <a:endParaRPr lang="en-US" dirty="0" smtClean="0"/>
          </a:p>
          <a:p>
            <a:pPr lvl="1">
              <a:buClr>
                <a:schemeClr val="accent3"/>
              </a:buClr>
              <a:defRPr/>
            </a:pPr>
            <a:r>
              <a:rPr lang="en-US" dirty="0" smtClean="0"/>
              <a:t>Aquatic vegetation </a:t>
            </a:r>
            <a:r>
              <a:rPr lang="en-US" dirty="0" smtClean="0"/>
              <a:t>harvesting; and </a:t>
            </a:r>
          </a:p>
          <a:p>
            <a:pPr lvl="1">
              <a:buClr>
                <a:schemeClr val="accent3"/>
              </a:buClr>
              <a:defRPr/>
            </a:pPr>
            <a:r>
              <a:rPr lang="en-US" dirty="0" smtClean="0"/>
              <a:t>Water control structures.</a:t>
            </a:r>
            <a:endParaRPr lang="en-US"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Retention BMPs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The efficiency for retention BMPs depends on whether the BMP is on-line or off-line and the inches of retention provided.</a:t>
            </a:r>
          </a:p>
          <a:p>
            <a:pPr>
              <a:buNone/>
            </a:pPr>
            <a:endParaRPr lang="en-US" dirty="0" smtClean="0"/>
          </a:p>
          <a:p>
            <a:r>
              <a:rPr lang="en-US" dirty="0" smtClean="0"/>
              <a:t>Credit will be assigned for TN and TP as follows:</a:t>
            </a:r>
          </a:p>
          <a:p>
            <a:pPr lvl="1">
              <a:buClr>
                <a:schemeClr val="accent3"/>
              </a:buClr>
            </a:pPr>
            <a:r>
              <a:rPr lang="en-US" dirty="0" smtClean="0"/>
              <a:t>Off-line Retention 0.25” treatment volume – 40%</a:t>
            </a:r>
          </a:p>
          <a:p>
            <a:pPr lvl="1">
              <a:buClr>
                <a:schemeClr val="accent3"/>
              </a:buClr>
            </a:pPr>
            <a:r>
              <a:rPr lang="en-US" dirty="0" smtClean="0"/>
              <a:t>Off-line Retention 0.50” treatment volume – 62% </a:t>
            </a:r>
          </a:p>
          <a:p>
            <a:pPr lvl="1">
              <a:buClr>
                <a:schemeClr val="accent3"/>
              </a:buClr>
            </a:pPr>
            <a:r>
              <a:rPr lang="en-US" dirty="0" smtClean="0"/>
              <a:t>Off-line Retention 0.75” treatment volume – 75% </a:t>
            </a:r>
          </a:p>
          <a:p>
            <a:pPr lvl="1">
              <a:buClr>
                <a:schemeClr val="accent3"/>
              </a:buClr>
            </a:pPr>
            <a:r>
              <a:rPr lang="en-US" dirty="0" smtClean="0"/>
              <a:t>Off-line Retention 1.00” treatment volume – 84%</a:t>
            </a:r>
          </a:p>
          <a:p>
            <a:pPr lvl="1">
              <a:buClr>
                <a:schemeClr val="accent3"/>
              </a:buClr>
            </a:pPr>
            <a:r>
              <a:rPr lang="en-US" dirty="0" smtClean="0"/>
              <a:t>On-line Retention 0.25” treatment volume – 30%</a:t>
            </a:r>
          </a:p>
          <a:p>
            <a:pPr lvl="1">
              <a:buClr>
                <a:schemeClr val="accent3"/>
              </a:buClr>
            </a:pPr>
            <a:r>
              <a:rPr lang="en-US" dirty="0" smtClean="0"/>
              <a:t>On-line Retention 0.50” treatment volume – 52%</a:t>
            </a:r>
          </a:p>
          <a:p>
            <a:pPr lvl="1">
              <a:buClr>
                <a:schemeClr val="accent3"/>
              </a:buClr>
            </a:pPr>
            <a:r>
              <a:rPr lang="en-US" dirty="0" smtClean="0"/>
              <a:t>On-line Retention 0.75” treatment volume – 65% </a:t>
            </a:r>
          </a:p>
          <a:p>
            <a:pPr lvl="1">
              <a:buClr>
                <a:schemeClr val="accent3"/>
              </a:buClr>
            </a:pPr>
            <a:r>
              <a:rPr lang="en-US" dirty="0" smtClean="0"/>
              <a:t>On-line Retention 1.00” treatment volume – 74%</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Wet Detention Ponds</a:t>
            </a:r>
            <a:endParaRPr lang="en-US" dirty="0"/>
          </a:p>
        </p:txBody>
      </p:sp>
      <p:sp>
        <p:nvSpPr>
          <p:cNvPr id="3" name="Content Placeholder 2"/>
          <p:cNvSpPr>
            <a:spLocks noGrp="1"/>
          </p:cNvSpPr>
          <p:nvPr>
            <p:ph idx="1"/>
          </p:nvPr>
        </p:nvSpPr>
        <p:spPr>
          <a:xfrm>
            <a:off x="457200" y="1295400"/>
            <a:ext cx="8229600" cy="5029200"/>
          </a:xfrm>
        </p:spPr>
        <p:txBody>
          <a:bodyPr>
            <a:normAutofit lnSpcReduction="10000"/>
          </a:bodyPr>
          <a:lstStyle/>
          <a:p>
            <a:r>
              <a:rPr lang="en-US" dirty="0" smtClean="0"/>
              <a:t>Credit for wet detention ponds will be based on the mean annual residence time of the pond. </a:t>
            </a:r>
          </a:p>
          <a:p>
            <a:endParaRPr lang="en-US" dirty="0" smtClean="0"/>
          </a:p>
          <a:p>
            <a:r>
              <a:rPr lang="en-US" dirty="0" smtClean="0"/>
              <a:t>The residence time will be used in the equations in Figures 13.2 &amp; 13.3 of the Draft Stormwater Treatment Applicant’s Handbook.</a:t>
            </a:r>
          </a:p>
          <a:p>
            <a:endParaRPr lang="en-US" dirty="0" smtClean="0"/>
          </a:p>
          <a:p>
            <a:r>
              <a:rPr lang="en-US" dirty="0" smtClean="0"/>
              <a:t>This Handbook can be accessed at: </a:t>
            </a:r>
            <a:r>
              <a:rPr lang="en-US" u="sng" dirty="0" smtClean="0">
                <a:hlinkClick r:id="rId3"/>
              </a:rPr>
              <a:t>http://publicfiles.dep.state.fl.us/dwrm/stormwater/stormwater_rule_development/docs/ah_rule_draft_031710.pdf</a:t>
            </a:r>
            <a:r>
              <a:rPr lang="en-US" dirty="0" smtClean="0"/>
              <a:t> .</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TN Removal for Wet Detention Ponds</a:t>
            </a:r>
            <a:endParaRPr lang="en-US" dirty="0"/>
          </a:p>
        </p:txBody>
      </p:sp>
      <p:pic>
        <p:nvPicPr>
          <p:cNvPr id="3" name="Picture 11" descr="Figure 13.3 showing the removal efficiency of total nitrogen in wet detention systems on the Y axis and the annual residence time on the X axis"/>
          <p:cNvPicPr>
            <a:picLocks noChangeAspect="1" noChangeArrowheads="1"/>
          </p:cNvPicPr>
          <p:nvPr/>
        </p:nvPicPr>
        <p:blipFill>
          <a:blip r:embed="rId3" cstate="email"/>
          <a:srcRect/>
          <a:stretch>
            <a:fillRect/>
          </a:stretch>
        </p:blipFill>
        <p:spPr bwMode="auto">
          <a:xfrm>
            <a:off x="2028825" y="1819275"/>
            <a:ext cx="5438775" cy="4048125"/>
          </a:xfrm>
          <a:prstGeom prst="rect">
            <a:avLst/>
          </a:prstGeom>
          <a:noFill/>
        </p:spPr>
      </p:pic>
      <p:sp>
        <p:nvSpPr>
          <p:cNvPr id="4" name="Rectangle 3"/>
          <p:cNvSpPr/>
          <p:nvPr/>
        </p:nvSpPr>
        <p:spPr>
          <a:xfrm>
            <a:off x="2514600" y="5862935"/>
            <a:ext cx="4572000" cy="461665"/>
          </a:xfrm>
          <a:prstGeom prst="rect">
            <a:avLst/>
          </a:prstGeom>
        </p:spPr>
        <p:txBody>
          <a:bodyPr>
            <a:spAutoFit/>
          </a:bodyPr>
          <a:lstStyle/>
          <a:p>
            <a:pPr lvl="0" algn="ctr" fontAlgn="base">
              <a:spcBef>
                <a:spcPct val="0"/>
              </a:spcBef>
              <a:spcAft>
                <a:spcPct val="0"/>
              </a:spcAft>
              <a:tabLst>
                <a:tab pos="-457200" algn="l"/>
              </a:tabLst>
            </a:pPr>
            <a:r>
              <a:rPr lang="en-US" sz="1200" b="1" dirty="0" smtClean="0">
                <a:latin typeface="Arial" pitchFamily="34" charset="0"/>
                <a:ea typeface="Times New Roman" pitchFamily="18" charset="0"/>
              </a:rPr>
              <a:t>F</a:t>
            </a:r>
            <a:r>
              <a:rPr lang="en-US" sz="1200" b="1" dirty="0" smtClean="0" bmk="">
                <a:latin typeface="Arial" pitchFamily="34" charset="0"/>
                <a:ea typeface="Times New Roman" pitchFamily="18" charset="0"/>
              </a:rPr>
              <a:t>igure 13.3  Removal Efficiency of Total Nitrogen in Wet Detention Ponds as a Function of Residence Time</a:t>
            </a:r>
            <a:endParaRPr lang="en-US" sz="1200" dirty="0" smtClean="0">
              <a:latin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TP Removal for Wet Detention Ponds</a:t>
            </a:r>
            <a:endParaRPr lang="en-US" dirty="0"/>
          </a:p>
        </p:txBody>
      </p:sp>
      <p:pic>
        <p:nvPicPr>
          <p:cNvPr id="3" name="Picture 1007" descr="Figure 13.2 showing the removal efficiency of total phosphorus in wet detention systems on the Y axis and the annual residence time on the X axis"/>
          <p:cNvPicPr>
            <a:picLocks noChangeAspect="1" noChangeArrowheads="1"/>
          </p:cNvPicPr>
          <p:nvPr/>
        </p:nvPicPr>
        <p:blipFill>
          <a:blip r:embed="rId3" cstate="email"/>
          <a:srcRect l="12117" t="30000" r="17412" b="30000"/>
          <a:stretch>
            <a:fillRect/>
          </a:stretch>
        </p:blipFill>
        <p:spPr bwMode="auto">
          <a:xfrm>
            <a:off x="2209800" y="1895475"/>
            <a:ext cx="5095875" cy="3743325"/>
          </a:xfrm>
          <a:prstGeom prst="rect">
            <a:avLst/>
          </a:prstGeom>
          <a:noFill/>
        </p:spPr>
      </p:pic>
      <p:sp>
        <p:nvSpPr>
          <p:cNvPr id="4" name="Rectangle 3"/>
          <p:cNvSpPr/>
          <p:nvPr/>
        </p:nvSpPr>
        <p:spPr>
          <a:xfrm>
            <a:off x="2514600" y="5638800"/>
            <a:ext cx="4572000" cy="461665"/>
          </a:xfrm>
          <a:prstGeom prst="rect">
            <a:avLst/>
          </a:prstGeom>
        </p:spPr>
        <p:txBody>
          <a:bodyPr>
            <a:spAutoFit/>
          </a:bodyPr>
          <a:lstStyle/>
          <a:p>
            <a:pPr lvl="0" algn="ctr" fontAlgn="base">
              <a:spcBef>
                <a:spcPct val="0"/>
              </a:spcBef>
              <a:spcAft>
                <a:spcPct val="0"/>
              </a:spcAft>
              <a:tabLst>
                <a:tab pos="-457200" algn="l"/>
              </a:tabLst>
            </a:pPr>
            <a:r>
              <a:rPr lang="en-US" sz="1200" b="1" dirty="0" smtClean="0">
                <a:latin typeface="Arial" pitchFamily="34" charset="0"/>
                <a:ea typeface="Times New Roman" pitchFamily="18" charset="0"/>
              </a:rPr>
              <a:t>F</a:t>
            </a:r>
            <a:r>
              <a:rPr lang="en-US" sz="1200" b="1" dirty="0" smtClean="0" bmk="">
                <a:latin typeface="Arial" pitchFamily="34" charset="0"/>
                <a:ea typeface="Times New Roman" pitchFamily="18" charset="0"/>
              </a:rPr>
              <a:t>igure 13.2  Removal Efficiency of Total Phosphorus in Wet Detention Ponds as a Function of Residence Time</a:t>
            </a:r>
            <a:endParaRPr lang="en-US" sz="1200" dirty="0" smtClean="0">
              <a:latin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Ppowerpoint_gree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DEPpowerpoint_green</Template>
  <TotalTime>34</TotalTime>
  <Words>1651</Words>
  <Application>Microsoft Office PowerPoint</Application>
  <PresentationFormat>On-screen Show (4:3)</PresentationFormat>
  <Paragraphs>230</Paragraphs>
  <Slides>26</Slides>
  <Notes>26</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DEPpowerpoint_green</vt:lpstr>
      <vt:lpstr>Slide 1</vt:lpstr>
      <vt:lpstr>Project Collection Process</vt:lpstr>
      <vt:lpstr>Project Requirements</vt:lpstr>
      <vt:lpstr>Types of Projects</vt:lpstr>
      <vt:lpstr>Types of Projects, continued</vt:lpstr>
      <vt:lpstr>Retention BMPs</vt:lpstr>
      <vt:lpstr>Wet Detention Ponds</vt:lpstr>
      <vt:lpstr>TN Removal for Wet Detention Ponds</vt:lpstr>
      <vt:lpstr>TP Removal for Wet Detention Ponds</vt:lpstr>
      <vt:lpstr>Street Sweeping &amp; Catch Basins</vt:lpstr>
      <vt:lpstr>Street Sweeping &amp; Catch Basins, continued</vt:lpstr>
      <vt:lpstr>Septic Tank Phase Out</vt:lpstr>
      <vt:lpstr>Septic Tank Phase Out, continued</vt:lpstr>
      <vt:lpstr>Other Standard BMPs</vt:lpstr>
      <vt:lpstr>Provisional BMPs</vt:lpstr>
      <vt:lpstr>Public Education Activities</vt:lpstr>
      <vt:lpstr>Public Education Credit</vt:lpstr>
      <vt:lpstr>Muck Removal</vt:lpstr>
      <vt:lpstr>Aquatic Vegetation Harvesting</vt:lpstr>
      <vt:lpstr>Water Control Structures</vt:lpstr>
      <vt:lpstr>Project Credit Calculated to Date</vt:lpstr>
      <vt:lpstr>Project Spreadsheet</vt:lpstr>
      <vt:lpstr>Project Spreadsheet, continued</vt:lpstr>
      <vt:lpstr>Timeline for Project Submittals</vt:lpstr>
      <vt:lpstr>Contacts</vt:lpstr>
      <vt:lpstr>Questions</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Marcy Policastro</dc:creator>
  <cp:lastModifiedBy>Marcy Policastro</cp:lastModifiedBy>
  <cp:revision>5</cp:revision>
  <dcterms:created xsi:type="dcterms:W3CDTF">2012-11-19T21:23:31Z</dcterms:created>
  <dcterms:modified xsi:type="dcterms:W3CDTF">2012-11-27T15:11:54Z</dcterms:modified>
</cp:coreProperties>
</file>