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7" r:id="rId3"/>
    <p:sldId id="306" r:id="rId4"/>
    <p:sldId id="315" r:id="rId5"/>
    <p:sldId id="308" r:id="rId6"/>
    <p:sldId id="316" r:id="rId7"/>
    <p:sldId id="319" r:id="rId8"/>
    <p:sldId id="317" r:id="rId9"/>
    <p:sldId id="305" r:id="rId10"/>
    <p:sldId id="321" r:id="rId11"/>
    <p:sldId id="320" r:id="rId12"/>
    <p:sldId id="318" r:id="rId13"/>
    <p:sldId id="322" r:id="rId14"/>
    <p:sldId id="323" r:id="rId15"/>
    <p:sldId id="324" r:id="rId16"/>
    <p:sldId id="309" r:id="rId17"/>
    <p:sldId id="314" r:id="rId18"/>
    <p:sldId id="304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rry Pride" initials="T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851F"/>
    <a:srgbClr val="CDA12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91" autoAdjust="0"/>
  </p:normalViewPr>
  <p:slideViewPr>
    <p:cSldViewPr>
      <p:cViewPr varScale="1">
        <p:scale>
          <a:sx n="102" d="100"/>
          <a:sy n="102" d="100"/>
        </p:scale>
        <p:origin x="-18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2B7A73A-E234-48A6-99DF-B10022777D24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DD5255-FECF-4B7B-8074-73A5070AD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FD2BE0-B1F7-4CD2-82CB-B400ABC95EBA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E117D1-D7AA-4733-873A-C020C4BFF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E117D1-D7AA-4733-873A-C020C4BFF1A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E117D1-D7AA-4733-873A-C020C4BFF1A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diviner\Local Settings\Temporary Internet Files\Content.IE5\Y3LXSFZZ\MP900433143[1]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2286000" y="228600"/>
            <a:ext cx="6494463" cy="1446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small" dirty="0">
                <a:solidFill>
                  <a:schemeClr val="bg2">
                    <a:lumMod val="25000"/>
                  </a:schemeClr>
                </a:solidFill>
                <a:latin typeface="Felix Titling" pitchFamily="82" charset="0"/>
              </a:rPr>
              <a:t>Office of Agricultural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small" dirty="0">
                <a:solidFill>
                  <a:schemeClr val="bg2">
                    <a:lumMod val="25000"/>
                  </a:schemeClr>
                </a:solidFill>
                <a:latin typeface="Felix Titling" pitchFamily="82" charset="0"/>
              </a:rPr>
              <a:t>Water Policy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170021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5791200"/>
            <a:ext cx="1828800" cy="914400"/>
          </a:xfrm>
        </p:spPr>
        <p:txBody>
          <a:bodyPr>
            <a:normAutofit/>
          </a:bodyPr>
          <a:lstStyle>
            <a:lvl1pPr algn="l">
              <a:defRPr sz="1800"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1676400"/>
            <a:ext cx="5562600" cy="609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891FB-2D36-4DA7-AFC0-6CFDD293C1B1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91422-9223-4531-8C42-0E2E21984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5E68B-C05D-4C34-91EF-B58A147F153E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58258-BAFE-4677-BD99-02D5F667B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68C41-2F42-487B-AB6C-85ADDEF7BAEF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F0627-B271-44C5-AF72-F79CF0441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27B7-8B4E-4122-9BBF-F80745714DA7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31D19-5688-4DA8-BD50-F186B0E2E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175" y="381000"/>
            <a:ext cx="7870825" cy="608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200400"/>
            <a:ext cx="7772400" cy="1362075"/>
          </a:xfrm>
        </p:spPr>
        <p:txBody>
          <a:bodyPr anchor="t"/>
          <a:lstStyle>
            <a:lvl1pPr algn="l">
              <a:defRPr sz="4000" b="0" cap="small" baseline="0"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764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diviner\Local Settings\Temporary Internet Files\Content.IE5\Y3LXSFZZ\MP900401545[1].jpg"/>
          <p:cNvPicPr>
            <a:picLocks noChangeAspect="1" noChangeArrowheads="1"/>
          </p:cNvPicPr>
          <p:nvPr userDrawn="1"/>
        </p:nvPicPr>
        <p:blipFill>
          <a:blip r:embed="rId2" cstate="print"/>
          <a:srcRect l="19992" r="40"/>
          <a:stretch>
            <a:fillRect/>
          </a:stretch>
        </p:blipFill>
        <p:spPr bwMode="auto">
          <a:xfrm>
            <a:off x="0" y="60960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0" descr="C:\Documents and Settings\diviner\Local Settings\Temporary Internet Files\Content.IE5\6JQ6M00A\MP900422959[1].jpg"/>
          <p:cNvPicPr>
            <a:picLocks noChangeAspect="1" noChangeArrowheads="1"/>
          </p:cNvPicPr>
          <p:nvPr userDrawn="1"/>
        </p:nvPicPr>
        <p:blipFill>
          <a:blip r:embed="rId3" cstate="print"/>
          <a:srcRect t="19331" r="1727" b="27509"/>
          <a:stretch>
            <a:fillRect/>
          </a:stretch>
        </p:blipFill>
        <p:spPr bwMode="auto">
          <a:xfrm>
            <a:off x="3657600" y="6096000"/>
            <a:ext cx="9699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diviner\Local Settings\Temporary Internet Files\Content.IE5\Y3LXSFZZ\MP900144417[1].jpg"/>
          <p:cNvPicPr>
            <a:picLocks noChangeAspect="1" noChangeArrowheads="1"/>
          </p:cNvPicPr>
          <p:nvPr userDrawn="1"/>
        </p:nvPicPr>
        <p:blipFill>
          <a:blip r:embed="rId4" cstate="print"/>
          <a:srcRect r="41667" b="42027"/>
          <a:stretch>
            <a:fillRect/>
          </a:stretch>
        </p:blipFill>
        <p:spPr bwMode="auto">
          <a:xfrm>
            <a:off x="4559300" y="6096000"/>
            <a:ext cx="1155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Brown_Cow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9600" y="6096000"/>
            <a:ext cx="101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6" cstate="print"/>
          <a:srcRect l="26956" r="10435" b="16667"/>
          <a:stretch>
            <a:fillRect/>
          </a:stretch>
        </p:blipFill>
        <p:spPr bwMode="auto">
          <a:xfrm>
            <a:off x="5638800" y="60960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" y="6096000"/>
            <a:ext cx="9731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 userDrawn="1"/>
        </p:nvPicPr>
        <p:blipFill>
          <a:blip r:embed="rId8" cstate="print"/>
          <a:srcRect r="39359"/>
          <a:stretch>
            <a:fillRect/>
          </a:stretch>
        </p:blipFill>
        <p:spPr bwMode="auto">
          <a:xfrm>
            <a:off x="2895600" y="60960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C:\Documents and Settings\diviner\Local Settings\Temporary Internet Files\Content.IE5\Y3LXSFZZ\MP900262675[1].jpg"/>
          <p:cNvPicPr>
            <a:picLocks noChangeAspect="1" noChangeArrowheads="1"/>
          </p:cNvPicPr>
          <p:nvPr userDrawn="1"/>
        </p:nvPicPr>
        <p:blipFill>
          <a:blip r:embed="rId9" cstate="print"/>
          <a:srcRect l="24873" t="18750" b="15334"/>
          <a:stretch>
            <a:fillRect/>
          </a:stretch>
        </p:blipFill>
        <p:spPr bwMode="auto">
          <a:xfrm>
            <a:off x="6510338" y="6096000"/>
            <a:ext cx="5762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/>
          <p:cNvPicPr>
            <a:picLocks noChangeAspect="1" noChangeArrowheads="1"/>
          </p:cNvPicPr>
          <p:nvPr userDrawn="1"/>
        </p:nvPicPr>
        <p:blipFill>
          <a:blip r:embed="rId10" cstate="print"/>
          <a:srcRect l="-978" r="7578"/>
          <a:stretch>
            <a:fillRect/>
          </a:stretch>
        </p:blipFill>
        <p:spPr bwMode="auto">
          <a:xfrm>
            <a:off x="8077200" y="60960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8" descr="C:\Documents and Settings\diviner\Local Settings\Temporary Internet Files\Content.IE5\Y3LXSFZZ\MP910216426[1].jpg"/>
          <p:cNvPicPr>
            <a:picLocks noChangeAspect="1" noChangeArrowheads="1"/>
          </p:cNvPicPr>
          <p:nvPr userDrawn="1"/>
        </p:nvPicPr>
        <p:blipFill>
          <a:blip r:embed="rId11" cstate="print"/>
          <a:srcRect l="6111" t="8405" r="8333"/>
          <a:stretch>
            <a:fillRect/>
          </a:stretch>
        </p:blipFill>
        <p:spPr bwMode="auto">
          <a:xfrm>
            <a:off x="7086600" y="6096000"/>
            <a:ext cx="106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\\tlhadmfilesrv01\tlaawp_shared\CFS_INFORMATION_SYSTEMS\Logo\FdacsOawpBeta.gif"/>
          <p:cNvPicPr>
            <a:picLocks noChangeAspect="1" noChangeArrowheads="1" noCrop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" y="5638800"/>
            <a:ext cx="38100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Connector 14"/>
          <p:cNvCxnSpPr/>
          <p:nvPr userDrawn="1"/>
        </p:nvCxnSpPr>
        <p:spPr>
          <a:xfrm>
            <a:off x="0" y="6096000"/>
            <a:ext cx="914400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wamp.jpg"/>
          <p:cNvPicPr>
            <a:picLocks noChangeAspect="1"/>
          </p:cNvPicPr>
          <p:nvPr userDrawn="1"/>
        </p:nvPicPr>
        <p:blipFill>
          <a:blip r:embed="rId2" cstate="print"/>
          <a:srcRect t="47482" b="40022"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\\tlhadmfilesrv01\tlaawp_shared\CFS_INFORMATION_SYSTEMS\Logo\FdacsOawpBeta.gif"/>
          <p:cNvPicPr>
            <a:picLocks noChangeAspect="1" noChangeArrowheads="1" noCrop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638800"/>
            <a:ext cx="38100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0" y="6096000"/>
            <a:ext cx="914400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Documents and Settings\diviner\Local Settings\Temporary Internet Files\Content.IE5\Y3LXSFZZ\MP900433143[1]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170021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2476500" y="131763"/>
            <a:ext cx="6210300" cy="2078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Bell MT" pitchFamily="18" charset="0"/>
              </a:rPr>
              <a:t>Thank You! </a:t>
            </a:r>
            <a:endParaRPr lang="en-US" sz="2000" b="1" cap="small" dirty="0">
              <a:solidFill>
                <a:schemeClr val="bg2">
                  <a:lumMod val="25000"/>
                </a:schemeClr>
              </a:solidFill>
              <a:latin typeface="Felix Titling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cap="small" dirty="0">
                <a:solidFill>
                  <a:schemeClr val="bg2">
                    <a:lumMod val="25000"/>
                  </a:schemeClr>
                </a:solidFill>
                <a:latin typeface="Felix Titling" pitchFamily="82" charset="0"/>
              </a:rPr>
              <a:t>Office of Agricultural </a:t>
            </a: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200" b="1" cap="small" dirty="0">
                <a:solidFill>
                  <a:schemeClr val="bg2">
                    <a:lumMod val="25000"/>
                  </a:schemeClr>
                </a:solidFill>
                <a:latin typeface="Felix Titling" pitchFamily="82" charset="0"/>
              </a:rPr>
              <a:t>Water Policy</a:t>
            </a: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Bell MT" pitchFamily="18" charset="0"/>
              </a:rPr>
              <a:t>www.FloridaAgWaterPolicy.com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5791200"/>
            <a:ext cx="4495800" cy="914400"/>
          </a:xfrm>
        </p:spPr>
        <p:txBody>
          <a:bodyPr>
            <a:normAutofit/>
          </a:bodyPr>
          <a:lstStyle>
            <a:lvl1pPr algn="l">
              <a:defRPr sz="1800">
                <a:solidFill>
                  <a:schemeClr val="bg2">
                    <a:lumMod val="25000"/>
                  </a:schemeClr>
                </a:solidFill>
                <a:latin typeface="Bell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0242-A381-49E9-B678-FCCF3299FBB7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65F2D-095C-452B-B283-A69D1C128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FE2C-36A3-4DC4-AF7D-66333F3E0045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2B514-C54D-4B8F-AD4E-FD3E80B98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E3289-1294-4332-8F96-80871564FB6B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27543-BD31-4D7F-BAA1-217741AB89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2F06F-9E1B-47C3-8330-9219B6DE3E36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FBC89-2473-481A-98BC-6365CDAE04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7F5292-B905-4FC8-91C3-4EF2DCAD3574}" type="datetimeFigureOut">
              <a:rPr lang="en-US"/>
              <a:pPr>
                <a:defRPr/>
              </a:pPr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8B4B3E-84B5-45D8-B458-F1047EFD4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loridaagwaterpolicy.com/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AgBMPHelp@FreshFromFlorida.com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5791200"/>
            <a:ext cx="4267200" cy="9144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Calibri" pitchFamily="34" charset="0"/>
              </a:rPr>
              <a:t>Terry Pride, Holly Edmond, Vanessa Bessey</a:t>
            </a:r>
            <a:br>
              <a:rPr lang="en-US" b="1" dirty="0" smtClean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>February 13, 2013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676400"/>
            <a:ext cx="6705600" cy="259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b="1" i="1" cap="small" dirty="0" smtClean="0">
                <a:solidFill>
                  <a:srgbClr val="A9851F"/>
                </a:solidFill>
                <a:latin typeface="Calibri" pitchFamily="34" charset="0"/>
              </a:rPr>
              <a:t>Agriculture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b="1" i="1" cap="small" dirty="0" smtClean="0">
                <a:solidFill>
                  <a:srgbClr val="A9851F"/>
                </a:solidFill>
                <a:latin typeface="Calibri" pitchFamily="34" charset="0"/>
              </a:rPr>
              <a:t>and the</a:t>
            </a:r>
          </a:p>
          <a:p>
            <a:pPr eaLnBrk="1" fontAlgn="auto" hangingPunct="1">
              <a:spcAft>
                <a:spcPts val="2400"/>
              </a:spcAft>
              <a:buFont typeface="Arial" pitchFamily="34" charset="0"/>
              <a:buNone/>
              <a:defRPr/>
            </a:pPr>
            <a:r>
              <a:rPr lang="en-US" sz="4400" b="1" i="1" cap="small" dirty="0" smtClean="0">
                <a:solidFill>
                  <a:srgbClr val="A9851F"/>
                </a:solidFill>
                <a:latin typeface="Calibri" pitchFamily="34" charset="0"/>
              </a:rPr>
              <a:t>St. Lucie BMAP</a:t>
            </a:r>
            <a:endParaRPr lang="en-US" sz="4400" b="1" i="1" cap="small" dirty="0">
              <a:solidFill>
                <a:srgbClr val="A9851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Load Reduction Estimates – Land Use Changes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371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DACS also helped DEP estimate load reduction credits for agricultural acreage changes within the WCDs 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North St Lucie: 46,460.3 lbs/yr TN; 14,652.7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Hobe St. Luce: 7,000 lbs/yr TN; 2,258.8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Troup Indiantown: acreage adjustments all occurred within the C44 (separate credit)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Pal Mar: </a:t>
            </a:r>
            <a:r>
              <a:rPr lang="en-US" sz="2800" i="1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de </a:t>
            </a:r>
            <a:r>
              <a:rPr lang="en-US" sz="2800" i="1" dirty="0" err="1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minimus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Current BMP Enrollment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150,797 acres currently enrolled basin-wide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52,726 acres of </a:t>
            </a:r>
            <a:r>
              <a:rPr lang="en-US" sz="2800" b="1" u="sng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citrus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Candara" pitchFamily="34" charset="0"/>
            </a:endParaRP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1,797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acres of </a:t>
            </a:r>
            <a:r>
              <a:rPr kumimoji="0" lang="en-US" sz="2800" b="1" i="0" u="sng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container nurseries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92,032 acres of </a:t>
            </a:r>
            <a:r>
              <a:rPr lang="en-US" sz="2800" b="1" u="sng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cow/calf</a:t>
            </a:r>
          </a:p>
          <a:p>
            <a:pPr marL="800100" lvl="1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kumimoji="0" lang="en-US" sz="2800" i="0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2,987 acres of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row/field crops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Agawpsi047215\gis\mappingrequests\stlucie\maps\2013_presentation\StLucie_AdjustedAgAcres_2013_enrolled_crosshat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069" y="0"/>
            <a:ext cx="88750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Load Reduction Estimates – Best Management Practices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4938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DACS used ranges from a 2008 SWET report on nutrient loading rates/reductions associated with BMP implementation to estimate ag BMP load reductions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Based on 90% enrollment, DACS estimates a total TN reduction of 197,217.6 lbs/yr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Total TP reduction of 40,442.0 lbs/yr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Load Reduction Estimates – Best Management Practices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371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Within WCDs, based on 90% enrollment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North St. Lucie: 16,979.9 lbs/yr TN; 3,513.4 lbs/yr </a:t>
            </a:r>
            <a:b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</a:b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Troup Indiantown: 1,856.3 lbs/yr TN; 445.8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Pal Mar: 962.2 lbs/yr TN; 91.7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Hobe St. Lucie: 191.0 lbs/yr TN; 29.5 lbs/yr TP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Total Agricultural Load Reduction Estimates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09600" y="1752601"/>
          <a:ext cx="8001000" cy="312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1828800"/>
                <a:gridCol w="1752600"/>
              </a:tblGrid>
              <a:tr h="369342">
                <a:tc>
                  <a:txBody>
                    <a:bodyPr/>
                    <a:lstStyle/>
                    <a:p>
                      <a:r>
                        <a:rPr lang="en-US" dirty="0" smtClean="0"/>
                        <a:t>Estimated Loads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 (lbs/yr)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 (lbs/yr)</a:t>
                      </a:r>
                      <a:endParaRPr lang="en-US" dirty="0"/>
                    </a:p>
                  </a:txBody>
                  <a:tcPr/>
                </a:tc>
              </a:tr>
              <a:tr h="369342">
                <a:tc>
                  <a:txBody>
                    <a:bodyPr/>
                    <a:lstStyle/>
                    <a:p>
                      <a:r>
                        <a:rPr lang="en-US" dirty="0" smtClean="0"/>
                        <a:t>Total Agricultural Required</a:t>
                      </a:r>
                      <a:r>
                        <a:rPr lang="en-US" baseline="0" dirty="0" smtClean="0"/>
                        <a:t> Reduction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812,924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307,059</a:t>
                      </a:r>
                      <a:endParaRPr lang="en-US" dirty="0"/>
                    </a:p>
                  </a:txBody>
                  <a:tcPr/>
                </a:tc>
              </a:tr>
              <a:tr h="369342">
                <a:tc>
                  <a:txBody>
                    <a:bodyPr/>
                    <a:lstStyle/>
                    <a:p>
                      <a:r>
                        <a:rPr lang="en-US" dirty="0" smtClean="0"/>
                        <a:t>30% of Required Reductions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243,277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92,117</a:t>
                      </a:r>
                      <a:endParaRPr lang="en-US" dirty="0"/>
                    </a:p>
                  </a:txBody>
                  <a:tcPr/>
                </a:tc>
              </a:tr>
              <a:tr h="638744">
                <a:tc>
                  <a:txBody>
                    <a:bodyPr/>
                    <a:lstStyle/>
                    <a:p>
                      <a:r>
                        <a:rPr lang="en-US" dirty="0" smtClean="0"/>
                        <a:t>Estimated Load</a:t>
                      </a:r>
                      <a:r>
                        <a:rPr lang="en-US" baseline="0" dirty="0" smtClean="0"/>
                        <a:t> Reductions via BMPs (90% target enrollment)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197,217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40,442</a:t>
                      </a:r>
                      <a:endParaRPr lang="en-US" dirty="0"/>
                    </a:p>
                  </a:txBody>
                  <a:tcPr/>
                </a:tc>
              </a:tr>
              <a:tr h="369342">
                <a:tc>
                  <a:txBody>
                    <a:bodyPr/>
                    <a:lstStyle/>
                    <a:p>
                      <a:r>
                        <a:rPr lang="en-US" dirty="0" smtClean="0"/>
                        <a:t>Reductions from Land Use</a:t>
                      </a:r>
                      <a:r>
                        <a:rPr lang="en-US" baseline="0" dirty="0" smtClean="0"/>
                        <a:t> Changes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171,776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54,191</a:t>
                      </a:r>
                      <a:endParaRPr lang="en-US" dirty="0"/>
                    </a:p>
                  </a:txBody>
                  <a:tcPr/>
                </a:tc>
              </a:tr>
              <a:tr h="36934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Estimated Load Reductions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368,992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94,633</a:t>
                      </a:r>
                      <a:endParaRPr lang="en-US" b="1" dirty="0"/>
                    </a:p>
                  </a:txBody>
                  <a:tcPr/>
                </a:tc>
              </a:tr>
              <a:tr h="638744">
                <a:tc>
                  <a:txBody>
                    <a:bodyPr/>
                    <a:lstStyle/>
                    <a:p>
                      <a:r>
                        <a:rPr lang="en-US" dirty="0" smtClean="0"/>
                        <a:t>Remaining Load Reductions Needed for Phase 1 of BMAP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-125,715 </a:t>
                      </a:r>
                      <a:r>
                        <a:rPr lang="en-US" dirty="0" smtClean="0"/>
                        <a:t>(credit)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-2,515 (credit)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Addressing Ag Loadings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smtClean="0">
                <a:latin typeface="Candara" pitchFamily="34" charset="0"/>
              </a:rPr>
              <a:t>DACS will work with remaining agricultural operations to increase BMP enrollment/implementation.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latin typeface="Candara" pitchFamily="34" charset="0"/>
              </a:rPr>
              <a:t>DACS will continue to be the lead on agricultural BMPs, and will consult with the water control districts regarding </a:t>
            </a:r>
            <a:r>
              <a:rPr lang="en-US" sz="2800" dirty="0" err="1" smtClean="0">
                <a:latin typeface="Candara" pitchFamily="34" charset="0"/>
              </a:rPr>
              <a:t>ag</a:t>
            </a:r>
            <a:r>
              <a:rPr lang="en-US" sz="2800" dirty="0" smtClean="0">
                <a:latin typeface="Candara" pitchFamily="34" charset="0"/>
              </a:rPr>
              <a:t> lands w/in their boundaries.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latin typeface="Candara" pitchFamily="34" charset="0"/>
              </a:rPr>
              <a:t>Other ag-related programs and projects are under way in the St. Lucie Watershed.</a:t>
            </a:r>
            <a:endParaRPr lang="en-US" sz="2800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153400" cy="4953000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000" b="1" dirty="0" smtClean="0">
                <a:latin typeface="Candara" pitchFamily="34" charset="0"/>
              </a:rPr>
              <a:t>Questions?</a:t>
            </a:r>
          </a:p>
          <a:p>
            <a:pPr algn="ctr">
              <a:buNone/>
            </a:pPr>
            <a:endParaRPr lang="en-US" dirty="0" smtClean="0">
              <a:latin typeface="Candara" pitchFamily="34" charset="0"/>
            </a:endParaRPr>
          </a:p>
          <a:p>
            <a:pPr algn="ctr">
              <a:buNone/>
            </a:pPr>
            <a:r>
              <a:rPr lang="en-US" sz="3600" dirty="0" smtClean="0">
                <a:latin typeface="Candara" pitchFamily="34" charset="0"/>
              </a:rPr>
              <a:t>For more information on BMP programs:</a:t>
            </a:r>
          </a:p>
          <a:p>
            <a:pPr algn="ctr">
              <a:buNone/>
            </a:pPr>
            <a:r>
              <a:rPr lang="en-US" sz="3600" dirty="0" smtClean="0">
                <a:latin typeface="Candara" pitchFamily="34" charset="0"/>
                <a:hlinkClick r:id="rId2"/>
              </a:rPr>
              <a:t>www.floridaagwaterpolicy.com</a:t>
            </a:r>
            <a:endParaRPr lang="en-US" sz="3600" dirty="0" smtClean="0">
              <a:latin typeface="Candara" pitchFamily="34" charset="0"/>
            </a:endParaRPr>
          </a:p>
          <a:p>
            <a:endParaRPr lang="en-US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53000"/>
            <a:ext cx="4495800" cy="1600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latin typeface="Candara" pitchFamily="34" charset="0"/>
              </a:rPr>
              <a:t>Vanessa Bessey 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863-462-5725 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Terry Pride, Holly </a:t>
            </a:r>
            <a:r>
              <a:rPr lang="en-US" dirty="0" smtClean="0">
                <a:latin typeface="Candara" pitchFamily="34" charset="0"/>
              </a:rPr>
              <a:t>Edmond</a:t>
            </a:r>
            <a:r>
              <a:rPr lang="en-US" dirty="0" smtClean="0">
                <a:latin typeface="Candara" pitchFamily="34" charset="0"/>
              </a:rPr>
              <a:t/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850-617-1700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  <a:hlinkClick r:id="rId2"/>
              </a:rPr>
              <a:t>AgBMPHelp@FreshFromFlorida.com</a:t>
            </a:r>
            <a:endParaRPr lang="en-US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Best Management Practices </a:t>
            </a:r>
            <a:r>
              <a:rPr lang="en-US" sz="4000" dirty="0" smtClean="0">
                <a:solidFill>
                  <a:srgbClr val="A9851F"/>
                </a:solidFill>
                <a:latin typeface="Candara" pitchFamily="34" charset="0"/>
              </a:rPr>
              <a:t>(</a:t>
            </a:r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BMPs</a:t>
            </a:r>
            <a:r>
              <a:rPr lang="en-US" sz="4000" dirty="0" smtClean="0">
                <a:solidFill>
                  <a:srgbClr val="A9851F"/>
                </a:solidFill>
                <a:latin typeface="Candara" pitchFamily="34" charset="0"/>
              </a:rPr>
              <a:t>)</a:t>
            </a:r>
            <a:endParaRPr lang="en-US" sz="4000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A9851F"/>
                </a:solidFill>
                <a:latin typeface="Candara" pitchFamily="34" charset="0"/>
              </a:rPr>
              <a:t>Agricultural BMPs 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Most effective and practicable means for improving water quality</a:t>
            </a:r>
          </a:p>
          <a:p>
            <a:pPr lvl="2"/>
            <a:r>
              <a:rPr lang="en-US" dirty="0" smtClean="0">
                <a:latin typeface="Candara" pitchFamily="34" charset="0"/>
              </a:rPr>
              <a:t>Determined through research, field-testing, and expert review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Adopted by FDACS, verified effective by DEP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Must be economically and technically feasible for the producer to implement</a:t>
            </a:r>
          </a:p>
          <a:p>
            <a:pPr lvl="2"/>
            <a:r>
              <a:rPr lang="en-US" dirty="0" smtClean="0">
                <a:latin typeface="Candara" pitchFamily="34" charset="0"/>
              </a:rPr>
              <a:t>When funding is available, FDACS works with producers to provide cost-share for some BMPs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Agriculture’s Role in BMAPs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Candara" pitchFamily="34" charset="0"/>
              </a:rPr>
              <a:t>Commercial agricultural operations within BMAP areas have two options: 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Candara" pitchFamily="34" charset="0"/>
              </a:rPr>
              <a:t>Enroll in and implement FDACS BMPs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Follow a FDEP- or WMD-prescribed water quality monitoring plan at their own expense</a:t>
            </a:r>
          </a:p>
          <a:p>
            <a:pPr lvl="1">
              <a:buNone/>
            </a:pPr>
            <a:endParaRPr lang="en-US" sz="1800" dirty="0" smtClean="0">
              <a:latin typeface="Candara" pitchFamily="34" charset="0"/>
            </a:endParaRPr>
          </a:p>
          <a:p>
            <a:pPr marL="461963" lvl="1" indent="-4763">
              <a:buNone/>
            </a:pPr>
            <a:r>
              <a:rPr lang="en-US" dirty="0" smtClean="0">
                <a:solidFill>
                  <a:schemeClr val="tx1"/>
                </a:solidFill>
                <a:latin typeface="Candara" pitchFamily="34" charset="0"/>
              </a:rPr>
              <a:t>Failure to do either could result in enforcement action by FDEP or the applicable WMD</a:t>
            </a:r>
            <a:endParaRPr lang="en-US" dirty="0">
              <a:solidFill>
                <a:schemeClr val="tx1"/>
              </a:solidFill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Typical Agricultural BMPs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A9851F"/>
                </a:solidFill>
                <a:latin typeface="Candara" pitchFamily="34" charset="0"/>
              </a:rPr>
              <a:t>Nutrient Management</a:t>
            </a:r>
          </a:p>
          <a:p>
            <a:pPr lvl="1"/>
            <a:r>
              <a:rPr lang="en-US" sz="2400" dirty="0" smtClean="0">
                <a:latin typeface="Candara" pitchFamily="34" charset="0"/>
              </a:rPr>
              <a:t>Practices designed provide necessary crop nutrients while protecting against adverse environmental effects</a:t>
            </a:r>
          </a:p>
          <a:p>
            <a:pPr lvl="2"/>
            <a:r>
              <a:rPr lang="en-US" dirty="0" smtClean="0">
                <a:latin typeface="Candara" pitchFamily="34" charset="0"/>
              </a:rPr>
              <a:t>Soil testing, plant tissue testing to determine appropriate rates; fertilizer application timing and placement</a:t>
            </a:r>
          </a:p>
          <a:p>
            <a:r>
              <a:rPr lang="en-US" sz="2400" b="1" dirty="0" smtClean="0">
                <a:solidFill>
                  <a:srgbClr val="A9851F"/>
                </a:solidFill>
                <a:latin typeface="Candara" pitchFamily="34" charset="0"/>
              </a:rPr>
              <a:t>Irrigation Management</a:t>
            </a:r>
          </a:p>
          <a:p>
            <a:pPr lvl="1"/>
            <a:r>
              <a:rPr lang="en-US" sz="2400" dirty="0" smtClean="0">
                <a:latin typeface="Candara" pitchFamily="34" charset="0"/>
              </a:rPr>
              <a:t>Control the volume and frequency of irrigation water applied to crops, to meet water needs of crops while conserving water resources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Agricultural Acres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Loading calculations based on SFWMD land use/land cover from 2004</a:t>
            </a:r>
          </a:p>
          <a:p>
            <a:r>
              <a:rPr lang="en-US" dirty="0" smtClean="0">
                <a:latin typeface="Candara" pitchFamily="34" charset="0"/>
              </a:rPr>
              <a:t>Agricultural acres include all 2000 codes and 3300 (mixed rangeland)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285,234 acres (~55% of basin in 2004)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gawpsi047215\gis\mappingrequests\stlucie\maps\2013_presentation\StLucie_OriginalAgAcres_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8750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Agricultural Acres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Significant land use changes since 2004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GIS staff identified changes using current aerial imagery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Approximately 3,500 acres of urban conversion, 235 acres of commodity changes, and almost 49,000 acres of abandoned/out of production agriculture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gawpsi047215\gis\mappingrequests\stlucie\maps\2013_presentation\StLucie_AdjustedAgAcres_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543" y="0"/>
            <a:ext cx="88750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A9851F"/>
                </a:solidFill>
                <a:latin typeface="Candara" pitchFamily="34" charset="0"/>
              </a:rPr>
              <a:t>Load Reduction Estimates – Land Use Changes</a:t>
            </a:r>
            <a:endParaRPr lang="en-US" sz="4000" b="1" dirty="0">
              <a:solidFill>
                <a:srgbClr val="A9851F"/>
              </a:solidFill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2620963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371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DACS worked with DEP to develop estimates for load reduction credits associated with land use changes  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Out of production and commodity changes: 144,858.6 lbs/yr TN;  46,706.9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Urban conversion:                                           26,917.8 lbs/yr TN;  7,484.2 lbs/yr TP</a:t>
            </a:r>
          </a:p>
          <a:p>
            <a:pPr marL="800100" lvl="1" indent="-342900" eaLnBrk="0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Candara" pitchFamily="34" charset="0"/>
              </a:rPr>
              <a:t>Total land use change credit:                       171,776.4 lbs/yr TN;  54,191.1 lbs/yr TP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xa.Update.March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Olexa.Update.March2011</Template>
  <TotalTime>11421</TotalTime>
  <Words>621</Words>
  <Application>Microsoft Office PowerPoint</Application>
  <PresentationFormat>On-screen Show (4:3)</PresentationFormat>
  <Paragraphs>92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Olexa.Update.March2011</vt:lpstr>
      <vt:lpstr>Terry Pride, Holly Edmond, Vanessa Bessey February 13, 2013</vt:lpstr>
      <vt:lpstr>Best Management Practices (BMPs)</vt:lpstr>
      <vt:lpstr>Agriculture’s Role in BMAPs</vt:lpstr>
      <vt:lpstr>Typical Agricultural BMPs</vt:lpstr>
      <vt:lpstr>Agricultural Acres</vt:lpstr>
      <vt:lpstr>Slide 6</vt:lpstr>
      <vt:lpstr>Agricultural Acres</vt:lpstr>
      <vt:lpstr>Slide 8</vt:lpstr>
      <vt:lpstr>Load Reduction Estimates – Land Use Changes</vt:lpstr>
      <vt:lpstr>Load Reduction Estimates – Land Use Changes</vt:lpstr>
      <vt:lpstr>Current BMP Enrollment</vt:lpstr>
      <vt:lpstr>Slide 12</vt:lpstr>
      <vt:lpstr>Load Reduction Estimates – Best Management Practices</vt:lpstr>
      <vt:lpstr>Load Reduction Estimates – Best Management Practices</vt:lpstr>
      <vt:lpstr>Total Agricultural Load Reduction Estimates</vt:lpstr>
      <vt:lpstr>Addressing Ag Loadings</vt:lpstr>
      <vt:lpstr>Slide 17</vt:lpstr>
      <vt:lpstr>Vanessa Bessey  863-462-5725  Terry Pride, Holly Edmond 850-617-1700 AgBMPHelp@FreshFromFlorida.com</vt:lpstr>
    </vt:vector>
  </TitlesOfParts>
  <Company>FDACS/OAWP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IRL North BMAP Ag Presentation 2012</dc:title>
  <dc:creator>Holly Stone;Terry Pride</dc:creator>
  <cp:lastModifiedBy>Holly Stone</cp:lastModifiedBy>
  <cp:revision>260</cp:revision>
  <dcterms:created xsi:type="dcterms:W3CDTF">2011-03-08T16:14:00Z</dcterms:created>
  <dcterms:modified xsi:type="dcterms:W3CDTF">2013-02-14T15:12:56Z</dcterms:modified>
</cp:coreProperties>
</file>