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sldIdLst>
    <p:sldId id="256" r:id="rId2"/>
    <p:sldId id="322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31" r:id="rId17"/>
    <p:sldId id="269" r:id="rId18"/>
    <p:sldId id="346" r:id="rId19"/>
    <p:sldId id="347" r:id="rId20"/>
    <p:sldId id="270" r:id="rId21"/>
    <p:sldId id="272" r:id="rId22"/>
    <p:sldId id="333" r:id="rId23"/>
    <p:sldId id="326" r:id="rId24"/>
    <p:sldId id="327" r:id="rId25"/>
    <p:sldId id="329" r:id="rId26"/>
    <p:sldId id="330" r:id="rId27"/>
    <p:sldId id="328" r:id="rId28"/>
    <p:sldId id="274" r:id="rId29"/>
    <p:sldId id="263" r:id="rId30"/>
    <p:sldId id="265" r:id="rId31"/>
    <p:sldId id="275" r:id="rId32"/>
    <p:sldId id="276" r:id="rId33"/>
    <p:sldId id="334" r:id="rId34"/>
    <p:sldId id="332" r:id="rId35"/>
    <p:sldId id="278" r:id="rId36"/>
    <p:sldId id="279" r:id="rId37"/>
    <p:sldId id="289" r:id="rId38"/>
    <p:sldId id="335" r:id="rId39"/>
    <p:sldId id="336" r:id="rId40"/>
    <p:sldId id="340" r:id="rId41"/>
    <p:sldId id="341" r:id="rId42"/>
    <p:sldId id="339" r:id="rId43"/>
    <p:sldId id="337" r:id="rId44"/>
    <p:sldId id="338" r:id="rId45"/>
    <p:sldId id="342" r:id="rId46"/>
    <p:sldId id="348" r:id="rId47"/>
    <p:sldId id="351" r:id="rId48"/>
    <p:sldId id="344" r:id="rId49"/>
    <p:sldId id="345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644" autoAdjust="0"/>
  </p:normalViewPr>
  <p:slideViewPr>
    <p:cSldViewPr>
      <p:cViewPr varScale="1">
        <p:scale>
          <a:sx n="80" d="100"/>
          <a:sy n="80" d="100"/>
        </p:scale>
        <p:origin x="-90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left, agriculture</a:t>
            </a:r>
            <a:r>
              <a:rPr lang="en-US" baseline="0" dirty="0" smtClean="0"/>
              <a:t> areas highlighted in green.  On right, base map with the agricultural areas clipped and erased.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left, roads (both</a:t>
            </a:r>
            <a:r>
              <a:rPr lang="en-US" baseline="0" dirty="0" smtClean="0"/>
              <a:t> FDOT D4 and Turnpike) in green.  On right, base map with roads clipped and erased.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left, CDDs </a:t>
            </a:r>
            <a:r>
              <a:rPr lang="en-US" baseline="0" dirty="0" smtClean="0"/>
              <a:t>in green.  On right, base map with CDDs clipped and erased.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left, MS4s and FPL</a:t>
            </a:r>
            <a:r>
              <a:rPr lang="en-US" baseline="0" dirty="0" smtClean="0"/>
              <a:t> pond</a:t>
            </a:r>
            <a:r>
              <a:rPr lang="en-US" dirty="0" smtClean="0"/>
              <a:t> </a:t>
            </a:r>
            <a:r>
              <a:rPr lang="en-US" baseline="0" dirty="0" smtClean="0"/>
              <a:t>in green.  On right, base map with MS4s and FPL pond clipped and erased.  FPL pond load and acreage set aside -  not part of allocations (same as what was done before).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left, non-MS4</a:t>
            </a:r>
            <a:r>
              <a:rPr lang="en-US" baseline="0" dirty="0" smtClean="0"/>
              <a:t> (Port St. Lucie)</a:t>
            </a:r>
            <a:r>
              <a:rPr lang="en-US" dirty="0" smtClean="0"/>
              <a:t> </a:t>
            </a:r>
            <a:r>
              <a:rPr lang="en-US" baseline="0" dirty="0" smtClean="0"/>
              <a:t>in green.  On right, base map with non-MS4 clipped and erased.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Remainder</a:t>
            </a:r>
            <a:r>
              <a:rPr lang="en-US" baseline="0" dirty="0" smtClean="0"/>
              <a:t> to counties based on boundaries.  Martin County – MS4; St. Lucie County – non-MS4; </a:t>
            </a:r>
            <a:r>
              <a:rPr lang="en-US" baseline="0" smtClean="0"/>
              <a:t>Okeechobee County – MS4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-Southern Grove</a:t>
            </a:r>
            <a:r>
              <a:rPr lang="en-US" baseline="0" dirty="0" smtClean="0"/>
              <a:t> is no longer included in the model as a separate entity.  FDEP had several meetings with Southern Grove and with the City of Port St. Lucie.  Southern Grove is a DRI, so it will not receive a separate allocation.  Instead, its allocation is now part of Port St. </a:t>
            </a:r>
            <a:r>
              <a:rPr lang="en-US" baseline="0" dirty="0" err="1" smtClean="0"/>
              <a:t>Lucie’s</a:t>
            </a:r>
            <a:r>
              <a:rPr lang="en-US" baseline="0" dirty="0" smtClean="0"/>
              <a:t> non-MS4 allocation.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-Combined total TN loading = 1.1%</a:t>
            </a:r>
          </a:p>
          <a:p>
            <a:r>
              <a:rPr lang="en-US" dirty="0" smtClean="0"/>
              <a:t>-Combined total</a:t>
            </a:r>
            <a:r>
              <a:rPr lang="en-US" baseline="0" dirty="0" smtClean="0"/>
              <a:t> TP loading = 1.0%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 lands -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land cover codes 3000 (upland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nonforested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not including 3300), 4000 (upland forests), 5000 (water), and 6000 (wetlands)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Agriculture – land cover codes 2000 (agriculture) and 3300 (rangeland)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left, natural lands shown in green</a:t>
            </a:r>
            <a:r>
              <a:rPr lang="en-US" baseline="0" dirty="0" smtClean="0"/>
              <a:t>.  On right, natural lands clipped out and saved as own file and then erased from base map.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left, special districts shown in green.</a:t>
            </a:r>
            <a:r>
              <a:rPr lang="en-US" baseline="0" dirty="0" smtClean="0"/>
              <a:t>  On right, special districts clipped and erased from base map and saved as own file for each district.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085-CE92-4C5B-B1B4-B69A13084E8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143E03-91FF-4BAF-9E2C-6D164A2D73C0}" type="datetime1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Katie.Hallas@dep.state.fl.us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policastro@wildwoodconsulting.net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" y="2362200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Allocation Process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St. Lucie River and Estuary Basin Management Action Plan (BMAP)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481078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January 16, 2013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Base Map Minus Agriculture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4098" name="Picture 2" descr="Base map for the St. Lucie BMAP with the agricultural areas highlight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1905001"/>
            <a:ext cx="4473531" cy="409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Base map for the St. Lucie BMAP with the agricultural areas removed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1828800"/>
            <a:ext cx="4341126" cy="420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848600" cy="1143000"/>
          </a:xfrm>
        </p:spPr>
        <p:txBody>
          <a:bodyPr/>
          <a:lstStyle/>
          <a:p>
            <a:pPr algn="ctr"/>
            <a:r>
              <a:rPr lang="en-US" dirty="0" smtClean="0"/>
              <a:t>Base Map Minus Roads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5122" name="Picture 2" descr="Base map for the St. Lucie BMAP with the roads highlight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47800"/>
            <a:ext cx="3588719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Base map for the St. Lucie BMAP with the roads removed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447800"/>
            <a:ext cx="3587338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/>
          <a:lstStyle/>
          <a:p>
            <a:pPr algn="ctr"/>
            <a:r>
              <a:rPr lang="en-US" dirty="0" smtClean="0"/>
              <a:t>Base Map Minus CDDs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6146" name="Picture 2" descr="Base map for the St. Lucie BMAP with the CDDs highlight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8783"/>
            <a:ext cx="3689667" cy="4799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Base map for the St. Lucie BMAP with the CDDs removed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524000"/>
            <a:ext cx="3671781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Base Map Minus MS4s and FPL Pond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7172" name="Picture 4" descr="Base map for the St. Lucie BMAP with the MS4s highlight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8800"/>
            <a:ext cx="4602193" cy="413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Base map for the St. Lucie BMAP with the MS4s removed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2598" y="1752600"/>
            <a:ext cx="4505202" cy="407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/>
          <a:lstStyle/>
          <a:p>
            <a:pPr algn="ctr"/>
            <a:r>
              <a:rPr lang="en-US" dirty="0" smtClean="0"/>
              <a:t>Base Map Minus non-MS4s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8194" name="Picture 2" descr="Base map for the St. Lucie BMAP with the non-MS4s highlight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325953"/>
            <a:ext cx="3841672" cy="499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Base map for the St. Lucie BMAP with the non-MS4s removed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7358" y="1521501"/>
            <a:ext cx="3691842" cy="480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Base Map – Remaining Counties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188065"/>
            <a:ext cx="5521014" cy="521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Questions on the Processing Steps?</a:t>
            </a:r>
            <a:endParaRPr lang="en-US" sz="3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6" name="Picture 2" descr="C:\Documents and Settings\User\Local Settings\Temporary Internet Files\Content.IE5\PIWA1CTT\MC90044149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  <p:pic>
        <p:nvPicPr>
          <p:cNvPr id="1027" name="Picture 3" descr="Graphic of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419600"/>
            <a:ext cx="8610600" cy="150018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Updated Allocations and Required Reductions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Allocation Model 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486400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Table of Contents</a:t>
            </a:r>
            <a:r>
              <a:rPr lang="en-US" sz="1800" dirty="0" smtClean="0"/>
              <a:t>-Lists model’s contents. (NEW)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b="1" dirty="0" smtClean="0"/>
              <a:t>Conformance</a:t>
            </a:r>
            <a:r>
              <a:rPr lang="en-US" sz="1800" dirty="0" smtClean="0"/>
              <a:t>-Lists the EMC land use definition &amp; ROC land use definition to the land use type.</a:t>
            </a:r>
          </a:p>
          <a:p>
            <a:endParaRPr lang="en-US" sz="1800" dirty="0" smtClean="0"/>
          </a:p>
          <a:p>
            <a:r>
              <a:rPr lang="en-US" sz="1800" b="1" dirty="0" smtClean="0"/>
              <a:t>EMCs</a:t>
            </a:r>
            <a:r>
              <a:rPr lang="en-US" sz="1800" dirty="0" smtClean="0"/>
              <a:t>-Includes table of EMCs.</a:t>
            </a:r>
          </a:p>
          <a:p>
            <a:endParaRPr lang="en-US" sz="1800" dirty="0" smtClean="0"/>
          </a:p>
          <a:p>
            <a:r>
              <a:rPr lang="en-US" sz="1800" b="1" dirty="0" smtClean="0"/>
              <a:t>ROCs</a:t>
            </a:r>
            <a:r>
              <a:rPr lang="en-US" sz="1800" dirty="0" smtClean="0"/>
              <a:t>-Includes table of ROCs.</a:t>
            </a:r>
          </a:p>
          <a:p>
            <a:endParaRPr lang="en-US" sz="1800" dirty="0" smtClean="0"/>
          </a:p>
          <a:p>
            <a:r>
              <a:rPr lang="en-US" sz="1800" b="1" dirty="0" smtClean="0"/>
              <a:t>Summary</a:t>
            </a:r>
            <a:r>
              <a:rPr lang="en-US" sz="1800" dirty="0" smtClean="0"/>
              <a:t>-Summarizes area and loading by sub-watershed to calculate total nitrogen (TN) and total phosphorus (TP) target loads per acre and compares with St. Lucie River Watershed Protection Plan (SLRWPP).</a:t>
            </a:r>
          </a:p>
          <a:p>
            <a:endParaRPr lang="en-US" sz="1800" dirty="0" smtClean="0"/>
          </a:p>
          <a:p>
            <a:r>
              <a:rPr lang="en-US" sz="1800" b="1" dirty="0" smtClean="0"/>
              <a:t>Target Loads per Acre</a:t>
            </a:r>
            <a:r>
              <a:rPr lang="en-US" sz="1800" dirty="0" smtClean="0"/>
              <a:t>-Calculates target loads per acre. (NEW)</a:t>
            </a:r>
          </a:p>
          <a:p>
            <a:endParaRPr lang="en-US" sz="1800" dirty="0" smtClean="0"/>
          </a:p>
          <a:p>
            <a:r>
              <a:rPr lang="en-US" sz="1800" b="1" dirty="0" err="1" smtClean="0"/>
              <a:t>Calcs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Juris</a:t>
            </a:r>
            <a:r>
              <a:rPr lang="en-US" sz="1800" dirty="0" smtClean="0"/>
              <a:t>-Calculates starting load for each entity using land use and basin-specific data.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Allocation Model Contents, continued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534400" cy="4906963"/>
          </a:xfrm>
        </p:spPr>
        <p:txBody>
          <a:bodyPr>
            <a:noAutofit/>
          </a:bodyPr>
          <a:lstStyle/>
          <a:p>
            <a:r>
              <a:rPr lang="en-US" sz="1800" b="1" dirty="0" err="1" smtClean="0"/>
              <a:t>Juris</a:t>
            </a:r>
            <a:r>
              <a:rPr lang="en-US" sz="1800" b="1" dirty="0" smtClean="0"/>
              <a:t> N Red</a:t>
            </a:r>
            <a:r>
              <a:rPr lang="en-US" sz="1800" dirty="0" smtClean="0"/>
              <a:t>-Calculates the starting load, allocation, and required TN reductions by entity.</a:t>
            </a:r>
          </a:p>
          <a:p>
            <a:endParaRPr lang="en-US" sz="1800" dirty="0" smtClean="0"/>
          </a:p>
          <a:p>
            <a:r>
              <a:rPr lang="en-US" sz="1800" b="1" dirty="0" err="1" smtClean="0"/>
              <a:t>Juris</a:t>
            </a:r>
            <a:r>
              <a:rPr lang="en-US" sz="1800" b="1" dirty="0" smtClean="0"/>
              <a:t> P Red</a:t>
            </a:r>
            <a:r>
              <a:rPr lang="en-US" sz="1800" dirty="0" smtClean="0"/>
              <a:t>-Calculates the starting load, allocation, and required TP reductions by entity.</a:t>
            </a:r>
          </a:p>
          <a:p>
            <a:endParaRPr lang="en-US" sz="1800" dirty="0" smtClean="0"/>
          </a:p>
          <a:p>
            <a:r>
              <a:rPr lang="en-US" sz="1800" b="1" dirty="0" smtClean="0"/>
              <a:t>Starting Loads</a:t>
            </a:r>
            <a:r>
              <a:rPr lang="en-US" sz="1800" dirty="0" smtClean="0"/>
              <a:t>-Shows starting loads, which are also contained in </a:t>
            </a:r>
            <a:r>
              <a:rPr lang="en-US" sz="1800" dirty="0" err="1" smtClean="0"/>
              <a:t>Juris</a:t>
            </a:r>
            <a:r>
              <a:rPr lang="en-US" sz="1800" dirty="0" smtClean="0"/>
              <a:t> N Red and </a:t>
            </a:r>
            <a:r>
              <a:rPr lang="en-US" sz="1800" dirty="0" err="1" smtClean="0"/>
              <a:t>Juris</a:t>
            </a:r>
            <a:r>
              <a:rPr lang="en-US" sz="1800" dirty="0" smtClean="0"/>
              <a:t> P Red tabs.  (NEW)</a:t>
            </a:r>
          </a:p>
          <a:p>
            <a:endParaRPr lang="en-US" sz="1800" dirty="0" smtClean="0"/>
          </a:p>
          <a:p>
            <a:r>
              <a:rPr lang="en-US" sz="1800" b="1" dirty="0" smtClean="0"/>
              <a:t>de Minimus</a:t>
            </a:r>
            <a:r>
              <a:rPr lang="en-US" sz="1800" dirty="0" smtClean="0"/>
              <a:t>-Shows calculation of </a:t>
            </a:r>
            <a:r>
              <a:rPr lang="en-US" sz="1800" i="1" dirty="0" smtClean="0"/>
              <a:t>de minimus </a:t>
            </a:r>
            <a:r>
              <a:rPr lang="en-US" sz="1800" dirty="0" smtClean="0"/>
              <a:t>entities.  (NEW)</a:t>
            </a:r>
          </a:p>
          <a:p>
            <a:endParaRPr lang="en-US" sz="1800" dirty="0" smtClean="0"/>
          </a:p>
          <a:p>
            <a:r>
              <a:rPr lang="en-US" sz="1800" b="1" dirty="0" smtClean="0"/>
              <a:t>Allocations</a:t>
            </a:r>
            <a:r>
              <a:rPr lang="en-US" sz="1800" dirty="0" smtClean="0"/>
              <a:t>-Shows the allocations and possible options for percent reductions for first five-year iteration of BMAP.  (NEW)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Allocation process steps</a:t>
            </a:r>
          </a:p>
          <a:p>
            <a:endParaRPr lang="en-US" dirty="0" smtClean="0"/>
          </a:p>
          <a:p>
            <a:r>
              <a:rPr lang="en-US" dirty="0" smtClean="0"/>
              <a:t>Updated allocations and required reductions</a:t>
            </a:r>
          </a:p>
          <a:p>
            <a:endParaRPr lang="en-US" dirty="0" smtClean="0"/>
          </a:p>
          <a:p>
            <a:r>
              <a:rPr lang="en-US" dirty="0" smtClean="0"/>
              <a:t>Required reductions for the first BMAP iteration</a:t>
            </a:r>
          </a:p>
          <a:p>
            <a:endParaRPr lang="en-US" dirty="0" smtClean="0"/>
          </a:p>
          <a:p>
            <a:r>
              <a:rPr lang="en-US" dirty="0" smtClean="0"/>
              <a:t>Project calculations</a:t>
            </a:r>
          </a:p>
          <a:p>
            <a:endParaRPr lang="en-US" dirty="0" smtClean="0"/>
          </a:p>
          <a:p>
            <a:r>
              <a:rPr lang="en-US" dirty="0" smtClean="0"/>
              <a:t>Additional projects collection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Starting 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Using the model factors associated with each land use type and each sub-watershed, TN and TP starting loads for each entity were calculated.</a:t>
            </a:r>
          </a:p>
          <a:p>
            <a:endParaRPr lang="en-US" sz="54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TN Starting Loads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2400" y="1066800"/>
          <a:ext cx="8915400" cy="5370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080"/>
                <a:gridCol w="1040130"/>
                <a:gridCol w="817245"/>
                <a:gridCol w="742950"/>
                <a:gridCol w="965835"/>
                <a:gridCol w="975360"/>
                <a:gridCol w="956310"/>
                <a:gridCol w="891540"/>
                <a:gridCol w="74295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S-153</a:t>
                      </a:r>
                      <a:r>
                        <a:rPr lang="en-US" sz="13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(MT/yr)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17,051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470,081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574,852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458,432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24,355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126,080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1,670,852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757.89</a:t>
                      </a: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952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1,510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950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1,537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4,277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3,649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12,874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5.84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17,041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17,041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7.73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FPL Pond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53,623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53,623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24.32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17,482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10,819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28,301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12.84</a:t>
                      </a:r>
                    </a:p>
                  </a:txBody>
                  <a:tcPr marL="68580" marR="68580" marT="0" marB="0"/>
                </a:tc>
              </a:tr>
              <a:tr h="55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26,394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5,947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10,775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19,806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40,423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103,345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46.88</a:t>
                      </a:r>
                    </a:p>
                  </a:txBody>
                  <a:tcPr marL="68580" marR="68580" marT="0" marB="0"/>
                </a:tc>
              </a:tr>
              <a:tr h="55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Natural Lands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15,128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14,991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24,792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65,287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43,326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26,980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190,503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86.41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37,251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160,152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197,404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89.54</a:t>
                      </a: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3,184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121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3,305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1.50</a:t>
                      </a: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8,834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8,856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4.02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8,217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127,998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136,611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61.97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1,119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18,693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19,871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9.01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1,771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1,771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0.80</a:t>
                      </a:r>
                    </a:p>
                  </a:txBody>
                  <a:tcPr marL="68580" marR="68580" marT="0" marB="0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18,114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18,114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8.22</a:t>
                      </a: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1,594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16,757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5,409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23,761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10.78</a:t>
                      </a: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1,614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12,384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13,998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6.35</a:t>
                      </a: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7,057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7,089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3.22</a:t>
                      </a: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81,331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81,331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36.89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789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2,651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1,286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4,776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2.17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60,313 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498,874 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670,326 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697,302 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445,238 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221,642 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2,593,693 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1,066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 Starting Loads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9144000" cy="5370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143000"/>
                <a:gridCol w="762000"/>
                <a:gridCol w="762000"/>
                <a:gridCol w="990600"/>
                <a:gridCol w="1066800"/>
                <a:gridCol w="990600"/>
                <a:gridCol w="838200"/>
                <a:gridCol w="7620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S-153</a:t>
                      </a:r>
                      <a:r>
                        <a:rPr lang="en-US" sz="13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(MT/yr)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3,920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150,255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136,471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87,337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5,988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26,869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410,840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186.35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464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2,596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3,879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3,879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FPL Pond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8,361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8,361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3,515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2,563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6,078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5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5,930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2,250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1,871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4,339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8,419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22,809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10.35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5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Natural Lands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3,383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19,795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11,341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3,525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9,639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5,054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52,737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23.92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9,063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36,821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45,884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20.81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0.44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1,318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1,322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0.60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2,193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28,271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30,602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13.88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4,021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4,413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2.00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0.17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4,127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4,127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1.87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3,961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1,273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6,072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2.75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2,727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3,107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1,903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1,910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0.87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16,502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16,502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7.49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925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0.42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13,604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175,073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165,274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122,658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100,451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46,528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623,588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255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28601" y="1066800"/>
          <a:ext cx="8762999" cy="5370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143000"/>
                <a:gridCol w="838200"/>
                <a:gridCol w="838200"/>
                <a:gridCol w="1143000"/>
                <a:gridCol w="990600"/>
                <a:gridCol w="1066800"/>
                <a:gridCol w="990599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S-153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Fork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Fork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2,445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84,744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63,488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65,937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3,967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18,176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238,757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2,383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3,706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3,706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FPL Pond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6,501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6,501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2,949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1,945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4,894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5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4,989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1,738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2,231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4,378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7,763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21,100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5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Natural Lands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7,830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23,706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15,701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37,163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33,129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18,987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136,516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4,028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32,491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36,519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1,161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1,165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1,252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30,374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31,715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3,744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3,988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457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457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3,995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3,995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2,172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1,146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4,081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2,386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2,739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923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929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13,649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13,649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912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15,582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112,167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87,777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129,862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119,139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50,122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514,649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848600" cy="1143000"/>
          </a:xfrm>
        </p:spPr>
        <p:txBody>
          <a:bodyPr/>
          <a:lstStyle/>
          <a:p>
            <a:r>
              <a:rPr lang="en-US" dirty="0" smtClean="0"/>
              <a:t>Natural Lands and FPL Pond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Stakeholders </a:t>
            </a:r>
            <a:r>
              <a:rPr lang="en-US" i="1" dirty="0" smtClean="0"/>
              <a:t>are not</a:t>
            </a:r>
            <a:r>
              <a:rPr lang="en-US" dirty="0" smtClean="0"/>
              <a:t> expected to make reductions on natural lands.</a:t>
            </a:r>
          </a:p>
          <a:p>
            <a:endParaRPr lang="en-US" dirty="0" smtClean="0"/>
          </a:p>
          <a:p>
            <a:r>
              <a:rPr lang="en-US" dirty="0" smtClean="0"/>
              <a:t>The acres and loadings for the natural land uses are set aside in the allocations.  </a:t>
            </a:r>
          </a:p>
          <a:p>
            <a:pPr lvl="1"/>
            <a:r>
              <a:rPr lang="en-US" dirty="0" smtClean="0"/>
              <a:t>Allocations based only on the anthropogenic (human) land uses.</a:t>
            </a:r>
          </a:p>
          <a:p>
            <a:endParaRPr lang="en-US" dirty="0" smtClean="0"/>
          </a:p>
          <a:p>
            <a:r>
              <a:rPr lang="en-US" dirty="0" smtClean="0"/>
              <a:t>The acreage and loading for the FPL pond were also set aside in the allocations.  </a:t>
            </a:r>
          </a:p>
          <a:p>
            <a:pPr lvl="1"/>
            <a:r>
              <a:rPr lang="en-US" dirty="0" smtClean="0"/>
              <a:t>Additional nutrient reductions are not being required in the pond.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De Minimus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starting loads were sorted for TN and TP loads from highest to lowest.</a:t>
            </a:r>
          </a:p>
          <a:p>
            <a:endParaRPr lang="en-US" dirty="0" smtClean="0"/>
          </a:p>
          <a:p>
            <a:r>
              <a:rPr lang="en-US" dirty="0" smtClean="0"/>
              <a:t>Identified entities with low enough TN </a:t>
            </a:r>
            <a:r>
              <a:rPr lang="en-US" u="sng" dirty="0" smtClean="0"/>
              <a:t>and</a:t>
            </a:r>
            <a:r>
              <a:rPr lang="en-US" dirty="0" smtClean="0"/>
              <a:t> TP loads that reductions would not have a significant impact.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De minimus</a:t>
            </a:r>
            <a:r>
              <a:rPr lang="en-US" dirty="0" smtClean="0"/>
              <a:t>, continued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6200" y="1066800"/>
          <a:ext cx="4343400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143000"/>
                <a:gridCol w="1143000"/>
              </a:tblGrid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  <a:endParaRPr lang="en-US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itchFamily="34" charset="0"/>
                          <a:cs typeface="Arial" pitchFamily="34" charset="0"/>
                        </a:rPr>
                        <a:t>TN Starting Load (lbs/yr)</a:t>
                      </a:r>
                      <a:endParaRPr lang="en-US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itchFamily="34" charset="0"/>
                          <a:cs typeface="Arial" pitchFamily="34" charset="0"/>
                        </a:rPr>
                        <a:t>% of Total</a:t>
                      </a:r>
                      <a:r>
                        <a:rPr lang="en-US" sz="1300" baseline="0" dirty="0" smtClean="0">
                          <a:latin typeface="Arial" pitchFamily="34" charset="0"/>
                          <a:cs typeface="Arial" pitchFamily="34" charset="0"/>
                        </a:rPr>
                        <a:t> TN Starting Load</a:t>
                      </a:r>
                      <a:endParaRPr lang="en-US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1,670,852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71.1%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North St. Lucie River WCD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197,404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8.4%</a:t>
                      </a:r>
                    </a:p>
                  </a:txBody>
                  <a:tcPr marL="68580" marR="68580" marT="0" marB="0" anchor="b"/>
                </a:tc>
              </a:tr>
              <a:tr h="12192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Port St. Lucie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136,611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5.8%</a:t>
                      </a:r>
                    </a:p>
                  </a:txBody>
                  <a:tcPr marL="68580" marR="68580" marT="0" marB="0" anchor="b"/>
                </a:tc>
              </a:tr>
              <a:tr h="1371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Martin County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103,345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4.4%</a:t>
                      </a:r>
                    </a:p>
                  </a:txBody>
                  <a:tcPr marL="68580" marR="68580" marT="0" marB="0" anchor="b"/>
                </a:tc>
              </a:tr>
              <a:tr h="152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81,331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3.5%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Hobe St. Lucie Conservancy District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28,301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St. Lucie County Non-MS4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23,761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1.0%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Port St. Lucie Non-MS4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19,871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0.8%</a:t>
                      </a:r>
                    </a:p>
                  </a:txBody>
                  <a:tcPr marL="68580" marR="68580" marT="0" marB="0" anchor="b"/>
                </a:tc>
              </a:tr>
              <a:tr h="1371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St. Lucie County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18,114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0.8%</a:t>
                      </a:r>
                    </a:p>
                  </a:txBody>
                  <a:tcPr marL="68580" marR="68580" marT="0" marB="0" anchor="b"/>
                </a:tc>
              </a:tr>
              <a:tr h="152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Fort Pierce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17,041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13,998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0.6%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FDOT District 4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12,874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Pal Mar WCD*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8,856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0.4%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Tradition CDD*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7,089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0.3%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Turnpike*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4,776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Okeechobee County*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3,305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Sewall's Point MS4*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1,771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Verano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CDD*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257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Copper Creek CDD*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4800600" y="1066800"/>
          <a:ext cx="4114800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066800"/>
                <a:gridCol w="1143000"/>
              </a:tblGrid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  <a:endParaRPr lang="en-US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itchFamily="34" charset="0"/>
                          <a:cs typeface="Arial" pitchFamily="34" charset="0"/>
                        </a:rPr>
                        <a:t>TP Starting Load (lbs/yr)</a:t>
                      </a:r>
                      <a:endParaRPr lang="en-US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itchFamily="34" charset="0"/>
                          <a:cs typeface="Arial" pitchFamily="34" charset="0"/>
                        </a:rPr>
                        <a:t>% of Total</a:t>
                      </a:r>
                      <a:r>
                        <a:rPr lang="en-US" sz="1300" baseline="0" dirty="0" smtClean="0">
                          <a:latin typeface="Arial" pitchFamily="34" charset="0"/>
                          <a:cs typeface="Arial" pitchFamily="34" charset="0"/>
                        </a:rPr>
                        <a:t> TP Starting Load</a:t>
                      </a:r>
                      <a:endParaRPr lang="en-US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410,840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73.0%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North St. Lucie River WCD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45,884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8.2%</a:t>
                      </a:r>
                    </a:p>
                  </a:txBody>
                  <a:tcPr marL="68580" marR="68580" marT="0" marB="0" anchor="b"/>
                </a:tc>
              </a:tr>
              <a:tr h="12192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Port St. Lucie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30,602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5.4%</a:t>
                      </a:r>
                    </a:p>
                  </a:txBody>
                  <a:tcPr marL="68580" marR="68580" marT="0" marB="0" anchor="b"/>
                </a:tc>
              </a:tr>
              <a:tr h="1371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Martin County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22,809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4.1%</a:t>
                      </a:r>
                    </a:p>
                  </a:txBody>
                  <a:tcPr marL="68580" marR="68580" marT="0" marB="0" anchor="b"/>
                </a:tc>
              </a:tr>
              <a:tr h="152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16,502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2.9%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Hobe St. Lucie Conservancy District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6,078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1.1%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St. Lucie County Non-MS4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6,072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1.1%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Port St. Lucie Non-MS4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4,413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0.8%</a:t>
                      </a:r>
                    </a:p>
                  </a:txBody>
                  <a:tcPr marL="68580" marR="68580" marT="0" marB="0" anchor="b"/>
                </a:tc>
              </a:tr>
              <a:tr h="1371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St. Lucie County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4,127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0.7%</a:t>
                      </a:r>
                    </a:p>
                  </a:txBody>
                  <a:tcPr marL="68580" marR="68580" marT="0" marB="0" anchor="b"/>
                </a:tc>
              </a:tr>
              <a:tr h="152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Fort Pierce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3,879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3,107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0.6%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FDOT District 4 MS4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2,596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0.5%</a:t>
                      </a: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Tradition CDD*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1,910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0.3%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Pal Mar WCD*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1,322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Okeechobee County*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974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Turnpike*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925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0.2%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Sewall's Point MS4*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384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0.1%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Verano</a:t>
                      </a: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CDD*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63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Copper Creek CDD*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0.0%</a:t>
                      </a:r>
                    </a:p>
                  </a:txBody>
                  <a:tcPr marL="68580" marR="68580" marT="0" marB="0" anchor="b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5200" y="6172200"/>
            <a:ext cx="1931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 De minimus stakeholder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De Minimus</a:t>
            </a:r>
            <a:r>
              <a:rPr lang="en-US" dirty="0" smtClean="0"/>
              <a:t>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 smtClean="0"/>
              <a:t>De minimus </a:t>
            </a:r>
            <a:r>
              <a:rPr lang="en-US" dirty="0" smtClean="0"/>
              <a:t>entities are:</a:t>
            </a:r>
          </a:p>
          <a:p>
            <a:pPr lvl="1"/>
            <a:r>
              <a:rPr lang="en-US" dirty="0" smtClean="0"/>
              <a:t>Copper Creek CDD</a:t>
            </a:r>
          </a:p>
          <a:p>
            <a:pPr lvl="1"/>
            <a:r>
              <a:rPr lang="en-US" dirty="0" smtClean="0"/>
              <a:t>Okeechobee County</a:t>
            </a:r>
          </a:p>
          <a:p>
            <a:pPr lvl="1"/>
            <a:r>
              <a:rPr lang="en-US" dirty="0" smtClean="0"/>
              <a:t>Pal Mar WCD</a:t>
            </a:r>
          </a:p>
          <a:p>
            <a:pPr lvl="1"/>
            <a:r>
              <a:rPr lang="en-US" dirty="0" smtClean="0"/>
              <a:t>Tradition CDD</a:t>
            </a:r>
          </a:p>
          <a:p>
            <a:pPr lvl="1"/>
            <a:r>
              <a:rPr lang="en-US" dirty="0" smtClean="0"/>
              <a:t>Sewall’s Point</a:t>
            </a:r>
          </a:p>
          <a:p>
            <a:pPr lvl="1"/>
            <a:r>
              <a:rPr lang="en-US" dirty="0" smtClean="0"/>
              <a:t>Turnpike</a:t>
            </a:r>
          </a:p>
          <a:p>
            <a:pPr lvl="1"/>
            <a:r>
              <a:rPr lang="en-US" dirty="0" err="1" smtClean="0"/>
              <a:t>Verano</a:t>
            </a:r>
            <a:r>
              <a:rPr lang="en-US" smtClean="0"/>
              <a:t> CDD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</a:t>
            </a:r>
            <a:r>
              <a:rPr lang="en-US" i="1" dirty="0" smtClean="0"/>
              <a:t>e minimus</a:t>
            </a:r>
            <a:r>
              <a:rPr lang="en-US" dirty="0" smtClean="0"/>
              <a:t> entities are not assigned an allocation for the first BMAP iteration.  </a:t>
            </a:r>
          </a:p>
          <a:p>
            <a:pPr lvl="1"/>
            <a:r>
              <a:rPr lang="en-US" dirty="0" smtClean="0"/>
              <a:t>May receive allocations in future iterations.  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The loads associated with the </a:t>
            </a:r>
            <a:r>
              <a:rPr lang="en-US" i="1" dirty="0" smtClean="0"/>
              <a:t>de minimus </a:t>
            </a:r>
            <a:r>
              <a:rPr lang="en-US" dirty="0" smtClean="0"/>
              <a:t>entities were not reallocated to the other stakeholders.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Load Per Acre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181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Allocations to each entity were assigned using a target load per acre for both TN and TP.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Calculated by determining the percent reduction needed in each sub-watershed to achieve the target concentrations.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This percent reduction was multiplied by the current anthropogenic load per acre in each sub-watershed.</a:t>
            </a:r>
          </a:p>
          <a:p>
            <a:pPr lvl="1"/>
            <a:r>
              <a:rPr lang="en-US" dirty="0" smtClean="0"/>
              <a:t>Total anthropogenic loading for the sub-watershed from the model divided by the total anthropogenic acres in the sub-watershed.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The current anthropogenic load per acre minus the needed reduction resulted in the target load per acre for each sub-watershed.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TN Targets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2400" y="1600200"/>
          <a:ext cx="8915400" cy="273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295400"/>
                <a:gridCol w="914400"/>
                <a:gridCol w="838200"/>
                <a:gridCol w="1219200"/>
                <a:gridCol w="1066800"/>
                <a:gridCol w="129540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Category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Basins 4 5 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C-44 S-153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North Fork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South Fork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Estimated Concentration (mg/L)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1.11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1.51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1.53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1.36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1.18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1.30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Target Concentration (mg/L)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Reduction Required (%)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39%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Estimated load per acre (lbs/acre)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5.83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5.47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8.96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6.71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4.67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6.25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Target Load per acre (lbs/acre)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3.77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2.60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4.21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3.56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2.85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3.45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0" cap="none" dirty="0" smtClean="0">
                <a:solidFill>
                  <a:schemeClr val="bg1">
                    <a:lumMod val="75000"/>
                  </a:schemeClr>
                </a:solidFill>
              </a:rPr>
              <a:t>Allocation Process Steps</a:t>
            </a:r>
            <a:endParaRPr lang="en-US" sz="4400" b="0" cap="non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 Targets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6200" y="1600200"/>
          <a:ext cx="8991600" cy="273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1295400"/>
                <a:gridCol w="914400"/>
                <a:gridCol w="685800"/>
                <a:gridCol w="12954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Category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Basins 4 5 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C-44 S-153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North Fork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South Fork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Estimated Concentration (mg/L)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0.25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0.53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0.38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0.24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0.27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0.27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Target Concentration (mg/L)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0.081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0.081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0.081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0.081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0.081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0.081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Reduction Required (%)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85%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66%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70%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70%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Estimated load per acre (lbs/acre)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1.32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1.76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2.14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1.29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1.06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1.33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Target Load per acre (lbs/acre)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0.43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0.27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0.46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0.44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0.32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0.39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TN and TP target load per acre was multiplied by each entity’s acreage in each subbasin to determine the allowable loading in that sub-watershed.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sum of each entity’s allowable load in each sub-watershed is the total allocation.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TN 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152400" y="1143000"/>
          <a:ext cx="8915400" cy="515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066800"/>
                <a:gridCol w="762000"/>
                <a:gridCol w="762000"/>
                <a:gridCol w="990600"/>
                <a:gridCol w="990600"/>
                <a:gridCol w="990600"/>
                <a:gridCol w="914400"/>
                <a:gridCol w="6858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S-153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Fork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(MT/yr)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9,217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220,738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267,229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234,701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11,316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62,776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805,977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365.59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644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960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2,463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2,195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7,636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3.46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10,572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10,572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4.80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10,497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6,717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17,215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7.81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18,812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4,527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7,941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12,488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26,812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70,581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32.02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16,953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92,674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109,627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49.73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5,270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86,636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92,137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41.79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10,680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11,323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5.14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11,396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11,396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5.17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1,988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9,143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3,269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14,399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6.53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1,006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8,241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9,247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4.19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48,584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48,584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22.04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28,673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228,898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299,199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302,684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242,500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106,741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1,208,694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548.25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 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152400" y="1143000"/>
          <a:ext cx="8839200" cy="515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066800"/>
                <a:gridCol w="762000"/>
                <a:gridCol w="685800"/>
                <a:gridCol w="990600"/>
                <a:gridCol w="990600"/>
                <a:gridCol w="990600"/>
                <a:gridCol w="762000"/>
                <a:gridCol w="8382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S-153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Fork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(MT/yr)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1,040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22,708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29,076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28,747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1,275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7,168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90,013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40.83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0.39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1,191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1,191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1,286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767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2,053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0.93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2,122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466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973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1,407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3,061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8,029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3.64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1,845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10,441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12,286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5.57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85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9,761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10,358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4.70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1,203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1,270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1,284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995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1,568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1,054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0.48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5,951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5,951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2.70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3,235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23,547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32,571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37,074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27,322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12,187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135,937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61.65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Required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 between the total starting loads and allocations is the required reductions for each entity.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TN Required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76200" y="1143000"/>
          <a:ext cx="9067800" cy="515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066800"/>
                <a:gridCol w="762000"/>
                <a:gridCol w="762000"/>
                <a:gridCol w="990600"/>
                <a:gridCol w="990600"/>
                <a:gridCol w="1066800"/>
                <a:gridCol w="914400"/>
                <a:gridCol w="7620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S-153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Fork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(MT/yr)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7,834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249,344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307,623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223,731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13,038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63,305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864,874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392.30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1,814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1,454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5,238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2.38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6,469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6,469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2.93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6,984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4,101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11,086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5.03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7,581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1,419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2,834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7,318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13,611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32,763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14.86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20,298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67,478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87,776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39.81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2,947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41,362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44,474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20.17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8,013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8,547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6,718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6,718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3.05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7,615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2,141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9,756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4.43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4,143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4,751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2.15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32,747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32,747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14.85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15,723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252,143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338,887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266,873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154,960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86,614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1,115,199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505.85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 Required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152400" y="1143000"/>
          <a:ext cx="8915400" cy="515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066800"/>
                <a:gridCol w="762000"/>
                <a:gridCol w="762000"/>
                <a:gridCol w="990600"/>
                <a:gridCol w="990600"/>
                <a:gridCol w="990600"/>
                <a:gridCol w="762000"/>
                <a:gridCol w="8382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Basins 4 5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C-23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C-24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C-44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S-153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North Fork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South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Fork (lbs/yr) 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(lbs/yr)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(MT/yr)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2,881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127,548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107,395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58,590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4,713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19,701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320,827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145.52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3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1,732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2,688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2,688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2,230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1,796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4,025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1.83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3,808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1,784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898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2,932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5,357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14,780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6.70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7,218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26,379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33,598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15.24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1,620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18,510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20,244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9.18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2,817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3,143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1.43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2,843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2,843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634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2,966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4,505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2.04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1,786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2,052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0.93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10,551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10,551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6,816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130,779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119,732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72,380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62,593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29,049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420,988</a:t>
                      </a:r>
                      <a:endParaRPr lang="en-US" sz="13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190.96</a:t>
                      </a:r>
                      <a:endParaRPr lang="en-US" sz="13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Questions on Updated Allocations and Required Reductions?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026" name="Picture 2" descr="C:\Documents and Settings\User\Local Settings\Temporary Internet Files\Content.IE5\PIWA1CTT\MC90044149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  <p:pic>
        <p:nvPicPr>
          <p:cNvPr id="1027" name="Picture 3" descr="Graphic of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419600"/>
            <a:ext cx="8610600" cy="150018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Required Reductions for the First BMAP Iteration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BMAP required reductions will be phased over a 15-year period.</a:t>
            </a:r>
          </a:p>
          <a:p>
            <a:pPr lvl="1"/>
            <a:r>
              <a:rPr lang="en-US" dirty="0" smtClean="0"/>
              <a:t>Three, five-year iterations.  </a:t>
            </a:r>
          </a:p>
          <a:p>
            <a:endParaRPr lang="en-US" dirty="0" smtClean="0"/>
          </a:p>
          <a:p>
            <a:r>
              <a:rPr lang="en-US" dirty="0" smtClean="0"/>
              <a:t>Allows reductions to occur while using adaptive management principles to evaluate progress towards the total maximum daily load (TMDL).</a:t>
            </a:r>
          </a:p>
          <a:p>
            <a:endParaRPr lang="en-US" dirty="0" smtClean="0"/>
          </a:p>
          <a:p>
            <a:r>
              <a:rPr lang="en-US" dirty="0" smtClean="0"/>
              <a:t>Compared required reductions to project credit.</a:t>
            </a:r>
          </a:p>
          <a:p>
            <a:pPr lvl="1"/>
            <a:r>
              <a:rPr lang="en-US" dirty="0" smtClean="0"/>
              <a:t>Agricultural reductions (agriculture and special district allocations) are being calculated and will be presented at a future meeting)</a:t>
            </a:r>
          </a:p>
          <a:p>
            <a:endParaRPr lang="en-US" dirty="0" smtClean="0"/>
          </a:p>
          <a:p>
            <a:r>
              <a:rPr lang="en-US" dirty="0" smtClean="0"/>
              <a:t>Based on reductions achieved through projects completed since January 1, 2000, the proposed reductions for this BMAP iteration are 30% of the total required reductions.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Allocation Process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5486400"/>
          </a:xfrm>
        </p:spPr>
        <p:txBody>
          <a:bodyPr>
            <a:noAutofit/>
          </a:bodyPr>
          <a:lstStyle/>
          <a:p>
            <a:r>
              <a:rPr lang="en-US" sz="2600" dirty="0" smtClean="0"/>
              <a:t>The Geographic Information Systems (GIS) base map was used to clip the areas associated with each entity.</a:t>
            </a:r>
          </a:p>
          <a:p>
            <a:pPr lvl="1"/>
            <a:r>
              <a:rPr lang="en-US" sz="2200" dirty="0" smtClean="0"/>
              <a:t>Land uses, soil types, event mean concentrations (EMCs), runoff coefficients (ROCs), rainfall.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2600" dirty="0" smtClean="0"/>
              <a:t>The base map was updated with 2004 land uses.</a:t>
            </a:r>
          </a:p>
          <a:p>
            <a:endParaRPr lang="en-US" sz="1800" dirty="0" smtClean="0"/>
          </a:p>
          <a:p>
            <a:r>
              <a:rPr lang="en-US" sz="2600" dirty="0" smtClean="0"/>
              <a:t>Each entity’s area was clipped from the base map.</a:t>
            </a:r>
          </a:p>
          <a:p>
            <a:pPr lvl="1"/>
            <a:r>
              <a:rPr lang="en-US" sz="2600" dirty="0" smtClean="0"/>
              <a:t>Used jurisdictional boundaries provided.</a:t>
            </a:r>
          </a:p>
          <a:p>
            <a:endParaRPr lang="en-US" sz="1800" dirty="0" smtClean="0"/>
          </a:p>
          <a:p>
            <a:r>
              <a:rPr lang="en-US" sz="2600" dirty="0" smtClean="0"/>
              <a:t>Each entity’s area was then erased from the base map.</a:t>
            </a: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TN Reductions and Project Credits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644525" y="1295400"/>
          <a:ext cx="8118475" cy="488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088"/>
                <a:gridCol w="1449387"/>
                <a:gridCol w="1752600"/>
                <a:gridCol w="20574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TN Required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Reductions (lbs/yr)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Project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TN Credit  (lbs/yr)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TN Reduction Achieved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864,874.0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TBD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TBD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5,238.0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1,989.1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6,469.0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18,965.6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293.2%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11,086.0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3,097.2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27.9%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32,763.0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12,040.1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36.7%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87,776.0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5,759.8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6.6%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44,474.0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23,707.7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53.3%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8,547.0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1,276.2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14.9%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6,718.0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3,863.0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57.5%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9,756.0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2,413.3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24.7%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4,751.0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3,738.5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78.7%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32,747.0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30,324.2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92.6%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23.2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TP Reductions and Project Credits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609600" y="1295400"/>
          <a:ext cx="7966075" cy="488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088"/>
                <a:gridCol w="1601787"/>
                <a:gridCol w="1676400"/>
                <a:gridCol w="18288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TP Required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Reductions (lbs/yr)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Project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TP Credit  (lbs/yr)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TP Reduction Achieved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320,827.0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TBD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TBD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1,732.0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1,068.5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61.7%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2,688.0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11,721.8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436.1%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4,025.0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1,013.8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25.2%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14,780.0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4,699.0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31.8%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33,598.0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TBD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TBD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20,244.0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8,587.2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42.4%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3,143.0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316.8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10.1%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2,843.0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1,375.7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48.4%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4,505.0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780.4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17.3%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2,052.0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1,530.0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74.6%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10,551.0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9,800.5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92.9%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60.7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3.4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</a:t>
                      </a:r>
                      <a:endParaRPr lang="en-US" sz="12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100.0%</a:t>
                      </a:r>
                      <a:endParaRPr lang="en-US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Based on reductions achieved through projects completed since January 1, 2000, the proposed reductions for this BMAP iteration are 30% of the total required reductions.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TN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43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111125" y="1202055"/>
          <a:ext cx="8956675" cy="4893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088"/>
                <a:gridCol w="2058987"/>
                <a:gridCol w="2133600"/>
                <a:gridCol w="19050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TN Reductions (lbs/yr)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30% TN Reductions  (lbs/yr)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30% TN Reductions (MT/yr)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864,874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259,462.29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117.69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5,238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1,571.48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0.71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6,469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1,940.71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0.88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11,086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3,325.75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1.51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32,763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9,829.05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87,776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26,332.85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11.94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44,474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13,342.26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8,547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2,564.12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6,718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2,015.47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0.91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9,756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2,926.69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1.33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4,751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1,425.15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32,747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9,824.03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864,874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334,559.85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151.75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TP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44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111125" y="1202055"/>
          <a:ext cx="8956675" cy="4893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088"/>
                <a:gridCol w="2058987"/>
                <a:gridCol w="2133600"/>
                <a:gridCol w="1905000"/>
              </a:tblGrid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Total TP Reductions (lbs/yr)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30% TP Reductions  (lbs/yr)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30% TP Reductions (MT/yr)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320,827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96,248.10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43.66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FDOT District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1,732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519.74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Fort Pierce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2,688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806.37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Hobe 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4,025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1,207.58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0.55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9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Martin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14,780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4,433.92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River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33,598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10,079.30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4.57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Lucie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20,244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6,073.26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1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Port St. Lucie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3,143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943.04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0.43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933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County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2,843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852.92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 Lucie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Non-MS4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4,505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1,351.37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Stuart MS4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2,052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615.65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Troup-Indiantown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10,551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3,165.26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1.44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Copper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Creek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7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Okeechobee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Pal Mar WCD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Sewall’s Point MS4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28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Tradition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Turnpike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Verano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420,988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126,296.50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57.29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Questions on the Proposed Reductions?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1026" name="Picture 2" descr="C:\Documents and Settings\User\Local Settings\Temporary Internet Files\Content.IE5\PIWA1CTT\MC90044149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  <p:pic>
        <p:nvPicPr>
          <p:cNvPr id="1027" name="Picture 3" descr="Graphic of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419600"/>
            <a:ext cx="8610600" cy="150018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Additional Projects Collection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>
            <a:normAutofit/>
          </a:bodyPr>
          <a:lstStyle/>
          <a:p>
            <a:r>
              <a:rPr lang="en-US" dirty="0" smtClean="0"/>
              <a:t>Project credit calculations are on the FTP site in the “Project Credit Calculations” folder under the “January 2013” subfolder.</a:t>
            </a:r>
          </a:p>
          <a:p>
            <a:endParaRPr lang="en-US" dirty="0" smtClean="0"/>
          </a:p>
          <a:p>
            <a:r>
              <a:rPr lang="en-US" dirty="0" smtClean="0"/>
              <a:t>Stakeholders should review the current calculations and verify that the project information is correct </a:t>
            </a:r>
            <a:r>
              <a:rPr lang="en-US" b="1" dirty="0" smtClean="0"/>
              <a:t>by January 31</a:t>
            </a:r>
            <a:r>
              <a:rPr lang="en-US" b="1" baseline="30000" dirty="0" smtClean="0"/>
              <a:t>st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Stakeholders that have not achieved their first BMAP iteration reductions (30% TN and 30% TP) must submit additional projects.</a:t>
            </a:r>
          </a:p>
          <a:p>
            <a:endParaRPr lang="en-US" dirty="0" smtClean="0"/>
          </a:p>
          <a:p>
            <a:r>
              <a:rPr lang="en-US" dirty="0" smtClean="0"/>
              <a:t>Project collection information is on the FTP site in the “Project Collection Information” folder.</a:t>
            </a:r>
          </a:p>
          <a:p>
            <a:endParaRPr lang="en-US" dirty="0" smtClean="0"/>
          </a:p>
          <a:p>
            <a:r>
              <a:rPr lang="en-US" dirty="0" smtClean="0"/>
              <a:t>Projects are due by </a:t>
            </a:r>
            <a:r>
              <a:rPr lang="en-US" b="1" dirty="0" smtClean="0"/>
              <a:t>February 15</a:t>
            </a:r>
            <a:r>
              <a:rPr lang="en-US" b="1" baseline="30000" dirty="0" smtClean="0"/>
              <a:t>th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Submit to Katie Hallas (</a:t>
            </a:r>
            <a:r>
              <a:rPr lang="en-US" dirty="0" smtClean="0">
                <a:hlinkClick r:id="rId3"/>
              </a:rPr>
              <a:t>Katie.Hallas@dep.state.fl.us</a:t>
            </a:r>
            <a:r>
              <a:rPr lang="en-US" dirty="0" smtClean="0"/>
              <a:t>) and Marcy Policastro (</a:t>
            </a:r>
            <a:r>
              <a:rPr lang="en-US" dirty="0" smtClean="0">
                <a:hlinkClick r:id="rId4"/>
              </a:rPr>
              <a:t>mpolicastro@wildwoodconsulting.net</a:t>
            </a:r>
            <a:r>
              <a:rPr lang="en-US" dirty="0" smtClean="0"/>
              <a:t>).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1026" name="Picture 2" descr="C:\Documents and Settings\User\Local Settings\Temporary Internet Files\Content.IE5\PIWA1CTT\MC90044149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  <p:pic>
        <p:nvPicPr>
          <p:cNvPr id="1027" name="Picture 3" descr="Graphic of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Allocation Process Steps,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47500" lnSpcReduction="20000"/>
          </a:bodyPr>
          <a:lstStyle/>
          <a:p>
            <a:r>
              <a:rPr lang="en-US" sz="6000" dirty="0" smtClean="0"/>
              <a:t>The clipping was done sequentially as follows:</a:t>
            </a:r>
          </a:p>
          <a:p>
            <a:pPr lvl="1"/>
            <a:r>
              <a:rPr lang="en-US" sz="5000" dirty="0" smtClean="0"/>
              <a:t>Natural lands;</a:t>
            </a:r>
          </a:p>
          <a:p>
            <a:pPr lvl="1"/>
            <a:r>
              <a:rPr lang="en-US" sz="5000" dirty="0" smtClean="0"/>
              <a:t>Water control districts (WCDs) and other special districts;</a:t>
            </a:r>
          </a:p>
          <a:p>
            <a:pPr lvl="1"/>
            <a:r>
              <a:rPr lang="en-US" sz="5000" dirty="0" smtClean="0"/>
              <a:t>Agriculture;</a:t>
            </a:r>
          </a:p>
          <a:p>
            <a:pPr lvl="1"/>
            <a:r>
              <a:rPr lang="en-US" sz="5000" dirty="0" smtClean="0"/>
              <a:t>Roads (Florida Department of Transportation [FDOT] and Turnpike);</a:t>
            </a:r>
          </a:p>
          <a:p>
            <a:pPr lvl="1"/>
            <a:r>
              <a:rPr lang="en-US" sz="5000" dirty="0" smtClean="0"/>
              <a:t>Community development districts (CDDs) each to its own boundary;</a:t>
            </a:r>
          </a:p>
          <a:p>
            <a:pPr lvl="1"/>
            <a:r>
              <a:rPr lang="en-US" sz="5000" dirty="0" smtClean="0"/>
              <a:t>Municipalities each to its own municipal separate storm sewer system (MS4) boundary;</a:t>
            </a:r>
          </a:p>
          <a:p>
            <a:pPr lvl="1"/>
            <a:r>
              <a:rPr lang="en-US" sz="5000" dirty="0" smtClean="0"/>
              <a:t>Florida Power &amp; Light (FPL) pond;</a:t>
            </a:r>
          </a:p>
          <a:p>
            <a:pPr lvl="1"/>
            <a:r>
              <a:rPr lang="en-US" sz="5000" dirty="0" smtClean="0"/>
              <a:t>Non-MS4s; and</a:t>
            </a:r>
          </a:p>
          <a:p>
            <a:pPr lvl="1"/>
            <a:r>
              <a:rPr lang="en-US" sz="5000" dirty="0" smtClean="0"/>
              <a:t>Remaining area assigned to each county.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Resulting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181600"/>
          </a:xfrm>
        </p:spPr>
        <p:txBody>
          <a:bodyPr numCol="2">
            <a:normAutofit fontScale="92500" lnSpcReduction="10000"/>
          </a:bodyPr>
          <a:lstStyle/>
          <a:p>
            <a:r>
              <a:rPr lang="en-US" dirty="0" smtClean="0"/>
              <a:t>Agriculture</a:t>
            </a:r>
          </a:p>
          <a:p>
            <a:r>
              <a:rPr lang="en-US" dirty="0" smtClean="0"/>
              <a:t>Copper Creek CDD</a:t>
            </a:r>
          </a:p>
          <a:p>
            <a:r>
              <a:rPr lang="en-US" dirty="0" smtClean="0"/>
              <a:t>FDOT District 4</a:t>
            </a:r>
          </a:p>
          <a:p>
            <a:r>
              <a:rPr lang="en-US" dirty="0" smtClean="0"/>
              <a:t>Fort Pierce MS4</a:t>
            </a:r>
          </a:p>
          <a:p>
            <a:r>
              <a:rPr lang="en-US" dirty="0" smtClean="0"/>
              <a:t>FPL Pond</a:t>
            </a:r>
          </a:p>
          <a:p>
            <a:r>
              <a:rPr lang="en-US" dirty="0" smtClean="0"/>
              <a:t>Hobe St. Lucie Conservancy District</a:t>
            </a:r>
          </a:p>
          <a:p>
            <a:r>
              <a:rPr lang="en-US" dirty="0" smtClean="0"/>
              <a:t>Martin County MS4</a:t>
            </a:r>
          </a:p>
          <a:p>
            <a:r>
              <a:rPr lang="en-US" dirty="0" smtClean="0"/>
              <a:t>Natural Lands</a:t>
            </a:r>
          </a:p>
          <a:p>
            <a:r>
              <a:rPr lang="en-US" dirty="0" smtClean="0"/>
              <a:t>North St. Lucie River WCD</a:t>
            </a:r>
          </a:p>
          <a:p>
            <a:r>
              <a:rPr lang="en-US" dirty="0" smtClean="0"/>
              <a:t>Okeechobee County MS4</a:t>
            </a:r>
          </a:p>
          <a:p>
            <a:r>
              <a:rPr lang="en-US" dirty="0" smtClean="0"/>
              <a:t>Pal Mar WCD</a:t>
            </a:r>
          </a:p>
          <a:p>
            <a:r>
              <a:rPr lang="en-US" dirty="0" smtClean="0"/>
              <a:t>Port St. Lucie MS4</a:t>
            </a:r>
          </a:p>
          <a:p>
            <a:r>
              <a:rPr lang="en-US" dirty="0" smtClean="0"/>
              <a:t>Port St. Lucie Non-MS4</a:t>
            </a:r>
          </a:p>
          <a:p>
            <a:r>
              <a:rPr lang="en-US" dirty="0" smtClean="0"/>
              <a:t>Sewall’s Point MS4</a:t>
            </a:r>
          </a:p>
          <a:p>
            <a:r>
              <a:rPr lang="en-US" dirty="0" smtClean="0"/>
              <a:t>St. Lucie County MS4</a:t>
            </a:r>
          </a:p>
          <a:p>
            <a:r>
              <a:rPr lang="en-US" dirty="0" smtClean="0"/>
              <a:t>St. Lucie County Non-MS4</a:t>
            </a:r>
          </a:p>
          <a:p>
            <a:r>
              <a:rPr lang="en-US" dirty="0" smtClean="0"/>
              <a:t>Stuart MS4</a:t>
            </a:r>
          </a:p>
          <a:p>
            <a:r>
              <a:rPr lang="en-US" dirty="0" smtClean="0"/>
              <a:t>Tradition CDD</a:t>
            </a:r>
          </a:p>
          <a:p>
            <a:r>
              <a:rPr lang="en-US" dirty="0" smtClean="0"/>
              <a:t>Troup-Indiantown WCD</a:t>
            </a:r>
          </a:p>
          <a:p>
            <a:r>
              <a:rPr lang="en-US" dirty="0" smtClean="0"/>
              <a:t>Turnpike</a:t>
            </a:r>
          </a:p>
          <a:p>
            <a:r>
              <a:rPr lang="en-US" dirty="0" err="1" smtClean="0"/>
              <a:t>Verano</a:t>
            </a:r>
            <a:r>
              <a:rPr lang="en-US" dirty="0" smtClean="0"/>
              <a:t> CDD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848600" cy="1143000"/>
          </a:xfrm>
        </p:spPr>
        <p:txBody>
          <a:bodyPr/>
          <a:lstStyle/>
          <a:p>
            <a:pPr algn="ctr"/>
            <a:r>
              <a:rPr lang="en-US" dirty="0" smtClean="0"/>
              <a:t>Base Map – 2004 Land Cover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1026" name="Picture 2" descr="St. Lucie BMAP base map showing the land uses in the bas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0688" y="1066800"/>
            <a:ext cx="576262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52400"/>
            <a:ext cx="8686800" cy="6826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Base Map Minus Natural Lands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2051" name="Picture 3" descr="Base map for the St. Lucie BMAP with the natural land uses highlighted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437" y="1932964"/>
            <a:ext cx="4170363" cy="393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Base map for the St. Lucie BMAP with the natural land uses remov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981200"/>
            <a:ext cx="4114800" cy="379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Base Map Minus Special Districts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01/16/2013</a:t>
            </a:r>
            <a:endParaRPr lang="en-US" dirty="0"/>
          </a:p>
        </p:txBody>
      </p:sp>
      <p:pic>
        <p:nvPicPr>
          <p:cNvPr id="3074" name="Picture 2" descr="Base map for the St. Lucie BMAP with the special districts highlighted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98991"/>
            <a:ext cx="4408690" cy="414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Base map for the St. Lucie BMAP with the special districts removed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0472" y="1828800"/>
            <a:ext cx="4281128" cy="408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DEPpowerpoint_green</Template>
  <TotalTime>1005</TotalTime>
  <Words>4550</Words>
  <Application>Microsoft Office PowerPoint</Application>
  <PresentationFormat>On-screen Show (4:3)</PresentationFormat>
  <Paragraphs>2219</Paragraphs>
  <Slides>49</Slides>
  <Notes>49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DEPpowerpoint_green</vt:lpstr>
      <vt:lpstr>Slide 1</vt:lpstr>
      <vt:lpstr>Overview</vt:lpstr>
      <vt:lpstr>Allocation Process Steps</vt:lpstr>
      <vt:lpstr>Allocation Process Steps</vt:lpstr>
      <vt:lpstr>Allocation Process Steps, continued</vt:lpstr>
      <vt:lpstr>Resulting Files</vt:lpstr>
      <vt:lpstr>Base Map – 2004 Land Cover</vt:lpstr>
      <vt:lpstr>Base Map Minus Natural Lands</vt:lpstr>
      <vt:lpstr>Base Map Minus Special Districts</vt:lpstr>
      <vt:lpstr>Base Map Minus Agriculture</vt:lpstr>
      <vt:lpstr>Base Map Minus Roads</vt:lpstr>
      <vt:lpstr>Base Map Minus CDDs</vt:lpstr>
      <vt:lpstr>Base Map Minus MS4s and FPL Pond</vt:lpstr>
      <vt:lpstr>Base Map Minus non-MS4s</vt:lpstr>
      <vt:lpstr>Base Map – Remaining Counties </vt:lpstr>
      <vt:lpstr>Questions on the Processing Steps?</vt:lpstr>
      <vt:lpstr>Slide 17</vt:lpstr>
      <vt:lpstr>Allocation Model Contents</vt:lpstr>
      <vt:lpstr>Allocation Model Contents, continued</vt:lpstr>
      <vt:lpstr>Calculating Starting Loads</vt:lpstr>
      <vt:lpstr>TN Starting Loads</vt:lpstr>
      <vt:lpstr>TP Starting Loads</vt:lpstr>
      <vt:lpstr>Acres</vt:lpstr>
      <vt:lpstr>Natural Lands and FPL Pond</vt:lpstr>
      <vt:lpstr>De Minimus</vt:lpstr>
      <vt:lpstr>De minimus, continued</vt:lpstr>
      <vt:lpstr>De Minimus, continued</vt:lpstr>
      <vt:lpstr>Target Load Per Acre</vt:lpstr>
      <vt:lpstr>TN Targets</vt:lpstr>
      <vt:lpstr>TP Targets</vt:lpstr>
      <vt:lpstr>Allocations</vt:lpstr>
      <vt:lpstr>TN Allocations</vt:lpstr>
      <vt:lpstr>TP Allocations</vt:lpstr>
      <vt:lpstr>Required Reductions</vt:lpstr>
      <vt:lpstr>TN Required Reductions</vt:lpstr>
      <vt:lpstr>TP Required Reductions</vt:lpstr>
      <vt:lpstr>Questions on Updated Allocations and Required Reductions?</vt:lpstr>
      <vt:lpstr>Slide 38</vt:lpstr>
      <vt:lpstr>Reductions</vt:lpstr>
      <vt:lpstr>TN Reductions and Project Credits</vt:lpstr>
      <vt:lpstr>TP Reductions and Project Credits</vt:lpstr>
      <vt:lpstr>Proposed Reductions</vt:lpstr>
      <vt:lpstr>Proposed TN Reductions</vt:lpstr>
      <vt:lpstr>Proposed TP Reductions</vt:lpstr>
      <vt:lpstr>Questions on the Proposed Reductions?</vt:lpstr>
      <vt:lpstr>Slide 46</vt:lpstr>
      <vt:lpstr>Project Calculations</vt:lpstr>
      <vt:lpstr>Additional Projects</vt:lpstr>
      <vt:lpstr>Questions?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Marcy Policastro</cp:lastModifiedBy>
  <cp:revision>130</cp:revision>
  <dcterms:created xsi:type="dcterms:W3CDTF">2012-11-14T18:17:53Z</dcterms:created>
  <dcterms:modified xsi:type="dcterms:W3CDTF">2013-01-17T16:31:40Z</dcterms:modified>
</cp:coreProperties>
</file>