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6" r:id="rId7"/>
    <p:sldId id="261" r:id="rId8"/>
    <p:sldId id="267" r:id="rId9"/>
    <p:sldId id="269" r:id="rId10"/>
    <p:sldId id="270" r:id="rId11"/>
    <p:sldId id="268" r:id="rId12"/>
    <p:sldId id="262" r:id="rId13"/>
    <p:sldId id="271" r:id="rId14"/>
    <p:sldId id="272" r:id="rId15"/>
    <p:sldId id="273" r:id="rId16"/>
    <p:sldId id="274" r:id="rId17"/>
    <p:sldId id="26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0085867499321204E-2"/>
          <c:y val="0.19017091613548306"/>
          <c:w val="0.88649696805140732"/>
          <c:h val="0.6065898012748405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Reductions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42,268</a:t>
                    </a:r>
                  </a:p>
                  <a:p>
                    <a:r>
                      <a:rPr lang="en-US" sz="1200" dirty="0" smtClean="0"/>
                      <a:t>131%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8,164</a:t>
                    </a:r>
                  </a:p>
                  <a:p>
                    <a:r>
                      <a:rPr lang="en-US" sz="1200" dirty="0" smtClean="0"/>
                      <a:t>56%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TN</c:v>
                </c:pt>
                <c:pt idx="1">
                  <c:v>TP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42268</c:v>
                </c:pt>
                <c:pt idx="1">
                  <c:v>8164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1st Priority Project*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8,952</a:t>
                    </a:r>
                  </a:p>
                  <a:p>
                    <a:r>
                      <a:rPr lang="en-US" sz="1200" dirty="0" smtClean="0"/>
                      <a:t>159%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102316951760342E-3"/>
                  <c:y val="3.968253968253968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4,485</a:t>
                    </a:r>
                  </a:p>
                  <a:p>
                    <a:r>
                      <a:rPr lang="en-US" sz="1200" dirty="0" smtClean="0"/>
                      <a:t>87%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TN</c:v>
                </c:pt>
                <c:pt idx="1">
                  <c:v>TP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8952</c:v>
                </c:pt>
                <c:pt idx="1">
                  <c:v>4484.8999999999996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2nd Priority Projects*</c:v>
                </c:pt>
              </c:strCache>
            </c:strRef>
          </c:tx>
          <c:spPr>
            <a:solidFill>
              <a:srgbClr val="FFFF66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200" dirty="0" smtClean="0"/>
                      <a:t>1,484</a:t>
                    </a:r>
                  </a:p>
                  <a:p>
                    <a:r>
                      <a:rPr lang="en-US" sz="1200" dirty="0" smtClean="0"/>
                      <a:t>164%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6206896551724137E-3"/>
                  <c:y val="-6.944444444444444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513</a:t>
                    </a:r>
                  </a:p>
                  <a:p>
                    <a:r>
                      <a:rPr lang="en-US" sz="1200" dirty="0" smtClean="0"/>
                      <a:t>90%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TN</c:v>
                </c:pt>
                <c:pt idx="1">
                  <c:v>TP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1484.1</c:v>
                </c:pt>
                <c:pt idx="1">
                  <c:v>512.70000000000005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ysClr val="window" lastClr="FFFFFF"/>
            </a:solidFill>
            <a:ln w="19050">
              <a:solidFill>
                <a:schemeClr val="bg1">
                  <a:lumMod val="50000"/>
                </a:schemeClr>
              </a:solidFill>
            </a:ln>
          </c:spPr>
          <c:invertIfNegative val="0"/>
          <c:dLbls>
            <c:dLbl>
              <c:idx val="1"/>
              <c:layout>
                <c:manualLayout>
                  <c:x val="4.3103448275862072E-2"/>
                  <c:y val="3.968253968253968E-3"/>
                </c:manualLayout>
              </c:layout>
              <c:tx>
                <c:rich>
                  <a:bodyPr/>
                  <a:lstStyle/>
                  <a:p>
                    <a:pPr>
                      <a:defRPr sz="1200"/>
                    </a:pPr>
                    <a:r>
                      <a:rPr lang="en-US" sz="1200" dirty="0" smtClean="0"/>
                      <a:t>-1,252</a:t>
                    </a:r>
                    <a:endParaRPr lang="en-US" sz="1200" dirty="0"/>
                  </a:p>
                  <a:p>
                    <a:pPr>
                      <a:defRPr sz="1200"/>
                    </a:pPr>
                    <a:r>
                      <a:rPr lang="en-US" sz="1200" dirty="0" smtClean="0"/>
                      <a:t>-10%</a:t>
                    </a:r>
                    <a:endParaRPr lang="en-US" dirty="0"/>
                  </a:p>
                </c:rich>
              </c:tx>
              <c:numFmt formatCode="#,##0" sourceLinked="0"/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TN</c:v>
                </c:pt>
                <c:pt idx="1">
                  <c:v>TP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1">
                  <c:v>1428.3999999999996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0"/>
        <c:overlap val="100"/>
        <c:axId val="91642880"/>
        <c:axId val="115289088"/>
      </c:barChart>
      <c:catAx>
        <c:axId val="91642880"/>
        <c:scaling>
          <c:orientation val="minMax"/>
        </c:scaling>
        <c:delete val="0"/>
        <c:axPos val="l"/>
        <c:majorTickMark val="out"/>
        <c:minorTickMark val="none"/>
        <c:tickLblPos val="nextTo"/>
        <c:crossAx val="115289088"/>
        <c:crosses val="autoZero"/>
        <c:auto val="1"/>
        <c:lblAlgn val="ctr"/>
        <c:lblOffset val="100"/>
        <c:noMultiLvlLbl val="0"/>
      </c:catAx>
      <c:valAx>
        <c:axId val="115289088"/>
        <c:scaling>
          <c:orientation val="minMax"/>
          <c:max val="600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Nutrient Load Reduction, lbs/yr</a:t>
                </a:r>
              </a:p>
            </c:rich>
          </c:tx>
          <c:layout/>
          <c:overlay val="0"/>
        </c:title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1642880"/>
        <c:crosses val="autoZero"/>
        <c:crossBetween val="between"/>
        <c:majorUnit val="10000"/>
        <c:minorUnit val="2500"/>
      </c:valAx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4.2132206534528018E-2"/>
          <c:y val="0.92386146443233053"/>
          <c:w val="0.9055051362114217"/>
          <c:h val="3.689228750252372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0.16379</cdr:x>
      <cdr:y>0.37349</cdr:y>
    </cdr:from>
    <cdr:to>
      <cdr:x>0.3793</cdr:x>
      <cdr:y>0.45682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447800" y="2362200"/>
          <a:ext cx="1904936" cy="5270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200" dirty="0" smtClean="0"/>
            <a:t>BMAP TP Reduction Goal  14,590 lbs/yr</a:t>
          </a:r>
          <a:endParaRPr lang="en-US" sz="1200" dirty="0"/>
        </a:p>
      </cdr:txBody>
    </cdr:sp>
  </cdr:relSizeAnchor>
  <cdr:relSizeAnchor xmlns:cdr="http://schemas.openxmlformats.org/drawingml/2006/chartDrawing">
    <cdr:from>
      <cdr:x>0.43103</cdr:x>
      <cdr:y>0.67857</cdr:y>
    </cdr:from>
    <cdr:to>
      <cdr:x>0.66379</cdr:x>
      <cdr:y>0.75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810000" y="4343400"/>
          <a:ext cx="2057412" cy="45720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dirty="0" smtClean="0"/>
            <a:t>BMAP TN Reduction Goal  32,158 </a:t>
          </a:r>
          <a:r>
            <a:rPr lang="en-US" sz="1200" dirty="0" err="1" smtClean="0"/>
            <a:t>lbs</a:t>
          </a:r>
          <a:r>
            <a:rPr lang="en-US" sz="1200" dirty="0" smtClean="0"/>
            <a:t>/</a:t>
          </a:r>
          <a:r>
            <a:rPr lang="en-US" sz="1200" dirty="0" err="1" smtClean="0"/>
            <a:t>yr</a:t>
          </a:r>
          <a:endParaRPr lang="en-US" sz="1200" dirty="0"/>
        </a:p>
      </cdr:txBody>
    </cdr:sp>
  </cdr:relSizeAnchor>
  <cdr:relSizeAnchor xmlns:cdr="http://schemas.openxmlformats.org/drawingml/2006/chartDrawing">
    <cdr:from>
      <cdr:x>0.59483</cdr:x>
      <cdr:y>0.22892</cdr:y>
    </cdr:from>
    <cdr:to>
      <cdr:x>0.9569</cdr:x>
      <cdr:y>0.56225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257800" y="1447800"/>
          <a:ext cx="3200409" cy="210817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 smtClean="0">
              <a:solidFill>
                <a:schemeClr val="tx1"/>
              </a:solidFill>
            </a:rPr>
            <a:t>COSTS</a:t>
          </a:r>
        </a:p>
        <a:p xmlns:a="http://schemas.openxmlformats.org/drawingml/2006/main">
          <a:pPr algn="l"/>
          <a:r>
            <a:rPr lang="en-US" sz="1200" u="sng" dirty="0" err="1" smtClean="0">
              <a:solidFill>
                <a:schemeClr val="tx1"/>
              </a:solidFill>
            </a:rPr>
            <a:t>Stormwater</a:t>
          </a:r>
          <a:r>
            <a:rPr lang="en-US" sz="1200" u="sng" dirty="0" smtClean="0">
              <a:solidFill>
                <a:schemeClr val="tx1"/>
              </a:solidFill>
            </a:rPr>
            <a:t> Quality Projects:</a:t>
          </a:r>
        </a:p>
        <a:p xmlns:a="http://schemas.openxmlformats.org/drawingml/2006/main">
          <a:pPr algn="l"/>
          <a:r>
            <a:rPr lang="en-US" sz="1200" dirty="0" smtClean="0">
              <a:solidFill>
                <a:schemeClr val="tx1"/>
              </a:solidFill>
            </a:rPr>
            <a:t>$50.0M – Current Reductions</a:t>
          </a:r>
        </a:p>
        <a:p xmlns:a="http://schemas.openxmlformats.org/drawingml/2006/main">
          <a:pPr algn="l"/>
          <a:r>
            <a:rPr lang="en-US" sz="1200" dirty="0" smtClean="0">
              <a:solidFill>
                <a:schemeClr val="tx1"/>
              </a:solidFill>
            </a:rPr>
            <a:t>$  8.8M – 1</a:t>
          </a:r>
          <a:r>
            <a:rPr lang="en-US" sz="1200" baseline="30000" dirty="0" smtClean="0">
              <a:solidFill>
                <a:schemeClr val="tx1"/>
              </a:solidFill>
            </a:rPr>
            <a:t>st</a:t>
          </a:r>
          <a:r>
            <a:rPr lang="en-US" sz="1200" dirty="0" smtClean="0">
              <a:solidFill>
                <a:schemeClr val="tx1"/>
              </a:solidFill>
            </a:rPr>
            <a:t> Priority Projects (Estimate)</a:t>
          </a:r>
        </a:p>
        <a:p xmlns:a="http://schemas.openxmlformats.org/drawingml/2006/main">
          <a:pPr algn="l"/>
          <a:r>
            <a:rPr lang="en-US" sz="1200" u="sng" dirty="0" smtClean="0">
              <a:solidFill>
                <a:schemeClr val="tx1"/>
              </a:solidFill>
            </a:rPr>
            <a:t>$13.3M – 2</a:t>
          </a:r>
          <a:r>
            <a:rPr lang="en-US" sz="1200" u="sng" baseline="30000" dirty="0" smtClean="0">
              <a:solidFill>
                <a:schemeClr val="tx1"/>
              </a:solidFill>
            </a:rPr>
            <a:t>nd</a:t>
          </a:r>
          <a:r>
            <a:rPr lang="en-US" sz="1200" u="sng" dirty="0" smtClean="0">
              <a:solidFill>
                <a:schemeClr val="tx1"/>
              </a:solidFill>
            </a:rPr>
            <a:t> Priority Projects (Estimate)</a:t>
          </a:r>
        </a:p>
        <a:p xmlns:a="http://schemas.openxmlformats.org/drawingml/2006/main">
          <a:pPr algn="l"/>
          <a:r>
            <a:rPr lang="en-US" sz="1200" dirty="0" smtClean="0">
              <a:solidFill>
                <a:schemeClr val="tx1"/>
              </a:solidFill>
            </a:rPr>
            <a:t>$72.1M – Stormwater Quality Projects</a:t>
          </a:r>
        </a:p>
        <a:p xmlns:a="http://schemas.openxmlformats.org/drawingml/2006/main">
          <a:pPr algn="l"/>
          <a:endParaRPr lang="en-US" sz="1200" dirty="0">
            <a:solidFill>
              <a:schemeClr val="tx1"/>
            </a:solidFill>
          </a:endParaRPr>
        </a:p>
        <a:p xmlns:a="http://schemas.openxmlformats.org/drawingml/2006/main">
          <a:pPr algn="l"/>
          <a:r>
            <a:rPr lang="en-US" sz="1200" u="sng" dirty="0" smtClean="0">
              <a:solidFill>
                <a:schemeClr val="tx1"/>
              </a:solidFill>
            </a:rPr>
            <a:t>Septic to Sewer Projects:</a:t>
          </a:r>
        </a:p>
        <a:p xmlns:a="http://schemas.openxmlformats.org/drawingml/2006/main">
          <a:pPr algn="l"/>
          <a:r>
            <a:rPr lang="en-US" sz="1200" dirty="0" smtClean="0">
              <a:solidFill>
                <a:schemeClr val="tx1"/>
              </a:solidFill>
            </a:rPr>
            <a:t>$  7.1M – Current Reductions</a:t>
          </a:r>
        </a:p>
        <a:p xmlns:a="http://schemas.openxmlformats.org/drawingml/2006/main">
          <a:pPr algn="l"/>
          <a:r>
            <a:rPr lang="en-US" sz="1200" u="sng" dirty="0" smtClean="0">
              <a:solidFill>
                <a:schemeClr val="tx1"/>
              </a:solidFill>
            </a:rPr>
            <a:t>$27.3M – Top Three Priority Projects</a:t>
          </a:r>
        </a:p>
        <a:p xmlns:a="http://schemas.openxmlformats.org/drawingml/2006/main">
          <a:pPr algn="l"/>
          <a:r>
            <a:rPr lang="en-US" sz="1200" dirty="0" smtClean="0">
              <a:solidFill>
                <a:schemeClr val="tx1"/>
              </a:solidFill>
            </a:rPr>
            <a:t>$34.4 M – Septic to Sewer  Conversion Projects</a:t>
          </a:r>
        </a:p>
        <a:p xmlns:a="http://schemas.openxmlformats.org/drawingml/2006/main">
          <a:pPr algn="l"/>
          <a:endParaRPr lang="en-US" sz="1200" dirty="0"/>
        </a:p>
      </cdr:txBody>
    </cdr:sp>
  </cdr:relSizeAnchor>
  <cdr:relSizeAnchor xmlns:cdr="http://schemas.openxmlformats.org/drawingml/2006/chartDrawing">
    <cdr:from>
      <cdr:x>0.14655</cdr:x>
      <cdr:y>0.96429</cdr:y>
    </cdr:from>
    <cdr:to>
      <cdr:x>0.92241</cdr:x>
      <cdr:y>1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295400" y="6172200"/>
          <a:ext cx="6858000" cy="22860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 dirty="0" smtClean="0"/>
            <a:t>* </a:t>
          </a:r>
          <a:r>
            <a:rPr lang="en-US" sz="1200" dirty="0" err="1" smtClean="0"/>
            <a:t>Stormwater</a:t>
          </a:r>
          <a:r>
            <a:rPr lang="en-US" sz="1200" dirty="0" smtClean="0"/>
            <a:t> Quality Improvement Projects Only; Does not include septic to sewer conversion projects</a:t>
          </a:r>
          <a:r>
            <a:rPr lang="en-US" sz="1400" dirty="0" smtClean="0"/>
            <a:t> </a:t>
          </a:r>
          <a:endParaRPr lang="en-US" sz="1400" dirty="0"/>
        </a:p>
      </cdr:txBody>
    </cdr:sp>
  </cdr:relSizeAnchor>
  <cdr:relSizeAnchor xmlns:cdr="http://schemas.openxmlformats.org/drawingml/2006/chartDrawing">
    <cdr:from>
      <cdr:x>0.25862</cdr:x>
      <cdr:y>0.18933</cdr:y>
    </cdr:from>
    <cdr:to>
      <cdr:x>0.29311</cdr:x>
      <cdr:y>0.23695</cdr:y>
    </cdr:to>
    <cdr:sp macro="" textlink="">
      <cdr:nvSpPr>
        <cdr:cNvPr id="2" name="5-Point Star 1"/>
        <cdr:cNvSpPr/>
      </cdr:nvSpPr>
      <cdr:spPr>
        <a:xfrm xmlns:a="http://schemas.openxmlformats.org/drawingml/2006/main">
          <a:off x="2286000" y="1211845"/>
          <a:ext cx="304864" cy="304806"/>
        </a:xfrm>
        <a:prstGeom xmlns:a="http://schemas.openxmlformats.org/drawingml/2006/main" prst="star5">
          <a:avLst/>
        </a:prstGeom>
        <a:solidFill xmlns:a="http://schemas.openxmlformats.org/drawingml/2006/main">
          <a:schemeClr val="bg2">
            <a:lumMod val="75000"/>
          </a:schemeClr>
        </a:solidFill>
        <a:ln xmlns:a="http://schemas.openxmlformats.org/drawingml/2006/main">
          <a:solidFill>
            <a:srgbClr val="92D05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0.52586</cdr:x>
      <cdr:y>0.53571</cdr:y>
    </cdr:from>
    <cdr:to>
      <cdr:x>0.56034</cdr:x>
      <cdr:y>0.58333</cdr:y>
    </cdr:to>
    <cdr:sp macro="" textlink="">
      <cdr:nvSpPr>
        <cdr:cNvPr id="9" name="5-Point Star 8"/>
        <cdr:cNvSpPr/>
      </cdr:nvSpPr>
      <cdr:spPr>
        <a:xfrm xmlns:a="http://schemas.openxmlformats.org/drawingml/2006/main">
          <a:off x="4648200" y="3429000"/>
          <a:ext cx="304776" cy="304806"/>
        </a:xfrm>
        <a:prstGeom xmlns:a="http://schemas.openxmlformats.org/drawingml/2006/main" prst="star5">
          <a:avLst/>
        </a:prstGeom>
        <a:solidFill xmlns:a="http://schemas.openxmlformats.org/drawingml/2006/main">
          <a:schemeClr val="bg2">
            <a:lumMod val="75000"/>
          </a:schemeClr>
        </a:solidFill>
        <a:ln xmlns:a="http://schemas.openxmlformats.org/drawingml/2006/main">
          <a:solidFill>
            <a:srgbClr val="92D05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8A2ADA-C4C3-4EFB-B1E4-5852F32B68F8}" type="datetimeFigureOut">
              <a:rPr lang="en-US" smtClean="0"/>
              <a:t>10/21/2016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F83131-03F1-45AD-B4F0-BDDAC4CF97EE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914400"/>
            <a:ext cx="8763000" cy="1447800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2016 BMAP Annual Meeting</a:t>
            </a:r>
            <a:b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</a:br>
            <a:r>
              <a:rPr lang="en-US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Martin County Update</a:t>
            </a:r>
            <a:endParaRPr lang="en-US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514599"/>
            <a:ext cx="7854696" cy="406335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2000" dirty="0" smtClean="0"/>
              <a:t>St Lucie River and Estuary Basin Management Action Plan (</a:t>
            </a:r>
            <a:r>
              <a:rPr lang="en-US" sz="2000" dirty="0" err="1" smtClean="0"/>
              <a:t>BMAP</a:t>
            </a:r>
            <a:r>
              <a:rPr lang="en-US" sz="2000" dirty="0" smtClean="0"/>
              <a:t>)</a:t>
            </a:r>
          </a:p>
          <a:p>
            <a:pPr algn="ctr">
              <a:spcBef>
                <a:spcPts val="0"/>
              </a:spcBef>
            </a:pPr>
            <a:r>
              <a:rPr lang="en-US" sz="2000" dirty="0" smtClean="0"/>
              <a:t>Annual Meeting</a:t>
            </a:r>
          </a:p>
          <a:p>
            <a:pPr algn="ctr"/>
            <a:endParaRPr lang="en-US" sz="1600" dirty="0" smtClean="0"/>
          </a:p>
          <a:p>
            <a:pPr algn="ctr"/>
            <a:endParaRPr lang="en-US" sz="1600" dirty="0" smtClean="0"/>
          </a:p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/>
          </a:p>
          <a:p>
            <a:pPr algn="ctr">
              <a:spcBef>
                <a:spcPts val="0"/>
              </a:spcBef>
            </a:pPr>
            <a:r>
              <a:rPr lang="en-US" sz="2000" dirty="0" smtClean="0"/>
              <a:t>Martin County Engineering Department /</a:t>
            </a:r>
          </a:p>
          <a:p>
            <a:pPr algn="ctr">
              <a:spcBef>
                <a:spcPts val="0"/>
              </a:spcBef>
            </a:pPr>
            <a:r>
              <a:rPr lang="en-US" sz="2000" dirty="0" smtClean="0"/>
              <a:t>Ecosystem Restoration and Management Division</a:t>
            </a:r>
          </a:p>
          <a:p>
            <a:pPr algn="ctr"/>
            <a:endParaRPr lang="en-US" sz="1000" dirty="0"/>
          </a:p>
          <a:p>
            <a:pPr algn="ctr">
              <a:spcBef>
                <a:spcPts val="0"/>
              </a:spcBef>
            </a:pPr>
            <a:r>
              <a:rPr lang="en-US" sz="1800" dirty="0" smtClean="0"/>
              <a:t>Greg Nolte</a:t>
            </a:r>
          </a:p>
          <a:p>
            <a:pPr algn="ctr">
              <a:spcBef>
                <a:spcPts val="0"/>
              </a:spcBef>
            </a:pPr>
            <a:r>
              <a:rPr lang="en-US" sz="1800" dirty="0" smtClean="0"/>
              <a:t>Project Manager</a:t>
            </a:r>
          </a:p>
          <a:p>
            <a:pPr algn="ctr">
              <a:spcBef>
                <a:spcPts val="0"/>
              </a:spcBef>
            </a:pPr>
            <a:endParaRPr lang="en-US" sz="1800" dirty="0" smtClean="0"/>
          </a:p>
          <a:p>
            <a:pPr algn="ctr">
              <a:spcBef>
                <a:spcPts val="0"/>
              </a:spcBef>
            </a:pPr>
            <a:r>
              <a:rPr lang="en-US" sz="2000" dirty="0" smtClean="0"/>
              <a:t>October 26, 2016</a:t>
            </a:r>
            <a:endParaRPr lang="en-US" sz="2000" dirty="0"/>
          </a:p>
          <a:p>
            <a:pPr algn="ctr">
              <a:spcBef>
                <a:spcPts val="0"/>
              </a:spcBef>
            </a:pPr>
            <a:endParaRPr lang="en-US" sz="2000" dirty="0"/>
          </a:p>
        </p:txBody>
      </p:sp>
      <p:pic>
        <p:nvPicPr>
          <p:cNvPr id="4" name="Picture 2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10136" y="3276600"/>
            <a:ext cx="141952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5079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1524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 Golf Course</a:t>
            </a:r>
            <a:b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Improvements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T:\ENG\Ecosystem Restoration and Management\PROJECTS\MC GOLF COURSE WQ IMPROVE\0100 - FINANCIAL\0120 - Grant Applications &amp; Awards\0121 - FDEP SLRIT #S0765 (Fund#13554)\MC Golf -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4227681" cy="498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4572000" y="1676400"/>
            <a:ext cx="4419600" cy="4983098"/>
          </a:xfrm>
          <a:prstGeom prst="rect">
            <a:avLst/>
          </a:prstGeom>
        </p:spPr>
        <p:txBody>
          <a:bodyPr vert="horz" lIns="0" rIns="18288">
            <a:normAutofit fontScale="92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Design Team: CAPTEC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Design: 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200" dirty="0" smtClean="0"/>
              <a:t>Jan 2015 - Oct 2015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Construction: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200" dirty="0" smtClean="0"/>
              <a:t>Nov 2015 - Mar 2016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Contractor:  Coastal Land Development(CLD)</a:t>
            </a:r>
          </a:p>
          <a:p>
            <a:pPr marL="3429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Funding:</a:t>
            </a:r>
          </a:p>
          <a:p>
            <a:pPr marL="8001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Martin County -	$106,250</a:t>
            </a:r>
          </a:p>
          <a:p>
            <a:pPr marL="8001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SLRIT Grant - 	$ 50,000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Costs: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Design &amp; Survey:	$ 24,290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u="sng" dirty="0" smtClean="0"/>
              <a:t>Construction:    	$131,960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Total Cost:		$156,250</a:t>
            </a:r>
          </a:p>
        </p:txBody>
      </p:sp>
    </p:spTree>
    <p:extLst>
      <p:ext uri="{BB962C8B-B14F-4D97-AF65-F5344CB8AC3E}">
        <p14:creationId xmlns:p14="http://schemas.microsoft.com/office/powerpoint/2010/main" val="21593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534400" cy="76200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 Golf Course</a:t>
            </a:r>
            <a:b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Improvements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T:\ENG\Ecosystem Restoration and Management\PROJECTS\MC GOLF COURSE WQ IMPROVE\1400 - PHOTOS\2013-09-10_11-41-25_7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379306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:\ENG\Ecosystem Restoration and Management\PROJECTS\MC GOLF COURSE WQ IMPROVE\1400 - PHOTOS\RIMG11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02" y="4572000"/>
            <a:ext cx="3784600" cy="212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739402" y="1524000"/>
            <a:ext cx="1003798" cy="457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/>
              <a:t>Before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752600" y="4191000"/>
            <a:ext cx="927598" cy="457200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After</a:t>
            </a:r>
          </a:p>
        </p:txBody>
      </p:sp>
      <p:pic>
        <p:nvPicPr>
          <p:cNvPr id="5" name="Picture 4" descr="T:\ENG\Ecosystem Restoration and Management\PROJECTS\MC GOLF COURSE WQ IMPROVE\1400 - PHOTOS\033016 - Final Walkthrough\100_69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571998"/>
            <a:ext cx="3810000" cy="212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T:\ENG\Ecosystem Restoration and Management\PROJECTS\MC GOLF COURSE WQ IMPROVE\1400 - PHOTOS\2013-09-10_11-53-28_4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46351"/>
            <a:ext cx="3787648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6127501" y="1524000"/>
            <a:ext cx="1003798" cy="457200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mtClean="0"/>
              <a:t>Before</a:t>
            </a:r>
            <a:endParaRPr lang="en-US" dirty="0" smtClean="0"/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6194176" y="4114800"/>
            <a:ext cx="927598" cy="457200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349645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534400" cy="83820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 Golf Course</a:t>
            </a:r>
            <a:b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Improvements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T:\ENG\Ecosystem Restoration and Management\PROJECTS\MC GOLF COURSE WQ IMPROVE\1400 - PHOTOS\2013-11-21_09-31-46_8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3787648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T:\ENG\Ecosystem Restoration and Management\PROJECTS\MC GOLF COURSE WQ IMPROVE\1400 - PHOTOS\P_20151217_152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95800"/>
            <a:ext cx="3787648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739402" y="1524000"/>
            <a:ext cx="1003798" cy="457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/>
              <a:t>Before</a:t>
            </a: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905000" y="4059677"/>
            <a:ext cx="927598" cy="457200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After</a:t>
            </a:r>
          </a:p>
        </p:txBody>
      </p:sp>
      <p:pic>
        <p:nvPicPr>
          <p:cNvPr id="1026" name="Picture 2" descr="T:\ENG\Ecosystem Restoration and Management\PROJECTS\MC GOLF COURSE WQ IMPROVE\1400 - PHOTOS\2015-09-23_12-14-47_9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29125"/>
            <a:ext cx="3787648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T:\ENG\Ecosystem Restoration and Management\PROJECTS\MC GOLF COURSE WQ IMPROVE\1400 - PHOTOS\MC Golf Weir Af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495800"/>
            <a:ext cx="3787648" cy="213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6400800" y="1447800"/>
            <a:ext cx="1003798" cy="595009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Before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6230625" y="4059677"/>
            <a:ext cx="927598" cy="457200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132447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:\ENG\Ecosystem Restoration and Management\PROJECTS\MC GOLF COURSE WQ IMPROVE\1400 - PHOTOS\P_20151113_170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29000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534400" cy="914400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 Golf Course</a:t>
            </a:r>
            <a:b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Improvements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600200" y="2903376"/>
            <a:ext cx="1003798" cy="457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/>
              <a:t>Before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6248399" y="5148844"/>
            <a:ext cx="750765" cy="457200"/>
          </a:xfrm>
          <a:prstGeom prst="rect">
            <a:avLst/>
          </a:prstGeom>
        </p:spPr>
        <p:txBody>
          <a:bodyPr vert="horz" lIns="0" rIns="18288">
            <a:normAutofit fontScale="925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After</a:t>
            </a:r>
          </a:p>
        </p:txBody>
      </p:sp>
      <p:pic>
        <p:nvPicPr>
          <p:cNvPr id="2051" name="Picture 3" descr="T:\ENG\Ecosystem Restoration and Management\PROJECTS\MC GOLF COURSE WQ IMPROVE\1400 - PHOTOS\RIMG11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932231"/>
            <a:ext cx="5080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8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04502480"/>
              </p:ext>
            </p:extLst>
          </p:nvPr>
        </p:nvGraphicFramePr>
        <p:xfrm>
          <a:off x="152400" y="457200"/>
          <a:ext cx="88392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534400" cy="762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Martin County</a:t>
            </a:r>
            <a:b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TMDL / BMAP Status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681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9906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Projects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57200" y="1219200"/>
            <a:ext cx="8534400" cy="6096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All American Ditch Stormwater Quality Improvement Project</a:t>
            </a:r>
          </a:p>
        </p:txBody>
      </p:sp>
      <p:pic>
        <p:nvPicPr>
          <p:cNvPr id="3075" name="Picture 3" descr="T:\ENG\Ecosystem Restoration and Management\PROJECTS\ALL AMERICAN DITCH\1400 - PHOTOS\Aerials 20141003\Mapp Road Parcel Aeri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09" y="1981200"/>
            <a:ext cx="5426075" cy="406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T:\ENG\Ecosystem Restoration and Management\PROJECTS\ALL AMERICAN DITCH\1400 - PHOTOS\20161013_1216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4265174"/>
            <a:ext cx="4414736" cy="248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:\ENG\Ecosystem Restoration and Management\PROJECTS\ALL AMERICAN DITCH\1400 - PHOTOS\100_74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051" y="1733145"/>
            <a:ext cx="3505200" cy="262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02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8610600" cy="9144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Projects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57200" y="990600"/>
            <a:ext cx="8534400" cy="5334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Hilltop Street </a:t>
            </a:r>
            <a:r>
              <a:rPr lang="en-US" sz="2400" dirty="0" smtClean="0"/>
              <a:t>Water </a:t>
            </a:r>
            <a:r>
              <a:rPr lang="en-US" sz="2400" dirty="0" smtClean="0"/>
              <a:t>Quality Improvement Project</a:t>
            </a:r>
          </a:p>
        </p:txBody>
      </p:sp>
      <p:pic>
        <p:nvPicPr>
          <p:cNvPr id="4100" name="Picture 4" descr="T:\ENG\Ecosystem Restoration and Management\PROJECTS\HILLTOP EXFILTRATION\0100 - FINANCIAL\0120 - Grant Applications &amp; Awards\0124 - SFWMD CFP\Hilltop Location 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04950"/>
            <a:ext cx="6066119" cy="484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T:\ENG\Ecosystem Restoration and Management\PROJECTS\RIO ST LUCIE EXFILTRATION\1400 - PHOTOS\2013-12-16_10-34-42_4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38" y="1752600"/>
            <a:ext cx="241256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:\ENG\Ecosystem Restoration and Management\PROJECTS\RIO ST LUCIE EXFILTRATION\1400 - PHOTOS\2014-02-04_10-34-27_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91000"/>
            <a:ext cx="42672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4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95400"/>
            <a:ext cx="86868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you!</a:t>
            </a:r>
            <a:b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8398" y="4549408"/>
            <a:ext cx="6477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Martin County Engineering Department /</a:t>
            </a:r>
          </a:p>
          <a:p>
            <a:pPr algn="ctr"/>
            <a:r>
              <a:rPr lang="en-US" sz="2000" dirty="0"/>
              <a:t>Ecosystem Restoration and Management Division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Greg Nolte</a:t>
            </a:r>
          </a:p>
          <a:p>
            <a:pPr algn="ctr"/>
            <a:r>
              <a:rPr lang="en-US" sz="2000" dirty="0"/>
              <a:t>Project Manager</a:t>
            </a: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15336" y="2667000"/>
            <a:ext cx="141952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77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4582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Status &amp;</a:t>
            </a:r>
            <a:b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Completed Projects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458200" cy="48006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dirty="0" smtClean="0"/>
              <a:t>Beginning of Year Status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2015 BMAP Progress Report – 34 Projects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dirty="0" smtClean="0"/>
              <a:t>TN Reductions:	41,511 lbs / year *</a:t>
            </a:r>
          </a:p>
          <a:p>
            <a:pPr marL="914400" lvl="1" indent="-457200" algn="l">
              <a:buFont typeface="Courier New" panose="02070309020205020404" pitchFamily="49" charset="0"/>
              <a:buChar char="o"/>
            </a:pPr>
            <a:r>
              <a:rPr lang="en-US" dirty="0" smtClean="0"/>
              <a:t>TP Reductions:	7,920 lbs / year *</a:t>
            </a:r>
          </a:p>
          <a:p>
            <a:pPr algn="l"/>
            <a:endParaRPr lang="en-US" sz="1200" dirty="0" smtClean="0"/>
          </a:p>
          <a:p>
            <a:pPr algn="l"/>
            <a:r>
              <a:rPr lang="en-US" sz="2800" dirty="0" smtClean="0"/>
              <a:t>2016 Completed Projects</a:t>
            </a:r>
            <a:endParaRPr lang="en-US" sz="2800" dirty="0"/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Danforth Creek Hybrid Wetland Treatment Technology *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Manatee Pocket SW Prong Baffle Box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Martin County Golf Course Improvements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/>
          </a:p>
          <a:p>
            <a:pPr algn="l"/>
            <a:r>
              <a:rPr lang="en-US" sz="2400" dirty="0" smtClean="0"/>
              <a:t>* </a:t>
            </a:r>
            <a:r>
              <a:rPr lang="en-US" sz="1400" dirty="0" smtClean="0"/>
              <a:t>Credits for Danforth Creek HWTT were included in the 2015 Progress Report and was listed as “Under Construction”.  Construction was finalized and online in 2016.</a:t>
            </a:r>
          </a:p>
          <a:p>
            <a:pPr algn="l"/>
            <a:endParaRPr lang="en-US" sz="2400" dirty="0" smtClean="0"/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3172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851648" cy="914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Danforth Creek HWTT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534400" cy="5181600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Hybrid Wetland Treatment Technology (HWTT) is a patented alternative treatment technology that combines wetland and chemical treatment in a series of processes designed to achieve high rates of nutrient removal within a smaller spatial footprint.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Treats 2,419 acre upstream basin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Addition to and in conjunction with Danforth Creek Phase 1 Project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Project site 9.14 acre – Total project site 20.6 acres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Variable pump system – maximum capacity 25 </a:t>
            </a:r>
            <a:r>
              <a:rPr lang="en-US" sz="2000" dirty="0" err="1" smtClean="0"/>
              <a:t>cfs</a:t>
            </a:r>
            <a:endParaRPr lang="en-US" sz="2000" dirty="0" smtClean="0"/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Chemical treatment utilizes Aluminum Sulfate (Alum) and </a:t>
            </a:r>
            <a:r>
              <a:rPr lang="en-US" sz="2000" dirty="0" err="1" smtClean="0"/>
              <a:t>polyaluminum</a:t>
            </a:r>
            <a:r>
              <a:rPr lang="en-US" sz="2000" dirty="0" smtClean="0"/>
              <a:t> chloride (PAC) introduced front end of system to coagulate and precipitate nutrients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Process includes an above ground, lined Contact Pond, a Settling Pond, a Floating Aquatic Vegetation (FAV) Pond and a Submerged Aquatic Vegetation (SAV) Pond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000" dirty="0" smtClean="0"/>
              <a:t>Starting with Contact Pond, each pond will cascade from one to next via gravity through internal weirs with final discharge into Danforth Creek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 smtClean="0"/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7291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851648" cy="10668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Danforth Creek HWTT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T:\ENG\Ecosystem Restoration and Management\PROGRAMS\BMAP\SLE\Presentations\Danforth HW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81123"/>
            <a:ext cx="6477000" cy="509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ular Callout 6"/>
          <p:cNvSpPr/>
          <p:nvPr/>
        </p:nvSpPr>
        <p:spPr>
          <a:xfrm>
            <a:off x="4191000" y="1524000"/>
            <a:ext cx="1371600" cy="304800"/>
          </a:xfrm>
          <a:prstGeom prst="wedgeRoundRectCallout">
            <a:avLst>
              <a:gd name="adj1" fmla="val -33840"/>
              <a:gd name="adj2" fmla="val 162500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Danforth Phase 1</a:t>
            </a:r>
            <a:endParaRPr lang="en-US" sz="12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2819400" y="2438400"/>
            <a:ext cx="1371600" cy="304800"/>
          </a:xfrm>
          <a:prstGeom prst="wedgeRoundRectCallout">
            <a:avLst>
              <a:gd name="adj1" fmla="val 78660"/>
              <a:gd name="adj2" fmla="val 281250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Pump Station</a:t>
            </a:r>
            <a:endParaRPr lang="en-US" sz="1200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1676400" y="3352800"/>
            <a:ext cx="1371600" cy="304800"/>
          </a:xfrm>
          <a:prstGeom prst="wedgeRoundRectCallout">
            <a:avLst>
              <a:gd name="adj1" fmla="val 85604"/>
              <a:gd name="adj2" fmla="val 196875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Storage Building</a:t>
            </a:r>
            <a:endParaRPr lang="en-US" sz="12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2133600" y="2895600"/>
            <a:ext cx="1371600" cy="304800"/>
          </a:xfrm>
          <a:prstGeom prst="wedgeRoundRectCallout">
            <a:avLst>
              <a:gd name="adj1" fmla="val 110604"/>
              <a:gd name="adj2" fmla="val 337500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Contact Pond</a:t>
            </a:r>
            <a:endParaRPr lang="en-US" sz="12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1905000" y="4733925"/>
            <a:ext cx="1143000" cy="304800"/>
          </a:xfrm>
          <a:prstGeom prst="wedgeRoundRectCallout">
            <a:avLst>
              <a:gd name="adj1" fmla="val 106577"/>
              <a:gd name="adj2" fmla="val 181250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Settling Pond</a:t>
            </a:r>
            <a:endParaRPr lang="en-US" sz="1200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3733800" y="6311073"/>
            <a:ext cx="876300" cy="304800"/>
          </a:xfrm>
          <a:prstGeom prst="wedgeRoundRectCallout">
            <a:avLst>
              <a:gd name="adj1" fmla="val 66576"/>
              <a:gd name="adj2" fmla="val -225000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FAV Pond</a:t>
            </a:r>
            <a:endParaRPr lang="en-US" sz="1200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6553200" y="5025198"/>
            <a:ext cx="876300" cy="304800"/>
          </a:xfrm>
          <a:prstGeom prst="wedgeRoundRectCallout">
            <a:avLst>
              <a:gd name="adj1" fmla="val -105163"/>
              <a:gd name="adj2" fmla="val -96875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SAV Pond</a:t>
            </a:r>
            <a:endParaRPr lang="en-US" sz="1200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6724650" y="3339273"/>
            <a:ext cx="876300" cy="304800"/>
          </a:xfrm>
          <a:prstGeom prst="wedgeRoundRectCallout">
            <a:avLst>
              <a:gd name="adj1" fmla="val -111685"/>
              <a:gd name="adj2" fmla="val -21875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Discharge</a:t>
            </a:r>
            <a:endParaRPr lang="en-US" sz="1200" dirty="0"/>
          </a:p>
        </p:txBody>
      </p:sp>
      <p:sp>
        <p:nvSpPr>
          <p:cNvPr id="19" name="Rounded Rectangular Callout 18"/>
          <p:cNvSpPr/>
          <p:nvPr/>
        </p:nvSpPr>
        <p:spPr>
          <a:xfrm>
            <a:off x="1847850" y="4267200"/>
            <a:ext cx="1371600" cy="304800"/>
          </a:xfrm>
          <a:prstGeom prst="wedgeRoundRectCallout">
            <a:avLst>
              <a:gd name="adj1" fmla="val -38702"/>
              <a:gd name="adj2" fmla="val -137500"/>
              <a:gd name="adj3" fmla="val 16667"/>
            </a:avLst>
          </a:prstGeom>
          <a:solidFill>
            <a:schemeClr val="lt1">
              <a:alpha val="7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Danforth Creek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863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8534400" cy="10668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Danforth Creek HWTT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676400"/>
            <a:ext cx="8686800" cy="5105400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Partnership with FDACS - $3,000,000 State Appropriations</a:t>
            </a:r>
            <a:endParaRPr lang="en-US" sz="2400" dirty="0"/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Design / Build: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Watershed Technologies and Federico, Lamb &amp; Associates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Design and Permitting:  Started Sep ’14, Completed Feb ‘15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Construction: Started Mar ’15, </a:t>
            </a:r>
            <a:r>
              <a:rPr lang="en-US" sz="2400" dirty="0" smtClean="0"/>
              <a:t>Completed </a:t>
            </a:r>
            <a:r>
              <a:rPr lang="en-US" sz="2400" dirty="0" smtClean="0"/>
              <a:t>Apr ’16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Contractor:  A-Shaping</a:t>
            </a:r>
          </a:p>
          <a:p>
            <a:pPr marL="342900" lvl="1" indent="-342900" algn="l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dirty="0" smtClean="0"/>
              <a:t>Preliminary Performance Efficiencies</a:t>
            </a:r>
          </a:p>
          <a:p>
            <a:pPr marL="800100" lvl="2" indent="-342900" algn="l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sz="2400" dirty="0" smtClean="0"/>
              <a:t>TN Reduction: ~60% Removal efficiency</a:t>
            </a:r>
          </a:p>
          <a:p>
            <a:pPr marL="800100" lvl="2" indent="-342900" algn="l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sz="2400" dirty="0" smtClean="0"/>
              <a:t>TP Reduction: ~90% Removal efficiency</a:t>
            </a:r>
          </a:p>
          <a:p>
            <a:pPr marL="800100" lvl="2" indent="-342900" algn="l">
              <a:buClr>
                <a:schemeClr val="accent3"/>
              </a:buClr>
              <a:buFont typeface="Courier New" panose="02070309020205020404" pitchFamily="49" charset="0"/>
              <a:buChar char="o"/>
            </a:pPr>
            <a:r>
              <a:rPr lang="en-US" sz="2400" dirty="0" smtClean="0"/>
              <a:t>Fecal Coliform: ~90% Removal </a:t>
            </a:r>
            <a:r>
              <a:rPr lang="en-US" sz="2400" dirty="0" smtClean="0"/>
              <a:t>efficiency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64197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8610600" cy="8382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 Prong Baffle Box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534400" cy="5181600"/>
          </a:xfrm>
        </p:spPr>
        <p:txBody>
          <a:bodyPr>
            <a:norm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Southwest Prong is one of the many tributaries  to the Manatee Pocket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/>
              <a:t>L</a:t>
            </a:r>
            <a:r>
              <a:rPr lang="en-US" sz="2400" dirty="0" smtClean="0"/>
              <a:t>ocated between the Salerno Creek and Manatee Creek Basins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Watershed is approximately 200 acres that includes portions of New Monrovia, Murray Middle School, Emerald Lakes and Publix’s shopping center at Cove Road and US Highway 1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Large upstream portion of basin drains via an existing  48” x 76” ERCP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Project consisted of installation of a 10’ x 16’ second generation Baffle Box in-line with existing 48” x 76” ERCP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 smtClean="0"/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937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95275" y="304800"/>
            <a:ext cx="8610600" cy="8382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 Prong Baffle Box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T:\ENG\Ecosystem Restoration and Management\PROJECTS\MANATEE POCKET SW Prong Baffle Box n STA\0100 - FINANCIAL\0120 - Grant Applications &amp; Awards\0121 - SLIRT Grant\Manatee Pocket SW Prong Location 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5309"/>
            <a:ext cx="4495800" cy="521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5029200" y="1265309"/>
            <a:ext cx="4114800" cy="5516491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Design Team: </a:t>
            </a:r>
            <a:r>
              <a:rPr lang="en-US" sz="2200" dirty="0" smtClean="0"/>
              <a:t>CAPTEC &amp; AACE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Design and Permitting: 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200" dirty="0" smtClean="0"/>
              <a:t>Feb 2015 – Jul 2015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dirty="0" smtClean="0"/>
              <a:t>Construction: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200" dirty="0" smtClean="0"/>
              <a:t>Sep 2015 - Jan 2016</a:t>
            </a:r>
          </a:p>
          <a:p>
            <a:pPr marL="8001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Contractor:  Custom Built Marine Construction (CBMC)</a:t>
            </a:r>
          </a:p>
          <a:p>
            <a:pPr marL="342900" lvl="1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Funding:</a:t>
            </a:r>
          </a:p>
          <a:p>
            <a:pPr marL="8001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Martin County -	$132,500</a:t>
            </a:r>
          </a:p>
          <a:p>
            <a:pPr marL="8001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SLRIT Grant - 	$100,000</a:t>
            </a:r>
            <a:endParaRPr lang="en-US" sz="2400" dirty="0"/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Costs: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Design &amp; Permit:	$  50,230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u="sng" dirty="0" smtClean="0"/>
              <a:t>Construction:    	$182,270</a:t>
            </a:r>
          </a:p>
          <a:p>
            <a:pPr marL="342900" lvl="2" indent="-342900" algn="l"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Total Cost:		$232,500</a:t>
            </a:r>
          </a:p>
        </p:txBody>
      </p:sp>
    </p:spTree>
    <p:extLst>
      <p:ext uri="{BB962C8B-B14F-4D97-AF65-F5344CB8AC3E}">
        <p14:creationId xmlns:p14="http://schemas.microsoft.com/office/powerpoint/2010/main" val="289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T:\ENG\Ecosystem Restoration and Management\PROJECTS\MANATEE POCKET SW Prong Baffle Box n STA\1400 - PHOTOS\Baffle Box 10262015\DSC00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226929"/>
            <a:ext cx="3276600" cy="245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534400" cy="762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 Prong Baffle Box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5" descr="T:\ENG\Ecosystem Restoration and Management\PROJECTS\MANATEE POCKET SW Prong Baffle Box n STA\1400 - PHOTOS\IMG_42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0" y="2686050"/>
            <a:ext cx="2895600" cy="40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:\ENG\Ecosystem Restoration and Management\PROJECTS\MANATEE POCKET SW Prong Baffle Box n STA\1400 - PHOTOS\Existing RO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1"/>
            <a:ext cx="2839984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T:\ENG\Ecosystem Restoration and Management\PROJECTS\MANATEE POCKET SW Prong Baffle Box n STA\1400 - PHOTOS\MP SW Prong BB 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3810000"/>
            <a:ext cx="3627437" cy="297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:\ENG\Ecosystem Restoration and Management\PROJECTS\MANATEE POCKET SW Prong Baffle Box n STA\1400 - PHOTOS\MP SW Prong BB 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295775"/>
            <a:ext cx="2286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T:\ENG\Ecosystem Restoration and Management\PROJECTS\MANATEE POCKET SW Prong Baffle Box n STA\1400 - PHOTOS\2015-11-10_13-10-11_57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90600"/>
            <a:ext cx="2743200" cy="352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54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8610600" cy="152400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 Golf Course</a:t>
            </a:r>
            <a:b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Improvements</a:t>
            </a:r>
            <a:endParaRPr lang="en-US" sz="4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7924800" cy="3886200"/>
          </a:xfrm>
        </p:spPr>
        <p:txBody>
          <a:bodyPr>
            <a:norm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Original golf course was built prior to today’s requirements for water quality treatment; lake only provided flood protection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Watershed is approximately 234 acres of golf course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Project consisted of retrofitting three outfall culverts with weirs and improvements to outfall ditch and existing weir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2400" dirty="0" smtClean="0"/>
              <a:t>Project provides 19.5 ac-</a:t>
            </a:r>
            <a:r>
              <a:rPr lang="en-US" sz="2400" dirty="0" err="1" smtClean="0"/>
              <a:t>ft</a:t>
            </a:r>
            <a:r>
              <a:rPr lang="en-US" sz="2400" dirty="0" smtClean="0"/>
              <a:t> of water quality treatment, which equates to 1” over the contributing area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68578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1010</TotalTime>
  <Words>706</Words>
  <Application>Microsoft Office PowerPoint</Application>
  <PresentationFormat>On-screen Show (4:3)</PresentationFormat>
  <Paragraphs>150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2016 BMAP Annual Meeting Martin County Update</vt:lpstr>
      <vt:lpstr>Current Status &amp; Completed Projects</vt:lpstr>
      <vt:lpstr>Danforth Creek HWTT</vt:lpstr>
      <vt:lpstr>Danforth Creek HWTT</vt:lpstr>
      <vt:lpstr>Danforth Creek HWTT</vt:lpstr>
      <vt:lpstr>SW Prong Baffle Box</vt:lpstr>
      <vt:lpstr>PowerPoint Presentation</vt:lpstr>
      <vt:lpstr>SW Prong Baffle Box</vt:lpstr>
      <vt:lpstr>MC Golf Course Water Quality Improvements</vt:lpstr>
      <vt:lpstr>MC Golf Course Water Quality Improvements</vt:lpstr>
      <vt:lpstr>MC Golf Course Water Quality Improvements</vt:lpstr>
      <vt:lpstr>MC Golf Course Water Quality Improvements</vt:lpstr>
      <vt:lpstr>MC Golf Course Water Quality Improvements</vt:lpstr>
      <vt:lpstr>Martin County TMDL / BMAP Status </vt:lpstr>
      <vt:lpstr>Current Projects</vt:lpstr>
      <vt:lpstr>Current Projects</vt:lpstr>
      <vt:lpstr>Thank you! Questions?</vt:lpstr>
    </vt:vector>
  </TitlesOfParts>
  <Company>Martin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Rio / St. Lucie Stormwater Quality Retrofit Project</dc:title>
  <dc:creator>Greg Nolte</dc:creator>
  <cp:lastModifiedBy>Deborah L. Drum</cp:lastModifiedBy>
  <cp:revision>67</cp:revision>
  <dcterms:created xsi:type="dcterms:W3CDTF">2014-08-04T19:57:47Z</dcterms:created>
  <dcterms:modified xsi:type="dcterms:W3CDTF">2016-10-21T15:30:50Z</dcterms:modified>
</cp:coreProperties>
</file>