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7" r:id="rId3"/>
    <p:sldMasterId id="2147483709" r:id="rId4"/>
  </p:sldMasterIdLst>
  <p:notesMasterIdLst>
    <p:notesMasterId r:id="rId53"/>
  </p:notesMasterIdLst>
  <p:handoutMasterIdLst>
    <p:handoutMasterId r:id="rId54"/>
  </p:handoutMasterIdLst>
  <p:sldIdLst>
    <p:sldId id="257" r:id="rId5"/>
    <p:sldId id="258" r:id="rId6"/>
    <p:sldId id="259" r:id="rId7"/>
    <p:sldId id="260" r:id="rId8"/>
    <p:sldId id="262" r:id="rId9"/>
    <p:sldId id="267" r:id="rId10"/>
    <p:sldId id="261" r:id="rId11"/>
    <p:sldId id="304" r:id="rId12"/>
    <p:sldId id="305" r:id="rId13"/>
    <p:sldId id="306" r:id="rId14"/>
    <p:sldId id="307" r:id="rId15"/>
    <p:sldId id="308" r:id="rId16"/>
    <p:sldId id="309" r:id="rId17"/>
    <p:sldId id="310" r:id="rId18"/>
    <p:sldId id="268" r:id="rId19"/>
    <p:sldId id="269" r:id="rId20"/>
    <p:sldId id="270"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s, Sara C." initials="DS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p:scale>
          <a:sx n="81" d="100"/>
          <a:sy n="81" d="100"/>
        </p:scale>
        <p:origin x="-72" y="-6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oleObject" Target="file:///\\fldep1\dear\wpcs\BASINS\StLucie_Loxahatchee\St.%20Lucie\Annual%20Update%202016\WQ%20Analysis\Oct2016WQAnalysis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numRef>
              <c:f>'[1]TN Summary Data Sheet'!$F$3:$F$23</c:f>
              <c:numCache>
                <c:formatCode>General</c:formatCode>
                <c:ptCount val="21"/>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numCache>
            </c:numRef>
          </c:cat>
          <c:val>
            <c:numRef>
              <c:f>'[1]TN Summary Data Sheet'!$G$3:$G$23</c:f>
              <c:numCache>
                <c:formatCode>General</c:formatCode>
                <c:ptCount val="21"/>
                <c:pt idx="0">
                  <c:v>1.4449999999999998</c:v>
                </c:pt>
                <c:pt idx="1">
                  <c:v>1.3105714285714285</c:v>
                </c:pt>
                <c:pt idx="2">
                  <c:v>1.62015</c:v>
                </c:pt>
                <c:pt idx="3">
                  <c:v>0.8214999999999999</c:v>
                </c:pt>
                <c:pt idx="4">
                  <c:v>0.83658333333333335</c:v>
                </c:pt>
                <c:pt idx="5">
                  <c:v>1.1445714285714286</c:v>
                </c:pt>
                <c:pt idx="6">
                  <c:v>0.98062500000000008</c:v>
                </c:pt>
                <c:pt idx="7">
                  <c:v>1.0372222222222223</c:v>
                </c:pt>
                <c:pt idx="8">
                  <c:v>1.2317</c:v>
                </c:pt>
                <c:pt idx="9">
                  <c:v>1.1922999999999999</c:v>
                </c:pt>
                <c:pt idx="10">
                  <c:v>1.157875</c:v>
                </c:pt>
                <c:pt idx="11">
                  <c:v>1.0569999999999999</c:v>
                </c:pt>
                <c:pt idx="12">
                  <c:v>1.1182000000000001</c:v>
                </c:pt>
                <c:pt idx="13">
                  <c:v>0.95559999999999989</c:v>
                </c:pt>
                <c:pt idx="14">
                  <c:v>0.86570000000000003</c:v>
                </c:pt>
                <c:pt idx="15">
                  <c:v>1.092625</c:v>
                </c:pt>
                <c:pt idx="16">
                  <c:v>0.97457142857142853</c:v>
                </c:pt>
                <c:pt idx="17">
                  <c:v>1.024125</c:v>
                </c:pt>
                <c:pt idx="18">
                  <c:v>0.83849999999999991</c:v>
                </c:pt>
                <c:pt idx="19">
                  <c:v>0.7713000000000001</c:v>
                </c:pt>
                <c:pt idx="20">
                  <c:v>0.96839999999999993</c:v>
                </c:pt>
              </c:numCache>
            </c:numRef>
          </c:val>
          <c:extLst xmlns:c16r2="http://schemas.microsoft.com/office/drawing/2015/06/chart">
            <c:ext xmlns:c16="http://schemas.microsoft.com/office/drawing/2014/chart" uri="{C3380CC4-5D6E-409C-BE32-E72D297353CC}">
              <c16:uniqueId val="{00000000-B7C2-418F-ABBB-DF19FE59A363}"/>
            </c:ext>
          </c:extLst>
        </c:ser>
        <c:dLbls>
          <c:showLegendKey val="0"/>
          <c:showVal val="0"/>
          <c:showCatName val="0"/>
          <c:showSerName val="0"/>
          <c:showPercent val="0"/>
          <c:showBubbleSize val="0"/>
        </c:dLbls>
        <c:gapWidth val="219"/>
        <c:overlap val="-27"/>
        <c:axId val="84850560"/>
        <c:axId val="84852736"/>
      </c:barChart>
      <c:catAx>
        <c:axId val="84850560"/>
        <c:scaling>
          <c:orientation val="minMax"/>
        </c:scaling>
        <c:delete val="0"/>
        <c:axPos val="b"/>
        <c:title>
          <c:tx>
            <c:rich>
              <a:bodyPr/>
              <a:lstStyle/>
              <a:p>
                <a:pPr>
                  <a:defRPr/>
                </a:pPr>
                <a:r>
                  <a:rPr lang="en-US" b="0"/>
                  <a:t>Year</a:t>
                </a:r>
              </a:p>
            </c:rich>
          </c:tx>
          <c:layout/>
          <c:overlay val="0"/>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852736"/>
        <c:crosses val="autoZero"/>
        <c:auto val="0"/>
        <c:lblAlgn val="ctr"/>
        <c:lblOffset val="100"/>
        <c:noMultiLvlLbl val="0"/>
      </c:catAx>
      <c:valAx>
        <c:axId val="84852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TN (mg/l)</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85056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5E80A65-A03F-4B3C-8246-B05962DB2A91}" type="datetimeFigureOut">
              <a:rPr lang="en-US" smtClean="0"/>
              <a:t>10/26/2016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DCAA8E0-4C2C-4E4C-B671-1DA32ED91286}" type="slidenum">
              <a:rPr lang="en-US" smtClean="0"/>
              <a:t>‹#›</a:t>
            </a:fld>
            <a:endParaRPr lang="en-US"/>
          </a:p>
        </p:txBody>
      </p:sp>
    </p:spTree>
    <p:extLst>
      <p:ext uri="{BB962C8B-B14F-4D97-AF65-F5344CB8AC3E}">
        <p14:creationId xmlns:p14="http://schemas.microsoft.com/office/powerpoint/2010/main" val="1731636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1518A6F-60A5-493A-93A9-A7582225F09C}" type="datetimeFigureOut">
              <a:rPr lang="en-US" smtClean="0"/>
              <a:t>10/26/2016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965E3CA-D642-46CE-AF1E-2DD1F5CEBF6A}" type="slidenum">
              <a:rPr lang="en-US" smtClean="0"/>
              <a:t>‹#›</a:t>
            </a:fld>
            <a:endParaRPr lang="en-US"/>
          </a:p>
        </p:txBody>
      </p:sp>
    </p:spTree>
    <p:extLst>
      <p:ext uri="{BB962C8B-B14F-4D97-AF65-F5344CB8AC3E}">
        <p14:creationId xmlns:p14="http://schemas.microsoft.com/office/powerpoint/2010/main" val="1994034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3ACF350-82AE-4204-B09B-A7DFAED0117F}" type="slidenum">
              <a:rPr lang="en-US" sz="1800" kern="0">
                <a:solidFill>
                  <a:sysClr val="windowText" lastClr="000000"/>
                </a:solidFill>
              </a:rPr>
              <a:pPr defTabSz="931774">
                <a:defRPr/>
              </a:pPr>
              <a:t>2</a:t>
            </a:fld>
            <a:endParaRPr lang="en-US" sz="1800" kern="0" dirty="0">
              <a:solidFill>
                <a:sysClr val="windowText" lastClr="000000"/>
              </a:solidFill>
            </a:endParaRPr>
          </a:p>
        </p:txBody>
      </p:sp>
    </p:spTree>
    <p:extLst>
      <p:ext uri="{BB962C8B-B14F-4D97-AF65-F5344CB8AC3E}">
        <p14:creationId xmlns:p14="http://schemas.microsoft.com/office/powerpoint/2010/main" val="4269663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1B0246-348F-4278-9715-9D9338937F4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19</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148376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21</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695008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22</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063512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Temporary suspensions or alterations to frequencies</a:t>
            </a:r>
            <a:r>
              <a:rPr lang="en-US" baseline="0" dirty="0"/>
              <a:t> less than one year did not affect Tier classifications.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54780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0814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 analysis: </a:t>
            </a:r>
            <a:r>
              <a:rPr lang="en-US" sz="1200" kern="1200" dirty="0">
                <a:solidFill>
                  <a:schemeClr val="tx1"/>
                </a:solidFill>
                <a:effectLst/>
                <a:latin typeface="+mn-lt"/>
                <a:ea typeface="+mn-ea"/>
                <a:cs typeface="+mn-cs"/>
              </a:rPr>
              <a:t> To detect any obvious temporal/seasonal trends and potential outliers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ACF + CCF: we generated auto-correlation and cross-correlation graphs to identify any potential cyclic or temporal behavior within a time-series for a given parameter or to determine similarities between observed time-series at SE03 (compliance station) and other river or watershed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sites. Auto-correlation graphs plot correlation values between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point and the values observed at the same site after a certain lag time. Similarly cross-correlation graphs allow plotting correlation between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data point and the values observed at another site after a certain lag. Cross-correlation graphs 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useful in identifying how water quality parameters are correlated at different lag times. Different from a linear correlation since those are usually coincident</a:t>
            </a:r>
            <a:r>
              <a:rPr lang="en-US" sz="1200" kern="1200" baseline="0" dirty="0">
                <a:solidFill>
                  <a:schemeClr val="tx1"/>
                </a:solidFill>
                <a:effectLst/>
                <a:latin typeface="+mn-lt"/>
                <a:ea typeface="+mn-ea"/>
                <a:cs typeface="+mn-cs"/>
              </a:rPr>
              <a:t> time steps or purposely lagged based on a known physical or biological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PCA: multivariate statistical analysis (nonparametric) method to understand the temporal and spatial variability of WQ parameters and to determine patterns and interactions across all of the stations using TN and TP as parameters.  PCA (similar to cluster analysis) can be used to classify stations into groups that share similar characteristics or properties. We went a step further to optimize the results by following the PCA with a rotation called </a:t>
            </a:r>
            <a:r>
              <a:rPr lang="en-US" sz="1200" kern="1200" baseline="0" dirty="0" err="1">
                <a:solidFill>
                  <a:schemeClr val="tx1"/>
                </a:solidFill>
                <a:effectLst/>
                <a:latin typeface="+mn-lt"/>
                <a:ea typeface="+mn-ea"/>
                <a:cs typeface="+mn-cs"/>
              </a:rPr>
              <a:t>varimax</a:t>
            </a:r>
            <a:r>
              <a:rPr lang="en-US" sz="1200" kern="1200" baseline="0" dirty="0">
                <a:solidFill>
                  <a:schemeClr val="tx1"/>
                </a:solidFill>
                <a:effectLst/>
                <a:latin typeface="+mn-lt"/>
                <a:ea typeface="+mn-ea"/>
                <a:cs typeface="+mn-cs"/>
              </a:rPr>
              <a:t>, which is used to simplify the PCA results. It maximizes the sum of the variances of the squared loadings (squared </a:t>
            </a:r>
            <a:r>
              <a:rPr lang="en-US" sz="1200" b="0" i="0" kern="1200" dirty="0">
                <a:solidFill>
                  <a:schemeClr val="tx1"/>
                </a:solidFill>
                <a:effectLst/>
                <a:latin typeface="+mn-lt"/>
                <a:ea typeface="+mn-ea"/>
                <a:cs typeface="+mn-cs"/>
              </a:rPr>
              <a:t>correlations between variables and factors)</a:t>
            </a:r>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Future work: The cross-correlation graphs could</a:t>
            </a:r>
            <a:r>
              <a:rPr lang="en-US" sz="1200" kern="1200" baseline="0" dirty="0">
                <a:solidFill>
                  <a:schemeClr val="tx1"/>
                </a:solidFill>
                <a:effectLst/>
                <a:latin typeface="+mn-lt"/>
                <a:ea typeface="+mn-ea"/>
                <a:cs typeface="+mn-cs"/>
              </a:rPr>
              <a:t> be</a:t>
            </a:r>
            <a:r>
              <a:rPr lang="en-US" sz="1200" kern="1200" dirty="0">
                <a:solidFill>
                  <a:schemeClr val="tx1"/>
                </a:solidFill>
                <a:effectLst/>
                <a:latin typeface="+mn-lt"/>
                <a:ea typeface="+mn-ea"/>
                <a:cs typeface="+mn-cs"/>
              </a:rPr>
              <a:t> useful in identifying how flow patterns influence water quality parameters. For instance, a cross-correlation graph indicating a high degree of correlation between a given point and one that lags by five days might indicate a time-of-flow from adjacent site to site of interest of approximately five days. Recommend conducting flow vs. TN and TP concentrations at coincident</a:t>
            </a:r>
            <a:r>
              <a:rPr lang="en-US" sz="1200" kern="1200" baseline="0" dirty="0">
                <a:solidFill>
                  <a:schemeClr val="tx1"/>
                </a:solidFill>
                <a:effectLst/>
                <a:latin typeface="+mn-lt"/>
                <a:ea typeface="+mn-ea"/>
                <a:cs typeface="+mn-cs"/>
              </a:rPr>
              <a:t> or different sites that are hydraulically connected within reason.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25</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874185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26</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856427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Textbook example of seasonality</a:t>
            </a:r>
            <a:r>
              <a:rPr lang="en-US" baseline="0" dirty="0"/>
              <a:t> at Gordy Rd. </a:t>
            </a:r>
          </a:p>
          <a:p>
            <a:endParaRPr lang="en-US" baseline="0" dirty="0"/>
          </a:p>
          <a:p>
            <a:r>
              <a:rPr lang="en-US" baseline="0" dirty="0"/>
              <a:t>Very strong annual seasonal pattern</a:t>
            </a:r>
          </a:p>
          <a:p>
            <a:endParaRPr lang="en-US" baseline="0" dirty="0"/>
          </a:p>
          <a:p>
            <a:r>
              <a:rPr lang="en-US" baseline="0" dirty="0"/>
              <a:t>Inverse relationship on a SEMI-ANNUAL trend, happens every 6 months</a:t>
            </a:r>
          </a:p>
          <a:p>
            <a:endParaRPr lang="en-US" baseline="0" dirty="0"/>
          </a:p>
          <a:p>
            <a:r>
              <a:rPr lang="en-US" baseline="0" dirty="0"/>
              <a:t>Positive trend today will be negative 6 months from now. </a:t>
            </a:r>
          </a:p>
          <a:p>
            <a:endParaRPr lang="en-US" baseline="0" dirty="0"/>
          </a:p>
          <a:p>
            <a:r>
              <a:rPr lang="en-US" baseline="0" dirty="0"/>
              <a:t>This indicates a natural cycle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37547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30</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93532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Season Criteria</a:t>
            </a:r>
          </a:p>
          <a:p>
            <a:r>
              <a:rPr lang="en-US" sz="1200" b="0" i="0" u="none" strike="noStrike" kern="1200" dirty="0">
                <a:solidFill>
                  <a:schemeClr val="tx1"/>
                </a:solidFill>
                <a:effectLst/>
                <a:latin typeface="+mn-lt"/>
                <a:ea typeface="+mn-ea"/>
                <a:cs typeface="+mn-cs"/>
              </a:rPr>
              <a:t>1-Wet</a:t>
            </a:r>
            <a:r>
              <a:rPr lang="en-US" sz="1200" b="0" i="0" u="none" strike="noStrike" kern="1200" baseline="0" dirty="0">
                <a:solidFill>
                  <a:schemeClr val="tx1"/>
                </a:solidFill>
                <a:effectLst/>
                <a:latin typeface="+mn-lt"/>
                <a:ea typeface="+mn-ea"/>
                <a:cs typeface="+mn-cs"/>
              </a:rPr>
              <a:t> season (June-Sept)</a:t>
            </a:r>
          </a:p>
          <a:p>
            <a:r>
              <a:rPr lang="en-US" sz="1200" b="0" i="0" u="none" strike="noStrike" kern="1200" baseline="0" dirty="0">
                <a:solidFill>
                  <a:schemeClr val="tx1"/>
                </a:solidFill>
                <a:effectLst/>
                <a:latin typeface="+mn-lt"/>
                <a:ea typeface="+mn-ea"/>
                <a:cs typeface="+mn-cs"/>
              </a:rPr>
              <a:t>2- Dry season (Oct-May)</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Region</a:t>
            </a:r>
            <a:r>
              <a:rPr lang="en-US" dirty="0"/>
              <a:t> </a:t>
            </a:r>
            <a:r>
              <a:rPr lang="en-US" sz="1200" b="0" i="0" u="none" strike="noStrike" kern="1200" dirty="0">
                <a:solidFill>
                  <a:schemeClr val="tx1"/>
                </a:solidFill>
                <a:effectLst/>
                <a:latin typeface="+mn-lt"/>
                <a:ea typeface="+mn-ea"/>
                <a:cs typeface="+mn-cs"/>
              </a:rPr>
              <a:t>and</a:t>
            </a:r>
            <a:r>
              <a:rPr lang="en-US" sz="1200" b="0" i="0" u="none" strike="noStrike" kern="1200" baseline="0" dirty="0">
                <a:solidFill>
                  <a:schemeClr val="tx1"/>
                </a:solidFill>
                <a:effectLst/>
                <a:latin typeface="+mn-lt"/>
                <a:ea typeface="+mn-ea"/>
                <a:cs typeface="+mn-cs"/>
              </a:rPr>
              <a:t> Criteria </a:t>
            </a:r>
          </a:p>
          <a:p>
            <a:r>
              <a:rPr lang="en-US" sz="1200" b="0" i="0" u="none" strike="noStrike" kern="1200" dirty="0">
                <a:solidFill>
                  <a:schemeClr val="tx1"/>
                </a:solidFill>
                <a:effectLst/>
                <a:latin typeface="+mn-lt"/>
                <a:ea typeface="+mn-ea"/>
                <a:cs typeface="+mn-cs"/>
              </a:rPr>
              <a:t>1-</a:t>
            </a:r>
            <a:r>
              <a:rPr lang="en-US" dirty="0"/>
              <a:t> </a:t>
            </a:r>
            <a:r>
              <a:rPr lang="en-US" sz="1200" b="0" i="0" u="none" strike="noStrike" kern="1200" dirty="0">
                <a:solidFill>
                  <a:schemeClr val="tx1"/>
                </a:solidFill>
                <a:effectLst/>
                <a:latin typeface="+mn-lt"/>
                <a:ea typeface="+mn-ea"/>
                <a:cs typeface="+mn-cs"/>
              </a:rPr>
              <a:t>Sites on or contributing to the North Fork of the St. Lucie River; above SE03</a:t>
            </a:r>
            <a:r>
              <a:rPr lang="en-US" dirty="0"/>
              <a:t> </a:t>
            </a:r>
          </a:p>
          <a:p>
            <a:r>
              <a:rPr lang="en-US" sz="1200" b="0" i="0" u="none" strike="noStrike" kern="1200" dirty="0">
                <a:solidFill>
                  <a:schemeClr val="tx1"/>
                </a:solidFill>
                <a:effectLst/>
                <a:latin typeface="+mn-lt"/>
                <a:ea typeface="+mn-ea"/>
                <a:cs typeface="+mn-cs"/>
              </a:rPr>
              <a:t>2- </a:t>
            </a:r>
            <a:r>
              <a:rPr lang="en-US" dirty="0"/>
              <a:t> </a:t>
            </a:r>
            <a:r>
              <a:rPr lang="en-US" sz="1200" b="0" i="0" u="none" strike="noStrike" kern="1200" dirty="0">
                <a:solidFill>
                  <a:schemeClr val="tx1"/>
                </a:solidFill>
                <a:effectLst/>
                <a:latin typeface="+mn-lt"/>
                <a:ea typeface="+mn-ea"/>
                <a:cs typeface="+mn-cs"/>
              </a:rPr>
              <a:t>Sites on or contributing to the South Fork of the St. Lucie River; above SE03</a:t>
            </a:r>
            <a:r>
              <a:rPr lang="en-US" dirty="0"/>
              <a:t> </a:t>
            </a:r>
          </a:p>
          <a:p>
            <a:r>
              <a:rPr lang="en-US" sz="1200" b="0" i="0" u="none" strike="noStrike" kern="1200" dirty="0">
                <a:solidFill>
                  <a:schemeClr val="tx1"/>
                </a:solidFill>
                <a:effectLst/>
                <a:latin typeface="+mn-lt"/>
                <a:ea typeface="+mn-ea"/>
                <a:cs typeface="+mn-cs"/>
              </a:rPr>
              <a:t>3-</a:t>
            </a:r>
            <a:r>
              <a:rPr lang="en-US" dirty="0"/>
              <a:t> </a:t>
            </a:r>
            <a:r>
              <a:rPr lang="en-US" sz="1200" b="0" i="0" u="none" strike="noStrike" kern="1200" dirty="0">
                <a:solidFill>
                  <a:schemeClr val="tx1"/>
                </a:solidFill>
                <a:effectLst/>
                <a:latin typeface="+mn-lt"/>
                <a:ea typeface="+mn-ea"/>
                <a:cs typeface="+mn-cs"/>
              </a:rPr>
              <a:t>Sites on or contributing to the eastern portion of the St. Lucie River below SE03</a:t>
            </a:r>
            <a:r>
              <a:rPr lang="en-US" dirty="0"/>
              <a:t> </a:t>
            </a:r>
          </a:p>
          <a:p>
            <a:endParaRPr lang="en-US" dirty="0"/>
          </a:p>
          <a:p>
            <a:r>
              <a:rPr lang="en-US" sz="1200" b="0" i="0" u="none" strike="noStrike" kern="1200" dirty="0">
                <a:solidFill>
                  <a:schemeClr val="tx1"/>
                </a:solidFill>
                <a:effectLst/>
                <a:latin typeface="+mn-lt"/>
                <a:ea typeface="+mn-ea"/>
                <a:cs typeface="+mn-cs"/>
              </a:rPr>
              <a:t>TN: 19%</a:t>
            </a:r>
            <a:r>
              <a:rPr lang="en-US" dirty="0"/>
              <a:t> </a:t>
            </a:r>
            <a:r>
              <a:rPr lang="en-US" sz="1200" b="0" i="0" u="none" strike="noStrike" kern="1200" dirty="0">
                <a:solidFill>
                  <a:schemeClr val="tx1"/>
                </a:solidFill>
                <a:effectLst/>
                <a:latin typeface="+mn-lt"/>
                <a:ea typeface="+mn-ea"/>
                <a:cs typeface="+mn-cs"/>
              </a:rPr>
              <a:t>5 decreasing trends out of 26 sites; </a:t>
            </a:r>
            <a:r>
              <a:rPr lang="en-US" dirty="0"/>
              <a:t> </a:t>
            </a:r>
            <a:r>
              <a:rPr lang="en-US" sz="1200" b="0" i="0" u="none" strike="noStrike" kern="1200" dirty="0">
                <a:solidFill>
                  <a:schemeClr val="tx1"/>
                </a:solidFill>
                <a:effectLst/>
                <a:latin typeface="+mn-lt"/>
                <a:ea typeface="+mn-ea"/>
                <a:cs typeface="+mn-cs"/>
              </a:rPr>
              <a:t>4%</a:t>
            </a:r>
            <a:r>
              <a:rPr lang="en-US" dirty="0"/>
              <a:t> </a:t>
            </a:r>
            <a:r>
              <a:rPr lang="en-US" sz="1200" b="0" i="0" u="none" strike="noStrike" kern="1200" dirty="0">
                <a:solidFill>
                  <a:schemeClr val="tx1"/>
                </a:solidFill>
                <a:effectLst/>
                <a:latin typeface="+mn-lt"/>
                <a:ea typeface="+mn-ea"/>
                <a:cs typeface="+mn-cs"/>
              </a:rPr>
              <a:t>1 increasing trends out of 26 sites</a:t>
            </a:r>
            <a:r>
              <a:rPr lang="en-US" dirty="0"/>
              <a:t> </a:t>
            </a:r>
          </a:p>
          <a:p>
            <a:r>
              <a:rPr lang="en-US" sz="1200" b="0" i="0" u="none" strike="noStrike" kern="1200" dirty="0">
                <a:solidFill>
                  <a:schemeClr val="tx1"/>
                </a:solidFill>
                <a:effectLst/>
                <a:latin typeface="+mn-lt"/>
                <a:ea typeface="+mn-ea"/>
                <a:cs typeface="+mn-cs"/>
              </a:rPr>
              <a:t>TP: 15%</a:t>
            </a:r>
            <a:r>
              <a:rPr lang="en-US" dirty="0"/>
              <a:t> </a:t>
            </a:r>
            <a:r>
              <a:rPr lang="en-US" sz="1200" b="0" i="0" u="none" strike="noStrike" kern="1200" dirty="0">
                <a:solidFill>
                  <a:schemeClr val="tx1"/>
                </a:solidFill>
                <a:effectLst/>
                <a:latin typeface="+mn-lt"/>
                <a:ea typeface="+mn-ea"/>
                <a:cs typeface="+mn-cs"/>
              </a:rPr>
              <a:t>4 decreasing trends out of 26 sites</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P-values were not</a:t>
            </a:r>
            <a:r>
              <a:rPr lang="en-US" sz="1200" b="0" i="0" u="none" strike="noStrike" kern="1200" baseline="0" dirty="0">
                <a:solidFill>
                  <a:schemeClr val="tx1"/>
                </a:solidFill>
                <a:effectLst/>
                <a:latin typeface="+mn-lt"/>
                <a:ea typeface="+mn-ea"/>
                <a:cs typeface="+mn-cs"/>
              </a:rPr>
              <a:t> corrected for serial correlation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974004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3ACF350-82AE-4204-B09B-A7DFAED0117F}" type="slidenum">
              <a:rPr lang="en-US" sz="1800" kern="0">
                <a:solidFill>
                  <a:sysClr val="windowText" lastClr="000000"/>
                </a:solidFill>
              </a:rPr>
              <a:pPr defTabSz="931774">
                <a:defRPr/>
              </a:pPr>
              <a:t>3</a:t>
            </a:fld>
            <a:endParaRPr lang="en-US" sz="1800" kern="0" dirty="0">
              <a:solidFill>
                <a:sysClr val="windowText" lastClr="000000"/>
              </a:solidFill>
            </a:endParaRPr>
          </a:p>
        </p:txBody>
      </p:sp>
    </p:spTree>
    <p:extLst>
      <p:ext uri="{BB962C8B-B14F-4D97-AF65-F5344CB8AC3E}">
        <p14:creationId xmlns:p14="http://schemas.microsoft.com/office/powerpoint/2010/main" val="1454710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32</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414750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0616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433857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P-values were not</a:t>
            </a:r>
            <a:r>
              <a:rPr lang="en-US" sz="1200" b="0" i="0" u="none" strike="noStrike" kern="1200" baseline="0" dirty="0">
                <a:solidFill>
                  <a:schemeClr val="tx1"/>
                </a:solidFill>
                <a:effectLst/>
                <a:latin typeface="+mn-lt"/>
                <a:ea typeface="+mn-ea"/>
                <a:cs typeface="+mn-cs"/>
              </a:rPr>
              <a:t> corrected for serial correlation </a:t>
            </a:r>
            <a:endParaRPr lang="en-US" dirty="0"/>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Season Criteria</a:t>
            </a:r>
          </a:p>
          <a:p>
            <a:r>
              <a:rPr lang="en-US" sz="1200" b="0" i="0" u="none" strike="noStrike" kern="1200" dirty="0">
                <a:solidFill>
                  <a:schemeClr val="tx1"/>
                </a:solidFill>
                <a:effectLst/>
                <a:latin typeface="+mn-lt"/>
                <a:ea typeface="+mn-ea"/>
                <a:cs typeface="+mn-cs"/>
              </a:rPr>
              <a:t>1-Wet</a:t>
            </a:r>
            <a:r>
              <a:rPr lang="en-US" sz="1200" b="0" i="0" u="none" strike="noStrike" kern="1200" baseline="0" dirty="0">
                <a:solidFill>
                  <a:schemeClr val="tx1"/>
                </a:solidFill>
                <a:effectLst/>
                <a:latin typeface="+mn-lt"/>
                <a:ea typeface="+mn-ea"/>
                <a:cs typeface="+mn-cs"/>
              </a:rPr>
              <a:t> season (June-Sept)</a:t>
            </a:r>
          </a:p>
          <a:p>
            <a:r>
              <a:rPr lang="en-US" sz="1200" b="0" i="0" u="none" strike="noStrike" kern="1200" baseline="0" dirty="0">
                <a:solidFill>
                  <a:schemeClr val="tx1"/>
                </a:solidFill>
                <a:effectLst/>
                <a:latin typeface="+mn-lt"/>
                <a:ea typeface="+mn-ea"/>
                <a:cs typeface="+mn-cs"/>
              </a:rPr>
              <a:t>2- Dry season (Oct-May)</a:t>
            </a:r>
            <a:endParaRPr lang="en-US" sz="1200" b="0" i="0" u="none" strike="noStrike" kern="1200" dirty="0">
              <a:solidFill>
                <a:schemeClr val="tx1"/>
              </a:solidFill>
              <a:effectLst/>
              <a:latin typeface="+mn-lt"/>
              <a:ea typeface="+mn-ea"/>
              <a:cs typeface="+mn-cs"/>
            </a:endParaRP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Region</a:t>
            </a:r>
            <a:r>
              <a:rPr lang="en-US" dirty="0"/>
              <a:t> </a:t>
            </a:r>
            <a:r>
              <a:rPr lang="en-US" sz="1200" b="0" i="0" u="none" strike="noStrike" kern="1200" dirty="0">
                <a:solidFill>
                  <a:schemeClr val="tx1"/>
                </a:solidFill>
                <a:effectLst/>
                <a:latin typeface="+mn-lt"/>
                <a:ea typeface="+mn-ea"/>
                <a:cs typeface="+mn-cs"/>
              </a:rPr>
              <a:t>and</a:t>
            </a:r>
            <a:r>
              <a:rPr lang="en-US" sz="1200" b="0" i="0" u="none" strike="noStrike" kern="1200" baseline="0" dirty="0">
                <a:solidFill>
                  <a:schemeClr val="tx1"/>
                </a:solidFill>
                <a:effectLst/>
                <a:latin typeface="+mn-lt"/>
                <a:ea typeface="+mn-ea"/>
                <a:cs typeface="+mn-cs"/>
              </a:rPr>
              <a:t> Criteria </a:t>
            </a:r>
          </a:p>
          <a:p>
            <a:r>
              <a:rPr lang="en-US" sz="1200" b="0" i="0" u="none" strike="noStrike" kern="1200" dirty="0">
                <a:solidFill>
                  <a:schemeClr val="tx1"/>
                </a:solidFill>
                <a:effectLst/>
                <a:latin typeface="+mn-lt"/>
                <a:ea typeface="+mn-ea"/>
                <a:cs typeface="+mn-cs"/>
              </a:rPr>
              <a:t>1-</a:t>
            </a:r>
            <a:r>
              <a:rPr lang="en-US" dirty="0"/>
              <a:t> </a:t>
            </a:r>
            <a:r>
              <a:rPr lang="en-US" sz="1200" b="0" i="0" u="none" strike="noStrike" kern="1200" dirty="0">
                <a:solidFill>
                  <a:schemeClr val="tx1"/>
                </a:solidFill>
                <a:effectLst/>
                <a:latin typeface="+mn-lt"/>
                <a:ea typeface="+mn-ea"/>
                <a:cs typeface="+mn-cs"/>
              </a:rPr>
              <a:t>Sites on or contributing to the North Fork of the St. Lucie River; above SE03</a:t>
            </a:r>
            <a:r>
              <a:rPr lang="en-US" dirty="0"/>
              <a:t> </a:t>
            </a:r>
          </a:p>
          <a:p>
            <a:r>
              <a:rPr lang="en-US" sz="1200" b="0" i="0" u="none" strike="noStrike" kern="1200" dirty="0">
                <a:solidFill>
                  <a:schemeClr val="tx1"/>
                </a:solidFill>
                <a:effectLst/>
                <a:latin typeface="+mn-lt"/>
                <a:ea typeface="+mn-ea"/>
                <a:cs typeface="+mn-cs"/>
              </a:rPr>
              <a:t>2- </a:t>
            </a:r>
            <a:r>
              <a:rPr lang="en-US" dirty="0"/>
              <a:t> </a:t>
            </a:r>
            <a:r>
              <a:rPr lang="en-US" sz="1200" b="0" i="0" u="none" strike="noStrike" kern="1200" dirty="0">
                <a:solidFill>
                  <a:schemeClr val="tx1"/>
                </a:solidFill>
                <a:effectLst/>
                <a:latin typeface="+mn-lt"/>
                <a:ea typeface="+mn-ea"/>
                <a:cs typeface="+mn-cs"/>
              </a:rPr>
              <a:t>Sites on or contributing to the South Fork of the St. Lucie River; above SE03</a:t>
            </a:r>
            <a:r>
              <a:rPr lang="en-US" dirty="0"/>
              <a:t> </a:t>
            </a:r>
          </a:p>
          <a:p>
            <a:r>
              <a:rPr lang="en-US" sz="1200" b="0" i="0" u="none" strike="noStrike" kern="1200" dirty="0">
                <a:solidFill>
                  <a:schemeClr val="tx1"/>
                </a:solidFill>
                <a:effectLst/>
                <a:latin typeface="+mn-lt"/>
                <a:ea typeface="+mn-ea"/>
                <a:cs typeface="+mn-cs"/>
              </a:rPr>
              <a:t>3-</a:t>
            </a:r>
            <a:r>
              <a:rPr lang="en-US" dirty="0"/>
              <a:t> </a:t>
            </a:r>
            <a:r>
              <a:rPr lang="en-US" sz="1200" b="0" i="0" u="none" strike="noStrike" kern="1200" dirty="0">
                <a:solidFill>
                  <a:schemeClr val="tx1"/>
                </a:solidFill>
                <a:effectLst/>
                <a:latin typeface="+mn-lt"/>
                <a:ea typeface="+mn-ea"/>
                <a:cs typeface="+mn-cs"/>
              </a:rPr>
              <a:t>Sites on or contributing to the eastern portion of the St. Lucie River below SE03</a:t>
            </a:r>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35</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674029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57499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38</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8853924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39</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95352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see a</a:t>
            </a:r>
            <a:r>
              <a:rPr lang="en-US" baseline="0" dirty="0"/>
              <a:t> strong</a:t>
            </a:r>
            <a:r>
              <a:rPr lang="en-US" dirty="0"/>
              <a:t> pattern here at S308C. For TN,</a:t>
            </a:r>
            <a:r>
              <a:rPr lang="en-US" baseline="0" dirty="0"/>
              <a:t> it could be interpreted as weak and inconsistent. But no pattern for TP.</a:t>
            </a:r>
          </a:p>
          <a:p>
            <a:endParaRPr lang="en-US" baseline="0" dirty="0"/>
          </a:p>
          <a:p>
            <a:r>
              <a:rPr lang="en-US" baseline="0" dirty="0"/>
              <a:t>This may be due to anthropogenic influences such as controlled discharge </a:t>
            </a:r>
          </a:p>
          <a:p>
            <a:endParaRPr lang="en-US" baseline="0" dirty="0"/>
          </a:p>
          <a:p>
            <a:r>
              <a:rPr lang="en-US" baseline="0" dirty="0"/>
              <a:t>There is a difference between the underlying physical processes that are controlling this data and Gordy Rd.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40</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48903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an</a:t>
            </a:r>
            <a:r>
              <a:rPr lang="en-US" baseline="0" dirty="0"/>
              <a:t> annual pattern seen here, not semi-annual as in Gordy Rd. station. </a:t>
            </a:r>
          </a:p>
          <a:p>
            <a:endParaRPr lang="en-US" baseline="0" dirty="0"/>
          </a:p>
          <a:p>
            <a:r>
              <a:rPr lang="en-US" baseline="0" dirty="0"/>
              <a:t>This may also be indicative of a regulated/managed system, </a:t>
            </a:r>
          </a:p>
          <a:p>
            <a:endParaRPr lang="en-US" baseline="0" dirty="0"/>
          </a:p>
          <a:p>
            <a:r>
              <a:rPr lang="en-US" baseline="0" dirty="0"/>
              <a:t>*I didn’t show the results for SLT44, but that site also does not have a strong correlation and no long term trend. The results indicate a mixed bag, which is a mixture of natural and regulated influences. </a:t>
            </a:r>
          </a:p>
          <a:p>
            <a:endParaRPr lang="en-US" baseline="0" dirty="0"/>
          </a:p>
          <a:p>
            <a:r>
              <a:rPr lang="en-US" baseline="0" dirty="0"/>
              <a:t>So there seem to be 3 extremes: natural, mixed and regulated or managed causing distinct shapes in the result output. All of this is based on the underlying biological and physical processes respective of the site. </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41</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2618306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42</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727252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3ACF350-82AE-4204-B09B-A7DFAED0117F}" type="slidenum">
              <a:rPr lang="en-US" sz="1800" kern="0">
                <a:solidFill>
                  <a:sysClr val="windowText" lastClr="000000"/>
                </a:solidFill>
              </a:rPr>
              <a:pPr defTabSz="931774">
                <a:defRPr/>
              </a:pPr>
              <a:t>4</a:t>
            </a:fld>
            <a:endParaRPr lang="en-US" sz="1800" kern="0" dirty="0">
              <a:solidFill>
                <a:sysClr val="windowText" lastClr="000000"/>
              </a:solidFill>
            </a:endParaRPr>
          </a:p>
        </p:txBody>
      </p:sp>
    </p:spTree>
    <p:extLst>
      <p:ext uri="{BB962C8B-B14F-4D97-AF65-F5344CB8AC3E}">
        <p14:creationId xmlns:p14="http://schemas.microsoft.com/office/powerpoint/2010/main" val="39203396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4412835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6518138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PCA</a:t>
            </a:r>
            <a:r>
              <a:rPr lang="en-US" baseline="0" dirty="0"/>
              <a:t> is a useful tool for identification of important monitoring sites and parameters. </a:t>
            </a:r>
            <a:r>
              <a:rPr lang="en-US" dirty="0"/>
              <a:t>PCA</a:t>
            </a:r>
            <a:r>
              <a:rPr lang="en-US" baseline="0" dirty="0"/>
              <a:t> is an application of an empirical approach for assessing variation and for classification of sites based on nutrient parameters. </a:t>
            </a:r>
            <a:r>
              <a:rPr lang="en-US" baseline="0" dirty="0" err="1"/>
              <a:t>Multivaraiate</a:t>
            </a:r>
            <a:r>
              <a:rPr lang="en-US" baseline="0" dirty="0"/>
              <a:t> stat nonparametric</a:t>
            </a:r>
          </a:p>
          <a:p>
            <a:endParaRPr lang="en-US" baseline="0" dirty="0"/>
          </a:p>
          <a:p>
            <a:r>
              <a:rPr lang="en-US" baseline="0" dirty="0"/>
              <a:t>Our evaluation variable for this analysis is the monitoring stations TN/TP data</a:t>
            </a:r>
          </a:p>
          <a:p>
            <a:endParaRPr lang="en-US" baseline="0" dirty="0"/>
          </a:p>
          <a:p>
            <a:r>
              <a:rPr lang="en-US" baseline="0" dirty="0"/>
              <a:t>What sites are responsible for data structure explaining at leas 90% of total variability of the dataset? </a:t>
            </a:r>
          </a:p>
          <a:p>
            <a:endParaRPr lang="en-US" baseline="0" dirty="0"/>
          </a:p>
          <a:p>
            <a:r>
              <a:rPr lang="en-US" baseline="0" dirty="0"/>
              <a:t>Could also use the method to extract parameters that are most important in assessing variation in WQ</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45</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483185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46</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6676177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br>
              <a:rPr lang="en-US" dirty="0"/>
            </a:br>
            <a:r>
              <a:rPr lang="en-US" dirty="0"/>
              <a:t>Deleted slides</a:t>
            </a:r>
            <a:r>
              <a:rPr lang="en-US" baseline="0" dirty="0"/>
              <a:t> with PC and eigenvalues</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1715125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E3ACF350-82AE-4204-B09B-A7DFAED0117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48</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756846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3ACF350-82AE-4204-B09B-A7DFAED0117F}" type="slidenum">
              <a:rPr lang="en-US" sz="1800" kern="0">
                <a:solidFill>
                  <a:sysClr val="windowText" lastClr="000000"/>
                </a:solidFill>
              </a:rPr>
              <a:pPr defTabSz="931774">
                <a:defRPr/>
              </a:pPr>
              <a:t>5</a:t>
            </a:fld>
            <a:endParaRPr lang="en-US" sz="1800" kern="0" dirty="0">
              <a:solidFill>
                <a:sysClr val="windowText" lastClr="000000"/>
              </a:solidFill>
            </a:endParaRPr>
          </a:p>
        </p:txBody>
      </p:sp>
    </p:spTree>
    <p:extLst>
      <p:ext uri="{BB962C8B-B14F-4D97-AF65-F5344CB8AC3E}">
        <p14:creationId xmlns:p14="http://schemas.microsoft.com/office/powerpoint/2010/main" val="64808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3ACF350-82AE-4204-B09B-A7DFAED0117F}" type="slidenum">
              <a:rPr lang="en-US" sz="1800" kern="0">
                <a:solidFill>
                  <a:sysClr val="windowText" lastClr="000000"/>
                </a:solidFill>
              </a:rPr>
              <a:pPr defTabSz="931774">
                <a:defRPr/>
              </a:pPr>
              <a:t>6</a:t>
            </a:fld>
            <a:endParaRPr lang="en-US" sz="1800" kern="0" dirty="0">
              <a:solidFill>
                <a:sysClr val="windowText" lastClr="000000"/>
              </a:solidFill>
            </a:endParaRPr>
          </a:p>
        </p:txBody>
      </p:sp>
    </p:spTree>
    <p:extLst>
      <p:ext uri="{BB962C8B-B14F-4D97-AF65-F5344CB8AC3E}">
        <p14:creationId xmlns:p14="http://schemas.microsoft.com/office/powerpoint/2010/main" val="3948215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1774">
              <a:defRPr/>
            </a:pPr>
            <a:fld id="{E3ACF350-82AE-4204-B09B-A7DFAED0117F}" type="slidenum">
              <a:rPr lang="en-US" sz="1800" kern="0">
                <a:solidFill>
                  <a:sysClr val="windowText" lastClr="000000"/>
                </a:solidFill>
              </a:rPr>
              <a:pPr defTabSz="931774">
                <a:defRPr/>
              </a:pPr>
              <a:t>7</a:t>
            </a:fld>
            <a:endParaRPr lang="en-US" sz="1800" kern="0" dirty="0">
              <a:solidFill>
                <a:sysClr val="windowText" lastClr="000000"/>
              </a:solidFill>
            </a:endParaRPr>
          </a:p>
        </p:txBody>
      </p:sp>
    </p:spTree>
    <p:extLst>
      <p:ext uri="{BB962C8B-B14F-4D97-AF65-F5344CB8AC3E}">
        <p14:creationId xmlns:p14="http://schemas.microsoft.com/office/powerpoint/2010/main" val="2184802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2016 Legislative session, new requirements were established for the Northern Everglades watersheds and BMAPs in general.</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1B0246-348F-4278-9715-9D9338937F46}"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462628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new or</a:t>
            </a:r>
            <a:r>
              <a:rPr lang="en-US" baseline="0" dirty="0"/>
              <a:t> revised BMAPs are required to have additional project information including ranking, cost and load reduction estimates, and funding sources.</a:t>
            </a:r>
          </a:p>
          <a:p>
            <a:endParaRPr lang="en-US" dirty="0"/>
          </a:p>
          <a:p>
            <a:r>
              <a:rPr lang="en-US" dirty="0"/>
              <a:t>July</a:t>
            </a:r>
            <a:r>
              <a:rPr lang="en-US" baseline="0" dirty="0"/>
              <a:t> 1, 2018 Progress Report or Phase II of BMAP</a:t>
            </a:r>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1B0246-348F-4278-9715-9D9338937F46}"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16</a:t>
            </a:fld>
            <a:endParaRPr kumimoji="0" lang="en-US"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435554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Contacted &gt;1,000 stakeholders in 5 south Florida BMAPs</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331B0246-348F-4278-9715-9D9338937F4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191257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34890"/>
            <a:ext cx="103632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2473779"/>
            <a:ext cx="9144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47062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64859"/>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2090057"/>
            <a:ext cx="617220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3465059"/>
            <a:ext cx="3932237"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25971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2090058"/>
            <a:ext cx="105156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13923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2139043"/>
            <a:ext cx="2628900"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2139043"/>
            <a:ext cx="7734300"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984180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580017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68463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747339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4839071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10/26/2016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382605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10/26/2016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730107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10/26/2016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244266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14551"/>
            <a:ext cx="103632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524000" y="364286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973047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585346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96912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303160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07424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9399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613196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6869957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6780577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783220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31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35097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115268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19465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854753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3408873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1394500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1737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0376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09078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0519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8102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628956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1551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63470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15948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69484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57588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964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179863"/>
            <a:ext cx="51816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79863"/>
            <a:ext cx="51816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5542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0"/>
            <a:ext cx="105156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996165"/>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890157"/>
            <a:ext cx="5157787"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99616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890157"/>
            <a:ext cx="5183188"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964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30769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2572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51264"/>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2081893"/>
            <a:ext cx="617220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633107"/>
            <a:ext cx="3932237"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04411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821"/>
            <a:ext cx="105156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090058"/>
            <a:ext cx="105156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07807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10/26/2016</a:t>
            </a:fld>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26125644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269688383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10/26/2016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063224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21.emf"/></Relationships>
</file>

<file path=ppt/slides/_rels/slide3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23.jpeg"/></Relationships>
</file>

<file path=ppt/slides/_rels/slide3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33.jpeg"/></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37.jpeg"/></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18.xml"/><Relationship Id="rId4" Type="http://schemas.openxmlformats.org/officeDocument/2006/relationships/image" Target="../media/image39.jpeg"/></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41.jpeg"/></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2.xml"/><Relationship Id="rId1" Type="http://schemas.openxmlformats.org/officeDocument/2006/relationships/slideLayout" Target="../slideLayouts/slideLayout18.xml"/><Relationship Id="rId4" Type="http://schemas.openxmlformats.org/officeDocument/2006/relationships/image" Target="../media/image43.jpeg"/></Relationships>
</file>

<file path=ppt/slides/_rels/slide4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5.xml"/><Relationship Id="rId1" Type="http://schemas.openxmlformats.org/officeDocument/2006/relationships/slideLayout" Target="../slideLayouts/slideLayout14.xml"/><Relationship Id="rId4" Type="http://schemas.openxmlformats.org/officeDocument/2006/relationships/image" Target="../media/image47.JP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a:stretch>
        </a:blipFill>
        <a:effectLst/>
      </p:bgPr>
    </p:bg>
    <p:spTree>
      <p:nvGrpSpPr>
        <p:cNvPr id="1" name=""/>
        <p:cNvGrpSpPr/>
        <p:nvPr/>
      </p:nvGrpSpPr>
      <p:grpSpPr>
        <a:xfrm>
          <a:off x="0" y="0"/>
          <a:ext cx="0" cy="0"/>
          <a:chOff x="0" y="0"/>
          <a:chExt cx="0" cy="0"/>
        </a:xfrm>
      </p:grpSpPr>
      <p:sp>
        <p:nvSpPr>
          <p:cNvPr id="2" name="Rectangle 1"/>
          <p:cNvSpPr/>
          <p:nvPr/>
        </p:nvSpPr>
        <p:spPr>
          <a:xfrm>
            <a:off x="3667125" y="4634234"/>
            <a:ext cx="4572000" cy="830997"/>
          </a:xfrm>
          <a:prstGeom prst="rect">
            <a:avLst/>
          </a:prstGeom>
        </p:spPr>
        <p:txBody>
          <a:bodyPr>
            <a:spAutoFit/>
          </a:bodyPr>
          <a:lstStyle/>
          <a:p>
            <a:pPr algn="ctr"/>
            <a:r>
              <a:rPr lang="en-US" sz="2400" kern="0" dirty="0">
                <a:solidFill>
                  <a:srgbClr val="254061"/>
                </a:solidFill>
                <a:cs typeface="Arial" charset="0"/>
              </a:rPr>
              <a:t>David Glassner</a:t>
            </a:r>
          </a:p>
          <a:p>
            <a:pPr algn="ctr"/>
            <a:r>
              <a:rPr lang="en-US" sz="2400" kern="0" dirty="0">
                <a:solidFill>
                  <a:srgbClr val="254061"/>
                </a:solidFill>
                <a:cs typeface="Arial" charset="0"/>
              </a:rPr>
              <a:t>david.glassner@dep.state.fl.us</a:t>
            </a:r>
          </a:p>
        </p:txBody>
      </p:sp>
      <p:sp>
        <p:nvSpPr>
          <p:cNvPr id="5" name="TextBox 3"/>
          <p:cNvSpPr txBox="1">
            <a:spLocks noChangeArrowheads="1"/>
          </p:cNvSpPr>
          <p:nvPr/>
        </p:nvSpPr>
        <p:spPr bwMode="auto">
          <a:xfrm>
            <a:off x="3267075" y="1561654"/>
            <a:ext cx="6629400" cy="523875"/>
          </a:xfrm>
          <a:prstGeom prst="rect">
            <a:avLst/>
          </a:prstGeom>
          <a:noFill/>
          <a:ln w="9525">
            <a:noFill/>
            <a:miter lim="800000"/>
            <a:headEnd/>
            <a:tailEnd/>
          </a:ln>
        </p:spPr>
        <p:txBody>
          <a:bodyPr>
            <a:spAutoFit/>
          </a:bodyPr>
          <a:lstStyle/>
          <a:p>
            <a:pPr algn="ctr"/>
            <a:r>
              <a:rPr lang="en-US" sz="2800" kern="0" dirty="0">
                <a:solidFill>
                  <a:schemeClr val="bg1"/>
                </a:solidFill>
                <a:cs typeface="Arial" charset="0"/>
              </a:rPr>
              <a:t>Water Quality Restoration Program</a:t>
            </a:r>
          </a:p>
        </p:txBody>
      </p:sp>
      <p:sp>
        <p:nvSpPr>
          <p:cNvPr id="3" name="Rectangle 2"/>
          <p:cNvSpPr/>
          <p:nvPr/>
        </p:nvSpPr>
        <p:spPr>
          <a:xfrm>
            <a:off x="679938" y="1696356"/>
            <a:ext cx="10328031" cy="2862322"/>
          </a:xfrm>
          <a:prstGeom prst="rect">
            <a:avLst/>
          </a:prstGeom>
        </p:spPr>
        <p:txBody>
          <a:bodyPr wrap="square">
            <a:spAutoFit/>
          </a:bodyPr>
          <a:lstStyle/>
          <a:p>
            <a:pPr algn="ctr" fontAlgn="base">
              <a:spcBef>
                <a:spcPct val="0"/>
              </a:spcBef>
              <a:spcAft>
                <a:spcPct val="0"/>
              </a:spcAft>
            </a:pPr>
            <a:r>
              <a:rPr lang="en-US" sz="4800" b="1" kern="0" dirty="0">
                <a:solidFill>
                  <a:srgbClr val="000066"/>
                </a:solidFill>
                <a:latin typeface="Arial" charset="0"/>
                <a:cs typeface="Arial" charset="0"/>
              </a:rPr>
              <a:t>St. Lucie River and Estuary Basin Management Action </a:t>
            </a:r>
            <a:r>
              <a:rPr lang="en-US" sz="4800" b="1" kern="0" dirty="0" smtClean="0">
                <a:solidFill>
                  <a:srgbClr val="000066"/>
                </a:solidFill>
                <a:latin typeface="Arial" charset="0"/>
                <a:cs typeface="Arial" charset="0"/>
              </a:rPr>
              <a:t>Plan</a:t>
            </a:r>
          </a:p>
          <a:p>
            <a:pPr algn="ctr" fontAlgn="base">
              <a:spcBef>
                <a:spcPct val="0"/>
              </a:spcBef>
              <a:spcAft>
                <a:spcPct val="0"/>
              </a:spcAft>
            </a:pPr>
            <a:r>
              <a:rPr lang="en-US" sz="4800" b="1" kern="0" dirty="0" smtClean="0">
                <a:solidFill>
                  <a:srgbClr val="000066"/>
                </a:solidFill>
                <a:latin typeface="Arial" charset="0"/>
                <a:cs typeface="Arial" charset="0"/>
              </a:rPr>
              <a:t>3</a:t>
            </a:r>
            <a:r>
              <a:rPr lang="en-US" sz="4800" b="1" kern="0" baseline="30000" dirty="0" smtClean="0">
                <a:solidFill>
                  <a:srgbClr val="000066"/>
                </a:solidFill>
                <a:latin typeface="Arial" charset="0"/>
                <a:cs typeface="Arial" charset="0"/>
              </a:rPr>
              <a:t>rd</a:t>
            </a:r>
            <a:r>
              <a:rPr lang="en-US" sz="4800" b="1" kern="0" dirty="0" smtClean="0">
                <a:solidFill>
                  <a:srgbClr val="000066"/>
                </a:solidFill>
                <a:latin typeface="Arial" charset="0"/>
                <a:cs typeface="Arial" charset="0"/>
              </a:rPr>
              <a:t> Annual Meeting</a:t>
            </a:r>
            <a:r>
              <a:rPr lang="en-US" sz="4800" b="1" kern="0" dirty="0" smtClean="0">
                <a:solidFill>
                  <a:srgbClr val="000066"/>
                </a:solidFill>
                <a:latin typeface="Arial" charset="0"/>
                <a:cs typeface="Arial" charset="0"/>
              </a:rPr>
              <a:t> </a:t>
            </a:r>
            <a:endParaRPr lang="en-US" sz="4000" b="1" kern="0" dirty="0">
              <a:solidFill>
                <a:srgbClr val="000066"/>
              </a:solidFill>
              <a:latin typeface="Arial" charset="0"/>
              <a:cs typeface="Arial" charset="0"/>
            </a:endParaRPr>
          </a:p>
          <a:p>
            <a:pPr algn="ctr" fontAlgn="base">
              <a:spcBef>
                <a:spcPct val="0"/>
              </a:spcBef>
              <a:spcAft>
                <a:spcPct val="0"/>
              </a:spcAft>
            </a:pPr>
            <a:r>
              <a:rPr lang="en-US" sz="3600" b="1" kern="0" dirty="0">
                <a:solidFill>
                  <a:srgbClr val="000066"/>
                </a:solidFill>
                <a:latin typeface="Arial" charset="0"/>
                <a:cs typeface="Arial" charset="0"/>
              </a:rPr>
              <a:t>October 26, 2016</a:t>
            </a:r>
          </a:p>
        </p:txBody>
      </p:sp>
    </p:spTree>
    <p:extLst>
      <p:ext uri="{BB962C8B-B14F-4D97-AF65-F5344CB8AC3E}">
        <p14:creationId xmlns:p14="http://schemas.microsoft.com/office/powerpoint/2010/main" val="2765394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128" y="1446664"/>
            <a:ext cx="11086198" cy="4599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10</a:t>
            </a:fld>
            <a:endParaRPr lang="en-US" sz="180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6"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sp>
        <p:nvSpPr>
          <p:cNvPr id="7" name="TextBox 6"/>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Tree>
    <p:extLst>
      <p:ext uri="{BB962C8B-B14F-4D97-AF65-F5344CB8AC3E}">
        <p14:creationId xmlns:p14="http://schemas.microsoft.com/office/powerpoint/2010/main" val="3205903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050" y="1337481"/>
            <a:ext cx="10368700" cy="4685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11</a:t>
            </a:fld>
            <a:endParaRPr lang="en-US" sz="180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6"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sp>
        <p:nvSpPr>
          <p:cNvPr id="7" name="TextBox 6"/>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Tree>
    <p:extLst>
      <p:ext uri="{BB962C8B-B14F-4D97-AF65-F5344CB8AC3E}">
        <p14:creationId xmlns:p14="http://schemas.microsoft.com/office/powerpoint/2010/main" val="2308949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36" y="1880915"/>
            <a:ext cx="11481090" cy="3346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12</a:t>
            </a:fld>
            <a:endParaRPr lang="en-US" sz="180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6"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sp>
        <p:nvSpPr>
          <p:cNvPr id="7" name="TextBox 6"/>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Tree>
    <p:extLst>
      <p:ext uri="{BB962C8B-B14F-4D97-AF65-F5344CB8AC3E}">
        <p14:creationId xmlns:p14="http://schemas.microsoft.com/office/powerpoint/2010/main" val="2791653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251" y="1255594"/>
            <a:ext cx="10816298" cy="487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13</a:t>
            </a:fld>
            <a:endParaRPr lang="en-US" sz="180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6"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sp>
        <p:nvSpPr>
          <p:cNvPr id="7" name="TextBox 6"/>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Tree>
    <p:extLst>
      <p:ext uri="{BB962C8B-B14F-4D97-AF65-F5344CB8AC3E}">
        <p14:creationId xmlns:p14="http://schemas.microsoft.com/office/powerpoint/2010/main" val="14845681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14</a:t>
            </a:fld>
            <a:endParaRPr lang="en-US" sz="180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6"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8456" y="1133040"/>
            <a:ext cx="6975088" cy="5362099"/>
          </a:xfrm>
          <a:prstGeom prst="rect">
            <a:avLst/>
          </a:prstGeom>
        </p:spPr>
      </p:pic>
      <p:sp>
        <p:nvSpPr>
          <p:cNvPr id="8" name="TextBox 7"/>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Tree>
    <p:extLst>
      <p:ext uri="{BB962C8B-B14F-4D97-AF65-F5344CB8AC3E}">
        <p14:creationId xmlns:p14="http://schemas.microsoft.com/office/powerpoint/2010/main" val="56347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0236" y="1"/>
            <a:ext cx="7609114" cy="1104900"/>
          </a:xfrm>
        </p:spPr>
        <p:txBody>
          <a:bodyPr/>
          <a:lstStyle/>
          <a:p>
            <a:r>
              <a:rPr lang="en-US" dirty="0"/>
              <a:t>New Requirements</a:t>
            </a:r>
          </a:p>
        </p:txBody>
      </p:sp>
      <p:sp>
        <p:nvSpPr>
          <p:cNvPr id="5" name="Slide Number Placeholder 4"/>
          <p:cNvSpPr>
            <a:spLocks noGrp="1"/>
          </p:cNvSpPr>
          <p:nvPr>
            <p:ph type="sldNum" sz="quarter" idx="12"/>
          </p:nvPr>
        </p:nvSpPr>
        <p:spPr>
          <a:prstGeom prst="rect">
            <a:avLst/>
          </a:prstGeom>
        </p:spPr>
        <p:txBody>
          <a:bodyPr/>
          <a:lstStyle/>
          <a:p>
            <a:fld id="{D9515C9C-B0D4-49C7-83C7-4BF66E55645D}" type="slidenum">
              <a:rPr lang="en-US" sz="1800" b="0" kern="0">
                <a:solidFill>
                  <a:prstClr val="white"/>
                </a:solidFill>
              </a:rPr>
              <a:pPr/>
              <a:t>15</a:t>
            </a:fld>
            <a:endParaRPr lang="en-US" sz="1800" b="0" kern="0" dirty="0">
              <a:solidFill>
                <a:prstClr val="white"/>
              </a:solidFill>
            </a:endParaRPr>
          </a:p>
        </p:txBody>
      </p:sp>
      <p:sp>
        <p:nvSpPr>
          <p:cNvPr id="4" name="Content Placeholder 3"/>
          <p:cNvSpPr>
            <a:spLocks noGrp="1"/>
          </p:cNvSpPr>
          <p:nvPr>
            <p:ph idx="1"/>
          </p:nvPr>
        </p:nvSpPr>
        <p:spPr>
          <a:xfrm>
            <a:off x="2152650" y="1266824"/>
            <a:ext cx="7886700" cy="4981576"/>
          </a:xfrm>
        </p:spPr>
        <p:txBody>
          <a:bodyPr>
            <a:normAutofit lnSpcReduction="10000"/>
          </a:bodyPr>
          <a:lstStyle/>
          <a:p>
            <a:r>
              <a:rPr lang="en-US" dirty="0"/>
              <a:t>Revisions to Section 373.4595, Florida Statutes (F.S.) during 2016 Legislative session</a:t>
            </a:r>
          </a:p>
          <a:p>
            <a:r>
              <a:rPr lang="en-US" dirty="0"/>
              <a:t>New requirements for Northern Everglades watersheds</a:t>
            </a:r>
          </a:p>
          <a:p>
            <a:pPr lvl="1"/>
            <a:r>
              <a:rPr lang="en-US" dirty="0"/>
              <a:t>Lake Okeechobee</a:t>
            </a:r>
          </a:p>
          <a:p>
            <a:pPr lvl="1"/>
            <a:r>
              <a:rPr lang="en-US" dirty="0"/>
              <a:t>Caloosahatchee</a:t>
            </a:r>
          </a:p>
          <a:p>
            <a:pPr lvl="1"/>
            <a:r>
              <a:rPr lang="en-US" dirty="0"/>
              <a:t>St. Lucie</a:t>
            </a:r>
          </a:p>
          <a:p>
            <a:r>
              <a:rPr lang="en-US" dirty="0"/>
              <a:t>Enhanced integration of Water Management District (WMD) protection plans and BMAPs</a:t>
            </a:r>
          </a:p>
          <a:p>
            <a:r>
              <a:rPr lang="en-US" dirty="0"/>
              <a:t>Additional reporting</a:t>
            </a:r>
          </a:p>
          <a:p>
            <a:pPr lvl="1"/>
            <a:r>
              <a:rPr lang="en-US" dirty="0"/>
              <a:t>5-year BMAP progress reports</a:t>
            </a:r>
          </a:p>
          <a:p>
            <a:pPr lvl="1"/>
            <a:r>
              <a:rPr lang="en-US" dirty="0"/>
              <a:t>Annual Northern Everglades Coordinating Agencies Report</a:t>
            </a:r>
          </a:p>
          <a:p>
            <a:endParaRPr lang="en-US" dirty="0"/>
          </a:p>
        </p:txBody>
      </p:sp>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1558935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0236" y="1"/>
            <a:ext cx="7609114" cy="1104900"/>
          </a:xfrm>
        </p:spPr>
        <p:txBody>
          <a:bodyPr/>
          <a:lstStyle/>
          <a:p>
            <a:r>
              <a:rPr lang="en-US" dirty="0"/>
              <a:t>New Requirements</a:t>
            </a:r>
          </a:p>
        </p:txBody>
      </p:sp>
      <p:sp>
        <p:nvSpPr>
          <p:cNvPr id="5" name="Slide Number Placeholder 4"/>
          <p:cNvSpPr>
            <a:spLocks noGrp="1"/>
          </p:cNvSpPr>
          <p:nvPr>
            <p:ph type="sldNum" sz="quarter" idx="12"/>
          </p:nvPr>
        </p:nvSpPr>
        <p:spPr>
          <a:prstGeom prst="rect">
            <a:avLst/>
          </a:prstGeom>
        </p:spPr>
        <p:txBody>
          <a:bodyPr/>
          <a:lstStyle/>
          <a:p>
            <a:fld id="{D9515C9C-B0D4-49C7-83C7-4BF66E55645D}" type="slidenum">
              <a:rPr lang="en-US" sz="1800" b="0" kern="0">
                <a:solidFill>
                  <a:prstClr val="white"/>
                </a:solidFill>
              </a:rPr>
              <a:pPr/>
              <a:t>16</a:t>
            </a:fld>
            <a:endParaRPr lang="en-US" sz="1800" b="0" kern="0" dirty="0">
              <a:solidFill>
                <a:prstClr val="white"/>
              </a:solidFill>
            </a:endParaRPr>
          </a:p>
        </p:txBody>
      </p:sp>
      <p:sp>
        <p:nvSpPr>
          <p:cNvPr id="7" name="Content Placeholder 3"/>
          <p:cNvSpPr>
            <a:spLocks noGrp="1"/>
          </p:cNvSpPr>
          <p:nvPr>
            <p:ph idx="1"/>
          </p:nvPr>
        </p:nvSpPr>
        <p:spPr>
          <a:xfrm>
            <a:off x="2152650" y="1452283"/>
            <a:ext cx="7886700" cy="4356847"/>
          </a:xfrm>
        </p:spPr>
        <p:txBody>
          <a:bodyPr>
            <a:normAutofit lnSpcReduction="10000"/>
          </a:bodyPr>
          <a:lstStyle/>
          <a:p>
            <a:pPr marL="0" indent="0">
              <a:buNone/>
            </a:pPr>
            <a:r>
              <a:rPr lang="en-US" b="1" dirty="0"/>
              <a:t>New elements for Northern Everglades and Estuaries Protection Program (NEEPP) BMAPs</a:t>
            </a:r>
          </a:p>
          <a:p>
            <a:r>
              <a:rPr lang="en-US" dirty="0"/>
              <a:t>Projects to achieve the TMDL in 20 years</a:t>
            </a:r>
          </a:p>
          <a:p>
            <a:r>
              <a:rPr lang="en-US" dirty="0"/>
              <a:t>5/10/15-year milestones to measure progress</a:t>
            </a:r>
          </a:p>
          <a:p>
            <a:r>
              <a:rPr lang="en-US" dirty="0"/>
              <a:t>5-year progress report</a:t>
            </a:r>
          </a:p>
          <a:p>
            <a:endParaRPr lang="en-US" dirty="0"/>
          </a:p>
          <a:p>
            <a:pPr marL="0" indent="0">
              <a:buNone/>
            </a:pPr>
            <a:r>
              <a:rPr lang="en-US" b="1" dirty="0"/>
              <a:t>New elements for all new or revised BMAPs</a:t>
            </a:r>
          </a:p>
          <a:p>
            <a:pPr marL="233363" indent="-233363"/>
            <a:r>
              <a:rPr lang="en-US" dirty="0"/>
              <a:t>Additional project information</a:t>
            </a:r>
          </a:p>
          <a:p>
            <a:r>
              <a:rPr lang="en-US" dirty="0"/>
              <a:t>Additional funding information</a:t>
            </a:r>
          </a:p>
          <a:p>
            <a:endParaRPr lang="en-US" dirty="0"/>
          </a:p>
        </p:txBody>
      </p:sp>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3058569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5036" y="0"/>
            <a:ext cx="7609114" cy="1104900"/>
          </a:xfrm>
        </p:spPr>
        <p:txBody>
          <a:bodyPr/>
          <a:lstStyle/>
          <a:p>
            <a:r>
              <a:rPr lang="en-US" dirty="0"/>
              <a:t>Project Information Collection</a:t>
            </a:r>
          </a:p>
        </p:txBody>
      </p:sp>
      <p:sp>
        <p:nvSpPr>
          <p:cNvPr id="5" name="Slide Number Placeholder 4"/>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17</a:t>
            </a:fld>
            <a:endParaRPr lang="en-US" sz="1800" b="0" kern="0" dirty="0">
              <a:solidFill>
                <a:sysClr val="windowText" lastClr="000000"/>
              </a:solidFill>
            </a:endParaRP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17636" y="1084809"/>
            <a:ext cx="3538329" cy="5468328"/>
          </a:xfrm>
        </p:spPr>
      </p:pic>
      <p:sp>
        <p:nvSpPr>
          <p:cNvPr id="7" name="Content Placeholder 3"/>
          <p:cNvSpPr txBox="1">
            <a:spLocks/>
          </p:cNvSpPr>
          <p:nvPr/>
        </p:nvSpPr>
        <p:spPr>
          <a:xfrm>
            <a:off x="1649068" y="1316855"/>
            <a:ext cx="5083037" cy="51782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Survey January 2016 for projects in South Florida BMAPs</a:t>
            </a:r>
          </a:p>
          <a:p>
            <a:r>
              <a:rPr lang="en-US" dirty="0"/>
              <a:t>Contacted &gt;1,000 stakeholders</a:t>
            </a:r>
          </a:p>
          <a:p>
            <a:r>
              <a:rPr lang="en-US" dirty="0"/>
              <a:t>Requested Information</a:t>
            </a:r>
          </a:p>
          <a:p>
            <a:pPr lvl="1"/>
            <a:r>
              <a:rPr lang="en-US" dirty="0"/>
              <a:t>Sponsor, Partners</a:t>
            </a:r>
          </a:p>
          <a:p>
            <a:pPr lvl="1"/>
            <a:r>
              <a:rPr lang="en-US" dirty="0"/>
              <a:t>Project Type</a:t>
            </a:r>
          </a:p>
          <a:p>
            <a:pPr lvl="1"/>
            <a:r>
              <a:rPr lang="en-US" dirty="0"/>
              <a:t>Schedule</a:t>
            </a:r>
          </a:p>
          <a:p>
            <a:pPr lvl="1"/>
            <a:r>
              <a:rPr lang="en-US" dirty="0"/>
              <a:t>Cost, Annual Operations &amp; Management (O&amp;M)</a:t>
            </a:r>
          </a:p>
          <a:p>
            <a:pPr lvl="1"/>
            <a:r>
              <a:rPr lang="en-US" dirty="0"/>
              <a:t>Acres Treated</a:t>
            </a:r>
          </a:p>
          <a:p>
            <a:pPr lvl="1"/>
            <a:r>
              <a:rPr lang="en-US" dirty="0"/>
              <a:t>Estimated TN/TP Reductions</a:t>
            </a:r>
          </a:p>
          <a:p>
            <a:r>
              <a:rPr lang="en-US" dirty="0" err="1"/>
              <a:t>Caulkins</a:t>
            </a:r>
            <a:r>
              <a:rPr lang="en-US" dirty="0"/>
              <a:t> Water Farm</a:t>
            </a:r>
          </a:p>
        </p:txBody>
      </p:sp>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636575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a:stretch>
        </a:blipFill>
        <a:effectLst/>
      </p:bgPr>
    </p:bg>
    <p:spTree>
      <p:nvGrpSpPr>
        <p:cNvPr id="1" name=""/>
        <p:cNvGrpSpPr/>
        <p:nvPr/>
      </p:nvGrpSpPr>
      <p:grpSpPr>
        <a:xfrm>
          <a:off x="0" y="0"/>
          <a:ext cx="0" cy="0"/>
          <a:chOff x="0" y="0"/>
          <a:chExt cx="0" cy="0"/>
        </a:xfrm>
      </p:grpSpPr>
      <p:sp>
        <p:nvSpPr>
          <p:cNvPr id="2" name="Rectangle 1"/>
          <p:cNvSpPr/>
          <p:nvPr/>
        </p:nvSpPr>
        <p:spPr>
          <a:xfrm>
            <a:off x="3871406" y="4457478"/>
            <a:ext cx="4572000" cy="1200329"/>
          </a:xfrm>
          <a:prstGeom prst="rect">
            <a:avLst/>
          </a:prstGeom>
        </p:spPr>
        <p:txBody>
          <a:bodyPr>
            <a:spAutoFit/>
          </a:bodyPr>
          <a:lstStyle/>
          <a:p>
            <a:pPr algn="ctr"/>
            <a:r>
              <a:rPr lang="en-US" sz="2400" kern="0" dirty="0">
                <a:solidFill>
                  <a:srgbClr val="254061"/>
                </a:solidFill>
                <a:cs typeface="Arial" charset="0"/>
              </a:rPr>
              <a:t>Mary Szafraniec, PhD</a:t>
            </a:r>
          </a:p>
          <a:p>
            <a:pPr algn="ctr"/>
            <a:r>
              <a:rPr lang="en-US" sz="2400" kern="0" dirty="0">
                <a:solidFill>
                  <a:srgbClr val="254061"/>
                </a:solidFill>
                <a:cs typeface="Arial" charset="0"/>
              </a:rPr>
              <a:t>Amec Foster Wheeler</a:t>
            </a:r>
          </a:p>
          <a:p>
            <a:pPr algn="ctr"/>
            <a:r>
              <a:rPr lang="en-US" sz="2400" kern="0" dirty="0">
                <a:solidFill>
                  <a:srgbClr val="254061"/>
                </a:solidFill>
                <a:cs typeface="Arial" charset="0"/>
              </a:rPr>
              <a:t>Mary.Szafraniec@amecfw.com</a:t>
            </a:r>
          </a:p>
        </p:txBody>
      </p:sp>
      <p:sp>
        <p:nvSpPr>
          <p:cNvPr id="5" name="TextBox 3"/>
          <p:cNvSpPr txBox="1">
            <a:spLocks noChangeArrowheads="1"/>
          </p:cNvSpPr>
          <p:nvPr/>
        </p:nvSpPr>
        <p:spPr bwMode="auto">
          <a:xfrm>
            <a:off x="3267075" y="1561654"/>
            <a:ext cx="6629400" cy="523875"/>
          </a:xfrm>
          <a:prstGeom prst="rect">
            <a:avLst/>
          </a:prstGeom>
          <a:noFill/>
          <a:ln w="9525">
            <a:noFill/>
            <a:miter lim="800000"/>
            <a:headEnd/>
            <a:tailEnd/>
          </a:ln>
        </p:spPr>
        <p:txBody>
          <a:bodyPr>
            <a:spAutoFit/>
          </a:bodyPr>
          <a:lstStyle/>
          <a:p>
            <a:pPr algn="ctr"/>
            <a:r>
              <a:rPr lang="en-US" sz="2800" kern="0" dirty="0">
                <a:solidFill>
                  <a:schemeClr val="bg1"/>
                </a:solidFill>
                <a:cs typeface="Arial" charset="0"/>
              </a:rPr>
              <a:t>Water Quality Restoration Program</a:t>
            </a:r>
          </a:p>
        </p:txBody>
      </p:sp>
      <p:sp>
        <p:nvSpPr>
          <p:cNvPr id="3" name="Rectangle 2"/>
          <p:cNvSpPr/>
          <p:nvPr/>
        </p:nvSpPr>
        <p:spPr>
          <a:xfrm>
            <a:off x="1714500" y="2085528"/>
            <a:ext cx="8782050" cy="2308324"/>
          </a:xfrm>
          <a:prstGeom prst="rect">
            <a:avLst/>
          </a:prstGeom>
        </p:spPr>
        <p:txBody>
          <a:bodyPr wrap="square">
            <a:spAutoFit/>
          </a:bodyPr>
          <a:lstStyle/>
          <a:p>
            <a:pPr algn="ctr"/>
            <a:r>
              <a:rPr lang="en-US" sz="3600" b="1" kern="0" dirty="0">
                <a:solidFill>
                  <a:srgbClr val="000066"/>
                </a:solidFill>
                <a:latin typeface="Arial" charset="0"/>
                <a:cs typeface="Arial" charset="0"/>
              </a:rPr>
              <a:t>St. Lucie River </a:t>
            </a:r>
          </a:p>
          <a:p>
            <a:pPr algn="ctr" fontAlgn="base">
              <a:spcBef>
                <a:spcPct val="0"/>
              </a:spcBef>
              <a:spcAft>
                <a:spcPct val="0"/>
              </a:spcAft>
            </a:pPr>
            <a:r>
              <a:rPr lang="en-US" sz="3600" b="1" kern="0" dirty="0">
                <a:solidFill>
                  <a:srgbClr val="000066"/>
                </a:solidFill>
                <a:latin typeface="Arial" charset="0"/>
                <a:cs typeface="Arial" charset="0"/>
              </a:rPr>
              <a:t>Water Quality Prioritization and Data Analysis</a:t>
            </a:r>
          </a:p>
          <a:p>
            <a:pPr algn="ctr" fontAlgn="base">
              <a:spcBef>
                <a:spcPct val="0"/>
              </a:spcBef>
              <a:spcAft>
                <a:spcPct val="0"/>
              </a:spcAft>
            </a:pPr>
            <a:r>
              <a:rPr lang="en-US" sz="3600" b="1" kern="0" dirty="0">
                <a:solidFill>
                  <a:srgbClr val="000066"/>
                </a:solidFill>
                <a:latin typeface="Arial" charset="0"/>
                <a:cs typeface="Arial" charset="0"/>
              </a:rPr>
              <a:t>October 26, 2016</a:t>
            </a:r>
          </a:p>
        </p:txBody>
      </p:sp>
    </p:spTree>
    <p:extLst>
      <p:ext uri="{BB962C8B-B14F-4D97-AF65-F5344CB8AC3E}">
        <p14:creationId xmlns:p14="http://schemas.microsoft.com/office/powerpoint/2010/main" val="38755609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2152650" y="1325563"/>
            <a:ext cx="7886700" cy="4351338"/>
          </a:xfrm>
        </p:spPr>
        <p:txBody>
          <a:bodyPr>
            <a:normAutofit/>
          </a:bodyPr>
          <a:lstStyle/>
          <a:p>
            <a:endParaRPr lang="en-US" sz="4000" dirty="0"/>
          </a:p>
          <a:p>
            <a:pPr lvl="0"/>
            <a:r>
              <a:rPr lang="en-US" sz="4000" dirty="0"/>
              <a:t>BMAP Monitoring Network water quality site prioritization</a:t>
            </a:r>
          </a:p>
          <a:p>
            <a:pPr lvl="0"/>
            <a:r>
              <a:rPr lang="en-US" sz="4000" dirty="0"/>
              <a:t>Trend analysis</a:t>
            </a:r>
          </a:p>
          <a:p>
            <a:pPr marL="0" indent="0">
              <a:buNone/>
            </a:pPr>
            <a:endParaRPr lang="en-US" sz="4000" dirty="0"/>
          </a:p>
        </p:txBody>
      </p:sp>
      <p:sp>
        <p:nvSpPr>
          <p:cNvPr id="5" name="Slide Number Placeholder 4"/>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19</a:t>
            </a:fld>
            <a:endParaRPr lang="en-US" sz="1800" b="0" kern="0" dirty="0">
              <a:solidFill>
                <a:sysClr val="windowText" lastClr="000000"/>
              </a:solidFill>
            </a:endParaRPr>
          </a:p>
        </p:txBody>
      </p:sp>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517261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Meeting Agenda</a:t>
            </a:r>
          </a:p>
        </p:txBody>
      </p:sp>
      <p:sp>
        <p:nvSpPr>
          <p:cNvPr id="3" name="Content Placeholder 2"/>
          <p:cNvSpPr>
            <a:spLocks noGrp="1"/>
          </p:cNvSpPr>
          <p:nvPr>
            <p:ph idx="1"/>
          </p:nvPr>
        </p:nvSpPr>
        <p:spPr>
          <a:xfrm>
            <a:off x="1828800" y="668219"/>
            <a:ext cx="9312442" cy="5358000"/>
          </a:xfrm>
        </p:spPr>
        <p:txBody>
          <a:bodyPr>
            <a:normAutofit/>
          </a:bodyPr>
          <a:lstStyle/>
          <a:p>
            <a:pPr marL="0" indent="0">
              <a:buNone/>
            </a:pPr>
            <a:endParaRPr lang="en-US" dirty="0">
              <a:solidFill>
                <a:srgbClr val="0000CC"/>
              </a:solidFill>
            </a:endParaRPr>
          </a:p>
          <a:p>
            <a:r>
              <a:rPr lang="en-US" dirty="0"/>
              <a:t>Welcome and Opening Remarks</a:t>
            </a:r>
          </a:p>
          <a:p>
            <a:r>
              <a:rPr lang="en-US" dirty="0"/>
              <a:t>Overview of St. Lucie River and Estuary Basin Management Action Plan (BMAP) Annual Progress Report</a:t>
            </a:r>
          </a:p>
          <a:p>
            <a:r>
              <a:rPr lang="en-US" dirty="0" err="1"/>
              <a:t>WaSh</a:t>
            </a:r>
            <a:r>
              <a:rPr lang="en-US" dirty="0"/>
              <a:t> Model Update Presentation</a:t>
            </a:r>
          </a:p>
          <a:p>
            <a:r>
              <a:rPr lang="en-US" dirty="0" smtClean="0"/>
              <a:t>BMAP </a:t>
            </a:r>
            <a:r>
              <a:rPr lang="en-US" dirty="0"/>
              <a:t>Monitoring Network Project Presentation</a:t>
            </a:r>
          </a:p>
          <a:p>
            <a:r>
              <a:rPr lang="en-US" dirty="0" smtClean="0"/>
              <a:t>Florida </a:t>
            </a:r>
            <a:r>
              <a:rPr lang="en-US" dirty="0"/>
              <a:t>Department of Agriculture and Consumer Services Presentation</a:t>
            </a:r>
          </a:p>
          <a:p>
            <a:r>
              <a:rPr lang="en-US" dirty="0"/>
              <a:t>Stakeholder Update Presentations</a:t>
            </a:r>
          </a:p>
          <a:p>
            <a:r>
              <a:rPr lang="en-US" dirty="0"/>
              <a:t>Questions/Comments</a:t>
            </a:r>
          </a:p>
          <a:p>
            <a:r>
              <a:rPr lang="en-US" dirty="0"/>
              <a:t>Adjourn</a:t>
            </a:r>
          </a:p>
        </p:txBody>
      </p:sp>
      <p:sp>
        <p:nvSpPr>
          <p:cNvPr id="4" name="Date Placeholder 3"/>
          <p:cNvSpPr>
            <a:spLocks noGrp="1"/>
          </p:cNvSpPr>
          <p:nvPr>
            <p:ph type="dt" sz="half" idx="10"/>
          </p:nvPr>
        </p:nvSpPr>
        <p:spPr/>
        <p:txBody>
          <a:bodyPr/>
          <a:lstStyle/>
          <a:p>
            <a:r>
              <a:rPr lang="en-US" sz="1800" b="0" kern="0" dirty="0">
                <a:solidFill>
                  <a:sysClr val="windowText" lastClr="000000"/>
                </a:solidFill>
              </a:rPr>
              <a:t>10/26/2016</a:t>
            </a:r>
          </a:p>
        </p:txBody>
      </p:sp>
      <p:sp>
        <p:nvSpPr>
          <p:cNvPr id="6" name="Slide Number Placeholder 5"/>
          <p:cNvSpPr>
            <a:spLocks noGrp="1"/>
          </p:cNvSpPr>
          <p:nvPr>
            <p:ph type="sldNum" sz="quarter" idx="12"/>
          </p:nvPr>
        </p:nvSpPr>
        <p:spPr/>
        <p:txBody>
          <a:bodyPr/>
          <a:lstStyle/>
          <a:p>
            <a:fld id="{77BC0C64-94FA-44B3-9573-88BE3BEAC041}" type="slidenum">
              <a:rPr lang="en-US" sz="1800" b="0" kern="0">
                <a:solidFill>
                  <a:sysClr val="windowText" lastClr="000000"/>
                </a:solidFill>
              </a:rPr>
              <a:pPr/>
              <a:t>2</a:t>
            </a:fld>
            <a:endParaRPr lang="en-US" sz="1800" b="0" kern="0" dirty="0">
              <a:solidFill>
                <a:sysClr val="windowText" lastClr="000000"/>
              </a:solidFill>
            </a:endParaRPr>
          </a:p>
        </p:txBody>
      </p:sp>
      <p:sp>
        <p:nvSpPr>
          <p:cNvPr id="7" name="Footer Placeholder 4"/>
          <p:cNvSpPr>
            <a:spLocks noGrp="1"/>
          </p:cNvSpPr>
          <p:nvPr>
            <p:ph type="ftr" sz="quarter" idx="11"/>
          </p:nvPr>
        </p:nvSpPr>
        <p:spPr>
          <a:xfrm>
            <a:off x="4552950" y="6495139"/>
            <a:ext cx="3086100" cy="365125"/>
          </a:xfrm>
        </p:spPr>
        <p:txBody>
          <a:bodyPr/>
          <a:lstStyle/>
          <a:p>
            <a:r>
              <a:rPr lang="en-US" sz="1800" b="0" kern="0" dirty="0">
                <a:solidFill>
                  <a:sysClr val="windowText" lastClr="000000"/>
                </a:solidFill>
              </a:rPr>
              <a:t>St. Lucie BMAP Annual Update</a:t>
            </a:r>
          </a:p>
        </p:txBody>
      </p:sp>
      <p:sp>
        <p:nvSpPr>
          <p:cNvPr id="8" name="TextBox 7"/>
          <p:cNvSpPr txBox="1"/>
          <p:nvPr/>
        </p:nvSpPr>
        <p:spPr>
          <a:xfrm>
            <a:off x="2430236" y="1417876"/>
            <a:ext cx="7609114" cy="646331"/>
          </a:xfrm>
          <a:prstGeom prst="rect">
            <a:avLst/>
          </a:prstGeom>
          <a:noFill/>
        </p:spPr>
        <p:txBody>
          <a:bodyPr wrap="square" rtlCol="0">
            <a:spAutoFit/>
          </a:bodyPr>
          <a:lstStyle/>
          <a:p>
            <a:pPr marL="285750" indent="-285750">
              <a:buFont typeface="Wingdings" panose="05000000000000000000" pitchFamily="2" charset="2"/>
              <a:buChar char="§"/>
            </a:pPr>
            <a:endParaRPr lang="en-US" sz="3600" b="1" kern="0" dirty="0">
              <a:solidFill>
                <a:sysClr val="windowText" lastClr="000000"/>
              </a:solidFill>
            </a:endParaRPr>
          </a:p>
        </p:txBody>
      </p:sp>
    </p:spTree>
    <p:extLst>
      <p:ext uri="{BB962C8B-B14F-4D97-AF65-F5344CB8AC3E}">
        <p14:creationId xmlns:p14="http://schemas.microsoft.com/office/powerpoint/2010/main" val="1478482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610600" y="6494464"/>
            <a:ext cx="2057400" cy="365125"/>
          </a:xfrm>
          <a:prstGeom prst="rect">
            <a:avLst/>
          </a:prstGeom>
        </p:spPr>
        <p:txBody>
          <a:bodyPr/>
          <a:lstStyle/>
          <a:p>
            <a:fld id="{D9515C9C-B0D4-49C7-83C7-4BF66E55645D}" type="slidenum">
              <a:rPr lang="en-US" kern="0">
                <a:solidFill>
                  <a:sysClr val="windowText" lastClr="000000"/>
                </a:solidFill>
              </a:rPr>
              <a:pPr/>
              <a:t>20</a:t>
            </a:fld>
            <a:endParaRPr lang="en-US" kern="0" dirty="0">
              <a:solidFill>
                <a:sysClr val="windowText" lastClr="000000"/>
              </a:solidFill>
            </a:endParaRPr>
          </a:p>
        </p:txBody>
      </p:sp>
      <p:sp>
        <p:nvSpPr>
          <p:cNvPr id="6" name="Text Placeholder 2"/>
          <p:cNvSpPr txBox="1">
            <a:spLocks/>
          </p:cNvSpPr>
          <p:nvPr/>
        </p:nvSpPr>
        <p:spPr>
          <a:xfrm>
            <a:off x="2286000" y="2590801"/>
            <a:ext cx="7772400" cy="150018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600" dirty="0">
                <a:solidFill>
                  <a:schemeClr val="accent1"/>
                </a:solidFill>
                <a:ea typeface="+mj-ea"/>
              </a:rPr>
              <a:t>Water Quality Site Prioritization</a:t>
            </a:r>
            <a:endParaRPr lang="en-US" sz="4400" dirty="0">
              <a:solidFill>
                <a:schemeClr val="accent1"/>
              </a:solidFill>
              <a:ea typeface="+mj-ea"/>
            </a:endParaRPr>
          </a:p>
          <a:p>
            <a:pPr marL="0" indent="0" algn="ctr">
              <a:buNone/>
            </a:pPr>
            <a:endParaRPr lang="en-US" b="1" dirty="0"/>
          </a:p>
        </p:txBody>
      </p:sp>
    </p:spTree>
    <p:extLst>
      <p:ext uri="{BB962C8B-B14F-4D97-AF65-F5344CB8AC3E}">
        <p14:creationId xmlns:p14="http://schemas.microsoft.com/office/powerpoint/2010/main" val="15220236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
        <p:nvSpPr>
          <p:cNvPr id="5" name="Slide Number Placeholder 4"/>
          <p:cNvSpPr>
            <a:spLocks noGrp="1"/>
          </p:cNvSpPr>
          <p:nvPr>
            <p:ph type="sldNum" sz="quarter" idx="12"/>
          </p:nvPr>
        </p:nvSpPr>
        <p:spPr/>
        <p:txBody>
          <a:bodyPr/>
          <a:lstStyle/>
          <a:p>
            <a:fld id="{77BC0C64-94FA-44B3-9573-88BE3BEAC041}" type="slidenum">
              <a:rPr lang="en-US" sz="1800" b="0" kern="0">
                <a:solidFill>
                  <a:sysClr val="windowText" lastClr="000000"/>
                </a:solidFill>
              </a:rPr>
              <a:pPr/>
              <a:t>21</a:t>
            </a:fld>
            <a:endParaRPr lang="en-US" sz="1800" b="0" kern="0" dirty="0">
              <a:solidFill>
                <a:sysClr val="windowText" lastClr="000000"/>
              </a:solidFill>
            </a:endParaRPr>
          </a:p>
        </p:txBody>
      </p:sp>
      <p:sp>
        <p:nvSpPr>
          <p:cNvPr id="6" name="Title 1"/>
          <p:cNvSpPr>
            <a:spLocks noGrp="1"/>
          </p:cNvSpPr>
          <p:nvPr>
            <p:ph type="title"/>
          </p:nvPr>
        </p:nvSpPr>
        <p:spPr>
          <a:xfrm>
            <a:off x="2430236" y="1"/>
            <a:ext cx="7609114" cy="1174032"/>
          </a:xfrm>
        </p:spPr>
        <p:txBody>
          <a:bodyPr>
            <a:normAutofit/>
          </a:bodyPr>
          <a:lstStyle/>
          <a:p>
            <a:r>
              <a:rPr lang="en-US" sz="2800" dirty="0"/>
              <a:t>St. Lucie BMAP Monitoring Network Stations</a:t>
            </a:r>
          </a:p>
        </p:txBody>
      </p:sp>
      <p:sp>
        <p:nvSpPr>
          <p:cNvPr id="7" name="Content Placeholder 2"/>
          <p:cNvSpPr txBox="1">
            <a:spLocks/>
          </p:cNvSpPr>
          <p:nvPr/>
        </p:nvSpPr>
        <p:spPr>
          <a:xfrm>
            <a:off x="1775792" y="1539158"/>
            <a:ext cx="3034748" cy="4955981"/>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200"/>
              </a:spcAft>
            </a:pPr>
            <a:r>
              <a:rPr lang="en-US" dirty="0"/>
              <a:t>All stations in monitoring network</a:t>
            </a:r>
          </a:p>
          <a:p>
            <a:pPr>
              <a:spcBef>
                <a:spcPts val="0"/>
              </a:spcBef>
              <a:spcAft>
                <a:spcPts val="1200"/>
              </a:spcAft>
            </a:pPr>
            <a:r>
              <a:rPr lang="en-US" dirty="0"/>
              <a:t>Data Providers:</a:t>
            </a:r>
          </a:p>
          <a:p>
            <a:pPr lvl="1">
              <a:spcBef>
                <a:spcPts val="0"/>
              </a:spcBef>
              <a:spcAft>
                <a:spcPts val="1200"/>
              </a:spcAft>
            </a:pPr>
            <a:r>
              <a:rPr lang="en-US" dirty="0"/>
              <a:t>North St. Lucie River WCD</a:t>
            </a:r>
          </a:p>
          <a:p>
            <a:pPr lvl="1">
              <a:spcBef>
                <a:spcPts val="0"/>
              </a:spcBef>
              <a:spcAft>
                <a:spcPts val="1200"/>
              </a:spcAft>
            </a:pPr>
            <a:r>
              <a:rPr lang="en-US" dirty="0"/>
              <a:t>Port St. Lucie </a:t>
            </a:r>
          </a:p>
          <a:p>
            <a:pPr lvl="1">
              <a:spcBef>
                <a:spcPts val="0"/>
              </a:spcBef>
              <a:spcAft>
                <a:spcPts val="1200"/>
              </a:spcAft>
            </a:pPr>
            <a:r>
              <a:rPr lang="en-US" dirty="0"/>
              <a:t>SFWMD</a:t>
            </a:r>
          </a:p>
          <a:p>
            <a:pPr lvl="1">
              <a:spcBef>
                <a:spcPts val="0"/>
              </a:spcBef>
              <a:spcAft>
                <a:spcPts val="1200"/>
              </a:spcAft>
            </a:pPr>
            <a:r>
              <a:rPr lang="en-US" dirty="0"/>
              <a:t>St. Lucie County</a:t>
            </a:r>
          </a:p>
          <a:p>
            <a:pPr lvl="1">
              <a:spcBef>
                <a:spcPts val="0"/>
              </a:spcBef>
              <a:spcAft>
                <a:spcPts val="1200"/>
              </a:spcAft>
            </a:pPr>
            <a:r>
              <a:rPr lang="en-US" dirty="0"/>
              <a:t>St. Lucie West Services District </a:t>
            </a:r>
          </a:p>
          <a:p>
            <a:pPr lvl="1">
              <a:spcBef>
                <a:spcPts val="0"/>
              </a:spcBef>
              <a:spcAft>
                <a:spcPts val="1200"/>
              </a:spcAft>
            </a:pPr>
            <a:r>
              <a:rPr lang="en-US" dirty="0"/>
              <a:t>U.S. Geological Survey</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987" t="3678" r="5772" b="4061"/>
          <a:stretch/>
        </p:blipFill>
        <p:spPr>
          <a:xfrm>
            <a:off x="5737884" y="924911"/>
            <a:ext cx="4486022" cy="5935353"/>
          </a:xfrm>
          <a:prstGeom prst="rect">
            <a:avLst/>
          </a:prstGeom>
        </p:spPr>
      </p:pic>
      <p:sp>
        <p:nvSpPr>
          <p:cNvPr id="8"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Tree>
    <p:extLst>
      <p:ext uri="{BB962C8B-B14F-4D97-AF65-F5344CB8AC3E}">
        <p14:creationId xmlns:p14="http://schemas.microsoft.com/office/powerpoint/2010/main" val="36443165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0652" y="137786"/>
            <a:ext cx="7198104" cy="937256"/>
          </a:xfrm>
        </p:spPr>
        <p:txBody>
          <a:bodyPr>
            <a:normAutofit/>
          </a:bodyPr>
          <a:lstStyle/>
          <a:p>
            <a:r>
              <a:rPr lang="en-US" dirty="0"/>
              <a:t>Prioritization Methodology</a:t>
            </a:r>
          </a:p>
        </p:txBody>
      </p:sp>
      <p:sp>
        <p:nvSpPr>
          <p:cNvPr id="3" name="Content Placeholder 2"/>
          <p:cNvSpPr>
            <a:spLocks noGrp="1"/>
          </p:cNvSpPr>
          <p:nvPr>
            <p:ph idx="1"/>
          </p:nvPr>
        </p:nvSpPr>
        <p:spPr>
          <a:xfrm>
            <a:off x="2072640" y="1299532"/>
            <a:ext cx="8115300" cy="5195606"/>
          </a:xfrm>
        </p:spPr>
        <p:txBody>
          <a:bodyPr>
            <a:noAutofit/>
          </a:bodyPr>
          <a:lstStyle/>
          <a:p>
            <a:pPr marL="0" indent="0">
              <a:buNone/>
            </a:pPr>
            <a:r>
              <a:rPr lang="en-US" u="sng" dirty="0"/>
              <a:t>Step 1: Database Assessment</a:t>
            </a:r>
          </a:p>
          <a:p>
            <a:r>
              <a:rPr lang="en-US" dirty="0"/>
              <a:t>Data Retrieval: STORET, </a:t>
            </a:r>
            <a:r>
              <a:rPr lang="en-US" dirty="0" err="1"/>
              <a:t>DBHydro</a:t>
            </a:r>
            <a:endParaRPr lang="en-US" dirty="0"/>
          </a:p>
          <a:p>
            <a:r>
              <a:rPr lang="en-US" dirty="0"/>
              <a:t>Data Screening: period of record (POR), sampling frequency, and data gaps</a:t>
            </a:r>
          </a:p>
          <a:p>
            <a:r>
              <a:rPr lang="en-US" dirty="0"/>
              <a:t>Data Processing/Formatting: data qualifiers, replicates, coincident time step</a:t>
            </a:r>
          </a:p>
          <a:p>
            <a:r>
              <a:rPr lang="en-US" dirty="0"/>
              <a:t>Development of Tier Criteria Table</a:t>
            </a:r>
          </a:p>
          <a:p>
            <a:r>
              <a:rPr lang="en-US" dirty="0"/>
              <a:t>Development of Monitoring Station Summary Table with Tier Classification</a:t>
            </a:r>
          </a:p>
          <a:p>
            <a:r>
              <a:rPr lang="en-US" dirty="0"/>
              <a:t>Tier Classification list developed based on data availability, POR, sampling frequency, and data gaps</a:t>
            </a:r>
          </a:p>
          <a:p>
            <a:endParaRPr lang="en-US" sz="3200" dirty="0"/>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22</a:t>
            </a:fld>
            <a:endParaRPr lang="en-US" sz="1800" b="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6826907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dirty="0"/>
              <a:t>Tier Criteria</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23</a:t>
            </a:fld>
            <a:endParaRPr lang="en-US" sz="1800" b="0" kern="0" dirty="0">
              <a:solidFill>
                <a:sysClr val="windowText" lastClr="000000"/>
              </a:solidFill>
            </a:endParaRPr>
          </a:p>
        </p:txBody>
      </p:sp>
      <p:graphicFrame>
        <p:nvGraphicFramePr>
          <p:cNvPr id="5" name="Table 4"/>
          <p:cNvGraphicFramePr>
            <a:graphicFrameLocks noGrp="1"/>
          </p:cNvGraphicFramePr>
          <p:nvPr>
            <p:extLst/>
          </p:nvPr>
        </p:nvGraphicFramePr>
        <p:xfrm>
          <a:off x="1728868" y="1325563"/>
          <a:ext cx="8695941" cy="4986086"/>
        </p:xfrm>
        <a:graphic>
          <a:graphicData uri="http://schemas.openxmlformats.org/drawingml/2006/table">
            <a:tbl>
              <a:tblPr/>
              <a:tblGrid>
                <a:gridCol w="687339">
                  <a:extLst>
                    <a:ext uri="{9D8B030D-6E8A-4147-A177-3AD203B41FA5}">
                      <a16:colId xmlns="" xmlns:a16="http://schemas.microsoft.com/office/drawing/2014/main" val="20000"/>
                    </a:ext>
                  </a:extLst>
                </a:gridCol>
                <a:gridCol w="7298483">
                  <a:extLst>
                    <a:ext uri="{9D8B030D-6E8A-4147-A177-3AD203B41FA5}">
                      <a16:colId xmlns="" xmlns:a16="http://schemas.microsoft.com/office/drawing/2014/main" val="20001"/>
                    </a:ext>
                  </a:extLst>
                </a:gridCol>
                <a:gridCol w="710119">
                  <a:extLst>
                    <a:ext uri="{9D8B030D-6E8A-4147-A177-3AD203B41FA5}">
                      <a16:colId xmlns="" xmlns:a16="http://schemas.microsoft.com/office/drawing/2014/main" val="20002"/>
                    </a:ext>
                  </a:extLst>
                </a:gridCol>
              </a:tblGrid>
              <a:tr h="921526">
                <a:tc>
                  <a:txBody>
                    <a:bodyPr/>
                    <a:lstStyle/>
                    <a:p>
                      <a:pPr algn="ctr" fontAlgn="b"/>
                      <a:r>
                        <a:rPr lang="en-US" sz="1200" b="1" i="0" u="none" strike="noStrike" dirty="0">
                          <a:solidFill>
                            <a:srgbClr val="000000"/>
                          </a:solidFill>
                          <a:effectLst/>
                          <a:latin typeface="Calibri" panose="020F0502020204030204" pitchFamily="34" charset="0"/>
                        </a:rPr>
                        <a:t>Tier</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Calibri" panose="020F0502020204030204" pitchFamily="34" charset="0"/>
                        </a:rPr>
                        <a:t>Criteria</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Calibri" panose="020F0502020204030204" pitchFamily="34" charset="0"/>
                        </a:rPr>
                        <a:t>Stations Used for Data Analysis</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63652">
                <a:tc rowSpan="5">
                  <a:txBody>
                    <a:bodyPr/>
                    <a:lstStyle/>
                    <a:p>
                      <a:pPr algn="ctr" fontAlgn="ctr"/>
                      <a:r>
                        <a:rPr lang="en-US" sz="1200" b="0" i="0" u="none" strike="noStrike">
                          <a:solidFill>
                            <a:srgbClr val="000000"/>
                          </a:solidFill>
                          <a:effectLst/>
                          <a:latin typeface="Calibri" panose="020F0502020204030204" pitchFamily="34" charset="0"/>
                        </a:rPr>
                        <a:t>1</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 Most recent data records are from 2015 or later.</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5">
                  <a:txBody>
                    <a:bodyPr/>
                    <a:lstStyle/>
                    <a:p>
                      <a:pPr algn="ctr" fontAlgn="ctr"/>
                      <a:r>
                        <a:rPr lang="en-US" sz="1200" b="0" i="0" u="none" strike="noStrike">
                          <a:solidFill>
                            <a:srgbClr val="000000"/>
                          </a:solidFill>
                          <a:effectLst/>
                          <a:latin typeface="Calibri" panose="020F0502020204030204" pitchFamily="34" charset="0"/>
                        </a:rPr>
                        <a:t>YES</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10312">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 Five or more consecutive years of data exist going back from the time of most recent data (2015/2016).</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02"/>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Data gaps less than 90 days in most recent consecutive five year period.</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03"/>
                  </a:ext>
                </a:extLst>
              </a:tr>
              <a:tr h="16365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Typical sampling frequency of monthly or shorter frequency.</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04"/>
                  </a:ext>
                </a:extLst>
              </a:tr>
              <a:tr h="310312">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 All quarters in most recent consecutive five year period have data.</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10005"/>
                  </a:ext>
                </a:extLst>
              </a:tr>
              <a:tr h="163652">
                <a:tc rowSpan="4">
                  <a:txBody>
                    <a:bodyPr/>
                    <a:lstStyle/>
                    <a:p>
                      <a:pPr algn="ctr" fontAlgn="ctr"/>
                      <a:r>
                        <a:rPr lang="en-US" sz="1200" b="0" i="0" u="none" strike="noStrike">
                          <a:solidFill>
                            <a:srgbClr val="000000"/>
                          </a:solidFill>
                          <a:effectLst/>
                          <a:latin typeface="Calibri" panose="020F0502020204030204" pitchFamily="34" charset="0"/>
                        </a:rPr>
                        <a:t>2</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Most recent data records are from 2015 or later.</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4">
                  <a:txBody>
                    <a:bodyPr/>
                    <a:lstStyle/>
                    <a:p>
                      <a:pPr algn="ctr" fontAlgn="ctr"/>
                      <a:r>
                        <a:rPr lang="en-US" sz="1200" b="0" i="0" u="none" strike="noStrike">
                          <a:solidFill>
                            <a:srgbClr val="000000"/>
                          </a:solidFill>
                          <a:effectLst/>
                          <a:latin typeface="Calibri" panose="020F0502020204030204" pitchFamily="34" charset="0"/>
                        </a:rPr>
                        <a:t>YES</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Five or more consecutive years of data exist going back from the time of most recent data (2015/2016).</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07"/>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Typical sampling frequency greater than monthly, and less than or equal to annually.</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08"/>
                  </a:ext>
                </a:extLst>
              </a:tr>
              <a:tr h="310312">
                <a:tc vMerge="1">
                  <a:txBody>
                    <a:bodyPr/>
                    <a:lstStyle/>
                    <a:p>
                      <a:endParaRPr lang="en-US"/>
                    </a:p>
                  </a:txBody>
                  <a:tcPr/>
                </a:tc>
                <a:tc>
                  <a:txBody>
                    <a:bodyPr/>
                    <a:lstStyle/>
                    <a:p>
                      <a:pPr algn="l" fontAlgn="b"/>
                      <a:r>
                        <a:rPr lang="en-US" sz="1200" b="0" i="0" u="none" strike="noStrike" baseline="0" dirty="0">
                          <a:solidFill>
                            <a:srgbClr val="000000"/>
                          </a:solidFill>
                          <a:effectLst/>
                          <a:latin typeface="Calibri" panose="020F0502020204030204" pitchFamily="34" charset="0"/>
                        </a:rPr>
                        <a:t> - No more</a:t>
                      </a:r>
                      <a:r>
                        <a:rPr lang="en-US" sz="1200" b="0" i="0" u="none" strike="noStrike" dirty="0">
                          <a:solidFill>
                            <a:srgbClr val="000000"/>
                          </a:solidFill>
                          <a:effectLst/>
                          <a:latin typeface="Calibri" panose="020F0502020204030204" pitchFamily="34" charset="0"/>
                        </a:rPr>
                        <a:t> than one complete quarter of missing data per year in most recent consecutive five year period.</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10009"/>
                  </a:ext>
                </a:extLst>
              </a:tr>
              <a:tr h="163652">
                <a:tc rowSpan="4">
                  <a:txBody>
                    <a:bodyPr/>
                    <a:lstStyle/>
                    <a:p>
                      <a:pPr algn="ctr" fontAlgn="ctr"/>
                      <a:r>
                        <a:rPr lang="en-US" sz="1200" b="0" i="0" u="none" strike="noStrike">
                          <a:solidFill>
                            <a:srgbClr val="000000"/>
                          </a:solidFill>
                          <a:effectLst/>
                          <a:latin typeface="Calibri" panose="020F0502020204030204" pitchFamily="34" charset="0"/>
                        </a:rPr>
                        <a:t>3</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Most recent data records are earlier than 2015.</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4">
                  <a:txBody>
                    <a:bodyPr/>
                    <a:lstStyle/>
                    <a:p>
                      <a:pPr algn="ctr" fontAlgn="ctr"/>
                      <a:r>
                        <a:rPr lang="en-US" sz="1200" b="0" i="0" u="none" strike="noStrike">
                          <a:solidFill>
                            <a:srgbClr val="000000"/>
                          </a:solidFill>
                          <a:effectLst/>
                          <a:latin typeface="Calibri" panose="020F0502020204030204" pitchFamily="34" charset="0"/>
                        </a:rPr>
                        <a:t>NO</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310312">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 Less than five consecutive years of data exist going back from the time of most recent data.</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11"/>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More than one complete quarter of missing data exists per year in most recent consecutive five year period.</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extLst>
                  <a:ext uri="{0D108BD9-81ED-4DB2-BD59-A6C34878D82A}">
                    <a16:rowId xmlns="" xmlns:a16="http://schemas.microsoft.com/office/drawing/2014/main" val="10012"/>
                  </a:ext>
                </a:extLst>
              </a:tr>
              <a:tr h="310312">
                <a:tc vMerge="1">
                  <a:txBody>
                    <a:bodyPr/>
                    <a:lstStyle/>
                    <a:p>
                      <a:endParaRPr lang="en-US"/>
                    </a:p>
                  </a:txBody>
                  <a:tcPr/>
                </a:tc>
                <a:tc>
                  <a:txBody>
                    <a:bodyPr/>
                    <a:lstStyle/>
                    <a:p>
                      <a:pPr algn="l" fontAlgn="b"/>
                      <a:r>
                        <a:rPr lang="en-US" sz="1200" b="0" i="0" u="none" strike="noStrike">
                          <a:solidFill>
                            <a:srgbClr val="000000"/>
                          </a:solidFill>
                          <a:effectLst/>
                          <a:latin typeface="Calibri" panose="020F0502020204030204" pitchFamily="34" charset="0"/>
                        </a:rPr>
                        <a:t> - Typical sampling frequency greater than monthly, less than or equal to annually.</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 xmlns:a16="http://schemas.microsoft.com/office/drawing/2014/main" val="10013"/>
                  </a:ext>
                </a:extLst>
              </a:tr>
              <a:tr h="272388">
                <a:tc>
                  <a:txBody>
                    <a:bodyPr/>
                    <a:lstStyle/>
                    <a:p>
                      <a:pPr algn="ctr" fontAlgn="ctr"/>
                      <a:r>
                        <a:rPr lang="en-US" sz="1200" b="0" i="0" u="none" strike="noStrike">
                          <a:solidFill>
                            <a:srgbClr val="000000"/>
                          </a:solidFill>
                          <a:effectLst/>
                          <a:latin typeface="Calibri" panose="020F0502020204030204" pitchFamily="34" charset="0"/>
                        </a:rPr>
                        <a:t>4</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Data assumed not ambient per site description.</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NO</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243192">
                <a:tc>
                  <a:txBody>
                    <a:bodyPr/>
                    <a:lstStyle/>
                    <a:p>
                      <a:pPr algn="ctr" fontAlgn="ctr"/>
                      <a:r>
                        <a:rPr lang="en-US" sz="1200" b="0" i="0" u="none" strike="noStrike">
                          <a:solidFill>
                            <a:srgbClr val="000000"/>
                          </a:solidFill>
                          <a:effectLst/>
                          <a:latin typeface="Calibri" panose="020F0502020204030204" pitchFamily="34" charset="0"/>
                        </a:rPr>
                        <a:t>5</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Data not available in STORET or DBHYDRO.</a:t>
                      </a:r>
                    </a:p>
                  </a:txBody>
                  <a:tcPr marL="6163" marR="6163" marT="616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NO</a:t>
                      </a:r>
                    </a:p>
                  </a:txBody>
                  <a:tcPr marL="6163" marR="6163" marT="616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bl>
          </a:graphicData>
        </a:graphic>
      </p:graphicFrame>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35177550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dirty="0"/>
              <a:t>Station Summary Table</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24</a:t>
            </a:fld>
            <a:endParaRPr lang="en-US" sz="1800" b="0" kern="0" dirty="0">
              <a:solidFill>
                <a:sysClr val="windowText" lastClr="000000"/>
              </a:solidFill>
            </a:endParaRPr>
          </a:p>
        </p:txBody>
      </p:sp>
      <p:sp>
        <p:nvSpPr>
          <p:cNvPr id="7" name="TextBox 6"/>
          <p:cNvSpPr txBox="1"/>
          <p:nvPr/>
        </p:nvSpPr>
        <p:spPr>
          <a:xfrm>
            <a:off x="8703013" y="1449421"/>
            <a:ext cx="1459149" cy="707886"/>
          </a:xfrm>
          <a:prstGeom prst="rect">
            <a:avLst/>
          </a:prstGeom>
          <a:noFill/>
        </p:spPr>
        <p:txBody>
          <a:bodyPr wrap="square" rtlCol="0">
            <a:spAutoFit/>
          </a:bodyPr>
          <a:lstStyle/>
          <a:p>
            <a:r>
              <a:rPr lang="en-US" sz="2000" kern="0" dirty="0">
                <a:solidFill>
                  <a:sysClr val="windowText" lastClr="000000"/>
                </a:solidFill>
              </a:rPr>
              <a:t>-See handout</a:t>
            </a:r>
          </a:p>
        </p:txBody>
      </p:sp>
      <p:pic>
        <p:nvPicPr>
          <p:cNvPr id="3" name="Picture 2"/>
          <p:cNvPicPr>
            <a:picLocks noChangeAspect="1"/>
          </p:cNvPicPr>
          <p:nvPr/>
        </p:nvPicPr>
        <p:blipFill>
          <a:blip r:embed="rId3"/>
          <a:stretch>
            <a:fillRect/>
          </a:stretch>
        </p:blipFill>
        <p:spPr>
          <a:xfrm>
            <a:off x="2540092" y="966229"/>
            <a:ext cx="4464605" cy="5894034"/>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Tree>
    <p:extLst>
      <p:ext uri="{BB962C8B-B14F-4D97-AF65-F5344CB8AC3E}">
        <p14:creationId xmlns:p14="http://schemas.microsoft.com/office/powerpoint/2010/main" val="31065614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0652" y="137786"/>
            <a:ext cx="7198104" cy="937256"/>
          </a:xfrm>
        </p:spPr>
        <p:txBody>
          <a:bodyPr>
            <a:normAutofit/>
          </a:bodyPr>
          <a:lstStyle/>
          <a:p>
            <a:r>
              <a:rPr lang="en-US" dirty="0"/>
              <a:t>Prioritization Methodology</a:t>
            </a:r>
          </a:p>
        </p:txBody>
      </p:sp>
      <p:sp>
        <p:nvSpPr>
          <p:cNvPr id="3" name="Content Placeholder 2"/>
          <p:cNvSpPr>
            <a:spLocks noGrp="1"/>
          </p:cNvSpPr>
          <p:nvPr>
            <p:ph idx="1"/>
          </p:nvPr>
        </p:nvSpPr>
        <p:spPr>
          <a:xfrm>
            <a:off x="2072640" y="1153617"/>
            <a:ext cx="8115300" cy="5341521"/>
          </a:xfrm>
        </p:spPr>
        <p:txBody>
          <a:bodyPr>
            <a:noAutofit/>
          </a:bodyPr>
          <a:lstStyle/>
          <a:p>
            <a:pPr marL="0" indent="0">
              <a:buNone/>
            </a:pPr>
            <a:r>
              <a:rPr lang="en-US" u="sng" dirty="0"/>
              <a:t>Step 2: Data Driven Prioritization based on Statistical Analyses </a:t>
            </a:r>
          </a:p>
          <a:p>
            <a:r>
              <a:rPr lang="en-US" dirty="0"/>
              <a:t>Time Series Analysis </a:t>
            </a:r>
          </a:p>
          <a:p>
            <a:pPr lvl="1"/>
            <a:r>
              <a:rPr lang="en-US" dirty="0"/>
              <a:t>Parameter reduction  </a:t>
            </a:r>
          </a:p>
          <a:p>
            <a:r>
              <a:rPr lang="en-US" dirty="0"/>
              <a:t>Autocorrelation Function Analysis (ACF)</a:t>
            </a:r>
          </a:p>
          <a:p>
            <a:pPr lvl="1"/>
            <a:r>
              <a:rPr lang="en-US" dirty="0"/>
              <a:t>Identify trends/periodicity in data in individual sites </a:t>
            </a:r>
          </a:p>
          <a:p>
            <a:r>
              <a:rPr lang="en-US" dirty="0"/>
              <a:t>Cross-correlation Analysis (CCF)</a:t>
            </a:r>
          </a:p>
          <a:p>
            <a:pPr lvl="1"/>
            <a:r>
              <a:rPr lang="en-US" dirty="0"/>
              <a:t>Identify correlation between SE03 and all other stations</a:t>
            </a:r>
          </a:p>
          <a:p>
            <a:r>
              <a:rPr lang="en-US" dirty="0"/>
              <a:t>Principal Components Analysis (PCA)</a:t>
            </a:r>
          </a:p>
          <a:p>
            <a:pPr lvl="1"/>
            <a:r>
              <a:rPr lang="en-US" dirty="0"/>
              <a:t>Identify similarity/correlations/groupings among stations</a:t>
            </a:r>
          </a:p>
          <a:p>
            <a:endParaRPr lang="en-US" sz="3200" dirty="0"/>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25</a:t>
            </a:fld>
            <a:endParaRPr lang="en-US" sz="1800" b="0" kern="0" dirty="0">
              <a:solidFill>
                <a:sysClr val="windowText" lastClr="000000"/>
              </a:solidFill>
            </a:endParaRPr>
          </a:p>
        </p:txBody>
      </p:sp>
      <p:sp>
        <p:nvSpPr>
          <p:cNvPr id="5"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3018429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Time Series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26</a:t>
            </a:fld>
            <a:endParaRPr lang="en-US" sz="1800" b="0" kern="0" dirty="0">
              <a:solidFill>
                <a:sysClr val="windowText" lastClr="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36418"/>
            <a:ext cx="4617156" cy="504020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0845" y="1217129"/>
            <a:ext cx="4474281" cy="5078781"/>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531976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Autocorrelation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27</a:t>
            </a:fld>
            <a:endParaRPr lang="en-US" sz="1800" b="0" kern="0" dirty="0">
              <a:solidFill>
                <a:sysClr val="windowText" lastClr="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2366" y="1156229"/>
            <a:ext cx="4589624" cy="458279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4710" y="1156230"/>
            <a:ext cx="4583290" cy="4576469"/>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505547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8077200" y="6492876"/>
            <a:ext cx="2133600" cy="365125"/>
          </a:xfrm>
          <a:prstGeom prst="rect">
            <a:avLst/>
          </a:prstGeom>
        </p:spPr>
        <p:txBody>
          <a:bodyPr/>
          <a:lstStyle/>
          <a:p>
            <a:fld id="{D9515C9C-B0D4-49C7-83C7-4BF66E55645D}" type="slidenum">
              <a:rPr lang="en-US" kern="0">
                <a:solidFill>
                  <a:sysClr val="windowText" lastClr="000000"/>
                </a:solidFill>
              </a:rPr>
              <a:pPr/>
              <a:t>28</a:t>
            </a:fld>
            <a:endParaRPr lang="en-US" kern="0" dirty="0">
              <a:solidFill>
                <a:sysClr val="windowText" lastClr="000000"/>
              </a:solidFill>
            </a:endParaRPr>
          </a:p>
        </p:txBody>
      </p:sp>
      <p:sp>
        <p:nvSpPr>
          <p:cNvPr id="3" name="Text Placeholder 2"/>
          <p:cNvSpPr>
            <a:spLocks noGrp="1"/>
          </p:cNvSpPr>
          <p:nvPr>
            <p:ph type="body" idx="4294967295"/>
          </p:nvPr>
        </p:nvSpPr>
        <p:spPr>
          <a:xfrm>
            <a:off x="2057400" y="2514601"/>
            <a:ext cx="8001000" cy="1500187"/>
          </a:xfrm>
        </p:spPr>
        <p:txBody>
          <a:bodyPr>
            <a:normAutofit/>
          </a:bodyPr>
          <a:lstStyle/>
          <a:p>
            <a:pPr marL="0" indent="0" algn="ctr">
              <a:buNone/>
            </a:pPr>
            <a:r>
              <a:rPr lang="en-US" sz="4400" dirty="0">
                <a:solidFill>
                  <a:schemeClr val="accent1"/>
                </a:solidFill>
                <a:ea typeface="+mj-ea"/>
              </a:rPr>
              <a:t>Trend Analysis</a:t>
            </a:r>
          </a:p>
        </p:txBody>
      </p:sp>
    </p:spTree>
    <p:extLst>
      <p:ext uri="{BB962C8B-B14F-4D97-AF65-F5344CB8AC3E}">
        <p14:creationId xmlns:p14="http://schemas.microsoft.com/office/powerpoint/2010/main" val="36527224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
        <p:nvSpPr>
          <p:cNvPr id="2" name="Title 1"/>
          <p:cNvSpPr>
            <a:spLocks noGrp="1"/>
          </p:cNvSpPr>
          <p:nvPr>
            <p:ph type="title"/>
          </p:nvPr>
        </p:nvSpPr>
        <p:spPr>
          <a:xfrm>
            <a:off x="2630652" y="137786"/>
            <a:ext cx="7198104" cy="937256"/>
          </a:xfrm>
        </p:spPr>
        <p:txBody>
          <a:bodyPr>
            <a:normAutofit/>
          </a:bodyPr>
          <a:lstStyle/>
          <a:p>
            <a:r>
              <a:rPr lang="en-US" dirty="0"/>
              <a:t>Trend Analysis Methodology</a:t>
            </a:r>
          </a:p>
        </p:txBody>
      </p:sp>
      <p:sp>
        <p:nvSpPr>
          <p:cNvPr id="3" name="Content Placeholder 2"/>
          <p:cNvSpPr>
            <a:spLocks noGrp="1"/>
          </p:cNvSpPr>
          <p:nvPr>
            <p:ph idx="1"/>
          </p:nvPr>
        </p:nvSpPr>
        <p:spPr>
          <a:xfrm>
            <a:off x="1776519" y="1075043"/>
            <a:ext cx="3793965" cy="5528439"/>
          </a:xfrm>
        </p:spPr>
        <p:txBody>
          <a:bodyPr>
            <a:noAutofit/>
          </a:bodyPr>
          <a:lstStyle/>
          <a:p>
            <a:pPr marL="0" indent="0">
              <a:buNone/>
            </a:pPr>
            <a:r>
              <a:rPr lang="en-US" sz="2600" u="sng" dirty="0"/>
              <a:t>Statistical Trend Analysis </a:t>
            </a:r>
          </a:p>
          <a:p>
            <a:r>
              <a:rPr lang="en-US" sz="2600" dirty="0"/>
              <a:t>Tier I and II stations used to conduct trend analyses</a:t>
            </a:r>
          </a:p>
          <a:p>
            <a:r>
              <a:rPr lang="en-US" sz="2600" dirty="0"/>
              <a:t>Monthly mean values used in analyses for POR (1/1/2008 – 7/1/2016)</a:t>
            </a:r>
          </a:p>
          <a:p>
            <a:pPr>
              <a:spcBef>
                <a:spcPts val="0"/>
              </a:spcBef>
              <a:spcAft>
                <a:spcPts val="1200"/>
              </a:spcAft>
            </a:pPr>
            <a:r>
              <a:rPr lang="en-US" sz="2600" dirty="0"/>
              <a:t>Data filtered to include surface water grab samples</a:t>
            </a:r>
          </a:p>
          <a:p>
            <a:pPr>
              <a:spcBef>
                <a:spcPts val="0"/>
              </a:spcBef>
              <a:spcAft>
                <a:spcPts val="1200"/>
              </a:spcAft>
            </a:pPr>
            <a:r>
              <a:rPr lang="en-US" sz="2600" dirty="0"/>
              <a:t>Fatal flaw qualifier codes removed </a:t>
            </a:r>
          </a:p>
          <a:p>
            <a:pPr lvl="1">
              <a:spcBef>
                <a:spcPts val="0"/>
              </a:spcBef>
              <a:spcAft>
                <a:spcPts val="1200"/>
              </a:spcAft>
            </a:pPr>
            <a:r>
              <a:rPr lang="en-US" sz="2200" dirty="0"/>
              <a:t>Non-detect data converted to ½*MDL </a:t>
            </a:r>
          </a:p>
          <a:p>
            <a:pPr>
              <a:spcBef>
                <a:spcPts val="0"/>
              </a:spcBef>
              <a:spcAft>
                <a:spcPts val="1200"/>
              </a:spcAft>
            </a:pPr>
            <a:endParaRPr lang="en-US" dirty="0"/>
          </a:p>
          <a:p>
            <a:endParaRPr lang="en-US" dirty="0"/>
          </a:p>
          <a:p>
            <a:endParaRPr lang="en-US" sz="3200" dirty="0"/>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29</a:t>
            </a:fld>
            <a:endParaRPr lang="en-US" sz="1800" b="0" kern="0" dirty="0">
              <a:solidFill>
                <a:sysClr val="windowText" lastClr="000000"/>
              </a:solidFill>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4582" t="3371" r="6763" b="3602"/>
          <a:stretch/>
        </p:blipFill>
        <p:spPr>
          <a:xfrm>
            <a:off x="5971244" y="896364"/>
            <a:ext cx="4339404" cy="5892658"/>
          </a:xfrm>
          <a:prstGeom prst="rect">
            <a:avLst/>
          </a:prstGeom>
        </p:spPr>
      </p:pic>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Tree>
    <p:extLst>
      <p:ext uri="{BB962C8B-B14F-4D97-AF65-F5344CB8AC3E}">
        <p14:creationId xmlns:p14="http://schemas.microsoft.com/office/powerpoint/2010/main" val="42690186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 Lucie River and Estuary BMAP</a:t>
            </a:r>
          </a:p>
        </p:txBody>
      </p:sp>
      <p:sp>
        <p:nvSpPr>
          <p:cNvPr id="4" name="Date Placeholder 3"/>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7BC0C64-94FA-44B3-9573-88BE3BEAC0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pic>
        <p:nvPicPr>
          <p:cNvPr id="9" name="Content Placeholder 8"/>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8200" y="1325564"/>
            <a:ext cx="6121400" cy="4275136"/>
          </a:xfrm>
          <a:prstGeom prst="rect">
            <a:avLst/>
          </a:prstGeom>
          <a:noFill/>
        </p:spPr>
      </p:pic>
      <p:sp>
        <p:nvSpPr>
          <p:cNvPr id="5" name="Rectangle 4"/>
          <p:cNvSpPr/>
          <p:nvPr/>
        </p:nvSpPr>
        <p:spPr>
          <a:xfrm>
            <a:off x="853575" y="5600700"/>
            <a:ext cx="5863388" cy="923330"/>
          </a:xfrm>
          <a:prstGeom prst="rect">
            <a:avLst/>
          </a:prstGeom>
        </p:spPr>
        <p:txBody>
          <a:bodyPr wrap="square">
            <a:spAutoFit/>
          </a:bodyPr>
          <a:lstStyle/>
          <a:p>
            <a:pPr algn="ctr"/>
            <a:r>
              <a:rPr lang="en-US" b="1" dirty="0">
                <a:ea typeface="Times New Roman" panose="02020603050405020304" pitchFamily="18" charset="0"/>
              </a:rPr>
              <a:t>Progress Towards the St. Lucie River and Estuary Total Nitrogen (TN) Total Maximum Daily Load (TMDL) through June 30, 2016</a:t>
            </a:r>
            <a:endParaRPr lang="en-US" dirty="0"/>
          </a:p>
        </p:txBody>
      </p:sp>
      <p:sp>
        <p:nvSpPr>
          <p:cNvPr id="8" name="TextBox 7"/>
          <p:cNvSpPr txBox="1"/>
          <p:nvPr/>
        </p:nvSpPr>
        <p:spPr>
          <a:xfrm>
            <a:off x="7327232" y="2643059"/>
            <a:ext cx="4864768" cy="1815882"/>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400" b="1" i="0" u="none" strike="noStrike" kern="0" cap="none" spc="0" normalizeH="0" baseline="0" noProof="0" dirty="0">
                <a:ln>
                  <a:noFill/>
                </a:ln>
                <a:solidFill>
                  <a:sysClr val="windowText" lastClr="000000"/>
                </a:solidFill>
                <a:effectLst/>
                <a:uLnTx/>
                <a:uFillTx/>
              </a:rPr>
              <a:t>Phase I</a:t>
            </a:r>
            <a:r>
              <a:rPr kumimoji="0" lang="en-US" sz="2400" b="1" i="0" u="none" strike="noStrike" kern="0" cap="none" spc="0" normalizeH="0" noProof="0" dirty="0">
                <a:ln>
                  <a:noFill/>
                </a:ln>
                <a:solidFill>
                  <a:sysClr val="windowText" lastClr="000000"/>
                </a:solidFill>
                <a:effectLst/>
                <a:uLnTx/>
                <a:uFillTx/>
              </a:rPr>
              <a:t> (TN) Required Reduction</a:t>
            </a:r>
          </a:p>
          <a:p>
            <a:pPr marL="742950" lvl="1" indent="-285750">
              <a:buFont typeface="Wingdings" panose="05000000000000000000" pitchFamily="2" charset="2"/>
              <a:buChar char="§"/>
            </a:pPr>
            <a:r>
              <a:rPr lang="en-US" sz="2400" b="1" kern="0" baseline="0" dirty="0">
                <a:solidFill>
                  <a:sysClr val="windowText" lastClr="000000"/>
                </a:solidFill>
              </a:rPr>
              <a:t>316,024 </a:t>
            </a:r>
            <a:r>
              <a:rPr lang="en-US" sz="2400" b="1" kern="0" baseline="0" dirty="0" err="1">
                <a:solidFill>
                  <a:sysClr val="windowText" lastClr="000000"/>
                </a:solidFill>
              </a:rPr>
              <a:t>lbs</a:t>
            </a:r>
            <a:r>
              <a:rPr lang="en-US" sz="2400" b="1" kern="0" baseline="0" dirty="0">
                <a:solidFill>
                  <a:sysClr val="windowText" lastClr="000000"/>
                </a:solidFill>
              </a:rPr>
              <a:t>/</a:t>
            </a:r>
            <a:r>
              <a:rPr lang="en-US" sz="2400" b="1" kern="0" baseline="0" dirty="0" err="1">
                <a:solidFill>
                  <a:sysClr val="windowText" lastClr="000000"/>
                </a:solidFill>
              </a:rPr>
              <a:t>yr</a:t>
            </a:r>
            <a:endParaRPr lang="en-US" sz="2400" b="1" kern="0" baseline="0" dirty="0">
              <a:solidFill>
                <a:sysClr val="windowText" lastClr="000000"/>
              </a:solidFill>
            </a:endParaRPr>
          </a:p>
          <a:p>
            <a:pPr marL="285750" indent="-285750">
              <a:buFont typeface="Wingdings" panose="05000000000000000000" pitchFamily="2" charset="2"/>
              <a:buChar char="§"/>
            </a:pPr>
            <a:r>
              <a:rPr kumimoji="0" lang="en-US" sz="2400" b="1" i="0" u="none" strike="noStrike" kern="0" cap="none" spc="0" normalizeH="0" noProof="0" dirty="0">
                <a:ln>
                  <a:noFill/>
                </a:ln>
                <a:solidFill>
                  <a:sysClr val="windowText" lastClr="000000"/>
                </a:solidFill>
                <a:effectLst/>
                <a:uLnTx/>
                <a:uFillTx/>
              </a:rPr>
              <a:t>Current Estimated TN Reduction</a:t>
            </a:r>
          </a:p>
          <a:p>
            <a:pPr marL="742950" lvl="1" indent="-285750">
              <a:buFont typeface="Wingdings" panose="05000000000000000000" pitchFamily="2" charset="2"/>
              <a:buChar char="§"/>
            </a:pPr>
            <a:r>
              <a:rPr lang="en-US" sz="2400" b="1" kern="0" baseline="0" dirty="0">
                <a:solidFill>
                  <a:sysClr val="windowText" lastClr="000000"/>
                </a:solidFill>
              </a:rPr>
              <a:t>536,000</a:t>
            </a:r>
            <a:r>
              <a:rPr lang="en-US" sz="2400" b="1" kern="0" dirty="0">
                <a:solidFill>
                  <a:sysClr val="windowText" lastClr="000000"/>
                </a:solidFill>
              </a:rPr>
              <a:t> </a:t>
            </a:r>
            <a:r>
              <a:rPr lang="en-US" sz="2400" b="1" kern="0" dirty="0" err="1">
                <a:solidFill>
                  <a:sysClr val="windowText" lastClr="000000"/>
                </a:solidFill>
              </a:rPr>
              <a:t>lbs</a:t>
            </a:r>
            <a:r>
              <a:rPr lang="en-US" sz="2400" b="1" kern="0" dirty="0">
                <a:solidFill>
                  <a:sysClr val="windowText" lastClr="000000"/>
                </a:solidFill>
              </a:rPr>
              <a:t>/</a:t>
            </a:r>
            <a:r>
              <a:rPr lang="en-US" sz="2400" b="1" kern="0" dirty="0" err="1">
                <a:solidFill>
                  <a:sysClr val="windowText" lastClr="000000"/>
                </a:solidFill>
              </a:rPr>
              <a:t>yr</a:t>
            </a:r>
            <a:endParaRPr lang="en-US" sz="2400" b="1" kern="0" dirty="0">
              <a:solidFill>
                <a:sysClr val="windowText" lastClr="000000"/>
              </a:solidFill>
            </a:endParaRPr>
          </a:p>
          <a:p>
            <a:pPr marL="285750" indent="-285750">
              <a:buFont typeface="Wingdings" panose="05000000000000000000" pitchFamily="2" charset="2"/>
              <a:buChar char="§"/>
            </a:pPr>
            <a:endParaRPr kumimoji="0" lang="en-US" sz="16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9457345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7BC0C64-94FA-44B3-9573-88BE3BEAC041}" type="slidenum">
              <a:rPr lang="en-US" sz="1800" b="0" kern="0">
                <a:solidFill>
                  <a:sysClr val="windowText" lastClr="000000"/>
                </a:solidFill>
              </a:rPr>
              <a:pPr/>
              <a:t>30</a:t>
            </a:fld>
            <a:endParaRPr lang="en-US" sz="1800" b="0" kern="0" dirty="0">
              <a:solidFill>
                <a:sysClr val="windowText" lastClr="000000"/>
              </a:solidFill>
            </a:endParaRPr>
          </a:p>
        </p:txBody>
      </p:sp>
      <p:sp>
        <p:nvSpPr>
          <p:cNvPr id="6" name="Title 1"/>
          <p:cNvSpPr>
            <a:spLocks noGrp="1"/>
          </p:cNvSpPr>
          <p:nvPr>
            <p:ph type="title"/>
          </p:nvPr>
        </p:nvSpPr>
        <p:spPr/>
        <p:txBody>
          <a:bodyPr/>
          <a:lstStyle/>
          <a:p>
            <a:r>
              <a:rPr lang="en-US" dirty="0"/>
              <a:t>Trend Analysis Methodology</a:t>
            </a:r>
          </a:p>
        </p:txBody>
      </p:sp>
      <p:sp>
        <p:nvSpPr>
          <p:cNvPr id="3" name="Rectangle 2"/>
          <p:cNvSpPr/>
          <p:nvPr/>
        </p:nvSpPr>
        <p:spPr>
          <a:xfrm>
            <a:off x="1746876" y="1055810"/>
            <a:ext cx="8511221" cy="5601533"/>
          </a:xfrm>
          <a:prstGeom prst="rect">
            <a:avLst/>
          </a:prstGeom>
        </p:spPr>
        <p:txBody>
          <a:bodyPr wrap="square">
            <a:spAutoFit/>
          </a:bodyPr>
          <a:lstStyle/>
          <a:p>
            <a:pPr>
              <a:spcAft>
                <a:spcPts val="1200"/>
              </a:spcAft>
            </a:pPr>
            <a:r>
              <a:rPr lang="en-US" sz="2600" u="sng" kern="0" dirty="0">
                <a:solidFill>
                  <a:sysClr val="windowText" lastClr="000000"/>
                </a:solidFill>
              </a:rPr>
              <a:t>Statistical Trend Analysis </a:t>
            </a:r>
          </a:p>
          <a:p>
            <a:pPr marL="342900" indent="-342900">
              <a:spcAft>
                <a:spcPts val="1200"/>
              </a:spcAft>
              <a:buFont typeface="Arial" panose="020B0604020202020204" pitchFamily="34" charset="0"/>
              <a:buChar char="•"/>
            </a:pPr>
            <a:r>
              <a:rPr lang="en-US" sz="2400" kern="0" dirty="0">
                <a:solidFill>
                  <a:sysClr val="windowText" lastClr="000000"/>
                </a:solidFill>
              </a:rPr>
              <a:t>Monotonic trend analyses used the non-parametric Mann-Kendall test to identify trends in a statistically rigorous way</a:t>
            </a:r>
          </a:p>
          <a:p>
            <a:pPr marL="800100" lvl="1" indent="-342900">
              <a:spcAft>
                <a:spcPts val="1200"/>
              </a:spcAft>
              <a:buFont typeface="Arial" panose="020B0604020202020204" pitchFamily="34" charset="0"/>
              <a:buChar char="•"/>
            </a:pPr>
            <a:r>
              <a:rPr lang="en-US" sz="2200" kern="0" dirty="0">
                <a:solidFill>
                  <a:sysClr val="windowText" lastClr="000000"/>
                </a:solidFill>
              </a:rPr>
              <a:t>Accounted for seasonal variability on individual sites (Seasonal Kendall test)</a:t>
            </a:r>
          </a:p>
          <a:p>
            <a:pPr marL="1257300" lvl="2" indent="-342900">
              <a:spcAft>
                <a:spcPts val="1200"/>
              </a:spcAft>
              <a:buFont typeface="Arial" panose="020B0604020202020204" pitchFamily="34" charset="0"/>
              <a:buChar char="•"/>
            </a:pPr>
            <a:r>
              <a:rPr lang="en-US" sz="2200" kern="0" dirty="0">
                <a:solidFill>
                  <a:sysClr val="windowText" lastClr="000000"/>
                </a:solidFill>
              </a:rPr>
              <a:t>Wet vs. Dry season</a:t>
            </a:r>
          </a:p>
          <a:p>
            <a:pPr marL="800100" lvl="1" indent="-342900">
              <a:spcAft>
                <a:spcPts val="1200"/>
              </a:spcAft>
              <a:buFont typeface="Arial" panose="020B0604020202020204" pitchFamily="34" charset="0"/>
              <a:buChar char="•"/>
            </a:pPr>
            <a:r>
              <a:rPr lang="en-US" sz="2400" kern="0" dirty="0">
                <a:solidFill>
                  <a:sysClr val="windowText" lastClr="000000"/>
                </a:solidFill>
              </a:rPr>
              <a:t>Accounted for regional variability (Regional Kendall test)</a:t>
            </a:r>
          </a:p>
          <a:p>
            <a:pPr marL="1257300" lvl="2" indent="-342900">
              <a:spcAft>
                <a:spcPts val="1200"/>
              </a:spcAft>
              <a:buFont typeface="Arial" panose="020B0604020202020204" pitchFamily="34" charset="0"/>
              <a:buChar char="•"/>
            </a:pPr>
            <a:r>
              <a:rPr lang="en-US" sz="2200" kern="0" dirty="0">
                <a:solidFill>
                  <a:sysClr val="windowText" lastClr="000000"/>
                </a:solidFill>
              </a:rPr>
              <a:t>Region 1: North Fork watershed and river stations</a:t>
            </a:r>
          </a:p>
          <a:p>
            <a:pPr marL="1257300" lvl="2" indent="-342900">
              <a:spcAft>
                <a:spcPts val="1200"/>
              </a:spcAft>
              <a:buFont typeface="Arial" panose="020B0604020202020204" pitchFamily="34" charset="0"/>
              <a:buChar char="•"/>
            </a:pPr>
            <a:r>
              <a:rPr lang="en-US" sz="2200" kern="0" dirty="0">
                <a:solidFill>
                  <a:sysClr val="windowText" lastClr="000000"/>
                </a:solidFill>
              </a:rPr>
              <a:t>Region 2: South Fork watershed and river stations</a:t>
            </a:r>
          </a:p>
          <a:p>
            <a:pPr marL="1257300" lvl="2" indent="-342900">
              <a:spcAft>
                <a:spcPts val="1200"/>
              </a:spcAft>
              <a:buFont typeface="Arial" panose="020B0604020202020204" pitchFamily="34" charset="0"/>
              <a:buChar char="•"/>
            </a:pPr>
            <a:r>
              <a:rPr lang="en-US" sz="2200" kern="0" dirty="0">
                <a:solidFill>
                  <a:sysClr val="windowText" lastClr="000000"/>
                </a:solidFill>
              </a:rPr>
              <a:t>Region 3: Watershed and river stations below SE03</a:t>
            </a:r>
          </a:p>
          <a:p>
            <a:pPr marL="800100" lvl="1" indent="-342900">
              <a:spcAft>
                <a:spcPts val="1200"/>
              </a:spcAft>
              <a:buFont typeface="Arial" panose="020B0604020202020204" pitchFamily="34" charset="0"/>
              <a:buChar char="•"/>
            </a:pPr>
            <a:r>
              <a:rPr lang="en-US" sz="2400" kern="0" dirty="0">
                <a:solidFill>
                  <a:sysClr val="windowText" lastClr="000000"/>
                </a:solidFill>
              </a:rPr>
              <a:t>Combined trend tests using both seasonal and regional Kendall tests </a:t>
            </a:r>
          </a:p>
        </p:txBody>
      </p:sp>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5273160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0211" y="0"/>
            <a:ext cx="7609114" cy="1085288"/>
          </a:xfrm>
        </p:spPr>
        <p:txBody>
          <a:bodyPr>
            <a:normAutofit/>
          </a:bodyPr>
          <a:lstStyle/>
          <a:p>
            <a:pPr lvl="0"/>
            <a:r>
              <a:rPr lang="en-US" sz="3200" dirty="0"/>
              <a:t>Individual Site Seasonal Kendall Trend Analysis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31</a:t>
            </a:fld>
            <a:endParaRPr lang="en-US" sz="1800" b="0" kern="0" dirty="0">
              <a:solidFill>
                <a:sysClr val="windowText" lastClr="000000"/>
              </a:solidFill>
            </a:endParaRPr>
          </a:p>
        </p:txBody>
      </p:sp>
      <p:graphicFrame>
        <p:nvGraphicFramePr>
          <p:cNvPr id="3" name="Table 2"/>
          <p:cNvGraphicFramePr>
            <a:graphicFrameLocks noGrp="1"/>
          </p:cNvGraphicFramePr>
          <p:nvPr>
            <p:extLst/>
          </p:nvPr>
        </p:nvGraphicFramePr>
        <p:xfrm>
          <a:off x="1723698" y="1085289"/>
          <a:ext cx="4170735" cy="5464311"/>
        </p:xfrm>
        <a:graphic>
          <a:graphicData uri="http://schemas.openxmlformats.org/drawingml/2006/table">
            <a:tbl>
              <a:tblPr/>
              <a:tblGrid>
                <a:gridCol w="818794">
                  <a:extLst>
                    <a:ext uri="{9D8B030D-6E8A-4147-A177-3AD203B41FA5}">
                      <a16:colId xmlns="" xmlns:a16="http://schemas.microsoft.com/office/drawing/2014/main" val="20000"/>
                    </a:ext>
                  </a:extLst>
                </a:gridCol>
                <a:gridCol w="1253779">
                  <a:extLst>
                    <a:ext uri="{9D8B030D-6E8A-4147-A177-3AD203B41FA5}">
                      <a16:colId xmlns="" xmlns:a16="http://schemas.microsoft.com/office/drawing/2014/main" val="20001"/>
                    </a:ext>
                  </a:extLst>
                </a:gridCol>
                <a:gridCol w="1049081">
                  <a:extLst>
                    <a:ext uri="{9D8B030D-6E8A-4147-A177-3AD203B41FA5}">
                      <a16:colId xmlns="" xmlns:a16="http://schemas.microsoft.com/office/drawing/2014/main" val="20002"/>
                    </a:ext>
                  </a:extLst>
                </a:gridCol>
                <a:gridCol w="1049081">
                  <a:extLst>
                    <a:ext uri="{9D8B030D-6E8A-4147-A177-3AD203B41FA5}">
                      <a16:colId xmlns="" xmlns:a16="http://schemas.microsoft.com/office/drawing/2014/main" val="20003"/>
                    </a:ext>
                  </a:extLst>
                </a:gridCol>
              </a:tblGrid>
              <a:tr h="182436">
                <a:tc gridSpan="4">
                  <a:txBody>
                    <a:bodyPr/>
                    <a:lstStyle/>
                    <a:p>
                      <a:pPr algn="ctr" fontAlgn="b"/>
                      <a:r>
                        <a:rPr lang="en-US" sz="1100" b="1" i="0" u="none" strike="noStrike" dirty="0">
                          <a:solidFill>
                            <a:srgbClr val="000000"/>
                          </a:solidFill>
                          <a:effectLst/>
                          <a:latin typeface="Calibri" panose="020F0502020204030204" pitchFamily="34" charset="0"/>
                        </a:rPr>
                        <a:t>TN Seasonal Mann-Kendall Results</a:t>
                      </a:r>
                    </a:p>
                  </a:txBody>
                  <a:tcPr marL="6027" marR="6027" marT="602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82436">
                <a:tc>
                  <a:txBody>
                    <a:bodyPr/>
                    <a:lstStyle/>
                    <a:p>
                      <a:pPr algn="ctr" fontAlgn="b"/>
                      <a:r>
                        <a:rPr lang="en-US" sz="1100" b="1" i="0" u="none" strike="noStrike">
                          <a:solidFill>
                            <a:srgbClr val="000000"/>
                          </a:solidFill>
                          <a:effectLst/>
                          <a:latin typeface="Calibri" panose="020F0502020204030204" pitchFamily="34" charset="0"/>
                        </a:rPr>
                        <a:t>Station</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Region</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Tau</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P-Value</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82436">
                <a:tc>
                  <a:txBody>
                    <a:bodyPr/>
                    <a:lstStyle/>
                    <a:p>
                      <a:pPr algn="l" fontAlgn="b"/>
                      <a:r>
                        <a:rPr lang="en-US" sz="1100" b="0" i="0" u="none" strike="noStrike">
                          <a:solidFill>
                            <a:srgbClr val="000000"/>
                          </a:solidFill>
                          <a:effectLst/>
                          <a:latin typeface="Calibri" panose="020F0502020204030204" pitchFamily="34" charset="0"/>
                        </a:rPr>
                        <a:t>C23S48</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0.060</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0.433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2"/>
                  </a:ext>
                </a:extLst>
              </a:tr>
              <a:tr h="182436">
                <a:tc>
                  <a:txBody>
                    <a:bodyPr/>
                    <a:lstStyle/>
                    <a:p>
                      <a:pPr algn="l" fontAlgn="b"/>
                      <a:r>
                        <a:rPr lang="en-US" sz="1100" b="0" i="0" u="none" strike="noStrike">
                          <a:solidFill>
                            <a:srgbClr val="000000"/>
                          </a:solidFill>
                          <a:effectLst/>
                          <a:latin typeface="Calibri" panose="020F0502020204030204" pitchFamily="34" charset="0"/>
                        </a:rPr>
                        <a:t>C24S49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0.109</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3"/>
                  </a:ext>
                </a:extLst>
              </a:tr>
              <a:tr h="182436">
                <a:tc>
                  <a:txBody>
                    <a:bodyPr/>
                    <a:lstStyle/>
                    <a:p>
                      <a:pPr algn="l" fontAlgn="b"/>
                      <a:r>
                        <a:rPr lang="en-US" sz="1100" b="0" i="0" u="none" strike="noStrike">
                          <a:solidFill>
                            <a:srgbClr val="000000"/>
                          </a:solidFill>
                          <a:effectLst/>
                          <a:latin typeface="Calibri" panose="020F0502020204030204" pitchFamily="34" charset="0"/>
                        </a:rPr>
                        <a:t>C25S50</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-0.059</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0.440</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4"/>
                  </a:ext>
                </a:extLst>
              </a:tr>
              <a:tr h="182436">
                <a:tc>
                  <a:txBody>
                    <a:bodyPr/>
                    <a:lstStyle/>
                    <a:p>
                      <a:pPr algn="l" fontAlgn="b"/>
                      <a:r>
                        <a:rPr lang="en-US" sz="1100" b="0" i="0" u="none" strike="noStrike">
                          <a:solidFill>
                            <a:srgbClr val="000000"/>
                          </a:solidFill>
                          <a:effectLst/>
                          <a:latin typeface="Calibri" panose="020F0502020204030204" pitchFamily="34" charset="0"/>
                        </a:rPr>
                        <a:t>GORDYRD</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-0.091</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0.237</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5"/>
                  </a:ext>
                </a:extLst>
              </a:tr>
              <a:tr h="182436">
                <a:tc>
                  <a:txBody>
                    <a:bodyPr/>
                    <a:lstStyle/>
                    <a:p>
                      <a:pPr algn="l" fontAlgn="b"/>
                      <a:r>
                        <a:rPr lang="en-US" sz="1100" b="0" i="0" u="none" strike="noStrike">
                          <a:solidFill>
                            <a:srgbClr val="000000"/>
                          </a:solidFill>
                          <a:effectLst/>
                          <a:latin typeface="Calibri" panose="020F0502020204030204" pitchFamily="34" charset="0"/>
                        </a:rPr>
                        <a:t>HR1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0.027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0.721</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6"/>
                  </a:ext>
                </a:extLst>
              </a:tr>
              <a:tr h="182436">
                <a:tc>
                  <a:txBody>
                    <a:bodyPr/>
                    <a:lstStyle/>
                    <a:p>
                      <a:pPr algn="l" fontAlgn="b"/>
                      <a:r>
                        <a:rPr lang="en-US" sz="1100" b="0" i="0" u="none" strike="noStrike">
                          <a:solidFill>
                            <a:srgbClr val="000000"/>
                          </a:solidFill>
                          <a:effectLst/>
                          <a:latin typeface="Calibri" panose="020F0502020204030204" pitchFamily="34" charset="0"/>
                        </a:rPr>
                        <a:t>SE 06</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-0.097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0.185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7"/>
                  </a:ext>
                </a:extLst>
              </a:tr>
              <a:tr h="182436">
                <a:tc>
                  <a:txBody>
                    <a:bodyPr/>
                    <a:lstStyle/>
                    <a:p>
                      <a:pPr algn="l" fontAlgn="b"/>
                      <a:r>
                        <a:rPr lang="en-US" sz="1100" b="0" i="0" u="none" strike="noStrike">
                          <a:solidFill>
                            <a:srgbClr val="000000"/>
                          </a:solidFill>
                          <a:effectLst/>
                          <a:latin typeface="Calibri" panose="020F0502020204030204" pitchFamily="34" charset="0"/>
                        </a:rPr>
                        <a:t>SE12</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-0.194</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0.008</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8"/>
                  </a:ext>
                </a:extLst>
              </a:tr>
              <a:tr h="182436">
                <a:tc>
                  <a:txBody>
                    <a:bodyPr/>
                    <a:lstStyle/>
                    <a:p>
                      <a:pPr algn="l" fontAlgn="b"/>
                      <a:r>
                        <a:rPr lang="en-US" sz="1100" b="0" i="0" u="none" strike="noStrike">
                          <a:solidFill>
                            <a:srgbClr val="000000"/>
                          </a:solidFill>
                          <a:effectLst/>
                          <a:latin typeface="Calibri" panose="020F0502020204030204" pitchFamily="34" charset="0"/>
                        </a:rPr>
                        <a:t>SLT11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-0.125</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0.116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9"/>
                  </a:ext>
                </a:extLst>
              </a:tr>
              <a:tr h="182436">
                <a:tc>
                  <a:txBody>
                    <a:bodyPr/>
                    <a:lstStyle/>
                    <a:p>
                      <a:pPr algn="l" fontAlgn="b"/>
                      <a:r>
                        <a:rPr lang="en-US" sz="1100" b="0" i="0" u="none" strike="noStrike">
                          <a:solidFill>
                            <a:srgbClr val="000000"/>
                          </a:solidFill>
                          <a:effectLst/>
                          <a:latin typeface="Calibri" panose="020F0502020204030204" pitchFamily="34" charset="0"/>
                        </a:rPr>
                        <a:t>SLT19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-0.086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0.286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0"/>
                  </a:ext>
                </a:extLst>
              </a:tr>
              <a:tr h="182436">
                <a:tc>
                  <a:txBody>
                    <a:bodyPr/>
                    <a:lstStyle/>
                    <a:p>
                      <a:pPr algn="l" fontAlgn="b"/>
                      <a:r>
                        <a:rPr lang="en-US" sz="1100" b="0" i="0" u="none" strike="noStrike">
                          <a:solidFill>
                            <a:srgbClr val="000000"/>
                          </a:solidFill>
                          <a:effectLst/>
                          <a:latin typeface="Calibri" panose="020F0502020204030204" pitchFamily="34" charset="0"/>
                        </a:rPr>
                        <a:t>SLT21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-0.198</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0.019</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1"/>
                  </a:ext>
                </a:extLst>
              </a:tr>
              <a:tr h="182436">
                <a:tc>
                  <a:txBody>
                    <a:bodyPr/>
                    <a:lstStyle/>
                    <a:p>
                      <a:pPr algn="l" fontAlgn="b"/>
                      <a:r>
                        <a:rPr lang="en-US" sz="1100" b="0" i="0" u="none" strike="noStrike">
                          <a:solidFill>
                            <a:srgbClr val="000000"/>
                          </a:solidFill>
                          <a:effectLst/>
                          <a:latin typeface="Calibri" panose="020F0502020204030204" pitchFamily="34" charset="0"/>
                        </a:rPr>
                        <a:t>SLT26</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-0.113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0.164</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2"/>
                  </a:ext>
                </a:extLst>
              </a:tr>
              <a:tr h="182436">
                <a:tc>
                  <a:txBody>
                    <a:bodyPr/>
                    <a:lstStyle/>
                    <a:p>
                      <a:pPr algn="l" fontAlgn="b"/>
                      <a:r>
                        <a:rPr lang="en-US" sz="1100" b="0" i="0" u="none" strike="noStrike">
                          <a:solidFill>
                            <a:srgbClr val="000000"/>
                          </a:solidFill>
                          <a:effectLst/>
                          <a:latin typeface="Calibri" panose="020F0502020204030204" pitchFamily="34" charset="0"/>
                        </a:rPr>
                        <a:t>SLT39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0.012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0.898</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3"/>
                  </a:ext>
                </a:extLst>
              </a:tr>
              <a:tr h="182436">
                <a:tc>
                  <a:txBody>
                    <a:bodyPr/>
                    <a:lstStyle/>
                    <a:p>
                      <a:pPr algn="l" fontAlgn="b"/>
                      <a:r>
                        <a:rPr lang="en-US" sz="1100" b="0" i="0" u="none" strike="noStrike">
                          <a:solidFill>
                            <a:srgbClr val="000000"/>
                          </a:solidFill>
                          <a:effectLst/>
                          <a:latin typeface="Calibri" panose="020F0502020204030204" pitchFamily="34" charset="0"/>
                        </a:rPr>
                        <a:t>C44S80</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-0.027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0.733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182436">
                <a:tc>
                  <a:txBody>
                    <a:bodyPr/>
                    <a:lstStyle/>
                    <a:p>
                      <a:pPr algn="l" fontAlgn="b"/>
                      <a:r>
                        <a:rPr lang="en-US" sz="1100" b="0" i="0" u="none" strike="noStrike">
                          <a:solidFill>
                            <a:srgbClr val="000000"/>
                          </a:solidFill>
                          <a:effectLst/>
                          <a:latin typeface="Calibri" panose="020F0502020204030204" pitchFamily="34" charset="0"/>
                        </a:rPr>
                        <a:t>S308C</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-0.193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dirty="0">
                          <a:solidFill>
                            <a:srgbClr val="000000"/>
                          </a:solidFill>
                          <a:effectLst/>
                          <a:latin typeface="Calibri" panose="020F0502020204030204" pitchFamily="34" charset="0"/>
                        </a:rPr>
                        <a:t>0.006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182436">
                <a:tc>
                  <a:txBody>
                    <a:bodyPr/>
                    <a:lstStyle/>
                    <a:p>
                      <a:pPr algn="l" fontAlgn="b"/>
                      <a:r>
                        <a:rPr lang="en-US" sz="1100" b="0" i="0" u="none" strike="noStrike">
                          <a:solidFill>
                            <a:srgbClr val="000000"/>
                          </a:solidFill>
                          <a:effectLst/>
                          <a:latin typeface="Calibri" panose="020F0502020204030204" pitchFamily="34" charset="0"/>
                        </a:rPr>
                        <a:t>SE08B</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0.043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0.555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182436">
                <a:tc>
                  <a:txBody>
                    <a:bodyPr/>
                    <a:lstStyle/>
                    <a:p>
                      <a:pPr algn="l" fontAlgn="b"/>
                      <a:r>
                        <a:rPr lang="en-US" sz="1100" b="0" i="0" u="none" strike="noStrike">
                          <a:solidFill>
                            <a:srgbClr val="000000"/>
                          </a:solidFill>
                          <a:effectLst/>
                          <a:latin typeface="Calibri" panose="020F0502020204030204" pitchFamily="34" charset="0"/>
                        </a:rPr>
                        <a:t>SE09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0.060</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0.410</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129292">
                <a:tc>
                  <a:txBody>
                    <a:bodyPr/>
                    <a:lstStyle/>
                    <a:p>
                      <a:pPr algn="l" fontAlgn="b"/>
                      <a:r>
                        <a:rPr lang="en-US" sz="1100" b="0" i="0" u="none" strike="noStrike">
                          <a:solidFill>
                            <a:srgbClr val="000000"/>
                          </a:solidFill>
                          <a:effectLst/>
                          <a:latin typeface="Calibri" panose="020F0502020204030204" pitchFamily="34" charset="0"/>
                        </a:rPr>
                        <a:t>SLT31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0.186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0.025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182436">
                <a:tc>
                  <a:txBody>
                    <a:bodyPr/>
                    <a:lstStyle/>
                    <a:p>
                      <a:pPr algn="l" fontAlgn="b"/>
                      <a:r>
                        <a:rPr lang="en-US" sz="1100" b="0" i="0" u="none" strike="noStrike">
                          <a:solidFill>
                            <a:srgbClr val="000000"/>
                          </a:solidFill>
                          <a:effectLst/>
                          <a:latin typeface="Calibri" panose="020F0502020204030204" pitchFamily="34" charset="0"/>
                        </a:rPr>
                        <a:t>SLT34A</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-0.146</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0.063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r h="182436">
                <a:tc>
                  <a:txBody>
                    <a:bodyPr/>
                    <a:lstStyle/>
                    <a:p>
                      <a:pPr algn="l" fontAlgn="b"/>
                      <a:r>
                        <a:rPr lang="en-US" sz="1100" b="0" i="0" u="none" strike="noStrike">
                          <a:solidFill>
                            <a:srgbClr val="000000"/>
                          </a:solidFill>
                          <a:effectLst/>
                          <a:latin typeface="Calibri" panose="020F0502020204030204" pitchFamily="34" charset="0"/>
                        </a:rPr>
                        <a:t>SLT7</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-0.113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0.186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182436">
                <a:tc>
                  <a:txBody>
                    <a:bodyPr/>
                    <a:lstStyle/>
                    <a:p>
                      <a:pPr algn="l" fontAlgn="b"/>
                      <a:r>
                        <a:rPr lang="en-US" sz="1100" b="0" i="0" u="none" strike="noStrike">
                          <a:solidFill>
                            <a:srgbClr val="000000"/>
                          </a:solidFill>
                          <a:effectLst/>
                          <a:latin typeface="Calibri" panose="020F0502020204030204" pitchFamily="34" charset="0"/>
                        </a:rPr>
                        <a:t>SE01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0.324</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1"/>
                  </a:ext>
                </a:extLst>
              </a:tr>
              <a:tr h="182436">
                <a:tc>
                  <a:txBody>
                    <a:bodyPr/>
                    <a:lstStyle/>
                    <a:p>
                      <a:pPr algn="l" fontAlgn="b"/>
                      <a:r>
                        <a:rPr lang="en-US" sz="1100" b="0" i="0" u="none" strike="noStrike">
                          <a:solidFill>
                            <a:srgbClr val="000000"/>
                          </a:solidFill>
                          <a:effectLst/>
                          <a:latin typeface="Calibri" panose="020F0502020204030204" pitchFamily="34" charset="0"/>
                        </a:rPr>
                        <a:t>SE02</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0.326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2"/>
                  </a:ext>
                </a:extLst>
              </a:tr>
              <a:tr h="182436">
                <a:tc>
                  <a:txBody>
                    <a:bodyPr/>
                    <a:lstStyle/>
                    <a:p>
                      <a:pPr algn="l" fontAlgn="b"/>
                      <a:r>
                        <a:rPr lang="en-US" sz="1100" b="0" i="0" u="none" strike="noStrike">
                          <a:solidFill>
                            <a:srgbClr val="000000"/>
                          </a:solidFill>
                          <a:effectLst/>
                          <a:latin typeface="Calibri" panose="020F0502020204030204" pitchFamily="34" charset="0"/>
                        </a:rPr>
                        <a:t>SE03</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0.025</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0.737</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3"/>
                  </a:ext>
                </a:extLst>
              </a:tr>
              <a:tr h="182436">
                <a:tc>
                  <a:txBody>
                    <a:bodyPr/>
                    <a:lstStyle/>
                    <a:p>
                      <a:pPr algn="l" fontAlgn="b"/>
                      <a:r>
                        <a:rPr lang="en-US" sz="1100" b="0" i="0" u="none" strike="noStrike">
                          <a:solidFill>
                            <a:srgbClr val="000000"/>
                          </a:solidFill>
                          <a:effectLst/>
                          <a:latin typeface="Calibri" panose="020F0502020204030204" pitchFamily="34" charset="0"/>
                        </a:rPr>
                        <a:t>SE11</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0.132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4"/>
                  </a:ext>
                </a:extLst>
              </a:tr>
              <a:tr h="182436">
                <a:tc>
                  <a:txBody>
                    <a:bodyPr/>
                    <a:lstStyle/>
                    <a:p>
                      <a:pPr algn="l" fontAlgn="b"/>
                      <a:r>
                        <a:rPr lang="en-US" sz="1100" b="0" i="0" u="none" strike="noStrike">
                          <a:solidFill>
                            <a:srgbClr val="000000"/>
                          </a:solidFill>
                          <a:effectLst/>
                          <a:latin typeface="Calibri" panose="020F0502020204030204" pitchFamily="34" charset="0"/>
                        </a:rPr>
                        <a:t>SLT29</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-0.114</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0.163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5"/>
                  </a:ext>
                </a:extLst>
              </a:tr>
              <a:tr h="182436">
                <a:tc>
                  <a:txBody>
                    <a:bodyPr/>
                    <a:lstStyle/>
                    <a:p>
                      <a:pPr algn="l" fontAlgn="b"/>
                      <a:r>
                        <a:rPr lang="en-US" sz="1100" b="0" i="0" u="none" strike="noStrike">
                          <a:solidFill>
                            <a:srgbClr val="000000"/>
                          </a:solidFill>
                          <a:effectLst/>
                          <a:latin typeface="Calibri" panose="020F0502020204030204" pitchFamily="34" charset="0"/>
                        </a:rPr>
                        <a:t>SLT36</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-0.369</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0.000</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6"/>
                  </a:ext>
                </a:extLst>
              </a:tr>
              <a:tr h="182436">
                <a:tc>
                  <a:txBody>
                    <a:bodyPr/>
                    <a:lstStyle/>
                    <a:p>
                      <a:pPr algn="l" fontAlgn="b"/>
                      <a:r>
                        <a:rPr lang="en-US" sz="1100" b="0" i="0" u="none" strike="noStrike">
                          <a:solidFill>
                            <a:srgbClr val="000000"/>
                          </a:solidFill>
                          <a:effectLst/>
                          <a:latin typeface="Calibri" panose="020F0502020204030204" pitchFamily="34" charset="0"/>
                        </a:rPr>
                        <a:t>SLT37A</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-0.107</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0.185</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7"/>
                  </a:ext>
                </a:extLst>
              </a:tr>
              <a:tr h="182436">
                <a:tc>
                  <a:txBody>
                    <a:bodyPr/>
                    <a:lstStyle/>
                    <a:p>
                      <a:pPr algn="l" fontAlgn="b"/>
                      <a:r>
                        <a:rPr lang="en-US" sz="1100" b="0" i="0" u="none" strike="noStrike">
                          <a:solidFill>
                            <a:srgbClr val="000000"/>
                          </a:solidFill>
                          <a:effectLst/>
                          <a:latin typeface="Calibri" panose="020F0502020204030204" pitchFamily="34" charset="0"/>
                        </a:rPr>
                        <a:t>SLT38</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-0.185</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0.046</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8"/>
                  </a:ext>
                </a:extLst>
              </a:tr>
              <a:tr h="182436">
                <a:tc>
                  <a:txBody>
                    <a:bodyPr/>
                    <a:lstStyle/>
                    <a:p>
                      <a:pPr algn="l" fontAlgn="b"/>
                      <a:r>
                        <a:rPr lang="en-US" sz="1100" b="0" i="0" u="none" strike="noStrike" dirty="0">
                          <a:solidFill>
                            <a:srgbClr val="000000"/>
                          </a:solidFill>
                          <a:effectLst/>
                          <a:latin typeface="Calibri" panose="020F0502020204030204" pitchFamily="34" charset="0"/>
                        </a:rPr>
                        <a:t>SLT44</a:t>
                      </a:r>
                    </a:p>
                  </a:txBody>
                  <a:tcPr marL="6027" marR="6027" marT="602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-0.062</a:t>
                      </a:r>
                    </a:p>
                  </a:txBody>
                  <a:tcPr marL="6027" marR="6027" marT="60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0.433</a:t>
                      </a:r>
                    </a:p>
                  </a:txBody>
                  <a:tcPr marL="6027" marR="6027" marT="602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9"/>
                  </a:ext>
                </a:extLst>
              </a:tr>
            </a:tbl>
          </a:graphicData>
        </a:graphic>
      </p:graphicFrame>
      <p:graphicFrame>
        <p:nvGraphicFramePr>
          <p:cNvPr id="9" name="Table 8"/>
          <p:cNvGraphicFramePr>
            <a:graphicFrameLocks noGrp="1"/>
          </p:cNvGraphicFramePr>
          <p:nvPr>
            <p:extLst/>
          </p:nvPr>
        </p:nvGraphicFramePr>
        <p:xfrm>
          <a:off x="6106511" y="1076358"/>
          <a:ext cx="4382814" cy="5477158"/>
        </p:xfrm>
        <a:graphic>
          <a:graphicData uri="http://schemas.openxmlformats.org/drawingml/2006/table">
            <a:tbl>
              <a:tblPr/>
              <a:tblGrid>
                <a:gridCol w="960615">
                  <a:extLst>
                    <a:ext uri="{9D8B030D-6E8A-4147-A177-3AD203B41FA5}">
                      <a16:colId xmlns="" xmlns:a16="http://schemas.microsoft.com/office/drawing/2014/main" val="20000"/>
                    </a:ext>
                  </a:extLst>
                </a:gridCol>
                <a:gridCol w="960615">
                  <a:extLst>
                    <a:ext uri="{9D8B030D-6E8A-4147-A177-3AD203B41FA5}">
                      <a16:colId xmlns="" xmlns:a16="http://schemas.microsoft.com/office/drawing/2014/main" val="20001"/>
                    </a:ext>
                  </a:extLst>
                </a:gridCol>
                <a:gridCol w="1230792">
                  <a:extLst>
                    <a:ext uri="{9D8B030D-6E8A-4147-A177-3AD203B41FA5}">
                      <a16:colId xmlns="" xmlns:a16="http://schemas.microsoft.com/office/drawing/2014/main" val="20002"/>
                    </a:ext>
                  </a:extLst>
                </a:gridCol>
                <a:gridCol w="1230792">
                  <a:extLst>
                    <a:ext uri="{9D8B030D-6E8A-4147-A177-3AD203B41FA5}">
                      <a16:colId xmlns="" xmlns:a16="http://schemas.microsoft.com/office/drawing/2014/main" val="20003"/>
                    </a:ext>
                  </a:extLst>
                </a:gridCol>
              </a:tblGrid>
              <a:tr h="174739">
                <a:tc gridSpan="4">
                  <a:txBody>
                    <a:bodyPr/>
                    <a:lstStyle/>
                    <a:p>
                      <a:pPr algn="ctr" fontAlgn="b"/>
                      <a:r>
                        <a:rPr lang="en-US" sz="1100" b="1" i="0" u="none" strike="noStrike" dirty="0">
                          <a:solidFill>
                            <a:srgbClr val="000000"/>
                          </a:solidFill>
                          <a:effectLst/>
                          <a:latin typeface="Calibri" panose="020F0502020204030204" pitchFamily="34" charset="0"/>
                        </a:rPr>
                        <a:t>TP Seasonal Mann-Kendall Results</a:t>
                      </a:r>
                    </a:p>
                  </a:txBody>
                  <a:tcPr marL="4782" marR="4782" marT="47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74739">
                <a:tc>
                  <a:txBody>
                    <a:bodyPr/>
                    <a:lstStyle/>
                    <a:p>
                      <a:pPr algn="ctr" fontAlgn="b"/>
                      <a:r>
                        <a:rPr lang="en-US" sz="1100" b="1" i="0" u="none" strike="noStrike">
                          <a:solidFill>
                            <a:srgbClr val="000000"/>
                          </a:solidFill>
                          <a:effectLst/>
                          <a:latin typeface="Calibri" panose="020F0502020204030204" pitchFamily="34" charset="0"/>
                        </a:rPr>
                        <a:t>Station</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Region</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Tau</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P-Value</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74739">
                <a:tc>
                  <a:txBody>
                    <a:bodyPr/>
                    <a:lstStyle/>
                    <a:p>
                      <a:pPr algn="l" fontAlgn="b"/>
                      <a:r>
                        <a:rPr lang="en-US" sz="1100" b="0" i="0" u="none" strike="noStrike">
                          <a:solidFill>
                            <a:srgbClr val="000000"/>
                          </a:solidFill>
                          <a:effectLst/>
                          <a:latin typeface="Calibri" panose="020F0502020204030204" pitchFamily="34" charset="0"/>
                        </a:rPr>
                        <a:t>C23S48</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0.364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2"/>
                  </a:ext>
                </a:extLst>
              </a:tr>
              <a:tr h="174739">
                <a:tc>
                  <a:txBody>
                    <a:bodyPr/>
                    <a:lstStyle/>
                    <a:p>
                      <a:pPr algn="l" fontAlgn="b"/>
                      <a:r>
                        <a:rPr lang="en-US" sz="1100" b="0" i="0" u="none" strike="noStrike">
                          <a:solidFill>
                            <a:srgbClr val="000000"/>
                          </a:solidFill>
                          <a:effectLst/>
                          <a:latin typeface="Calibri" panose="020F0502020204030204" pitchFamily="34" charset="0"/>
                        </a:rPr>
                        <a:t>C24S49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-0.001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0.990</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3"/>
                  </a:ext>
                </a:extLst>
              </a:tr>
              <a:tr h="218007">
                <a:tc>
                  <a:txBody>
                    <a:bodyPr/>
                    <a:lstStyle/>
                    <a:p>
                      <a:pPr algn="l" fontAlgn="b"/>
                      <a:r>
                        <a:rPr lang="en-US" sz="1100" b="0" i="0" u="none" strike="noStrike">
                          <a:solidFill>
                            <a:srgbClr val="000000"/>
                          </a:solidFill>
                          <a:effectLst/>
                          <a:latin typeface="Calibri" panose="020F0502020204030204" pitchFamily="34" charset="0"/>
                        </a:rPr>
                        <a:t>C25S50</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0.020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0.794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4"/>
                  </a:ext>
                </a:extLst>
              </a:tr>
              <a:tr h="174739">
                <a:tc>
                  <a:txBody>
                    <a:bodyPr/>
                    <a:lstStyle/>
                    <a:p>
                      <a:pPr algn="l" fontAlgn="b"/>
                      <a:r>
                        <a:rPr lang="en-US" sz="1100" b="0" i="0" u="none" strike="noStrike">
                          <a:solidFill>
                            <a:srgbClr val="000000"/>
                          </a:solidFill>
                          <a:effectLst/>
                          <a:latin typeface="Calibri" panose="020F0502020204030204" pitchFamily="34" charset="0"/>
                        </a:rPr>
                        <a:t>GORDYRD</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0.098</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5"/>
                  </a:ext>
                </a:extLst>
              </a:tr>
              <a:tr h="174739">
                <a:tc>
                  <a:txBody>
                    <a:bodyPr/>
                    <a:lstStyle/>
                    <a:p>
                      <a:pPr algn="l" fontAlgn="b"/>
                      <a:r>
                        <a:rPr lang="en-US" sz="1100" b="0" i="0" u="none" strike="noStrike">
                          <a:solidFill>
                            <a:srgbClr val="000000"/>
                          </a:solidFill>
                          <a:effectLst/>
                          <a:latin typeface="Calibri" panose="020F0502020204030204" pitchFamily="34" charset="0"/>
                        </a:rPr>
                        <a:t>HR1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-0.034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0.644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6"/>
                  </a:ext>
                </a:extLst>
              </a:tr>
              <a:tr h="174739">
                <a:tc>
                  <a:txBody>
                    <a:bodyPr/>
                    <a:lstStyle/>
                    <a:p>
                      <a:pPr algn="l" fontAlgn="b"/>
                      <a:r>
                        <a:rPr lang="en-US" sz="1100" b="0" i="0" u="none" strike="noStrike">
                          <a:solidFill>
                            <a:srgbClr val="000000"/>
                          </a:solidFill>
                          <a:effectLst/>
                          <a:latin typeface="Calibri" panose="020F0502020204030204" pitchFamily="34" charset="0"/>
                        </a:rPr>
                        <a:t>SE 06</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-0.165</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0.022</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7"/>
                  </a:ext>
                </a:extLst>
              </a:tr>
              <a:tr h="174739">
                <a:tc>
                  <a:txBody>
                    <a:bodyPr/>
                    <a:lstStyle/>
                    <a:p>
                      <a:pPr algn="l" fontAlgn="b"/>
                      <a:r>
                        <a:rPr lang="en-US" sz="1100" b="0" i="0" u="none" strike="noStrike">
                          <a:solidFill>
                            <a:srgbClr val="000000"/>
                          </a:solidFill>
                          <a:effectLst/>
                          <a:latin typeface="Calibri" panose="020F0502020204030204" pitchFamily="34" charset="0"/>
                        </a:rPr>
                        <a:t>SE12</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-0.213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0.003</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8"/>
                  </a:ext>
                </a:extLst>
              </a:tr>
              <a:tr h="174739">
                <a:tc>
                  <a:txBody>
                    <a:bodyPr/>
                    <a:lstStyle/>
                    <a:p>
                      <a:pPr algn="l" fontAlgn="b"/>
                      <a:r>
                        <a:rPr lang="en-US" sz="1100" b="0" i="0" u="none" strike="noStrike">
                          <a:solidFill>
                            <a:srgbClr val="000000"/>
                          </a:solidFill>
                          <a:effectLst/>
                          <a:latin typeface="Calibri" panose="020F0502020204030204" pitchFamily="34" charset="0"/>
                        </a:rPr>
                        <a:t>SLT11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0.021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0.790</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9"/>
                  </a:ext>
                </a:extLst>
              </a:tr>
              <a:tr h="192278">
                <a:tc>
                  <a:txBody>
                    <a:bodyPr/>
                    <a:lstStyle/>
                    <a:p>
                      <a:pPr algn="l" fontAlgn="b"/>
                      <a:r>
                        <a:rPr lang="en-US" sz="1100" b="0" i="0" u="none" strike="noStrike">
                          <a:solidFill>
                            <a:srgbClr val="000000"/>
                          </a:solidFill>
                          <a:effectLst/>
                          <a:latin typeface="Calibri" panose="020F0502020204030204" pitchFamily="34" charset="0"/>
                        </a:rPr>
                        <a:t>SLT19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0.211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0"/>
                  </a:ext>
                </a:extLst>
              </a:tr>
              <a:tr h="198564">
                <a:tc>
                  <a:txBody>
                    <a:bodyPr/>
                    <a:lstStyle/>
                    <a:p>
                      <a:pPr algn="l" fontAlgn="b"/>
                      <a:r>
                        <a:rPr lang="en-US" sz="1100" b="0" i="0" u="none" strike="noStrike">
                          <a:solidFill>
                            <a:srgbClr val="000000"/>
                          </a:solidFill>
                          <a:effectLst/>
                          <a:latin typeface="Calibri" panose="020F0502020204030204" pitchFamily="34" charset="0"/>
                        </a:rPr>
                        <a:t>SLT21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-0.009</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0.922</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1"/>
                  </a:ext>
                </a:extLst>
              </a:tr>
              <a:tr h="174739">
                <a:tc>
                  <a:txBody>
                    <a:bodyPr/>
                    <a:lstStyle/>
                    <a:p>
                      <a:pPr algn="l" fontAlgn="b"/>
                      <a:r>
                        <a:rPr lang="en-US" sz="1100" b="0" i="0" u="none" strike="noStrike">
                          <a:solidFill>
                            <a:srgbClr val="000000"/>
                          </a:solidFill>
                          <a:effectLst/>
                          <a:latin typeface="Calibri" panose="020F0502020204030204" pitchFamily="34" charset="0"/>
                        </a:rPr>
                        <a:t>SLT26</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0.213</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2"/>
                  </a:ext>
                </a:extLst>
              </a:tr>
              <a:tr h="174739">
                <a:tc>
                  <a:txBody>
                    <a:bodyPr/>
                    <a:lstStyle/>
                    <a:p>
                      <a:pPr algn="l" fontAlgn="b"/>
                      <a:r>
                        <a:rPr lang="en-US" sz="1100" b="0" i="0" u="none" strike="noStrike">
                          <a:solidFill>
                            <a:srgbClr val="000000"/>
                          </a:solidFill>
                          <a:effectLst/>
                          <a:latin typeface="Calibri" panose="020F0502020204030204" pitchFamily="34" charset="0"/>
                        </a:rPr>
                        <a:t>SLT39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1 - N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0.154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13"/>
                  </a:ext>
                </a:extLst>
              </a:tr>
              <a:tr h="174739">
                <a:tc>
                  <a:txBody>
                    <a:bodyPr/>
                    <a:lstStyle/>
                    <a:p>
                      <a:pPr algn="l" fontAlgn="b"/>
                      <a:r>
                        <a:rPr lang="en-US" sz="1100" b="0" i="0" u="none" strike="noStrike">
                          <a:solidFill>
                            <a:srgbClr val="000000"/>
                          </a:solidFill>
                          <a:effectLst/>
                          <a:latin typeface="Calibri" panose="020F0502020204030204" pitchFamily="34" charset="0"/>
                        </a:rPr>
                        <a:t>C44S80</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0.034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0.663</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174739">
                <a:tc>
                  <a:txBody>
                    <a:bodyPr/>
                    <a:lstStyle/>
                    <a:p>
                      <a:pPr algn="l" fontAlgn="b"/>
                      <a:r>
                        <a:rPr lang="en-US" sz="1100" b="0" i="0" u="none" strike="noStrike">
                          <a:solidFill>
                            <a:srgbClr val="000000"/>
                          </a:solidFill>
                          <a:effectLst/>
                          <a:latin typeface="Calibri" panose="020F0502020204030204" pitchFamily="34" charset="0"/>
                        </a:rPr>
                        <a:t>S308C</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-0.020</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0.779</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174739">
                <a:tc>
                  <a:txBody>
                    <a:bodyPr/>
                    <a:lstStyle/>
                    <a:p>
                      <a:pPr algn="l" fontAlgn="b"/>
                      <a:r>
                        <a:rPr lang="en-US" sz="1100" b="0" i="0" u="none" strike="noStrike">
                          <a:solidFill>
                            <a:srgbClr val="000000"/>
                          </a:solidFill>
                          <a:effectLst/>
                          <a:latin typeface="Calibri" panose="020F0502020204030204" pitchFamily="34" charset="0"/>
                        </a:rPr>
                        <a:t>SE08B</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0.021</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0.774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174739">
                <a:tc>
                  <a:txBody>
                    <a:bodyPr/>
                    <a:lstStyle/>
                    <a:p>
                      <a:pPr algn="l" fontAlgn="b"/>
                      <a:r>
                        <a:rPr lang="en-US" sz="1100" b="0" i="0" u="none" strike="noStrike">
                          <a:solidFill>
                            <a:srgbClr val="000000"/>
                          </a:solidFill>
                          <a:effectLst/>
                          <a:latin typeface="Calibri" panose="020F0502020204030204" pitchFamily="34" charset="0"/>
                        </a:rPr>
                        <a:t>SE09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0.012</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0.877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171444">
                <a:tc>
                  <a:txBody>
                    <a:bodyPr/>
                    <a:lstStyle/>
                    <a:p>
                      <a:pPr algn="l" fontAlgn="b"/>
                      <a:r>
                        <a:rPr lang="en-US" sz="1100" b="0" i="0" u="none" strike="noStrike" dirty="0">
                          <a:solidFill>
                            <a:srgbClr val="000000"/>
                          </a:solidFill>
                          <a:effectLst/>
                          <a:latin typeface="Calibri" panose="020F0502020204030204" pitchFamily="34" charset="0"/>
                        </a:rPr>
                        <a:t>SLT31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-0.057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0.487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174739">
                <a:tc>
                  <a:txBody>
                    <a:bodyPr/>
                    <a:lstStyle/>
                    <a:p>
                      <a:pPr algn="l" fontAlgn="b"/>
                      <a:r>
                        <a:rPr lang="en-US" sz="1100" b="0" i="0" u="none" strike="noStrike">
                          <a:solidFill>
                            <a:srgbClr val="000000"/>
                          </a:solidFill>
                          <a:effectLst/>
                          <a:latin typeface="Calibri" panose="020F0502020204030204" pitchFamily="34" charset="0"/>
                        </a:rPr>
                        <a:t>SLT34A</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-0.174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panose="020F0502020204030204" pitchFamily="34" charset="0"/>
                        </a:rPr>
                        <a:t>0.027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r h="213214">
                <a:tc>
                  <a:txBody>
                    <a:bodyPr/>
                    <a:lstStyle/>
                    <a:p>
                      <a:pPr algn="l" fontAlgn="b"/>
                      <a:r>
                        <a:rPr lang="en-US" sz="1100" b="0" i="0" u="none" strike="noStrike">
                          <a:solidFill>
                            <a:srgbClr val="000000"/>
                          </a:solidFill>
                          <a:effectLst/>
                          <a:latin typeface="Calibri" panose="020F0502020204030204" pitchFamily="34" charset="0"/>
                        </a:rPr>
                        <a:t>SLT7</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2 - S Fork</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-0.132</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0.117</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208568">
                <a:tc>
                  <a:txBody>
                    <a:bodyPr/>
                    <a:lstStyle/>
                    <a:p>
                      <a:pPr algn="l" fontAlgn="b"/>
                      <a:r>
                        <a:rPr lang="en-US" sz="1100" b="0" i="0" u="none" strike="noStrike" dirty="0">
                          <a:solidFill>
                            <a:srgbClr val="000000"/>
                          </a:solidFill>
                          <a:effectLst/>
                          <a:latin typeface="Calibri" panose="020F0502020204030204" pitchFamily="34" charset="0"/>
                        </a:rPr>
                        <a:t>SE01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0.057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0.435</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1"/>
                  </a:ext>
                </a:extLst>
              </a:tr>
              <a:tr h="220572">
                <a:tc>
                  <a:txBody>
                    <a:bodyPr/>
                    <a:lstStyle/>
                    <a:p>
                      <a:pPr algn="l" fontAlgn="b"/>
                      <a:r>
                        <a:rPr lang="en-US" sz="1100" b="0" i="0" u="none" strike="noStrike">
                          <a:solidFill>
                            <a:srgbClr val="000000"/>
                          </a:solidFill>
                          <a:effectLst/>
                          <a:latin typeface="Calibri" panose="020F0502020204030204" pitchFamily="34" charset="0"/>
                        </a:rPr>
                        <a:t>SE02</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0.068</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0.349</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2"/>
                  </a:ext>
                </a:extLst>
              </a:tr>
              <a:tr h="189667">
                <a:tc>
                  <a:txBody>
                    <a:bodyPr/>
                    <a:lstStyle/>
                    <a:p>
                      <a:pPr algn="l" fontAlgn="b"/>
                      <a:r>
                        <a:rPr lang="en-US" sz="1100" b="0" i="0" u="none" strike="noStrike">
                          <a:solidFill>
                            <a:srgbClr val="000000"/>
                          </a:solidFill>
                          <a:effectLst/>
                          <a:latin typeface="Calibri" panose="020F0502020204030204" pitchFamily="34" charset="0"/>
                        </a:rPr>
                        <a:t>SE03</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-0.008</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0.911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3"/>
                  </a:ext>
                </a:extLst>
              </a:tr>
              <a:tr h="179662">
                <a:tc>
                  <a:txBody>
                    <a:bodyPr/>
                    <a:lstStyle/>
                    <a:p>
                      <a:pPr algn="l" fontAlgn="b"/>
                      <a:r>
                        <a:rPr lang="en-US" sz="1100" b="0" i="0" u="none" strike="noStrike">
                          <a:solidFill>
                            <a:srgbClr val="000000"/>
                          </a:solidFill>
                          <a:effectLst/>
                          <a:latin typeface="Calibri" panose="020F0502020204030204" pitchFamily="34" charset="0"/>
                        </a:rPr>
                        <a:t>SE11</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0.124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0.101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4"/>
                  </a:ext>
                </a:extLst>
              </a:tr>
              <a:tr h="190559">
                <a:tc>
                  <a:txBody>
                    <a:bodyPr/>
                    <a:lstStyle/>
                    <a:p>
                      <a:pPr algn="l" fontAlgn="b"/>
                      <a:r>
                        <a:rPr lang="en-US" sz="1100" b="0" i="0" u="none" strike="noStrike">
                          <a:solidFill>
                            <a:srgbClr val="000000"/>
                          </a:solidFill>
                          <a:effectLst/>
                          <a:latin typeface="Calibri" panose="020F0502020204030204" pitchFamily="34" charset="0"/>
                        </a:rPr>
                        <a:t>SLT29</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-0.088</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0.281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5"/>
                  </a:ext>
                </a:extLst>
              </a:tr>
              <a:tr h="180555">
                <a:tc>
                  <a:txBody>
                    <a:bodyPr/>
                    <a:lstStyle/>
                    <a:p>
                      <a:pPr algn="l" fontAlgn="b"/>
                      <a:r>
                        <a:rPr lang="en-US" sz="1100" b="0" i="0" u="none" strike="noStrike" dirty="0">
                          <a:solidFill>
                            <a:srgbClr val="000000"/>
                          </a:solidFill>
                          <a:effectLst/>
                          <a:latin typeface="Calibri" panose="020F0502020204030204" pitchFamily="34" charset="0"/>
                        </a:rPr>
                        <a:t>SLT36</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a:solidFill>
                            <a:srgbClr val="000000"/>
                          </a:solidFill>
                          <a:effectLst/>
                          <a:latin typeface="Calibri" panose="020F0502020204030204" pitchFamily="34" charset="0"/>
                        </a:rPr>
                        <a:t>-0.422</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1" i="0" u="none" strike="noStrike" dirty="0">
                          <a:solidFill>
                            <a:srgbClr val="000000"/>
                          </a:solidFill>
                          <a:effectLst/>
                          <a:latin typeface="Calibri" panose="020F0502020204030204" pitchFamily="34" charset="0"/>
                        </a:rPr>
                        <a:t>0.000</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6"/>
                  </a:ext>
                </a:extLst>
              </a:tr>
              <a:tr h="171444">
                <a:tc>
                  <a:txBody>
                    <a:bodyPr/>
                    <a:lstStyle/>
                    <a:p>
                      <a:pPr algn="l" fontAlgn="b"/>
                      <a:r>
                        <a:rPr lang="en-US" sz="1100" b="0" i="0" u="none" strike="noStrike">
                          <a:solidFill>
                            <a:srgbClr val="000000"/>
                          </a:solidFill>
                          <a:effectLst/>
                          <a:latin typeface="Calibri" panose="020F0502020204030204" pitchFamily="34" charset="0"/>
                        </a:rPr>
                        <a:t>SLT37A</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0.004</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0.961</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7"/>
                  </a:ext>
                </a:extLst>
              </a:tr>
              <a:tr h="171444">
                <a:tc>
                  <a:txBody>
                    <a:bodyPr/>
                    <a:lstStyle/>
                    <a:p>
                      <a:pPr algn="l" fontAlgn="b"/>
                      <a:r>
                        <a:rPr lang="en-US" sz="1100" b="0" i="0" u="none" strike="noStrike">
                          <a:solidFill>
                            <a:srgbClr val="000000"/>
                          </a:solidFill>
                          <a:effectLst/>
                          <a:latin typeface="Calibri" panose="020F0502020204030204" pitchFamily="34" charset="0"/>
                        </a:rPr>
                        <a:t>SLT38</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0.017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0.864</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8"/>
                  </a:ext>
                </a:extLst>
              </a:tr>
              <a:tr h="171444">
                <a:tc>
                  <a:txBody>
                    <a:bodyPr/>
                    <a:lstStyle/>
                    <a:p>
                      <a:pPr algn="l" fontAlgn="b"/>
                      <a:r>
                        <a:rPr lang="en-US" sz="1100" b="0" i="0" u="none" strike="noStrike" dirty="0">
                          <a:solidFill>
                            <a:srgbClr val="000000"/>
                          </a:solidFill>
                          <a:effectLst/>
                          <a:latin typeface="Calibri" panose="020F0502020204030204" pitchFamily="34" charset="0"/>
                        </a:rPr>
                        <a:t>SLT44</a:t>
                      </a:r>
                    </a:p>
                  </a:txBody>
                  <a:tcPr marL="4782" marR="4782" marT="478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3 - Below SE03</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a:solidFill>
                            <a:srgbClr val="000000"/>
                          </a:solidFill>
                          <a:effectLst/>
                          <a:latin typeface="Calibri" panose="020F0502020204030204" pitchFamily="34" charset="0"/>
                        </a:rPr>
                        <a:t>0.077</a:t>
                      </a:r>
                    </a:p>
                  </a:txBody>
                  <a:tcPr marL="4782" marR="4782" marT="47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100" b="0" i="0" u="none" strike="noStrike" dirty="0">
                          <a:solidFill>
                            <a:srgbClr val="000000"/>
                          </a:solidFill>
                          <a:effectLst/>
                          <a:latin typeface="Calibri" panose="020F0502020204030204" pitchFamily="34" charset="0"/>
                        </a:rPr>
                        <a:t>0.332</a:t>
                      </a:r>
                    </a:p>
                  </a:txBody>
                  <a:tcPr marL="4782" marR="4782" marT="478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29"/>
                  </a:ext>
                </a:extLst>
              </a:tr>
            </a:tbl>
          </a:graphicData>
        </a:graphic>
      </p:graphicFrame>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3975551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32</a:t>
            </a:fld>
            <a:endParaRPr lang="en-US" sz="1800" b="0" kern="0" dirty="0">
              <a:solidFill>
                <a:sysClr val="windowText" lastClr="000000"/>
              </a:solidFill>
            </a:endParaRPr>
          </a:p>
        </p:txBody>
      </p:sp>
      <p:sp>
        <p:nvSpPr>
          <p:cNvPr id="9" name="TextBox 8"/>
          <p:cNvSpPr txBox="1"/>
          <p:nvPr/>
        </p:nvSpPr>
        <p:spPr>
          <a:xfrm>
            <a:off x="4051051" y="1258107"/>
            <a:ext cx="4134915" cy="830997"/>
          </a:xfrm>
          <a:prstGeom prst="rect">
            <a:avLst/>
          </a:prstGeom>
          <a:noFill/>
        </p:spPr>
        <p:txBody>
          <a:bodyPr wrap="none" rtlCol="0">
            <a:spAutoFit/>
          </a:bodyPr>
          <a:lstStyle/>
          <a:p>
            <a:r>
              <a:rPr lang="en-US" sz="2400" kern="0" dirty="0">
                <a:solidFill>
                  <a:sysClr val="windowText" lastClr="000000"/>
                </a:solidFill>
              </a:rPr>
              <a:t>Seasonal Kendall Trend Analysis</a:t>
            </a:r>
          </a:p>
          <a:p>
            <a:pPr algn="ctr"/>
            <a:r>
              <a:rPr lang="en-US" sz="2400" kern="0" dirty="0">
                <a:solidFill>
                  <a:sysClr val="windowText" lastClr="000000"/>
                </a:solidFill>
              </a:rPr>
              <a:t>North Fork Region (1)</a:t>
            </a:r>
          </a:p>
        </p:txBody>
      </p:sp>
      <p:pic>
        <p:nvPicPr>
          <p:cNvPr id="3" name="Picture 2"/>
          <p:cNvPicPr>
            <a:picLocks noChangeAspect="1"/>
          </p:cNvPicPr>
          <p:nvPr/>
        </p:nvPicPr>
        <p:blipFill>
          <a:blip r:embed="rId3"/>
          <a:stretch>
            <a:fillRect/>
          </a:stretch>
        </p:blipFill>
        <p:spPr>
          <a:xfrm>
            <a:off x="1524000" y="2185688"/>
            <a:ext cx="4594508" cy="3066639"/>
          </a:xfrm>
          <a:prstGeom prst="rect">
            <a:avLst/>
          </a:prstGeom>
        </p:spPr>
      </p:pic>
      <p:pic>
        <p:nvPicPr>
          <p:cNvPr id="5" name="Picture 4"/>
          <p:cNvPicPr>
            <a:picLocks noChangeAspect="1"/>
          </p:cNvPicPr>
          <p:nvPr/>
        </p:nvPicPr>
        <p:blipFill>
          <a:blip r:embed="rId4"/>
          <a:stretch>
            <a:fillRect/>
          </a:stretch>
        </p:blipFill>
        <p:spPr>
          <a:xfrm>
            <a:off x="6118509" y="2185688"/>
            <a:ext cx="4644085" cy="3066639"/>
          </a:xfrm>
          <a:prstGeom prst="rect">
            <a:avLst/>
          </a:prstGeom>
        </p:spPr>
      </p:pic>
      <p:sp>
        <p:nvSpPr>
          <p:cNvPr id="11" name="Title 1"/>
          <p:cNvSpPr txBox="1">
            <a:spLocks/>
          </p:cNvSpPr>
          <p:nvPr/>
        </p:nvSpPr>
        <p:spPr>
          <a:xfrm>
            <a:off x="2880211" y="0"/>
            <a:ext cx="7609114" cy="108528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a:lstStyle>
          <a:p>
            <a:r>
              <a:rPr lang="en-US" sz="3200" dirty="0"/>
              <a:t>Individual Site Seasonal Kendall Trend Analysis Results</a:t>
            </a:r>
          </a:p>
        </p:txBody>
      </p:sp>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47873727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33</a:t>
            </a:fld>
            <a:endParaRPr lang="en-US" sz="1800" b="0" kern="0" dirty="0">
              <a:solidFill>
                <a:sysClr val="windowText" lastClr="00000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589376"/>
            <a:ext cx="4588058" cy="305195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2058" y="2589376"/>
            <a:ext cx="4579615" cy="3051953"/>
          </a:xfrm>
          <a:prstGeom prst="rect">
            <a:avLst/>
          </a:prstGeom>
        </p:spPr>
      </p:pic>
      <p:sp>
        <p:nvSpPr>
          <p:cNvPr id="8" name="TextBox 7"/>
          <p:cNvSpPr txBox="1"/>
          <p:nvPr/>
        </p:nvSpPr>
        <p:spPr>
          <a:xfrm>
            <a:off x="4037089" y="1412424"/>
            <a:ext cx="4134915" cy="830997"/>
          </a:xfrm>
          <a:prstGeom prst="rect">
            <a:avLst/>
          </a:prstGeom>
          <a:noFill/>
        </p:spPr>
        <p:txBody>
          <a:bodyPr wrap="none" rtlCol="0">
            <a:spAutoFit/>
          </a:bodyPr>
          <a:lstStyle/>
          <a:p>
            <a:r>
              <a:rPr lang="en-US" sz="2400" kern="0" dirty="0">
                <a:solidFill>
                  <a:sysClr val="windowText" lastClr="000000"/>
                </a:solidFill>
              </a:rPr>
              <a:t>Seasonal Kendall Trend Analysis</a:t>
            </a:r>
          </a:p>
          <a:p>
            <a:pPr algn="ctr"/>
            <a:r>
              <a:rPr lang="en-US" sz="2400" kern="0" dirty="0">
                <a:solidFill>
                  <a:sysClr val="windowText" lastClr="000000"/>
                </a:solidFill>
              </a:rPr>
              <a:t>South Fork Region (2)</a:t>
            </a:r>
          </a:p>
        </p:txBody>
      </p:sp>
      <p:sp>
        <p:nvSpPr>
          <p:cNvPr id="9" name="Title 1"/>
          <p:cNvSpPr>
            <a:spLocks noGrp="1"/>
          </p:cNvSpPr>
          <p:nvPr>
            <p:ph type="title"/>
          </p:nvPr>
        </p:nvSpPr>
        <p:spPr>
          <a:xfrm>
            <a:off x="2880211" y="0"/>
            <a:ext cx="7609114" cy="1085288"/>
          </a:xfrm>
        </p:spPr>
        <p:txBody>
          <a:bodyPr>
            <a:normAutofit/>
          </a:bodyPr>
          <a:lstStyle/>
          <a:p>
            <a:pPr lvl="0"/>
            <a:r>
              <a:rPr lang="en-US" sz="3200" dirty="0"/>
              <a:t>Individual Site Seasonal Kendall Trend Analysis Results</a:t>
            </a:r>
          </a:p>
        </p:txBody>
      </p:sp>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10"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1598093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34</a:t>
            </a:fld>
            <a:endParaRPr lang="en-US" sz="1800" b="0" kern="0" dirty="0">
              <a:solidFill>
                <a:sysClr val="windowText" lastClr="000000"/>
              </a:solidFill>
            </a:endParaRPr>
          </a:p>
        </p:txBody>
      </p:sp>
      <p:sp>
        <p:nvSpPr>
          <p:cNvPr id="7" name="TextBox 6"/>
          <p:cNvSpPr txBox="1"/>
          <p:nvPr/>
        </p:nvSpPr>
        <p:spPr>
          <a:xfrm>
            <a:off x="4037089" y="1412424"/>
            <a:ext cx="4134915" cy="830997"/>
          </a:xfrm>
          <a:prstGeom prst="rect">
            <a:avLst/>
          </a:prstGeom>
          <a:noFill/>
        </p:spPr>
        <p:txBody>
          <a:bodyPr wrap="none" rtlCol="0">
            <a:spAutoFit/>
          </a:bodyPr>
          <a:lstStyle/>
          <a:p>
            <a:r>
              <a:rPr lang="en-US" sz="2400" kern="0" dirty="0">
                <a:solidFill>
                  <a:sysClr val="windowText" lastClr="000000"/>
                </a:solidFill>
              </a:rPr>
              <a:t>Seasonal Kendall Trend Analysis</a:t>
            </a:r>
          </a:p>
          <a:p>
            <a:pPr algn="ctr"/>
            <a:r>
              <a:rPr lang="en-US" sz="2400" kern="0" dirty="0">
                <a:solidFill>
                  <a:sysClr val="windowText" lastClr="000000"/>
                </a:solidFill>
              </a:rPr>
              <a:t>Compliance Point (3)</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2427495"/>
            <a:ext cx="4580546" cy="305257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4546" y="2427495"/>
            <a:ext cx="4583908" cy="3052573"/>
          </a:xfrm>
          <a:prstGeom prst="rect">
            <a:avLst/>
          </a:prstGeom>
        </p:spPr>
      </p:pic>
      <p:sp>
        <p:nvSpPr>
          <p:cNvPr id="9" name="Title 1"/>
          <p:cNvSpPr>
            <a:spLocks noGrp="1"/>
          </p:cNvSpPr>
          <p:nvPr>
            <p:ph type="title"/>
          </p:nvPr>
        </p:nvSpPr>
        <p:spPr>
          <a:xfrm>
            <a:off x="2880211" y="0"/>
            <a:ext cx="7609114" cy="1085288"/>
          </a:xfrm>
        </p:spPr>
        <p:txBody>
          <a:bodyPr>
            <a:normAutofit/>
          </a:bodyPr>
          <a:lstStyle/>
          <a:p>
            <a:pPr lvl="0"/>
            <a:r>
              <a:rPr lang="en-US" sz="3200" dirty="0"/>
              <a:t>Individual Site Seasonal Kendall Trend Analysis Results</a:t>
            </a:r>
          </a:p>
        </p:txBody>
      </p:sp>
      <p:sp>
        <p:nvSpPr>
          <p:cNvPr id="10"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11"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4120294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8439" y="-164040"/>
            <a:ext cx="7609114" cy="1325563"/>
          </a:xfrm>
        </p:spPr>
        <p:txBody>
          <a:bodyPr>
            <a:normAutofit/>
          </a:bodyPr>
          <a:lstStyle/>
          <a:p>
            <a:pPr lvl="0"/>
            <a:r>
              <a:rPr lang="en-US" sz="2800" dirty="0"/>
              <a:t>Regional and Seasonal Trend Analysis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35</a:t>
            </a:fld>
            <a:endParaRPr lang="en-US" sz="1800" b="0" kern="0" dirty="0">
              <a:solidFill>
                <a:sysClr val="windowText" lastClr="000000"/>
              </a:solidFill>
            </a:endParaRPr>
          </a:p>
        </p:txBody>
      </p:sp>
      <p:graphicFrame>
        <p:nvGraphicFramePr>
          <p:cNvPr id="6" name="Table 5"/>
          <p:cNvGraphicFramePr>
            <a:graphicFrameLocks noGrp="1"/>
          </p:cNvGraphicFramePr>
          <p:nvPr>
            <p:extLst/>
          </p:nvPr>
        </p:nvGraphicFramePr>
        <p:xfrm>
          <a:off x="1881353" y="1292258"/>
          <a:ext cx="3720662" cy="1409700"/>
        </p:xfrm>
        <a:graphic>
          <a:graphicData uri="http://schemas.openxmlformats.org/drawingml/2006/table">
            <a:tbl>
              <a:tblPr/>
              <a:tblGrid>
                <a:gridCol w="1507629">
                  <a:extLst>
                    <a:ext uri="{9D8B030D-6E8A-4147-A177-3AD203B41FA5}">
                      <a16:colId xmlns="" xmlns:a16="http://schemas.microsoft.com/office/drawing/2014/main" val="20000"/>
                    </a:ext>
                  </a:extLst>
                </a:gridCol>
                <a:gridCol w="1051191">
                  <a:extLst>
                    <a:ext uri="{9D8B030D-6E8A-4147-A177-3AD203B41FA5}">
                      <a16:colId xmlns="" xmlns:a16="http://schemas.microsoft.com/office/drawing/2014/main" val="20001"/>
                    </a:ext>
                  </a:extLst>
                </a:gridCol>
                <a:gridCol w="1161842">
                  <a:extLst>
                    <a:ext uri="{9D8B030D-6E8A-4147-A177-3AD203B41FA5}">
                      <a16:colId xmlns="" xmlns:a16="http://schemas.microsoft.com/office/drawing/2014/main" val="20002"/>
                    </a:ext>
                  </a:extLst>
                </a:gridCol>
              </a:tblGrid>
              <a:tr h="272269">
                <a:tc gridSpan="3">
                  <a:txBody>
                    <a:bodyPr/>
                    <a:lstStyle/>
                    <a:p>
                      <a:pPr algn="ctr" fontAlgn="b"/>
                      <a:r>
                        <a:rPr lang="en-US" sz="1800" b="1" i="0" u="none" strike="noStrike" dirty="0">
                          <a:solidFill>
                            <a:srgbClr val="000000"/>
                          </a:solidFill>
                          <a:effectLst/>
                          <a:latin typeface="Calibri" panose="020F0502020204030204" pitchFamily="34" charset="0"/>
                        </a:rPr>
                        <a:t> TN Regional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272269">
                <a:tc>
                  <a:txBody>
                    <a:bodyPr/>
                    <a:lstStyle/>
                    <a:p>
                      <a:pPr algn="ctr" fontAlgn="b"/>
                      <a:r>
                        <a:rPr lang="en-US" sz="1800" b="1" i="0" u="none" strike="noStrike">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72269">
                <a:tc>
                  <a:txBody>
                    <a:bodyPr/>
                    <a:lstStyle/>
                    <a:p>
                      <a:pPr algn="l" fontAlgn="b"/>
                      <a:r>
                        <a:rPr lang="en-US" sz="1800" b="0" i="0" u="none" strike="noStrike">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dirty="0">
                          <a:solidFill>
                            <a:srgbClr val="000000"/>
                          </a:solidFill>
                          <a:effectLst/>
                          <a:latin typeface="Calibri" panose="020F0502020204030204" pitchFamily="34" charset="0"/>
                        </a:rPr>
                        <a:t>0.004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2"/>
                  </a:ext>
                </a:extLst>
              </a:tr>
              <a:tr h="272269">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effectLst/>
                          <a:latin typeface="Calibri" panose="020F0502020204030204" pitchFamily="34" charset="0"/>
                        </a:rPr>
                        <a:t>0.557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72269">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dirty="0">
                          <a:solidFill>
                            <a:srgbClr val="000000"/>
                          </a:solidFill>
                          <a:effectLst/>
                          <a:latin typeface="Calibri" panose="020F0502020204030204" pitchFamily="34" charset="0"/>
                        </a:rPr>
                        <a:t>0.494</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4"/>
                  </a:ext>
                </a:extLst>
              </a:tr>
            </a:tbl>
          </a:graphicData>
        </a:graphic>
      </p:graphicFrame>
      <p:graphicFrame>
        <p:nvGraphicFramePr>
          <p:cNvPr id="8" name="Table 7"/>
          <p:cNvGraphicFramePr>
            <a:graphicFrameLocks noGrp="1"/>
          </p:cNvGraphicFramePr>
          <p:nvPr>
            <p:extLst/>
          </p:nvPr>
        </p:nvGraphicFramePr>
        <p:xfrm>
          <a:off x="6461454" y="1292258"/>
          <a:ext cx="3577897" cy="1409700"/>
        </p:xfrm>
        <a:graphic>
          <a:graphicData uri="http://schemas.openxmlformats.org/drawingml/2006/table">
            <a:tbl>
              <a:tblPr/>
              <a:tblGrid>
                <a:gridCol w="1404156">
                  <a:extLst>
                    <a:ext uri="{9D8B030D-6E8A-4147-A177-3AD203B41FA5}">
                      <a16:colId xmlns="" xmlns:a16="http://schemas.microsoft.com/office/drawing/2014/main" val="20000"/>
                    </a:ext>
                  </a:extLst>
                </a:gridCol>
                <a:gridCol w="999111">
                  <a:extLst>
                    <a:ext uri="{9D8B030D-6E8A-4147-A177-3AD203B41FA5}">
                      <a16:colId xmlns="" xmlns:a16="http://schemas.microsoft.com/office/drawing/2014/main" val="20001"/>
                    </a:ext>
                  </a:extLst>
                </a:gridCol>
                <a:gridCol w="1174630">
                  <a:extLst>
                    <a:ext uri="{9D8B030D-6E8A-4147-A177-3AD203B41FA5}">
                      <a16:colId xmlns="" xmlns:a16="http://schemas.microsoft.com/office/drawing/2014/main" val="20002"/>
                    </a:ext>
                  </a:extLst>
                </a:gridCol>
              </a:tblGrid>
              <a:tr h="272269">
                <a:tc gridSpan="3">
                  <a:txBody>
                    <a:bodyPr/>
                    <a:lstStyle/>
                    <a:p>
                      <a:pPr algn="ctr" fontAlgn="b"/>
                      <a:r>
                        <a:rPr lang="en-US" sz="1800" b="1" i="0" u="none" strike="noStrike" dirty="0">
                          <a:solidFill>
                            <a:srgbClr val="000000"/>
                          </a:solidFill>
                          <a:effectLst/>
                          <a:latin typeface="Calibri" panose="020F0502020204030204" pitchFamily="34" charset="0"/>
                        </a:rPr>
                        <a:t> TP Regional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272269">
                <a:tc>
                  <a:txBody>
                    <a:bodyPr/>
                    <a:lstStyle/>
                    <a:p>
                      <a:pPr algn="ctr" fontAlgn="b"/>
                      <a:r>
                        <a:rPr lang="en-US" sz="1800" b="1" i="0" u="none" strike="noStrike" dirty="0">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77462">
                <a:tc>
                  <a:txBody>
                    <a:bodyPr/>
                    <a:lstStyle/>
                    <a:p>
                      <a:pPr algn="l" fontAlgn="b"/>
                      <a:r>
                        <a:rPr lang="en-US" sz="1800" b="0" i="0" u="none" strike="noStrike" dirty="0">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-0.046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0.031</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2"/>
                  </a:ext>
                </a:extLst>
              </a:tr>
              <a:tr h="272269">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0.557</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72269">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dirty="0">
                          <a:solidFill>
                            <a:srgbClr val="000000"/>
                          </a:solidFill>
                          <a:effectLst/>
                          <a:latin typeface="Calibri" panose="020F0502020204030204" pitchFamily="34" charset="0"/>
                        </a:rPr>
                        <a:t>0.993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4"/>
                  </a:ext>
                </a:extLst>
              </a:tr>
            </a:tbl>
          </a:graphicData>
        </a:graphic>
      </p:graphicFrame>
      <p:graphicFrame>
        <p:nvGraphicFramePr>
          <p:cNvPr id="11" name="Table 10"/>
          <p:cNvGraphicFramePr>
            <a:graphicFrameLocks noGrp="1"/>
          </p:cNvGraphicFramePr>
          <p:nvPr>
            <p:extLst/>
          </p:nvPr>
        </p:nvGraphicFramePr>
        <p:xfrm>
          <a:off x="1881353" y="3599536"/>
          <a:ext cx="8157997" cy="1684020"/>
        </p:xfrm>
        <a:graphic>
          <a:graphicData uri="http://schemas.openxmlformats.org/drawingml/2006/table">
            <a:tbl>
              <a:tblPr/>
              <a:tblGrid>
                <a:gridCol w="1448244">
                  <a:extLst>
                    <a:ext uri="{9D8B030D-6E8A-4147-A177-3AD203B41FA5}">
                      <a16:colId xmlns="" xmlns:a16="http://schemas.microsoft.com/office/drawing/2014/main" val="20000"/>
                    </a:ext>
                  </a:extLst>
                </a:gridCol>
                <a:gridCol w="1009784">
                  <a:extLst>
                    <a:ext uri="{9D8B030D-6E8A-4147-A177-3AD203B41FA5}">
                      <a16:colId xmlns="" xmlns:a16="http://schemas.microsoft.com/office/drawing/2014/main" val="20001"/>
                    </a:ext>
                  </a:extLst>
                </a:gridCol>
                <a:gridCol w="1116078">
                  <a:extLst>
                    <a:ext uri="{9D8B030D-6E8A-4147-A177-3AD203B41FA5}">
                      <a16:colId xmlns="" xmlns:a16="http://schemas.microsoft.com/office/drawing/2014/main" val="20002"/>
                    </a:ext>
                  </a:extLst>
                </a:gridCol>
                <a:gridCol w="1062931">
                  <a:extLst>
                    <a:ext uri="{9D8B030D-6E8A-4147-A177-3AD203B41FA5}">
                      <a16:colId xmlns="" xmlns:a16="http://schemas.microsoft.com/office/drawing/2014/main" val="20003"/>
                    </a:ext>
                  </a:extLst>
                </a:gridCol>
                <a:gridCol w="1381811">
                  <a:extLst>
                    <a:ext uri="{9D8B030D-6E8A-4147-A177-3AD203B41FA5}">
                      <a16:colId xmlns="" xmlns:a16="http://schemas.microsoft.com/office/drawing/2014/main" val="20004"/>
                    </a:ext>
                  </a:extLst>
                </a:gridCol>
                <a:gridCol w="983211">
                  <a:extLst>
                    <a:ext uri="{9D8B030D-6E8A-4147-A177-3AD203B41FA5}">
                      <a16:colId xmlns="" xmlns:a16="http://schemas.microsoft.com/office/drawing/2014/main" val="20005"/>
                    </a:ext>
                  </a:extLst>
                </a:gridCol>
                <a:gridCol w="1155938">
                  <a:extLst>
                    <a:ext uri="{9D8B030D-6E8A-4147-A177-3AD203B41FA5}">
                      <a16:colId xmlns="" xmlns:a16="http://schemas.microsoft.com/office/drawing/2014/main" val="20006"/>
                    </a:ext>
                  </a:extLst>
                </a:gridCol>
              </a:tblGrid>
              <a:tr h="182880">
                <a:tc gridSpan="3">
                  <a:txBody>
                    <a:bodyPr/>
                    <a:lstStyle/>
                    <a:p>
                      <a:pPr algn="ctr" fontAlgn="b"/>
                      <a:r>
                        <a:rPr lang="en-US" sz="1800" b="1" i="0" u="none" strike="noStrike" dirty="0">
                          <a:solidFill>
                            <a:srgbClr val="000000"/>
                          </a:solidFill>
                          <a:effectLst/>
                          <a:latin typeface="Calibri" panose="020F0502020204030204" pitchFamily="34" charset="0"/>
                        </a:rPr>
                        <a:t>TN Regional &amp; Seasonal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3">
                  <a:txBody>
                    <a:bodyPr/>
                    <a:lstStyle/>
                    <a:p>
                      <a:pPr algn="ctr" fontAlgn="b"/>
                      <a:r>
                        <a:rPr lang="en-US" sz="1800" b="1" i="0" u="none" strike="noStrike">
                          <a:solidFill>
                            <a:srgbClr val="000000"/>
                          </a:solidFill>
                          <a:effectLst/>
                          <a:latin typeface="Calibri" panose="020F0502020204030204" pitchFamily="34" charset="0"/>
                        </a:rPr>
                        <a:t>TP Regional &amp; Seasonal Kendall Results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190500">
                <a:tc>
                  <a:txBody>
                    <a:bodyPr/>
                    <a:lstStyle/>
                    <a:p>
                      <a:pPr algn="ctr" fontAlgn="b"/>
                      <a:r>
                        <a:rPr lang="en-US" sz="1800" b="1" i="0" u="none" strike="noStrike">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800" b="1" i="0" u="none" strike="noStrike">
                          <a:solidFill>
                            <a:srgbClr val="000000"/>
                          </a:solidFill>
                          <a:effectLst/>
                          <a:latin typeface="Calibri" panose="020F0502020204030204" pitchFamily="34" charset="0"/>
                        </a:rPr>
                        <a:t>Region</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Tau</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a:solidFill>
                            <a:srgbClr val="000000"/>
                          </a:solidFill>
                          <a:effectLst/>
                          <a:latin typeface="Calibri" panose="020F0502020204030204" pitchFamily="34" charset="0"/>
                        </a:rPr>
                        <a:t>P-Value</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82880">
                <a:tc>
                  <a:txBody>
                    <a:bodyPr/>
                    <a:lstStyle/>
                    <a:p>
                      <a:pPr algn="l" fontAlgn="b"/>
                      <a:r>
                        <a:rPr lang="en-US" sz="1800" b="0" i="0" u="none" strike="noStrike">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-0.077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0.001</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800" b="0" i="0" u="none" strike="noStrike">
                          <a:solidFill>
                            <a:srgbClr val="000000"/>
                          </a:solidFill>
                          <a:effectLst/>
                          <a:latin typeface="Calibri" panose="020F0502020204030204" pitchFamily="34" charset="0"/>
                        </a:rPr>
                        <a:t>1 - N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-0.055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1" i="0" u="none" strike="noStrike">
                          <a:solidFill>
                            <a:srgbClr val="000000"/>
                          </a:solidFill>
                          <a:effectLst/>
                          <a:latin typeface="Calibri" panose="020F0502020204030204" pitchFamily="34" charset="0"/>
                        </a:rPr>
                        <a:t>0.013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2"/>
                  </a:ext>
                </a:extLst>
              </a:tr>
              <a:tr h="182880">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-0.031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0.293</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800" b="0" i="0" u="none" strike="noStrike">
                          <a:solidFill>
                            <a:srgbClr val="000000"/>
                          </a:solidFill>
                          <a:effectLst/>
                          <a:latin typeface="Calibri" panose="020F0502020204030204" pitchFamily="34" charset="0"/>
                        </a:rPr>
                        <a:t>2 - S Fork</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-0.033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a:solidFill>
                            <a:srgbClr val="000000"/>
                          </a:solidFill>
                          <a:effectLst/>
                          <a:latin typeface="Calibri" panose="020F0502020204030204" pitchFamily="34" charset="0"/>
                        </a:rPr>
                        <a:t>0.258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190500">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0.538</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endParaRPr lang="en-US" sz="1800" b="0" i="0" u="none" strike="noStrike">
                        <a:solidFill>
                          <a:srgbClr val="000000"/>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1800" b="0" i="0" u="none" strike="noStrike">
                          <a:solidFill>
                            <a:srgbClr val="000000"/>
                          </a:solidFill>
                          <a:effectLst/>
                          <a:latin typeface="Calibri" panose="020F0502020204030204" pitchFamily="34" charset="0"/>
                        </a:rPr>
                        <a:t>3 - Below SE03</a:t>
                      </a:r>
                    </a:p>
                  </a:txBody>
                  <a:tcPr marL="7620" marR="7620" marT="762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a:solidFill>
                            <a:srgbClr val="000000"/>
                          </a:solidFill>
                          <a:effectLst/>
                          <a:latin typeface="Calibri" panose="020F0502020204030204" pitchFamily="34" charset="0"/>
                        </a:rPr>
                        <a:t>0.011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1800" b="0" i="0" u="none" strike="noStrike" dirty="0">
                          <a:solidFill>
                            <a:srgbClr val="000000"/>
                          </a:solidFill>
                          <a:effectLst/>
                          <a:latin typeface="Calibri" panose="020F0502020204030204" pitchFamily="34" charset="0"/>
                        </a:rPr>
                        <a:t>0.690</a:t>
                      </a:r>
                    </a:p>
                  </a:txBody>
                  <a:tcPr marL="7620" marR="7620" marT="762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 xmlns:a16="http://schemas.microsoft.com/office/drawing/2014/main" val="10004"/>
                  </a:ext>
                </a:extLst>
              </a:tr>
            </a:tbl>
          </a:graphicData>
        </a:graphic>
      </p:graphicFrame>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9"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10638934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3" name="Content Placeholder 2"/>
          <p:cNvSpPr>
            <a:spLocks noGrp="1"/>
          </p:cNvSpPr>
          <p:nvPr>
            <p:ph type="subTitle" idx="1"/>
          </p:nvPr>
        </p:nvSpPr>
        <p:spPr/>
        <p:txBody>
          <a:bodyPr>
            <a:normAutofit/>
          </a:bodyPr>
          <a:lstStyle/>
          <a:p>
            <a:r>
              <a:rPr lang="en-US" sz="4000" dirty="0"/>
              <a:t>END OF </a:t>
            </a:r>
            <a:r>
              <a:rPr lang="en-US" sz="4000" dirty="0" smtClean="0"/>
              <a:t>PRESENTATION</a:t>
            </a:r>
            <a:endParaRPr lang="en-US" sz="4000" dirty="0"/>
          </a:p>
        </p:txBody>
      </p:sp>
      <p:sp>
        <p:nvSpPr>
          <p:cNvPr id="4" name="Date Placeholder 3"/>
          <p:cNvSpPr>
            <a:spLocks noGrp="1"/>
          </p:cNvSpPr>
          <p:nvPr>
            <p:ph type="dt" sz="half" idx="4294967295"/>
          </p:nvPr>
        </p:nvSpPr>
        <p:spPr>
          <a:xfrm>
            <a:off x="1524000" y="6494464"/>
            <a:ext cx="2057400" cy="365125"/>
          </a:xfrm>
          <a:prstGeom prst="rect">
            <a:avLst/>
          </a:prstGeom>
        </p:spPr>
        <p:txBody>
          <a:bodyPr/>
          <a:lstStyle/>
          <a:p>
            <a:fld id="{DBDB7EE6-1B5E-4476-A47F-F921151C9BB7}" type="datetime1">
              <a:rPr lang="en-US" kern="0">
                <a:solidFill>
                  <a:sysClr val="windowText" lastClr="000000"/>
                </a:solidFill>
              </a:rPr>
              <a:pPr/>
              <a:t>10/26/2016</a:t>
            </a:fld>
            <a:endParaRPr lang="en-US" kern="0" dirty="0">
              <a:solidFill>
                <a:sysClr val="windowText" lastClr="000000"/>
              </a:solidFill>
            </a:endParaRPr>
          </a:p>
        </p:txBody>
      </p:sp>
      <p:sp>
        <p:nvSpPr>
          <p:cNvPr id="6" name="Slide Number Placeholder 5"/>
          <p:cNvSpPr>
            <a:spLocks noGrp="1"/>
          </p:cNvSpPr>
          <p:nvPr>
            <p:ph type="sldNum" sz="quarter" idx="4294967295"/>
          </p:nvPr>
        </p:nvSpPr>
        <p:spPr>
          <a:xfrm>
            <a:off x="8610600" y="6494464"/>
            <a:ext cx="2057400" cy="365125"/>
          </a:xfrm>
          <a:prstGeom prst="rect">
            <a:avLst/>
          </a:prstGeom>
        </p:spPr>
        <p:txBody>
          <a:bodyPr/>
          <a:lstStyle/>
          <a:p>
            <a:fld id="{77BC0C64-94FA-44B3-9573-88BE3BEAC041}" type="slidenum">
              <a:rPr lang="en-US" kern="0">
                <a:solidFill>
                  <a:sysClr val="windowText" lastClr="000000"/>
                </a:solidFill>
              </a:rPr>
              <a:pPr/>
              <a:t>36</a:t>
            </a:fld>
            <a:endParaRPr lang="en-US" kern="0" dirty="0">
              <a:solidFill>
                <a:sysClr val="windowText" lastClr="000000"/>
              </a:solidFill>
            </a:endParaRPr>
          </a:p>
        </p:txBody>
      </p:sp>
    </p:spTree>
    <p:extLst>
      <p:ext uri="{BB962C8B-B14F-4D97-AF65-F5344CB8AC3E}">
        <p14:creationId xmlns:p14="http://schemas.microsoft.com/office/powerpoint/2010/main" val="177457583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Time Series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37</a:t>
            </a:fld>
            <a:endParaRPr lang="en-US" sz="1800" b="0" kern="0" dirty="0">
              <a:solidFill>
                <a:sysClr val="windowText" lastClr="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065918"/>
            <a:ext cx="4583290" cy="472528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6978" y="1107648"/>
            <a:ext cx="4651022" cy="4683553"/>
          </a:xfrm>
          <a:prstGeom prst="rect">
            <a:avLst/>
          </a:prstGeom>
        </p:spPr>
      </p:pic>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7731810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Time Series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38</a:t>
            </a:fld>
            <a:endParaRPr lang="en-US" sz="1800" b="0" kern="0" dirty="0">
              <a:solidFill>
                <a:sysClr val="windowText" lastClr="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1012295"/>
            <a:ext cx="4888089" cy="498991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2756" y="1012295"/>
            <a:ext cx="4425244" cy="4989912"/>
          </a:xfrm>
          <a:prstGeom prst="rect">
            <a:avLst/>
          </a:prstGeom>
        </p:spPr>
      </p:pic>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16192184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Time Series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39</a:t>
            </a:fld>
            <a:endParaRPr lang="en-US" sz="1800" b="0" kern="0" dirty="0">
              <a:solidFill>
                <a:sysClr val="windowText" lastClr="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1489670"/>
            <a:ext cx="4583289" cy="484136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02" y="1455854"/>
            <a:ext cx="4724399" cy="4875178"/>
          </a:xfrm>
          <a:prstGeom prst="rect">
            <a:avLst/>
          </a:prstGeom>
        </p:spPr>
      </p:pic>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8"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4151245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 Lucie River and Estuary BMAP</a:t>
            </a:r>
          </a:p>
        </p:txBody>
      </p:sp>
      <p:sp>
        <p:nvSpPr>
          <p:cNvPr id="4" name="Date Placeholder 3"/>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7BC0C64-94FA-44B3-9573-88BE3BEAC0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pic>
        <p:nvPicPr>
          <p:cNvPr id="10" name="Picture 9"/>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07448"/>
            <a:ext cx="6134099" cy="3712251"/>
          </a:xfrm>
          <a:prstGeom prst="rect">
            <a:avLst/>
          </a:prstGeom>
          <a:noFill/>
        </p:spPr>
      </p:pic>
      <p:sp>
        <p:nvSpPr>
          <p:cNvPr id="11" name="TextBox 10"/>
          <p:cNvSpPr txBox="1"/>
          <p:nvPr/>
        </p:nvSpPr>
        <p:spPr>
          <a:xfrm>
            <a:off x="6972299" y="2601004"/>
            <a:ext cx="5334000" cy="2062103"/>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1" i="0" u="none" strike="noStrike" kern="0" cap="none" spc="0" normalizeH="0" baseline="0" noProof="0" dirty="0">
                <a:ln>
                  <a:noFill/>
                </a:ln>
                <a:solidFill>
                  <a:sysClr val="windowText" lastClr="000000"/>
                </a:solidFill>
                <a:effectLst/>
                <a:uLnTx/>
                <a:uFillTx/>
              </a:rPr>
              <a:t>Phase I</a:t>
            </a:r>
            <a:r>
              <a:rPr kumimoji="0" lang="en-US" sz="2800" b="1" i="0" u="none" strike="noStrike" kern="0" cap="none" spc="0" normalizeH="0" noProof="0" dirty="0">
                <a:ln>
                  <a:noFill/>
                </a:ln>
                <a:solidFill>
                  <a:sysClr val="windowText" lastClr="000000"/>
                </a:solidFill>
                <a:effectLst/>
                <a:uLnTx/>
                <a:uFillTx/>
              </a:rPr>
              <a:t> TP Required Reduction</a:t>
            </a:r>
          </a:p>
          <a:p>
            <a:pPr marL="742950" lvl="1" indent="-285750">
              <a:buFont typeface="Wingdings" panose="05000000000000000000" pitchFamily="2" charset="2"/>
              <a:buChar char="§"/>
            </a:pPr>
            <a:r>
              <a:rPr lang="en-US" sz="2800" b="1" kern="0" baseline="0" dirty="0">
                <a:solidFill>
                  <a:sysClr val="windowText" lastClr="000000"/>
                </a:solidFill>
              </a:rPr>
              <a:t>121,250 </a:t>
            </a:r>
            <a:r>
              <a:rPr lang="en-US" sz="2800" b="1" kern="0" baseline="0" dirty="0" err="1">
                <a:solidFill>
                  <a:sysClr val="windowText" lastClr="000000"/>
                </a:solidFill>
              </a:rPr>
              <a:t>lbs</a:t>
            </a:r>
            <a:r>
              <a:rPr lang="en-US" sz="2800" b="1" kern="0" baseline="0" dirty="0">
                <a:solidFill>
                  <a:sysClr val="windowText" lastClr="000000"/>
                </a:solidFill>
              </a:rPr>
              <a:t>/</a:t>
            </a:r>
            <a:r>
              <a:rPr lang="en-US" sz="2800" b="1" kern="0" baseline="0" dirty="0" err="1">
                <a:solidFill>
                  <a:sysClr val="windowText" lastClr="000000"/>
                </a:solidFill>
              </a:rPr>
              <a:t>yr</a:t>
            </a:r>
            <a:endParaRPr lang="en-US" sz="2800" b="1" kern="0" baseline="0" dirty="0">
              <a:solidFill>
                <a:sysClr val="windowText" lastClr="000000"/>
              </a:solidFill>
            </a:endParaRPr>
          </a:p>
          <a:p>
            <a:pPr marL="285750" indent="-285750">
              <a:buFont typeface="Wingdings" panose="05000000000000000000" pitchFamily="2" charset="2"/>
              <a:buChar char="§"/>
            </a:pPr>
            <a:r>
              <a:rPr kumimoji="0" lang="en-US" sz="2800" b="1" i="0" u="none" strike="noStrike" kern="0" cap="none" spc="0" normalizeH="0" noProof="0" dirty="0">
                <a:ln>
                  <a:noFill/>
                </a:ln>
                <a:solidFill>
                  <a:sysClr val="windowText" lastClr="000000"/>
                </a:solidFill>
                <a:effectLst/>
                <a:uLnTx/>
                <a:uFillTx/>
              </a:rPr>
              <a:t>Current Estimated TP Reduction</a:t>
            </a:r>
          </a:p>
          <a:p>
            <a:pPr marL="742950" lvl="1" indent="-285750">
              <a:buFont typeface="Wingdings" panose="05000000000000000000" pitchFamily="2" charset="2"/>
              <a:buChar char="§"/>
            </a:pPr>
            <a:r>
              <a:rPr lang="en-US" sz="2800" b="1" kern="0" baseline="0" dirty="0">
                <a:solidFill>
                  <a:sysClr val="windowText" lastClr="000000"/>
                </a:solidFill>
              </a:rPr>
              <a:t>142,571</a:t>
            </a:r>
            <a:r>
              <a:rPr lang="en-US" sz="2800" b="1" kern="0" dirty="0">
                <a:solidFill>
                  <a:sysClr val="windowText" lastClr="000000"/>
                </a:solidFill>
              </a:rPr>
              <a:t> </a:t>
            </a:r>
            <a:r>
              <a:rPr lang="en-US" sz="2800" b="1" kern="0" dirty="0" err="1">
                <a:solidFill>
                  <a:sysClr val="windowText" lastClr="000000"/>
                </a:solidFill>
              </a:rPr>
              <a:t>lbs</a:t>
            </a:r>
            <a:r>
              <a:rPr lang="en-US" sz="2800" b="1" kern="0" dirty="0">
                <a:solidFill>
                  <a:sysClr val="windowText" lastClr="000000"/>
                </a:solidFill>
              </a:rPr>
              <a:t>/</a:t>
            </a:r>
            <a:r>
              <a:rPr lang="en-US" sz="2800" b="1" kern="0" dirty="0" err="1">
                <a:solidFill>
                  <a:sysClr val="windowText" lastClr="000000"/>
                </a:solidFill>
              </a:rPr>
              <a:t>yr</a:t>
            </a:r>
            <a:endParaRPr lang="en-US" sz="2800" b="1" kern="0" dirty="0">
              <a:solidFill>
                <a:sysClr val="windowText" lastClr="000000"/>
              </a:solidFill>
            </a:endParaRPr>
          </a:p>
          <a:p>
            <a:pPr marL="285750" indent="-285750">
              <a:buFont typeface="Wingdings" panose="05000000000000000000" pitchFamily="2" charset="2"/>
              <a:buChar char="§"/>
            </a:pPr>
            <a:endParaRPr kumimoji="0" lang="en-US" sz="1600" b="1" i="0" u="none" strike="noStrike" kern="0" cap="none" spc="0" normalizeH="0" baseline="0" noProof="0" dirty="0">
              <a:ln>
                <a:noFill/>
              </a:ln>
              <a:solidFill>
                <a:sysClr val="windowText" lastClr="000000"/>
              </a:solidFill>
              <a:effectLst/>
              <a:uLnTx/>
              <a:uFillTx/>
            </a:endParaRPr>
          </a:p>
        </p:txBody>
      </p:sp>
      <p:sp>
        <p:nvSpPr>
          <p:cNvPr id="12" name="Rectangle 11"/>
          <p:cNvSpPr/>
          <p:nvPr/>
        </p:nvSpPr>
        <p:spPr>
          <a:xfrm>
            <a:off x="1319463" y="5401583"/>
            <a:ext cx="5461001" cy="646331"/>
          </a:xfrm>
          <a:prstGeom prst="rect">
            <a:avLst/>
          </a:prstGeom>
        </p:spPr>
        <p:txBody>
          <a:bodyPr wrap="square">
            <a:spAutoFit/>
          </a:bodyPr>
          <a:lstStyle/>
          <a:p>
            <a:r>
              <a:rPr lang="en-US" b="1" dirty="0">
                <a:ea typeface="Times New Roman" panose="02020603050405020304" pitchFamily="18" charset="0"/>
                <a:cs typeface="Times New Roman" panose="02020603050405020304" pitchFamily="18" charset="0"/>
              </a:rPr>
              <a:t>Progress Towards the St. Lucie River and Estuary Total Phosphorus (TP) TMDL through June 30, 2016</a:t>
            </a:r>
            <a:endParaRPr lang="en-US" dirty="0"/>
          </a:p>
        </p:txBody>
      </p:sp>
    </p:spTree>
    <p:extLst>
      <p:ext uri="{BB962C8B-B14F-4D97-AF65-F5344CB8AC3E}">
        <p14:creationId xmlns:p14="http://schemas.microsoft.com/office/powerpoint/2010/main" val="12738131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Autocorrelation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40</a:t>
            </a:fld>
            <a:endParaRPr lang="en-US" sz="1800" b="0" kern="0" dirty="0">
              <a:solidFill>
                <a:sysClr val="windowText" lastClr="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9156" y="1069710"/>
            <a:ext cx="4549422" cy="454265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8578" y="1069709"/>
            <a:ext cx="4549422" cy="4542652"/>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22173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325563"/>
          </a:xfrm>
        </p:spPr>
        <p:txBody>
          <a:bodyPr>
            <a:normAutofit/>
          </a:bodyPr>
          <a:lstStyle/>
          <a:p>
            <a:r>
              <a:rPr lang="en-US" sz="3600" dirty="0"/>
              <a:t>Autocorrelation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41</a:t>
            </a:fld>
            <a:endParaRPr lang="en-US" sz="1800" b="0" kern="0" dirty="0">
              <a:solidFill>
                <a:sysClr val="windowText" lastClr="00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8503" y="1073325"/>
            <a:ext cx="4447822" cy="444120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6325" y="1073324"/>
            <a:ext cx="4447820" cy="4441202"/>
          </a:xfrm>
          <a:prstGeom prst="rect">
            <a:avLst/>
          </a:prstGeom>
        </p:spPr>
      </p:pic>
      <p:sp>
        <p:nvSpPr>
          <p:cNvPr id="8"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9"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700567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055905"/>
          </a:xfrm>
        </p:spPr>
        <p:txBody>
          <a:bodyPr>
            <a:normAutofit fontScale="90000"/>
          </a:bodyPr>
          <a:lstStyle/>
          <a:p>
            <a:r>
              <a:rPr lang="en-US" sz="3600" dirty="0"/>
              <a:t>Cross-correlation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42</a:t>
            </a:fld>
            <a:endParaRPr lang="en-US" sz="1800" b="0" kern="0" dirty="0">
              <a:solidFill>
                <a:sysClr val="windowText" lastClr="000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055905"/>
            <a:ext cx="4425792" cy="441920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793" y="1055906"/>
            <a:ext cx="4459111" cy="4452475"/>
          </a:xfrm>
          <a:prstGeom prst="rect">
            <a:avLst/>
          </a:prstGeom>
        </p:spPr>
      </p:pic>
      <p:sp>
        <p:nvSpPr>
          <p:cNvPr id="8"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9"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331503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055905"/>
          </a:xfrm>
        </p:spPr>
        <p:txBody>
          <a:bodyPr>
            <a:normAutofit fontScale="90000"/>
          </a:bodyPr>
          <a:lstStyle/>
          <a:p>
            <a:r>
              <a:rPr lang="en-US" sz="3600" dirty="0"/>
              <a:t>Cross-correlation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43</a:t>
            </a:fld>
            <a:endParaRPr lang="en-US" sz="1800" b="0" kern="0" dirty="0">
              <a:solidFill>
                <a:sysClr val="windowText" lastClr="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055905"/>
            <a:ext cx="4560711" cy="455392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0431" y="1055905"/>
            <a:ext cx="4560712" cy="4553925"/>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3701923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1055905"/>
          </a:xfrm>
        </p:spPr>
        <p:txBody>
          <a:bodyPr>
            <a:normAutofit fontScale="90000"/>
          </a:bodyPr>
          <a:lstStyle/>
          <a:p>
            <a:r>
              <a:rPr lang="en-US" sz="3600" dirty="0"/>
              <a:t>Cross-correlation Function Results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44</a:t>
            </a:fld>
            <a:endParaRPr lang="en-US" sz="1800" b="0" kern="0" dirty="0">
              <a:solidFill>
                <a:sysClr val="windowText" lastClr="0000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1055907"/>
            <a:ext cx="4550154" cy="454338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7846" y="1055906"/>
            <a:ext cx="4550155" cy="4543384"/>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685884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844404"/>
          </a:xfrm>
        </p:spPr>
        <p:txBody>
          <a:bodyPr>
            <a:normAutofit/>
          </a:bodyPr>
          <a:lstStyle/>
          <a:p>
            <a:r>
              <a:rPr lang="en-US" sz="3600" dirty="0"/>
              <a:t>Principal Components Analysis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45</a:t>
            </a:fld>
            <a:endParaRPr lang="en-US" sz="1800" b="0" kern="0" dirty="0">
              <a:solidFill>
                <a:sysClr val="windowText" lastClr="000000"/>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3633"/>
          <a:stretch/>
        </p:blipFill>
        <p:spPr>
          <a:xfrm>
            <a:off x="1524001" y="1309122"/>
            <a:ext cx="4540555" cy="4369066"/>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4297" b="1736"/>
          <a:stretch/>
        </p:blipFill>
        <p:spPr>
          <a:xfrm>
            <a:off x="6011496" y="1309122"/>
            <a:ext cx="4656504" cy="4369066"/>
          </a:xfrm>
          <a:prstGeom prst="rect">
            <a:avLst/>
          </a:prstGeom>
        </p:spPr>
      </p:pic>
      <p:sp>
        <p:nvSpPr>
          <p:cNvPr id="6"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16216669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722489"/>
          </a:xfrm>
        </p:spPr>
        <p:txBody>
          <a:bodyPr>
            <a:normAutofit/>
          </a:bodyPr>
          <a:lstStyle/>
          <a:p>
            <a:r>
              <a:rPr lang="en-US" sz="3600" dirty="0"/>
              <a:t>Principal Components Analysis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46</a:t>
            </a:fld>
            <a:endParaRPr lang="en-US" sz="1800" b="0" kern="0" dirty="0">
              <a:solidFill>
                <a:sysClr val="windowText" lastClr="000000"/>
              </a:solidFill>
            </a:endParaRPr>
          </a:p>
        </p:txBody>
      </p:sp>
      <p:pic>
        <p:nvPicPr>
          <p:cNvPr id="7" name="Picture 6"/>
          <p:cNvPicPr>
            <a:picLocks noChangeAspect="1"/>
          </p:cNvPicPr>
          <p:nvPr/>
        </p:nvPicPr>
        <p:blipFill>
          <a:blip r:embed="rId3"/>
          <a:stretch>
            <a:fillRect/>
          </a:stretch>
        </p:blipFill>
        <p:spPr>
          <a:xfrm>
            <a:off x="2248427" y="1144538"/>
            <a:ext cx="8016392" cy="5350601"/>
          </a:xfrm>
          <a:prstGeom prst="rect">
            <a:avLst/>
          </a:prstGeom>
        </p:spPr>
      </p:pic>
      <p:sp>
        <p:nvSpPr>
          <p:cNvPr id="5"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1794657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705" y="1"/>
            <a:ext cx="7609114" cy="722489"/>
          </a:xfrm>
        </p:spPr>
        <p:txBody>
          <a:bodyPr>
            <a:normAutofit/>
          </a:bodyPr>
          <a:lstStyle/>
          <a:p>
            <a:r>
              <a:rPr lang="en-US" sz="3600" dirty="0"/>
              <a:t>Principal Components Analysis</a:t>
            </a:r>
          </a:p>
        </p:txBody>
      </p:sp>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47</a:t>
            </a:fld>
            <a:endParaRPr lang="en-US" sz="1800" b="0" kern="0" dirty="0">
              <a:solidFill>
                <a:sysClr val="windowText" lastClr="000000"/>
              </a:solidFill>
            </a:endParaRPr>
          </a:p>
        </p:txBody>
      </p:sp>
      <p:pic>
        <p:nvPicPr>
          <p:cNvPr id="3" name="Picture 2"/>
          <p:cNvPicPr>
            <a:picLocks noChangeAspect="1"/>
          </p:cNvPicPr>
          <p:nvPr/>
        </p:nvPicPr>
        <p:blipFill>
          <a:blip r:embed="rId3"/>
          <a:stretch>
            <a:fillRect/>
          </a:stretch>
        </p:blipFill>
        <p:spPr>
          <a:xfrm>
            <a:off x="2125715" y="1145437"/>
            <a:ext cx="8139104" cy="5432506"/>
          </a:xfrm>
          <a:prstGeom prst="rect">
            <a:avLst/>
          </a:prstGeom>
        </p:spPr>
      </p:pic>
      <p:sp>
        <p:nvSpPr>
          <p:cNvPr id="5"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29379231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D9515C9C-B0D4-49C7-83C7-4BF66E55645D}" type="slidenum">
              <a:rPr lang="en-US" sz="1800" b="0" kern="0">
                <a:solidFill>
                  <a:sysClr val="windowText" lastClr="000000"/>
                </a:solidFill>
              </a:rPr>
              <a:pPr/>
              <a:t>48</a:t>
            </a:fld>
            <a:endParaRPr lang="en-US" sz="1800" b="0" kern="0" dirty="0">
              <a:solidFill>
                <a:sysClr val="windowText" lastClr="00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8508" y="2185687"/>
            <a:ext cx="4549492" cy="3025194"/>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5674" y="2185687"/>
            <a:ext cx="4552834" cy="3025194"/>
          </a:xfrm>
          <a:prstGeom prst="rect">
            <a:avLst/>
          </a:prstGeom>
        </p:spPr>
      </p:pic>
      <p:sp>
        <p:nvSpPr>
          <p:cNvPr id="9" name="TextBox 8"/>
          <p:cNvSpPr txBox="1"/>
          <p:nvPr/>
        </p:nvSpPr>
        <p:spPr>
          <a:xfrm>
            <a:off x="4051051" y="1290426"/>
            <a:ext cx="4134915" cy="830997"/>
          </a:xfrm>
          <a:prstGeom prst="rect">
            <a:avLst/>
          </a:prstGeom>
          <a:noFill/>
        </p:spPr>
        <p:txBody>
          <a:bodyPr wrap="none" rtlCol="0">
            <a:spAutoFit/>
          </a:bodyPr>
          <a:lstStyle/>
          <a:p>
            <a:r>
              <a:rPr lang="en-US" sz="2400" kern="0" dirty="0">
                <a:solidFill>
                  <a:sysClr val="windowText" lastClr="000000"/>
                </a:solidFill>
              </a:rPr>
              <a:t>Seasonal Kendall Trend Analysis</a:t>
            </a:r>
          </a:p>
          <a:p>
            <a:pPr algn="ctr"/>
            <a:r>
              <a:rPr lang="en-US" sz="2400" kern="0" dirty="0">
                <a:solidFill>
                  <a:sysClr val="windowText" lastClr="000000"/>
                </a:solidFill>
              </a:rPr>
              <a:t>North Fork Region (1)</a:t>
            </a:r>
          </a:p>
        </p:txBody>
      </p:sp>
      <p:sp>
        <p:nvSpPr>
          <p:cNvPr id="10" name="Title 1"/>
          <p:cNvSpPr>
            <a:spLocks noGrp="1"/>
          </p:cNvSpPr>
          <p:nvPr>
            <p:ph type="title"/>
          </p:nvPr>
        </p:nvSpPr>
        <p:spPr>
          <a:xfrm>
            <a:off x="2430464" y="6168"/>
            <a:ext cx="7608887" cy="1023846"/>
          </a:xfrm>
        </p:spPr>
        <p:txBody>
          <a:bodyPr>
            <a:normAutofit/>
          </a:bodyPr>
          <a:lstStyle/>
          <a:p>
            <a:pPr lvl="0"/>
            <a:r>
              <a:rPr lang="en-US" sz="3200" dirty="0"/>
              <a:t>Individual Site Seasonal Kendall Trend Analysis Results</a:t>
            </a:r>
          </a:p>
        </p:txBody>
      </p:sp>
      <p:sp>
        <p:nvSpPr>
          <p:cNvPr id="7" name="Date Placeholder 3"/>
          <p:cNvSpPr>
            <a:spLocks noGrp="1"/>
          </p:cNvSpPr>
          <p:nvPr>
            <p:ph type="dt" sz="half" idx="10"/>
          </p:nvPr>
        </p:nvSpPr>
        <p:spPr>
          <a:xfrm>
            <a:off x="838200" y="6495139"/>
            <a:ext cx="27432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11"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Tree>
    <p:extLst>
      <p:ext uri="{BB962C8B-B14F-4D97-AF65-F5344CB8AC3E}">
        <p14:creationId xmlns:p14="http://schemas.microsoft.com/office/powerpoint/2010/main" val="692826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 Lucie River and Estuary BMAP</a:t>
            </a:r>
          </a:p>
        </p:txBody>
      </p:sp>
      <p:sp>
        <p:nvSpPr>
          <p:cNvPr id="4" name="Date Placeholder 3"/>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7BC0C64-94FA-44B3-9573-88BE3BEAC0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
        <p:nvSpPr>
          <p:cNvPr id="8" name="TextBox 7"/>
          <p:cNvSpPr txBox="1"/>
          <p:nvPr/>
        </p:nvSpPr>
        <p:spPr>
          <a:xfrm>
            <a:off x="2430236" y="1417876"/>
            <a:ext cx="7609114" cy="646331"/>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3600" b="1" i="0" u="none" strike="noStrike" kern="0" cap="none" spc="0" normalizeH="0" baseline="0" noProof="0" dirty="0">
              <a:ln>
                <a:noFill/>
              </a:ln>
              <a:solidFill>
                <a:sysClr val="windowText" lastClr="000000"/>
              </a:solidFill>
              <a:effectLst/>
              <a:uLnTx/>
              <a:uFillTx/>
            </a:endParaRPr>
          </a:p>
        </p:txBody>
      </p:sp>
      <p:graphicFrame>
        <p:nvGraphicFramePr>
          <p:cNvPr id="9" name="Chart 8"/>
          <p:cNvGraphicFramePr/>
          <p:nvPr>
            <p:extLst>
              <p:ext uri="{D42A27DB-BD31-4B8C-83A1-F6EECF244321}">
                <p14:modId xmlns:p14="http://schemas.microsoft.com/office/powerpoint/2010/main" val="907396687"/>
              </p:ext>
            </p:extLst>
          </p:nvPr>
        </p:nvGraphicFramePr>
        <p:xfrm>
          <a:off x="568570" y="1194777"/>
          <a:ext cx="10515600" cy="448310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592016" y="5769204"/>
            <a:ext cx="10515600" cy="369332"/>
          </a:xfrm>
          <a:prstGeom prst="rect">
            <a:avLst/>
          </a:prstGeom>
        </p:spPr>
        <p:txBody>
          <a:bodyPr wrap="square">
            <a:spAutoFit/>
          </a:bodyPr>
          <a:lstStyle/>
          <a:p>
            <a:pPr algn="ctr"/>
            <a:r>
              <a:rPr lang="en-US" b="1" dirty="0">
                <a:ea typeface="Times New Roman" panose="02020603050405020304" pitchFamily="18" charset="0"/>
              </a:rPr>
              <a:t>Yearly Calendar Average (through August 2016) TN Concentration at Roosevelt Bridge (Station SE 03)</a:t>
            </a:r>
            <a:endParaRPr lang="en-US" dirty="0"/>
          </a:p>
        </p:txBody>
      </p:sp>
    </p:spTree>
    <p:extLst>
      <p:ext uri="{BB962C8B-B14F-4D97-AF65-F5344CB8AC3E}">
        <p14:creationId xmlns:p14="http://schemas.microsoft.com/office/powerpoint/2010/main" val="41194126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 Lucie River and Estuary BMAP</a:t>
            </a:r>
          </a:p>
        </p:txBody>
      </p:sp>
      <p:sp>
        <p:nvSpPr>
          <p:cNvPr id="4" name="Date Placeholder 3"/>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7BC0C64-94FA-44B3-9573-88BE3BEAC0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
        <p:nvSpPr>
          <p:cNvPr id="8" name="TextBox 7"/>
          <p:cNvSpPr txBox="1"/>
          <p:nvPr/>
        </p:nvSpPr>
        <p:spPr>
          <a:xfrm>
            <a:off x="2430236" y="1417876"/>
            <a:ext cx="7609114" cy="646331"/>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3600" b="1" i="0" u="none" strike="noStrike" kern="0" cap="none" spc="0" normalizeH="0" baseline="0" noProof="0" dirty="0">
              <a:ln>
                <a:noFill/>
              </a:ln>
              <a:solidFill>
                <a:sysClr val="windowText" lastClr="000000"/>
              </a:solidFill>
              <a:effectLst/>
              <a:uLnTx/>
              <a:uFillTx/>
            </a:endParaRPr>
          </a:p>
        </p:txBody>
      </p:sp>
      <p:sp>
        <p:nvSpPr>
          <p:cNvPr id="5" name="Rectangle 4"/>
          <p:cNvSpPr/>
          <p:nvPr/>
        </p:nvSpPr>
        <p:spPr>
          <a:xfrm>
            <a:off x="838200" y="5805823"/>
            <a:ext cx="10515600"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ea typeface="Times New Roman" panose="02020603050405020304" pitchFamily="18" charset="0"/>
                <a:cs typeface="Times New Roman" panose="02020603050405020304" pitchFamily="18" charset="0"/>
              </a:rPr>
              <a:t>Yearly Calendar Average (through August 2016) TP Concentration at Roosevelt Bridge (Station SE 03)</a:t>
            </a:r>
            <a:endParaRPr kumimoji="0" lang="en-US" sz="1800" b="0" i="0" u="none" strike="noStrike" kern="0" cap="none" spc="0" normalizeH="0" baseline="0" noProof="0" dirty="0">
              <a:ln>
                <a:noFill/>
              </a:ln>
              <a:solidFill>
                <a:sysClr val="windowText" lastClr="000000"/>
              </a:solidFill>
              <a:effectLst/>
              <a:uLnTx/>
              <a:uFillTx/>
              <a:cs typeface="Times New Roman" panose="02020603050405020304" pitchFamily="18" charset="0"/>
            </a:endParaRPr>
          </a:p>
        </p:txBody>
      </p:sp>
      <p:pic>
        <p:nvPicPr>
          <p:cNvPr id="10" name="Picture 9" descr="Figure 3: Yearly calendar average (through August 2016) TP concentration at Roosevelt Bridge (Station SE 03)"/>
          <p:cNvPicPr/>
          <p:nvPr/>
        </p:nvPicPr>
        <p:blipFill rotWithShape="1">
          <a:blip r:embed="rId3">
            <a:extLst>
              <a:ext uri="{28A0092B-C50C-407E-A947-70E740481C1C}">
                <a14:useLocalDpi xmlns:a14="http://schemas.microsoft.com/office/drawing/2010/main" val="0"/>
              </a:ext>
            </a:extLst>
          </a:blip>
          <a:srcRect l="30092" t="34851" r="29815" b="22760"/>
          <a:stretch/>
        </p:blipFill>
        <p:spPr bwMode="auto">
          <a:xfrm>
            <a:off x="498231" y="1191986"/>
            <a:ext cx="10515600" cy="44976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54872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 Lucie River and Estuary BMAP</a:t>
            </a:r>
          </a:p>
        </p:txBody>
      </p:sp>
      <p:sp>
        <p:nvSpPr>
          <p:cNvPr id="4" name="Date Placeholder 3"/>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10/26/2016</a:t>
            </a:r>
          </a:p>
        </p:txBody>
      </p:sp>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7BC0C64-94FA-44B3-9573-88BE3BEAC0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Footer Placeholder 4"/>
          <p:cNvSpPr>
            <a:spLocks noGrp="1"/>
          </p:cNvSpPr>
          <p:nvPr>
            <p:ph type="ftr" sz="quarter" idx="11"/>
          </p:nvPr>
        </p:nvSpPr>
        <p:spPr>
          <a:xfrm>
            <a:off x="4552950" y="6495139"/>
            <a:ext cx="3086100" cy="36512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St. Lucie BMAP Annual Update</a:t>
            </a:r>
          </a:p>
        </p:txBody>
      </p:sp>
      <p:sp>
        <p:nvSpPr>
          <p:cNvPr id="8" name="TextBox 7"/>
          <p:cNvSpPr txBox="1"/>
          <p:nvPr/>
        </p:nvSpPr>
        <p:spPr>
          <a:xfrm>
            <a:off x="2430236" y="1417876"/>
            <a:ext cx="7609114" cy="646331"/>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3600" b="1" i="0" u="none" strike="noStrike" kern="0" cap="none" spc="0" normalizeH="0" baseline="0" noProof="0" dirty="0">
              <a:ln>
                <a:noFill/>
              </a:ln>
              <a:solidFill>
                <a:sysClr val="windowText" lastClr="000000"/>
              </a:solidFill>
              <a:effectLst/>
              <a:uLnTx/>
              <a:uFillTx/>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99621714"/>
              </p:ext>
            </p:extLst>
          </p:nvPr>
        </p:nvGraphicFramePr>
        <p:xfrm>
          <a:off x="1104900" y="1417872"/>
          <a:ext cx="9982199" cy="4338625"/>
        </p:xfrm>
        <a:graphic>
          <a:graphicData uri="http://schemas.openxmlformats.org/drawingml/2006/table">
            <a:tbl>
              <a:tblPr firstRow="1" firstCol="1" bandRow="1">
                <a:tableStyleId>{5C22544A-7EE6-4342-B048-85BDC9FD1C3A}</a:tableStyleId>
              </a:tblPr>
              <a:tblGrid>
                <a:gridCol w="3665060">
                  <a:extLst>
                    <a:ext uri="{9D8B030D-6E8A-4147-A177-3AD203B41FA5}">
                      <a16:colId xmlns="" xmlns:a16="http://schemas.microsoft.com/office/drawing/2014/main" val="1399978333"/>
                    </a:ext>
                  </a:extLst>
                </a:gridCol>
                <a:gridCol w="1827439">
                  <a:extLst>
                    <a:ext uri="{9D8B030D-6E8A-4147-A177-3AD203B41FA5}">
                      <a16:colId xmlns="" xmlns:a16="http://schemas.microsoft.com/office/drawing/2014/main" val="3209371865"/>
                    </a:ext>
                  </a:extLst>
                </a:gridCol>
                <a:gridCol w="1649278">
                  <a:extLst>
                    <a:ext uri="{9D8B030D-6E8A-4147-A177-3AD203B41FA5}">
                      <a16:colId xmlns="" xmlns:a16="http://schemas.microsoft.com/office/drawing/2014/main" val="1356565325"/>
                    </a:ext>
                  </a:extLst>
                </a:gridCol>
                <a:gridCol w="1399849">
                  <a:extLst>
                    <a:ext uri="{9D8B030D-6E8A-4147-A177-3AD203B41FA5}">
                      <a16:colId xmlns="" xmlns:a16="http://schemas.microsoft.com/office/drawing/2014/main" val="429309092"/>
                    </a:ext>
                  </a:extLst>
                </a:gridCol>
                <a:gridCol w="1440573">
                  <a:extLst>
                    <a:ext uri="{9D8B030D-6E8A-4147-A177-3AD203B41FA5}">
                      <a16:colId xmlns="" xmlns:a16="http://schemas.microsoft.com/office/drawing/2014/main" val="2903526622"/>
                    </a:ext>
                  </a:extLst>
                </a:gridCol>
              </a:tblGrid>
              <a:tr h="444987">
                <a:tc>
                  <a:txBody>
                    <a:bodyPr/>
                    <a:lstStyle/>
                    <a:p>
                      <a:pPr marL="0" marR="0" algn="ctr">
                        <a:spcBef>
                          <a:spcPts val="0"/>
                        </a:spcBef>
                        <a:spcAft>
                          <a:spcPts val="0"/>
                        </a:spcAft>
                      </a:pPr>
                      <a:r>
                        <a:rPr lang="en-US" sz="1000">
                          <a:effectLst/>
                        </a:rPr>
                        <a:t>Entity</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dirty="0">
                          <a:effectLst/>
                        </a:rPr>
                        <a:t>Projects Listed in 2013 BMAP</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a:effectLst/>
                        </a:rPr>
                        <a:t>Completed</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a:effectLst/>
                        </a:rPr>
                        <a:t>Cancelled</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000">
                          <a:effectLst/>
                        </a:rPr>
                        <a:t>Underway</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 xmlns:a16="http://schemas.microsoft.com/office/drawing/2014/main" val="1497776399"/>
                  </a:ext>
                </a:extLst>
              </a:tr>
              <a:tr h="278117">
                <a:tc>
                  <a:txBody>
                    <a:bodyPr/>
                    <a:lstStyle/>
                    <a:p>
                      <a:pPr marL="0" marR="0" algn="ctr">
                        <a:spcBef>
                          <a:spcPts val="0"/>
                        </a:spcBef>
                        <a:spcAft>
                          <a:spcPts val="0"/>
                        </a:spcAft>
                      </a:pPr>
                      <a:r>
                        <a:rPr lang="en-US" sz="1100">
                          <a:effectLst/>
                        </a:rPr>
                        <a:t>City of Fort Pierce</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781888127"/>
                  </a:ext>
                </a:extLst>
              </a:tr>
              <a:tr h="278117">
                <a:tc>
                  <a:txBody>
                    <a:bodyPr/>
                    <a:lstStyle/>
                    <a:p>
                      <a:pPr marL="0" marR="0" algn="ctr">
                        <a:spcBef>
                          <a:spcPts val="0"/>
                        </a:spcBef>
                        <a:spcAft>
                          <a:spcPts val="0"/>
                        </a:spcAft>
                      </a:pPr>
                      <a:r>
                        <a:rPr lang="en-US" sz="1100">
                          <a:effectLst/>
                        </a:rPr>
                        <a:t>City of Port St. Lucie</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657164488"/>
                  </a:ext>
                </a:extLst>
              </a:tr>
              <a:tr h="278117">
                <a:tc>
                  <a:txBody>
                    <a:bodyPr/>
                    <a:lstStyle/>
                    <a:p>
                      <a:pPr marL="0" marR="0" algn="ctr">
                        <a:spcBef>
                          <a:spcPts val="0"/>
                        </a:spcBef>
                        <a:spcAft>
                          <a:spcPts val="0"/>
                        </a:spcAft>
                      </a:pPr>
                      <a:r>
                        <a:rPr lang="en-US" sz="1100">
                          <a:effectLst/>
                        </a:rPr>
                        <a:t>City of Stuart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15</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236545192"/>
                  </a:ext>
                </a:extLst>
              </a:tr>
              <a:tr h="278117">
                <a:tc>
                  <a:txBody>
                    <a:bodyPr/>
                    <a:lstStyle/>
                    <a:p>
                      <a:pPr marL="0" marR="0" algn="ctr">
                        <a:spcBef>
                          <a:spcPts val="0"/>
                        </a:spcBef>
                        <a:spcAft>
                          <a:spcPts val="0"/>
                        </a:spcAft>
                      </a:pPr>
                      <a:r>
                        <a:rPr lang="en-US" sz="1100">
                          <a:effectLst/>
                        </a:rPr>
                        <a:t>FDOT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40</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38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490304916"/>
                  </a:ext>
                </a:extLst>
              </a:tr>
              <a:tr h="278117">
                <a:tc>
                  <a:txBody>
                    <a:bodyPr/>
                    <a:lstStyle/>
                    <a:p>
                      <a:pPr marL="0" marR="0" algn="ctr">
                        <a:spcBef>
                          <a:spcPts val="0"/>
                        </a:spcBef>
                        <a:spcAft>
                          <a:spcPts val="0"/>
                        </a:spcAft>
                      </a:pPr>
                      <a:r>
                        <a:rPr lang="en-US" sz="1100">
                          <a:effectLst/>
                        </a:rPr>
                        <a:t>Hobe St. Lucie Conservancy District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406818012"/>
                  </a:ext>
                </a:extLst>
              </a:tr>
              <a:tr h="278117">
                <a:tc>
                  <a:txBody>
                    <a:bodyPr/>
                    <a:lstStyle/>
                    <a:p>
                      <a:pPr marL="0" marR="0" algn="ctr">
                        <a:spcBef>
                          <a:spcPts val="0"/>
                        </a:spcBef>
                        <a:spcAft>
                          <a:spcPts val="0"/>
                        </a:spcAft>
                      </a:pPr>
                      <a:r>
                        <a:rPr lang="en-US" sz="1100">
                          <a:effectLst/>
                        </a:rPr>
                        <a:t>Martin County</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822257232"/>
                  </a:ext>
                </a:extLst>
              </a:tr>
              <a:tr h="278117">
                <a:tc>
                  <a:txBody>
                    <a:bodyPr/>
                    <a:lstStyle/>
                    <a:p>
                      <a:pPr marL="0" marR="0" algn="ctr">
                        <a:spcBef>
                          <a:spcPts val="0"/>
                        </a:spcBef>
                        <a:spcAft>
                          <a:spcPts val="0"/>
                        </a:spcAft>
                      </a:pPr>
                      <a:r>
                        <a:rPr lang="en-US" sz="1100">
                          <a:effectLst/>
                        </a:rPr>
                        <a:t>North St. Lucie River WCD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026837565"/>
                  </a:ext>
                </a:extLst>
              </a:tr>
              <a:tr h="278117">
                <a:tc>
                  <a:txBody>
                    <a:bodyPr/>
                    <a:lstStyle/>
                    <a:p>
                      <a:pPr marL="0" marR="0" algn="ctr">
                        <a:spcBef>
                          <a:spcPts val="0"/>
                        </a:spcBef>
                        <a:spcAft>
                          <a:spcPts val="0"/>
                        </a:spcAft>
                      </a:pPr>
                      <a:r>
                        <a:rPr lang="en-US" sz="1100">
                          <a:effectLst/>
                        </a:rPr>
                        <a:t>Pal Mar WCD</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528290839"/>
                  </a:ext>
                </a:extLst>
              </a:tr>
              <a:tr h="278117">
                <a:tc>
                  <a:txBody>
                    <a:bodyPr/>
                    <a:lstStyle/>
                    <a:p>
                      <a:pPr marL="0" marR="0" algn="ctr">
                        <a:spcBef>
                          <a:spcPts val="0"/>
                        </a:spcBef>
                        <a:spcAft>
                          <a:spcPts val="0"/>
                        </a:spcAft>
                      </a:pPr>
                      <a:r>
                        <a:rPr lang="en-US" sz="1100">
                          <a:effectLst/>
                        </a:rPr>
                        <a:t>St. Lucie County MS4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8</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100" dirty="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tc>
                <a:extLst>
                  <a:ext uri="{0D108BD9-81ED-4DB2-BD59-A6C34878D82A}">
                    <a16:rowId xmlns="" xmlns:a16="http://schemas.microsoft.com/office/drawing/2014/main" val="3274664786"/>
                  </a:ext>
                </a:extLst>
              </a:tr>
              <a:tr h="278117">
                <a:tc>
                  <a:txBody>
                    <a:bodyPr/>
                    <a:lstStyle/>
                    <a:p>
                      <a:pPr marL="0" marR="0" algn="ctr">
                        <a:spcBef>
                          <a:spcPts val="0"/>
                        </a:spcBef>
                        <a:spcAft>
                          <a:spcPts val="0"/>
                        </a:spcAft>
                      </a:pPr>
                      <a:r>
                        <a:rPr lang="en-US" sz="1100">
                          <a:effectLst/>
                        </a:rPr>
                        <a:t>St. Lucie County Non-MS4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963866169"/>
                  </a:ext>
                </a:extLst>
              </a:tr>
              <a:tr h="278117">
                <a:tc>
                  <a:txBody>
                    <a:bodyPr/>
                    <a:lstStyle/>
                    <a:p>
                      <a:pPr marL="0" marR="0" algn="ctr">
                        <a:spcBef>
                          <a:spcPts val="0"/>
                        </a:spcBef>
                        <a:spcAft>
                          <a:spcPts val="0"/>
                        </a:spcAft>
                      </a:pPr>
                      <a:r>
                        <a:rPr lang="en-US" sz="1100">
                          <a:effectLst/>
                        </a:rPr>
                        <a:t>Town of Sewall's Point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29</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27</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dirty="0">
                          <a:effectLst/>
                        </a:rPr>
                        <a:t>2</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527226846"/>
                  </a:ext>
                </a:extLst>
              </a:tr>
              <a:tr h="278117">
                <a:tc>
                  <a:txBody>
                    <a:bodyPr/>
                    <a:lstStyle/>
                    <a:p>
                      <a:pPr marL="0" marR="0" algn="ctr">
                        <a:spcBef>
                          <a:spcPts val="0"/>
                        </a:spcBef>
                        <a:spcAft>
                          <a:spcPts val="0"/>
                        </a:spcAft>
                      </a:pPr>
                      <a:r>
                        <a:rPr lang="en-US" sz="1100">
                          <a:effectLst/>
                        </a:rPr>
                        <a:t>Troup-Indiantown WCD </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406111644"/>
                  </a:ext>
                </a:extLst>
              </a:tr>
              <a:tr h="278117">
                <a:tc>
                  <a:txBody>
                    <a:bodyPr/>
                    <a:lstStyle/>
                    <a:p>
                      <a:pPr marL="0" marR="0" algn="ctr">
                        <a:spcBef>
                          <a:spcPts val="0"/>
                        </a:spcBef>
                        <a:spcAft>
                          <a:spcPts val="0"/>
                        </a:spcAft>
                      </a:pPr>
                      <a:r>
                        <a:rPr lang="en-US" sz="1100">
                          <a:effectLst/>
                        </a:rPr>
                        <a:t>Turnpike Authority</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689000781"/>
                  </a:ext>
                </a:extLst>
              </a:tr>
              <a:tr h="278117">
                <a:tc>
                  <a:txBody>
                    <a:bodyPr/>
                    <a:lstStyle/>
                    <a:p>
                      <a:pPr marL="0" marR="0" algn="ctr">
                        <a:spcBef>
                          <a:spcPts val="0"/>
                        </a:spcBef>
                        <a:spcAft>
                          <a:spcPts val="0"/>
                        </a:spcAft>
                      </a:pPr>
                      <a:r>
                        <a:rPr lang="en-US" sz="1000">
                          <a:effectLst/>
                        </a:rPr>
                        <a:t>Total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179</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174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a:effectLst/>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000" dirty="0">
                          <a:effectLst/>
                          <a:latin typeface="+mn-lt"/>
                          <a:ea typeface="+mn-ea"/>
                          <a:cs typeface="+mn-cs"/>
                        </a:rPr>
                        <a:t>2</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722499967"/>
                  </a:ext>
                </a:extLst>
              </a:tr>
            </a:tbl>
          </a:graphicData>
        </a:graphic>
      </p:graphicFrame>
      <p:sp>
        <p:nvSpPr>
          <p:cNvPr id="9" name="Rectangle 8"/>
          <p:cNvSpPr/>
          <p:nvPr/>
        </p:nvSpPr>
        <p:spPr>
          <a:xfrm>
            <a:off x="1208314" y="5848805"/>
            <a:ext cx="10145485" cy="369332"/>
          </a:xfrm>
          <a:prstGeom prst="rect">
            <a:avLst/>
          </a:prstGeom>
        </p:spPr>
        <p:txBody>
          <a:bodyPr wrap="square">
            <a:spAutoFit/>
          </a:bodyPr>
          <a:lstStyle/>
          <a:p>
            <a:pPr algn="ctr"/>
            <a:r>
              <a:rPr lang="en-US" b="1" dirty="0">
                <a:ea typeface="Times New Roman" panose="02020603050405020304" pitchFamily="18" charset="0"/>
                <a:cs typeface="Times New Roman" panose="02020603050405020304" pitchFamily="18" charset="0"/>
              </a:rPr>
              <a:t>Summary of Completed Projects Identified in the 2013 BMAP by Entity</a:t>
            </a:r>
            <a:endParaRPr lang="en-US" b="1" dirty="0">
              <a:cs typeface="Times New Roman" panose="02020603050405020304" pitchFamily="18" charset="0"/>
            </a:endParaRPr>
          </a:p>
        </p:txBody>
      </p:sp>
    </p:spTree>
    <p:extLst>
      <p:ext uri="{BB962C8B-B14F-4D97-AF65-F5344CB8AC3E}">
        <p14:creationId xmlns:p14="http://schemas.microsoft.com/office/powerpoint/2010/main" val="3385717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27797" y="2052850"/>
            <a:ext cx="10986448" cy="3539430"/>
          </a:xfrm>
          <a:prstGeom prst="rect">
            <a:avLst/>
          </a:prstGeom>
        </p:spPr>
        <p:txBody>
          <a:bodyPr wrap="square">
            <a:spAutoFit/>
          </a:bodyPr>
          <a:lstStyle/>
          <a:p>
            <a:pPr marL="342900" indent="-342900">
              <a:buFontTx/>
              <a:buAutoNum type="arabicParenBoth"/>
            </a:pPr>
            <a:r>
              <a:rPr lang="en-US" sz="2800" kern="0" dirty="0">
                <a:solidFill>
                  <a:sysClr val="windowText" lastClr="000000"/>
                </a:solidFill>
              </a:rPr>
              <a:t>a wash-off build-up algorithm for Event Mean Concentrations (improved representation of sub-seasonal variability)</a:t>
            </a:r>
          </a:p>
          <a:p>
            <a:pPr marL="342900" indent="-342900">
              <a:buFontTx/>
              <a:buAutoNum type="arabicParenBoth"/>
            </a:pPr>
            <a:endParaRPr lang="en-US" sz="2800" kern="0" dirty="0">
              <a:solidFill>
                <a:sysClr val="windowText" lastClr="000000"/>
              </a:solidFill>
            </a:endParaRPr>
          </a:p>
          <a:p>
            <a:pPr marL="342900" indent="-342900">
              <a:buFontTx/>
              <a:buAutoNum type="arabicParenBoth"/>
            </a:pPr>
            <a:r>
              <a:rPr lang="en-US" sz="2800" kern="0" dirty="0">
                <a:solidFill>
                  <a:sysClr val="windowText" lastClr="000000"/>
                </a:solidFill>
              </a:rPr>
              <a:t> improved irradiation function in the advanced water quality algorithm (improved representation of diurnal variations)</a:t>
            </a:r>
          </a:p>
          <a:p>
            <a:pPr marL="342900" indent="-342900">
              <a:buFontTx/>
              <a:buAutoNum type="arabicParenBoth"/>
            </a:pPr>
            <a:endParaRPr lang="en-US" sz="2800" kern="0" dirty="0">
              <a:solidFill>
                <a:sysClr val="windowText" lastClr="000000"/>
              </a:solidFill>
            </a:endParaRPr>
          </a:p>
          <a:p>
            <a:pPr marL="342900" indent="-342900">
              <a:buFontTx/>
              <a:buAutoNum type="arabicParenBoth"/>
            </a:pPr>
            <a:r>
              <a:rPr lang="en-US" sz="2800" kern="0" dirty="0">
                <a:solidFill>
                  <a:sysClr val="windowText" lastClr="000000"/>
                </a:solidFill>
              </a:rPr>
              <a:t>modification to the infiltration and the advanced water quality algorithms for reservoirs (supports simulation of Water Farms)  </a:t>
            </a:r>
          </a:p>
        </p:txBody>
      </p:sp>
      <p:sp>
        <p:nvSpPr>
          <p:cNvPr id="3" name="TextBox 2"/>
          <p:cNvSpPr txBox="1"/>
          <p:nvPr/>
        </p:nvSpPr>
        <p:spPr>
          <a:xfrm>
            <a:off x="3620333" y="1229380"/>
            <a:ext cx="5524269" cy="707886"/>
          </a:xfrm>
          <a:prstGeom prst="rect">
            <a:avLst/>
          </a:prstGeom>
          <a:noFill/>
        </p:spPr>
        <p:txBody>
          <a:bodyPr wrap="none" rtlCol="0">
            <a:spAutoFit/>
          </a:bodyPr>
          <a:lstStyle/>
          <a:p>
            <a:r>
              <a:rPr lang="en-US" sz="4000" kern="0" dirty="0">
                <a:solidFill>
                  <a:sysClr val="windowText" lastClr="000000"/>
                </a:solidFill>
              </a:rPr>
              <a:t>Additional Enhancements</a:t>
            </a:r>
          </a:p>
        </p:txBody>
      </p:sp>
      <p:sp>
        <p:nvSpPr>
          <p:cNvPr id="4" name="TextBox 3"/>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
        <p:nvSpPr>
          <p:cNvPr id="5"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6"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sp>
        <p:nvSpPr>
          <p:cNvPr id="7"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8</a:t>
            </a:fld>
            <a:endParaRPr lang="en-US" sz="1800" kern="0" dirty="0">
              <a:solidFill>
                <a:sysClr val="windowText" lastClr="000000"/>
              </a:solidFill>
            </a:endParaRPr>
          </a:p>
        </p:txBody>
      </p:sp>
    </p:spTree>
    <p:extLst>
      <p:ext uri="{BB962C8B-B14F-4D97-AF65-F5344CB8AC3E}">
        <p14:creationId xmlns:p14="http://schemas.microsoft.com/office/powerpoint/2010/main" val="17020264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146412" y="1295400"/>
            <a:ext cx="10877266" cy="5262979"/>
          </a:xfrm>
          <a:prstGeom prst="rect">
            <a:avLst/>
          </a:prstGeom>
          <a:noFill/>
        </p:spPr>
        <p:txBody>
          <a:bodyPr wrap="square" rtlCol="0">
            <a:spAutoFit/>
          </a:bodyPr>
          <a:lstStyle/>
          <a:p>
            <a:r>
              <a:rPr lang="en-US" sz="2800" kern="0" dirty="0">
                <a:solidFill>
                  <a:sysClr val="windowText" lastClr="000000"/>
                </a:solidFill>
              </a:rPr>
              <a:t>Calibration from 2000 – through 2013</a:t>
            </a:r>
          </a:p>
          <a:p>
            <a:endParaRPr lang="en-US" sz="2800" kern="0" dirty="0">
              <a:solidFill>
                <a:sysClr val="windowText" lastClr="000000"/>
              </a:solidFill>
            </a:endParaRPr>
          </a:p>
          <a:p>
            <a:r>
              <a:rPr lang="en-US" sz="2800" kern="0" dirty="0">
                <a:solidFill>
                  <a:sysClr val="windowText" lastClr="000000"/>
                </a:solidFill>
              </a:rPr>
              <a:t>Spin-up period from 1998 to 2000</a:t>
            </a:r>
          </a:p>
          <a:p>
            <a:endParaRPr lang="en-US" sz="2800" kern="0" dirty="0">
              <a:solidFill>
                <a:sysClr val="windowText" lastClr="000000"/>
              </a:solidFill>
            </a:endParaRPr>
          </a:p>
          <a:p>
            <a:r>
              <a:rPr lang="en-US" sz="2800" kern="0" dirty="0">
                <a:solidFill>
                  <a:sysClr val="windowText" lastClr="000000"/>
                </a:solidFill>
              </a:rPr>
              <a:t>Changed Land Use between 2006/2007 to reflect large </a:t>
            </a:r>
          </a:p>
          <a:p>
            <a:r>
              <a:rPr lang="en-US" sz="2800" kern="0" dirty="0">
                <a:solidFill>
                  <a:sysClr val="windowText" lastClr="000000"/>
                </a:solidFill>
              </a:rPr>
              <a:t>changes during the period</a:t>
            </a:r>
          </a:p>
          <a:p>
            <a:endParaRPr lang="en-US" sz="2800" kern="0" dirty="0">
              <a:solidFill>
                <a:sysClr val="windowText" lastClr="000000"/>
              </a:solidFill>
            </a:endParaRPr>
          </a:p>
          <a:p>
            <a:r>
              <a:rPr lang="en-US" sz="2800" kern="0" dirty="0">
                <a:solidFill>
                  <a:sysClr val="windowText" lastClr="000000"/>
                </a:solidFill>
              </a:rPr>
              <a:t>Calibration included:</a:t>
            </a:r>
          </a:p>
          <a:p>
            <a:r>
              <a:rPr lang="en-US" sz="2800" kern="0" dirty="0">
                <a:solidFill>
                  <a:sysClr val="windowText" lastClr="000000"/>
                </a:solidFill>
              </a:rPr>
              <a:t>	Flow</a:t>
            </a:r>
          </a:p>
          <a:p>
            <a:r>
              <a:rPr lang="en-US" sz="2800" kern="0" dirty="0">
                <a:solidFill>
                  <a:sysClr val="windowText" lastClr="000000"/>
                </a:solidFill>
              </a:rPr>
              <a:t>	D.O.</a:t>
            </a:r>
          </a:p>
          <a:p>
            <a:r>
              <a:rPr lang="en-US" sz="2800" kern="0" dirty="0">
                <a:solidFill>
                  <a:sysClr val="windowText" lastClr="000000"/>
                </a:solidFill>
              </a:rPr>
              <a:t>	Nutrients (Nitrogen &amp; Phosphorus)</a:t>
            </a:r>
          </a:p>
          <a:p>
            <a:r>
              <a:rPr lang="en-US" sz="2800" kern="0" dirty="0">
                <a:solidFill>
                  <a:sysClr val="windowText" lastClr="000000"/>
                </a:solidFill>
              </a:rPr>
              <a:t>	</a:t>
            </a:r>
            <a:r>
              <a:rPr lang="en-US" sz="2800" kern="0" dirty="0" err="1">
                <a:solidFill>
                  <a:sysClr val="windowText" lastClr="000000"/>
                </a:solidFill>
              </a:rPr>
              <a:t>Chla</a:t>
            </a:r>
            <a:endParaRPr lang="en-US" sz="2800" kern="0" dirty="0">
              <a:solidFill>
                <a:sysClr val="windowText" lastClr="000000"/>
              </a:solidFill>
            </a:endParaRPr>
          </a:p>
        </p:txBody>
      </p:sp>
      <p:sp>
        <p:nvSpPr>
          <p:cNvPr id="3" name="Slide Number Placeholder 5"/>
          <p:cNvSpPr>
            <a:spLocks noGrp="1"/>
          </p:cNvSpPr>
          <p:nvPr>
            <p:ph type="sldNum" sz="quarter" idx="12"/>
          </p:nvPr>
        </p:nvSpPr>
        <p:spPr>
          <a:xfrm>
            <a:off x="8610600" y="6495139"/>
            <a:ext cx="2743200" cy="365125"/>
          </a:xfrm>
        </p:spPr>
        <p:txBody>
          <a:bodyPr/>
          <a:lstStyle/>
          <a:p>
            <a:pPr>
              <a:defRPr/>
            </a:pPr>
            <a:fld id="{77BC0C64-94FA-44B3-9573-88BE3BEAC041}" type="slidenum">
              <a:rPr lang="en-US" sz="1800" kern="0" smtClean="0">
                <a:solidFill>
                  <a:sysClr val="windowText" lastClr="000000"/>
                </a:solidFill>
              </a:rPr>
              <a:pPr>
                <a:defRPr/>
              </a:pPr>
              <a:t>9</a:t>
            </a:fld>
            <a:endParaRPr lang="en-US" sz="1800" kern="0" dirty="0">
              <a:solidFill>
                <a:sysClr val="windowText" lastClr="000000"/>
              </a:solidFill>
            </a:endParaRPr>
          </a:p>
        </p:txBody>
      </p:sp>
      <p:sp>
        <p:nvSpPr>
          <p:cNvPr id="4" name="Date Placeholder 3"/>
          <p:cNvSpPr>
            <a:spLocks noGrp="1"/>
          </p:cNvSpPr>
          <p:nvPr>
            <p:ph type="dt" sz="half" idx="10"/>
          </p:nvPr>
        </p:nvSpPr>
        <p:spPr>
          <a:xfrm>
            <a:off x="838200" y="6495139"/>
            <a:ext cx="2743200" cy="365125"/>
          </a:xfrm>
        </p:spPr>
        <p:txBody>
          <a:bodyPr/>
          <a:lstStyle/>
          <a:p>
            <a:pPr>
              <a:defRPr/>
            </a:pPr>
            <a:r>
              <a:rPr lang="en-US" sz="1800" kern="0" dirty="0">
                <a:solidFill>
                  <a:sysClr val="windowText" lastClr="000000"/>
                </a:solidFill>
              </a:rPr>
              <a:t>10/26/2016</a:t>
            </a:r>
          </a:p>
        </p:txBody>
      </p:sp>
      <p:sp>
        <p:nvSpPr>
          <p:cNvPr id="5" name="Footer Placeholder 4"/>
          <p:cNvSpPr>
            <a:spLocks noGrp="1"/>
          </p:cNvSpPr>
          <p:nvPr>
            <p:ph type="ftr" sz="quarter" idx="11"/>
          </p:nvPr>
        </p:nvSpPr>
        <p:spPr>
          <a:xfrm>
            <a:off x="4552950" y="6495139"/>
            <a:ext cx="3086100" cy="365125"/>
          </a:xfrm>
        </p:spPr>
        <p:txBody>
          <a:bodyPr/>
          <a:lstStyle/>
          <a:p>
            <a:pPr>
              <a:defRPr/>
            </a:pPr>
            <a:r>
              <a:rPr lang="en-US" sz="1800" kern="0" dirty="0">
                <a:solidFill>
                  <a:sysClr val="windowText" lastClr="000000"/>
                </a:solidFill>
              </a:rPr>
              <a:t>St. Lucie BMAP Annual Update</a:t>
            </a:r>
          </a:p>
        </p:txBody>
      </p:sp>
      <p:sp>
        <p:nvSpPr>
          <p:cNvPr id="6" name="TextBox 5"/>
          <p:cNvSpPr txBox="1"/>
          <p:nvPr/>
        </p:nvSpPr>
        <p:spPr>
          <a:xfrm>
            <a:off x="3467100" y="259884"/>
            <a:ext cx="5562600" cy="707886"/>
          </a:xfrm>
          <a:prstGeom prst="rect">
            <a:avLst/>
          </a:prstGeom>
          <a:noFill/>
        </p:spPr>
        <p:txBody>
          <a:bodyPr wrap="square" rtlCol="0">
            <a:spAutoFit/>
          </a:bodyPr>
          <a:lstStyle/>
          <a:p>
            <a:pPr algn="ctr"/>
            <a:r>
              <a:rPr lang="en-US" sz="4000" dirty="0" err="1">
                <a:solidFill>
                  <a:prstClr val="white"/>
                </a:solidFill>
                <a:latin typeface="Arial" panose="020B0604020202020204" pitchFamily="34" charset="0"/>
                <a:cs typeface="Arial" panose="020B0604020202020204" pitchFamily="34" charset="0"/>
              </a:rPr>
              <a:t>WaSh</a:t>
            </a:r>
            <a:r>
              <a:rPr lang="en-US" sz="4000" dirty="0">
                <a:solidFill>
                  <a:prstClr val="white"/>
                </a:solidFill>
                <a:latin typeface="Arial" panose="020B0604020202020204" pitchFamily="34" charset="0"/>
                <a:cs typeface="Arial" panose="020B0604020202020204" pitchFamily="34" charset="0"/>
              </a:rPr>
              <a:t> Model Update</a:t>
            </a:r>
          </a:p>
        </p:txBody>
      </p:sp>
    </p:spTree>
    <p:extLst>
      <p:ext uri="{BB962C8B-B14F-4D97-AF65-F5344CB8AC3E}">
        <p14:creationId xmlns:p14="http://schemas.microsoft.com/office/powerpoint/2010/main" val="3189308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TotalTime>
  <Words>3127</Words>
  <Application>Microsoft Office PowerPoint</Application>
  <PresentationFormat>Custom</PresentationFormat>
  <Paragraphs>802</Paragraphs>
  <Slides>48</Slides>
  <Notes>35</Notes>
  <HiddenSlides>0</HiddenSlides>
  <MMClips>0</MMClips>
  <ScaleCrop>false</ScaleCrop>
  <HeadingPairs>
    <vt:vector size="4" baseType="variant">
      <vt:variant>
        <vt:lpstr>Theme</vt:lpstr>
      </vt:variant>
      <vt:variant>
        <vt:i4>4</vt:i4>
      </vt:variant>
      <vt:variant>
        <vt:lpstr>Slide Titles</vt:lpstr>
      </vt:variant>
      <vt:variant>
        <vt:i4>48</vt:i4>
      </vt:variant>
    </vt:vector>
  </HeadingPairs>
  <TitlesOfParts>
    <vt:vector size="52" baseType="lpstr">
      <vt:lpstr>1_Office Theme</vt:lpstr>
      <vt:lpstr>Custom Design</vt:lpstr>
      <vt:lpstr>1_Custom Design</vt:lpstr>
      <vt:lpstr>2_Office Theme</vt:lpstr>
      <vt:lpstr>PowerPoint Presentation</vt:lpstr>
      <vt:lpstr>Meeting Agenda</vt:lpstr>
      <vt:lpstr>St. Lucie River and Estuary BMAP</vt:lpstr>
      <vt:lpstr>St. Lucie River and Estuary BMAP</vt:lpstr>
      <vt:lpstr>St. Lucie River and Estuary BMAP</vt:lpstr>
      <vt:lpstr>St. Lucie River and Estuary BMAP</vt:lpstr>
      <vt:lpstr>St. Lucie River and Estuary BMAP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 Requirements</vt:lpstr>
      <vt:lpstr>New Requirements</vt:lpstr>
      <vt:lpstr>Project Information Collection</vt:lpstr>
      <vt:lpstr>PowerPoint Presentation</vt:lpstr>
      <vt:lpstr>Overview</vt:lpstr>
      <vt:lpstr>PowerPoint Presentation</vt:lpstr>
      <vt:lpstr>St. Lucie BMAP Monitoring Network Stations</vt:lpstr>
      <vt:lpstr>Prioritization Methodology</vt:lpstr>
      <vt:lpstr>Tier Criteria</vt:lpstr>
      <vt:lpstr>Station Summary Table</vt:lpstr>
      <vt:lpstr>Prioritization Methodology</vt:lpstr>
      <vt:lpstr>Time Series Results</vt:lpstr>
      <vt:lpstr>Autocorrelation Function Results</vt:lpstr>
      <vt:lpstr>PowerPoint Presentation</vt:lpstr>
      <vt:lpstr>Trend Analysis Methodology</vt:lpstr>
      <vt:lpstr>Trend Analysis Methodology</vt:lpstr>
      <vt:lpstr>Individual Site Seasonal Kendall Trend Analysis Results</vt:lpstr>
      <vt:lpstr>PowerPoint Presentation</vt:lpstr>
      <vt:lpstr>Individual Site Seasonal Kendall Trend Analysis Results</vt:lpstr>
      <vt:lpstr>Individual Site Seasonal Kendall Trend Analysis Results</vt:lpstr>
      <vt:lpstr>Regional and Seasonal Trend Analysis Results</vt:lpstr>
      <vt:lpstr>PowerPoint Presentation</vt:lpstr>
      <vt:lpstr>Time Series Results</vt:lpstr>
      <vt:lpstr>Time Series Results</vt:lpstr>
      <vt:lpstr>Time Series Results</vt:lpstr>
      <vt:lpstr>Autocorrelation Function Results</vt:lpstr>
      <vt:lpstr>Autocorrelation Function Results</vt:lpstr>
      <vt:lpstr>Cross-correlation Function Results</vt:lpstr>
      <vt:lpstr>Cross-correlation Function Results</vt:lpstr>
      <vt:lpstr>Cross-correlation Function Results</vt:lpstr>
      <vt:lpstr>Principal Components Analysis</vt:lpstr>
      <vt:lpstr>Principal Components Analysis</vt:lpstr>
      <vt:lpstr>Principal Components Analysis</vt:lpstr>
      <vt:lpstr>Individual Site Seasonal Kendall Trend Analysis Results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Glassner, David</dc:creator>
  <cp:lastModifiedBy>Presentations</cp:lastModifiedBy>
  <cp:revision>25</cp:revision>
  <cp:lastPrinted>2016-10-18T18:28:27Z</cp:lastPrinted>
  <dcterms:created xsi:type="dcterms:W3CDTF">2016-10-17T18:21:02Z</dcterms:created>
  <dcterms:modified xsi:type="dcterms:W3CDTF">2016-10-26T15:42:50Z</dcterms:modified>
</cp:coreProperties>
</file>