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353" r:id="rId3"/>
    <p:sldId id="354" r:id="rId4"/>
    <p:sldId id="327" r:id="rId5"/>
    <p:sldId id="325" r:id="rId6"/>
    <p:sldId id="344" r:id="rId7"/>
    <p:sldId id="359" r:id="rId8"/>
    <p:sldId id="322" r:id="rId9"/>
    <p:sldId id="357" r:id="rId10"/>
    <p:sldId id="350" r:id="rId11"/>
    <p:sldId id="360" r:id="rId12"/>
    <p:sldId id="358" r:id="rId13"/>
    <p:sldId id="258"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las, Katie" initials="HK" lastIdx="1" clrIdx="0">
    <p:extLst>
      <p:ext uri="{19B8F6BF-5375-455C-9EA6-DF929625EA0E}">
        <p15:presenceInfo xmlns:p15="http://schemas.microsoft.com/office/powerpoint/2012/main" userId="S-1-5-21-663885992-1660713925-965413785-1022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4FB"/>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862" autoAdjust="0"/>
  </p:normalViewPr>
  <p:slideViewPr>
    <p:cSldViewPr>
      <p:cViewPr varScale="1">
        <p:scale>
          <a:sx n="41" d="100"/>
          <a:sy n="41" d="100"/>
        </p:scale>
        <p:origin x="2142"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F2CD8AE7-5A15-4FB4-B473-5D64695D76AD}" type="datetimeFigureOut">
              <a:rPr lang="en-US" smtClean="0"/>
              <a:t>10/25/2016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880E7C2B-499E-4E07-A89B-49174795A03D}" type="slidenum">
              <a:rPr lang="en-US" smtClean="0"/>
              <a:t>‹#›</a:t>
            </a:fld>
            <a:endParaRPr lang="en-US"/>
          </a:p>
        </p:txBody>
      </p:sp>
    </p:spTree>
    <p:extLst>
      <p:ext uri="{BB962C8B-B14F-4D97-AF65-F5344CB8AC3E}">
        <p14:creationId xmlns:p14="http://schemas.microsoft.com/office/powerpoint/2010/main" val="3099925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-Determined</a:t>
            </a:r>
            <a:r>
              <a:rPr lang="en-US" baseline="0" dirty="0" smtClean="0"/>
              <a:t> through research, field testing, and expert review.</a:t>
            </a:r>
          </a:p>
          <a:p>
            <a:r>
              <a:rPr lang="en-US" baseline="0" dirty="0" smtClean="0"/>
              <a:t>-Designed to improve WQ while maintaining agricultural production.</a:t>
            </a:r>
          </a:p>
          <a:p>
            <a:r>
              <a:rPr lang="en-US" baseline="0" dirty="0" smtClean="0"/>
              <a:t>-Verified by the FDEP.</a:t>
            </a:r>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3</a:t>
            </a:fld>
            <a:endParaRPr lang="en-US"/>
          </a:p>
        </p:txBody>
      </p:sp>
    </p:spTree>
    <p:extLst>
      <p:ext uri="{BB962C8B-B14F-4D97-AF65-F5344CB8AC3E}">
        <p14:creationId xmlns:p14="http://schemas.microsoft.com/office/powerpoint/2010/main" val="4270881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lnSpc>
                <a:spcPct val="90000"/>
              </a:lnSpc>
              <a:spcAft>
                <a:spcPts val="1800"/>
              </a:spcAft>
              <a:buFont typeface="Wingdings" panose="05000000000000000000" pitchFamily="2" charset="2"/>
              <a:buChar char="ü"/>
            </a:pPr>
            <a:r>
              <a:rPr lang="en-US" sz="2000" b="0" u="sng" kern="1200" dirty="0" smtClean="0">
                <a:solidFill>
                  <a:schemeClr val="accent5">
                    <a:lumMod val="50000"/>
                  </a:schemeClr>
                </a:solidFill>
                <a:latin typeface="+mn-lt"/>
                <a:ea typeface="+mn-ea"/>
                <a:cs typeface="+mn-cs"/>
              </a:rPr>
              <a:t>Nutrient Management</a:t>
            </a:r>
            <a:r>
              <a:rPr lang="en-US" sz="2000" b="0" kern="1200" dirty="0" smtClean="0">
                <a:solidFill>
                  <a:schemeClr val="accent5">
                    <a:lumMod val="50000"/>
                  </a:schemeClr>
                </a:solidFill>
                <a:latin typeface="+mn-lt"/>
                <a:ea typeface="+mn-ea"/>
                <a:cs typeface="+mn-cs"/>
              </a:rPr>
              <a:t> </a:t>
            </a:r>
            <a:r>
              <a:rPr lang="en-US" sz="2000" b="0" kern="1200" dirty="0" smtClean="0">
                <a:solidFill>
                  <a:schemeClr val="tx1"/>
                </a:solidFill>
                <a:latin typeface="+mn-lt"/>
                <a:ea typeface="+mn-ea"/>
                <a:cs typeface="+mn-cs"/>
              </a:rPr>
              <a:t>- Provide necessary crop nutrients while protecting against adverse environmental effects. </a:t>
            </a:r>
            <a:r>
              <a:rPr lang="en-US" sz="2000" b="0" dirty="0" smtClean="0"/>
              <a:t>E.g., soil testing, plant tissue testing to determine appropriate nutrients and rates, and fertilizer application timing and placement.</a:t>
            </a:r>
          </a:p>
          <a:p>
            <a:pPr marL="342900" lvl="1" indent="-342900">
              <a:lnSpc>
                <a:spcPct val="90000"/>
              </a:lnSpc>
              <a:spcAft>
                <a:spcPts val="1800"/>
              </a:spcAft>
              <a:buFont typeface="Wingdings" panose="05000000000000000000" pitchFamily="2" charset="2"/>
              <a:buChar char="ü"/>
            </a:pPr>
            <a:r>
              <a:rPr lang="en-US" sz="2000" b="0" u="sng" kern="1200" dirty="0" smtClean="0">
                <a:solidFill>
                  <a:schemeClr val="accent5">
                    <a:lumMod val="50000"/>
                  </a:schemeClr>
                </a:solidFill>
                <a:latin typeface="+mn-lt"/>
                <a:ea typeface="+mn-ea"/>
                <a:cs typeface="+mn-cs"/>
              </a:rPr>
              <a:t>Irrigation Management</a:t>
            </a:r>
            <a:r>
              <a:rPr lang="en-US" sz="2000" b="0" kern="1200" dirty="0" smtClean="0">
                <a:solidFill>
                  <a:schemeClr val="accent5">
                    <a:lumMod val="50000"/>
                  </a:schemeClr>
                </a:solidFill>
                <a:latin typeface="+mn-lt"/>
                <a:ea typeface="+mn-ea"/>
                <a:cs typeface="+mn-cs"/>
              </a:rPr>
              <a:t> </a:t>
            </a:r>
            <a:r>
              <a:rPr lang="en-US" sz="2000" b="0" dirty="0" smtClean="0"/>
              <a:t>- Control volume and frequency of irrigation water applied, to meet water needs of crops while conserving water resources.</a:t>
            </a:r>
          </a:p>
          <a:p>
            <a:pPr marL="342900" indent="-342900">
              <a:lnSpc>
                <a:spcPct val="90000"/>
              </a:lnSpc>
              <a:spcAft>
                <a:spcPts val="1800"/>
              </a:spcAft>
              <a:buFont typeface="Wingdings" panose="05000000000000000000" pitchFamily="2" charset="2"/>
              <a:buChar char="ü"/>
            </a:pPr>
            <a:r>
              <a:rPr lang="en-US" sz="2000" b="0" u="sng" kern="1200" dirty="0" smtClean="0">
                <a:solidFill>
                  <a:schemeClr val="accent5">
                    <a:lumMod val="50000"/>
                  </a:schemeClr>
                </a:solidFill>
                <a:latin typeface="+mn-lt"/>
                <a:ea typeface="+mn-ea"/>
                <a:cs typeface="+mn-cs"/>
              </a:rPr>
              <a:t>Sedimentation and Erosion Control</a:t>
            </a:r>
            <a:r>
              <a:rPr lang="en-US" sz="2000" b="0" kern="1200" dirty="0" smtClean="0">
                <a:solidFill>
                  <a:schemeClr val="accent5">
                    <a:lumMod val="50000"/>
                  </a:schemeClr>
                </a:solidFill>
                <a:latin typeface="+mn-lt"/>
                <a:ea typeface="+mn-ea"/>
                <a:cs typeface="+mn-cs"/>
              </a:rPr>
              <a:t> </a:t>
            </a:r>
            <a:r>
              <a:rPr lang="en-US" sz="2000" b="0" kern="1200" dirty="0" smtClean="0">
                <a:solidFill>
                  <a:schemeClr val="tx1"/>
                </a:solidFill>
                <a:latin typeface="+mn-lt"/>
                <a:ea typeface="+mn-ea"/>
                <a:cs typeface="+mn-cs"/>
              </a:rPr>
              <a:t>- Prevent sediment loss, slow water flow, and/or trap or collect debris and sediments in runoff.</a:t>
            </a:r>
            <a:endParaRPr lang="en-US" sz="2000" b="0" u="sng" kern="1200" dirty="0" smtClean="0">
              <a:solidFill>
                <a:schemeClr val="tx1"/>
              </a:solidFill>
              <a:latin typeface="+mn-lt"/>
              <a:ea typeface="+mn-ea"/>
              <a:cs typeface="+mn-cs"/>
            </a:endParaRPr>
          </a:p>
          <a:p>
            <a:pPr marL="342900" indent="-342900">
              <a:lnSpc>
                <a:spcPct val="90000"/>
              </a:lnSpc>
              <a:spcAft>
                <a:spcPts val="600"/>
              </a:spcAft>
              <a:buFont typeface="Wingdings" panose="05000000000000000000" pitchFamily="2" charset="2"/>
              <a:buChar char="ü"/>
            </a:pPr>
            <a:r>
              <a:rPr lang="en-US" sz="2000" b="0" u="sng" kern="1200" dirty="0" smtClean="0">
                <a:solidFill>
                  <a:schemeClr val="accent5">
                    <a:lumMod val="50000"/>
                  </a:schemeClr>
                </a:solidFill>
                <a:latin typeface="+mn-lt"/>
                <a:ea typeface="+mn-ea"/>
                <a:cs typeface="+mn-cs"/>
              </a:rPr>
              <a:t>Water Resources Protection (riparian, wetlands, springs, aquifers)</a:t>
            </a:r>
            <a:r>
              <a:rPr lang="en-US" sz="2000" b="0" kern="1200" dirty="0" smtClean="0">
                <a:solidFill>
                  <a:schemeClr val="tx1"/>
                </a:solidFill>
                <a:latin typeface="+mn-lt"/>
                <a:ea typeface="+mn-ea"/>
                <a:cs typeface="+mn-cs"/>
              </a:rPr>
              <a:t> – Minimize adverse impacts to water resources through preventative measures, such as conservation buffers, wellhead protection, and backflow prevention. </a:t>
            </a:r>
          </a:p>
          <a:p>
            <a:pPr marL="342900" indent="-342900">
              <a:lnSpc>
                <a:spcPct val="90000"/>
              </a:lnSpc>
              <a:spcAft>
                <a:spcPts val="600"/>
              </a:spcAft>
              <a:buFont typeface="Wingdings" panose="05000000000000000000" pitchFamily="2" charset="2"/>
              <a:buChar char="ü"/>
            </a:pPr>
            <a:r>
              <a:rPr lang="en-US" sz="2000" b="0" kern="1200" dirty="0" smtClean="0">
                <a:solidFill>
                  <a:schemeClr val="tx1"/>
                </a:solidFill>
                <a:latin typeface="+mn-lt"/>
                <a:ea typeface="+mn-ea"/>
                <a:cs typeface="+mn-cs"/>
              </a:rPr>
              <a:t>Key BMP categories:  nutrient management, irrigation management, water resources protection</a:t>
            </a:r>
          </a:p>
          <a:p>
            <a:endParaRPr lang="en-US" b="0" dirty="0"/>
          </a:p>
        </p:txBody>
      </p:sp>
      <p:sp>
        <p:nvSpPr>
          <p:cNvPr id="4" name="Slide Number Placeholder 3"/>
          <p:cNvSpPr>
            <a:spLocks noGrp="1"/>
          </p:cNvSpPr>
          <p:nvPr>
            <p:ph type="sldNum" sz="quarter" idx="10"/>
          </p:nvPr>
        </p:nvSpPr>
        <p:spPr/>
        <p:txBody>
          <a:bodyPr/>
          <a:lstStyle/>
          <a:p>
            <a:fld id="{880E7C2B-499E-4E07-A89B-49174795A03D}" type="slidenum">
              <a:rPr lang="en-US" smtClean="0"/>
              <a:t>4</a:t>
            </a:fld>
            <a:endParaRPr lang="en-US"/>
          </a:p>
        </p:txBody>
      </p:sp>
    </p:spTree>
    <p:extLst>
      <p:ext uri="{BB962C8B-B14F-4D97-AF65-F5344CB8AC3E}">
        <p14:creationId xmlns:p14="http://schemas.microsoft.com/office/powerpoint/2010/main" val="1165365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t>
            </a:r>
            <a:r>
              <a:rPr lang="en-US" sz="1200" b="1" kern="1200" dirty="0" smtClean="0">
                <a:solidFill>
                  <a:schemeClr val="tx1"/>
                </a:solidFill>
                <a:latin typeface="+mn-lt"/>
                <a:ea typeface="+mn-ea"/>
                <a:cs typeface="+mn-cs"/>
              </a:rPr>
              <a:t>Forestry</a:t>
            </a:r>
            <a:r>
              <a:rPr lang="en-US" sz="1200" kern="1200" dirty="0" smtClean="0">
                <a:solidFill>
                  <a:schemeClr val="tx1"/>
                </a:solidFill>
                <a:latin typeface="+mn-lt"/>
                <a:ea typeface="+mn-ea"/>
                <a:cs typeface="+mn-cs"/>
              </a:rPr>
              <a:t>: Program under the Florida Forest Service.</a:t>
            </a:r>
          </a:p>
          <a:p>
            <a:r>
              <a:rPr lang="en-US" sz="1200" b="1" kern="1200" dirty="0" smtClean="0">
                <a:solidFill>
                  <a:schemeClr val="tx1"/>
                </a:solidFill>
                <a:latin typeface="+mn-lt"/>
                <a:ea typeface="+mn-ea"/>
                <a:cs typeface="+mn-cs"/>
              </a:rPr>
              <a:t>-Aquaculture</a:t>
            </a:r>
            <a:r>
              <a:rPr lang="en-US" sz="1200" kern="1200" dirty="0" smtClean="0">
                <a:solidFill>
                  <a:schemeClr val="tx1"/>
                </a:solidFill>
                <a:latin typeface="+mn-lt"/>
                <a:ea typeface="+mn-ea"/>
                <a:cs typeface="+mn-cs"/>
              </a:rPr>
              <a:t>:  Division of Aquaculture Certification Program.</a:t>
            </a:r>
          </a:p>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5</a:t>
            </a:fld>
            <a:endParaRPr lang="en-US"/>
          </a:p>
        </p:txBody>
      </p:sp>
    </p:spTree>
    <p:extLst>
      <p:ext uri="{BB962C8B-B14F-4D97-AF65-F5344CB8AC3E}">
        <p14:creationId xmlns:p14="http://schemas.microsoft.com/office/powerpoint/2010/main" val="1331571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Practice</a:t>
            </a:r>
            <a:r>
              <a:rPr lang="en-US" baseline="0" dirty="0" smtClean="0"/>
              <a:t>s also address record-keeping within these categories</a:t>
            </a:r>
            <a:endParaRPr lang="en-US" dirty="0"/>
          </a:p>
        </p:txBody>
      </p:sp>
      <p:sp>
        <p:nvSpPr>
          <p:cNvPr id="4" name="Slide Number Placeholder 3"/>
          <p:cNvSpPr>
            <a:spLocks noGrp="1"/>
          </p:cNvSpPr>
          <p:nvPr>
            <p:ph type="sldNum" sz="quarter" idx="10"/>
          </p:nvPr>
        </p:nvSpPr>
        <p:spPr/>
        <p:txBody>
          <a:bodyPr/>
          <a:lstStyle/>
          <a:p>
            <a:fld id="{DA95ADB8-7D9F-454D-A313-18724EE199D7}"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2888151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rtl="0"/>
            <a:r>
              <a:rPr lang="en-US" sz="1200" kern="1200" dirty="0" smtClean="0">
                <a:solidFill>
                  <a:schemeClr val="tx1"/>
                </a:solidFill>
                <a:effectLst/>
                <a:latin typeface="+mn-lt"/>
                <a:ea typeface="+mn-ea"/>
                <a:cs typeface="+mn-cs"/>
              </a:rPr>
              <a:t>Standard Enrollment:  Producers shall enroll under the manual that best fits the predominant practice for a parcel or production unit.</a:t>
            </a:r>
          </a:p>
          <a:p>
            <a:pPr lvl="2"/>
            <a:r>
              <a:rPr lang="en-US" sz="1200" kern="1200" dirty="0" smtClean="0">
                <a:solidFill>
                  <a:schemeClr val="tx1"/>
                </a:solidFill>
                <a:effectLst/>
                <a:latin typeface="+mn-lt"/>
                <a:ea typeface="+mn-ea"/>
                <a:cs typeface="+mn-cs"/>
              </a:rPr>
              <a:t>Multiple Operations, Alternative Cropping Systems, and Rotational Production:  Producers may enroll a production unit under a single enrollment by developing a conservation plan or production plan in cooperation with the Department and enrolling under Rule 5M-1.004(3), F.A.C.</a:t>
            </a:r>
          </a:p>
          <a:p>
            <a:pPr lvl="2"/>
            <a:r>
              <a:rPr lang="en-US" sz="1200" kern="1200" dirty="0" smtClean="0">
                <a:solidFill>
                  <a:schemeClr val="tx1"/>
                </a:solidFill>
                <a:effectLst/>
                <a:latin typeface="+mn-lt"/>
                <a:ea typeface="+mn-ea"/>
                <a:cs typeface="+mn-cs"/>
              </a:rPr>
              <a:t>Default BMPs for Temporary, Interim, or Intermittent Production Uses.  BMP manuals adopted by the Department for specific agricultural activities may not provide comprehensive coverage for activities that are carried out on the lands on a temporary, interim, or intermittent basis.  For such uses, evaluation of implementation of BMPs on enrolled lands will be based on the following principles, in addition to evaluation of the practices specific to the enrollment:</a:t>
            </a:r>
          </a:p>
          <a:p>
            <a:pPr lvl="3"/>
            <a:r>
              <a:rPr lang="en-US" sz="1200" kern="1200" dirty="0" smtClean="0">
                <a:solidFill>
                  <a:schemeClr val="tx1"/>
                </a:solidFill>
                <a:effectLst/>
                <a:latin typeface="+mn-lt"/>
                <a:ea typeface="+mn-ea"/>
                <a:cs typeface="+mn-cs"/>
              </a:rPr>
              <a:t>Irrigation will be managed to match water supply to the crop demand; </a:t>
            </a:r>
          </a:p>
          <a:p>
            <a:pPr lvl="3"/>
            <a:r>
              <a:rPr lang="en-US" sz="1200" kern="1200" dirty="0" smtClean="0">
                <a:solidFill>
                  <a:schemeClr val="tx1"/>
                </a:solidFill>
                <a:effectLst/>
                <a:latin typeface="+mn-lt"/>
                <a:ea typeface="+mn-ea"/>
                <a:cs typeface="+mn-cs"/>
              </a:rPr>
              <a:t>Nutrient applications will be managed to match nutrient applications in all forms to crop demand;</a:t>
            </a:r>
          </a:p>
          <a:p>
            <a:pPr lvl="3"/>
            <a:r>
              <a:rPr lang="en-US" sz="1200" kern="1200" dirty="0" smtClean="0">
                <a:solidFill>
                  <a:schemeClr val="tx1"/>
                </a:solidFill>
                <a:effectLst/>
                <a:latin typeface="+mn-lt"/>
                <a:ea typeface="+mn-ea"/>
                <a:cs typeface="+mn-cs"/>
              </a:rPr>
              <a:t>Water resources on the land will be protected and off-site impacts will be minimized to the greatest extent practicable for the operation; and</a:t>
            </a:r>
          </a:p>
          <a:p>
            <a:pPr lvl="3"/>
            <a:r>
              <a:rPr lang="en-US" sz="1200" kern="1200" dirty="0" smtClean="0">
                <a:solidFill>
                  <a:schemeClr val="tx1"/>
                </a:solidFill>
                <a:effectLst/>
                <a:latin typeface="+mn-lt"/>
                <a:ea typeface="+mn-ea"/>
                <a:cs typeface="+mn-cs"/>
              </a:rPr>
              <a:t>Records will be maintained of such temporary, interim, or intermittent uses.</a:t>
            </a:r>
          </a:p>
          <a:p>
            <a:endParaRPr lang="en-US" dirty="0"/>
          </a:p>
        </p:txBody>
      </p:sp>
      <p:sp>
        <p:nvSpPr>
          <p:cNvPr id="4" name="Slide Number Placeholder 3"/>
          <p:cNvSpPr>
            <a:spLocks noGrp="1"/>
          </p:cNvSpPr>
          <p:nvPr>
            <p:ph type="sldNum" sz="quarter" idx="10"/>
          </p:nvPr>
        </p:nvSpPr>
        <p:spPr/>
        <p:txBody>
          <a:bodyPr/>
          <a:lstStyle/>
          <a:p>
            <a:fld id="{3136EA63-6B2F-4161-A878-9E23E34AA49C}" type="slidenum">
              <a:rPr lang="en-US" smtClean="0"/>
              <a:pPr/>
              <a:t>7</a:t>
            </a:fld>
            <a:endParaRPr lang="en-US"/>
          </a:p>
        </p:txBody>
      </p:sp>
    </p:spTree>
    <p:extLst>
      <p:ext uri="{BB962C8B-B14F-4D97-AF65-F5344CB8AC3E}">
        <p14:creationId xmlns:p14="http://schemas.microsoft.com/office/powerpoint/2010/main" val="2161610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-Monitoring is costly and complicated.</a:t>
            </a:r>
          </a:p>
          <a:p>
            <a:pPr marL="3429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t>Failure to do either could lead to enforcement action by FDEP or applicable WMD.</a:t>
            </a:r>
          </a:p>
          <a:p>
            <a:pPr marL="3429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t>Florida Legislature provided for agricultural operations to implement BMPs as preferred means to help meet total maximum daily loads and protect water quality.</a:t>
            </a:r>
          </a:p>
          <a:p>
            <a:pPr marL="3429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p>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8</a:t>
            </a:fld>
            <a:endParaRPr lang="en-US"/>
          </a:p>
        </p:txBody>
      </p:sp>
    </p:spTree>
    <p:extLst>
      <p:ext uri="{BB962C8B-B14F-4D97-AF65-F5344CB8AC3E}">
        <p14:creationId xmlns:p14="http://schemas.microsoft.com/office/powerpoint/2010/main" val="425103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74% enrollment</a:t>
            </a:r>
          </a:p>
          <a:p>
            <a:r>
              <a:rPr lang="en-US" dirty="0" smtClean="0"/>
              <a:t>82% progress</a:t>
            </a:r>
            <a:r>
              <a:rPr lang="en-US" baseline="0" dirty="0" smtClean="0"/>
              <a:t> towards 90% enrollment</a:t>
            </a:r>
          </a:p>
          <a:p>
            <a:r>
              <a:rPr lang="en-US" baseline="0" dirty="0" smtClean="0"/>
              <a:t>182,236.90 acres enrolled, 293</a:t>
            </a:r>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9</a:t>
            </a:fld>
            <a:endParaRPr lang="en-US"/>
          </a:p>
        </p:txBody>
      </p:sp>
    </p:spTree>
    <p:extLst>
      <p:ext uri="{BB962C8B-B14F-4D97-AF65-F5344CB8AC3E}">
        <p14:creationId xmlns:p14="http://schemas.microsoft.com/office/powerpoint/2010/main" val="1643085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-Builds</a:t>
            </a:r>
            <a:r>
              <a:rPr lang="en-US" baseline="0" dirty="0" smtClean="0"/>
              <a:t> on existing IA program.</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r>
              <a:rPr lang="en-US" sz="1200" dirty="0" smtClean="0"/>
              <a:t>Follow-up program after BMP enrollment.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-Reports</a:t>
            </a:r>
            <a:r>
              <a:rPr lang="en-US" sz="1200" baseline="0" dirty="0" smtClean="0"/>
              <a:t> should be meaningful.</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-1,936 site visits from 2007-2015.</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10</a:t>
            </a:fld>
            <a:endParaRPr lang="en-US"/>
          </a:p>
        </p:txBody>
      </p:sp>
    </p:spTree>
    <p:extLst>
      <p:ext uri="{BB962C8B-B14F-4D97-AF65-F5344CB8AC3E}">
        <p14:creationId xmlns:p14="http://schemas.microsoft.com/office/powerpoint/2010/main" val="236013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enrollment will receive annual</a:t>
            </a:r>
            <a:r>
              <a:rPr lang="en-US" baseline="0" dirty="0" smtClean="0"/>
              <a:t> survey for completion.</a:t>
            </a:r>
          </a:p>
          <a:p>
            <a:r>
              <a:rPr lang="en-US" baseline="0" dirty="0" smtClean="0"/>
              <a:t>Site visits will be prioritized.</a:t>
            </a:r>
          </a:p>
          <a:p>
            <a:r>
              <a:rPr lang="en-US" baseline="0" dirty="0" smtClean="0"/>
              <a:t>Links to DEP’s process.</a:t>
            </a:r>
          </a:p>
          <a:p>
            <a:r>
              <a:rPr lang="en-US" baseline="0" dirty="0" smtClean="0"/>
              <a:t>Provides multiple changes for producers to implement BMPs.</a:t>
            </a:r>
          </a:p>
          <a:p>
            <a:r>
              <a:rPr lang="en-US" baseline="0" dirty="0" smtClean="0"/>
              <a:t>Includes communications and engagements with landowners.</a:t>
            </a:r>
            <a:endParaRPr lang="en-US" dirty="0"/>
          </a:p>
        </p:txBody>
      </p:sp>
      <p:sp>
        <p:nvSpPr>
          <p:cNvPr id="4" name="Slide Number Placeholder 3"/>
          <p:cNvSpPr>
            <a:spLocks noGrp="1"/>
          </p:cNvSpPr>
          <p:nvPr>
            <p:ph type="sldNum" sz="quarter" idx="10"/>
          </p:nvPr>
        </p:nvSpPr>
        <p:spPr/>
        <p:txBody>
          <a:bodyPr/>
          <a:lstStyle/>
          <a:p>
            <a:fld id="{3136EA63-6B2F-4161-A878-9E23E34AA49C}" type="slidenum">
              <a:rPr lang="en-US" smtClean="0"/>
              <a:pPr/>
              <a:t>11</a:t>
            </a:fld>
            <a:endParaRPr lang="en-US"/>
          </a:p>
        </p:txBody>
      </p:sp>
    </p:spTree>
    <p:extLst>
      <p:ext uri="{BB962C8B-B14F-4D97-AF65-F5344CB8AC3E}">
        <p14:creationId xmlns:p14="http://schemas.microsoft.com/office/powerpoint/2010/main" val="3450329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E07FA4F-822C-4568-9C36-EDD69CA38E53}" type="datetimeFigureOut">
              <a:rPr lang="en-US" smtClean="0"/>
              <a:pPr/>
              <a:t>10/25/2016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07FA4F-822C-4568-9C36-EDD69CA38E53}" type="datetimeFigureOut">
              <a:rPr lang="en-US" smtClean="0"/>
              <a:pPr/>
              <a:t>10/25/2016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07FA4F-822C-4568-9C36-EDD69CA38E53}" type="datetimeFigureOut">
              <a:rPr lang="en-US" smtClean="0"/>
              <a:pPr/>
              <a:t>10/25/2016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07FA4F-822C-4568-9C36-EDD69CA38E53}" type="datetimeFigureOut">
              <a:rPr lang="en-US" smtClean="0"/>
              <a:pPr/>
              <a:t>10/25/2016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07FA4F-822C-4568-9C36-EDD69CA38E53}" type="datetimeFigureOut">
              <a:rPr lang="en-US" smtClean="0"/>
              <a:pPr/>
              <a:t>10/25/2016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07FA4F-822C-4568-9C36-EDD69CA38E53}" type="datetimeFigureOut">
              <a:rPr lang="en-US" smtClean="0"/>
              <a:pPr/>
              <a:t>10/25/2016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07FA4F-822C-4568-9C36-EDD69CA38E53}" type="datetimeFigureOut">
              <a:rPr lang="en-US" smtClean="0"/>
              <a:pPr/>
              <a:t>10/25/2016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07FA4F-822C-4568-9C36-EDD69CA38E53}" type="datetimeFigureOut">
              <a:rPr lang="en-US" smtClean="0"/>
              <a:pPr/>
              <a:t>10/25/2016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07FA4F-822C-4568-9C36-EDD69CA38E53}" type="datetimeFigureOut">
              <a:rPr lang="en-US" smtClean="0"/>
              <a:pPr/>
              <a:t>10/25/2016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07FA4F-822C-4568-9C36-EDD69CA38E53}" type="datetimeFigureOut">
              <a:rPr lang="en-US" smtClean="0"/>
              <a:pPr/>
              <a:t>10/25/2016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07FA4F-822C-4568-9C36-EDD69CA38E53}" type="datetimeFigureOut">
              <a:rPr lang="en-US" smtClean="0"/>
              <a:pPr/>
              <a:t>10/25/2016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07FA4F-822C-4568-9C36-EDD69CA38E53}" type="datetimeFigureOut">
              <a:rPr lang="en-US" smtClean="0"/>
              <a:pPr/>
              <a:t>10/25/2016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3CABDF-0C78-44F4-BBF1-DCE0CB674A1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mailto:Katie.Hallas@FreshFromFlorida.com"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tiff"/><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emf"/><Relationship Id="rId5" Type="http://schemas.openxmlformats.org/officeDocument/2006/relationships/image" Target="../media/image3.png"/><Relationship Id="rId10" Type="http://schemas.openxmlformats.org/officeDocument/2006/relationships/image" Target="../media/image8.emf"/><Relationship Id="rId4" Type="http://schemas.openxmlformats.org/officeDocument/2006/relationships/image" Target="../media/image2.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6" name="TextBox 5"/>
          <p:cNvSpPr txBox="1"/>
          <p:nvPr/>
        </p:nvSpPr>
        <p:spPr>
          <a:xfrm>
            <a:off x="0" y="998839"/>
            <a:ext cx="9123630" cy="1077218"/>
          </a:xfrm>
          <a:prstGeom prst="rect">
            <a:avLst/>
          </a:prstGeom>
          <a:noFill/>
        </p:spPr>
        <p:txBody>
          <a:bodyPr wrap="square" rtlCol="0">
            <a:spAutoFit/>
          </a:bodyPr>
          <a:lstStyle/>
          <a:p>
            <a:pPr algn="ctr"/>
            <a:r>
              <a:rPr lang="en-US" sz="3200" b="1" dirty="0" smtClean="0"/>
              <a:t>St. Lucie River and Estuary </a:t>
            </a:r>
            <a:r>
              <a:rPr lang="en-US" sz="3200" b="1" dirty="0"/>
              <a:t>Basin Management Action Plan (BMAP) Annual Update</a:t>
            </a:r>
            <a:endParaRPr lang="en-US" sz="3200" dirty="0"/>
          </a:p>
        </p:txBody>
      </p:sp>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0" y="3429000"/>
            <a:ext cx="9144000" cy="1354217"/>
          </a:xfrm>
          <a:prstGeom prst="rect">
            <a:avLst/>
          </a:prstGeom>
          <a:noFill/>
        </p:spPr>
        <p:txBody>
          <a:bodyPr wrap="square" rtlCol="0">
            <a:spAutoFit/>
          </a:bodyPr>
          <a:lstStyle/>
          <a:p>
            <a:pPr algn="ctr">
              <a:spcAft>
                <a:spcPts val="600"/>
              </a:spcAft>
            </a:pPr>
            <a:r>
              <a:rPr lang="en-US" sz="2400" b="1" dirty="0" smtClean="0">
                <a:latin typeface="+mj-lt"/>
              </a:rPr>
              <a:t>Katie Hallas</a:t>
            </a:r>
          </a:p>
          <a:p>
            <a:pPr algn="ctr">
              <a:spcAft>
                <a:spcPts val="600"/>
              </a:spcAft>
            </a:pPr>
            <a:r>
              <a:rPr lang="en-US" sz="2400" b="1" dirty="0" smtClean="0">
                <a:latin typeface="+mj-lt"/>
              </a:rPr>
              <a:t>Florida Department of Agricultural Consumer Services (FDACS)</a:t>
            </a:r>
            <a:endParaRPr lang="en-US" sz="2400" b="1" dirty="0">
              <a:latin typeface="+mj-lt"/>
            </a:endParaRPr>
          </a:p>
          <a:p>
            <a:pPr algn="ctr"/>
            <a:r>
              <a:rPr lang="en-US" sz="2400" b="1" dirty="0" smtClean="0">
                <a:latin typeface="+mj-lt"/>
              </a:rPr>
              <a:t>Office of Agricultural Water Policy (OAWP)</a:t>
            </a:r>
          </a:p>
        </p:txBody>
      </p:sp>
      <p:sp>
        <p:nvSpPr>
          <p:cNvPr id="16" name="TextBox 15"/>
          <p:cNvSpPr txBox="1"/>
          <p:nvPr/>
        </p:nvSpPr>
        <p:spPr>
          <a:xfrm>
            <a:off x="0" y="5638800"/>
            <a:ext cx="9144000" cy="461665"/>
          </a:xfrm>
          <a:prstGeom prst="rect">
            <a:avLst/>
          </a:prstGeom>
          <a:noFill/>
        </p:spPr>
        <p:txBody>
          <a:bodyPr wrap="square" rtlCol="0">
            <a:spAutoFit/>
          </a:bodyPr>
          <a:lstStyle/>
          <a:p>
            <a:pPr algn="ctr"/>
            <a:r>
              <a:rPr lang="en-US" sz="2400" b="1" dirty="0" smtClean="0"/>
              <a:t>October 26, 2016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 y="933352"/>
            <a:ext cx="8792799" cy="5315048"/>
          </a:xfrm>
        </p:spPr>
        <p:txBody>
          <a:bodyPr>
            <a:noAutofit/>
          </a:bodyPr>
          <a:lstStyle/>
          <a:p>
            <a:pPr>
              <a:buFont typeface="Wingdings" panose="05000000000000000000" pitchFamily="2" charset="2"/>
              <a:buChar char="ü"/>
            </a:pPr>
            <a:r>
              <a:rPr lang="en-US" sz="2400" dirty="0" smtClean="0"/>
              <a:t>Primary purposes:</a:t>
            </a:r>
          </a:p>
          <a:p>
            <a:pPr lvl="1">
              <a:buFont typeface="Wingdings" panose="05000000000000000000" pitchFamily="2" charset="2"/>
              <a:buChar char="ü"/>
            </a:pPr>
            <a:r>
              <a:rPr lang="en-US" sz="2400" dirty="0" smtClean="0"/>
              <a:t>Document implementation of BMPs.</a:t>
            </a:r>
          </a:p>
          <a:p>
            <a:pPr marL="457200" lvl="1" indent="0">
              <a:buNone/>
            </a:pPr>
            <a:endParaRPr lang="en-US" sz="2400" dirty="0" smtClean="0"/>
          </a:p>
          <a:p>
            <a:pPr lvl="1">
              <a:buFont typeface="Wingdings" panose="05000000000000000000" pitchFamily="2" charset="2"/>
              <a:buChar char="ü"/>
            </a:pPr>
            <a:r>
              <a:rPr lang="en-US" sz="2400" dirty="0" smtClean="0"/>
              <a:t>Report on implementation extent and progress, particularly in BMAP areas.</a:t>
            </a:r>
          </a:p>
          <a:p>
            <a:pPr marL="457200" lvl="1" indent="0">
              <a:buNone/>
            </a:pPr>
            <a:endParaRPr lang="en-US" sz="2400" dirty="0" smtClean="0"/>
          </a:p>
          <a:p>
            <a:pPr lvl="1">
              <a:buFont typeface="Wingdings" panose="05000000000000000000" pitchFamily="2" charset="2"/>
              <a:buChar char="ü"/>
            </a:pPr>
            <a:r>
              <a:rPr lang="en-US" sz="2400" dirty="0" smtClean="0"/>
              <a:t>Provide basis for determination of implementation status.</a:t>
            </a:r>
          </a:p>
          <a:p>
            <a:pPr marL="457200" lvl="1" indent="0">
              <a:buNone/>
            </a:pPr>
            <a:endParaRPr lang="en-US" sz="2400" dirty="0" smtClean="0"/>
          </a:p>
          <a:p>
            <a:pPr lvl="1">
              <a:buFont typeface="Wingdings" panose="05000000000000000000" pitchFamily="2" charset="2"/>
              <a:buChar char="ü"/>
            </a:pPr>
            <a:r>
              <a:rPr lang="en-US" sz="2400" dirty="0" smtClean="0"/>
              <a:t>Inform research priorities, opportunities for technical assistance, cost-share focal points, and BMP review/revision process.</a:t>
            </a:r>
            <a:endParaRPr lang="en-US" sz="2400" dirty="0"/>
          </a:p>
        </p:txBody>
      </p:sp>
      <p:pic>
        <p:nvPicPr>
          <p:cNvPr id="5" name="Picture 4" descr="10wide_CLR_N_clearbg.tif"/>
          <p:cNvPicPr>
            <a:picLocks noChangeAspect="1"/>
          </p:cNvPicPr>
          <p:nvPr/>
        </p:nvPicPr>
        <p:blipFill>
          <a:blip r:embed="rId3"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a:xfrm>
            <a:off x="0" y="350685"/>
            <a:ext cx="9144000" cy="582667"/>
          </a:xfrm>
        </p:spPr>
        <p:txBody>
          <a:bodyPr>
            <a:normAutofit/>
          </a:bodyPr>
          <a:lstStyle/>
          <a:p>
            <a:r>
              <a:rPr lang="en-US" sz="3200" b="1" dirty="0" smtClean="0"/>
              <a:t>IA Program</a:t>
            </a:r>
            <a:endParaRPr lang="en-US" sz="3200" b="1" dirty="0"/>
          </a:p>
        </p:txBody>
      </p:sp>
      <p:pic>
        <p:nvPicPr>
          <p:cNvPr id="10" name="Picture 4" descr="http://westorlandonews.com/wp-content/uploads/2010/08/agriculture.jpg"/>
          <p:cNvPicPr>
            <a:picLocks noChangeAspect="1" noChangeArrowheads="1"/>
          </p:cNvPicPr>
          <p:nvPr/>
        </p:nvPicPr>
        <p:blipFill>
          <a:blip r:embed="rId4" cstate="print"/>
          <a:srcRect/>
          <a:stretch>
            <a:fillRect/>
          </a:stretch>
        </p:blipFill>
        <p:spPr bwMode="auto">
          <a:xfrm>
            <a:off x="7467600" y="378737"/>
            <a:ext cx="1524000" cy="1967069"/>
          </a:xfrm>
          <a:prstGeom prst="rect">
            <a:avLst/>
          </a:prstGeom>
          <a:noFill/>
        </p:spPr>
      </p:pic>
    </p:spTree>
    <p:extLst>
      <p:ext uri="{BB962C8B-B14F-4D97-AF65-F5344CB8AC3E}">
        <p14:creationId xmlns:p14="http://schemas.microsoft.com/office/powerpoint/2010/main" val="17783960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057400" y="285601"/>
            <a:ext cx="7086600" cy="523220"/>
          </a:xfrm>
          <a:prstGeom prst="rect">
            <a:avLst/>
          </a:prstGeom>
          <a:noFill/>
        </p:spPr>
        <p:txBody>
          <a:bodyPr wrap="square" rtlCol="0">
            <a:spAutoFit/>
          </a:bodyPr>
          <a:lstStyle/>
          <a:p>
            <a:pPr algn="ctr"/>
            <a:endParaRPr lang="en-US" sz="2800" b="1" dirty="0">
              <a:solidFill>
                <a:schemeClr val="tx2"/>
              </a:solidFill>
              <a:latin typeface="Franklin Gothic Book" pitchFamily="34" charset="0"/>
            </a:endParaRPr>
          </a:p>
        </p:txBody>
      </p:sp>
      <p:sp>
        <p:nvSpPr>
          <p:cNvPr id="36866" name="Rectangle 2"/>
          <p:cNvSpPr>
            <a:spLocks noChangeArrowheads="1"/>
          </p:cNvSpPr>
          <p:nvPr/>
        </p:nvSpPr>
        <p:spPr bwMode="auto">
          <a:xfrm>
            <a:off x="0" y="0"/>
            <a:ext cx="3017838" cy="6350"/>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Title 2"/>
          <p:cNvSpPr>
            <a:spLocks noGrp="1"/>
          </p:cNvSpPr>
          <p:nvPr>
            <p:ph type="title"/>
          </p:nvPr>
        </p:nvSpPr>
        <p:spPr>
          <a:xfrm>
            <a:off x="0" y="333374"/>
            <a:ext cx="9144000" cy="844549"/>
          </a:xfrm>
        </p:spPr>
        <p:txBody>
          <a:bodyPr>
            <a:normAutofit/>
          </a:bodyPr>
          <a:lstStyle/>
          <a:p>
            <a:r>
              <a:rPr lang="en-US" sz="3200" b="1" dirty="0"/>
              <a:t>IA Program </a:t>
            </a:r>
            <a:r>
              <a:rPr lang="en-US" sz="3200" b="1" dirty="0" smtClean="0"/>
              <a:t>Development, continued</a:t>
            </a:r>
            <a:endParaRPr lang="en-US" sz="3200" b="1" dirty="0"/>
          </a:p>
        </p:txBody>
      </p:sp>
      <p:sp>
        <p:nvSpPr>
          <p:cNvPr id="6" name="Content Placeholder 5"/>
          <p:cNvSpPr>
            <a:spLocks noGrp="1"/>
          </p:cNvSpPr>
          <p:nvPr>
            <p:ph idx="1"/>
          </p:nvPr>
        </p:nvSpPr>
        <p:spPr>
          <a:xfrm>
            <a:off x="0" y="1476374"/>
            <a:ext cx="9144000" cy="5000626"/>
          </a:xfrm>
        </p:spPr>
        <p:txBody>
          <a:bodyPr/>
          <a:lstStyle/>
          <a:p>
            <a:r>
              <a:rPr lang="en-US" sz="2400" dirty="0" smtClean="0"/>
              <a:t>Efforts commenced to </a:t>
            </a:r>
            <a:r>
              <a:rPr lang="en-US" sz="2400" dirty="0"/>
              <a:t>revise and restructure </a:t>
            </a:r>
            <a:r>
              <a:rPr lang="en-US" sz="2400" dirty="0" smtClean="0"/>
              <a:t>in late 2014.</a:t>
            </a:r>
          </a:p>
          <a:p>
            <a:pPr marL="0" indent="0">
              <a:buNone/>
            </a:pPr>
            <a:endParaRPr lang="en-US" sz="2400" dirty="0" smtClean="0"/>
          </a:p>
          <a:p>
            <a:r>
              <a:rPr lang="en-US" sz="2400" dirty="0" smtClean="0"/>
              <a:t>Revisions to program required by Chapter </a:t>
            </a:r>
            <a:r>
              <a:rPr lang="en-US" sz="2400" dirty="0"/>
              <a:t>2016-1, Laws of </a:t>
            </a:r>
            <a:r>
              <a:rPr lang="en-US" sz="2400" dirty="0" smtClean="0"/>
              <a:t>Florida.</a:t>
            </a:r>
          </a:p>
          <a:p>
            <a:endParaRPr lang="en-US" sz="2400" dirty="0"/>
          </a:p>
          <a:p>
            <a:r>
              <a:rPr lang="en-US" sz="2400" dirty="0" smtClean="0"/>
              <a:t>Key components:</a:t>
            </a:r>
          </a:p>
          <a:p>
            <a:pPr lvl="1"/>
            <a:r>
              <a:rPr lang="en-US" sz="2400" dirty="0" smtClean="0"/>
              <a:t>Survey</a:t>
            </a:r>
          </a:p>
          <a:p>
            <a:pPr lvl="1"/>
            <a:r>
              <a:rPr lang="en-US" sz="2400" dirty="0" smtClean="0"/>
              <a:t>Assessment</a:t>
            </a:r>
          </a:p>
          <a:p>
            <a:pPr lvl="1"/>
            <a:r>
              <a:rPr lang="en-US" sz="2400" dirty="0" smtClean="0"/>
              <a:t>Corrective action process</a:t>
            </a:r>
            <a:endParaRPr lang="en-US" sz="2400" dirty="0"/>
          </a:p>
          <a:p>
            <a:pPr marL="0" indent="0">
              <a:buNone/>
            </a:pPr>
            <a:endParaRPr lang="en-US" dirty="0"/>
          </a:p>
        </p:txBody>
      </p:sp>
    </p:spTree>
    <p:extLst>
      <p:ext uri="{BB962C8B-B14F-4D97-AF65-F5344CB8AC3E}">
        <p14:creationId xmlns:p14="http://schemas.microsoft.com/office/powerpoint/2010/main" val="23287637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1950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990600"/>
            <a:ext cx="7086600" cy="584775"/>
          </a:xfrm>
          <a:prstGeom prst="rect">
            <a:avLst/>
          </a:prstGeom>
          <a:noFill/>
        </p:spPr>
        <p:txBody>
          <a:bodyPr wrap="square" rtlCol="0">
            <a:spAutoFit/>
          </a:bodyPr>
          <a:lstStyle/>
          <a:p>
            <a:endParaRPr lang="en-US" sz="3200" dirty="0">
              <a:solidFill>
                <a:schemeClr val="tx2"/>
              </a:solidFill>
              <a:latin typeface="Franklin Gothic Book" pitchFamily="34" charset="0"/>
            </a:endParaRPr>
          </a:p>
        </p:txBody>
      </p:sp>
      <p:sp>
        <p:nvSpPr>
          <p:cNvPr id="6" name="Rectangle 5"/>
          <p:cNvSpPr/>
          <p:nvPr/>
        </p:nvSpPr>
        <p:spPr>
          <a:xfrm>
            <a:off x="0" y="588705"/>
            <a:ext cx="9144000" cy="584775"/>
          </a:xfrm>
          <a:prstGeom prst="rect">
            <a:avLst/>
          </a:prstGeom>
        </p:spPr>
        <p:txBody>
          <a:bodyPr wrap="square">
            <a:spAutoFit/>
          </a:bodyPr>
          <a:lstStyle/>
          <a:p>
            <a:pPr algn="ctr"/>
            <a:r>
              <a:rPr lang="en-US" sz="3200" b="1" dirty="0" smtClean="0"/>
              <a:t>Conclusion</a:t>
            </a:r>
            <a:endParaRPr lang="en-US" sz="3200" b="1" dirty="0"/>
          </a:p>
        </p:txBody>
      </p:sp>
      <p:sp>
        <p:nvSpPr>
          <p:cNvPr id="7" name="Rectangle 6"/>
          <p:cNvSpPr/>
          <p:nvPr/>
        </p:nvSpPr>
        <p:spPr>
          <a:xfrm>
            <a:off x="0" y="1219200"/>
            <a:ext cx="9144000" cy="2092881"/>
          </a:xfrm>
          <a:prstGeom prst="rect">
            <a:avLst/>
          </a:prstGeom>
        </p:spPr>
        <p:txBody>
          <a:bodyPr wrap="square">
            <a:spAutoFit/>
          </a:bodyPr>
          <a:lstStyle/>
          <a:p>
            <a:pPr marL="744538" lvl="1" indent="-287338">
              <a:spcAft>
                <a:spcPts val="600"/>
              </a:spcAft>
              <a:buFont typeface="Wingdings" pitchFamily="2" charset="2"/>
              <a:buChar char="ü"/>
            </a:pPr>
            <a:r>
              <a:rPr lang="en-US" sz="2400" dirty="0" smtClean="0"/>
              <a:t>Agricultural BMP Program Overview and Enrollment Update</a:t>
            </a:r>
            <a:endParaRPr lang="en-US" sz="2400" dirty="0">
              <a:solidFill>
                <a:schemeClr val="accent5">
                  <a:lumMod val="50000"/>
                </a:schemeClr>
              </a:solidFill>
            </a:endParaRPr>
          </a:p>
          <a:p>
            <a:pPr lvl="1">
              <a:spcAft>
                <a:spcPts val="600"/>
              </a:spcAft>
            </a:pPr>
            <a:endParaRPr lang="en-US" sz="2400" dirty="0"/>
          </a:p>
          <a:p>
            <a:pPr marL="744538" lvl="1" indent="-287338">
              <a:buFont typeface="Wingdings" pitchFamily="2" charset="2"/>
              <a:buChar char="ü"/>
            </a:pPr>
            <a:r>
              <a:rPr lang="en-US" sz="2400" dirty="0" smtClean="0"/>
              <a:t>IA Program Update</a:t>
            </a:r>
          </a:p>
          <a:p>
            <a:pPr marL="744538" lvl="1" indent="-287338">
              <a:buFont typeface="Wingdings" pitchFamily="2" charset="2"/>
              <a:buChar char="ü"/>
            </a:pPr>
            <a:endParaRPr lang="en-US" sz="2400" dirty="0"/>
          </a:p>
          <a:p>
            <a:pPr lvl="1"/>
            <a:endParaRPr lang="en-US" sz="2400" dirty="0"/>
          </a:p>
        </p:txBody>
      </p:sp>
    </p:spTree>
    <p:extLst>
      <p:ext uri="{BB962C8B-B14F-4D97-AF65-F5344CB8AC3E}">
        <p14:creationId xmlns:p14="http://schemas.microsoft.com/office/powerpoint/2010/main" val="31210483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6" name="TextBox 5"/>
          <p:cNvSpPr txBox="1"/>
          <p:nvPr/>
        </p:nvSpPr>
        <p:spPr>
          <a:xfrm>
            <a:off x="0" y="1066800"/>
            <a:ext cx="9144000" cy="707886"/>
          </a:xfrm>
          <a:prstGeom prst="rect">
            <a:avLst/>
          </a:prstGeom>
          <a:noFill/>
        </p:spPr>
        <p:txBody>
          <a:bodyPr wrap="square" rtlCol="0">
            <a:spAutoFit/>
          </a:bodyPr>
          <a:lstStyle/>
          <a:p>
            <a:pPr algn="ctr"/>
            <a:r>
              <a:rPr lang="en-US" sz="4000" b="1" dirty="0" smtClean="0"/>
              <a:t>Thank you!</a:t>
            </a:r>
            <a:endParaRPr lang="en-US" sz="4000" b="1" dirty="0"/>
          </a:p>
        </p:txBody>
      </p:sp>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0" y="2438400"/>
            <a:ext cx="9144000" cy="2554545"/>
          </a:xfrm>
          <a:prstGeom prst="rect">
            <a:avLst/>
          </a:prstGeom>
          <a:noFill/>
        </p:spPr>
        <p:txBody>
          <a:bodyPr wrap="square" rtlCol="0">
            <a:spAutoFit/>
          </a:bodyPr>
          <a:lstStyle/>
          <a:p>
            <a:pPr algn="ctr"/>
            <a:r>
              <a:rPr lang="en-US" sz="3200" dirty="0" smtClean="0"/>
              <a:t>Katie Hallas (Tallahassee)</a:t>
            </a:r>
          </a:p>
          <a:p>
            <a:pPr algn="ctr"/>
            <a:r>
              <a:rPr lang="en-US" sz="3200" dirty="0" smtClean="0"/>
              <a:t>OAWP</a:t>
            </a:r>
          </a:p>
          <a:p>
            <a:pPr algn="ctr"/>
            <a:endParaRPr lang="en-US" sz="3200" dirty="0" smtClean="0"/>
          </a:p>
          <a:p>
            <a:pPr algn="ctr"/>
            <a:r>
              <a:rPr lang="en-US" sz="3200" dirty="0" smtClean="0">
                <a:hlinkClick r:id="rId3"/>
              </a:rPr>
              <a:t>Katie.Hallas@FreshFromFlorida.com</a:t>
            </a:r>
            <a:r>
              <a:rPr lang="en-US" sz="3200" dirty="0" smtClean="0"/>
              <a:t> </a:t>
            </a:r>
          </a:p>
          <a:p>
            <a:pPr algn="ctr"/>
            <a:r>
              <a:rPr lang="en-US" sz="3200" dirty="0" smtClean="0"/>
              <a:t>(850) 617-1719</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990600"/>
            <a:ext cx="7086600" cy="584775"/>
          </a:xfrm>
          <a:prstGeom prst="rect">
            <a:avLst/>
          </a:prstGeom>
          <a:noFill/>
        </p:spPr>
        <p:txBody>
          <a:bodyPr wrap="square" rtlCol="0">
            <a:spAutoFit/>
          </a:bodyPr>
          <a:lstStyle/>
          <a:p>
            <a:endParaRPr lang="en-US" sz="3200" dirty="0">
              <a:solidFill>
                <a:schemeClr val="tx2"/>
              </a:solidFill>
              <a:latin typeface="Franklin Gothic Book" pitchFamily="34" charset="0"/>
            </a:endParaRPr>
          </a:p>
        </p:txBody>
      </p:sp>
      <p:sp>
        <p:nvSpPr>
          <p:cNvPr id="6" name="Rectangle 5"/>
          <p:cNvSpPr/>
          <p:nvPr/>
        </p:nvSpPr>
        <p:spPr>
          <a:xfrm>
            <a:off x="0" y="588705"/>
            <a:ext cx="9144000" cy="584775"/>
          </a:xfrm>
          <a:prstGeom prst="rect">
            <a:avLst/>
          </a:prstGeom>
        </p:spPr>
        <p:txBody>
          <a:bodyPr wrap="square">
            <a:spAutoFit/>
          </a:bodyPr>
          <a:lstStyle/>
          <a:p>
            <a:pPr algn="ctr"/>
            <a:r>
              <a:rPr lang="en-US" sz="3200" b="1" dirty="0" smtClean="0"/>
              <a:t>Presentation Overview</a:t>
            </a:r>
            <a:endParaRPr lang="en-US" sz="3200" b="1" dirty="0"/>
          </a:p>
        </p:txBody>
      </p:sp>
      <p:sp>
        <p:nvSpPr>
          <p:cNvPr id="7" name="Rectangle 6"/>
          <p:cNvSpPr/>
          <p:nvPr/>
        </p:nvSpPr>
        <p:spPr>
          <a:xfrm>
            <a:off x="0" y="1219200"/>
            <a:ext cx="9144000" cy="2462213"/>
          </a:xfrm>
          <a:prstGeom prst="rect">
            <a:avLst/>
          </a:prstGeom>
        </p:spPr>
        <p:txBody>
          <a:bodyPr wrap="square">
            <a:spAutoFit/>
          </a:bodyPr>
          <a:lstStyle/>
          <a:p>
            <a:pPr marL="744538" lvl="1" indent="-287338">
              <a:spcAft>
                <a:spcPts val="600"/>
              </a:spcAft>
              <a:buFont typeface="Wingdings" pitchFamily="2" charset="2"/>
              <a:buChar char="ü"/>
            </a:pPr>
            <a:r>
              <a:rPr lang="en-US" sz="2400" dirty="0" smtClean="0"/>
              <a:t>Agricultural Best Management Practice (BMP) Program Overview and Enrollment Update</a:t>
            </a:r>
            <a:endParaRPr lang="en-US" sz="2400" dirty="0">
              <a:solidFill>
                <a:schemeClr val="accent5">
                  <a:lumMod val="50000"/>
                </a:schemeClr>
              </a:solidFill>
            </a:endParaRPr>
          </a:p>
          <a:p>
            <a:pPr lvl="1">
              <a:spcAft>
                <a:spcPts val="600"/>
              </a:spcAft>
            </a:pPr>
            <a:endParaRPr lang="en-US" sz="2400" dirty="0"/>
          </a:p>
          <a:p>
            <a:pPr marL="744538" lvl="1" indent="-287338">
              <a:buFont typeface="Wingdings" pitchFamily="2" charset="2"/>
              <a:buChar char="ü"/>
            </a:pPr>
            <a:r>
              <a:rPr lang="en-US" sz="2400" dirty="0" smtClean="0"/>
              <a:t>Implementation Assurance (IA) Program Update</a:t>
            </a:r>
          </a:p>
          <a:p>
            <a:pPr marL="744538" lvl="1" indent="-287338">
              <a:buFont typeface="Wingdings" pitchFamily="2" charset="2"/>
              <a:buChar char="ü"/>
            </a:pPr>
            <a:endParaRPr lang="en-US" sz="2400" dirty="0"/>
          </a:p>
          <a:p>
            <a:pPr lvl="1"/>
            <a:endParaRPr lang="en-US" sz="2400" dirty="0"/>
          </a:p>
        </p:txBody>
      </p:sp>
    </p:spTree>
    <p:extLst>
      <p:ext uri="{BB962C8B-B14F-4D97-AF65-F5344CB8AC3E}">
        <p14:creationId xmlns:p14="http://schemas.microsoft.com/office/powerpoint/2010/main" val="32488174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16042"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990600"/>
            <a:ext cx="7086600" cy="584775"/>
          </a:xfrm>
          <a:prstGeom prst="rect">
            <a:avLst/>
          </a:prstGeom>
          <a:noFill/>
        </p:spPr>
        <p:txBody>
          <a:bodyPr wrap="square" rtlCol="0">
            <a:spAutoFit/>
          </a:bodyPr>
          <a:lstStyle/>
          <a:p>
            <a:endParaRPr lang="en-US" sz="3200" dirty="0">
              <a:solidFill>
                <a:schemeClr val="tx2"/>
              </a:solidFill>
              <a:latin typeface="Franklin Gothic Book" pitchFamily="34" charset="0"/>
            </a:endParaRPr>
          </a:p>
        </p:txBody>
      </p:sp>
      <p:sp>
        <p:nvSpPr>
          <p:cNvPr id="6" name="Rectangle 5"/>
          <p:cNvSpPr/>
          <p:nvPr/>
        </p:nvSpPr>
        <p:spPr>
          <a:xfrm>
            <a:off x="0" y="291614"/>
            <a:ext cx="9127958" cy="584775"/>
          </a:xfrm>
          <a:prstGeom prst="rect">
            <a:avLst/>
          </a:prstGeom>
        </p:spPr>
        <p:txBody>
          <a:bodyPr wrap="square">
            <a:spAutoFit/>
          </a:bodyPr>
          <a:lstStyle/>
          <a:p>
            <a:pPr algn="ctr"/>
            <a:r>
              <a:rPr lang="en-US" sz="3200" b="1" dirty="0" smtClean="0"/>
              <a:t>Agricultural BMP Overview</a:t>
            </a:r>
            <a:endParaRPr lang="en-US" sz="3200" b="1" dirty="0"/>
          </a:p>
        </p:txBody>
      </p:sp>
      <p:sp>
        <p:nvSpPr>
          <p:cNvPr id="7" name="Rectangle 6"/>
          <p:cNvSpPr/>
          <p:nvPr/>
        </p:nvSpPr>
        <p:spPr>
          <a:xfrm>
            <a:off x="0" y="1072421"/>
            <a:ext cx="9144000" cy="3200876"/>
          </a:xfrm>
          <a:prstGeom prst="rect">
            <a:avLst/>
          </a:prstGeom>
        </p:spPr>
        <p:txBody>
          <a:bodyPr wrap="square">
            <a:spAutoFit/>
          </a:bodyPr>
          <a:lstStyle/>
          <a:p>
            <a:pPr marL="287338" indent="-287338">
              <a:spcAft>
                <a:spcPts val="600"/>
              </a:spcAft>
              <a:buFont typeface="Wingdings" pitchFamily="2" charset="2"/>
              <a:buChar char="ü"/>
            </a:pPr>
            <a:r>
              <a:rPr lang="en-US" sz="2400" dirty="0" smtClean="0"/>
              <a:t>Practical measures that reduce amount of fertilizers, pesticides, and animal waste entering water resources. </a:t>
            </a:r>
          </a:p>
          <a:p>
            <a:pPr>
              <a:spcAft>
                <a:spcPts val="600"/>
              </a:spcAft>
            </a:pPr>
            <a:endParaRPr lang="en-US" sz="2400" dirty="0" smtClean="0"/>
          </a:p>
          <a:p>
            <a:pPr marL="287338" indent="-287338">
              <a:buFont typeface="Wingdings" pitchFamily="2" charset="2"/>
              <a:buChar char="ü"/>
            </a:pPr>
            <a:r>
              <a:rPr lang="en-US" sz="2400" dirty="0" smtClean="0"/>
              <a:t>BMP manuals developed in collaboration with agricultural industry, agencies, and others.</a:t>
            </a:r>
          </a:p>
          <a:p>
            <a:pPr lvl="1"/>
            <a:endParaRPr lang="en-US" sz="2400" dirty="0" smtClean="0"/>
          </a:p>
          <a:p>
            <a:pPr marL="287338" indent="-287338">
              <a:spcAft>
                <a:spcPts val="600"/>
              </a:spcAft>
              <a:buFont typeface="Wingdings" pitchFamily="2" charset="2"/>
              <a:buChar char="ü"/>
            </a:pPr>
            <a:r>
              <a:rPr lang="en-US" sz="2400" dirty="0" smtClean="0"/>
              <a:t>Must be </a:t>
            </a:r>
            <a:r>
              <a:rPr lang="en-US" sz="2400" u="sng" dirty="0" smtClean="0"/>
              <a:t>economically and technically feasible</a:t>
            </a:r>
            <a:r>
              <a:rPr lang="en-US" sz="2400" dirty="0" smtClean="0"/>
              <a:t> for producer to implement.</a:t>
            </a:r>
          </a:p>
        </p:txBody>
      </p:sp>
    </p:spTree>
    <p:extLst>
      <p:ext uri="{BB962C8B-B14F-4D97-AF65-F5344CB8AC3E}">
        <p14:creationId xmlns:p14="http://schemas.microsoft.com/office/powerpoint/2010/main" val="4523601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0" y="313203"/>
            <a:ext cx="9144000" cy="584775"/>
          </a:xfrm>
          <a:prstGeom prst="rect">
            <a:avLst/>
          </a:prstGeom>
        </p:spPr>
        <p:txBody>
          <a:bodyPr wrap="square">
            <a:spAutoFit/>
          </a:bodyPr>
          <a:lstStyle/>
          <a:p>
            <a:pPr algn="ctr">
              <a:spcBef>
                <a:spcPts val="1200"/>
              </a:spcBef>
              <a:spcAft>
                <a:spcPts val="1200"/>
              </a:spcAft>
            </a:pPr>
            <a:r>
              <a:rPr lang="en-US" sz="3200" b="1" dirty="0" smtClean="0"/>
              <a:t>BMP Types</a:t>
            </a:r>
            <a:endParaRPr lang="en-US" sz="3200" b="1" dirty="0"/>
          </a:p>
        </p:txBody>
      </p:sp>
      <p:sp>
        <p:nvSpPr>
          <p:cNvPr id="10" name="Rectangle 9"/>
          <p:cNvSpPr/>
          <p:nvPr/>
        </p:nvSpPr>
        <p:spPr>
          <a:xfrm>
            <a:off x="0" y="914400"/>
            <a:ext cx="9144000" cy="4979825"/>
          </a:xfrm>
          <a:prstGeom prst="rect">
            <a:avLst/>
          </a:prstGeom>
        </p:spPr>
        <p:txBody>
          <a:bodyPr wrap="square">
            <a:spAutoFit/>
          </a:bodyPr>
          <a:lstStyle/>
          <a:p>
            <a:pPr marL="342900" indent="-342900">
              <a:lnSpc>
                <a:spcPct val="90000"/>
              </a:lnSpc>
              <a:spcAft>
                <a:spcPts val="1200"/>
              </a:spcAft>
              <a:buFont typeface="Wingdings" panose="05000000000000000000" pitchFamily="2" charset="2"/>
              <a:buChar char="ü"/>
            </a:pPr>
            <a:r>
              <a:rPr lang="en-US" sz="2400" dirty="0" smtClean="0"/>
              <a:t>Management BMPs</a:t>
            </a:r>
          </a:p>
          <a:p>
            <a:pPr marL="800100" lvl="1" indent="-342900">
              <a:lnSpc>
                <a:spcPct val="90000"/>
              </a:lnSpc>
              <a:spcAft>
                <a:spcPts val="1200"/>
              </a:spcAft>
              <a:buFont typeface="Wingdings" panose="05000000000000000000" pitchFamily="2" charset="2"/>
              <a:buChar char="ü"/>
            </a:pPr>
            <a:r>
              <a:rPr lang="en-US" sz="2400" dirty="0" smtClean="0"/>
              <a:t>Examples:  Nutrient and irrigation management.</a:t>
            </a:r>
          </a:p>
          <a:p>
            <a:pPr marL="800100" lvl="1" indent="-342900">
              <a:lnSpc>
                <a:spcPct val="90000"/>
              </a:lnSpc>
              <a:spcAft>
                <a:spcPts val="1200"/>
              </a:spcAft>
              <a:buFont typeface="Wingdings" panose="05000000000000000000" pitchFamily="2" charset="2"/>
              <a:buChar char="ü"/>
            </a:pPr>
            <a:r>
              <a:rPr lang="en-US" sz="2400" dirty="0" smtClean="0"/>
              <a:t>Comprise majority of practices and often are not readily observable.  </a:t>
            </a:r>
          </a:p>
          <a:p>
            <a:pPr marL="800100" lvl="1" indent="-342900">
              <a:lnSpc>
                <a:spcPct val="90000"/>
              </a:lnSpc>
              <a:spcAft>
                <a:spcPts val="1200"/>
              </a:spcAft>
              <a:buFont typeface="Wingdings" panose="05000000000000000000" pitchFamily="2" charset="2"/>
              <a:buChar char="ü"/>
            </a:pPr>
            <a:r>
              <a:rPr lang="en-US" sz="2400" dirty="0" smtClean="0"/>
              <a:t>Generally affordable.</a:t>
            </a:r>
          </a:p>
          <a:p>
            <a:pPr>
              <a:lnSpc>
                <a:spcPct val="90000"/>
              </a:lnSpc>
              <a:spcAft>
                <a:spcPts val="1200"/>
              </a:spcAft>
            </a:pPr>
            <a:endParaRPr lang="en-US" sz="2400" dirty="0" smtClean="0"/>
          </a:p>
          <a:p>
            <a:pPr marL="342900" indent="-342900">
              <a:lnSpc>
                <a:spcPct val="90000"/>
              </a:lnSpc>
              <a:spcAft>
                <a:spcPts val="1200"/>
              </a:spcAft>
              <a:buFont typeface="Wingdings" panose="05000000000000000000" pitchFamily="2" charset="2"/>
              <a:buChar char="ü"/>
            </a:pPr>
            <a:r>
              <a:rPr lang="en-US" sz="2400" dirty="0" smtClean="0"/>
              <a:t>Structural BMPs </a:t>
            </a:r>
            <a:endParaRPr lang="en-US" sz="2400" dirty="0"/>
          </a:p>
          <a:p>
            <a:pPr marL="800100" lvl="1" indent="-342900">
              <a:lnSpc>
                <a:spcPct val="90000"/>
              </a:lnSpc>
              <a:spcAft>
                <a:spcPts val="1200"/>
              </a:spcAft>
              <a:buFont typeface="Wingdings" panose="05000000000000000000" pitchFamily="2" charset="2"/>
              <a:buChar char="ü"/>
            </a:pPr>
            <a:r>
              <a:rPr lang="en-US" sz="2400" dirty="0" smtClean="0"/>
              <a:t>Examples:  Water control structures, fencing, and tailwater recovery systems.  </a:t>
            </a:r>
          </a:p>
          <a:p>
            <a:pPr marL="800100" lvl="1" indent="-342900">
              <a:lnSpc>
                <a:spcPct val="90000"/>
              </a:lnSpc>
              <a:spcAft>
                <a:spcPts val="1200"/>
              </a:spcAft>
              <a:buFont typeface="Wingdings" panose="05000000000000000000" pitchFamily="2" charset="2"/>
              <a:buChar char="ü"/>
            </a:pPr>
            <a:r>
              <a:rPr lang="en-US" sz="2400" dirty="0" smtClean="0"/>
              <a:t>May require cost share to be economically feasible.</a:t>
            </a:r>
          </a:p>
          <a:p>
            <a:pPr>
              <a:lnSpc>
                <a:spcPct val="90000"/>
              </a:lnSpc>
              <a:spcAft>
                <a:spcPts val="1200"/>
              </a:spcAft>
            </a:pPr>
            <a:endParaRPr lang="en-US" sz="2000" b="1" dirty="0" smtClean="0">
              <a:latin typeface="+mj-lt"/>
            </a:endParaRPr>
          </a:p>
        </p:txBody>
      </p:sp>
    </p:spTree>
    <p:extLst>
      <p:ext uri="{BB962C8B-B14F-4D97-AF65-F5344CB8AC3E}">
        <p14:creationId xmlns:p14="http://schemas.microsoft.com/office/powerpoint/2010/main" val="23423467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0" y="416127"/>
            <a:ext cx="9144000" cy="584775"/>
          </a:xfrm>
          <a:prstGeom prst="rect">
            <a:avLst/>
          </a:prstGeom>
        </p:spPr>
        <p:txBody>
          <a:bodyPr wrap="square">
            <a:spAutoFit/>
          </a:bodyPr>
          <a:lstStyle/>
          <a:p>
            <a:pPr algn="ctr">
              <a:spcBef>
                <a:spcPts val="1200"/>
              </a:spcBef>
              <a:spcAft>
                <a:spcPts val="1200"/>
              </a:spcAft>
            </a:pPr>
            <a:r>
              <a:rPr lang="en-US" sz="3200" b="1" dirty="0" smtClean="0"/>
              <a:t>OAWP BMP Programs</a:t>
            </a:r>
            <a:endParaRPr lang="en-US" sz="3200" b="1" dirty="0"/>
          </a:p>
        </p:txBody>
      </p:sp>
      <p:graphicFrame>
        <p:nvGraphicFramePr>
          <p:cNvPr id="2" name="Table 1"/>
          <p:cNvGraphicFramePr>
            <a:graphicFrameLocks noGrp="1"/>
          </p:cNvGraphicFramePr>
          <p:nvPr>
            <p:extLst>
              <p:ext uri="{D42A27DB-BD31-4B8C-83A1-F6EECF244321}">
                <p14:modId xmlns:p14="http://schemas.microsoft.com/office/powerpoint/2010/main" val="1163317495"/>
              </p:ext>
            </p:extLst>
          </p:nvPr>
        </p:nvGraphicFramePr>
        <p:xfrm>
          <a:off x="0" y="1398583"/>
          <a:ext cx="9144001" cy="3176220"/>
        </p:xfrm>
        <a:graphic>
          <a:graphicData uri="http://schemas.openxmlformats.org/drawingml/2006/table">
            <a:tbl>
              <a:tblPr firstRow="1" firstCol="1" bandRow="1">
                <a:tableStyleId>{5940675A-B579-460E-94D1-54222C63F5DA}</a:tableStyleId>
              </a:tblPr>
              <a:tblGrid>
                <a:gridCol w="3606773"/>
                <a:gridCol w="1845417"/>
                <a:gridCol w="1845417"/>
                <a:gridCol w="1846394"/>
              </a:tblGrid>
              <a:tr h="317622">
                <a:tc>
                  <a:txBody>
                    <a:bodyPr/>
                    <a:lstStyle/>
                    <a:p>
                      <a:pPr marL="0" marR="0" algn="ctr">
                        <a:spcBef>
                          <a:spcPts val="300"/>
                        </a:spcBef>
                        <a:spcAft>
                          <a:spcPts val="300"/>
                        </a:spcAft>
                      </a:pPr>
                      <a:r>
                        <a:rPr lang="en-US" sz="1800" b="1" dirty="0">
                          <a:effectLst/>
                        </a:rPr>
                        <a:t>Manual</a:t>
                      </a:r>
                      <a:endParaRPr lang="en-US" sz="18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b="1" dirty="0">
                          <a:effectLst/>
                        </a:rPr>
                        <a:t>Adoption</a:t>
                      </a:r>
                      <a:endParaRPr lang="en-US" sz="18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b="1">
                          <a:effectLst/>
                        </a:rPr>
                        <a:t>Rule Reference</a:t>
                      </a:r>
                      <a:endParaRPr lang="en-US" sz="1800" b="1">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b="1" dirty="0">
                          <a:effectLst/>
                        </a:rPr>
                        <a:t>Next Review</a:t>
                      </a:r>
                      <a:endParaRPr lang="en-US" sz="1800" b="1"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r>
              <a:tr h="317622">
                <a:tc>
                  <a:txBody>
                    <a:bodyPr/>
                    <a:lstStyle/>
                    <a:p>
                      <a:pPr marL="0" marR="0" algn="ctr">
                        <a:spcBef>
                          <a:spcPts val="300"/>
                        </a:spcBef>
                        <a:spcAft>
                          <a:spcPts val="300"/>
                        </a:spcAft>
                      </a:pPr>
                      <a:r>
                        <a:rPr lang="en-US" sz="1800" dirty="0">
                          <a:effectLst/>
                        </a:rPr>
                        <a:t>Cow/Calf</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2009</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5M-11</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2016</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r>
              <a:tr h="317622">
                <a:tc>
                  <a:txBody>
                    <a:bodyPr/>
                    <a:lstStyle/>
                    <a:p>
                      <a:pPr marL="0" marR="0" algn="ctr">
                        <a:spcBef>
                          <a:spcPts val="300"/>
                        </a:spcBef>
                        <a:spcAft>
                          <a:spcPts val="300"/>
                        </a:spcAft>
                      </a:pPr>
                      <a:r>
                        <a:rPr lang="en-US" sz="1800" dirty="0">
                          <a:effectLst/>
                        </a:rPr>
                        <a:t>Sod</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2008</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5M-9</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a:effectLst/>
                        </a:rPr>
                        <a:t>2016</a:t>
                      </a:r>
                      <a:endParaRPr lang="en-US"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r>
              <a:tr h="317622">
                <a:tc>
                  <a:txBody>
                    <a:bodyPr/>
                    <a:lstStyle/>
                    <a:p>
                      <a:pPr marL="0" marR="0" algn="ctr">
                        <a:spcBef>
                          <a:spcPts val="300"/>
                        </a:spcBef>
                        <a:spcAft>
                          <a:spcPts val="300"/>
                        </a:spcAft>
                      </a:pPr>
                      <a:r>
                        <a:rPr lang="en-US" sz="1800" dirty="0">
                          <a:effectLst/>
                        </a:rPr>
                        <a:t>Specialty Fruit &amp; Nut</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2011</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5M-13</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a:effectLst/>
                        </a:rPr>
                        <a:t>2017</a:t>
                      </a:r>
                      <a:endParaRPr lang="en-US"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r>
              <a:tr h="317622">
                <a:tc>
                  <a:txBody>
                    <a:bodyPr/>
                    <a:lstStyle/>
                    <a:p>
                      <a:pPr marL="0" marR="0" algn="ctr">
                        <a:spcBef>
                          <a:spcPts val="300"/>
                        </a:spcBef>
                        <a:spcAft>
                          <a:spcPts val="300"/>
                        </a:spcAft>
                      </a:pPr>
                      <a:r>
                        <a:rPr lang="en-US" sz="1800" dirty="0">
                          <a:effectLst/>
                        </a:rPr>
                        <a:t>Equine</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2012</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5M-14</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2017</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r>
              <a:tr h="317622">
                <a:tc>
                  <a:txBody>
                    <a:bodyPr/>
                    <a:lstStyle/>
                    <a:p>
                      <a:pPr marL="0" marR="0" algn="ctr">
                        <a:spcBef>
                          <a:spcPts val="300"/>
                        </a:spcBef>
                        <a:spcAft>
                          <a:spcPts val="300"/>
                        </a:spcAft>
                      </a:pPr>
                      <a:r>
                        <a:rPr lang="en-US" sz="1800" dirty="0">
                          <a:effectLst/>
                        </a:rPr>
                        <a:t>Citrus</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a:effectLst/>
                        </a:rPr>
                        <a:t>2013</a:t>
                      </a:r>
                      <a:endParaRPr lang="en-US"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5M-16</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2018</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r>
              <a:tr h="317622">
                <a:tc>
                  <a:txBody>
                    <a:bodyPr/>
                    <a:lstStyle/>
                    <a:p>
                      <a:pPr marL="0" marR="0" algn="ctr">
                        <a:spcBef>
                          <a:spcPts val="300"/>
                        </a:spcBef>
                        <a:spcAft>
                          <a:spcPts val="300"/>
                        </a:spcAft>
                      </a:pPr>
                      <a:r>
                        <a:rPr lang="en-US" sz="1800" dirty="0">
                          <a:effectLst/>
                        </a:rPr>
                        <a:t>Nursery</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a:effectLst/>
                        </a:rPr>
                        <a:t>2014</a:t>
                      </a:r>
                      <a:endParaRPr lang="en-US"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5M-6</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2018</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r>
              <a:tr h="317622">
                <a:tc>
                  <a:txBody>
                    <a:bodyPr/>
                    <a:lstStyle/>
                    <a:p>
                      <a:pPr marL="0" marR="0" algn="ctr">
                        <a:spcBef>
                          <a:spcPts val="300"/>
                        </a:spcBef>
                        <a:spcAft>
                          <a:spcPts val="300"/>
                        </a:spcAft>
                      </a:pPr>
                      <a:r>
                        <a:rPr lang="en-US" sz="1800" dirty="0">
                          <a:effectLst/>
                        </a:rPr>
                        <a:t>Vegetable </a:t>
                      </a:r>
                      <a:r>
                        <a:rPr lang="en-US" sz="1800" dirty="0" smtClean="0">
                          <a:effectLst/>
                        </a:rPr>
                        <a:t>and </a:t>
                      </a:r>
                      <a:r>
                        <a:rPr lang="en-US" sz="1800" dirty="0">
                          <a:effectLst/>
                        </a:rPr>
                        <a:t>Agronomic Crops</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a:effectLst/>
                        </a:rPr>
                        <a:t>2015</a:t>
                      </a:r>
                      <a:endParaRPr lang="en-US"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5M-8</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2020</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r>
              <a:tr h="317622">
                <a:tc>
                  <a:txBody>
                    <a:bodyPr/>
                    <a:lstStyle/>
                    <a:p>
                      <a:pPr marL="0" marR="0" algn="ctr">
                        <a:spcBef>
                          <a:spcPts val="300"/>
                        </a:spcBef>
                        <a:spcAft>
                          <a:spcPts val="300"/>
                        </a:spcAft>
                      </a:pPr>
                      <a:r>
                        <a:rPr lang="en-US" sz="1800" dirty="0">
                          <a:effectLst/>
                        </a:rPr>
                        <a:t>Dairies</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a:effectLst/>
                        </a:rPr>
                        <a:t>2016</a:t>
                      </a:r>
                      <a:endParaRPr lang="en-US"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5M-17</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2021</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r>
              <a:tr h="317622">
                <a:tc>
                  <a:txBody>
                    <a:bodyPr/>
                    <a:lstStyle/>
                    <a:p>
                      <a:pPr marL="0" marR="0" algn="ctr">
                        <a:spcBef>
                          <a:spcPts val="300"/>
                        </a:spcBef>
                        <a:spcAft>
                          <a:spcPts val="300"/>
                        </a:spcAft>
                      </a:pPr>
                      <a:r>
                        <a:rPr lang="en-US" sz="1800" dirty="0" smtClean="0">
                          <a:effectLst/>
                        </a:rPr>
                        <a:t>Poultry</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smtClean="0">
                          <a:effectLst/>
                        </a:rPr>
                        <a:t>2016</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a:effectLst/>
                        </a:rPr>
                        <a:t>5M-19</a:t>
                      </a:r>
                      <a:endParaRPr lang="en-US" sz="180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c>
                  <a:txBody>
                    <a:bodyPr/>
                    <a:lstStyle/>
                    <a:p>
                      <a:pPr marL="0" marR="0" algn="ctr">
                        <a:spcBef>
                          <a:spcPts val="300"/>
                        </a:spcBef>
                        <a:spcAft>
                          <a:spcPts val="300"/>
                        </a:spcAft>
                      </a:pPr>
                      <a:r>
                        <a:rPr lang="en-US" sz="1800" dirty="0">
                          <a:effectLst/>
                        </a:rPr>
                        <a:t>2021</a:t>
                      </a:r>
                      <a:endParaRPr lang="en-US" sz="1800" dirty="0">
                        <a:effectLst/>
                        <a:latin typeface="Calibri" panose="020F0502020204030204" pitchFamily="34" charset="0"/>
                        <a:ea typeface="PMingLiU" panose="02020500000000000000" pitchFamily="18" charset="-120"/>
                        <a:cs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10950860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5" name="Rectangle 3"/>
          <p:cNvSpPr>
            <a:spLocks noGrp="1" noChangeArrowheads="1"/>
          </p:cNvSpPr>
          <p:nvPr>
            <p:ph type="title"/>
          </p:nvPr>
        </p:nvSpPr>
        <p:spPr>
          <a:xfrm>
            <a:off x="0" y="76200"/>
            <a:ext cx="9144000" cy="1143000"/>
          </a:xfrm>
        </p:spPr>
        <p:txBody>
          <a:bodyPr>
            <a:normAutofit/>
          </a:bodyPr>
          <a:lstStyle/>
          <a:p>
            <a:r>
              <a:rPr lang="en-US" sz="3200" b="1" dirty="0" smtClean="0">
                <a:latin typeface="Calibri" panose="020F0502020204030204" pitchFamily="34" charset="0"/>
              </a:rPr>
              <a:t>BMP Manuals</a:t>
            </a:r>
            <a:endParaRPr lang="en-US" sz="3200" b="1" dirty="0">
              <a:latin typeface="Calibri" panose="020F0502020204030204" pitchFamily="34" charset="0"/>
            </a:endParaRPr>
          </a:p>
        </p:txBody>
      </p:sp>
      <p:pic>
        <p:nvPicPr>
          <p:cNvPr id="4" name="Picture 3" descr="10wide_CLR_N_clearbg.tif"/>
          <p:cNvPicPr>
            <a:picLocks noChangeAspect="1"/>
          </p:cNvPicPr>
          <p:nvPr/>
        </p:nvPicPr>
        <p:blipFill>
          <a:blip r:embed="rId3" cstate="print"/>
          <a:stretch>
            <a:fillRect/>
          </a:stretch>
        </p:blipFill>
        <p:spPr>
          <a:xfrm>
            <a:off x="0" y="5553456"/>
            <a:ext cx="9144000" cy="1304544"/>
          </a:xfrm>
          <a:prstGeom prst="rect">
            <a:avLst/>
          </a:prstGeom>
        </p:spPr>
      </p:pic>
      <p:pic>
        <p:nvPicPr>
          <p:cNvPr id="12"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086" y="3054518"/>
            <a:ext cx="1470660" cy="1971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3940" y="1034752"/>
            <a:ext cx="1470660" cy="1901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75686" y="3054517"/>
            <a:ext cx="1470660" cy="19746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06540" y="1026949"/>
            <a:ext cx="1470660" cy="1901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72740" y="1020464"/>
            <a:ext cx="1470660" cy="1901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5297" name="Picture 1"/>
          <p:cNvPicPr>
            <a:picLocks noChangeAspect="1" noChangeArrowheads="1"/>
          </p:cNvPicPr>
          <p:nvPr/>
        </p:nvPicPr>
        <p:blipFill>
          <a:blip r:embed="rId9" cstate="print"/>
          <a:srcRect/>
          <a:stretch>
            <a:fillRect/>
          </a:stretch>
        </p:blipFill>
        <p:spPr bwMode="auto">
          <a:xfrm>
            <a:off x="3748049" y="3060581"/>
            <a:ext cx="1548166" cy="1964980"/>
          </a:xfrm>
          <a:prstGeom prst="rect">
            <a:avLst/>
          </a:prstGeom>
          <a:noFill/>
          <a:ln w="9525">
            <a:noFill/>
            <a:miter lim="800000"/>
            <a:headEnd/>
            <a:tailEnd/>
          </a:ln>
        </p:spPr>
      </p:pic>
      <p:pic>
        <p:nvPicPr>
          <p:cNvPr id="15" name="Picture 14"/>
          <p:cNvPicPr/>
          <p:nvPr/>
        </p:nvPicPr>
        <p:blipFill>
          <a:blip r:embed="rId10" cstate="print"/>
          <a:srcRect/>
          <a:stretch>
            <a:fillRect/>
          </a:stretch>
        </p:blipFill>
        <p:spPr bwMode="auto">
          <a:xfrm>
            <a:off x="4777740" y="1022637"/>
            <a:ext cx="1470660" cy="1877662"/>
          </a:xfrm>
          <a:prstGeom prst="rect">
            <a:avLst/>
          </a:prstGeom>
          <a:noFill/>
          <a:ln w="9525">
            <a:noFill/>
            <a:miter lim="800000"/>
            <a:headEnd/>
            <a:tailEnd/>
          </a:ln>
        </p:spPr>
      </p:pic>
      <p:pic>
        <p:nvPicPr>
          <p:cNvPr id="9" name="Picture 8"/>
          <p:cNvPicPr>
            <a:picLocks noChangeAspect="1"/>
          </p:cNvPicPr>
          <p:nvPr/>
        </p:nvPicPr>
        <p:blipFill>
          <a:blip r:embed="rId11"/>
          <a:stretch>
            <a:fillRect/>
          </a:stretch>
        </p:blipFill>
        <p:spPr>
          <a:xfrm>
            <a:off x="5697070" y="3048000"/>
            <a:ext cx="1529808" cy="1977560"/>
          </a:xfrm>
          <a:prstGeom prst="rect">
            <a:avLst/>
          </a:prstGeom>
        </p:spPr>
      </p:pic>
      <p:pic>
        <p:nvPicPr>
          <p:cNvPr id="17" name="Picture 16" descr="C:\Users\bartnib\AppData\Local\Microsoft\Windows\Temporary Internet Files\Content.Outlook\U4BG74QA\BMP Poultry Cover (00000003).jpg"/>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537346" y="3068814"/>
            <a:ext cx="1530454" cy="1956746"/>
          </a:xfrm>
          <a:prstGeom prst="rect">
            <a:avLst/>
          </a:prstGeom>
          <a:noFill/>
          <a:ln>
            <a:noFill/>
          </a:ln>
        </p:spPr>
      </p:pic>
      <p:sp>
        <p:nvSpPr>
          <p:cNvPr id="13" name="Rectangle 12"/>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4" name="Straight Connector 13"/>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79707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057400" y="285601"/>
            <a:ext cx="7086600" cy="523220"/>
          </a:xfrm>
          <a:prstGeom prst="rect">
            <a:avLst/>
          </a:prstGeom>
          <a:noFill/>
        </p:spPr>
        <p:txBody>
          <a:bodyPr wrap="square" rtlCol="0">
            <a:spAutoFit/>
          </a:bodyPr>
          <a:lstStyle/>
          <a:p>
            <a:pPr algn="ctr"/>
            <a:endParaRPr lang="en-US" sz="2800" b="1" dirty="0">
              <a:solidFill>
                <a:schemeClr val="tx2"/>
              </a:solidFill>
              <a:latin typeface="Franklin Gothic Book" pitchFamily="34" charset="0"/>
            </a:endParaRPr>
          </a:p>
        </p:txBody>
      </p:sp>
      <p:sp>
        <p:nvSpPr>
          <p:cNvPr id="36866" name="Rectangle 2"/>
          <p:cNvSpPr>
            <a:spLocks noChangeArrowheads="1"/>
          </p:cNvSpPr>
          <p:nvPr/>
        </p:nvSpPr>
        <p:spPr bwMode="auto">
          <a:xfrm>
            <a:off x="0" y="0"/>
            <a:ext cx="3017838" cy="6350"/>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Title 2"/>
          <p:cNvSpPr>
            <a:spLocks noGrp="1"/>
          </p:cNvSpPr>
          <p:nvPr>
            <p:ph type="title"/>
          </p:nvPr>
        </p:nvSpPr>
        <p:spPr>
          <a:xfrm>
            <a:off x="0" y="333374"/>
            <a:ext cx="9144000" cy="762000"/>
          </a:xfrm>
        </p:spPr>
        <p:txBody>
          <a:bodyPr>
            <a:normAutofit/>
          </a:bodyPr>
          <a:lstStyle/>
          <a:p>
            <a:r>
              <a:rPr lang="en-US" sz="3200" b="1" dirty="0" smtClean="0"/>
              <a:t>BMP Program Revisions</a:t>
            </a:r>
            <a:endParaRPr lang="en-US" sz="3200" b="1" dirty="0"/>
          </a:p>
        </p:txBody>
      </p:sp>
      <p:sp>
        <p:nvSpPr>
          <p:cNvPr id="6" name="Content Placeholder 5"/>
          <p:cNvSpPr>
            <a:spLocks noGrp="1"/>
          </p:cNvSpPr>
          <p:nvPr>
            <p:ph idx="1"/>
          </p:nvPr>
        </p:nvSpPr>
        <p:spPr>
          <a:xfrm>
            <a:off x="0" y="1095374"/>
            <a:ext cx="9144000" cy="5381626"/>
          </a:xfrm>
        </p:spPr>
        <p:txBody>
          <a:bodyPr/>
          <a:lstStyle/>
          <a:p>
            <a:pPr lvl="0">
              <a:buFont typeface="Wingdings" panose="05000000000000000000" pitchFamily="2" charset="2"/>
              <a:buChar char="ü"/>
            </a:pPr>
            <a:r>
              <a:rPr lang="en-US" sz="2400" dirty="0"/>
              <a:t>Comprehensive reorganization of existing OAWP rules</a:t>
            </a:r>
          </a:p>
          <a:p>
            <a:pPr>
              <a:buFont typeface="Wingdings" panose="05000000000000000000" pitchFamily="2" charset="2"/>
              <a:buChar char="ü"/>
            </a:pPr>
            <a:endParaRPr lang="en-US" sz="2400" dirty="0"/>
          </a:p>
          <a:p>
            <a:pPr lvl="0">
              <a:buFont typeface="Wingdings" panose="05000000000000000000" pitchFamily="2" charset="2"/>
              <a:buChar char="ü"/>
            </a:pPr>
            <a:r>
              <a:rPr lang="en-US" sz="2400" dirty="0"/>
              <a:t>Codifies current practices</a:t>
            </a:r>
          </a:p>
          <a:p>
            <a:pPr lvl="1">
              <a:buFont typeface="Wingdings" panose="05000000000000000000" pitchFamily="2" charset="2"/>
              <a:buChar char="ü"/>
            </a:pPr>
            <a:r>
              <a:rPr lang="en-US" sz="2400" dirty="0"/>
              <a:t>Enrollment process and procedure</a:t>
            </a:r>
          </a:p>
          <a:p>
            <a:pPr lvl="1">
              <a:buFont typeface="Wingdings" panose="05000000000000000000" pitchFamily="2" charset="2"/>
              <a:buChar char="ü"/>
            </a:pPr>
            <a:r>
              <a:rPr lang="en-US" sz="2400" dirty="0"/>
              <a:t>Cost-sharing</a:t>
            </a:r>
          </a:p>
          <a:p>
            <a:pPr lvl="1">
              <a:buFont typeface="Wingdings" panose="05000000000000000000" pitchFamily="2" charset="2"/>
              <a:buChar char="ü"/>
            </a:pPr>
            <a:r>
              <a:rPr lang="en-US" sz="2400" dirty="0"/>
              <a:t>Handling of temporary, interim, or intermittent </a:t>
            </a:r>
            <a:r>
              <a:rPr lang="en-US" sz="2400" dirty="0" smtClean="0"/>
              <a:t>uses</a:t>
            </a:r>
          </a:p>
          <a:p>
            <a:pPr marL="457200" lvl="1" indent="0">
              <a:buNone/>
            </a:pPr>
            <a:endParaRPr lang="en-US" sz="2400" dirty="0"/>
          </a:p>
          <a:p>
            <a:endParaRPr lang="en-US" dirty="0"/>
          </a:p>
        </p:txBody>
      </p:sp>
    </p:spTree>
    <p:extLst>
      <p:ext uri="{BB962C8B-B14F-4D97-AF65-F5344CB8AC3E}">
        <p14:creationId xmlns:p14="http://schemas.microsoft.com/office/powerpoint/2010/main" val="20062515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7" name="Rectangle 6"/>
          <p:cNvSpPr/>
          <p:nvPr/>
        </p:nvSpPr>
        <p:spPr>
          <a:xfrm>
            <a:off x="0" y="1438540"/>
            <a:ext cx="9144000" cy="3585597"/>
          </a:xfrm>
          <a:prstGeom prst="rect">
            <a:avLst/>
          </a:prstGeom>
        </p:spPr>
        <p:txBody>
          <a:bodyPr wrap="square">
            <a:spAutoFit/>
          </a:bodyPr>
          <a:lstStyle/>
          <a:p>
            <a:endParaRPr lang="en-US" sz="2400" dirty="0"/>
          </a:p>
          <a:p>
            <a:pPr marL="342900" indent="-342900">
              <a:spcAft>
                <a:spcPts val="1800"/>
              </a:spcAft>
              <a:buFont typeface="Wingdings" panose="05000000000000000000" pitchFamily="2" charset="2"/>
              <a:buChar char="ü"/>
            </a:pPr>
            <a:r>
              <a:rPr lang="en-US" sz="2400" dirty="0"/>
              <a:t>Operations within adopted </a:t>
            </a:r>
            <a:r>
              <a:rPr lang="en-US" sz="2400" dirty="0" smtClean="0"/>
              <a:t>BMAP </a:t>
            </a:r>
            <a:r>
              <a:rPr lang="en-US" sz="2400" dirty="0"/>
              <a:t>areas and/or Northern Everglades have two options: </a:t>
            </a:r>
          </a:p>
          <a:p>
            <a:pPr lvl="1">
              <a:spcAft>
                <a:spcPts val="600"/>
              </a:spcAft>
              <a:buFont typeface="Wingdings" pitchFamily="2" charset="2"/>
              <a:buChar char="ü"/>
            </a:pPr>
            <a:r>
              <a:rPr lang="en-US" sz="2400" dirty="0"/>
              <a:t> Enroll in and implement FDACS BMPs.</a:t>
            </a:r>
          </a:p>
          <a:p>
            <a:pPr marL="690563" lvl="1" indent="-233363">
              <a:spcAft>
                <a:spcPts val="1800"/>
              </a:spcAft>
              <a:buFont typeface="Wingdings" pitchFamily="2" charset="2"/>
              <a:buChar char="ü"/>
            </a:pPr>
            <a:r>
              <a:rPr lang="en-US" sz="2400" dirty="0"/>
              <a:t>Follow </a:t>
            </a:r>
            <a:r>
              <a:rPr lang="en-US" sz="2400" dirty="0" smtClean="0"/>
              <a:t>a Florida Department of Environmental Protection (FDEP)- </a:t>
            </a:r>
            <a:r>
              <a:rPr lang="en-US" sz="2400" dirty="0"/>
              <a:t>or </a:t>
            </a:r>
            <a:r>
              <a:rPr lang="en-US" sz="2400" dirty="0" smtClean="0"/>
              <a:t>water management district approved </a:t>
            </a:r>
            <a:r>
              <a:rPr lang="en-US" sz="2400" dirty="0"/>
              <a:t>water quality monitoring  plan at operator’s own expense.</a:t>
            </a:r>
          </a:p>
          <a:p>
            <a:pPr marL="342900" indent="-342900">
              <a:buFont typeface="Wingdings" panose="05000000000000000000" pitchFamily="2" charset="2"/>
              <a:buChar char="ü"/>
            </a:pPr>
            <a:endParaRPr lang="en-US" sz="2400" dirty="0" smtClean="0"/>
          </a:p>
        </p:txBody>
      </p:sp>
      <p:sp>
        <p:nvSpPr>
          <p:cNvPr id="10" name="Rectangle 9"/>
          <p:cNvSpPr/>
          <p:nvPr/>
        </p:nvSpPr>
        <p:spPr>
          <a:xfrm>
            <a:off x="0" y="598922"/>
            <a:ext cx="9144000" cy="584775"/>
          </a:xfrm>
          <a:prstGeom prst="rect">
            <a:avLst/>
          </a:prstGeom>
        </p:spPr>
        <p:txBody>
          <a:bodyPr wrap="square">
            <a:spAutoFit/>
          </a:bodyPr>
          <a:lstStyle/>
          <a:p>
            <a:pPr algn="ctr"/>
            <a:r>
              <a:rPr lang="en-US" sz="3200" b="1" dirty="0" smtClean="0"/>
              <a:t>Agriculture’s Role in Water Quality Protection</a:t>
            </a:r>
            <a:endParaRPr lang="en-US" sz="3200" b="1" dirty="0"/>
          </a:p>
        </p:txBody>
      </p:sp>
    </p:spTree>
    <p:extLst>
      <p:ext uri="{BB962C8B-B14F-4D97-AF65-F5344CB8AC3E}">
        <p14:creationId xmlns:p14="http://schemas.microsoft.com/office/powerpoint/2010/main" val="28715789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10" name="Rectangle 9"/>
          <p:cNvSpPr/>
          <p:nvPr/>
        </p:nvSpPr>
        <p:spPr>
          <a:xfrm>
            <a:off x="0" y="380999"/>
            <a:ext cx="9164053" cy="1077218"/>
          </a:xfrm>
          <a:prstGeom prst="rect">
            <a:avLst/>
          </a:prstGeom>
        </p:spPr>
        <p:txBody>
          <a:bodyPr wrap="square">
            <a:spAutoFit/>
          </a:bodyPr>
          <a:lstStyle/>
          <a:p>
            <a:pPr algn="ctr"/>
            <a:r>
              <a:rPr lang="en-US" sz="3200" b="1" dirty="0" smtClean="0"/>
              <a:t>Agricultural Land Use and BMP Enrollment in St. Lucie River and Estuary BMAP Area</a:t>
            </a:r>
            <a:endParaRPr lang="en-US" sz="3200" b="1" dirty="0"/>
          </a:p>
        </p:txBody>
      </p:sp>
      <p:graphicFrame>
        <p:nvGraphicFramePr>
          <p:cNvPr id="9" name="Table 8"/>
          <p:cNvGraphicFramePr>
            <a:graphicFrameLocks noGrp="1"/>
          </p:cNvGraphicFramePr>
          <p:nvPr>
            <p:extLst>
              <p:ext uri="{D42A27DB-BD31-4B8C-83A1-F6EECF244321}">
                <p14:modId xmlns:p14="http://schemas.microsoft.com/office/powerpoint/2010/main" val="986505893"/>
              </p:ext>
            </p:extLst>
          </p:nvPr>
        </p:nvGraphicFramePr>
        <p:xfrm>
          <a:off x="-754" y="2133600"/>
          <a:ext cx="9144000" cy="1588745"/>
        </p:xfrm>
        <a:graphic>
          <a:graphicData uri="http://schemas.openxmlformats.org/drawingml/2006/table">
            <a:tbl>
              <a:tblPr>
                <a:tableStyleId>{616DA210-FB5B-4158-B5E0-FEB733F419BA}</a:tableStyleId>
              </a:tblPr>
              <a:tblGrid>
                <a:gridCol w="5616653"/>
                <a:gridCol w="3527347"/>
              </a:tblGrid>
              <a:tr h="414757">
                <a:tc>
                  <a:txBody>
                    <a:bodyPr/>
                    <a:lstStyle/>
                    <a:p>
                      <a:pPr algn="ctr" fontAlgn="b"/>
                      <a:r>
                        <a:rPr lang="en-US" sz="1800" b="1" u="none" strike="noStrike" dirty="0" smtClean="0">
                          <a:latin typeface="+mn-lt"/>
                        </a:rPr>
                        <a:t>Category</a:t>
                      </a:r>
                      <a:endParaRPr lang="en-US" sz="1800" b="1" i="0" u="none" strike="noStrike" dirty="0">
                        <a:solidFill>
                          <a:schemeClr val="bg1"/>
                        </a:solidFill>
                        <a:latin typeface="+mn-lt"/>
                      </a:endParaRPr>
                    </a:p>
                  </a:txBody>
                  <a:tcPr marL="9525" marR="9525" marT="9525" marB="0" anchor="b"/>
                </a:tc>
                <a:tc>
                  <a:txBody>
                    <a:bodyPr/>
                    <a:lstStyle/>
                    <a:p>
                      <a:pPr algn="ctr" fontAlgn="b"/>
                      <a:r>
                        <a:rPr lang="en-US" sz="1800" b="1" u="none" strike="noStrike" dirty="0" smtClean="0">
                          <a:latin typeface="+mn-lt"/>
                        </a:rPr>
                        <a:t>Acres</a:t>
                      </a:r>
                      <a:endParaRPr lang="en-US" sz="1800" b="1" i="0" u="none" strike="noStrike" dirty="0">
                        <a:solidFill>
                          <a:schemeClr val="bg1"/>
                        </a:solidFill>
                        <a:latin typeface="+mn-lt"/>
                      </a:endParaRPr>
                    </a:p>
                  </a:txBody>
                  <a:tcPr marL="9525" marR="9525" marT="9525" marB="0" anchor="b"/>
                </a:tc>
              </a:tr>
              <a:tr h="272408">
                <a:tc>
                  <a:txBody>
                    <a:bodyPr/>
                    <a:lstStyle/>
                    <a:p>
                      <a:pPr marL="0" marR="0" algn="ctr">
                        <a:lnSpc>
                          <a:spcPct val="107000"/>
                        </a:lnSpc>
                        <a:spcBef>
                          <a:spcPts val="0"/>
                        </a:spcBef>
                        <a:spcAft>
                          <a:spcPts val="0"/>
                        </a:spcAft>
                      </a:pPr>
                      <a:r>
                        <a:rPr lang="en-US" sz="1800" b="0" kern="1200" cap="none" baseline="0" dirty="0" smtClean="0">
                          <a:solidFill>
                            <a:schemeClr val="tx1"/>
                          </a:solidFill>
                          <a:effectLst/>
                          <a:latin typeface="+mn-lt"/>
                          <a:ea typeface="+mn-ea"/>
                          <a:cs typeface="+mn-cs"/>
                        </a:rPr>
                        <a:t>Total (</a:t>
                      </a:r>
                      <a:r>
                        <a:rPr lang="en-US" sz="1800" b="0" cap="none" baseline="0" dirty="0" smtClean="0">
                          <a:solidFill>
                            <a:srgbClr val="000000"/>
                          </a:solidFill>
                          <a:effectLst/>
                          <a:latin typeface="+mn-lt"/>
                          <a:ea typeface="Times New Roman" panose="02020603050405020304" pitchFamily="18" charset="0"/>
                        </a:rPr>
                        <a:t>FDACS-Adjusted Acres)</a:t>
                      </a:r>
                      <a:endParaRPr lang="en-US" sz="1800" b="0" cap="none" baseline="0" dirty="0">
                        <a:effectLst/>
                        <a:latin typeface="+mn-lt"/>
                        <a:ea typeface="Times New Roman" panose="02020603050405020304" pitchFamily="18" charset="0"/>
                      </a:endParaRPr>
                    </a:p>
                  </a:txBody>
                  <a:tcPr marL="68580" marR="68580" marT="0" marB="0" anchor="ctr"/>
                </a:tc>
                <a:tc>
                  <a:txBody>
                    <a:bodyPr/>
                    <a:lstStyle/>
                    <a:p>
                      <a:pPr algn="ctr" fontAlgn="ctr"/>
                      <a:r>
                        <a:rPr lang="en-US" sz="1800" b="0" i="0" u="none" strike="noStrike" cap="none" baseline="0" dirty="0" smtClean="0">
                          <a:solidFill>
                            <a:srgbClr val="000000"/>
                          </a:solidFill>
                          <a:latin typeface="+mn-lt"/>
                        </a:rPr>
                        <a:t>214,782.7</a:t>
                      </a:r>
                      <a:endParaRPr lang="en-US" sz="1800" b="0" i="0" u="none" strike="noStrike" cap="none" baseline="0" dirty="0">
                        <a:solidFill>
                          <a:srgbClr val="000000"/>
                        </a:solidFill>
                        <a:latin typeface="+mn-lt"/>
                      </a:endParaRPr>
                    </a:p>
                  </a:txBody>
                  <a:tcPr marL="9525" marR="9525" marT="9525" marB="0" anchor="ctr"/>
                </a:tc>
              </a:tr>
              <a:tr h="249555">
                <a:tc>
                  <a:txBody>
                    <a:bodyPr/>
                    <a:lstStyle/>
                    <a:p>
                      <a:pPr marL="0" marR="0" algn="ctr">
                        <a:lnSpc>
                          <a:spcPct val="107000"/>
                        </a:lnSpc>
                        <a:spcBef>
                          <a:spcPts val="0"/>
                        </a:spcBef>
                        <a:spcAft>
                          <a:spcPts val="0"/>
                        </a:spcAft>
                      </a:pPr>
                      <a:r>
                        <a:rPr lang="en-US" sz="1800" b="0" kern="1200" cap="none" baseline="0" dirty="0" smtClean="0">
                          <a:solidFill>
                            <a:schemeClr val="tx1"/>
                          </a:solidFill>
                          <a:effectLst/>
                          <a:latin typeface="+mn-lt"/>
                          <a:ea typeface="+mn-ea"/>
                          <a:cs typeface="+mn-cs"/>
                        </a:rPr>
                        <a:t>5-Year Enrollment Goal (90%)</a:t>
                      </a:r>
                      <a:endParaRPr lang="en-US" sz="1800" b="0" cap="none" baseline="0" dirty="0">
                        <a:effectLst/>
                        <a:latin typeface="+mn-lt"/>
                        <a:ea typeface="Times New Roman" panose="02020603050405020304" pitchFamily="18" charset="0"/>
                      </a:endParaRPr>
                    </a:p>
                  </a:txBody>
                  <a:tcPr marL="68580" marR="68580" marT="0" marB="0" anchor="ctr"/>
                </a:tc>
                <a:tc>
                  <a:txBody>
                    <a:bodyPr/>
                    <a:lstStyle/>
                    <a:p>
                      <a:pPr algn="ctr" fontAlgn="ctr"/>
                      <a:r>
                        <a:rPr lang="en-US" sz="1800" b="0" i="0" u="none" strike="noStrike" cap="none" baseline="0" dirty="0" smtClean="0">
                          <a:solidFill>
                            <a:srgbClr val="000000"/>
                          </a:solidFill>
                          <a:latin typeface="+mn-lt"/>
                        </a:rPr>
                        <a:t>193,304.4</a:t>
                      </a:r>
                      <a:endParaRPr lang="en-US" sz="1800" b="0" i="0" u="none" strike="noStrike" cap="none" baseline="0" dirty="0">
                        <a:solidFill>
                          <a:srgbClr val="000000"/>
                        </a:solidFill>
                        <a:latin typeface="+mn-lt"/>
                      </a:endParaRPr>
                    </a:p>
                  </a:txBody>
                  <a:tcPr marL="9525" marR="9525" marT="9525" marB="0" anchor="ctr"/>
                </a:tc>
              </a:tr>
              <a:tr h="268854">
                <a:tc>
                  <a:txBody>
                    <a:bodyPr/>
                    <a:lstStyle/>
                    <a:p>
                      <a:pPr marL="0" marR="0" algn="ctr">
                        <a:lnSpc>
                          <a:spcPct val="107000"/>
                        </a:lnSpc>
                        <a:spcBef>
                          <a:spcPts val="0"/>
                        </a:spcBef>
                        <a:spcAft>
                          <a:spcPts val="0"/>
                        </a:spcAft>
                      </a:pPr>
                      <a:r>
                        <a:rPr lang="en-US" sz="1800" b="0" kern="1200" cap="none" baseline="0" dirty="0" smtClean="0">
                          <a:solidFill>
                            <a:schemeClr val="tx1"/>
                          </a:solidFill>
                          <a:effectLst/>
                          <a:latin typeface="+mn-lt"/>
                          <a:ea typeface="+mn-ea"/>
                          <a:cs typeface="+mn-cs"/>
                        </a:rPr>
                        <a:t>Acreage Enrolled (as of June 2016)</a:t>
                      </a:r>
                      <a:endParaRPr lang="en-US" sz="1800" b="0" cap="none" baseline="0" dirty="0">
                        <a:effectLst/>
                        <a:latin typeface="+mn-lt"/>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0" cap="none" baseline="0" dirty="0" smtClean="0">
                          <a:effectLst/>
                          <a:latin typeface="+mn-lt"/>
                          <a:ea typeface="Times New Roman" panose="02020603050405020304" pitchFamily="18" charset="0"/>
                        </a:rPr>
                        <a:t>158,602</a:t>
                      </a:r>
                      <a:endParaRPr lang="en-US" sz="1800" b="0" cap="none" baseline="0" dirty="0">
                        <a:effectLst/>
                        <a:latin typeface="+mn-lt"/>
                        <a:ea typeface="Times New Roman" panose="02020603050405020304" pitchFamily="18" charset="0"/>
                      </a:endParaRPr>
                    </a:p>
                  </a:txBody>
                  <a:tcPr marL="68580" marR="68580" marT="0" marB="0" anchor="ctr"/>
                </a:tc>
              </a:tr>
              <a:tr h="268854">
                <a:tc>
                  <a:txBody>
                    <a:bodyPr/>
                    <a:lstStyle/>
                    <a:p>
                      <a:pPr marL="0" marR="0" algn="ctr">
                        <a:lnSpc>
                          <a:spcPct val="107000"/>
                        </a:lnSpc>
                        <a:spcBef>
                          <a:spcPts val="0"/>
                        </a:spcBef>
                        <a:spcAft>
                          <a:spcPts val="0"/>
                        </a:spcAft>
                      </a:pPr>
                      <a:r>
                        <a:rPr lang="en-US" sz="1800" b="0" kern="1200" cap="none" baseline="0" dirty="0" smtClean="0">
                          <a:solidFill>
                            <a:schemeClr val="tx1"/>
                          </a:solidFill>
                          <a:effectLst/>
                          <a:latin typeface="+mn-lt"/>
                          <a:ea typeface="+mn-ea"/>
                          <a:cs typeface="+mn-cs"/>
                        </a:rPr>
                        <a:t>Remaining Acres to Enroll to Meet 90% Enrollment Goal</a:t>
                      </a:r>
                      <a:endParaRPr lang="en-US" sz="1800" b="0" cap="none" baseline="0" dirty="0">
                        <a:effectLst/>
                        <a:latin typeface="+mn-lt"/>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0" cap="none" baseline="0" dirty="0" smtClean="0">
                          <a:effectLst/>
                          <a:latin typeface="+mn-lt"/>
                          <a:ea typeface="Times New Roman" panose="02020603050405020304" pitchFamily="18" charset="0"/>
                        </a:rPr>
                        <a:t>34,703</a:t>
                      </a:r>
                      <a:endParaRPr lang="en-US" sz="1800" b="0" cap="none" baseline="0" dirty="0">
                        <a:effectLst/>
                        <a:latin typeface="+mn-lt"/>
                        <a:ea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6602410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AWP">
      <a:dk1>
        <a:sysClr val="windowText" lastClr="000000"/>
      </a:dk1>
      <a:lt1>
        <a:sysClr val="window" lastClr="FFFFFF"/>
      </a:lt1>
      <a:dk2>
        <a:srgbClr val="00437A"/>
      </a:dk2>
      <a:lt2>
        <a:srgbClr val="F8F7F2"/>
      </a:lt2>
      <a:accent1>
        <a:srgbClr val="00854B"/>
      </a:accent1>
      <a:accent2>
        <a:srgbClr val="92D050"/>
      </a:accent2>
      <a:accent3>
        <a:srgbClr val="FFEC68"/>
      </a:accent3>
      <a:accent4>
        <a:srgbClr val="97DCF3"/>
      </a:accent4>
      <a:accent5>
        <a:srgbClr val="548DD4"/>
      </a:accent5>
      <a:accent6>
        <a:srgbClr val="743E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Template>
  <TotalTime>6997</TotalTime>
  <Words>966</Words>
  <Application>Microsoft Office PowerPoint</Application>
  <PresentationFormat>On-screen Show (4:3)</PresentationFormat>
  <Paragraphs>159</Paragraphs>
  <Slides>13</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PMingLiU</vt:lpstr>
      <vt:lpstr>Arial</vt:lpstr>
      <vt:lpstr>Calibri</vt:lpstr>
      <vt:lpstr>Franklin Gothic Book</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BMP Manuals</vt:lpstr>
      <vt:lpstr>BMP Program Revisions</vt:lpstr>
      <vt:lpstr>PowerPoint Presentation</vt:lpstr>
      <vt:lpstr>PowerPoint Presentation</vt:lpstr>
      <vt:lpstr>IA Program</vt:lpstr>
      <vt:lpstr>IA Program Development, continued</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Carly Barnes</dc:creator>
  <cp:lastModifiedBy>Hallas, Katie</cp:lastModifiedBy>
  <cp:revision>276</cp:revision>
  <dcterms:created xsi:type="dcterms:W3CDTF">2013-04-17T19:22:56Z</dcterms:created>
  <dcterms:modified xsi:type="dcterms:W3CDTF">2016-10-26T00:22:26Z</dcterms:modified>
</cp:coreProperties>
</file>